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7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49B68-66C9-45D3-8A6B-0A7B47AD0783}" type="datetimeFigureOut">
              <a:rPr lang="fr-FR" smtClean="0"/>
              <a:t>24/11/2024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3A6DE-7EAA-4366-8309-A42AEEAA9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6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3A6DE-7EAA-4366-8309-A42AEEAA926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090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6B08B-49E0-70D5-63CC-016505318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1DC264B-4B39-D7E3-92ED-E1DF66DD16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D756A62-F562-7908-FAA0-86A370F17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7FF4D8-133D-D84A-AB29-2520E77DAB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3A6DE-7EAA-4366-8309-A42AEEAA926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289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AD0F2-7C19-5F01-1583-A992D1FE1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84329BB-12EB-FFCD-22B8-465D2D2191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9D94572-8B79-5038-635A-E146660DA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E10862-9E70-01D1-27E1-C78874E19C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3A6DE-7EAA-4366-8309-A42AEEAA926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293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23785-E9B9-6A3F-D4DB-6F2D9D13F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BCE742E-D2D4-1F34-2C08-182612676B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C54AEDD-498B-40F5-BA91-146F277CCF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EC1AC3-7B70-BEEC-425A-3D05C2B914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3A6DE-7EAA-4366-8309-A42AEEAA926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736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8144A-7B71-8E11-3287-7D00FB446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863479E-9E36-86B6-D335-D1AAAEC28A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680424F-8C35-43FD-F1F5-9DBC98336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4ACADB-7F97-E88F-D744-7053D425B4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3A6DE-7EAA-4366-8309-A42AEEAA926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939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B50F9-9B75-AA59-B363-2A1A183D6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BC4C97F-77B6-A831-2E50-D7DA2D1434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DD7B55D-0AE9-981E-1EE6-1511E9D383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0CC1E6-7529-6B52-0FF7-A9ECC89A3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3A6DE-7EAA-4366-8309-A42AEEAA926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863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306F3-63C2-02BA-7482-B20448AAB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71BA99F-1530-BF5E-8D23-78A5D2D837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1407418-E58D-5F31-BCD8-A83230BF1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CF087D-CEA1-E82B-542C-3D87B2A566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3A6DE-7EAA-4366-8309-A42AEEAA926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236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A4831-3DC3-4678-CAF5-B559C28DB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41A4F76-79D0-5996-1277-CFCD9C20D1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45C56AF-017C-A39A-948D-9EAA7DEC4D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7216F7-D205-1725-0B44-C32C2A0CD9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3A6DE-7EAA-4366-8309-A42AEEAA926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216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8EF89-4C52-7EC5-6D59-6D8707C43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4FFF14-131D-2E8B-D6B8-DF4BF8DD1B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3EF9F86-578B-1761-5E7A-7B66F926DE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B33DBE-FAA4-5D7D-89D3-382D1B8CA4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3A6DE-7EAA-4366-8309-A42AEEAA926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119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D9AC5-E9B9-A8A8-64ED-DF65DAB54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B2667E9-26CC-6142-5784-8FECD9D31E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9F4F63F-C691-7C20-488D-D7F1C183A0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A205A0-87B0-D802-8526-452331DB9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3A6DE-7EAA-4366-8309-A42AEEAA926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638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3A6DE-7EAA-4366-8309-A42AEEAA926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25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DF441-2864-071D-62C1-188A6EF7F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6567AC9-E6C9-CE59-4DDF-17BD89C73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BF2A438-6C2E-5278-C7D7-7E38E3CDE9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D93F78-B297-EA62-B243-E57FC07E0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3A6DE-7EAA-4366-8309-A42AEEAA926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89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DF441-2864-071D-62C1-188A6EF7F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6567AC9-E6C9-CE59-4DDF-17BD89C73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BF2A438-6C2E-5278-C7D7-7E38E3CDE9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D93F78-B297-EA62-B243-E57FC07E0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3A6DE-7EAA-4366-8309-A42AEEAA926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386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DF441-2864-071D-62C1-188A6EF7F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6567AC9-E6C9-CE59-4DDF-17BD89C73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BF2A438-6C2E-5278-C7D7-7E38E3CDE9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D93F78-B297-EA62-B243-E57FC07E0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3A6DE-7EAA-4366-8309-A42AEEAA926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091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DF441-2864-071D-62C1-188A6EF7F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6567AC9-E6C9-CE59-4DDF-17BD89C73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BF2A438-6C2E-5278-C7D7-7E38E3CDE9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D93F78-B297-EA62-B243-E57FC07E0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3A6DE-7EAA-4366-8309-A42AEEAA926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338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98C62-F6E9-0697-6F3F-94D1E0F3E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8A298D7-3618-C90D-DBC1-55085E597E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4981B55-BB3C-716A-8F6B-0CEDD4467B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FDDB86-C33B-015D-B1A3-A1109A147B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3A6DE-7EAA-4366-8309-A42AEEAA926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283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15E60-92F1-D206-590E-52D9DA3B1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A65C093-BB3F-0A50-36CC-D815C03634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D9667D3-5C06-ABFB-F6FD-40B9878B81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00EE31-0BEF-6AAA-7A6A-34DA4CA807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3A6DE-7EAA-4366-8309-A42AEEAA926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675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91FDA-32E0-0CB5-8E8A-9ED33D235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BC77085-E019-2AF8-76FD-537F76567F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63A87EB-12F8-6BEC-1568-AE1835D4B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BA120F-4CBA-B6D1-F0DF-032AE9BB8D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3A6DE-7EAA-4366-8309-A42AEEAA926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7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815E1E-B676-48FD-5AD0-06B1F423E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BE114EC-A3EB-A38C-7E3A-AD77DDA43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9DDD6B-6DEE-76E7-8364-BA9A0B93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833C-9967-4E4F-8591-4FDCB8187C7B}" type="datetimeFigureOut">
              <a:rPr lang="fr-FR" smtClean="0"/>
              <a:t>24/11/2024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54708D-8BE9-7395-1D35-91541BA0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3B3B42-1394-9933-92F1-9876F185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52AA-328B-4A56-B8B9-19E4E10B3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13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13B382-D9A9-01FA-C481-B4732D85A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4A93E61-BC79-AC0C-F8D1-FA4E13EAB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C5142F-C84F-DE43-03A1-7DED58897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833C-9967-4E4F-8591-4FDCB8187C7B}" type="datetimeFigureOut">
              <a:rPr lang="fr-FR" smtClean="0"/>
              <a:t>24/11/2024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FBEDE8-FFEF-65C4-AAF8-34EA63474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387B02-5952-C906-DF50-7D1921DCF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52AA-328B-4A56-B8B9-19E4E10B3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71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6D6E607-7D68-3137-BBFA-D0B212559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67BE01B-9C2D-83B6-FE60-F1ACCED7B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4EAB85-D6E7-9A07-5CB9-00BD345BA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833C-9967-4E4F-8591-4FDCB8187C7B}" type="datetimeFigureOut">
              <a:rPr lang="fr-FR" smtClean="0"/>
              <a:t>24/11/2024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B6DA32-8509-64D4-4EA1-B1B6784D1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1C14F7-DEB0-000B-C9E3-F6F60E4F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52AA-328B-4A56-B8B9-19E4E10B3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46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6442EE-6C94-B82D-C6A4-06BF45A0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9AD98A-4F8E-8B4A-5728-5D442175E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B916E9-6168-2908-3F8C-13153F631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833C-9967-4E4F-8591-4FDCB8187C7B}" type="datetimeFigureOut">
              <a:rPr lang="fr-FR" smtClean="0"/>
              <a:t>24/11/2024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2E5D6B-4107-02E0-6E85-60C12A57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F64CED-6F54-189B-3640-662AE35D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52AA-328B-4A56-B8B9-19E4E10B3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28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3201D3-D32D-00F6-6B76-2E35A3914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41604E-07DA-F43D-00D6-34A420A39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37DAE9-3D4A-0175-70DC-72541918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833C-9967-4E4F-8591-4FDCB8187C7B}" type="datetimeFigureOut">
              <a:rPr lang="fr-FR" smtClean="0"/>
              <a:t>24/11/2024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1227F9-CCAA-1579-2758-5B9C7249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1C3572-B09D-86D7-17A8-EB4425DDB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52AA-328B-4A56-B8B9-19E4E10B3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73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E27521-3399-710E-2531-50E2CFE57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4FBF01-C78C-AD50-863E-29220F40B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F68DDF-F13B-DBB6-8BD5-9782542ED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9BD303-A548-632E-8C46-83EE1ECD3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833C-9967-4E4F-8591-4FDCB8187C7B}" type="datetimeFigureOut">
              <a:rPr lang="fr-FR" smtClean="0"/>
              <a:t>24/11/2024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7CAEF2-7BA8-2324-A0C0-FD897343E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3886D0-B74D-803E-03FE-B923FBB8A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52AA-328B-4A56-B8B9-19E4E10B3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31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D4FE7E-2786-A339-6029-365A015C8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2DA960-0431-CF4E-A66F-D3A6D2FB1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828A0D-80C2-A0F5-0413-F8193E2F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C84F555-150E-5806-42B5-8C89DEC36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A8C83E1-87B3-78B3-7D80-ABC39C308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FCDB355-EDFA-44B5-96A3-5515FC05F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833C-9967-4E4F-8591-4FDCB8187C7B}" type="datetimeFigureOut">
              <a:rPr lang="fr-FR" smtClean="0"/>
              <a:t>24/11/2024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1A6C925-7ED3-DFDA-33C5-EBF78982D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4469933-74D0-2320-EDA9-9239E425F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52AA-328B-4A56-B8B9-19E4E10B3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71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41037-7074-7D6F-1194-89B24CD7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31DFC-31CC-5103-27E6-4457E1021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833C-9967-4E4F-8591-4FDCB8187C7B}" type="datetimeFigureOut">
              <a:rPr lang="fr-FR" smtClean="0"/>
              <a:t>24/11/2024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F05CE6-923F-0725-DAC3-7339BABDB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45D177-C647-95D7-3179-10B75040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52AA-328B-4A56-B8B9-19E4E10B3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5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3F5E10-E008-B157-9A83-6BCF63A3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833C-9967-4E4F-8591-4FDCB8187C7B}" type="datetimeFigureOut">
              <a:rPr lang="fr-FR" smtClean="0"/>
              <a:t>24/11/2024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1336415-2BB4-7354-6018-7DB44E11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B2DA6F-AE6E-3368-B9E1-3A4D1B6E0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52AA-328B-4A56-B8B9-19E4E10B3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B3DC14-CA51-5D44-88D5-AD0EAB09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77C877-2586-5938-5B30-F9E76083B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C79A7D-C1C7-9B50-B8B9-6C521B5E3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A9812C-1C69-98FC-680D-56BC2E1A7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833C-9967-4E4F-8591-4FDCB8187C7B}" type="datetimeFigureOut">
              <a:rPr lang="fr-FR" smtClean="0"/>
              <a:t>24/11/2024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9E9883-44AF-BA99-D4F6-7164DD28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C7612C-B428-B817-4501-EFC88EF8C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52AA-328B-4A56-B8B9-19E4E10B3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62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AE4010-2823-BFAB-B5DB-F946F7B8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9EEE1DA-C896-ACDB-A690-3F11567CE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C5DC41-D860-02A6-E349-3F1DE3FDE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D0CCA4-001E-F55F-81B4-7AB5B481C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833C-9967-4E4F-8591-4FDCB8187C7B}" type="datetimeFigureOut">
              <a:rPr lang="fr-FR" smtClean="0"/>
              <a:t>24/11/2024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54950B-9D58-D852-120D-AB674636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A55EBB-6F9A-9EB7-6606-83FDD2E3C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52AA-328B-4A56-B8B9-19E4E10B3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26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99E6F20-2DA2-44C6-4D88-27E3BFF49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423B9B-09E0-9895-865D-95B4F0BDF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F491B4-1CF2-7098-4284-E4FEF662E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42833C-9967-4E4F-8591-4FDCB8187C7B}" type="datetimeFigureOut">
              <a:rPr lang="fr-FR" smtClean="0"/>
              <a:t>24/11/2024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4714D1-7AA4-AC59-F7CF-E62B0C7E7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027BFE-D58A-96BC-2BA1-9F9B941010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AE52AA-328B-4A56-B8B9-19E4E10B3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44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1.xml"/><Relationship Id="rId5" Type="http://schemas.microsoft.com/office/2007/relationships/media" Target="../media/media3.wav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6.wav"/><Relationship Id="rId7" Type="http://schemas.openxmlformats.org/officeDocument/2006/relationships/image" Target="../media/image1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8.wav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5" Type="http://schemas.microsoft.com/office/2007/relationships/media" Target="../media/media9.wav"/><Relationship Id="rId10" Type="http://schemas.openxmlformats.org/officeDocument/2006/relationships/image" Target="../media/image2.png"/><Relationship Id="rId4" Type="http://schemas.openxmlformats.org/officeDocument/2006/relationships/audio" Target="../media/media8.wav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av"/><Relationship Id="rId13" Type="http://schemas.openxmlformats.org/officeDocument/2006/relationships/image" Target="../media/image1.png"/><Relationship Id="rId3" Type="http://schemas.microsoft.com/office/2007/relationships/media" Target="../media/media11.wav"/><Relationship Id="rId7" Type="http://schemas.microsoft.com/office/2007/relationships/media" Target="../media/media13.wav"/><Relationship Id="rId12" Type="http://schemas.openxmlformats.org/officeDocument/2006/relationships/notesSlide" Target="../notesSlides/notesSlide4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audio" Target="../media/media12.wav"/><Relationship Id="rId11" Type="http://schemas.openxmlformats.org/officeDocument/2006/relationships/slideLayout" Target="../slideLayouts/slideLayout1.xml"/><Relationship Id="rId5" Type="http://schemas.microsoft.com/office/2007/relationships/media" Target="../media/media12.wav"/><Relationship Id="rId10" Type="http://schemas.openxmlformats.org/officeDocument/2006/relationships/audio" Target="../media/media14.wav"/><Relationship Id="rId4" Type="http://schemas.openxmlformats.org/officeDocument/2006/relationships/audio" Target="../media/media11.wav"/><Relationship Id="rId9" Type="http://schemas.microsoft.com/office/2007/relationships/media" Target="../media/media14.wav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personne, ongle, Appareils électroniques, Ingénierie électronique&#10;&#10;Description générée automatiquement">
            <a:extLst>
              <a:ext uri="{FF2B5EF4-FFF2-40B4-BE49-F238E27FC236}">
                <a16:creationId xmlns:a16="http://schemas.microsoft.com/office/drawing/2014/main" id="{D14514C1-088C-4D4D-08D8-78474DCF129E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801" y="139604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1163B4C-B0EC-C0CF-FBB6-B7028E296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210" y="239071"/>
            <a:ext cx="9144000" cy="95900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FF"/>
                </a:solidFill>
                <a:highlight>
                  <a:srgbClr val="008000"/>
                </a:highlight>
              </a:rPr>
              <a:t>TELEGRAPHIE POUR LES NULS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9B2D46-7995-DD3D-A842-7583EEDF2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573" y="1597688"/>
            <a:ext cx="9144000" cy="1098395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fr-FR" sz="1800" b="1" i="1" u="sng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les éléments essentiels</a:t>
            </a:r>
          </a:p>
          <a:p>
            <a:pPr algn="l"/>
            <a:r>
              <a:rPr lang="fr-FR" sz="14800" b="0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- L'indicatif</a:t>
            </a:r>
            <a:br>
              <a:rPr lang="fr-FR" sz="14800" b="0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</a:rPr>
            </a:br>
            <a:r>
              <a:rPr lang="fr-FR" sz="14800" b="0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- La provenance " DE "</a:t>
            </a:r>
            <a:br>
              <a:rPr lang="fr-FR" sz="14800" b="0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</a:rPr>
            </a:br>
            <a:r>
              <a:rPr lang="fr-FR" sz="14800" b="0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- La fin de message " + "</a:t>
            </a:r>
            <a:br>
              <a:rPr lang="fr-FR" sz="14800" b="0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</a:rPr>
            </a:br>
            <a:r>
              <a:rPr lang="fr-FR" sz="14800" b="0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- L'invitation à transmettre " K "</a:t>
            </a:r>
            <a:br>
              <a:rPr lang="fr-FR" sz="14800" b="0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</a:rPr>
            </a:br>
            <a:r>
              <a:rPr lang="fr-FR" sz="14800" b="0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- Le séparateur " = "</a:t>
            </a:r>
            <a:br>
              <a:rPr lang="fr-FR" sz="14800" b="0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</a:rPr>
            </a:br>
            <a:br>
              <a:rPr lang="fr-FR" sz="14800" b="0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</a:rPr>
            </a:br>
            <a:br>
              <a:rPr lang="fr-FR" sz="14800" b="0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</a:rPr>
            </a:br>
            <a:r>
              <a:rPr lang="fr-FR" sz="14800" b="0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- La demande si la fréquence est libre " QRL ? "</a:t>
            </a:r>
          </a:p>
          <a:p>
            <a:endParaRPr lang="fr-FR" dirty="0"/>
          </a:p>
        </p:txBody>
      </p:sp>
      <p:pic>
        <p:nvPicPr>
          <p:cNvPr id="8" name="de">
            <a:hlinkClick r:id="" action="ppaction://media"/>
            <a:extLst>
              <a:ext uri="{FF2B5EF4-FFF2-40B4-BE49-F238E27FC236}">
                <a16:creationId xmlns:a16="http://schemas.microsoft.com/office/drawing/2014/main" id="{A30C7FE8-1270-E1EE-83EA-DE2863D450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263810" y="2074075"/>
            <a:ext cx="406400" cy="406400"/>
          </a:xfrm>
          <a:prstGeom prst="rect">
            <a:avLst/>
          </a:prstGeom>
        </p:spPr>
      </p:pic>
      <p:pic>
        <p:nvPicPr>
          <p:cNvPr id="9" name="+">
            <a:hlinkClick r:id="" action="ppaction://media"/>
            <a:extLst>
              <a:ext uri="{FF2B5EF4-FFF2-40B4-BE49-F238E27FC236}">
                <a16:creationId xmlns:a16="http://schemas.microsoft.com/office/drawing/2014/main" id="{C78FE189-CAB3-6DC4-F599-A439761BF22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615155" y="2480475"/>
            <a:ext cx="406400" cy="406400"/>
          </a:xfrm>
          <a:prstGeom prst="rect">
            <a:avLst/>
          </a:prstGeom>
        </p:spPr>
      </p:pic>
      <p:pic>
        <p:nvPicPr>
          <p:cNvPr id="10" name="k">
            <a:hlinkClick r:id="" action="ppaction://media"/>
            <a:extLst>
              <a:ext uri="{FF2B5EF4-FFF2-40B4-BE49-F238E27FC236}">
                <a16:creationId xmlns:a16="http://schemas.microsoft.com/office/drawing/2014/main" id="{CD006DED-4B66-92F1-B2E5-F83EEF66B2F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890962" y="2892497"/>
            <a:ext cx="406400" cy="406400"/>
          </a:xfrm>
          <a:prstGeom prst="rect">
            <a:avLst/>
          </a:prstGeom>
        </p:spPr>
      </p:pic>
      <p:pic>
        <p:nvPicPr>
          <p:cNvPr id="11" name="=">
            <a:hlinkClick r:id="" action="ppaction://media"/>
            <a:extLst>
              <a:ext uri="{FF2B5EF4-FFF2-40B4-BE49-F238E27FC236}">
                <a16:creationId xmlns:a16="http://schemas.microsoft.com/office/drawing/2014/main" id="{B891F366-13AE-7C53-ADED-9B857AF76DB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720134" y="3437723"/>
            <a:ext cx="406400" cy="406400"/>
          </a:xfrm>
          <a:prstGeom prst="rect">
            <a:avLst/>
          </a:prstGeom>
        </p:spPr>
      </p:pic>
      <p:pic>
        <p:nvPicPr>
          <p:cNvPr id="13" name="qrl">
            <a:hlinkClick r:id="" action="ppaction://media"/>
            <a:extLst>
              <a:ext uri="{FF2B5EF4-FFF2-40B4-BE49-F238E27FC236}">
                <a16:creationId xmlns:a16="http://schemas.microsoft.com/office/drawing/2014/main" id="{4DCCA20F-3311-B865-3B67-ADABB90E24F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270101" y="50571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41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49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7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601AD2-EF70-FC2E-45F1-7A90CCC74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6A26F63-A071-4D75-E12F-BDF6BEE7F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personne, ongle, Appareils électroniques, Ingénierie électronique&#10;&#10;Description générée automatiquement">
            <a:extLst>
              <a:ext uri="{FF2B5EF4-FFF2-40B4-BE49-F238E27FC236}">
                <a16:creationId xmlns:a16="http://schemas.microsoft.com/office/drawing/2014/main" id="{0F01E187-376A-CD01-493E-A0F16383E09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907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59564D3-ACA8-16F9-5335-8CF4ED461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210" y="239071"/>
            <a:ext cx="9144000" cy="95900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FF"/>
                </a:solidFill>
                <a:highlight>
                  <a:srgbClr val="008000"/>
                </a:highlight>
              </a:rPr>
              <a:t>TELEGRAPHIE POUR LES NULS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5EC1A0A-93D1-E594-1635-6958C7AAB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50" y="1269855"/>
            <a:ext cx="11093319" cy="5381697"/>
          </a:xfrm>
        </p:spPr>
        <p:txBody>
          <a:bodyPr>
            <a:normAutofit fontScale="85000" lnSpcReduction="20000"/>
          </a:bodyPr>
          <a:lstStyle/>
          <a:p>
            <a:endParaRPr lang="fr-FR" dirty="0"/>
          </a:p>
          <a:p>
            <a:r>
              <a:rPr lang="fr-FR" b="0" i="0" dirty="0">
                <a:effectLst/>
                <a:latin typeface="Arial" panose="020B0604020202020204" pitchFamily="34" charset="0"/>
              </a:rPr>
              <a:t>ABREVIATION EN TELEGRAPHIE</a:t>
            </a:r>
          </a:p>
          <a:p>
            <a:r>
              <a:rPr lang="fr-FR" b="0" i="0" dirty="0">
                <a:effectLst/>
                <a:latin typeface="Times New Roman" panose="02020603050405020304" pitchFamily="18" charset="0"/>
              </a:rPr>
              <a:t>GA - Go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ahead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; Good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Afternoon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En avant, mais surtout bonjour (l'après-midi)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GB - Good bye,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God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Bless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au revoir (parfois Dieu vous bénisse, courant avec certains pays)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GD - Good, Good Day : Bon, Bonne journée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GE - Good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Evening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Bonsoir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GLD --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Glad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heureux, ex : Vy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Gld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fr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QSO = très heureux de ce contact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GM - Good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morning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bonjour (le matin)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GN - Good night : bonne nuit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GND - Ground : terre, prise de terre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GP -- Ground Plane, antenne verticale généralement 1/4 d'onde, avec prise de terre ou contrepoids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GUD - Good, plus souvent GD pour bon, bonne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GV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Give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donne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HI - The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telegraph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laugh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; High : Et de rire!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HPE - Hope : j'espère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HQ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Headquarters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central, station centrale, PC (station centrale d'une association par exemple)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HR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Here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Hear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Hour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Ici, ou entends, ou heure. Plus utilisé pour dire ici, par ex : ici ma station est...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HRD - Heard : entendu (ex, je vous ai entendu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sur..kHz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= I HRD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you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on ...kHz)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HRS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Hours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heures (par ex : pour se fixer rendez-vous)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HV - Have : par exemple, j'ai : I HVE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HVY - Heavy : lourd, mais aussi fort, par exemple HVY QRM = fort brouillage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HW - How, How Copy? par exemple comment m'avez-vous reçu (à la fin d'un message) : HW ?</a:t>
            </a:r>
            <a:endParaRPr lang="fr-FR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6FA46FEE-18DB-6914-E207-04C5B4D4D2A8}"/>
              </a:ext>
            </a:extLst>
          </p:cNvPr>
          <p:cNvSpPr txBox="1">
            <a:spLocks/>
          </p:cNvSpPr>
          <p:nvPr/>
        </p:nvSpPr>
        <p:spPr>
          <a:xfrm>
            <a:off x="5360937" y="2385806"/>
            <a:ext cx="7027450" cy="426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8066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95788E-F377-AB68-F93A-46F52CCD5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8A2ED67-E96B-745B-279D-56BE0C10C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personne, ongle, Appareils électroniques, Ingénierie électronique&#10;&#10;Description générée automatiquement">
            <a:extLst>
              <a:ext uri="{FF2B5EF4-FFF2-40B4-BE49-F238E27FC236}">
                <a16:creationId xmlns:a16="http://schemas.microsoft.com/office/drawing/2014/main" id="{2C651139-79D3-5076-7633-B43FC1A72E4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907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0A0C99C-3246-7529-8F61-FBEF1D51C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210" y="239071"/>
            <a:ext cx="9144000" cy="95900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FF"/>
                </a:solidFill>
                <a:highlight>
                  <a:srgbClr val="008000"/>
                </a:highlight>
              </a:rPr>
              <a:t>TELEGRAPHIE POUR LES NULS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9BFA140-99E6-2A00-4699-29624C6CA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50" y="1269855"/>
            <a:ext cx="11093319" cy="5381697"/>
          </a:xfrm>
        </p:spPr>
        <p:txBody>
          <a:bodyPr>
            <a:normAutofit fontScale="85000" lnSpcReduction="20000"/>
          </a:bodyPr>
          <a:lstStyle/>
          <a:p>
            <a:endParaRPr lang="fr-FR" dirty="0"/>
          </a:p>
          <a:p>
            <a:r>
              <a:rPr lang="fr-FR" b="0" i="0" dirty="0">
                <a:effectLst/>
                <a:latin typeface="Arial" panose="020B0604020202020204" pitchFamily="34" charset="0"/>
              </a:rPr>
              <a:t>ABREVIATION EN TELEGRAPHIE</a:t>
            </a:r>
          </a:p>
          <a:p>
            <a:r>
              <a:rPr lang="fr-FR" b="0" i="0" dirty="0">
                <a:effectLst/>
                <a:latin typeface="Times New Roman" panose="02020603050405020304" pitchFamily="18" charset="0"/>
              </a:rPr>
              <a:t>GA - Go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ahead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; Good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Afternoon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En avant, mais surtout bonjour (l'après-midi)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GB - Good bye,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God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Bless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au revoir (parfois Dieu vous bénisse, courant avec certains pays)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GD - Good, Good Day : Bon, Bonne journée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GE - Good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Evening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Bonsoir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GLD --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Glad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heureux, ex : Vy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Gld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fr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QSO = très heureux de ce contact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GM - Good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morning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bonjour (le matin)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GN - Good night : bonne nuit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GND - Ground : terre, prise de terre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GP -- Ground Plane, antenne verticale généralement 1/4 d'onde, avec prise de terre ou contrepoids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GUD - Good, plus souvent GD pour bon, bonne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GV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Give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donne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HI - The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telegraph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laugh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; High : Et de rire!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HPE - Hope : j'espère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HQ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Headquarters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central, station centrale, PC (station centrale d'une association par exemple)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HR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Here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Hear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Hour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Ici, ou entends, ou heure. Plus utilisé pour dire ici, par ex : ici ma station est...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HRD - Heard : entendu (ex, je vous ai entendu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sur..kHz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= I HRD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you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on ...kHz)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HRS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Hours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heures (par ex : pour se fixer rendez-vous)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HV - Have : par exemple, j'ai : I HVE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HVY - Heavy : lourd, mais aussi fort, par exemple HVY QRM = fort brouillage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HW - How, How Copy? par exemple comment m'avez-vous reçu (à la fin d'un message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: HW ?</a:t>
            </a:r>
            <a:endParaRPr lang="fr-FR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8DD46113-4C93-191F-7029-C287BF8F5DBF}"/>
              </a:ext>
            </a:extLst>
          </p:cNvPr>
          <p:cNvSpPr txBox="1">
            <a:spLocks/>
          </p:cNvSpPr>
          <p:nvPr/>
        </p:nvSpPr>
        <p:spPr>
          <a:xfrm>
            <a:off x="5360937" y="2385806"/>
            <a:ext cx="7027450" cy="426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9962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86E977-73E1-11AC-F439-9412A9D2B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90B8002-31B7-89F1-4833-C302A9C88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personne, ongle, Appareils électroniques, Ingénierie électronique&#10;&#10;Description générée automatiquement">
            <a:extLst>
              <a:ext uri="{FF2B5EF4-FFF2-40B4-BE49-F238E27FC236}">
                <a16:creationId xmlns:a16="http://schemas.microsoft.com/office/drawing/2014/main" id="{CC067EAB-CC11-B48D-4756-59B9A67D8C4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907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5CED834-DD72-9AF2-C46C-5215ED579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210" y="239071"/>
            <a:ext cx="9144000" cy="95900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FF"/>
                </a:solidFill>
                <a:highlight>
                  <a:srgbClr val="008000"/>
                </a:highlight>
              </a:rPr>
              <a:t>TELEGRAPHIE POUR LES NULS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6EBBE7D-8842-4B7C-3338-AF96EA0F5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50" y="1269855"/>
            <a:ext cx="11093319" cy="5381697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b="0" i="0" dirty="0">
                <a:effectLst/>
                <a:latin typeface="Arial" panose="020B0604020202020204" pitchFamily="34" charset="0"/>
              </a:rPr>
              <a:t>ABREVIATION EN TELEGRAPHIE</a:t>
            </a:r>
          </a:p>
          <a:p>
            <a:r>
              <a:rPr lang="fr-FR" b="0" i="0" dirty="0">
                <a:effectLst/>
                <a:latin typeface="Times New Roman" panose="02020603050405020304" pitchFamily="18" charset="0"/>
              </a:rPr>
              <a:t>INFO - Info = information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K - Invitation To Transmit, invitation à transmettre (à vous...)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LP - Long Path : grand tour de la terre (pour contacter les antipodes par exemple)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LSN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Listen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écoute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LTR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Later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;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letter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lettres (signaux caractères)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LW - Long Wire., Long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Wave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long fil, ou grandes ondes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MA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Millamperes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milliampères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MGR - Manager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MI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My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, plutôt MY :l = Mon, ex mon émetteur = MY TX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MILS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Millamperes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rarement utilisé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MNI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Many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plusieurs ou beaucoup, ex : MNI 73 = toutes mes amitiés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MOM - Moment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MSG - Message;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Prefix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to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radiogram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message radio, ou radiogramme</a:t>
            </a:r>
            <a:endParaRPr lang="fr-FR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ED2D8913-5568-52C8-24AA-D266A2BAEE01}"/>
              </a:ext>
            </a:extLst>
          </p:cNvPr>
          <p:cNvSpPr txBox="1">
            <a:spLocks/>
          </p:cNvSpPr>
          <p:nvPr/>
        </p:nvSpPr>
        <p:spPr>
          <a:xfrm>
            <a:off x="5360937" y="2385806"/>
            <a:ext cx="7027450" cy="426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4187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51C34E-9925-0738-E8F9-5BE4AD582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39389E2-DC69-3E5F-08B7-144A4D85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personne, ongle, Appareils électroniques, Ingénierie électronique&#10;&#10;Description générée automatiquement">
            <a:extLst>
              <a:ext uri="{FF2B5EF4-FFF2-40B4-BE49-F238E27FC236}">
                <a16:creationId xmlns:a16="http://schemas.microsoft.com/office/drawing/2014/main" id="{9EC4EF4E-9016-E591-3AAD-A051CFB720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907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C1EB17A-CD11-3D70-1199-4FB9FA1BC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210" y="239071"/>
            <a:ext cx="9144000" cy="95900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FF"/>
                </a:solidFill>
                <a:highlight>
                  <a:srgbClr val="008000"/>
                </a:highlight>
              </a:rPr>
              <a:t>TELEGRAPHIE POUR LES NULS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866F02-1CBA-C6E8-2988-6D073094B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50" y="1269855"/>
            <a:ext cx="11093319" cy="5381697"/>
          </a:xfrm>
        </p:spPr>
        <p:txBody>
          <a:bodyPr>
            <a:normAutofit fontScale="92500" lnSpcReduction="20000"/>
          </a:bodyPr>
          <a:lstStyle/>
          <a:p>
            <a:endParaRPr lang="fr-FR" dirty="0"/>
          </a:p>
          <a:p>
            <a:r>
              <a:rPr lang="fr-FR" b="0" i="0" dirty="0">
                <a:effectLst/>
                <a:latin typeface="Arial" panose="020B0604020202020204" pitchFamily="34" charset="0"/>
              </a:rPr>
              <a:t>ABREVIATION EN TELEGRAPHIE</a:t>
            </a:r>
          </a:p>
          <a:p>
            <a:r>
              <a:rPr lang="fr-FR" b="0" i="0" dirty="0">
                <a:effectLst/>
                <a:latin typeface="Times New Roman" panose="02020603050405020304" pitchFamily="18" charset="0"/>
              </a:rPr>
              <a:t>N - No,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Negative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, Incorrect, No More, en pratique NO = Non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N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Nine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(as in Signal Report) voir les chiffes raccourcis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NM - No more = plus rien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NR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Number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, Near : nombre ou numéro, près de ex MY QTH NR PARIS = j'habite près de Paris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NW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Now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; I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resume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transmission : maintenant, ex : comment me recevez-vous maintenant = NW HW?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OB - Old boy : mon vieux (familier, mon pote, mon copain...)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OK - Correct, en français aussi OK !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OM - Old man : littéralement "MON VIEUX", en réalité désignation respectueuse d'un radioamateur : "un OM digne de ce nom", l'esprit OM= l'esprit radio amateur dans tout ce qu'il a de positif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OP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Operator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opérateur d'une station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OPR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Operator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aussi opérateur d'une station (par exemple concours en équipe de plusieurs opérateurs)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OT - Old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timer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; Old top : "vielle tige, vieux de la vieille, ancien radioamateur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OW - Old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Woman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çà ne se dit pas, on n'utilise que le terme YL, même pour nos compagnes plus âgées.</a:t>
            </a:r>
            <a:endParaRPr lang="fr-FR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CF4E7840-D7B9-56C4-7696-05E92FA53518}"/>
              </a:ext>
            </a:extLst>
          </p:cNvPr>
          <p:cNvSpPr txBox="1">
            <a:spLocks/>
          </p:cNvSpPr>
          <p:nvPr/>
        </p:nvSpPr>
        <p:spPr>
          <a:xfrm>
            <a:off x="5360937" y="2385806"/>
            <a:ext cx="7027450" cy="426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3968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DCEF72-EB8F-FB11-51E4-A750FB6D5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C79BE61-11DC-36BC-7278-E1FA38212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personne, ongle, Appareils électroniques, Ingénierie électronique&#10;&#10;Description générée automatiquement">
            <a:extLst>
              <a:ext uri="{FF2B5EF4-FFF2-40B4-BE49-F238E27FC236}">
                <a16:creationId xmlns:a16="http://schemas.microsoft.com/office/drawing/2014/main" id="{50491B7B-2691-8B78-1C30-46AB660DC4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907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23AA0CA-9F83-F484-A3E7-7DE306319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210" y="239071"/>
            <a:ext cx="9144000" cy="95900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FF"/>
                </a:solidFill>
                <a:highlight>
                  <a:srgbClr val="008000"/>
                </a:highlight>
              </a:rPr>
              <a:t>TELEGRAPHIE POUR LES NULS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B1D05B-9483-714B-4547-AD20BC1B5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50" y="1269855"/>
            <a:ext cx="11093319" cy="5381697"/>
          </a:xfrm>
        </p:spPr>
        <p:txBody>
          <a:bodyPr>
            <a:normAutofit fontScale="92500" lnSpcReduction="20000"/>
          </a:bodyPr>
          <a:lstStyle/>
          <a:p>
            <a:endParaRPr lang="fr-FR" dirty="0"/>
          </a:p>
          <a:p>
            <a:r>
              <a:rPr lang="fr-FR" b="0" i="0" dirty="0">
                <a:effectLst/>
                <a:latin typeface="Arial" panose="020B0604020202020204" pitchFamily="34" charset="0"/>
              </a:rPr>
              <a:t>ABREVIATION EN TELEGRAPHIE</a:t>
            </a:r>
          </a:p>
          <a:p>
            <a:r>
              <a:rPr lang="fr-FR" b="0" i="0" dirty="0">
                <a:effectLst/>
                <a:latin typeface="Times New Roman" panose="02020603050405020304" pitchFamily="18" charset="0"/>
              </a:rPr>
              <a:t>PKG - Package, pareil en français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PSE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Please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s'il vous plaît, par ex : veuillez transmettre s'il vous plaît : PSE K (à la fin de chaque message)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PWR - Power : puissance (d'un émetteur)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PX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Press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Prefix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préfixe d'un indicatif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R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Received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as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transmitted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; Are; Bien reçu : un peu équivalent du signe COMPRIS (AR). Quand le contact est bon on passe plusieurs R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RCD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Received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Reçu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RCVR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Receiver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récepteur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REF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Refer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to;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Referring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to; Reference : référence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RFI - Radio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frequency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interference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interférence radioélectrique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RIG - Station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equipment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équipement de la station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RPT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Repeat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, Report : Répétez, ex : PSE RPT = s'il vous plait répétez, ou pour désigner un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raport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RST : TNX FR RPT= merci pour le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raport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.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RTTY - Radio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teletype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RST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Readability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strength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tone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code RST = R compréhensibilité sur 5, S force du signal sur 9, T pureté de la note sur 9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RX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Receive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Receiver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récepteur de trafic</a:t>
            </a:r>
            <a:endParaRPr lang="fr-FR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4D67CFE5-CC33-085A-ED8B-943ACF26CC55}"/>
              </a:ext>
            </a:extLst>
          </p:cNvPr>
          <p:cNvSpPr txBox="1">
            <a:spLocks/>
          </p:cNvSpPr>
          <p:nvPr/>
        </p:nvSpPr>
        <p:spPr>
          <a:xfrm>
            <a:off x="5360937" y="2385806"/>
            <a:ext cx="7027450" cy="426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6700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DD8A24-DCD0-A62D-C5AD-F7391BD17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9EFDFA-4D13-1C79-E8C1-DDBA9A4FE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personne, ongle, Appareils électroniques, Ingénierie électronique&#10;&#10;Description générée automatiquement">
            <a:extLst>
              <a:ext uri="{FF2B5EF4-FFF2-40B4-BE49-F238E27FC236}">
                <a16:creationId xmlns:a16="http://schemas.microsoft.com/office/drawing/2014/main" id="{48B4CACF-421D-7D82-2C81-2FA57AC5D9E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907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3B176F-2751-22C3-3DC8-709F9AB55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210" y="239071"/>
            <a:ext cx="9144000" cy="95900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FF"/>
                </a:solidFill>
                <a:highlight>
                  <a:srgbClr val="008000"/>
                </a:highlight>
              </a:rPr>
              <a:t>TELEGRAPHIE POUR LES NULS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AB4E70-A731-F3B8-CDA3-057DB6EAE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50" y="1269855"/>
            <a:ext cx="11093319" cy="5381697"/>
          </a:xfrm>
        </p:spPr>
        <p:txBody>
          <a:bodyPr>
            <a:normAutofit fontScale="92500" lnSpcReduction="10000"/>
          </a:bodyPr>
          <a:lstStyle/>
          <a:p>
            <a:endParaRPr lang="fr-FR" dirty="0"/>
          </a:p>
          <a:p>
            <a:r>
              <a:rPr lang="fr-FR" b="0" i="0" dirty="0">
                <a:effectLst/>
                <a:latin typeface="Arial" panose="020B0604020202020204" pitchFamily="34" charset="0"/>
              </a:rPr>
              <a:t>ABREVIATION EN TELEGRAPHIE</a:t>
            </a:r>
          </a:p>
          <a:p>
            <a:r>
              <a:rPr lang="fr-FR" b="0" i="0" dirty="0">
                <a:effectLst/>
                <a:latin typeface="Times New Roman" panose="02020603050405020304" pitchFamily="18" charset="0"/>
              </a:rPr>
              <a:t>SAE - Self-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Addressed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Envelope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enveloppe self-adressée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SGD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Signed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signé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SIG - Signature; Signal : signal, par exemple YOUR SIG IS RST599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SINE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Operator's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personal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initials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or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nickname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initiales ou surnom de l'opérateur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SK - Out;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clear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(end of communications, no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reply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expected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.). C'est le fameux di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di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di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dah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di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dah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fin de conversation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SK - Silent Key : clé silencieuse, signifiant fin de communication, par extension radioamateur décédé.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SKED - Schedule : contact programmé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SN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Soon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déjà ou bientôt, ex : HPE TO CU VY SN AGN : j'espère vous retrouver très bientôt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SP - Short Path : contact au bout de la terre par le chemin le plus court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SRI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Sorry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désolé, triste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SSB - Single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Side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Band : BLU= bande latérale unique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STN - Station : station radio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SWL - Short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Wave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Listener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amateur écouteur</a:t>
            </a:r>
            <a:endParaRPr lang="fr-FR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DA7F5A3F-8D23-EBBE-2F0A-73E0D4DD4B3B}"/>
              </a:ext>
            </a:extLst>
          </p:cNvPr>
          <p:cNvSpPr txBox="1">
            <a:spLocks/>
          </p:cNvSpPr>
          <p:nvPr/>
        </p:nvSpPr>
        <p:spPr>
          <a:xfrm>
            <a:off x="5360937" y="2385806"/>
            <a:ext cx="7027450" cy="426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2793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6F16F8-18A2-A049-F64E-703AB0BA3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1E3697B-0908-372E-98FF-5525A5E9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personne, ongle, Appareils électroniques, Ingénierie électronique&#10;&#10;Description générée automatiquement">
            <a:extLst>
              <a:ext uri="{FF2B5EF4-FFF2-40B4-BE49-F238E27FC236}">
                <a16:creationId xmlns:a16="http://schemas.microsoft.com/office/drawing/2014/main" id="{629BA1B7-7530-761E-2577-8568F7BE3E7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907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B679E5C-24E1-1244-FD29-92385CE35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210" y="239071"/>
            <a:ext cx="9144000" cy="95900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FF"/>
                </a:solidFill>
                <a:highlight>
                  <a:srgbClr val="008000"/>
                </a:highlight>
              </a:rPr>
              <a:t>TELEGRAPHIE POUR LES NULS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7662B0E-5970-3421-9313-ABFC16795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50" y="1269855"/>
            <a:ext cx="11093319" cy="5381697"/>
          </a:xfrm>
        </p:spPr>
        <p:txBody>
          <a:bodyPr>
            <a:normAutofit fontScale="92500" lnSpcReduction="20000"/>
          </a:bodyPr>
          <a:lstStyle/>
          <a:p>
            <a:endParaRPr lang="fr-FR" dirty="0"/>
          </a:p>
          <a:p>
            <a:r>
              <a:rPr lang="fr-FR" b="0" i="0" dirty="0">
                <a:effectLst/>
                <a:latin typeface="Arial" panose="020B0604020202020204" pitchFamily="34" charset="0"/>
              </a:rPr>
              <a:t>ABREVIATION EN TELEGRAPHIE</a:t>
            </a:r>
          </a:p>
          <a:p>
            <a:r>
              <a:rPr lang="fr-FR" b="0" i="0" dirty="0">
                <a:effectLst/>
                <a:latin typeface="Times New Roman" panose="02020603050405020304" pitchFamily="18" charset="0"/>
              </a:rPr>
              <a:t>TFC - Traffic : trafic (un seul F en français)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TIA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Thanks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In Advance : merci d'avance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TMW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Tomorrow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demain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TKS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Thanks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merci, ex : MNY TKS FR CALL = merci pour l'appel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TNX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Thanks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merci, ex : TNS FOR CALL, ou TN FR FB QSO = merci pour l'excellent (ou sympathique) QSO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TRBL - Trouble : perturbation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TRX - Transceiver : émetteur-récepteur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TU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Thank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you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TVI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Television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interference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brouillage de téléviseur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TX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Transmitter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; Transmit : émetteur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TXT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Text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texte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U - You : Vous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UFB - Ultra Fine Business : très bon travail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UR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Your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;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You're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Votre, ou vous êtes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URL - Universal Resource Locator : coordonnées universelles ou adresse internet</a:t>
            </a:r>
            <a:br>
              <a:rPr lang="fr-FR" dirty="0"/>
            </a:br>
            <a:r>
              <a:rPr lang="fr-FR" b="0" i="0" dirty="0" err="1">
                <a:effectLst/>
                <a:latin typeface="Times New Roman" panose="02020603050405020304" pitchFamily="18" charset="0"/>
              </a:rPr>
              <a:t>Address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For a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WebPage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URS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Yours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les vôtres, ex : Best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whishes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to u and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yours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tous mes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voeux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pour vous et les vôtres (ou votre famille)</a:t>
            </a:r>
            <a:endParaRPr lang="fr-FR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6B143818-0D7D-02A1-8F89-ECE1A5E1C617}"/>
              </a:ext>
            </a:extLst>
          </p:cNvPr>
          <p:cNvSpPr txBox="1">
            <a:spLocks/>
          </p:cNvSpPr>
          <p:nvPr/>
        </p:nvSpPr>
        <p:spPr>
          <a:xfrm>
            <a:off x="5360937" y="2385806"/>
            <a:ext cx="7027450" cy="426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7370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2ACE94-89F9-55AF-11F1-046BEC6D9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7D73740-4824-58EF-CED7-74098F34B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personne, ongle, Appareils électroniques, Ingénierie électronique&#10;&#10;Description générée automatiquement">
            <a:extLst>
              <a:ext uri="{FF2B5EF4-FFF2-40B4-BE49-F238E27FC236}">
                <a16:creationId xmlns:a16="http://schemas.microsoft.com/office/drawing/2014/main" id="{59D6ADFE-6412-7CB3-FEA0-5C793745CE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907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821499B-5A50-9569-F721-267747D56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210" y="239071"/>
            <a:ext cx="9144000" cy="95900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FF"/>
                </a:solidFill>
                <a:highlight>
                  <a:srgbClr val="008000"/>
                </a:highlight>
              </a:rPr>
              <a:t>TELEGRAPHIE POUR LES NULS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1D8ED6-A626-52D9-82DC-43E9BC0A6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50" y="1269855"/>
            <a:ext cx="11093319" cy="5381697"/>
          </a:xfrm>
        </p:spPr>
        <p:txBody>
          <a:bodyPr>
            <a:normAutofit fontScale="92500" lnSpcReduction="20000"/>
          </a:bodyPr>
          <a:lstStyle/>
          <a:p>
            <a:endParaRPr lang="fr-FR" dirty="0"/>
          </a:p>
          <a:p>
            <a:r>
              <a:rPr lang="fr-FR" b="0" i="0" dirty="0">
                <a:effectLst/>
                <a:latin typeface="Arial" panose="020B0604020202020204" pitchFamily="34" charset="0"/>
              </a:rPr>
              <a:t>ABREVIATION EN TELEGRAPHIE</a:t>
            </a:r>
          </a:p>
          <a:p>
            <a:r>
              <a:rPr lang="fr-FR" b="0" i="0" dirty="0">
                <a:effectLst/>
                <a:latin typeface="Times New Roman" panose="02020603050405020304" pitchFamily="18" charset="0"/>
              </a:rPr>
              <a:t>VE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Understood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(VE) : compris (coller le V et le E)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VERT - Vertical : vertical (antenne)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VFB - Very fine business : très bon travail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VFO - Variable Frequency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Oscillator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oscillateur pilote à fréquence variable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VY - Very : très, beaucoup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W - Watts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WA - Word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after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mot après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WB - Word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before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mot avant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WD - Word : monde mais aussi WITH = AVEC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WDS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Words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mots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WID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With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avec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WKD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Worked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travaillé, par exemple WKD B4 : déjà contacté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WKG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Working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travaille, je travaille avec un émetteur de 100w : I WKG WD 100W TX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WPM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Words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Per Minute : mots par minute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WRD - Word : mot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WRK - Work : travaille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WX-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Weather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le temps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qui'il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fait, la météo</a:t>
            </a:r>
            <a:endParaRPr lang="fr-FR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C9F4B050-6559-4E07-F7C4-41A40E11D69B}"/>
              </a:ext>
            </a:extLst>
          </p:cNvPr>
          <p:cNvSpPr txBox="1">
            <a:spLocks/>
          </p:cNvSpPr>
          <p:nvPr/>
        </p:nvSpPr>
        <p:spPr>
          <a:xfrm>
            <a:off x="5360937" y="2385806"/>
            <a:ext cx="7027450" cy="426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9152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97FC39-86E7-DC74-7185-508A2BDDD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E91DD11-BECB-4E11-7F24-9AF21439A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personne, ongle, Appareils électroniques, Ingénierie électronique&#10;&#10;Description générée automatiquement">
            <a:extLst>
              <a:ext uri="{FF2B5EF4-FFF2-40B4-BE49-F238E27FC236}">
                <a16:creationId xmlns:a16="http://schemas.microsoft.com/office/drawing/2014/main" id="{1BFE0FB6-DE78-AB7A-FEF5-04418781D92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907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B418EC9-C6D0-0442-8A64-B9B389EDD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210" y="239071"/>
            <a:ext cx="9144000" cy="95900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FF"/>
                </a:solidFill>
                <a:highlight>
                  <a:srgbClr val="008000"/>
                </a:highlight>
              </a:rPr>
              <a:t>TELEGRAPHIE POUR LES NULS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2B301B1-FD18-2055-C0C2-3C92DCFC3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50" y="1269855"/>
            <a:ext cx="11093319" cy="5381697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b="0" i="0" dirty="0">
                <a:effectLst/>
                <a:latin typeface="Arial" panose="020B0604020202020204" pitchFamily="34" charset="0"/>
              </a:rPr>
              <a:t>ABREVIATION EN TELEGRAPHIE</a:t>
            </a:r>
          </a:p>
          <a:p>
            <a:r>
              <a:rPr lang="fr-FR" b="0" i="0" dirty="0">
                <a:effectLst/>
                <a:latin typeface="Times New Roman" panose="02020603050405020304" pitchFamily="18" charset="0"/>
              </a:rPr>
              <a:t>XCVR - Transceiver : émetteur-récepteur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XMAS - Christmas : Fête de Noël HPY XMAS = Joyeux Noël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XMTR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Transmitter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émetteur (comme TX)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XTAL - Crystal : cristal de quartz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XYL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Wife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épouse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YL - Young lady : femme ou opératrice radioamateur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YR -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Year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année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Z - Zulu Time Heure zoulou (universelle), mais remplacé par UTC (temps universel coordonné=compromis anglais/français)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73 - Best Regards : amitiés (en principe on n'ajoute pas de s, comme on le voit parfois)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88 - Love and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kisses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 : bons baisers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161 - 73+88=161" équivalent de amitiés à vous et votre épouse (rarement utilisé, à éviter)</a:t>
            </a:r>
            <a:endParaRPr lang="fr-FR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C3171BFE-9489-D0D5-14D1-B239B755EA29}"/>
              </a:ext>
            </a:extLst>
          </p:cNvPr>
          <p:cNvSpPr txBox="1">
            <a:spLocks/>
          </p:cNvSpPr>
          <p:nvPr/>
        </p:nvSpPr>
        <p:spPr>
          <a:xfrm>
            <a:off x="5360937" y="2385806"/>
            <a:ext cx="7027450" cy="426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7822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EB4441-AED3-EE2A-DA81-9014BC23D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750EB3-C557-1BEB-FB34-6CF8124BF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personne, ongle, Appareils électroniques, Ingénierie électronique&#10;&#10;Description générée automatiquement">
            <a:extLst>
              <a:ext uri="{FF2B5EF4-FFF2-40B4-BE49-F238E27FC236}">
                <a16:creationId xmlns:a16="http://schemas.microsoft.com/office/drawing/2014/main" id="{EBB97D32-309A-E20C-B848-C8B374C299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907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731E3C8-A917-C161-3D26-E75BC69F7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210" y="239071"/>
            <a:ext cx="9144000" cy="95900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FF"/>
                </a:solidFill>
                <a:highlight>
                  <a:srgbClr val="008000"/>
                </a:highlight>
              </a:rPr>
              <a:t>TELEGRAPHIE POUR LES NULS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162049F-DA62-C455-1054-7ED204A3F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50" y="1269855"/>
            <a:ext cx="11093319" cy="5381697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b="0" i="0" dirty="0">
                <a:effectLst/>
                <a:latin typeface="Arial" panose="020B0604020202020204" pitchFamily="34" charset="0"/>
              </a:rPr>
              <a:t>CODE Q EN TELEGRAPHIE</a:t>
            </a:r>
          </a:p>
          <a:p>
            <a:endParaRPr lang="fr-FR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A0D1E24C-5C67-46D4-9381-0933B85C9868}"/>
              </a:ext>
            </a:extLst>
          </p:cNvPr>
          <p:cNvSpPr txBox="1">
            <a:spLocks/>
          </p:cNvSpPr>
          <p:nvPr/>
        </p:nvSpPr>
        <p:spPr>
          <a:xfrm>
            <a:off x="5360937" y="2385806"/>
            <a:ext cx="7027450" cy="426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1481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personne, ongle, Appareils électroniques, Ingénierie électronique&#10;&#10;Description générée automatiquement">
            <a:extLst>
              <a:ext uri="{FF2B5EF4-FFF2-40B4-BE49-F238E27FC236}">
                <a16:creationId xmlns:a16="http://schemas.microsoft.com/office/drawing/2014/main" id="{D14514C1-088C-4D4D-08D8-78474DCF129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2624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1163B4C-B0EC-C0CF-FBB6-B7028E296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210" y="239071"/>
            <a:ext cx="9144000" cy="95900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FF"/>
                </a:solidFill>
                <a:highlight>
                  <a:srgbClr val="008000"/>
                </a:highlight>
              </a:rPr>
              <a:t>TELEGRAPHIE POUR LES NULS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9B2D46-7995-DD3D-A842-7583EEDF2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573" y="1597688"/>
            <a:ext cx="11319480" cy="5021241"/>
          </a:xfrm>
        </p:spPr>
        <p:txBody>
          <a:bodyPr>
            <a:normAutofit/>
          </a:bodyPr>
          <a:lstStyle/>
          <a:p>
            <a:r>
              <a:rPr lang="fr-FR" dirty="0"/>
              <a:t>Avant de lancer appel</a:t>
            </a:r>
          </a:p>
          <a:p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81BB159-2E4A-7CA2-2F21-80469FE713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457950"/>
              </p:ext>
            </p:extLst>
          </p:nvPr>
        </p:nvGraphicFramePr>
        <p:xfrm>
          <a:off x="677075" y="1968404"/>
          <a:ext cx="9709392" cy="4650524"/>
        </p:xfrm>
        <a:graphic>
          <a:graphicData uri="http://schemas.openxmlformats.org/drawingml/2006/table">
            <a:tbl>
              <a:tblPr/>
              <a:tblGrid>
                <a:gridCol w="4854696">
                  <a:extLst>
                    <a:ext uri="{9D8B030D-6E8A-4147-A177-3AD203B41FA5}">
                      <a16:colId xmlns:a16="http://schemas.microsoft.com/office/drawing/2014/main" val="3330771078"/>
                    </a:ext>
                  </a:extLst>
                </a:gridCol>
                <a:gridCol w="4854696">
                  <a:extLst>
                    <a:ext uri="{9D8B030D-6E8A-4147-A177-3AD203B41FA5}">
                      <a16:colId xmlns:a16="http://schemas.microsoft.com/office/drawing/2014/main" val="3277309323"/>
                    </a:ext>
                  </a:extLst>
                </a:gridCol>
              </a:tblGrid>
              <a:tr h="1156092">
                <a:tc>
                  <a:txBody>
                    <a:bodyPr/>
                    <a:lstStyle/>
                    <a:p>
                      <a:r>
                        <a:rPr lang="fr-FR" sz="1700" b="1" dirty="0">
                          <a:effectLst/>
                        </a:rPr>
                        <a:t>QRL ? K</a:t>
                      </a:r>
                      <a:br>
                        <a:rPr lang="fr-FR" sz="1700" b="1" dirty="0">
                          <a:effectLst/>
                        </a:rPr>
                      </a:br>
                      <a:endParaRPr lang="fr-FR" sz="1700" b="1" dirty="0">
                        <a:effectLst/>
                      </a:endParaRPr>
                    </a:p>
                  </a:txBody>
                  <a:tcPr marL="12237" marR="12237" marT="12237" marB="12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700" dirty="0"/>
                        <a:t>Pour s'assurer (UNE FOIS) que la fréquence es libre</a:t>
                      </a:r>
                      <a:br>
                        <a:rPr lang="fr-FR" sz="1700" dirty="0"/>
                      </a:br>
                      <a:endParaRPr lang="fr-FR" sz="1700" dirty="0"/>
                    </a:p>
                  </a:txBody>
                  <a:tcPr marL="12237" marR="12237" marT="12237" marB="12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5091794"/>
                  </a:ext>
                </a:extLst>
              </a:tr>
              <a:tr h="873608">
                <a:tc>
                  <a:txBody>
                    <a:bodyPr/>
                    <a:lstStyle/>
                    <a:p>
                      <a:r>
                        <a:rPr lang="fr-FR" sz="1700" b="1" dirty="0">
                          <a:effectLst/>
                        </a:rPr>
                        <a:t>QRL ? K</a:t>
                      </a:r>
                      <a:br>
                        <a:rPr lang="fr-FR" sz="1700" b="1" dirty="0">
                          <a:effectLst/>
                        </a:rPr>
                      </a:br>
                      <a:endParaRPr lang="fr-FR" sz="1700" b="1" dirty="0">
                        <a:effectLst/>
                      </a:endParaRPr>
                    </a:p>
                  </a:txBody>
                  <a:tcPr marL="12237" marR="12237" marT="12237" marB="12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700" dirty="0"/>
                        <a:t>Pour s'assurer (deux FOIS) que la fréquence es libre</a:t>
                      </a:r>
                    </a:p>
                  </a:txBody>
                  <a:tcPr marL="12237" marR="12237" marT="12237" marB="12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491285"/>
                  </a:ext>
                </a:extLst>
              </a:tr>
              <a:tr h="873608">
                <a:tc>
                  <a:txBody>
                    <a:bodyPr/>
                    <a:lstStyle/>
                    <a:p>
                      <a:r>
                        <a:rPr lang="fr-FR" sz="1700" b="1" dirty="0">
                          <a:effectLst/>
                        </a:rPr>
                        <a:t>CQ </a:t>
                      </a:r>
                      <a:r>
                        <a:rPr lang="fr-FR" sz="1700" b="1" dirty="0" err="1">
                          <a:effectLst/>
                        </a:rPr>
                        <a:t>CQ</a:t>
                      </a:r>
                      <a:r>
                        <a:rPr lang="fr-FR" sz="1700" b="1" dirty="0">
                          <a:effectLst/>
                        </a:rPr>
                        <a:t> DE F5SVP </a:t>
                      </a:r>
                      <a:r>
                        <a:rPr lang="fr-FR" sz="1700" b="1" dirty="0" err="1">
                          <a:effectLst/>
                        </a:rPr>
                        <a:t>F5SVP</a:t>
                      </a:r>
                      <a:r>
                        <a:rPr lang="fr-FR" sz="1700" b="1" dirty="0">
                          <a:effectLst/>
                        </a:rPr>
                        <a:t> </a:t>
                      </a:r>
                      <a:r>
                        <a:rPr lang="fr-FR" sz="1700" b="1" dirty="0" err="1">
                          <a:effectLst/>
                        </a:rPr>
                        <a:t>F5SVP</a:t>
                      </a:r>
                      <a:r>
                        <a:rPr lang="fr-FR" sz="1700" b="1" dirty="0">
                          <a:effectLst/>
                        </a:rPr>
                        <a:t> + k </a:t>
                      </a:r>
                      <a:br>
                        <a:rPr lang="fr-FR" sz="1700" b="1" dirty="0">
                          <a:effectLst/>
                        </a:rPr>
                      </a:br>
                      <a:endParaRPr lang="fr-FR" sz="1700" b="1" dirty="0">
                        <a:effectLst/>
                      </a:endParaRPr>
                    </a:p>
                  </a:txBody>
                  <a:tcPr marL="12237" marR="12237" marT="12237" marB="12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700" dirty="0"/>
                        <a:t>appel général de F5SVP</a:t>
                      </a:r>
                      <a:br>
                        <a:rPr lang="fr-FR" sz="1700" dirty="0"/>
                      </a:br>
                      <a:endParaRPr lang="fr-FR" sz="1700" dirty="0"/>
                    </a:p>
                  </a:txBody>
                  <a:tcPr marL="12237" marR="12237" marT="12237" marB="12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5246490"/>
                  </a:ext>
                </a:extLst>
              </a:tr>
              <a:tr h="1156092">
                <a:tc>
                  <a:txBody>
                    <a:bodyPr/>
                    <a:lstStyle/>
                    <a:p>
                      <a:r>
                        <a:rPr lang="fr-FR" sz="1700" b="1" dirty="0">
                          <a:effectLst/>
                        </a:rPr>
                        <a:t>CQ DX CQ SA DE F5SVP </a:t>
                      </a:r>
                      <a:r>
                        <a:rPr lang="fr-FR" sz="1700" b="1" dirty="0" err="1">
                          <a:effectLst/>
                        </a:rPr>
                        <a:t>F5SVP</a:t>
                      </a:r>
                      <a:r>
                        <a:rPr lang="fr-FR" sz="1700" b="1" dirty="0">
                          <a:effectLst/>
                        </a:rPr>
                        <a:t> </a:t>
                      </a:r>
                      <a:r>
                        <a:rPr lang="fr-FR" sz="1700" b="1" dirty="0" err="1">
                          <a:effectLst/>
                        </a:rPr>
                        <a:t>F5SVP</a:t>
                      </a:r>
                      <a:r>
                        <a:rPr lang="fr-FR" sz="1700" b="1" dirty="0">
                          <a:effectLst/>
                        </a:rPr>
                        <a:t> + K</a:t>
                      </a:r>
                      <a:br>
                        <a:rPr lang="fr-FR" sz="1700" b="1" dirty="0">
                          <a:effectLst/>
                        </a:rPr>
                      </a:br>
                      <a:endParaRPr lang="fr-FR" sz="1700" b="1" dirty="0">
                        <a:effectLst/>
                      </a:endParaRPr>
                    </a:p>
                  </a:txBody>
                  <a:tcPr marL="12237" marR="12237" marT="12237" marB="12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700" dirty="0"/>
                        <a:t>appel DX vers l'Amérique du Sud de F5SVP</a:t>
                      </a:r>
                      <a:br>
                        <a:rPr lang="fr-FR" sz="1700" dirty="0"/>
                      </a:br>
                      <a:endParaRPr lang="fr-FR" sz="1700" dirty="0"/>
                    </a:p>
                  </a:txBody>
                  <a:tcPr marL="12237" marR="12237" marT="12237" marB="12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864087"/>
                  </a:ext>
                </a:extLst>
              </a:tr>
              <a:tr h="591124">
                <a:tc>
                  <a:txBody>
                    <a:bodyPr/>
                    <a:lstStyle/>
                    <a:p>
                      <a:r>
                        <a:rPr lang="fr-FR" sz="1700" b="1" dirty="0">
                          <a:effectLst/>
                        </a:rPr>
                        <a:t>QRZ ? DE F5SVP PSE K</a:t>
                      </a:r>
                      <a:br>
                        <a:rPr lang="fr-FR" sz="1700" b="1" dirty="0">
                          <a:effectLst/>
                        </a:rPr>
                      </a:br>
                      <a:endParaRPr lang="fr-FR" sz="1700" b="1" dirty="0">
                        <a:effectLst/>
                      </a:endParaRPr>
                    </a:p>
                  </a:txBody>
                  <a:tcPr marL="12237" marR="12237" marT="12237" marB="12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700" dirty="0"/>
                        <a:t>qui appelle F5SVP ?</a:t>
                      </a:r>
                    </a:p>
                  </a:txBody>
                  <a:tcPr marL="12237" marR="12237" marT="12237" marB="12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0012"/>
                  </a:ext>
                </a:extLst>
              </a:tr>
            </a:tbl>
          </a:graphicData>
        </a:graphic>
      </p:graphicFrame>
      <p:pic>
        <p:nvPicPr>
          <p:cNvPr id="14" name="qrl.">
            <a:hlinkClick r:id="" action="ppaction://media"/>
            <a:extLst>
              <a:ext uri="{FF2B5EF4-FFF2-40B4-BE49-F238E27FC236}">
                <a16:creationId xmlns:a16="http://schemas.microsoft.com/office/drawing/2014/main" id="{0F458A3D-38D1-EC03-1423-CB2797F22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42034" y="3225800"/>
            <a:ext cx="406400" cy="406400"/>
          </a:xfrm>
          <a:prstGeom prst="rect">
            <a:avLst/>
          </a:prstGeom>
        </p:spPr>
      </p:pic>
      <p:pic>
        <p:nvPicPr>
          <p:cNvPr id="15" name="cq de">
            <a:hlinkClick r:id="" action="ppaction://media"/>
            <a:extLst>
              <a:ext uri="{FF2B5EF4-FFF2-40B4-BE49-F238E27FC236}">
                <a16:creationId xmlns:a16="http://schemas.microsoft.com/office/drawing/2014/main" id="{2301A45C-4C3B-43B8-0702-7A3118786C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31523" y="409046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64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7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08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personne, ongle, Appareils électroniques, Ingénierie électronique&#10;&#10;Description générée automatiquement">
            <a:extLst>
              <a:ext uri="{FF2B5EF4-FFF2-40B4-BE49-F238E27FC236}">
                <a16:creationId xmlns:a16="http://schemas.microsoft.com/office/drawing/2014/main" id="{D14514C1-088C-4D4D-08D8-78474DCF129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2624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1163B4C-B0EC-C0CF-FBB6-B7028E296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210" y="239071"/>
            <a:ext cx="9144000" cy="95900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FF"/>
                </a:solidFill>
                <a:highlight>
                  <a:srgbClr val="008000"/>
                </a:highlight>
              </a:rPr>
              <a:t>TELEGRAPHIE POUR LES NULS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9B2D46-7995-DD3D-A842-7583EEDF2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573" y="1597688"/>
            <a:ext cx="11319480" cy="5021241"/>
          </a:xfrm>
        </p:spPr>
        <p:txBody>
          <a:bodyPr>
            <a:normAutofit/>
          </a:bodyPr>
          <a:lstStyle/>
          <a:p>
            <a:r>
              <a:rPr lang="fr-FR" dirty="0"/>
              <a:t>Début du QSO</a:t>
            </a:r>
          </a:p>
          <a:p>
            <a:endParaRPr lang="fr-FR" dirty="0"/>
          </a:p>
          <a:p>
            <a:pPr algn="l"/>
            <a:r>
              <a:rPr lang="fr-FR" sz="1800" b="1" i="1" u="sng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le QSO commence</a:t>
            </a:r>
          </a:p>
          <a:p>
            <a:pPr algn="l"/>
            <a:r>
              <a:rPr lang="fr-FR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1) On répond à la même vitesse ou à une vitesse légèrement inférieure à celle de l'appelant. Le QSO se déroulera ensuite à cette vitesse.</a:t>
            </a:r>
            <a:br>
              <a:rPr lang="fr-FR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br>
              <a:rPr lang="fr-FR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r>
              <a:rPr lang="fr-FR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2) Si la manipulation du correspondant est difficile à copier, on fait un effort, on lui demande de répéter (peut-être est-ce un débutant qu'il faut encourager ou bien un OM âgé qui a des difficultés à manipuler).</a:t>
            </a:r>
            <a:br>
              <a:rPr lang="fr-FR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endParaRPr lang="fr-FR" sz="18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603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FC7D1-43DA-844D-6941-7F0453D0C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83371F9-3515-B015-F31C-090A8DAA5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personne, ongle, Appareils électroniques, Ingénierie électronique&#10;&#10;Description générée automatiquement">
            <a:extLst>
              <a:ext uri="{FF2B5EF4-FFF2-40B4-BE49-F238E27FC236}">
                <a16:creationId xmlns:a16="http://schemas.microsoft.com/office/drawing/2014/main" id="{7768E33A-67B9-929C-1AF9-324144E9366E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29" y="23907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87486E2-C552-DB27-AA94-ADA732724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210" y="239071"/>
            <a:ext cx="9144000" cy="95900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FF"/>
                </a:solidFill>
                <a:highlight>
                  <a:srgbClr val="008000"/>
                </a:highlight>
              </a:rPr>
              <a:t>TELEGRAPHIE POUR LES NULS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7534A9-36F5-FD28-8066-305F54D18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347" y="1953572"/>
            <a:ext cx="5365410" cy="4392260"/>
          </a:xfrm>
        </p:spPr>
        <p:txBody>
          <a:bodyPr>
            <a:normAutofit/>
          </a:bodyPr>
          <a:lstStyle/>
          <a:p>
            <a:r>
              <a:rPr lang="fr-FR" dirty="0"/>
              <a:t>Début du QSO</a:t>
            </a:r>
          </a:p>
          <a:p>
            <a:endParaRPr lang="fr-FR" dirty="0"/>
          </a:p>
          <a:p>
            <a:r>
              <a:rPr lang="fr-FR" b="1" i="0" dirty="0">
                <a:effectLst/>
                <a:latin typeface="Arial" panose="020B0604020202020204" pitchFamily="34" charset="0"/>
              </a:rPr>
              <a:t>Première partie du QSO en anglais</a:t>
            </a:r>
            <a:br>
              <a:rPr lang="fr-FR" b="0" i="0" dirty="0">
                <a:effectLst/>
                <a:latin typeface="Arial" panose="020B0604020202020204" pitchFamily="34" charset="0"/>
              </a:rPr>
            </a:br>
            <a:br>
              <a:rPr lang="fr-FR" b="0" i="0" dirty="0">
                <a:effectLst/>
                <a:latin typeface="Arial" panose="020B0604020202020204" pitchFamily="34" charset="0"/>
              </a:rPr>
            </a:br>
            <a:r>
              <a:rPr lang="fr-FR" b="0" i="0" dirty="0">
                <a:effectLst/>
                <a:latin typeface="Arial" panose="020B0604020202020204" pitchFamily="34" charset="0"/>
              </a:rPr>
              <a:t>...</a:t>
            </a:r>
            <a:br>
              <a:rPr lang="fr-FR" b="0" i="0" dirty="0">
                <a:effectLst/>
                <a:latin typeface="Arial" panose="020B0604020202020204" pitchFamily="34" charset="0"/>
              </a:rPr>
            </a:br>
            <a:r>
              <a:rPr lang="fr-FR" b="1" i="0" dirty="0">
                <a:effectLst/>
                <a:latin typeface="Arial" panose="020B0604020202020204" pitchFamily="34" charset="0"/>
              </a:rPr>
              <a:t>GM </a:t>
            </a:r>
            <a:r>
              <a:rPr lang="fr-FR" b="0" i="0" dirty="0">
                <a:effectLst/>
                <a:latin typeface="Arial" panose="020B0604020202020204" pitchFamily="34" charset="0"/>
              </a:rPr>
              <a:t>(ou</a:t>
            </a:r>
            <a:r>
              <a:rPr lang="fr-FR" b="1" i="0" dirty="0">
                <a:effectLst/>
                <a:latin typeface="Arial" panose="020B0604020202020204" pitchFamily="34" charset="0"/>
              </a:rPr>
              <a:t> GA</a:t>
            </a:r>
            <a:r>
              <a:rPr lang="fr-FR" b="0" i="0" dirty="0">
                <a:effectLst/>
                <a:latin typeface="Arial" panose="020B0604020202020204" pitchFamily="34" charset="0"/>
              </a:rPr>
              <a:t> ou</a:t>
            </a:r>
            <a:r>
              <a:rPr lang="fr-FR" b="1" i="0" dirty="0">
                <a:effectLst/>
                <a:latin typeface="Arial" panose="020B0604020202020204" pitchFamily="34" charset="0"/>
              </a:rPr>
              <a:t> GE</a:t>
            </a:r>
            <a:r>
              <a:rPr lang="fr-FR" b="0" i="0" dirty="0">
                <a:effectLst/>
                <a:latin typeface="Arial" panose="020B0604020202020204" pitchFamily="34" charset="0"/>
              </a:rPr>
              <a:t> ou</a:t>
            </a:r>
            <a:r>
              <a:rPr lang="fr-FR" b="1" i="0" dirty="0">
                <a:effectLst/>
                <a:latin typeface="Arial" panose="020B0604020202020204" pitchFamily="34" charset="0"/>
              </a:rPr>
              <a:t> GN</a:t>
            </a:r>
            <a:r>
              <a:rPr lang="fr-FR" b="0" i="0" dirty="0">
                <a:effectLst/>
                <a:latin typeface="Arial" panose="020B0604020202020204" pitchFamily="34" charset="0"/>
              </a:rPr>
              <a:t>) </a:t>
            </a:r>
            <a:r>
              <a:rPr lang="fr-FR" b="1" i="0" dirty="0">
                <a:effectLst/>
                <a:latin typeface="Arial" panose="020B0604020202020204" pitchFamily="34" charset="0"/>
              </a:rPr>
              <a:t>DR OM TU FER CALL</a:t>
            </a:r>
            <a:br>
              <a:rPr lang="fr-FR" b="1" i="0" dirty="0">
                <a:effectLst/>
                <a:latin typeface="Arial" panose="020B0604020202020204" pitchFamily="34" charset="0"/>
              </a:rPr>
            </a:br>
            <a:r>
              <a:rPr lang="fr-FR" b="1" i="0" dirty="0">
                <a:effectLst/>
                <a:latin typeface="Arial" panose="020B0604020202020204" pitchFamily="34" charset="0"/>
              </a:rPr>
              <a:t>UR RST 579 579 579 =</a:t>
            </a:r>
            <a:br>
              <a:rPr lang="fr-FR" b="1" i="0" dirty="0">
                <a:effectLst/>
                <a:latin typeface="Arial" panose="020B0604020202020204" pitchFamily="34" charset="0"/>
              </a:rPr>
            </a:br>
            <a:r>
              <a:rPr lang="fr-FR" b="1" i="0" dirty="0">
                <a:effectLst/>
                <a:latin typeface="Arial" panose="020B0604020202020204" pitchFamily="34" charset="0"/>
              </a:rPr>
              <a:t>MY QTH IS SOULTZ </a:t>
            </a:r>
            <a:r>
              <a:rPr lang="fr-FR" b="1" i="0" dirty="0" err="1">
                <a:effectLst/>
                <a:latin typeface="Arial" panose="020B0604020202020204" pitchFamily="34" charset="0"/>
              </a:rPr>
              <a:t>SOULTZ</a:t>
            </a:r>
            <a:r>
              <a:rPr lang="fr-FR" b="1" i="0" dirty="0">
                <a:effectLst/>
                <a:latin typeface="Arial" panose="020B0604020202020204" pitchFamily="34" charset="0"/>
              </a:rPr>
              <a:t> =</a:t>
            </a:r>
            <a:br>
              <a:rPr lang="fr-FR" b="1" i="0" dirty="0">
                <a:effectLst/>
                <a:latin typeface="Arial" panose="020B0604020202020204" pitchFamily="34" charset="0"/>
              </a:rPr>
            </a:br>
            <a:r>
              <a:rPr lang="fr-FR" b="1" i="0" dirty="0">
                <a:effectLst/>
                <a:latin typeface="Arial" panose="020B0604020202020204" pitchFamily="34" charset="0"/>
              </a:rPr>
              <a:t>NAME IS </a:t>
            </a:r>
            <a:r>
              <a:rPr lang="fr-FR" b="0" i="0" dirty="0">
                <a:effectLst/>
                <a:latin typeface="Arial" panose="020B0604020202020204" pitchFamily="34" charset="0"/>
              </a:rPr>
              <a:t>(ou</a:t>
            </a:r>
            <a:r>
              <a:rPr lang="fr-FR" b="1" i="0" dirty="0">
                <a:effectLst/>
                <a:latin typeface="Arial" panose="020B0604020202020204" pitchFamily="34" charset="0"/>
              </a:rPr>
              <a:t> OP IS</a:t>
            </a:r>
            <a:r>
              <a:rPr lang="fr-FR" b="0" i="0" dirty="0">
                <a:effectLst/>
                <a:latin typeface="Arial" panose="020B0604020202020204" pitchFamily="34" charset="0"/>
              </a:rPr>
              <a:t>...) JEAN </a:t>
            </a:r>
            <a:r>
              <a:rPr lang="fr-FR" b="0" i="0" dirty="0" err="1">
                <a:effectLst/>
                <a:latin typeface="Arial" panose="020B0604020202020204" pitchFamily="34" charset="0"/>
              </a:rPr>
              <a:t>JEAN</a:t>
            </a:r>
            <a:r>
              <a:rPr lang="fr-FR" b="1" i="0" dirty="0">
                <a:effectLst/>
                <a:latin typeface="Arial" panose="020B0604020202020204" pitchFamily="34" charset="0"/>
              </a:rPr>
              <a:t> =</a:t>
            </a:r>
            <a:endParaRPr lang="fr-FR" dirty="0"/>
          </a:p>
          <a:p>
            <a:r>
              <a:rPr lang="fr-FR" b="1" dirty="0"/>
              <a:t>INDICATIF DE F5SVP K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10785C7F-1A4B-E458-D46D-5F2C7615A70C}"/>
              </a:ext>
            </a:extLst>
          </p:cNvPr>
          <p:cNvSpPr txBox="1">
            <a:spLocks/>
          </p:cNvSpPr>
          <p:nvPr/>
        </p:nvSpPr>
        <p:spPr>
          <a:xfrm>
            <a:off x="5955233" y="1891622"/>
            <a:ext cx="6169291" cy="4392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Début du QSO</a:t>
            </a:r>
          </a:p>
          <a:p>
            <a:endParaRPr lang="fr-FR" dirty="0"/>
          </a:p>
          <a:p>
            <a:r>
              <a:rPr lang="fr-FR" b="1" dirty="0">
                <a:latin typeface="Arial" panose="020B0604020202020204" pitchFamily="34" charset="0"/>
              </a:rPr>
              <a:t>Première partie du QSO en anglais</a:t>
            </a:r>
            <a:br>
              <a:rPr lang="fr-FR" dirty="0">
                <a:latin typeface="Arial" panose="020B0604020202020204" pitchFamily="34" charset="0"/>
              </a:rPr>
            </a:br>
            <a:br>
              <a:rPr lang="fr-FR" dirty="0">
                <a:latin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</a:rPr>
              <a:t>...</a:t>
            </a:r>
            <a:br>
              <a:rPr lang="fr-FR" dirty="0">
                <a:latin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</a:rPr>
              <a:t>GM </a:t>
            </a:r>
            <a:r>
              <a:rPr lang="fr-FR" dirty="0">
                <a:latin typeface="Arial" panose="020B0604020202020204" pitchFamily="34" charset="0"/>
              </a:rPr>
              <a:t>(ou</a:t>
            </a:r>
            <a:r>
              <a:rPr lang="fr-FR" b="1" dirty="0">
                <a:latin typeface="Arial" panose="020B0604020202020204" pitchFamily="34" charset="0"/>
              </a:rPr>
              <a:t>  »GA l’après-midi « GE » le soir</a:t>
            </a:r>
          </a:p>
          <a:p>
            <a:r>
              <a:rPr lang="fr-FR" b="1" dirty="0" err="1">
                <a:latin typeface="Arial" panose="020B0604020202020204" pitchFamily="34" charset="0"/>
              </a:rPr>
              <a:t>Merçi</a:t>
            </a:r>
            <a:r>
              <a:rPr lang="fr-FR" b="1" dirty="0">
                <a:latin typeface="Arial" panose="020B0604020202020204" pitchFamily="34" charset="0"/>
              </a:rPr>
              <a:t> pour l’indicatif</a:t>
            </a:r>
            <a:br>
              <a:rPr lang="fr-FR" b="1" dirty="0">
                <a:latin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</a:rPr>
              <a:t>UR RST 579 579 579 =</a:t>
            </a:r>
            <a:br>
              <a:rPr lang="fr-FR" b="1" dirty="0">
                <a:latin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</a:rPr>
              <a:t>MY QTH IS SOULTZ </a:t>
            </a:r>
            <a:r>
              <a:rPr lang="fr-FR" b="1" dirty="0" err="1">
                <a:latin typeface="Arial" panose="020B0604020202020204" pitchFamily="34" charset="0"/>
              </a:rPr>
              <a:t>SOULTZ</a:t>
            </a:r>
            <a:r>
              <a:rPr lang="fr-FR" b="1" dirty="0">
                <a:latin typeface="Arial" panose="020B0604020202020204" pitchFamily="34" charset="0"/>
              </a:rPr>
              <a:t> =</a:t>
            </a:r>
            <a:br>
              <a:rPr lang="fr-FR" b="1" dirty="0">
                <a:latin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</a:rPr>
              <a:t>NAME IS </a:t>
            </a:r>
            <a:r>
              <a:rPr lang="fr-FR" dirty="0">
                <a:latin typeface="Arial" panose="020B0604020202020204" pitchFamily="34" charset="0"/>
              </a:rPr>
              <a:t>(ou</a:t>
            </a:r>
            <a:r>
              <a:rPr lang="fr-FR" b="1" dirty="0">
                <a:latin typeface="Arial" panose="020B0604020202020204" pitchFamily="34" charset="0"/>
              </a:rPr>
              <a:t> OP IS</a:t>
            </a:r>
            <a:r>
              <a:rPr lang="fr-FR" dirty="0">
                <a:latin typeface="Arial" panose="020B0604020202020204" pitchFamily="34" charset="0"/>
              </a:rPr>
              <a:t>...) </a:t>
            </a:r>
            <a:r>
              <a:rPr lang="fr-FR" b="1" dirty="0">
                <a:latin typeface="Arial" panose="020B0604020202020204" pitchFamily="34" charset="0"/>
              </a:rPr>
              <a:t>JOHN </a:t>
            </a:r>
            <a:r>
              <a:rPr lang="fr-FR" b="1" dirty="0" err="1">
                <a:latin typeface="Arial" panose="020B0604020202020204" pitchFamily="34" charset="0"/>
              </a:rPr>
              <a:t>JOHN</a:t>
            </a:r>
            <a:r>
              <a:rPr lang="fr-FR" b="1" dirty="0">
                <a:latin typeface="Arial" panose="020B0604020202020204" pitchFamily="34" charset="0"/>
              </a:rPr>
              <a:t> =</a:t>
            </a:r>
            <a:endParaRPr lang="fr-FR" dirty="0"/>
          </a:p>
          <a:p>
            <a:endParaRPr lang="fr-FR" dirty="0"/>
          </a:p>
        </p:txBody>
      </p:sp>
      <p:pic>
        <p:nvPicPr>
          <p:cNvPr id="9" name="tu dr om">
            <a:hlinkClick r:id="" action="ppaction://media"/>
            <a:extLst>
              <a:ext uri="{FF2B5EF4-FFF2-40B4-BE49-F238E27FC236}">
                <a16:creationId xmlns:a16="http://schemas.microsoft.com/office/drawing/2014/main" id="{463D3291-718E-C3D4-D899-2389D5419B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971420" y="4461287"/>
            <a:ext cx="406400" cy="406400"/>
          </a:xfrm>
          <a:prstGeom prst="rect">
            <a:avLst/>
          </a:prstGeom>
        </p:spPr>
      </p:pic>
      <p:pic>
        <p:nvPicPr>
          <p:cNvPr id="10" name="my qth is">
            <a:hlinkClick r:id="" action="ppaction://media"/>
            <a:extLst>
              <a:ext uri="{FF2B5EF4-FFF2-40B4-BE49-F238E27FC236}">
                <a16:creationId xmlns:a16="http://schemas.microsoft.com/office/drawing/2014/main" id="{63D1C068-A68B-9125-FF0F-8B6C5FA226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533125" y="4841510"/>
            <a:ext cx="406400" cy="406400"/>
          </a:xfrm>
          <a:prstGeom prst="rect">
            <a:avLst/>
          </a:prstGeom>
        </p:spPr>
      </p:pic>
      <p:pic>
        <p:nvPicPr>
          <p:cNvPr id="11" name="name is">
            <a:hlinkClick r:id="" action="ppaction://media"/>
            <a:extLst>
              <a:ext uri="{FF2B5EF4-FFF2-40B4-BE49-F238E27FC236}">
                <a16:creationId xmlns:a16="http://schemas.microsoft.com/office/drawing/2014/main" id="{382DD6B8-C6FB-ACE2-AEC5-1714BCB60A3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71087" y="516424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11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5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5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3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FC7D1-43DA-844D-6941-7F0453D0C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83371F9-3515-B015-F31C-090A8DAA5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personne, ongle, Appareils électroniques, Ingénierie électronique&#10;&#10;Description générée automatiquement">
            <a:extLst>
              <a:ext uri="{FF2B5EF4-FFF2-40B4-BE49-F238E27FC236}">
                <a16:creationId xmlns:a16="http://schemas.microsoft.com/office/drawing/2014/main" id="{7768E33A-67B9-929C-1AF9-324144E9366E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420555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87486E2-C552-DB27-AA94-ADA732724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210" y="239071"/>
            <a:ext cx="9144000" cy="95900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FF"/>
                </a:solidFill>
                <a:highlight>
                  <a:srgbClr val="008000"/>
                </a:highlight>
              </a:rPr>
              <a:t>TELEGRAPHIE POUR LES NULS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7534A9-36F5-FD28-8066-305F54D18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686" y="1618629"/>
            <a:ext cx="4959011" cy="4737233"/>
          </a:xfrm>
        </p:spPr>
        <p:txBody>
          <a:bodyPr>
            <a:normAutofit lnSpcReduction="10000"/>
          </a:bodyPr>
          <a:lstStyle/>
          <a:p>
            <a:endParaRPr lang="fr-FR" dirty="0"/>
          </a:p>
          <a:p>
            <a:r>
              <a:rPr lang="fr-FR" b="1" i="0" dirty="0">
                <a:effectLst/>
                <a:latin typeface="Arial" panose="020B0604020202020204" pitchFamily="34" charset="0"/>
              </a:rPr>
              <a:t>Deuxième partie du QSO en anglais</a:t>
            </a:r>
            <a:br>
              <a:rPr lang="fr-FR" b="0" i="0" dirty="0">
                <a:effectLst/>
                <a:latin typeface="Arial" panose="020B0604020202020204" pitchFamily="34" charset="0"/>
              </a:rPr>
            </a:br>
            <a:br>
              <a:rPr lang="fr-FR" b="0" i="0" dirty="0">
                <a:effectLst/>
                <a:latin typeface="Arial" panose="020B0604020202020204" pitchFamily="34" charset="0"/>
              </a:rPr>
            </a:br>
            <a:r>
              <a:rPr lang="fr-FR" b="0" i="0" dirty="0">
                <a:effectLst/>
                <a:latin typeface="Arial" panose="020B0604020202020204" pitchFamily="34" charset="0"/>
              </a:rPr>
              <a:t>...</a:t>
            </a:r>
            <a:br>
              <a:rPr lang="fr-FR" b="0" i="0" dirty="0">
                <a:effectLst/>
                <a:latin typeface="Arial" panose="020B0604020202020204" pitchFamily="34" charset="0"/>
              </a:rPr>
            </a:br>
            <a:r>
              <a:rPr lang="fr-FR" b="1" i="0" dirty="0">
                <a:effectLst/>
                <a:latin typeface="Arial" panose="020B0604020202020204" pitchFamily="34" charset="0"/>
              </a:rPr>
              <a:t>R </a:t>
            </a:r>
            <a:r>
              <a:rPr lang="fr-FR" b="1" i="0" dirty="0" err="1">
                <a:effectLst/>
                <a:latin typeface="Arial" panose="020B0604020202020204" pitchFamily="34" charset="0"/>
              </a:rPr>
              <a:t>R</a:t>
            </a:r>
            <a:r>
              <a:rPr lang="fr-FR" b="1" i="0" dirty="0">
                <a:effectLst/>
                <a:latin typeface="Arial" panose="020B0604020202020204" pitchFamily="34" charset="0"/>
              </a:rPr>
              <a:t> NAME TNX FER INFOS =</a:t>
            </a:r>
            <a:br>
              <a:rPr lang="fr-FR" b="0" i="0" dirty="0">
                <a:effectLst/>
                <a:latin typeface="Arial" panose="020B0604020202020204" pitchFamily="34" charset="0"/>
              </a:rPr>
            </a:br>
            <a:r>
              <a:rPr lang="fr-FR" b="1" i="0" dirty="0">
                <a:effectLst/>
                <a:latin typeface="Arial" panose="020B0604020202020204" pitchFamily="34" charset="0"/>
              </a:rPr>
              <a:t>HR WX RAINY </a:t>
            </a:r>
            <a:r>
              <a:rPr lang="fr-FR" b="0" i="0" dirty="0">
                <a:effectLst/>
                <a:latin typeface="Arial" panose="020B0604020202020204" pitchFamily="34" charset="0"/>
              </a:rPr>
              <a:t>(ou </a:t>
            </a:r>
            <a:r>
              <a:rPr lang="fr-FR" b="1" i="0" dirty="0">
                <a:effectLst/>
                <a:latin typeface="Arial" panose="020B0604020202020204" pitchFamily="34" charset="0"/>
              </a:rPr>
              <a:t>CLOUDY</a:t>
            </a:r>
            <a:r>
              <a:rPr lang="fr-FR" b="0" i="0" dirty="0">
                <a:effectLst/>
                <a:latin typeface="Arial" panose="020B0604020202020204" pitchFamily="34" charset="0"/>
              </a:rPr>
              <a:t> ou </a:t>
            </a:r>
            <a:r>
              <a:rPr lang="fr-FR" b="1" i="0" dirty="0">
                <a:effectLst/>
                <a:latin typeface="Arial" panose="020B0604020202020204" pitchFamily="34" charset="0"/>
              </a:rPr>
              <a:t>SUNNY</a:t>
            </a:r>
            <a:r>
              <a:rPr lang="fr-FR" b="0" i="0" dirty="0">
                <a:effectLst/>
                <a:latin typeface="Arial" panose="020B0604020202020204" pitchFamily="34" charset="0"/>
              </a:rPr>
              <a:t>) </a:t>
            </a:r>
            <a:r>
              <a:rPr lang="fr-FR" b="1" i="0" dirty="0">
                <a:effectLst/>
                <a:latin typeface="Arial" panose="020B0604020202020204" pitchFamily="34" charset="0"/>
              </a:rPr>
              <a:t>ES TEMP 12C =</a:t>
            </a:r>
            <a:br>
              <a:rPr lang="fr-FR" b="0" i="0" dirty="0">
                <a:effectLst/>
                <a:latin typeface="Arial" panose="020B0604020202020204" pitchFamily="34" charset="0"/>
              </a:rPr>
            </a:br>
            <a:r>
              <a:rPr lang="fr-FR" b="1" i="0" dirty="0">
                <a:effectLst/>
                <a:latin typeface="Arial" panose="020B0604020202020204" pitchFamily="34" charset="0"/>
              </a:rPr>
              <a:t>TRX TS520 80W ANT DIPOLE</a:t>
            </a:r>
            <a:r>
              <a:rPr lang="fr-FR" b="0" i="0" dirty="0">
                <a:effectLst/>
                <a:latin typeface="Arial" panose="020B0604020202020204" pitchFamily="34" charset="0"/>
              </a:rPr>
              <a:t> (ou </a:t>
            </a:r>
            <a:r>
              <a:rPr lang="fr-FR" b="1" i="0" dirty="0">
                <a:effectLst/>
                <a:latin typeface="Arial" panose="020B0604020202020204" pitchFamily="34" charset="0"/>
              </a:rPr>
              <a:t>LW</a:t>
            </a:r>
            <a:r>
              <a:rPr lang="fr-FR" b="0" i="0" dirty="0">
                <a:effectLst/>
                <a:latin typeface="Arial" panose="020B0604020202020204" pitchFamily="34" charset="0"/>
              </a:rPr>
              <a:t> ou </a:t>
            </a:r>
            <a:r>
              <a:rPr lang="fr-FR" b="1" i="0" dirty="0">
                <a:effectLst/>
                <a:latin typeface="Arial" panose="020B0604020202020204" pitchFamily="34" charset="0"/>
              </a:rPr>
              <a:t>GP</a:t>
            </a:r>
            <a:r>
              <a:rPr lang="fr-FR" b="0" i="0" dirty="0">
                <a:effectLst/>
                <a:latin typeface="Arial" panose="020B0604020202020204" pitchFamily="34" charset="0"/>
              </a:rPr>
              <a:t>...)</a:t>
            </a:r>
            <a:br>
              <a:rPr lang="fr-FR" b="0" i="0" dirty="0">
                <a:effectLst/>
                <a:latin typeface="Arial" panose="020B0604020202020204" pitchFamily="34" charset="0"/>
              </a:rPr>
            </a:br>
            <a:r>
              <a:rPr lang="fr-FR" b="1" i="0" dirty="0">
                <a:effectLst/>
                <a:latin typeface="Arial" panose="020B0604020202020204" pitchFamily="34" charset="0"/>
              </a:rPr>
              <a:t>QSL VIA BURO = </a:t>
            </a:r>
            <a:br>
              <a:rPr lang="fr-FR" b="1" i="0" dirty="0">
                <a:effectLst/>
                <a:latin typeface="Arial" panose="020B0604020202020204" pitchFamily="34" charset="0"/>
              </a:rPr>
            </a:br>
            <a:r>
              <a:rPr lang="fr-FR" b="1" i="0" dirty="0">
                <a:effectLst/>
                <a:latin typeface="Arial" panose="020B0604020202020204" pitchFamily="34" charset="0"/>
              </a:rPr>
              <a:t>BEST 73 TU FER NICE QSO =</a:t>
            </a:r>
            <a:br>
              <a:rPr lang="fr-FR" b="0" i="0" dirty="0">
                <a:effectLst/>
                <a:latin typeface="Arial" panose="020B0604020202020204" pitchFamily="34" charset="0"/>
              </a:rPr>
            </a:br>
            <a:r>
              <a:rPr lang="fr-FR" b="1" i="0" dirty="0">
                <a:effectLst/>
                <a:latin typeface="Arial" panose="020B0604020202020204" pitchFamily="34" charset="0"/>
              </a:rPr>
              <a:t>HPE CU AGN GB =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10785C7F-1A4B-E458-D46D-5F2C7615A70C}"/>
              </a:ext>
            </a:extLst>
          </p:cNvPr>
          <p:cNvSpPr txBox="1">
            <a:spLocks/>
          </p:cNvSpPr>
          <p:nvPr/>
        </p:nvSpPr>
        <p:spPr>
          <a:xfrm>
            <a:off x="4892382" y="2050471"/>
            <a:ext cx="7584488" cy="4386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i="0" dirty="0">
                <a:effectLst/>
                <a:latin typeface="Arial" panose="020B0604020202020204" pitchFamily="34" charset="0"/>
              </a:rPr>
              <a:t>Deuxième partie du QSO en anglais</a:t>
            </a:r>
            <a:br>
              <a:rPr lang="fr-FR" b="0" i="0" dirty="0">
                <a:effectLst/>
                <a:latin typeface="Arial" panose="020B0604020202020204" pitchFamily="34" charset="0"/>
              </a:rPr>
            </a:br>
            <a:br>
              <a:rPr lang="fr-FR" b="0" i="0" dirty="0">
                <a:effectLst/>
                <a:latin typeface="Arial" panose="020B0604020202020204" pitchFamily="34" charset="0"/>
              </a:rPr>
            </a:br>
            <a:r>
              <a:rPr lang="fr-FR" b="0" i="0" dirty="0">
                <a:effectLst/>
                <a:latin typeface="Arial" panose="020B0604020202020204" pitchFamily="34" charset="0"/>
              </a:rPr>
              <a:t>...</a:t>
            </a:r>
            <a:br>
              <a:rPr lang="fr-FR" b="0" i="0" dirty="0">
                <a:effectLst/>
                <a:latin typeface="Arial" panose="020B0604020202020204" pitchFamily="34" charset="0"/>
              </a:rPr>
            </a:br>
            <a:r>
              <a:rPr lang="fr-FR" b="1" i="0" dirty="0">
                <a:effectLst/>
                <a:latin typeface="Arial" panose="020B0604020202020204" pitchFamily="34" charset="0"/>
              </a:rPr>
              <a:t>R </a:t>
            </a:r>
            <a:r>
              <a:rPr lang="fr-FR" b="1" i="0" dirty="0" err="1">
                <a:effectLst/>
                <a:latin typeface="Arial" panose="020B0604020202020204" pitchFamily="34" charset="0"/>
              </a:rPr>
              <a:t>R</a:t>
            </a:r>
            <a:r>
              <a:rPr lang="fr-FR" b="1" i="0" dirty="0">
                <a:effectLst/>
                <a:latin typeface="Arial" panose="020B0604020202020204" pitchFamily="34" charset="0"/>
              </a:rPr>
              <a:t> </a:t>
            </a:r>
            <a:r>
              <a:rPr lang="fr-FR" b="0" i="0" dirty="0">
                <a:effectLst/>
                <a:latin typeface="Arial" panose="020B0604020202020204" pitchFamily="34" charset="0"/>
              </a:rPr>
              <a:t>(</a:t>
            </a:r>
            <a:r>
              <a:rPr lang="fr-FR" b="1" i="0" dirty="0">
                <a:effectLst/>
                <a:latin typeface="Arial" panose="020B0604020202020204" pitchFamily="34" charset="0"/>
              </a:rPr>
              <a:t>R</a:t>
            </a:r>
            <a:r>
              <a:rPr lang="fr-FR" b="0" i="0" dirty="0">
                <a:effectLst/>
                <a:latin typeface="Arial" panose="020B0604020202020204" pitchFamily="34" charset="0"/>
              </a:rPr>
              <a:t>, </a:t>
            </a:r>
            <a:r>
              <a:rPr lang="fr-FR" b="0" i="0" dirty="0" err="1">
                <a:effectLst/>
                <a:latin typeface="Arial" panose="020B0604020202020204" pitchFamily="34" charset="0"/>
              </a:rPr>
              <a:t>roger</a:t>
            </a:r>
            <a:r>
              <a:rPr lang="fr-FR" b="0" i="0" dirty="0">
                <a:effectLst/>
                <a:latin typeface="Arial" panose="020B0604020202020204" pitchFamily="34" charset="0"/>
              </a:rPr>
              <a:t> = </a:t>
            </a:r>
            <a:r>
              <a:rPr lang="fr-FR" b="1" i="0" dirty="0">
                <a:effectLst/>
                <a:latin typeface="Arial" panose="020B0604020202020204" pitchFamily="34" charset="0"/>
              </a:rPr>
              <a:t>OK</a:t>
            </a:r>
            <a:r>
              <a:rPr lang="fr-FR" b="0" i="0" dirty="0">
                <a:effectLst/>
                <a:latin typeface="Arial" panose="020B0604020202020204" pitchFamily="34" charset="0"/>
              </a:rPr>
              <a:t>) NOM merci pour les infos</a:t>
            </a:r>
            <a:r>
              <a:rPr lang="fr-FR" b="1" i="0" dirty="0">
                <a:effectLst/>
                <a:latin typeface="Arial" panose="020B0604020202020204" pitchFamily="34" charset="0"/>
              </a:rPr>
              <a:t> =</a:t>
            </a:r>
            <a:br>
              <a:rPr lang="fr-FR" b="0" i="0" dirty="0">
                <a:effectLst/>
                <a:latin typeface="Arial" panose="020B0604020202020204" pitchFamily="34" charset="0"/>
              </a:rPr>
            </a:br>
            <a:r>
              <a:rPr lang="fr-FR" b="0" i="0" dirty="0">
                <a:effectLst/>
                <a:latin typeface="Arial" panose="020B0604020202020204" pitchFamily="34" charset="0"/>
              </a:rPr>
              <a:t>LA METEO ICI</a:t>
            </a:r>
            <a:r>
              <a:rPr lang="fr-FR" b="1" i="0" dirty="0"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fr-FR" b="1" i="0" dirty="0">
                <a:effectLst/>
                <a:latin typeface="Arial" panose="020B0604020202020204" pitchFamily="34" charset="0"/>
              </a:rPr>
              <a:t>PLUIE </a:t>
            </a:r>
            <a:r>
              <a:rPr lang="fr-FR" b="0" i="0" dirty="0">
                <a:effectLst/>
                <a:latin typeface="Arial" panose="020B0604020202020204" pitchFamily="34" charset="0"/>
              </a:rPr>
              <a:t>(ou nuageux ou </a:t>
            </a:r>
            <a:r>
              <a:rPr lang="fr-FR" b="1" i="0" dirty="0">
                <a:effectLst/>
                <a:latin typeface="Arial" panose="020B0604020202020204" pitchFamily="34" charset="0"/>
              </a:rPr>
              <a:t>SOLEIL</a:t>
            </a:r>
            <a:r>
              <a:rPr lang="fr-FR" b="0" i="0" dirty="0">
                <a:effectLst/>
                <a:latin typeface="Arial" panose="020B0604020202020204" pitchFamily="34" charset="0"/>
              </a:rPr>
              <a:t>) </a:t>
            </a:r>
            <a:r>
              <a:rPr lang="fr-FR" b="1" i="0" dirty="0">
                <a:effectLst/>
                <a:latin typeface="Arial" panose="020B0604020202020204" pitchFamily="34" charset="0"/>
              </a:rPr>
              <a:t>ES TEMP 12C =</a:t>
            </a:r>
            <a:br>
              <a:rPr lang="fr-FR" b="0" i="0" dirty="0">
                <a:effectLst/>
                <a:latin typeface="Arial" panose="020B0604020202020204" pitchFamily="34" charset="0"/>
              </a:rPr>
            </a:br>
            <a:r>
              <a:rPr lang="fr-FR" b="1" i="0" dirty="0">
                <a:effectLst/>
                <a:latin typeface="Arial" panose="020B0604020202020204" pitchFamily="34" charset="0"/>
              </a:rPr>
              <a:t>TRX TS520 80W ANT DIPOLE</a:t>
            </a:r>
            <a:r>
              <a:rPr lang="fr-FR" b="0" i="0" dirty="0">
                <a:effectLst/>
                <a:latin typeface="Arial" panose="020B0604020202020204" pitchFamily="34" charset="0"/>
              </a:rPr>
              <a:t> (ou </a:t>
            </a:r>
            <a:r>
              <a:rPr lang="fr-FR" b="1" i="0" dirty="0">
                <a:effectLst/>
                <a:latin typeface="Arial" panose="020B0604020202020204" pitchFamily="34" charset="0"/>
              </a:rPr>
              <a:t>LW</a:t>
            </a:r>
            <a:r>
              <a:rPr lang="fr-FR" b="0" i="0" dirty="0">
                <a:effectLst/>
                <a:latin typeface="Arial" panose="020B0604020202020204" pitchFamily="34" charset="0"/>
              </a:rPr>
              <a:t> ou </a:t>
            </a:r>
            <a:r>
              <a:rPr lang="fr-FR" b="1" i="0" dirty="0">
                <a:effectLst/>
                <a:latin typeface="Arial" panose="020B0604020202020204" pitchFamily="34" charset="0"/>
              </a:rPr>
              <a:t>GP</a:t>
            </a:r>
            <a:r>
              <a:rPr lang="fr-FR" b="0" i="0" dirty="0">
                <a:effectLst/>
                <a:latin typeface="Arial" panose="020B0604020202020204" pitchFamily="34" charset="0"/>
              </a:rPr>
              <a:t>...)</a:t>
            </a:r>
            <a:br>
              <a:rPr lang="fr-FR" b="0" i="0" dirty="0">
                <a:effectLst/>
                <a:latin typeface="Arial" panose="020B0604020202020204" pitchFamily="34" charset="0"/>
              </a:rPr>
            </a:br>
            <a:r>
              <a:rPr lang="fr-FR" b="1" i="0" dirty="0">
                <a:effectLst/>
                <a:latin typeface="Arial" panose="020B0604020202020204" pitchFamily="34" charset="0"/>
              </a:rPr>
              <a:t>QSL VIA BURO =</a:t>
            </a:r>
            <a:br>
              <a:rPr lang="fr-FR" b="1" i="0" dirty="0">
                <a:effectLst/>
                <a:latin typeface="Arial" panose="020B0604020202020204" pitchFamily="34" charset="0"/>
              </a:rPr>
            </a:br>
            <a:r>
              <a:rPr lang="fr-FR" b="1" i="0" dirty="0">
                <a:effectLst/>
                <a:latin typeface="Arial" panose="020B0604020202020204" pitchFamily="34" charset="0"/>
              </a:rPr>
              <a:t>Amitiés MERCI POUR LE QSO =</a:t>
            </a:r>
            <a:br>
              <a:rPr lang="fr-FR" b="0" i="0" dirty="0">
                <a:effectLst/>
                <a:latin typeface="Arial" panose="020B0604020202020204" pitchFamily="34" charset="0"/>
              </a:rPr>
            </a:br>
            <a:r>
              <a:rPr lang="fr-FR" b="0" i="0" dirty="0">
                <a:effectLst/>
                <a:latin typeface="Arial" panose="020B0604020202020204" pitchFamily="34" charset="0"/>
              </a:rPr>
              <a:t>J’espère vous réentendre bientôt au revoir</a:t>
            </a:r>
            <a:r>
              <a:rPr lang="fr-FR" b="1" i="0" dirty="0">
                <a:effectLst/>
                <a:latin typeface="Arial" panose="020B0604020202020204" pitchFamily="34" charset="0"/>
              </a:rPr>
              <a:t> =</a:t>
            </a:r>
            <a:endParaRPr lang="fr-FR" dirty="0"/>
          </a:p>
        </p:txBody>
      </p:sp>
      <p:pic>
        <p:nvPicPr>
          <p:cNvPr id="4" name="R R">
            <a:hlinkClick r:id="" action="ppaction://media"/>
            <a:extLst>
              <a:ext uri="{FF2B5EF4-FFF2-40B4-BE49-F238E27FC236}">
                <a16:creationId xmlns:a16="http://schemas.microsoft.com/office/drawing/2014/main" id="{A6ED38E8-A458-D60C-4DC9-010E8904D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987884" y="3225799"/>
            <a:ext cx="406400" cy="406400"/>
          </a:xfrm>
          <a:prstGeom prst="rect">
            <a:avLst/>
          </a:prstGeom>
        </p:spPr>
      </p:pic>
      <p:pic>
        <p:nvPicPr>
          <p:cNvPr id="13" name="trx is">
            <a:hlinkClick r:id="" action="ppaction://media"/>
            <a:extLst>
              <a:ext uri="{FF2B5EF4-FFF2-40B4-BE49-F238E27FC236}">
                <a16:creationId xmlns:a16="http://schemas.microsoft.com/office/drawing/2014/main" id="{F3C734BB-D276-D504-D54E-B890EEE1FD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141557" y="4970839"/>
            <a:ext cx="406400" cy="406400"/>
          </a:xfrm>
          <a:prstGeom prst="rect">
            <a:avLst/>
          </a:prstGeom>
        </p:spPr>
      </p:pic>
      <p:pic>
        <p:nvPicPr>
          <p:cNvPr id="14" name="73 tu">
            <a:hlinkClick r:id="" action="ppaction://media"/>
            <a:extLst>
              <a:ext uri="{FF2B5EF4-FFF2-40B4-BE49-F238E27FC236}">
                <a16:creationId xmlns:a16="http://schemas.microsoft.com/office/drawing/2014/main" id="{DDEE0934-DE51-055A-58DA-4CA61F6311A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83510" y="5219799"/>
            <a:ext cx="406400" cy="406400"/>
          </a:xfrm>
          <a:prstGeom prst="rect">
            <a:avLst/>
          </a:prstGeom>
        </p:spPr>
      </p:pic>
      <p:pic>
        <p:nvPicPr>
          <p:cNvPr id="15" name="hope cu">
            <a:hlinkClick r:id="" action="ppaction://media"/>
            <a:extLst>
              <a:ext uri="{FF2B5EF4-FFF2-40B4-BE49-F238E27FC236}">
                <a16:creationId xmlns:a16="http://schemas.microsoft.com/office/drawing/2014/main" id="{ACAA78F8-3219-5EBB-9C7F-5B0FB6FC14A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9474" y="5558723"/>
            <a:ext cx="406400" cy="406400"/>
          </a:xfrm>
          <a:prstGeom prst="rect">
            <a:avLst/>
          </a:prstGeom>
        </p:spPr>
      </p:pic>
      <p:pic>
        <p:nvPicPr>
          <p:cNvPr id="8" name="wx ici">
            <a:hlinkClick r:id="" action="ppaction://media"/>
            <a:extLst>
              <a:ext uri="{FF2B5EF4-FFF2-40B4-BE49-F238E27FC236}">
                <a16:creationId xmlns:a16="http://schemas.microsoft.com/office/drawing/2014/main" id="{51BB0475-6B4F-A2E4-B091-AAD0AB7F352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863074" y="402216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74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1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62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630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700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76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FC7D1-43DA-844D-6941-7F0453D0C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83371F9-3515-B015-F31C-090A8DAA5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personne, ongle, Appareils électroniques, Ingénierie électronique&#10;&#10;Description générée automatiquement">
            <a:extLst>
              <a:ext uri="{FF2B5EF4-FFF2-40B4-BE49-F238E27FC236}">
                <a16:creationId xmlns:a16="http://schemas.microsoft.com/office/drawing/2014/main" id="{7768E33A-67B9-929C-1AF9-324144E9366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907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87486E2-C552-DB27-AA94-ADA732724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210" y="239071"/>
            <a:ext cx="9144000" cy="95900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FF"/>
                </a:solidFill>
                <a:highlight>
                  <a:srgbClr val="008000"/>
                </a:highlight>
              </a:rPr>
              <a:t>TELEGRAPHIE POUR LES NULS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7534A9-36F5-FD28-8066-305F54D18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686" y="1633356"/>
            <a:ext cx="11093319" cy="4722506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b="0" i="0" dirty="0">
                <a:effectLst/>
                <a:latin typeface="Arial" panose="020B0604020202020204" pitchFamily="34" charset="0"/>
              </a:rPr>
              <a:t>Fin du QSO</a:t>
            </a:r>
          </a:p>
          <a:p>
            <a:r>
              <a:rPr lang="fr-FR" dirty="0">
                <a:latin typeface="Arial" panose="020B0604020202020204" pitchFamily="34" charset="0"/>
              </a:rPr>
              <a:t>INDICATIF  de F5SVP VA ..             VA = FIN DE TRANSMISSION</a:t>
            </a:r>
            <a:br>
              <a:rPr lang="fr-FR" b="0" i="0" dirty="0">
                <a:effectLst/>
                <a:latin typeface="Arial" panose="020B0604020202020204" pitchFamily="34" charset="0"/>
              </a:rPr>
            </a:br>
            <a:endParaRPr lang="fr-FR" dirty="0"/>
          </a:p>
          <a:p>
            <a:endParaRPr lang="fr-FR" dirty="0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10785C7F-1A4B-E458-D46D-5F2C7615A70C}"/>
              </a:ext>
            </a:extLst>
          </p:cNvPr>
          <p:cNvSpPr txBox="1">
            <a:spLocks/>
          </p:cNvSpPr>
          <p:nvPr/>
        </p:nvSpPr>
        <p:spPr>
          <a:xfrm>
            <a:off x="5360937" y="2385806"/>
            <a:ext cx="7027450" cy="426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5" name="fin de qso">
            <a:hlinkClick r:id="" action="ppaction://media"/>
            <a:extLst>
              <a:ext uri="{FF2B5EF4-FFF2-40B4-BE49-F238E27FC236}">
                <a16:creationId xmlns:a16="http://schemas.microsoft.com/office/drawing/2014/main" id="{24820824-C107-E339-1661-84681A1FA1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57737" y="259235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80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3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FC7D1-43DA-844D-6941-7F0453D0C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83371F9-3515-B015-F31C-090A8DAA5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personne, ongle, Appareils électroniques, Ingénierie électronique&#10;&#10;Description générée automatiquement">
            <a:extLst>
              <a:ext uri="{FF2B5EF4-FFF2-40B4-BE49-F238E27FC236}">
                <a16:creationId xmlns:a16="http://schemas.microsoft.com/office/drawing/2014/main" id="{7768E33A-67B9-929C-1AF9-324144E936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907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87486E2-C552-DB27-AA94-ADA732724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210" y="239071"/>
            <a:ext cx="9144000" cy="95900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FF"/>
                </a:solidFill>
                <a:highlight>
                  <a:srgbClr val="008000"/>
                </a:highlight>
              </a:rPr>
              <a:t>TELEGRAPHIE POUR LES NULS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7534A9-36F5-FD28-8066-305F54D18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50" y="1269855"/>
            <a:ext cx="11093319" cy="5381697"/>
          </a:xfrm>
        </p:spPr>
        <p:txBody>
          <a:bodyPr>
            <a:normAutofit fontScale="62500" lnSpcReduction="20000"/>
          </a:bodyPr>
          <a:lstStyle/>
          <a:p>
            <a:endParaRPr lang="fr-FR" dirty="0"/>
          </a:p>
          <a:p>
            <a:r>
              <a:rPr lang="fr-FR" b="0" i="0" dirty="0">
                <a:effectLst/>
                <a:latin typeface="Arial" panose="020B0604020202020204" pitchFamily="34" charset="0"/>
              </a:rPr>
              <a:t>ABREVIATION EN TELEGRAPHIE</a:t>
            </a:r>
          </a:p>
          <a:p>
            <a:r>
              <a:rPr lang="fr-FR" sz="3200" b="0" i="0" dirty="0">
                <a:effectLst/>
                <a:latin typeface="Times New Roman" panose="02020603050405020304" pitchFamily="18" charset="0"/>
              </a:rPr>
              <a:t>AA ALL AFTER : Tout après</a:t>
            </a:r>
            <a:br>
              <a:rPr lang="fr-FR" sz="3200" dirty="0"/>
            </a:br>
            <a:r>
              <a:rPr lang="fr-FR" sz="3200" b="0" i="0" dirty="0">
                <a:effectLst/>
                <a:latin typeface="Times New Roman" panose="02020603050405020304" pitchFamily="18" charset="0"/>
              </a:rPr>
              <a:t>AB ALL BEFORE : Tout avant</a:t>
            </a:r>
            <a:br>
              <a:rPr lang="fr-FR" sz="3200" dirty="0"/>
            </a:br>
            <a:r>
              <a:rPr lang="fr-FR" sz="3200" b="0" i="0" dirty="0">
                <a:effectLst/>
                <a:latin typeface="Times New Roman" panose="02020603050405020304" pitchFamily="18" charset="0"/>
              </a:rPr>
              <a:t>ABT ABOUT : environ</a:t>
            </a:r>
            <a:br>
              <a:rPr lang="fr-FR" sz="3200" dirty="0"/>
            </a:br>
            <a:r>
              <a:rPr lang="fr-FR" sz="3200" b="0" i="0" dirty="0">
                <a:effectLst/>
                <a:latin typeface="Times New Roman" panose="02020603050405020304" pitchFamily="18" charset="0"/>
              </a:rPr>
              <a:t>ADR - </a:t>
            </a:r>
            <a:r>
              <a:rPr lang="fr-FR" sz="3200" b="0" i="0" dirty="0" err="1">
                <a:effectLst/>
                <a:latin typeface="Times New Roman" panose="02020603050405020304" pitchFamily="18" charset="0"/>
              </a:rPr>
              <a:t>Address</a:t>
            </a:r>
            <a:r>
              <a:rPr lang="fr-FR" sz="3200" b="0" i="0" dirty="0">
                <a:effectLst/>
                <a:latin typeface="Times New Roman" panose="02020603050405020304" pitchFamily="18" charset="0"/>
              </a:rPr>
              <a:t> : adresse</a:t>
            </a:r>
            <a:br>
              <a:rPr lang="fr-FR" sz="3200" dirty="0"/>
            </a:br>
            <a:r>
              <a:rPr lang="fr-FR" sz="3200" b="0" i="0" dirty="0">
                <a:effectLst/>
                <a:latin typeface="Times New Roman" panose="02020603050405020304" pitchFamily="18" charset="0"/>
              </a:rPr>
              <a:t>AGN - </a:t>
            </a:r>
            <a:r>
              <a:rPr lang="fr-FR" sz="3200" b="0" i="0" dirty="0" err="1">
                <a:effectLst/>
                <a:latin typeface="Times New Roman" panose="02020603050405020304" pitchFamily="18" charset="0"/>
              </a:rPr>
              <a:t>Again</a:t>
            </a:r>
            <a:r>
              <a:rPr lang="fr-FR" sz="3200" b="0" i="0" dirty="0">
                <a:effectLst/>
                <a:latin typeface="Times New Roman" panose="02020603050405020304" pitchFamily="18" charset="0"/>
              </a:rPr>
              <a:t> : à nouveau</a:t>
            </a:r>
            <a:br>
              <a:rPr lang="fr-FR" sz="3200" dirty="0"/>
            </a:br>
            <a:r>
              <a:rPr lang="fr-FR" sz="3200" b="0" i="0" dirty="0">
                <a:effectLst/>
                <a:latin typeface="Times New Roman" panose="02020603050405020304" pitchFamily="18" charset="0"/>
              </a:rPr>
              <a:t>AM - Amplitude Modulation : modulation d'amplitude</a:t>
            </a:r>
            <a:br>
              <a:rPr lang="fr-FR" sz="3200" dirty="0"/>
            </a:br>
            <a:r>
              <a:rPr lang="fr-FR" sz="3200" b="0" i="0" dirty="0">
                <a:effectLst/>
                <a:latin typeface="Times New Roman" panose="02020603050405020304" pitchFamily="18" charset="0"/>
              </a:rPr>
              <a:t>ANI ( ou ANY) - </a:t>
            </a:r>
            <a:r>
              <a:rPr lang="fr-FR" sz="3200" b="0" i="0" dirty="0" err="1">
                <a:effectLst/>
                <a:latin typeface="Times New Roman" panose="02020603050405020304" pitchFamily="18" charset="0"/>
              </a:rPr>
              <a:t>Any</a:t>
            </a:r>
            <a:r>
              <a:rPr lang="fr-FR" sz="3200" b="0" i="0" dirty="0">
                <a:effectLst/>
                <a:latin typeface="Times New Roman" panose="02020603050405020304" pitchFamily="18" charset="0"/>
              </a:rPr>
              <a:t> : tout, n'importe lequel</a:t>
            </a:r>
            <a:br>
              <a:rPr lang="fr-FR" sz="3200" dirty="0"/>
            </a:br>
            <a:r>
              <a:rPr lang="fr-FR" sz="3200" b="0" i="0" dirty="0">
                <a:effectLst/>
                <a:latin typeface="Times New Roman" panose="02020603050405020304" pitchFamily="18" charset="0"/>
              </a:rPr>
              <a:t>ANS - </a:t>
            </a:r>
            <a:r>
              <a:rPr lang="fr-FR" sz="3200" b="0" i="0" dirty="0" err="1">
                <a:effectLst/>
                <a:latin typeface="Times New Roman" panose="02020603050405020304" pitchFamily="18" charset="0"/>
              </a:rPr>
              <a:t>Answer</a:t>
            </a:r>
            <a:r>
              <a:rPr lang="fr-FR" sz="3200" b="0" i="0" dirty="0">
                <a:effectLst/>
                <a:latin typeface="Times New Roman" panose="02020603050405020304" pitchFamily="18" charset="0"/>
              </a:rPr>
              <a:t> : réponse</a:t>
            </a:r>
            <a:br>
              <a:rPr lang="fr-FR" sz="3200" dirty="0"/>
            </a:br>
            <a:r>
              <a:rPr lang="fr-FR" sz="3200" b="0" i="0" dirty="0">
                <a:effectLst/>
                <a:latin typeface="Times New Roman" panose="02020603050405020304" pitchFamily="18" charset="0"/>
              </a:rPr>
              <a:t>ANT - </a:t>
            </a:r>
            <a:r>
              <a:rPr lang="fr-FR" sz="3200" b="0" i="0" dirty="0" err="1">
                <a:effectLst/>
                <a:latin typeface="Times New Roman" panose="02020603050405020304" pitchFamily="18" charset="0"/>
              </a:rPr>
              <a:t>Antenna</a:t>
            </a:r>
            <a:r>
              <a:rPr lang="fr-FR" sz="3200" b="0" i="0" dirty="0">
                <a:effectLst/>
                <a:latin typeface="Times New Roman" panose="02020603050405020304" pitchFamily="18" charset="0"/>
              </a:rPr>
              <a:t> : antenne</a:t>
            </a:r>
            <a:br>
              <a:rPr lang="fr-FR" sz="3200" dirty="0"/>
            </a:br>
            <a:r>
              <a:rPr lang="fr-FR" sz="3200" b="0" i="0" dirty="0">
                <a:effectLst/>
                <a:latin typeface="Times New Roman" panose="02020603050405020304" pitchFamily="18" charset="0"/>
              </a:rPr>
              <a:t>BCI - Broadcast </a:t>
            </a:r>
            <a:r>
              <a:rPr lang="fr-FR" sz="3200" b="0" i="0" dirty="0" err="1">
                <a:effectLst/>
                <a:latin typeface="Times New Roman" panose="02020603050405020304" pitchFamily="18" charset="0"/>
              </a:rPr>
              <a:t>Interference</a:t>
            </a:r>
            <a:r>
              <a:rPr lang="fr-FR" sz="3200" b="0" i="0" dirty="0">
                <a:effectLst/>
                <a:latin typeface="Times New Roman" panose="02020603050405020304" pitchFamily="18" charset="0"/>
              </a:rPr>
              <a:t> : interférence dans un poste de radiodiffusion</a:t>
            </a:r>
            <a:br>
              <a:rPr lang="fr-FR" sz="3200" dirty="0"/>
            </a:br>
            <a:r>
              <a:rPr lang="fr-FR" sz="3200" b="0" i="0" dirty="0">
                <a:effectLst/>
                <a:latin typeface="Times New Roman" panose="02020603050405020304" pitchFamily="18" charset="0"/>
              </a:rPr>
              <a:t>BCL - Broadcast </a:t>
            </a:r>
            <a:r>
              <a:rPr lang="fr-FR" sz="3200" b="0" i="0" dirty="0" err="1">
                <a:effectLst/>
                <a:latin typeface="Times New Roman" panose="02020603050405020304" pitchFamily="18" charset="0"/>
              </a:rPr>
              <a:t>Listener</a:t>
            </a:r>
            <a:r>
              <a:rPr lang="fr-FR" sz="3200" b="0" i="0" dirty="0">
                <a:effectLst/>
                <a:latin typeface="Times New Roman" panose="02020603050405020304" pitchFamily="18" charset="0"/>
              </a:rPr>
              <a:t> : auditeur de radiodiffusion (en pratique poste d'écoute domestique de la radiodiffusion)</a:t>
            </a:r>
            <a:br>
              <a:rPr lang="fr-FR" sz="3200" dirty="0"/>
            </a:br>
            <a:r>
              <a:rPr lang="fr-FR" sz="3200" b="0" i="0" dirty="0">
                <a:effectLst/>
                <a:latin typeface="Times New Roman" panose="02020603050405020304" pitchFamily="18" charset="0"/>
              </a:rPr>
              <a:t>BCR - Broadcast </a:t>
            </a:r>
            <a:r>
              <a:rPr lang="fr-FR" sz="3200" b="0" i="0" dirty="0" err="1">
                <a:effectLst/>
                <a:latin typeface="Times New Roman" panose="02020603050405020304" pitchFamily="18" charset="0"/>
              </a:rPr>
              <a:t>receiver</a:t>
            </a:r>
            <a:r>
              <a:rPr lang="fr-FR" sz="3200" b="0" i="0" dirty="0">
                <a:effectLst/>
                <a:latin typeface="Times New Roman" panose="02020603050405020304" pitchFamily="18" charset="0"/>
              </a:rPr>
              <a:t> : meilleure appellation pour un récepteur de radiodiffusion</a:t>
            </a:r>
            <a:br>
              <a:rPr lang="fr-FR" sz="3200" dirty="0"/>
            </a:br>
            <a:r>
              <a:rPr lang="fr-FR" sz="3200" b="0" i="0" dirty="0">
                <a:effectLst/>
                <a:latin typeface="Times New Roman" panose="02020603050405020304" pitchFamily="18" charset="0"/>
              </a:rPr>
              <a:t>BD - Bad : mauvais</a:t>
            </a:r>
            <a:br>
              <a:rPr lang="fr-FR" sz="3200" dirty="0"/>
            </a:br>
            <a:r>
              <a:rPr lang="fr-FR" sz="3200" b="0" i="0" dirty="0">
                <a:effectLst/>
                <a:latin typeface="Times New Roman" panose="02020603050405020304" pitchFamily="18" charset="0"/>
              </a:rPr>
              <a:t>BK - Break, Break in : interruption de trafic</a:t>
            </a:r>
            <a:br>
              <a:rPr lang="fr-FR" sz="3200" dirty="0"/>
            </a:br>
            <a:r>
              <a:rPr lang="fr-FR" sz="3200" b="0" i="0" dirty="0">
                <a:effectLst/>
                <a:latin typeface="Times New Roman" panose="02020603050405020304" pitchFamily="18" charset="0"/>
              </a:rPr>
              <a:t>BTH </a:t>
            </a:r>
            <a:r>
              <a:rPr lang="fr-FR" sz="3200" b="0" i="0" dirty="0" err="1">
                <a:effectLst/>
                <a:latin typeface="Times New Roman" panose="02020603050405020304" pitchFamily="18" charset="0"/>
              </a:rPr>
              <a:t>Both</a:t>
            </a:r>
            <a:r>
              <a:rPr lang="fr-FR" sz="3200" b="0" i="0" dirty="0">
                <a:effectLst/>
                <a:latin typeface="Times New Roman" panose="02020603050405020304" pitchFamily="18" charset="0"/>
              </a:rPr>
              <a:t> : les deux</a:t>
            </a:r>
            <a:br>
              <a:rPr lang="fr-FR" sz="3200" dirty="0"/>
            </a:br>
            <a:r>
              <a:rPr lang="fr-FR" sz="3200" b="0" i="0" dirty="0">
                <a:effectLst/>
                <a:latin typeface="Times New Roman" panose="02020603050405020304" pitchFamily="18" charset="0"/>
              </a:rPr>
              <a:t>BTR - </a:t>
            </a:r>
            <a:r>
              <a:rPr lang="fr-FR" sz="3200" b="0" i="0" dirty="0" err="1">
                <a:effectLst/>
                <a:latin typeface="Times New Roman" panose="02020603050405020304" pitchFamily="18" charset="0"/>
              </a:rPr>
              <a:t>Better</a:t>
            </a:r>
            <a:r>
              <a:rPr lang="fr-FR" sz="3200" b="0" i="0" dirty="0">
                <a:effectLst/>
                <a:latin typeface="Times New Roman" panose="02020603050405020304" pitchFamily="18" charset="0"/>
              </a:rPr>
              <a:t> : meilleur</a:t>
            </a:r>
            <a:br>
              <a:rPr lang="fr-FR" sz="3200" dirty="0"/>
            </a:br>
            <a:r>
              <a:rPr lang="fr-FR" sz="3200" b="0" i="0" dirty="0">
                <a:effectLst/>
                <a:latin typeface="Times New Roman" panose="02020603050405020304" pitchFamily="18" charset="0"/>
              </a:rPr>
              <a:t>BUG - </a:t>
            </a:r>
            <a:r>
              <a:rPr lang="fr-FR" sz="3200" b="0" i="0" dirty="0" err="1">
                <a:effectLst/>
                <a:latin typeface="Times New Roman" panose="02020603050405020304" pitchFamily="18" charset="0"/>
              </a:rPr>
              <a:t>Semi-Automatic</a:t>
            </a:r>
            <a:r>
              <a:rPr lang="fr-FR" sz="3200" b="0" i="0" dirty="0">
                <a:effectLst/>
                <a:latin typeface="Times New Roman" panose="02020603050405020304" pitchFamily="18" charset="0"/>
              </a:rPr>
              <a:t> key (clé de morse semi-automatique, par exemple un VIBRO. </a:t>
            </a:r>
            <a:r>
              <a:rPr lang="fr-FR" sz="3200" b="0" i="0" dirty="0" err="1">
                <a:effectLst/>
                <a:latin typeface="Times New Roman" panose="02020603050405020304" pitchFamily="18" charset="0"/>
              </a:rPr>
              <a:t>Elbug</a:t>
            </a:r>
            <a:r>
              <a:rPr lang="fr-FR" sz="3200" b="0" i="0" dirty="0">
                <a:effectLst/>
                <a:latin typeface="Times New Roman" panose="02020603050405020304" pitchFamily="18" charset="0"/>
              </a:rPr>
              <a:t> pour </a:t>
            </a:r>
            <a:r>
              <a:rPr lang="fr-FR" sz="3200" b="0" i="0" dirty="0" err="1">
                <a:effectLst/>
                <a:latin typeface="Times New Roman" panose="02020603050405020304" pitchFamily="18" charset="0"/>
              </a:rPr>
              <a:t>manipuateur</a:t>
            </a:r>
            <a:r>
              <a:rPr lang="fr-FR" sz="3200" b="0" i="0" dirty="0">
                <a:effectLst/>
                <a:latin typeface="Times New Roman" panose="02020603050405020304" pitchFamily="18" charset="0"/>
              </a:rPr>
              <a:t> électronique)</a:t>
            </a:r>
            <a:br>
              <a:rPr lang="fr-FR" sz="3200" dirty="0"/>
            </a:br>
            <a:r>
              <a:rPr lang="fr-FR" sz="3200" b="0" i="0" dirty="0">
                <a:effectLst/>
                <a:latin typeface="Times New Roman" panose="02020603050405020304" pitchFamily="18" charset="0"/>
              </a:rPr>
              <a:t>BURO -Bureau : bureau (pour les cartes QSL)</a:t>
            </a:r>
            <a:br>
              <a:rPr lang="fr-FR" sz="3200" dirty="0"/>
            </a:br>
            <a:r>
              <a:rPr lang="fr-FR" sz="3200" b="0" i="0" dirty="0">
                <a:effectLst/>
                <a:latin typeface="Times New Roman" panose="02020603050405020304" pitchFamily="18" charset="0"/>
              </a:rPr>
              <a:t>B4 - </a:t>
            </a:r>
            <a:r>
              <a:rPr lang="fr-FR" sz="3200" b="0" i="0" dirty="0" err="1">
                <a:effectLst/>
                <a:latin typeface="Times New Roman" panose="02020603050405020304" pitchFamily="18" charset="0"/>
              </a:rPr>
              <a:t>Before</a:t>
            </a:r>
            <a:br>
              <a:rPr lang="fr-FR" sz="3200" b="0" i="0" dirty="0">
                <a:effectLst/>
                <a:latin typeface="Arial" panose="020B0604020202020204" pitchFamily="34" charset="0"/>
              </a:rPr>
            </a:br>
            <a:endParaRPr lang="fr-FR" sz="3200" dirty="0"/>
          </a:p>
          <a:p>
            <a:endParaRPr lang="fr-FR" dirty="0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10785C7F-1A4B-E458-D46D-5F2C7615A70C}"/>
              </a:ext>
            </a:extLst>
          </p:cNvPr>
          <p:cNvSpPr txBox="1">
            <a:spLocks/>
          </p:cNvSpPr>
          <p:nvPr/>
        </p:nvSpPr>
        <p:spPr>
          <a:xfrm>
            <a:off x="5360937" y="2385806"/>
            <a:ext cx="7027450" cy="426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1332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0AA497-5C28-6BF9-85C0-EF07A7E3E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5742DD4-C8CF-AD46-E9EC-8492CCBF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personne, ongle, Appareils électroniques, Ingénierie électronique&#10;&#10;Description générée automatiquement">
            <a:extLst>
              <a:ext uri="{FF2B5EF4-FFF2-40B4-BE49-F238E27FC236}">
                <a16:creationId xmlns:a16="http://schemas.microsoft.com/office/drawing/2014/main" id="{F60BDA6A-BA21-1FC4-0109-D774446408D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907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8943CCA-E26A-0D08-6B4E-97AD82107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210" y="239071"/>
            <a:ext cx="9144000" cy="95900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FF"/>
                </a:solidFill>
                <a:highlight>
                  <a:srgbClr val="008000"/>
                </a:highlight>
              </a:rPr>
              <a:t>TELEGRAPHIE POUR LES NULS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4E91B3A-6175-6ED4-EE56-DDF36B2C8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50" y="1269855"/>
            <a:ext cx="11093319" cy="5381697"/>
          </a:xfrm>
        </p:spPr>
        <p:txBody>
          <a:bodyPr>
            <a:normAutofit fontScale="62500" lnSpcReduction="20000"/>
          </a:bodyPr>
          <a:lstStyle/>
          <a:p>
            <a:endParaRPr lang="fr-FR" dirty="0"/>
          </a:p>
          <a:p>
            <a:r>
              <a:rPr lang="fr-FR" b="0" i="0" dirty="0">
                <a:effectLst/>
                <a:latin typeface="Arial" panose="020B0604020202020204" pitchFamily="34" charset="0"/>
              </a:rPr>
              <a:t>ABREVIATION EN TELEGRAPHIE</a:t>
            </a:r>
          </a:p>
          <a:p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 - Yes, Correct</a:t>
            </a:r>
            <a:br>
              <a:rPr lang="fr-FR" dirty="0"/>
            </a:br>
            <a:r>
              <a:rPr lang="fr-FR" sz="2600" b="0" i="0" dirty="0">
                <a:effectLst/>
                <a:latin typeface="Times New Roman" panose="02020603050405020304" pitchFamily="18" charset="0"/>
              </a:rPr>
              <a:t>CFM -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Confirm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; I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confirm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 : je confirme (utile en concours)</a:t>
            </a:r>
            <a:br>
              <a:rPr lang="fr-FR" sz="2600" dirty="0"/>
            </a:br>
            <a:r>
              <a:rPr lang="fr-FR" sz="2600" b="0" i="0" dirty="0">
                <a:effectLst/>
                <a:latin typeface="Times New Roman" panose="02020603050405020304" pitchFamily="18" charset="0"/>
              </a:rPr>
              <a:t>CK -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Ckeck</a:t>
            </a:r>
            <a:br>
              <a:rPr lang="fr-FR" sz="2600" dirty="0"/>
            </a:br>
            <a:r>
              <a:rPr lang="fr-FR" sz="2600" b="0" i="0" dirty="0">
                <a:effectLst/>
                <a:latin typeface="Times New Roman" panose="02020603050405020304" pitchFamily="18" charset="0"/>
              </a:rPr>
              <a:t>CKT - Circuit</a:t>
            </a:r>
            <a:br>
              <a:rPr lang="fr-FR" sz="2600" dirty="0"/>
            </a:br>
            <a:r>
              <a:rPr lang="fr-FR" sz="2600" b="0" i="0" dirty="0">
                <a:effectLst/>
                <a:latin typeface="Times New Roman" panose="02020603050405020304" pitchFamily="18" charset="0"/>
              </a:rPr>
              <a:t>CL - I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am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closing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my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 station; Call : je ferme ma station (on disait aussi familièrement "je coupe les filaments")</a:t>
            </a:r>
            <a:br>
              <a:rPr lang="fr-FR" sz="2600" dirty="0"/>
            </a:br>
            <a:r>
              <a:rPr lang="fr-FR" sz="2600" b="0" i="0" dirty="0">
                <a:effectLst/>
                <a:latin typeface="Times New Roman" panose="02020603050405020304" pitchFamily="18" charset="0"/>
              </a:rPr>
              <a:t>CLBK -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Callbook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 : nomenclature radioamateur</a:t>
            </a:r>
            <a:br>
              <a:rPr lang="fr-FR" sz="2600" dirty="0"/>
            </a:br>
            <a:r>
              <a:rPr lang="fr-FR" sz="2600" b="0" i="0" dirty="0">
                <a:effectLst/>
                <a:latin typeface="Times New Roman" panose="02020603050405020304" pitchFamily="18" charset="0"/>
              </a:rPr>
              <a:t>CLD -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Called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 : appelé</a:t>
            </a:r>
            <a:br>
              <a:rPr lang="fr-FR" sz="2600" dirty="0"/>
            </a:br>
            <a:r>
              <a:rPr lang="fr-FR" sz="2600" b="0" i="0" dirty="0">
                <a:effectLst/>
                <a:latin typeface="Times New Roman" panose="02020603050405020304" pitchFamily="18" charset="0"/>
              </a:rPr>
              <a:t>CLG - Calling : appelant</a:t>
            </a:r>
            <a:br>
              <a:rPr lang="fr-FR" sz="2600" dirty="0"/>
            </a:br>
            <a:r>
              <a:rPr lang="fr-FR" sz="2600" b="0" i="0" dirty="0">
                <a:effectLst/>
                <a:latin typeface="Times New Roman" panose="02020603050405020304" pitchFamily="18" charset="0"/>
              </a:rPr>
              <a:t>CMG -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Coming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 : arrivant (pour dire vous arrivez.. QRK...QSA...)</a:t>
            </a:r>
            <a:br>
              <a:rPr lang="fr-FR" sz="2600" dirty="0"/>
            </a:br>
            <a:r>
              <a:rPr lang="fr-FR" sz="2600" b="0" i="0" dirty="0">
                <a:effectLst/>
                <a:latin typeface="Times New Roman" panose="02020603050405020304" pitchFamily="18" charset="0"/>
              </a:rPr>
              <a:t>CNT -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Can't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 : je ne peux pas</a:t>
            </a:r>
            <a:br>
              <a:rPr lang="fr-FR" sz="2600" dirty="0"/>
            </a:br>
            <a:r>
              <a:rPr lang="fr-FR" sz="2600" b="0" i="0" dirty="0">
                <a:effectLst/>
                <a:latin typeface="Times New Roman" panose="02020603050405020304" pitchFamily="18" charset="0"/>
              </a:rPr>
              <a:t>CONDX - Conditions : conditions (de travail ou de propagation)</a:t>
            </a:r>
            <a:br>
              <a:rPr lang="fr-FR" sz="2600" dirty="0"/>
            </a:br>
            <a:r>
              <a:rPr lang="fr-FR" sz="2600" b="0" i="0" dirty="0">
                <a:effectLst/>
                <a:latin typeface="Times New Roman" panose="02020603050405020304" pitchFamily="18" charset="0"/>
              </a:rPr>
              <a:t>CPI - Copy : je vous copie (peu usité, plutôt "copy"</a:t>
            </a:r>
            <a:br>
              <a:rPr lang="fr-FR" sz="2600" dirty="0"/>
            </a:br>
            <a:r>
              <a:rPr lang="fr-FR" sz="2600" b="0" i="0" dirty="0">
                <a:effectLst/>
                <a:latin typeface="Times New Roman" panose="02020603050405020304" pitchFamily="18" charset="0"/>
              </a:rPr>
              <a:t>CQ - Calling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any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 station : appel général</a:t>
            </a:r>
            <a:br>
              <a:rPr lang="fr-FR" sz="2600" dirty="0"/>
            </a:br>
            <a:r>
              <a:rPr lang="fr-FR" sz="2600" b="0" i="0" dirty="0">
                <a:effectLst/>
                <a:latin typeface="Times New Roman" panose="02020603050405020304" pitchFamily="18" charset="0"/>
              </a:rPr>
              <a:t>CRD -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Card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 : carte (carte QSL = QSL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crd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)</a:t>
            </a:r>
            <a:br>
              <a:rPr lang="fr-FR" sz="2600" dirty="0"/>
            </a:br>
            <a:r>
              <a:rPr lang="fr-FR" sz="2600" b="0" i="0" dirty="0">
                <a:effectLst/>
                <a:latin typeface="Times New Roman" panose="02020603050405020304" pitchFamily="18" charset="0"/>
              </a:rPr>
              <a:t>CS - Call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Sign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 : indicatif, peu usité, plus courant CALL (exemple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rpt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yr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 call = répétez votre indicatif)</a:t>
            </a:r>
            <a:br>
              <a:rPr lang="fr-FR" sz="2600" dirty="0"/>
            </a:br>
            <a:r>
              <a:rPr lang="fr-FR" sz="2600" b="0" i="0" dirty="0">
                <a:effectLst/>
                <a:latin typeface="Times New Roman" panose="02020603050405020304" pitchFamily="18" charset="0"/>
              </a:rPr>
              <a:t>CU -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See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 You : vous voir, par exemple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hpe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 to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cuagn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 = espère vous rencontrer de nouveau</a:t>
            </a:r>
            <a:br>
              <a:rPr lang="fr-FR" sz="2600" dirty="0"/>
            </a:br>
            <a:r>
              <a:rPr lang="fr-FR" sz="2600" b="0" i="0" dirty="0">
                <a:effectLst/>
                <a:latin typeface="Times New Roman" panose="02020603050405020304" pitchFamily="18" charset="0"/>
              </a:rPr>
              <a:t>CUAGN -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See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 You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Again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 : plus court pour dire "rencontrer à nouveau, ex : HPE CUAGN, très courant)</a:t>
            </a:r>
            <a:br>
              <a:rPr lang="fr-FR" sz="2600" dirty="0"/>
            </a:br>
            <a:r>
              <a:rPr lang="fr-FR" sz="2600" b="0" i="0" dirty="0">
                <a:effectLst/>
                <a:latin typeface="Times New Roman" panose="02020603050405020304" pitchFamily="18" charset="0"/>
              </a:rPr>
              <a:t>CUD -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Could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 : peu usité, plutôt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could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 en entier (je pourrais)</a:t>
            </a:r>
            <a:br>
              <a:rPr lang="fr-FR" sz="2600" dirty="0"/>
            </a:br>
            <a:r>
              <a:rPr lang="fr-FR" sz="2600" b="0" i="0" dirty="0">
                <a:effectLst/>
                <a:latin typeface="Times New Roman" panose="02020603050405020304" pitchFamily="18" charset="0"/>
              </a:rPr>
              <a:t>CUL -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See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 You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later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 : je vous verrai plus tard, aussi plus simplement à bientôt, ou plus moderne : à PLUS!</a:t>
            </a:r>
            <a:br>
              <a:rPr lang="fr-FR" sz="2600" dirty="0"/>
            </a:br>
            <a:r>
              <a:rPr lang="fr-FR" sz="2600" b="0" i="0" dirty="0">
                <a:effectLst/>
                <a:latin typeface="Times New Roman" panose="02020603050405020304" pitchFamily="18" charset="0"/>
              </a:rPr>
              <a:t>CW -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Continuous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wave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 : onde entretenue pure, mais télégraphie morse en pratique</a:t>
            </a:r>
            <a:br>
              <a:rPr lang="fr-FR" sz="2600" dirty="0"/>
            </a:br>
            <a:r>
              <a:rPr lang="fr-FR" sz="2600" b="0" i="0" dirty="0">
                <a:effectLst/>
                <a:latin typeface="Times New Roman" panose="02020603050405020304" pitchFamily="18" charset="0"/>
              </a:rPr>
              <a:t>DA - Day : jour, en pratique DAY en entier</a:t>
            </a:r>
            <a:br>
              <a:rPr lang="fr-FR" sz="2600" dirty="0"/>
            </a:br>
            <a:r>
              <a:rPr lang="fr-FR" sz="2600" b="0" i="0" dirty="0">
                <a:effectLst/>
                <a:latin typeface="Times New Roman" panose="02020603050405020304" pitchFamily="18" charset="0"/>
              </a:rPr>
              <a:t>DE -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From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, This Is : pour dire ici la station : YYYYY DE XXXX</a:t>
            </a:r>
            <a:br>
              <a:rPr lang="fr-FR" sz="2600" dirty="0"/>
            </a:br>
            <a:r>
              <a:rPr lang="fr-FR" sz="2600" b="0" i="0" dirty="0">
                <a:effectLst/>
                <a:latin typeface="Times New Roman" panose="02020603050405020304" pitchFamily="18" charset="0"/>
              </a:rPr>
              <a:t>DIFF -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Difference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 : différence</a:t>
            </a:r>
            <a:br>
              <a:rPr lang="fr-FR" sz="2600" dirty="0"/>
            </a:br>
            <a:r>
              <a:rPr lang="fr-FR" sz="2600" b="0" i="0" dirty="0">
                <a:effectLst/>
                <a:latin typeface="Times New Roman" panose="02020603050405020304" pitchFamily="18" charset="0"/>
              </a:rPr>
              <a:t>DLVD -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Delivered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 : délivré</a:t>
            </a:r>
            <a:br>
              <a:rPr lang="fr-FR" sz="2600" dirty="0"/>
            </a:br>
            <a:r>
              <a:rPr lang="fr-FR" sz="2600" b="0" i="0" dirty="0">
                <a:effectLst/>
                <a:latin typeface="Times New Roman" panose="02020603050405020304" pitchFamily="18" charset="0"/>
              </a:rPr>
              <a:t>DR -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Dear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 : cher ex :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gm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dr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 om= bonjour cher OM (le matin). Attention au décalage horaire..</a:t>
            </a:r>
            <a:br>
              <a:rPr lang="fr-FR" sz="2600" dirty="0"/>
            </a:br>
            <a:r>
              <a:rPr lang="fr-FR" sz="2600" b="0" i="0" dirty="0">
                <a:effectLst/>
                <a:latin typeface="Times New Roman" panose="02020603050405020304" pitchFamily="18" charset="0"/>
              </a:rPr>
              <a:t>DWN - Down : vers le bas, en pratique "DOWN", par exemple pour se déplacer plus bas en fréquence</a:t>
            </a:r>
            <a:br>
              <a:rPr lang="fr-FR" sz="2600" dirty="0"/>
            </a:br>
            <a:r>
              <a:rPr lang="fr-FR" sz="2600" b="0" i="0" dirty="0">
                <a:effectLst/>
                <a:latin typeface="Times New Roman" panose="02020603050405020304" pitchFamily="18" charset="0"/>
              </a:rPr>
              <a:t>DX - Distance : grande distance, contact avec une </a:t>
            </a:r>
            <a:r>
              <a:rPr lang="fr-FR" sz="2600" b="0" i="0" dirty="0" err="1">
                <a:effectLst/>
                <a:latin typeface="Times New Roman" panose="02020603050405020304" pitchFamily="18" charset="0"/>
              </a:rPr>
              <a:t>sation</a:t>
            </a:r>
            <a:r>
              <a:rPr lang="fr-FR" sz="2600" b="0" i="0" dirty="0">
                <a:effectLst/>
                <a:latin typeface="Times New Roman" panose="02020603050405020304" pitchFamily="18" charset="0"/>
              </a:rPr>
              <a:t> à grande distance</a:t>
            </a:r>
            <a:endParaRPr lang="fr-FR" sz="2600" dirty="0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3269FA17-DE3A-2AB7-1C2C-B60C3A1803C3}"/>
              </a:ext>
            </a:extLst>
          </p:cNvPr>
          <p:cNvSpPr txBox="1">
            <a:spLocks/>
          </p:cNvSpPr>
          <p:nvPr/>
        </p:nvSpPr>
        <p:spPr>
          <a:xfrm>
            <a:off x="5360937" y="2385806"/>
            <a:ext cx="7027450" cy="426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035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569B96-3B2F-20C8-0E72-E8CECCAAF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4715A9-1478-ECB1-4CDE-0B0E4826E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personne, ongle, Appareils électroniques, Ingénierie électronique&#10;&#10;Description générée automatiquement">
            <a:extLst>
              <a:ext uri="{FF2B5EF4-FFF2-40B4-BE49-F238E27FC236}">
                <a16:creationId xmlns:a16="http://schemas.microsoft.com/office/drawing/2014/main" id="{16BE67FF-F146-2B91-E102-6216527A029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907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3BB4DFB-AC90-570D-7588-8F524ACCD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210" y="239071"/>
            <a:ext cx="9144000" cy="95900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FF"/>
                </a:solidFill>
                <a:highlight>
                  <a:srgbClr val="008000"/>
                </a:highlight>
              </a:rPr>
              <a:t>TELEGRAPHIE POUR LES NULS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CD5FDB-EFDB-11CA-51D3-E09AB39FB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50" y="1269855"/>
            <a:ext cx="11093319" cy="5381697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b="0" i="0" dirty="0">
                <a:effectLst/>
                <a:latin typeface="Arial" panose="020B0604020202020204" pitchFamily="34" charset="0"/>
              </a:rPr>
              <a:t>ABREVIATION EN TELEGRAPHIE</a:t>
            </a:r>
          </a:p>
          <a:p>
            <a:r>
              <a:rPr lang="fr-FR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EL - </a:t>
            </a:r>
            <a:r>
              <a:rPr lang="fr-FR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Element</a:t>
            </a:r>
            <a:r>
              <a:rPr lang="fr-FR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; éléments (pour les antennes à plusieurs éléments)</a:t>
            </a:r>
            <a:br>
              <a:rPr lang="fr-FR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fr-FR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ES - And ; et</a:t>
            </a:r>
            <a:br>
              <a:rPr lang="fr-FR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fr-FR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ENUF - </a:t>
            </a:r>
            <a:r>
              <a:rPr lang="fr-FR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Enough</a:t>
            </a:r>
            <a:r>
              <a:rPr lang="fr-FR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; assez, en pratique </a:t>
            </a:r>
            <a:r>
              <a:rPr lang="fr-FR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Enough</a:t>
            </a:r>
            <a:br>
              <a:rPr lang="fr-FR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fr-FR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EU - Europe, Europe</a:t>
            </a:r>
            <a:br>
              <a:rPr lang="fr-FR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fr-FR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EVE - </a:t>
            </a:r>
            <a:r>
              <a:rPr lang="fr-FR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Evening</a:t>
            </a:r>
            <a:r>
              <a:rPr lang="fr-FR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: soir ou soirée</a:t>
            </a:r>
            <a:br>
              <a:rPr lang="fr-FR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fr-FR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FB - Fine Business, excellent : beau travail, excellent</a:t>
            </a:r>
            <a:br>
              <a:rPr lang="fr-FR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fr-FR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FER - For (ou FR) : pour</a:t>
            </a:r>
            <a:br>
              <a:rPr lang="fr-FR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fr-FR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FM - Frequency Modulation: </a:t>
            </a:r>
            <a:r>
              <a:rPr lang="fr-FR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From</a:t>
            </a:r>
            <a:r>
              <a:rPr lang="fr-FR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: modulation de fréquence, mais aussi de </a:t>
            </a:r>
            <a:r>
              <a:rPr lang="fr-FR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from</a:t>
            </a:r>
            <a:r>
              <a:rPr lang="fr-FR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= depuis au sens d'origine.</a:t>
            </a:r>
            <a:br>
              <a:rPr lang="fr-FR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fr-FR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FONE - Phone : téléphonie</a:t>
            </a:r>
            <a:br>
              <a:rPr lang="fr-FR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fr-FR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Freq</a:t>
            </a:r>
            <a:r>
              <a:rPr lang="fr-FR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-- Frequency : fréquence</a:t>
            </a:r>
            <a:br>
              <a:rPr lang="fr-FR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fr-FR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FWD -- </a:t>
            </a:r>
            <a:r>
              <a:rPr lang="fr-FR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Forward</a:t>
            </a:r>
            <a:r>
              <a:rPr lang="fr-FR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: plus avant</a:t>
            </a:r>
            <a:endParaRPr lang="fr-FR" b="0" i="0" dirty="0">
              <a:solidFill>
                <a:schemeClr val="tx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374DF606-D1B1-B8F9-90E3-F84CDD87BEDC}"/>
              </a:ext>
            </a:extLst>
          </p:cNvPr>
          <p:cNvSpPr txBox="1">
            <a:spLocks/>
          </p:cNvSpPr>
          <p:nvPr/>
        </p:nvSpPr>
        <p:spPr>
          <a:xfrm>
            <a:off x="5360937" y="2385806"/>
            <a:ext cx="7027450" cy="426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882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3091</Words>
  <Application>Microsoft Office PowerPoint</Application>
  <PresentationFormat>Grand écran</PresentationFormat>
  <Paragraphs>107</Paragraphs>
  <Slides>19</Slides>
  <Notes>18</Notes>
  <HiddenSlides>0</HiddenSlides>
  <MMClips>16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Times New Roman</vt:lpstr>
      <vt:lpstr>Thème Office</vt:lpstr>
      <vt:lpstr>TELEGRAPHIE POUR LES NULS </vt:lpstr>
      <vt:lpstr>TELEGRAPHIE POUR LES NULS </vt:lpstr>
      <vt:lpstr>TELEGRAPHIE POUR LES NULS </vt:lpstr>
      <vt:lpstr>TELEGRAPHIE POUR LES NULS </vt:lpstr>
      <vt:lpstr>TELEGRAPHIE POUR LES NULS </vt:lpstr>
      <vt:lpstr>TELEGRAPHIE POUR LES NULS </vt:lpstr>
      <vt:lpstr>TELEGRAPHIE POUR LES NULS </vt:lpstr>
      <vt:lpstr>TELEGRAPHIE POUR LES NULS </vt:lpstr>
      <vt:lpstr>TELEGRAPHIE POUR LES NULS </vt:lpstr>
      <vt:lpstr>TELEGRAPHIE POUR LES NULS </vt:lpstr>
      <vt:lpstr>TELEGRAPHIE POUR LES NULS </vt:lpstr>
      <vt:lpstr>TELEGRAPHIE POUR LES NULS </vt:lpstr>
      <vt:lpstr>TELEGRAPHIE POUR LES NULS </vt:lpstr>
      <vt:lpstr>TELEGRAPHIE POUR LES NULS </vt:lpstr>
      <vt:lpstr>TELEGRAPHIE POUR LES NULS </vt:lpstr>
      <vt:lpstr>TELEGRAPHIE POUR LES NULS </vt:lpstr>
      <vt:lpstr>TELEGRAPHIE POUR LES NULS </vt:lpstr>
      <vt:lpstr>TELEGRAPHIE POUR LES NULS </vt:lpstr>
      <vt:lpstr>TELEGRAPHIE POUR LES NULS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jean bernard HAAN</dc:creator>
  <cp:lastModifiedBy>jean bernard HAAN</cp:lastModifiedBy>
  <cp:revision>5</cp:revision>
  <dcterms:created xsi:type="dcterms:W3CDTF">2024-11-24T09:59:43Z</dcterms:created>
  <dcterms:modified xsi:type="dcterms:W3CDTF">2024-11-24T15:32:59Z</dcterms:modified>
</cp:coreProperties>
</file>