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2" r:id="rId2"/>
    <p:sldId id="592" r:id="rId3"/>
    <p:sldId id="595" r:id="rId4"/>
    <p:sldId id="596" r:id="rId5"/>
    <p:sldId id="597" r:id="rId6"/>
    <p:sldId id="600" r:id="rId7"/>
    <p:sldId id="608" r:id="rId8"/>
    <p:sldId id="604" r:id="rId9"/>
    <p:sldId id="630" r:id="rId10"/>
    <p:sldId id="631" r:id="rId11"/>
    <p:sldId id="632" r:id="rId12"/>
    <p:sldId id="615" r:id="rId13"/>
    <p:sldId id="634" r:id="rId14"/>
    <p:sldId id="617" r:id="rId15"/>
    <p:sldId id="618" r:id="rId16"/>
    <p:sldId id="636" r:id="rId17"/>
    <p:sldId id="622" r:id="rId18"/>
    <p:sldId id="637" r:id="rId19"/>
    <p:sldId id="638" r:id="rId20"/>
    <p:sldId id="639" r:id="rId21"/>
    <p:sldId id="625" r:id="rId22"/>
    <p:sldId id="641" r:id="rId23"/>
    <p:sldId id="643" r:id="rId24"/>
    <p:sldId id="642" r:id="rId25"/>
    <p:sldId id="644" r:id="rId26"/>
    <p:sldId id="647" r:id="rId27"/>
    <p:sldId id="648" r:id="rId28"/>
    <p:sldId id="646" r:id="rId29"/>
    <p:sldId id="649" r:id="rId30"/>
    <p:sldId id="650" r:id="rId31"/>
    <p:sldId id="651" r:id="rId32"/>
    <p:sldId id="652" r:id="rId33"/>
    <p:sldId id="653" r:id="rId34"/>
    <p:sldId id="654" r:id="rId35"/>
    <p:sldId id="655" r:id="rId36"/>
    <p:sldId id="656" r:id="rId37"/>
    <p:sldId id="645" r:id="rId38"/>
    <p:sldId id="658" r:id="rId39"/>
    <p:sldId id="657" r:id="rId40"/>
    <p:sldId id="659" r:id="rId41"/>
    <p:sldId id="660" r:id="rId42"/>
    <p:sldId id="662" r:id="rId43"/>
    <p:sldId id="664" r:id="rId44"/>
    <p:sldId id="665" r:id="rId45"/>
    <p:sldId id="815" r:id="rId46"/>
    <p:sldId id="816" r:id="rId47"/>
    <p:sldId id="817" r:id="rId48"/>
    <p:sldId id="818" r:id="rId49"/>
    <p:sldId id="819" r:id="rId50"/>
    <p:sldId id="820" r:id="rId51"/>
    <p:sldId id="821" r:id="rId52"/>
    <p:sldId id="822" r:id="rId53"/>
    <p:sldId id="823" r:id="rId54"/>
    <p:sldId id="824" r:id="rId55"/>
    <p:sldId id="825" r:id="rId56"/>
    <p:sldId id="826" r:id="rId57"/>
    <p:sldId id="827" r:id="rId58"/>
    <p:sldId id="917" r:id="rId59"/>
    <p:sldId id="829" r:id="rId60"/>
    <p:sldId id="831" r:id="rId61"/>
    <p:sldId id="832" r:id="rId62"/>
    <p:sldId id="899" r:id="rId63"/>
    <p:sldId id="833" r:id="rId64"/>
    <p:sldId id="900" r:id="rId65"/>
    <p:sldId id="901" r:id="rId66"/>
    <p:sldId id="834" r:id="rId67"/>
    <p:sldId id="835" r:id="rId68"/>
    <p:sldId id="837" r:id="rId69"/>
    <p:sldId id="836" r:id="rId70"/>
    <p:sldId id="838" r:id="rId71"/>
    <p:sldId id="839" r:id="rId72"/>
    <p:sldId id="840" r:id="rId73"/>
    <p:sldId id="841" r:id="rId74"/>
    <p:sldId id="844" r:id="rId7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F23F1-4603-AEAC-0095-9B1D74F00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416287-4BCF-204B-DD96-B7BC7EA42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2DC2B-1BE7-CD63-845C-FDAC7E9F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9C194B-5CD9-1BCB-FFDF-45C9B0B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CFE5C-B60C-CE83-8BBB-9AFF3A47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11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12205-12D7-ECAA-EDF3-02CD0561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138937-7250-1DD7-15D9-B6F7AA0CE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33A360-0B03-4C28-BE35-14E18499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5B44E9-3F92-D9D3-E88C-229D9F3C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503CBF-6D5B-BC2A-11F1-6A553714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51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162493-2418-5BFB-1D47-D9ECFA9D8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191C0C-0C16-B0BB-B785-988EA2DFC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8623B-E44A-B1BC-2ADC-9B1A24FB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D331CB-3141-772D-7958-8EAEE20B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2BB3-3701-A6C8-2E68-ABE73D90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9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8E417C-6166-0D08-BCD4-EFC59B82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5C5993-4D31-7DF0-7694-8B46A1AB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80C3A6-E9EE-94F3-8B03-0E998F9D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C484C4-CB60-4AFA-8959-49C917F988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667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E2D97-41E0-15CB-1585-F46F8183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760637-98DB-7FF5-AAFE-60F5AFDD4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920C52-EC5A-2841-0B22-4331A966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B57CD5-098E-5B3E-32DF-4080F932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AAB13-6DEE-EAEE-A92B-06C66043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43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2AF5D-8ADF-4931-8111-FB49C088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58EAF3-E578-53C2-521E-0CE34748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5C098-9E42-7A8E-C40A-A02A5ABB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52C4A3-9980-5596-5B1E-9364D38B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2434A6-B5EF-77DB-496B-8E9995E4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8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56772-E649-06B6-F203-EC30E977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A8B540-5982-E4EE-90CA-B6F2FCE41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CD5E4-2311-05CB-D28C-FD62A552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32538-A553-4B1A-8FE0-9A5232E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405D7C-328B-0570-E3BD-3C747B44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B71155-FCDE-ADC8-9FB7-D4E88D27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10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A40FA-6817-252B-8427-8D6F305E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CCF33B-85DF-74A0-DC54-D5083AD0A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841BB9-3B8E-D77A-9FE5-BAA4C218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F9738D-9562-EE00-17BB-6013EF510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B589C6-2DEC-BB95-E51D-E7AF5DD4A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CE3F92-B365-090C-741C-15E7370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2E6BE4-DFA2-4ECB-617C-4A1A98A2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E10CCF-7E1D-11C0-92E4-C3D5599B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58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B6070-AA9F-7B7C-DDA6-A12909E7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5E96E4-4E29-E947-1AAC-B7BCA442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FA2DCF-3907-171D-1560-4CB41389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E22D07-301A-6132-609B-2B55CC2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0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95CC91-7233-0281-F46D-93198FBB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BDC51A-DEE0-FF05-2382-0691BF29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E39F6A-D97D-619F-1A7F-09622A2D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75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5A5EA-9EEF-0045-7DA0-6383E37C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909996-AAB0-3637-3ACB-DAE03919E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062AD8-34C5-B412-15C9-A61DB4718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735C41-129F-E96F-3060-2A86F702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DC8CBA-DDA6-B6A2-27E8-9FA69313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B6744E-BC8A-D3E1-E6D9-93AF0C21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9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EFB3B-D32E-86B0-F4A7-DA047AB3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6C1BD7D-7199-E4D0-C61C-A5079BCD2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269114-0BDD-7B36-4D60-989A8D2E8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BFF073-E1E3-D87F-6634-CA460A73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ED3260-BDB0-165C-CB52-BA05E24D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7683DF-0A19-DFD5-CE40-8F365ABD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92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B108B9-A77C-2C9E-A18C-75DA789C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18EEA8-2C43-4EBC-323E-CE40BA66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A5EB65-7321-6BBF-711B-BD5E62C96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117E6-B4A6-42E7-AD62-FB4EC79726F7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A31B7E-B553-6A48-04E6-9B066D96C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54780-ED85-6045-D73A-EF175FC8C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D6B0-BD54-4966-B5C4-C6CCC467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4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iasentin%20JC\Desktop\JC\JC%20pro\ATSA\cours%20ATSAfi%202016%202017\neurophysiologie\rajout%20au%20cours\Syst&#232;me%20de%20Conduction%20Cardiaque%20et%20Relation%20avec%20l'ECG,%20Animation..mp4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8">
            <a:extLst>
              <a:ext uri="{FF2B5EF4-FFF2-40B4-BE49-F238E27FC236}">
                <a16:creationId xmlns:a16="http://schemas.microsoft.com/office/drawing/2014/main" id="{81AA8AA3-BED7-864D-5720-8FA1FA71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28814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6600" b="1" dirty="0">
                <a:solidFill>
                  <a:srgbClr val="FF0000"/>
                </a:solidFill>
              </a:rPr>
              <a:t>Muscles et contraction musculaire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4">
            <a:extLst>
              <a:ext uri="{FF2B5EF4-FFF2-40B4-BE49-F238E27FC236}">
                <a16:creationId xmlns:a16="http://schemas.microsoft.com/office/drawing/2014/main" id="{A10A0D63-8036-9392-D592-E878A5CD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microscopique : la fibre (cellule) musculaire</a:t>
            </a:r>
          </a:p>
        </p:txBody>
      </p:sp>
      <p:pic>
        <p:nvPicPr>
          <p:cNvPr id="220163" name="Picture 5">
            <a:extLst>
              <a:ext uri="{FF2B5EF4-FFF2-40B4-BE49-F238E27FC236}">
                <a16:creationId xmlns:a16="http://schemas.microsoft.com/office/drawing/2014/main" id="{B5807F6F-BEEF-0AEA-4358-8550C5349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54513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6">
            <a:extLst>
              <a:ext uri="{FF2B5EF4-FFF2-40B4-BE49-F238E27FC236}">
                <a16:creationId xmlns:a16="http://schemas.microsoft.com/office/drawing/2014/main" id="{A7683949-C3D3-D80A-0248-70186458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81076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dirty="0"/>
              <a:t>Tapissée d’une membrane fine électriquement excitable : le</a:t>
            </a:r>
            <a:r>
              <a:rPr lang="fr-FR" altLang="fr-FR" sz="2400" b="1" dirty="0">
                <a:solidFill>
                  <a:srgbClr val="FF0000"/>
                </a:solidFill>
              </a:rPr>
              <a:t> sarcolemme</a:t>
            </a:r>
          </a:p>
          <a:p>
            <a:pPr algn="just" eaLnBrk="1" hangingPunct="1">
              <a:spcBef>
                <a:spcPct val="50000"/>
              </a:spcBef>
            </a:pPr>
            <a:endParaRPr lang="fr-FR" altLang="fr-FR" sz="2400" dirty="0"/>
          </a:p>
          <a:p>
            <a:pPr algn="ctr" eaLnBrk="1" hangingPunct="1">
              <a:spcBef>
                <a:spcPct val="50000"/>
              </a:spcBef>
            </a:pPr>
            <a:r>
              <a:rPr lang="fr-FR" altLang="fr-FR" sz="2400" dirty="0"/>
              <a:t>Composée de structures filamenteuses qui parcourent toute la longueur du muscle = </a:t>
            </a:r>
            <a:r>
              <a:rPr lang="fr-FR" altLang="fr-FR" sz="2400" b="1" dirty="0">
                <a:solidFill>
                  <a:srgbClr val="FF0000"/>
                </a:solidFill>
              </a:rPr>
              <a:t>myofibrilles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4">
            <a:extLst>
              <a:ext uri="{FF2B5EF4-FFF2-40B4-BE49-F238E27FC236}">
                <a16:creationId xmlns:a16="http://schemas.microsoft.com/office/drawing/2014/main" id="{9B0A1DB6-B11B-2866-07D2-0F2FDD01A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microscopique : la fibre (cellule) musculaire</a:t>
            </a:r>
          </a:p>
        </p:txBody>
      </p:sp>
      <p:sp>
        <p:nvSpPr>
          <p:cNvPr id="221187" name="Text Box 5">
            <a:extLst>
              <a:ext uri="{FF2B5EF4-FFF2-40B4-BE49-F238E27FC236}">
                <a16:creationId xmlns:a16="http://schemas.microsoft.com/office/drawing/2014/main" id="{ACB626B1-9088-19F6-F29D-9E886B86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74739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Tubules transverses (tubules T) : invaginations du sarcolemme qui forment des tubes étroit qui traversent la fibre.</a:t>
            </a:r>
          </a:p>
        </p:txBody>
      </p:sp>
      <p:sp>
        <p:nvSpPr>
          <p:cNvPr id="221188" name="Text Box 6">
            <a:extLst>
              <a:ext uri="{FF2B5EF4-FFF2-40B4-BE49-F238E27FC236}">
                <a16:creationId xmlns:a16="http://schemas.microsoft.com/office/drawing/2014/main" id="{49BB80D9-B2B9-394A-5E23-1794BD435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068639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Réticulum sarcoplasmique (endoplasmique) : réseau de tubules qui parcourt les intervalles entre les myofibrilles</a:t>
            </a:r>
          </a:p>
        </p:txBody>
      </p:sp>
      <p:sp>
        <p:nvSpPr>
          <p:cNvPr id="221189" name="Text Box 7">
            <a:extLst>
              <a:ext uri="{FF2B5EF4-FFF2-40B4-BE49-F238E27FC236}">
                <a16:creationId xmlns:a16="http://schemas.microsoft.com/office/drawing/2014/main" id="{E5C9D557-9E87-C7E6-FF20-2EFE3A9E6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476726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Citernes terminales : ce sont les terminaisons du réticulum sarcoplasmique. Ce sont des réserves de Ca</a:t>
            </a:r>
            <a:r>
              <a:rPr lang="fr-FR" altLang="fr-FR" sz="2400" baseline="30000" dirty="0"/>
              <a:t>2+</a:t>
            </a:r>
            <a:r>
              <a:rPr lang="fr-FR" altLang="fr-FR" sz="24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02Réticulum sarcoplamique">
            <a:extLst>
              <a:ext uri="{FF2B5EF4-FFF2-40B4-BE49-F238E27FC236}">
                <a16:creationId xmlns:a16="http://schemas.microsoft.com/office/drawing/2014/main" id="{921D54AA-B186-7D0A-3DC0-481B5C05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4">
            <a:extLst>
              <a:ext uri="{FF2B5EF4-FFF2-40B4-BE49-F238E27FC236}">
                <a16:creationId xmlns:a16="http://schemas.microsoft.com/office/drawing/2014/main" id="{1D3AB799-54B2-EDAB-A666-D4D52240E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ultramicroscopique : les myofibrilles</a:t>
            </a:r>
          </a:p>
        </p:txBody>
      </p:sp>
      <p:pic>
        <p:nvPicPr>
          <p:cNvPr id="223235" name="Picture 5">
            <a:extLst>
              <a:ext uri="{FF2B5EF4-FFF2-40B4-BE49-F238E27FC236}">
                <a16:creationId xmlns:a16="http://schemas.microsoft.com/office/drawing/2014/main" id="{08C6B0D3-BF1B-1A9B-96C0-F91A561F2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54513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Text Box 6">
            <a:extLst>
              <a:ext uri="{FF2B5EF4-FFF2-40B4-BE49-F238E27FC236}">
                <a16:creationId xmlns:a16="http://schemas.microsoft.com/office/drawing/2014/main" id="{31695A5E-9B09-E7A5-BEC1-2A4A25A91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074739"/>
            <a:ext cx="892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Elles se regroupent parallèlement les unes aux autres pour constituer la fibre musculaire.</a:t>
            </a:r>
          </a:p>
        </p:txBody>
      </p:sp>
      <p:sp>
        <p:nvSpPr>
          <p:cNvPr id="223237" name="Text Box 7">
            <a:extLst>
              <a:ext uri="{FF2B5EF4-FFF2-40B4-BE49-F238E27FC236}">
                <a16:creationId xmlns:a16="http://schemas.microsoft.com/office/drawing/2014/main" id="{8EFC5EA0-989C-01FE-8893-F01391A39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319338"/>
            <a:ext cx="8928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Chaque myofibrille est composée d’une succession d’unités nommées « </a:t>
            </a:r>
            <a:r>
              <a:rPr lang="fr-FR" altLang="fr-FR" sz="2400" b="1" dirty="0">
                <a:solidFill>
                  <a:srgbClr val="FF0000"/>
                </a:solidFill>
              </a:rPr>
              <a:t>sarcomères</a:t>
            </a:r>
            <a:r>
              <a:rPr lang="fr-FR" altLang="fr-FR" sz="2400" dirty="0"/>
              <a:t> ». C’est ce qui donne l’aspect strié (alternance régulière de bandes claires et sombres)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10">
            <a:extLst>
              <a:ext uri="{FF2B5EF4-FFF2-40B4-BE49-F238E27FC236}">
                <a16:creationId xmlns:a16="http://schemas.microsoft.com/office/drawing/2014/main" id="{CF38342A-0E35-982B-DB98-95D4691709E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24000" y="-214313"/>
            <a:ext cx="9144000" cy="6048376"/>
            <a:chOff x="3742" y="1842"/>
            <a:chExt cx="1851" cy="2314"/>
          </a:xfrm>
        </p:grpSpPr>
        <p:pic>
          <p:nvPicPr>
            <p:cNvPr id="224264" name="Picture 7" descr="Contractiontris">
              <a:extLst>
                <a:ext uri="{FF2B5EF4-FFF2-40B4-BE49-F238E27FC236}">
                  <a16:creationId xmlns:a16="http://schemas.microsoft.com/office/drawing/2014/main" id="{4017086E-DE12-74FC-A3BA-CCDB05394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842"/>
              <a:ext cx="1851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265" name="Rectangle 9">
              <a:extLst>
                <a:ext uri="{FF2B5EF4-FFF2-40B4-BE49-F238E27FC236}">
                  <a16:creationId xmlns:a16="http://schemas.microsoft.com/office/drawing/2014/main" id="{FFBCCFBB-AC5C-0EF7-A54E-01B915C34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478"/>
              <a:ext cx="1814" cy="16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/>
            </a:p>
          </p:txBody>
        </p:sp>
      </p:grpSp>
      <p:sp>
        <p:nvSpPr>
          <p:cNvPr id="172035" name="Text Box 4">
            <a:extLst>
              <a:ext uri="{FF2B5EF4-FFF2-40B4-BE49-F238E27FC236}">
                <a16:creationId xmlns:a16="http://schemas.microsoft.com/office/drawing/2014/main" id="{B52F6464-1C3F-A972-E564-CC35C39D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232025"/>
            <a:ext cx="8928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L’alternance des bandes sombres et claires correspond à l’alternance entre 2 types de myofilaments :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fr-FR" altLang="fr-FR" sz="2400" dirty="0"/>
              <a:t> myofilament de myosine (sombre) = filament épais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fr-FR" altLang="fr-FR" sz="2400" dirty="0"/>
              <a:t> myofilament d’actine (clair) = filament fin</a:t>
            </a:r>
            <a:endParaRPr lang="fr-FR" altLang="fr-FR" dirty="0"/>
          </a:p>
        </p:txBody>
      </p:sp>
      <p:sp>
        <p:nvSpPr>
          <p:cNvPr id="224260" name="Text Box 5">
            <a:extLst>
              <a:ext uri="{FF2B5EF4-FFF2-40B4-BE49-F238E27FC236}">
                <a16:creationId xmlns:a16="http://schemas.microsoft.com/office/drawing/2014/main" id="{925D248F-8D41-D79F-F257-89782D99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25538"/>
            <a:ext cx="892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dirty="0"/>
              <a:t>Le sarcomère = unité contractile du muscle</a:t>
            </a:r>
            <a:endParaRPr lang="fr-FR" altLang="fr-FR" dirty="0"/>
          </a:p>
        </p:txBody>
      </p:sp>
      <p:sp>
        <p:nvSpPr>
          <p:cNvPr id="224261" name="Text Box 3">
            <a:extLst>
              <a:ext uri="{FF2B5EF4-FFF2-40B4-BE49-F238E27FC236}">
                <a16:creationId xmlns:a16="http://schemas.microsoft.com/office/drawing/2014/main" id="{596F802A-FDCF-D30A-8899-966554D1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ultramicroscopique : le sarcomère</a:t>
            </a:r>
          </a:p>
        </p:txBody>
      </p:sp>
      <p:sp>
        <p:nvSpPr>
          <p:cNvPr id="172038" name="Line 11">
            <a:extLst>
              <a:ext uri="{FF2B5EF4-FFF2-40B4-BE49-F238E27FC236}">
                <a16:creationId xmlns:a16="http://schemas.microsoft.com/office/drawing/2014/main" id="{4F76D6EB-D8BD-BF1E-6A33-00B2D5477E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4313" y="4076701"/>
            <a:ext cx="55562" cy="923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72039" name="Line 12">
            <a:extLst>
              <a:ext uri="{FF2B5EF4-FFF2-40B4-BE49-F238E27FC236}">
                <a16:creationId xmlns:a16="http://schemas.microsoft.com/office/drawing/2014/main" id="{00857DA2-3CCE-91E3-CA86-12031A274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6" y="3573464"/>
            <a:ext cx="1577975" cy="128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Fibre musculaire">
            <a:extLst>
              <a:ext uri="{FF2B5EF4-FFF2-40B4-BE49-F238E27FC236}">
                <a16:creationId xmlns:a16="http://schemas.microsoft.com/office/drawing/2014/main" id="{5041A0EE-38EA-44A9-B7E3-1FEC6956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4">
            <a:extLst>
              <a:ext uri="{FF2B5EF4-FFF2-40B4-BE49-F238E27FC236}">
                <a16:creationId xmlns:a16="http://schemas.microsoft.com/office/drawing/2014/main" id="{C1598FE5-2512-BC87-4B1F-3588014E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271588"/>
            <a:ext cx="891381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dirty="0"/>
              <a:t>Les lignes Z délimitent le sarcomère. Correspond aux sites de jonctions entre les sarcomères </a:t>
            </a:r>
          </a:p>
          <a:p>
            <a:pPr algn="ctr" eaLnBrk="1" hangingPunct="1"/>
            <a:endParaRPr lang="fr-FR" altLang="fr-FR" sz="2800" dirty="0"/>
          </a:p>
          <a:p>
            <a:pPr algn="ctr" eaLnBrk="1" hangingPunct="1"/>
            <a:r>
              <a:rPr lang="fr-FR" altLang="fr-FR" sz="2800" dirty="0"/>
              <a:t>La bande I est formée de filaments fins. </a:t>
            </a:r>
          </a:p>
          <a:p>
            <a:pPr algn="ctr" eaLnBrk="1" hangingPunct="1"/>
            <a:endParaRPr lang="fr-FR" altLang="fr-FR" sz="2800" dirty="0"/>
          </a:p>
          <a:p>
            <a:pPr algn="ctr" eaLnBrk="1" hangingPunct="1"/>
            <a:r>
              <a:rPr lang="fr-FR" altLang="fr-FR" sz="2800" dirty="0"/>
              <a:t>La zone H est formée uniquement de filaments épais.</a:t>
            </a:r>
          </a:p>
          <a:p>
            <a:pPr algn="ctr" eaLnBrk="1" hangingPunct="1"/>
            <a:r>
              <a:rPr lang="fr-FR" altLang="fr-FR" sz="2800" dirty="0"/>
              <a:t> </a:t>
            </a:r>
          </a:p>
          <a:p>
            <a:pPr algn="ctr" eaLnBrk="1" hangingPunct="1"/>
            <a:r>
              <a:rPr lang="fr-FR" altLang="fr-FR" sz="2800" dirty="0"/>
              <a:t>La bande A est formée de filament fins et épais. </a:t>
            </a:r>
          </a:p>
          <a:p>
            <a:pPr algn="ctr" eaLnBrk="1" hangingPunct="1"/>
            <a:endParaRPr lang="fr-FR" altLang="fr-FR" sz="2800" dirty="0"/>
          </a:p>
          <a:p>
            <a:pPr algn="ctr" eaLnBrk="1" hangingPunct="1"/>
            <a:r>
              <a:rPr lang="fr-FR" altLang="fr-FR" sz="2800" dirty="0"/>
              <a:t>La ligne M est formée par l'union des filaments épais. </a:t>
            </a:r>
          </a:p>
        </p:txBody>
      </p:sp>
      <p:sp>
        <p:nvSpPr>
          <p:cNvPr id="226307" name="Text Box 5">
            <a:extLst>
              <a:ext uri="{FF2B5EF4-FFF2-40B4-BE49-F238E27FC236}">
                <a16:creationId xmlns:a16="http://schemas.microsoft.com/office/drawing/2014/main" id="{654D1262-D98D-F9B4-C794-1C0E15945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ultramicroscopique : le sarcomère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3">
            <a:extLst>
              <a:ext uri="{FF2B5EF4-FFF2-40B4-BE49-F238E27FC236}">
                <a16:creationId xmlns:a16="http://schemas.microsoft.com/office/drawing/2014/main" id="{D09608F2-8921-7EA8-6C78-EDB19372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1" y="1052514"/>
            <a:ext cx="8893175" cy="70802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fr-FR" altLang="fr-FR" sz="2000" dirty="0">
                <a:cs typeface="Times New Roman" panose="02020603050405020304" pitchFamily="18" charset="0"/>
              </a:rPr>
              <a:t>Au milieu des filaments fins d’actine, s’intercalent les filaments épais de myosine</a:t>
            </a:r>
          </a:p>
        </p:txBody>
      </p:sp>
      <p:pic>
        <p:nvPicPr>
          <p:cNvPr id="227331" name="Picture 4" descr="04Modèle3Dsarcomère">
            <a:extLst>
              <a:ext uri="{FF2B5EF4-FFF2-40B4-BE49-F238E27FC236}">
                <a16:creationId xmlns:a16="http://schemas.microsoft.com/office/drawing/2014/main" id="{924E983F-A0B3-B618-41E7-6DC4DB46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9" y="1595438"/>
            <a:ext cx="5691187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2" name="Text Box 5">
            <a:extLst>
              <a:ext uri="{FF2B5EF4-FFF2-40B4-BE49-F238E27FC236}">
                <a16:creationId xmlns:a16="http://schemas.microsoft.com/office/drawing/2014/main" id="{3BA3C635-79BA-CFE2-4CD8-208CFE3A8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444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ultramicroscopique : sarcomère et myofilaments</a:t>
            </a:r>
          </a:p>
        </p:txBody>
      </p:sp>
      <p:sp>
        <p:nvSpPr>
          <p:cNvPr id="227333" name="Line 8">
            <a:extLst>
              <a:ext uri="{FF2B5EF4-FFF2-40B4-BE49-F238E27FC236}">
                <a16:creationId xmlns:a16="http://schemas.microsoft.com/office/drawing/2014/main" id="{8336305D-EA7F-000F-6EF3-27557AF66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1525" y="2924176"/>
            <a:ext cx="1081088" cy="1152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27334" name="Rectangle 9">
            <a:extLst>
              <a:ext uri="{FF2B5EF4-FFF2-40B4-BE49-F238E27FC236}">
                <a16:creationId xmlns:a16="http://schemas.microsoft.com/office/drawing/2014/main" id="{87355A8D-7109-0DD1-CD59-65A47DFC2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4076701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2000" dirty="0">
              <a:cs typeface="Times New Roman" panose="02020603050405020304" pitchFamily="18" charset="0"/>
            </a:endParaRPr>
          </a:p>
        </p:txBody>
      </p:sp>
      <p:sp>
        <p:nvSpPr>
          <p:cNvPr id="227335" name="Rectangle 10">
            <a:extLst>
              <a:ext uri="{FF2B5EF4-FFF2-40B4-BE49-F238E27FC236}">
                <a16:creationId xmlns:a16="http://schemas.microsoft.com/office/drawing/2014/main" id="{3222597F-474B-ADFA-6A4A-CC9B5C0E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5373689"/>
            <a:ext cx="395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000" dirty="0">
                <a:cs typeface="Times New Roman" panose="02020603050405020304" pitchFamily="18" charset="0"/>
              </a:rPr>
              <a:t>Les filaments épais de myosine = assemblage de plusieurs molécules de myosine</a:t>
            </a:r>
          </a:p>
        </p:txBody>
      </p:sp>
      <p:sp>
        <p:nvSpPr>
          <p:cNvPr id="227336" name="Line 11">
            <a:extLst>
              <a:ext uri="{FF2B5EF4-FFF2-40B4-BE49-F238E27FC236}">
                <a16:creationId xmlns:a16="http://schemas.microsoft.com/office/drawing/2014/main" id="{2C46FE01-E0FC-2DBE-5786-7084CEB963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6138" y="5157789"/>
            <a:ext cx="1655762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5">
            <a:extLst>
              <a:ext uri="{FF2B5EF4-FFF2-40B4-BE49-F238E27FC236}">
                <a16:creationId xmlns:a16="http://schemas.microsoft.com/office/drawing/2014/main" id="{FA4C1BDA-422A-4B37-2F13-B82CC9CC3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485900"/>
            <a:ext cx="891381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600" b="1" dirty="0"/>
              <a:t>Pendant la contraction musculaire, les sarcomères se raccourcissent (et donc les muscles aussi). </a:t>
            </a:r>
          </a:p>
          <a:p>
            <a:pPr algn="ctr" eaLnBrk="1" hangingPunct="1"/>
            <a:endParaRPr lang="fr-FR" altLang="fr-FR" sz="3600" b="1" dirty="0"/>
          </a:p>
          <a:p>
            <a:pPr algn="ctr" eaLnBrk="1" hangingPunct="1"/>
            <a:endParaRPr lang="fr-FR" altLang="fr-FR" sz="3600" b="1" dirty="0"/>
          </a:p>
          <a:p>
            <a:pPr algn="ctr" eaLnBrk="1" hangingPunct="1"/>
            <a:r>
              <a:rPr lang="fr-FR" altLang="fr-FR" sz="3600" b="1" dirty="0">
                <a:solidFill>
                  <a:srgbClr val="FF0000"/>
                </a:solidFill>
              </a:rPr>
              <a:t>ATTENTION : la longueur des myofilaments ne varie pas   </a:t>
            </a:r>
          </a:p>
        </p:txBody>
      </p:sp>
      <p:sp>
        <p:nvSpPr>
          <p:cNvPr id="228355" name="Text Box 6">
            <a:extLst>
              <a:ext uri="{FF2B5EF4-FFF2-40B4-BE49-F238E27FC236}">
                <a16:creationId xmlns:a16="http://schemas.microsoft.com/office/drawing/2014/main" id="{7476CB30-76BC-28B8-4079-B819049C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30164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ultramicroscopique : sarcomère et myofilaments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4" descr="filament">
            <a:extLst>
              <a:ext uri="{FF2B5EF4-FFF2-40B4-BE49-F238E27FC236}">
                <a16:creationId xmlns:a16="http://schemas.microsoft.com/office/drawing/2014/main" id="{447BEE49-41CE-0EDE-0D59-33A5E711A8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4576"/>
            <a:ext cx="8839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9" name="Text Box 5">
            <a:extLst>
              <a:ext uri="{FF2B5EF4-FFF2-40B4-BE49-F238E27FC236}">
                <a16:creationId xmlns:a16="http://schemas.microsoft.com/office/drawing/2014/main" id="{845D46E6-75E6-8682-D9DA-24634A3CD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444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ultramicroscopique : sarcomère et myofilaments</a:t>
            </a:r>
          </a:p>
        </p:txBody>
      </p:sp>
      <p:sp>
        <p:nvSpPr>
          <p:cNvPr id="229380" name="Rectangle 6">
            <a:extLst>
              <a:ext uri="{FF2B5EF4-FFF2-40B4-BE49-F238E27FC236}">
                <a16:creationId xmlns:a16="http://schemas.microsoft.com/office/drawing/2014/main" id="{BC1DFBAD-344C-0F69-F43F-35100E41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419226"/>
            <a:ext cx="8913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000" b="1" dirty="0"/>
              <a:t>Contraction d’un sarcomère = </a:t>
            </a:r>
            <a:r>
              <a:rPr lang="fr-FR" altLang="fr-FR" sz="3000" b="1" dirty="0">
                <a:solidFill>
                  <a:srgbClr val="FF0000"/>
                </a:solidFill>
              </a:rPr>
              <a:t>glissement des filaments d’actine sur les filaments de myosine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5">
            <a:extLst>
              <a:ext uri="{FF2B5EF4-FFF2-40B4-BE49-F238E27FC236}">
                <a16:creationId xmlns:a16="http://schemas.microsoft.com/office/drawing/2014/main" id="{95E992C9-D322-643A-5AB2-6086B13C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5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b="1" dirty="0">
                <a:solidFill>
                  <a:srgbClr val="FF0000"/>
                </a:solidFill>
              </a:rPr>
              <a:t>Caractéristiques générales du tissu musculaire</a:t>
            </a:r>
          </a:p>
        </p:txBody>
      </p:sp>
      <p:sp>
        <p:nvSpPr>
          <p:cNvPr id="157699" name="Rectangle 7">
            <a:extLst>
              <a:ext uri="{FF2B5EF4-FFF2-40B4-BE49-F238E27FC236}">
                <a16:creationId xmlns:a16="http://schemas.microsoft.com/office/drawing/2014/main" id="{B9E2A4A5-2211-155C-D4DE-838C05EB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79838"/>
            <a:ext cx="9144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800" b="1" dirty="0">
                <a:latin typeface="Arial Unicode MS" pitchFamily="34" charset="-128"/>
                <a:cs typeface="Times New Roman" panose="02020603050405020304" pitchFamily="18" charset="0"/>
              </a:rPr>
              <a:t>Les cellules ont une forme allongée = fibres musculaires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fr-FR" altLang="fr-FR" sz="2800" b="1" dirty="0">
              <a:latin typeface="Arial Unicode MS" pitchFamily="34" charset="-128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800" b="1" dirty="0">
                <a:latin typeface="Arial Unicode MS" pitchFamily="34" charset="-128"/>
                <a:cs typeface="Times New Roman" panose="02020603050405020304" pitchFamily="18" charset="0"/>
              </a:rPr>
              <a:t>La contraction est assurée grâce à des myofilaments (actine et myosine)</a:t>
            </a:r>
          </a:p>
        </p:txBody>
      </p:sp>
      <p:sp>
        <p:nvSpPr>
          <p:cNvPr id="157700" name="Text Box 8">
            <a:extLst>
              <a:ext uri="{FF2B5EF4-FFF2-40B4-BE49-F238E27FC236}">
                <a16:creationId xmlns:a16="http://schemas.microsoft.com/office/drawing/2014/main" id="{37751AE2-CE50-0990-A64A-51342A1A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805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/>
              <a:t>Il existe plusieurs types de tissu musculaire :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/>
              <a:t>muscle </a:t>
            </a:r>
            <a:r>
              <a:rPr lang="fr-FR" altLang="fr-FR" sz="2800" b="1" dirty="0">
                <a:solidFill>
                  <a:srgbClr val="FF0000"/>
                </a:solidFill>
              </a:rPr>
              <a:t>squelettique</a:t>
            </a:r>
            <a:r>
              <a:rPr lang="fr-FR" altLang="fr-FR" sz="2800" b="1" dirty="0"/>
              <a:t>, muscle </a:t>
            </a:r>
            <a:r>
              <a:rPr lang="fr-FR" altLang="fr-FR" sz="2800" b="1" dirty="0">
                <a:solidFill>
                  <a:srgbClr val="FF0000"/>
                </a:solidFill>
              </a:rPr>
              <a:t>cardiaque</a:t>
            </a:r>
            <a:r>
              <a:rPr lang="fr-FR" altLang="fr-FR" sz="2800" b="1" dirty="0"/>
              <a:t> et muscle </a:t>
            </a:r>
            <a:r>
              <a:rPr lang="fr-FR" altLang="fr-FR" sz="2800" b="1" dirty="0">
                <a:solidFill>
                  <a:srgbClr val="FF0000"/>
                </a:solidFill>
              </a:rPr>
              <a:t>lisse</a:t>
            </a:r>
          </a:p>
        </p:txBody>
      </p:sp>
      <p:sp>
        <p:nvSpPr>
          <p:cNvPr id="157701" name="Text Box 9">
            <a:extLst>
              <a:ext uri="{FF2B5EF4-FFF2-40B4-BE49-F238E27FC236}">
                <a16:creationId xmlns:a16="http://schemas.microsoft.com/office/drawing/2014/main" id="{EF0A84FE-4845-CA00-EF0F-D1372D8F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276542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u="sng" dirty="0"/>
              <a:t>Les points communs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 descr="05Myofilaments">
            <a:extLst>
              <a:ext uri="{FF2B5EF4-FFF2-40B4-BE49-F238E27FC236}">
                <a16:creationId xmlns:a16="http://schemas.microsoft.com/office/drawing/2014/main" id="{E6DE6800-2D0D-5998-B1FB-39E4E86D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75"/>
          <a:stretch>
            <a:fillRect/>
          </a:stretch>
        </p:blipFill>
        <p:spPr bwMode="auto">
          <a:xfrm>
            <a:off x="3381376" y="1928813"/>
            <a:ext cx="36115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Text Box 5">
            <a:extLst>
              <a:ext uri="{FF2B5EF4-FFF2-40B4-BE49-F238E27FC236}">
                <a16:creationId xmlns:a16="http://schemas.microsoft.com/office/drawing/2014/main" id="{C7C2EDDB-CBAC-B876-49E8-DABCA5EA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44451"/>
            <a:ext cx="9107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ultramicroscopique : les myofilaments</a:t>
            </a:r>
          </a:p>
        </p:txBody>
      </p:sp>
      <p:sp>
        <p:nvSpPr>
          <p:cNvPr id="230404" name="Text Box 6">
            <a:extLst>
              <a:ext uri="{FF2B5EF4-FFF2-40B4-BE49-F238E27FC236}">
                <a16:creationId xmlns:a16="http://schemas.microsoft.com/office/drawing/2014/main" id="{042E755C-F843-2E23-7BC6-74D618ED1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2428875"/>
            <a:ext cx="266541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dirty="0"/>
              <a:t>Molécule de myosine</a:t>
            </a:r>
          </a:p>
        </p:txBody>
      </p:sp>
      <p:sp>
        <p:nvSpPr>
          <p:cNvPr id="230405" name="Text Box 7">
            <a:extLst>
              <a:ext uri="{FF2B5EF4-FFF2-40B4-BE49-F238E27FC236}">
                <a16:creationId xmlns:a16="http://schemas.microsoft.com/office/drawing/2014/main" id="{20587091-A2A8-322A-5B3A-B15744051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981076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dirty="0"/>
              <a:t>Tête de myosine</a:t>
            </a:r>
          </a:p>
        </p:txBody>
      </p:sp>
      <p:sp>
        <p:nvSpPr>
          <p:cNvPr id="230406" name="Line 10">
            <a:extLst>
              <a:ext uri="{FF2B5EF4-FFF2-40B4-BE49-F238E27FC236}">
                <a16:creationId xmlns:a16="http://schemas.microsoft.com/office/drawing/2014/main" id="{09E871FE-9870-D614-1C10-187529A84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8814" y="1428750"/>
            <a:ext cx="712787" cy="876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30407" name="Text Box 20">
            <a:extLst>
              <a:ext uri="{FF2B5EF4-FFF2-40B4-BE49-F238E27FC236}">
                <a16:creationId xmlns:a16="http://schemas.microsoft.com/office/drawing/2014/main" id="{8E010D53-A49F-C716-DB8E-436948297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4868864"/>
            <a:ext cx="9109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 dirty="0"/>
              <a:t>Pour que le sarcomère se raccourcisse (glissement actine / myosine), il faut que la tête de myosine se fixe d’abord sur l’actine (formation de ponts </a:t>
            </a:r>
            <a:r>
              <a:rPr lang="fr-FR" altLang="fr-FR" sz="2000" b="1" dirty="0" err="1"/>
              <a:t>acto-myosine</a:t>
            </a:r>
            <a:r>
              <a:rPr lang="fr-FR" altLang="fr-FR" sz="2000" b="1" dirty="0"/>
              <a:t>), puis se contracte pour permettre le glissement de l’actine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3" descr="05Myofilaments">
            <a:extLst>
              <a:ext uri="{FF2B5EF4-FFF2-40B4-BE49-F238E27FC236}">
                <a16:creationId xmlns:a16="http://schemas.microsoft.com/office/drawing/2014/main" id="{4CB8A2E9-897E-896C-775D-6701E22E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42"/>
          <a:stretch>
            <a:fillRect/>
          </a:stretch>
        </p:blipFill>
        <p:spPr bwMode="auto">
          <a:xfrm>
            <a:off x="6600826" y="1714501"/>
            <a:ext cx="4067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7" name="Text Box 4">
            <a:extLst>
              <a:ext uri="{FF2B5EF4-FFF2-40B4-BE49-F238E27FC236}">
                <a16:creationId xmlns:a16="http://schemas.microsoft.com/office/drawing/2014/main" id="{14E8DF1D-C090-EE62-5905-E4125D38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1773239"/>
            <a:ext cx="5040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fr-FR" altLang="fr-FR" sz="2400">
                <a:cs typeface="Arial" panose="020B0604020202020204" pitchFamily="34" charset="0"/>
              </a:rPr>
              <a:t>Au repos, les liaisons entre actine et myosine sont empêchés  par l’inhibition exercée par 2 protéines : la </a:t>
            </a:r>
            <a:r>
              <a:rPr lang="fr-FR" altLang="fr-FR" sz="2400" b="1">
                <a:solidFill>
                  <a:srgbClr val="FF0000"/>
                </a:solidFill>
                <a:cs typeface="Arial" panose="020B0604020202020204" pitchFamily="34" charset="0"/>
              </a:rPr>
              <a:t>troponine</a:t>
            </a:r>
            <a:r>
              <a:rPr lang="fr-FR" altLang="fr-FR" sz="2400">
                <a:cs typeface="Arial" panose="020B0604020202020204" pitchFamily="34" charset="0"/>
              </a:rPr>
              <a:t> et la </a:t>
            </a:r>
            <a:r>
              <a:rPr lang="fr-FR" altLang="fr-FR" sz="2400" b="1">
                <a:solidFill>
                  <a:srgbClr val="FF0000"/>
                </a:solidFill>
                <a:cs typeface="Arial" panose="020B0604020202020204" pitchFamily="34" charset="0"/>
              </a:rPr>
              <a:t>tropomyosine</a:t>
            </a:r>
            <a:r>
              <a:rPr lang="fr-FR" altLang="fr-FR" sz="2400">
                <a:cs typeface="Arial" panose="020B0604020202020204" pitchFamily="34" charset="0"/>
              </a:rPr>
              <a:t>. Elles bloquent le site actif de l’actine pour la tête de myosine et empêche la formation du pont acto-myosine.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2400"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2400">
                <a:solidFill>
                  <a:srgbClr val="FF0000"/>
                </a:solidFill>
                <a:cs typeface="Arial" panose="020B0604020202020204" pitchFamily="34" charset="0"/>
              </a:rPr>
              <a:t>- Verrous placés entre les filaments fins et épais. </a:t>
            </a:r>
          </a:p>
        </p:txBody>
      </p:sp>
      <p:sp>
        <p:nvSpPr>
          <p:cNvPr id="231428" name="Text Box 6">
            <a:extLst>
              <a:ext uri="{FF2B5EF4-FFF2-40B4-BE49-F238E27FC236}">
                <a16:creationId xmlns:a16="http://schemas.microsoft.com/office/drawing/2014/main" id="{7624C979-5AE5-91E4-D7DA-D008B59C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44451"/>
            <a:ext cx="9107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>
                <a:solidFill>
                  <a:srgbClr val="FF0000"/>
                </a:solidFill>
              </a:rPr>
              <a:t>Niveau ultramicroscopique : les myofilaments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Oval 4">
            <a:extLst>
              <a:ext uri="{FF2B5EF4-FFF2-40B4-BE49-F238E27FC236}">
                <a16:creationId xmlns:a16="http://schemas.microsoft.com/office/drawing/2014/main" id="{A7280EAF-DA96-CB5F-71EB-BAFDDDEA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4005264"/>
            <a:ext cx="3311525" cy="2808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Actine G</a:t>
            </a:r>
          </a:p>
        </p:txBody>
      </p:sp>
      <p:sp>
        <p:nvSpPr>
          <p:cNvPr id="232451" name="Rectangle 5">
            <a:extLst>
              <a:ext uri="{FF2B5EF4-FFF2-40B4-BE49-F238E27FC236}">
                <a16:creationId xmlns:a16="http://schemas.microsoft.com/office/drawing/2014/main" id="{3C52ED78-0F9B-0652-52AE-B9D106BA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4149726"/>
            <a:ext cx="792163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2452" name="Oval 6">
            <a:extLst>
              <a:ext uri="{FF2B5EF4-FFF2-40B4-BE49-F238E27FC236}">
                <a16:creationId xmlns:a16="http://schemas.microsoft.com/office/drawing/2014/main" id="{7B8593B2-70BB-FC92-87D8-46190F8D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0"/>
            <a:ext cx="1008062" cy="24209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Tête de</a:t>
            </a:r>
          </a:p>
          <a:p>
            <a:pPr algn="ctr" eaLnBrk="1" hangingPunct="1"/>
            <a:r>
              <a:rPr lang="fr-FR" altLang="fr-FR" b="1"/>
              <a:t>Myosine</a:t>
            </a:r>
          </a:p>
        </p:txBody>
      </p:sp>
      <p:sp>
        <p:nvSpPr>
          <p:cNvPr id="232453" name="Oval 7">
            <a:extLst>
              <a:ext uri="{FF2B5EF4-FFF2-40B4-BE49-F238E27FC236}">
                <a16:creationId xmlns:a16="http://schemas.microsoft.com/office/drawing/2014/main" id="{DAB19CB1-136B-1B9C-8A25-48EFD21D6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3500439"/>
            <a:ext cx="649288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TM</a:t>
            </a:r>
          </a:p>
        </p:txBody>
      </p:sp>
      <p:sp>
        <p:nvSpPr>
          <p:cNvPr id="232454" name="Oval 8">
            <a:extLst>
              <a:ext uri="{FF2B5EF4-FFF2-40B4-BE49-F238E27FC236}">
                <a16:creationId xmlns:a16="http://schemas.microsoft.com/office/drawing/2014/main" id="{BC23CD64-BC13-2221-2B4C-DE34ECE3C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2708276"/>
            <a:ext cx="1008063" cy="7921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TnT</a:t>
            </a:r>
          </a:p>
        </p:txBody>
      </p:sp>
      <p:sp>
        <p:nvSpPr>
          <p:cNvPr id="232455" name="Oval 9">
            <a:extLst>
              <a:ext uri="{FF2B5EF4-FFF2-40B4-BE49-F238E27FC236}">
                <a16:creationId xmlns:a16="http://schemas.microsoft.com/office/drawing/2014/main" id="{559146A0-B21C-CB33-FE7B-70F3DC9B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3284538"/>
            <a:ext cx="649287" cy="576262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TnC</a:t>
            </a:r>
          </a:p>
        </p:txBody>
      </p:sp>
      <p:sp>
        <p:nvSpPr>
          <p:cNvPr id="232456" name="Oval 10">
            <a:extLst>
              <a:ext uri="{FF2B5EF4-FFF2-40B4-BE49-F238E27FC236}">
                <a16:creationId xmlns:a16="http://schemas.microsoft.com/office/drawing/2014/main" id="{5C896AFF-EF03-27F2-5923-886B2D26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789363"/>
            <a:ext cx="649288" cy="5762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TnI</a:t>
            </a:r>
          </a:p>
        </p:txBody>
      </p:sp>
      <p:sp>
        <p:nvSpPr>
          <p:cNvPr id="232457" name="Line 11">
            <a:extLst>
              <a:ext uri="{FF2B5EF4-FFF2-40B4-BE49-F238E27FC236}">
                <a16:creationId xmlns:a16="http://schemas.microsoft.com/office/drawing/2014/main" id="{8C76FE56-5B00-613A-30D6-034298D0D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1773239"/>
            <a:ext cx="0" cy="9350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2458" name="Line 12">
            <a:extLst>
              <a:ext uri="{FF2B5EF4-FFF2-40B4-BE49-F238E27FC236}">
                <a16:creationId xmlns:a16="http://schemas.microsoft.com/office/drawing/2014/main" id="{D87F7BDE-25F0-4987-8587-B5F747C7DE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35413" y="3716339"/>
            <a:ext cx="863600" cy="504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2459" name="Text Box 13">
            <a:extLst>
              <a:ext uri="{FF2B5EF4-FFF2-40B4-BE49-F238E27FC236}">
                <a16:creationId xmlns:a16="http://schemas.microsoft.com/office/drawing/2014/main" id="{040D6765-789A-40CB-50EF-E63E1F7F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3141664"/>
            <a:ext cx="2665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/>
              <a:t>Site de liaison de la tête de myosine</a:t>
            </a:r>
          </a:p>
        </p:txBody>
      </p:sp>
      <p:sp>
        <p:nvSpPr>
          <p:cNvPr id="232460" name="AutoShape 14">
            <a:extLst>
              <a:ext uri="{FF2B5EF4-FFF2-40B4-BE49-F238E27FC236}">
                <a16:creationId xmlns:a16="http://schemas.microsoft.com/office/drawing/2014/main" id="{A3C220EC-D886-1F95-3EB2-A53FF5E8A4FD}"/>
              </a:ext>
            </a:extLst>
          </p:cNvPr>
          <p:cNvSpPr>
            <a:spLocks/>
          </p:cNvSpPr>
          <p:nvPr/>
        </p:nvSpPr>
        <p:spPr bwMode="auto">
          <a:xfrm>
            <a:off x="6888164" y="2636838"/>
            <a:ext cx="287337" cy="1871662"/>
          </a:xfrm>
          <a:prstGeom prst="rightBrace">
            <a:avLst>
              <a:gd name="adj1" fmla="val 542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2461" name="Text Box 15">
            <a:extLst>
              <a:ext uri="{FF2B5EF4-FFF2-40B4-BE49-F238E27FC236}">
                <a16:creationId xmlns:a16="http://schemas.microsoft.com/office/drawing/2014/main" id="{DD64E4A3-40D3-1BAA-E328-86B57D12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420939"/>
            <a:ext cx="35639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/>
              <a:t>Verrous :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000" b="1"/>
              <a:t> La TM bloque le site de liaison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000" b="1"/>
              <a:t> La TM est bloquée par le complexe troponine (T, C, I)</a:t>
            </a:r>
          </a:p>
        </p:txBody>
      </p:sp>
      <p:sp>
        <p:nvSpPr>
          <p:cNvPr id="232462" name="Text Box 17">
            <a:extLst>
              <a:ext uri="{FF2B5EF4-FFF2-40B4-BE49-F238E27FC236}">
                <a16:creationId xmlns:a16="http://schemas.microsoft.com/office/drawing/2014/main" id="{4263F74B-67DF-2EDE-F7F4-C338355C2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5967414"/>
            <a:ext cx="3563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b="1"/>
              <a:t>Pour débloquer le verrou, il faut du Ca</a:t>
            </a:r>
            <a:r>
              <a:rPr lang="fr-FR" altLang="fr-FR" sz="2400" b="1" baseline="30000"/>
              <a:t>2+</a:t>
            </a:r>
          </a:p>
        </p:txBody>
      </p:sp>
      <p:sp>
        <p:nvSpPr>
          <p:cNvPr id="232463" name="AutoShape 18">
            <a:extLst>
              <a:ext uri="{FF2B5EF4-FFF2-40B4-BE49-F238E27FC236}">
                <a16:creationId xmlns:a16="http://schemas.microsoft.com/office/drawing/2014/main" id="{F43DF87F-1210-17D9-E288-D082102A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4579939"/>
            <a:ext cx="720725" cy="1081087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00FF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2464" name="Line 19">
            <a:extLst>
              <a:ext uri="{FF2B5EF4-FFF2-40B4-BE49-F238E27FC236}">
                <a16:creationId xmlns:a16="http://schemas.microsoft.com/office/drawing/2014/main" id="{FA9DD6B6-8C78-10DF-5DA1-8BA69ED04A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35639" y="3860800"/>
            <a:ext cx="1728787" cy="2160588"/>
          </a:xfrm>
          <a:prstGeom prst="line">
            <a:avLst/>
          </a:prstGeom>
          <a:noFill/>
          <a:ln w="50800">
            <a:solidFill>
              <a:srgbClr val="FF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2465" name="Text Box 20">
            <a:extLst>
              <a:ext uri="{FF2B5EF4-FFF2-40B4-BE49-F238E27FC236}">
                <a16:creationId xmlns:a16="http://schemas.microsoft.com/office/drawing/2014/main" id="{4045C0BD-F36E-3326-CD9F-64CAD4EC2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44451"/>
            <a:ext cx="5688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b="1">
                <a:solidFill>
                  <a:srgbClr val="FF0000"/>
                </a:solidFill>
              </a:rPr>
              <a:t>Ponts Acto-myosine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4">
            <a:extLst>
              <a:ext uri="{FF2B5EF4-FFF2-40B4-BE49-F238E27FC236}">
                <a16:creationId xmlns:a16="http://schemas.microsoft.com/office/drawing/2014/main" id="{271C0A69-6C4F-9D6B-8677-4A2383B1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57339"/>
            <a:ext cx="896461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000"/>
              <a:t>L’affinité la TnC (troponine C) pour le calcium a pour effet de faire pivoter sur elles-mêmes les molécules de troponine et de tropomyosine afin de libérer le site de liaison de la tête de myosine sur l’actine</a:t>
            </a:r>
          </a:p>
        </p:txBody>
      </p:sp>
      <p:sp>
        <p:nvSpPr>
          <p:cNvPr id="233475" name="Text Box 5">
            <a:extLst>
              <a:ext uri="{FF2B5EF4-FFF2-40B4-BE49-F238E27FC236}">
                <a16:creationId xmlns:a16="http://schemas.microsoft.com/office/drawing/2014/main" id="{4A87182D-4A29-B2CA-57DE-A0441D58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15888"/>
            <a:ext cx="910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>
                <a:solidFill>
                  <a:srgbClr val="FF0000"/>
                </a:solidFill>
              </a:rPr>
              <a:t>Ponts acto-myosine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5" descr="02Réticulum sarcoplamique">
            <a:extLst>
              <a:ext uri="{FF2B5EF4-FFF2-40B4-BE49-F238E27FC236}">
                <a16:creationId xmlns:a16="http://schemas.microsoft.com/office/drawing/2014/main" id="{C63BC8C1-498B-1824-E03E-BBD88370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785938"/>
            <a:ext cx="59055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Text Box 4">
            <a:extLst>
              <a:ext uri="{FF2B5EF4-FFF2-40B4-BE49-F238E27FC236}">
                <a16:creationId xmlns:a16="http://schemas.microsoft.com/office/drawing/2014/main" id="{8EEDB5A5-E19E-DC03-6A97-C9070E43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388938"/>
            <a:ext cx="9107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>
                <a:solidFill>
                  <a:srgbClr val="FF0000"/>
                </a:solidFill>
              </a:rPr>
              <a:t>D’où vient le Ca</a:t>
            </a:r>
            <a:r>
              <a:rPr lang="fr-FR" altLang="fr-FR" sz="2800" b="1" baseline="30000">
                <a:solidFill>
                  <a:srgbClr val="FF0000"/>
                </a:solidFill>
              </a:rPr>
              <a:t>2+</a:t>
            </a:r>
            <a:r>
              <a:rPr lang="fr-FR" altLang="fr-FR" sz="2800" b="1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234500" name="Line 6">
            <a:extLst>
              <a:ext uri="{FF2B5EF4-FFF2-40B4-BE49-F238E27FC236}">
                <a16:creationId xmlns:a16="http://schemas.microsoft.com/office/drawing/2014/main" id="{870C3B80-6644-943B-65CA-8146604A1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785814"/>
            <a:ext cx="2100262" cy="29495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4501" name="Rectangle 7">
            <a:extLst>
              <a:ext uri="{FF2B5EF4-FFF2-40B4-BE49-F238E27FC236}">
                <a16:creationId xmlns:a16="http://schemas.microsoft.com/office/drawing/2014/main" id="{E709EE70-1D5C-1B5E-132D-3C21C7BF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1" y="2857500"/>
            <a:ext cx="1439863" cy="6429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4502" name="Text Box 9">
            <a:extLst>
              <a:ext uri="{FF2B5EF4-FFF2-40B4-BE49-F238E27FC236}">
                <a16:creationId xmlns:a16="http://schemas.microsoft.com/office/drawing/2014/main" id="{9820C4F4-9FB3-4C14-2FF9-20D31A08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643189"/>
            <a:ext cx="385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000" b="1"/>
              <a:t>Du cytoplasme (sarcoplasme). Le Ca2+ a été libéré par le réticulum sarcoplasmique dans le sarcoplasme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5" descr="Unité motrice">
            <a:extLst>
              <a:ext uri="{FF2B5EF4-FFF2-40B4-BE49-F238E27FC236}">
                <a16:creationId xmlns:a16="http://schemas.microsoft.com/office/drawing/2014/main" id="{7349ED41-DA6D-83BF-9BD6-FC4D330F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5376"/>
            <a:ext cx="88392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Line 7">
            <a:extLst>
              <a:ext uri="{FF2B5EF4-FFF2-40B4-BE49-F238E27FC236}">
                <a16:creationId xmlns:a16="http://schemas.microsoft.com/office/drawing/2014/main" id="{E9791DB0-74FE-7D4E-6DBF-BD176ACF1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3068638"/>
            <a:ext cx="431800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24" name="Line 8">
            <a:extLst>
              <a:ext uri="{FF2B5EF4-FFF2-40B4-BE49-F238E27FC236}">
                <a16:creationId xmlns:a16="http://schemas.microsoft.com/office/drawing/2014/main" id="{005A8E15-D07C-0791-0DA7-83ACAF9C1A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3476" y="2852739"/>
            <a:ext cx="504825" cy="714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25" name="Line 9">
            <a:extLst>
              <a:ext uri="{FF2B5EF4-FFF2-40B4-BE49-F238E27FC236}">
                <a16:creationId xmlns:a16="http://schemas.microsoft.com/office/drawing/2014/main" id="{ABE07BC8-93E5-2674-B02C-DD8872F13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981075"/>
            <a:ext cx="5048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26" name="Text Box 10">
            <a:extLst>
              <a:ext uri="{FF2B5EF4-FFF2-40B4-BE49-F238E27FC236}">
                <a16:creationId xmlns:a16="http://schemas.microsoft.com/office/drawing/2014/main" id="{CC78E1B8-368A-7CA2-530E-A9032DD9C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830263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FF0000"/>
                </a:solidFill>
              </a:rPr>
              <a:t>= influx nerveux</a:t>
            </a:r>
          </a:p>
        </p:txBody>
      </p:sp>
      <p:sp>
        <p:nvSpPr>
          <p:cNvPr id="235527" name="Line 11">
            <a:extLst>
              <a:ext uri="{FF2B5EF4-FFF2-40B4-BE49-F238E27FC236}">
                <a16:creationId xmlns:a16="http://schemas.microsoft.com/office/drawing/2014/main" id="{09B3C740-7DC3-0F55-4041-FDA6F62C8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9" y="765176"/>
            <a:ext cx="73025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28" name="Line 12">
            <a:extLst>
              <a:ext uri="{FF2B5EF4-FFF2-40B4-BE49-F238E27FC236}">
                <a16:creationId xmlns:a16="http://schemas.microsoft.com/office/drawing/2014/main" id="{4FCF6397-8E97-AA47-C1B3-4CD09D219E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4689" y="2565400"/>
            <a:ext cx="73025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29" name="Line 13">
            <a:extLst>
              <a:ext uri="{FF2B5EF4-FFF2-40B4-BE49-F238E27FC236}">
                <a16:creationId xmlns:a16="http://schemas.microsoft.com/office/drawing/2014/main" id="{F959693B-3A95-EA63-98E3-5FA8579B6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2565400"/>
            <a:ext cx="71437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30" name="Line 17">
            <a:extLst>
              <a:ext uri="{FF2B5EF4-FFF2-40B4-BE49-F238E27FC236}">
                <a16:creationId xmlns:a16="http://schemas.microsoft.com/office/drawing/2014/main" id="{CE2F32F7-93BC-6FD5-35D4-F04FE996F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1196975"/>
            <a:ext cx="0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31" name="Rectangle 18">
            <a:extLst>
              <a:ext uri="{FF2B5EF4-FFF2-40B4-BE49-F238E27FC236}">
                <a16:creationId xmlns:a16="http://schemas.microsoft.com/office/drawing/2014/main" id="{EAD504E9-2D37-F36A-729A-D7931564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3141664"/>
            <a:ext cx="720725" cy="5746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32" name="Rectangle 19">
            <a:extLst>
              <a:ext uri="{FF2B5EF4-FFF2-40B4-BE49-F238E27FC236}">
                <a16:creationId xmlns:a16="http://schemas.microsoft.com/office/drawing/2014/main" id="{1B4DE5B4-29DE-E09E-E157-249001972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6" y="2565401"/>
            <a:ext cx="720725" cy="5746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33" name="Rectangle 20">
            <a:extLst>
              <a:ext uri="{FF2B5EF4-FFF2-40B4-BE49-F238E27FC236}">
                <a16:creationId xmlns:a16="http://schemas.microsoft.com/office/drawing/2014/main" id="{C7C412FD-9A7B-025C-4DA9-8AA060E9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6021389"/>
            <a:ext cx="720725" cy="5746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34" name="Text Box 21">
            <a:extLst>
              <a:ext uri="{FF2B5EF4-FFF2-40B4-BE49-F238E27FC236}">
                <a16:creationId xmlns:a16="http://schemas.microsoft.com/office/drawing/2014/main" id="{1BA737EC-AA65-F6F9-4084-5CAF73524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6165851"/>
            <a:ext cx="507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FF0000"/>
                </a:solidFill>
              </a:rPr>
              <a:t>= plaque motrice (jonction neuromusculaire</a:t>
            </a:r>
            <a:r>
              <a:rPr lang="fr-FR" altLang="fr-FR" b="1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235535" name="Text Box 22">
            <a:extLst>
              <a:ext uri="{FF2B5EF4-FFF2-40B4-BE49-F238E27FC236}">
                <a16:creationId xmlns:a16="http://schemas.microsoft.com/office/drawing/2014/main" id="{2BF25CFB-E564-E4C5-9353-A17A6D18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154364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/>
              <a:t>moteur</a:t>
            </a:r>
          </a:p>
        </p:txBody>
      </p:sp>
      <p:sp>
        <p:nvSpPr>
          <p:cNvPr id="235536" name="Rectangle 23">
            <a:extLst>
              <a:ext uri="{FF2B5EF4-FFF2-40B4-BE49-F238E27FC236}">
                <a16:creationId xmlns:a16="http://schemas.microsoft.com/office/drawing/2014/main" id="{5C75F493-0CEB-A838-32D6-DD4FE507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491288"/>
            <a:ext cx="7856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fr-FR" altLang="fr-FR" b="1">
                <a:solidFill>
                  <a:schemeClr val="hlink"/>
                </a:solidFill>
              </a:rPr>
              <a:t>La plaque motrice</a:t>
            </a:r>
            <a:r>
              <a:rPr lang="fr-FR" altLang="fr-FR" b="1"/>
              <a:t> </a:t>
            </a:r>
            <a:r>
              <a:rPr lang="fr-FR" altLang="fr-FR"/>
              <a:t>= partie du sarcolemme de la FM où se trouve la JNM</a:t>
            </a:r>
          </a:p>
        </p:txBody>
      </p:sp>
      <p:sp>
        <p:nvSpPr>
          <p:cNvPr id="235537" name="Text Box 24">
            <a:extLst>
              <a:ext uri="{FF2B5EF4-FFF2-40B4-BE49-F238E27FC236}">
                <a16:creationId xmlns:a16="http://schemas.microsoft.com/office/drawing/2014/main" id="{B714D3C4-A640-8E1D-1985-C75FB826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149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0000"/>
                </a:solidFill>
              </a:rPr>
              <a:t>La plaque motrice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AutoShape 2">
            <a:extLst>
              <a:ext uri="{FF2B5EF4-FFF2-40B4-BE49-F238E27FC236}">
                <a16:creationId xmlns:a16="http://schemas.microsoft.com/office/drawing/2014/main" id="{E8815347-E6C7-24B3-F744-175652CD5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24176"/>
            <a:ext cx="3168650" cy="576263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699" name="AutoShape 3">
            <a:extLst>
              <a:ext uri="{FF2B5EF4-FFF2-40B4-BE49-F238E27FC236}">
                <a16:creationId xmlns:a16="http://schemas.microsoft.com/office/drawing/2014/main" id="{C323BC42-9A72-31FE-B0CE-43FA04D2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9" y="333376"/>
            <a:ext cx="2162175" cy="2087563"/>
          </a:xfrm>
          <a:prstGeom prst="ca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00" name="AutoShape 4">
            <a:extLst>
              <a:ext uri="{FF2B5EF4-FFF2-40B4-BE49-F238E27FC236}">
                <a16:creationId xmlns:a16="http://schemas.microsoft.com/office/drawing/2014/main" id="{42AFB957-EE61-D838-CD4B-39655F93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5300663"/>
            <a:ext cx="8964612" cy="576262"/>
          </a:xfrm>
          <a:prstGeom prst="cube">
            <a:avLst>
              <a:gd name="adj" fmla="val 25000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rgbClr val="0000CC"/>
                </a:solidFill>
              </a:rPr>
              <a:t>Membrane post-synaptique =                         sarcolemme de la FM</a:t>
            </a:r>
          </a:p>
        </p:txBody>
      </p:sp>
      <p:sp>
        <p:nvSpPr>
          <p:cNvPr id="413701" name="Oval 5">
            <a:extLst>
              <a:ext uri="{FF2B5EF4-FFF2-40B4-BE49-F238E27FC236}">
                <a16:creationId xmlns:a16="http://schemas.microsoft.com/office/drawing/2014/main" id="{8E0BB082-03DA-8989-9B34-8257E0BA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1" y="2133601"/>
            <a:ext cx="2593975" cy="1008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02" name="Oval 6">
            <a:extLst>
              <a:ext uri="{FF2B5EF4-FFF2-40B4-BE49-F238E27FC236}">
                <a16:creationId xmlns:a16="http://schemas.microsoft.com/office/drawing/2014/main" id="{8436CFF3-6A0B-1DFC-2B13-B76D280B3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36449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03" name="Oval 7">
            <a:extLst>
              <a:ext uri="{FF2B5EF4-FFF2-40B4-BE49-F238E27FC236}">
                <a16:creationId xmlns:a16="http://schemas.microsoft.com/office/drawing/2014/main" id="{5C27236A-3C2E-CAE2-2C57-ECF490B52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35734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04" name="Oval 8">
            <a:extLst>
              <a:ext uri="{FF2B5EF4-FFF2-40B4-BE49-F238E27FC236}">
                <a16:creationId xmlns:a16="http://schemas.microsoft.com/office/drawing/2014/main" id="{67252827-2A26-23D8-9588-550B6E9D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71792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05" name="Oval 9">
            <a:extLst>
              <a:ext uri="{FF2B5EF4-FFF2-40B4-BE49-F238E27FC236}">
                <a16:creationId xmlns:a16="http://schemas.microsoft.com/office/drawing/2014/main" id="{989720CC-9CD0-4527-8E0C-5E89D005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393382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C8247233-585A-CE5B-DB2E-41973BC70E10}"/>
              </a:ext>
            </a:extLst>
          </p:cNvPr>
          <p:cNvGrpSpPr>
            <a:grpSpLocks/>
          </p:cNvGrpSpPr>
          <p:nvPr/>
        </p:nvGrpSpPr>
        <p:grpSpPr bwMode="auto">
          <a:xfrm>
            <a:off x="5592764" y="4652963"/>
            <a:ext cx="1006475" cy="1727200"/>
            <a:chOff x="2563" y="2931"/>
            <a:chExt cx="634" cy="1088"/>
          </a:xfrm>
        </p:grpSpPr>
        <p:grpSp>
          <p:nvGrpSpPr>
            <p:cNvPr id="236631" name="Group 11">
              <a:extLst>
                <a:ext uri="{FF2B5EF4-FFF2-40B4-BE49-F238E27FC236}">
                  <a16:creationId xmlns:a16="http://schemas.microsoft.com/office/drawing/2014/main" id="{81A63ECF-E36D-791C-5E3E-1F156CAC1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2931"/>
              <a:ext cx="544" cy="1088"/>
              <a:chOff x="1520" y="1026"/>
              <a:chExt cx="726" cy="1452"/>
            </a:xfrm>
          </p:grpSpPr>
          <p:sp>
            <p:nvSpPr>
              <p:cNvPr id="236633" name="Oval 12">
                <a:extLst>
                  <a:ext uri="{FF2B5EF4-FFF2-40B4-BE49-F238E27FC236}">
                    <a16:creationId xmlns:a16="http://schemas.microsoft.com/office/drawing/2014/main" id="{21A3404D-A9E1-4AFF-4BAD-26E8739A6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026"/>
                <a:ext cx="635" cy="1452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34" name="AutoShape 13">
                <a:extLst>
                  <a:ext uri="{FF2B5EF4-FFF2-40B4-BE49-F238E27FC236}">
                    <a16:creationId xmlns:a16="http://schemas.microsoft.com/office/drawing/2014/main" id="{EC0B9EC4-8819-DBF9-7939-D697F4A65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0" y="1252"/>
                <a:ext cx="590" cy="1044"/>
              </a:xfrm>
              <a:prstGeom prst="moon">
                <a:avLst>
                  <a:gd name="adj" fmla="val 50000"/>
                </a:avLst>
              </a:prstGeom>
              <a:solidFill>
                <a:srgbClr val="FF00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35" name="AutoShape 14">
                <a:extLst>
                  <a:ext uri="{FF2B5EF4-FFF2-40B4-BE49-F238E27FC236}">
                    <a16:creationId xmlns:a16="http://schemas.microsoft.com/office/drawing/2014/main" id="{35E16F52-C060-4C26-E853-A277FBCF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01" y="1252"/>
                <a:ext cx="545" cy="1044"/>
              </a:xfrm>
              <a:prstGeom prst="moon">
                <a:avLst>
                  <a:gd name="adj" fmla="val 50000"/>
                </a:avLst>
              </a:prstGeom>
              <a:solidFill>
                <a:srgbClr val="FF00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236632" name="AutoShape 15">
              <a:extLst>
                <a:ext uri="{FF2B5EF4-FFF2-40B4-BE49-F238E27FC236}">
                  <a16:creationId xmlns:a16="http://schemas.microsoft.com/office/drawing/2014/main" id="{84E856C8-2311-B5B9-1A98-B6BD136FA7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98748">
              <a:off x="2563" y="2931"/>
              <a:ext cx="181" cy="318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752E6A40-0CE3-7D78-02A1-9A7291151B49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652964"/>
            <a:ext cx="1030288" cy="1728787"/>
            <a:chOff x="2548" y="2931"/>
            <a:chExt cx="649" cy="1089"/>
          </a:xfrm>
        </p:grpSpPr>
        <p:grpSp>
          <p:nvGrpSpPr>
            <p:cNvPr id="236626" name="Group 17">
              <a:extLst>
                <a:ext uri="{FF2B5EF4-FFF2-40B4-BE49-F238E27FC236}">
                  <a16:creationId xmlns:a16="http://schemas.microsoft.com/office/drawing/2014/main" id="{82E127CD-56C7-795F-627E-22AA422DE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" y="2931"/>
              <a:ext cx="540" cy="1089"/>
              <a:chOff x="3515" y="1026"/>
              <a:chExt cx="726" cy="1452"/>
            </a:xfrm>
          </p:grpSpPr>
          <p:sp>
            <p:nvSpPr>
              <p:cNvPr id="236628" name="Oval 18">
                <a:extLst>
                  <a:ext uri="{FF2B5EF4-FFF2-40B4-BE49-F238E27FC236}">
                    <a16:creationId xmlns:a16="http://schemas.microsoft.com/office/drawing/2014/main" id="{DAD8CF38-1118-F075-3DC3-33BA5DE18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1026"/>
                <a:ext cx="635" cy="1452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29" name="AutoShape 19">
                <a:extLst>
                  <a:ext uri="{FF2B5EF4-FFF2-40B4-BE49-F238E27FC236}">
                    <a16:creationId xmlns:a16="http://schemas.microsoft.com/office/drawing/2014/main" id="{A083E23F-3B57-FF68-4393-73FABE55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1252"/>
                <a:ext cx="318" cy="1044"/>
              </a:xfrm>
              <a:prstGeom prst="moon">
                <a:avLst>
                  <a:gd name="adj" fmla="val 50000"/>
                </a:avLst>
              </a:prstGeom>
              <a:solidFill>
                <a:srgbClr val="FF00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30" name="AutoShape 20">
                <a:extLst>
                  <a:ext uri="{FF2B5EF4-FFF2-40B4-BE49-F238E27FC236}">
                    <a16:creationId xmlns:a16="http://schemas.microsoft.com/office/drawing/2014/main" id="{253C6337-D92B-4DC7-FA87-9F309CC0C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1252"/>
                <a:ext cx="318" cy="1044"/>
              </a:xfrm>
              <a:prstGeom prst="moon">
                <a:avLst>
                  <a:gd name="adj" fmla="val 50000"/>
                </a:avLst>
              </a:prstGeom>
              <a:solidFill>
                <a:srgbClr val="FF00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236627" name="AutoShape 21">
              <a:extLst>
                <a:ext uri="{FF2B5EF4-FFF2-40B4-BE49-F238E27FC236}">
                  <a16:creationId xmlns:a16="http://schemas.microsoft.com/office/drawing/2014/main" id="{37631137-3C21-C38A-A512-9B0DC9E4CC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98748">
              <a:off x="2548" y="2931"/>
              <a:ext cx="196" cy="318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413718" name="Oval 22">
            <a:extLst>
              <a:ext uri="{FF2B5EF4-FFF2-40B4-BE49-F238E27FC236}">
                <a16:creationId xmlns:a16="http://schemas.microsoft.com/office/drawing/2014/main" id="{DA9D390F-4DE8-D8CA-586B-9007B77B8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7244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19" name="Oval 23">
            <a:extLst>
              <a:ext uri="{FF2B5EF4-FFF2-40B4-BE49-F238E27FC236}">
                <a16:creationId xmlns:a16="http://schemas.microsoft.com/office/drawing/2014/main" id="{8099CC94-3CE9-3DB1-4267-0552289D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40767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0" name="Oval 24">
            <a:extLst>
              <a:ext uri="{FF2B5EF4-FFF2-40B4-BE49-F238E27FC236}">
                <a16:creationId xmlns:a16="http://schemas.microsoft.com/office/drawing/2014/main" id="{67C67ECB-4019-15F0-E556-3FCE693F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42926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1" name="Rectangle 25">
            <a:extLst>
              <a:ext uri="{FF2B5EF4-FFF2-40B4-BE49-F238E27FC236}">
                <a16:creationId xmlns:a16="http://schemas.microsoft.com/office/drawing/2014/main" id="{25B2B494-4359-A75E-7A25-84EF3823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422116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2" name="Rectangle 26">
            <a:extLst>
              <a:ext uri="{FF2B5EF4-FFF2-40B4-BE49-F238E27FC236}">
                <a16:creationId xmlns:a16="http://schemas.microsoft.com/office/drawing/2014/main" id="{4F66345E-3C51-FE3C-8CCC-CAC863737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443706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3" name="Rectangle 27">
            <a:extLst>
              <a:ext uri="{FF2B5EF4-FFF2-40B4-BE49-F238E27FC236}">
                <a16:creationId xmlns:a16="http://schemas.microsoft.com/office/drawing/2014/main" id="{30387DF5-3631-BEAF-DA05-0D3D2A07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65296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4" name="Rectangle 28">
            <a:extLst>
              <a:ext uri="{FF2B5EF4-FFF2-40B4-BE49-F238E27FC236}">
                <a16:creationId xmlns:a16="http://schemas.microsoft.com/office/drawing/2014/main" id="{92EB1594-7D16-5B64-864F-233FB992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013326"/>
            <a:ext cx="144463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5" name="Rectangle 29">
            <a:extLst>
              <a:ext uri="{FF2B5EF4-FFF2-40B4-BE49-F238E27FC236}">
                <a16:creationId xmlns:a16="http://schemas.microsoft.com/office/drawing/2014/main" id="{8C6A39F4-8739-9187-97EA-069907E2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522922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6" name="Rectangle 30">
            <a:extLst>
              <a:ext uri="{FF2B5EF4-FFF2-40B4-BE49-F238E27FC236}">
                <a16:creationId xmlns:a16="http://schemas.microsoft.com/office/drawing/2014/main" id="{51278FFA-B5B1-9A73-A523-48999730C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544512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7" name="Rectangle 31">
            <a:extLst>
              <a:ext uri="{FF2B5EF4-FFF2-40B4-BE49-F238E27FC236}">
                <a16:creationId xmlns:a16="http://schemas.microsoft.com/office/drawing/2014/main" id="{93683134-590A-4BCB-9260-C1AD7771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566102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8" name="Rectangle 32">
            <a:extLst>
              <a:ext uri="{FF2B5EF4-FFF2-40B4-BE49-F238E27FC236}">
                <a16:creationId xmlns:a16="http://schemas.microsoft.com/office/drawing/2014/main" id="{DE65E145-E9EC-620E-C513-6D90FEB43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876926"/>
            <a:ext cx="144463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29" name="Rectangle 33">
            <a:extLst>
              <a:ext uri="{FF2B5EF4-FFF2-40B4-BE49-F238E27FC236}">
                <a16:creationId xmlns:a16="http://schemas.microsoft.com/office/drawing/2014/main" id="{A007DB59-B4AE-0E28-CFE6-7244954A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6453188"/>
            <a:ext cx="144463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30" name="Rectangle 34">
            <a:extLst>
              <a:ext uri="{FF2B5EF4-FFF2-40B4-BE49-F238E27FC236}">
                <a16:creationId xmlns:a16="http://schemas.microsoft.com/office/drawing/2014/main" id="{97FAA6AD-4E92-9F26-CC2B-19527EAE0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6669088"/>
            <a:ext cx="144463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31" name="Rectangle 35">
            <a:extLst>
              <a:ext uri="{FF2B5EF4-FFF2-40B4-BE49-F238E27FC236}">
                <a16:creationId xmlns:a16="http://schemas.microsoft.com/office/drawing/2014/main" id="{949671A8-4698-3DF6-0200-AF2A7A21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4508501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32" name="Rectangle 36">
            <a:extLst>
              <a:ext uri="{FF2B5EF4-FFF2-40B4-BE49-F238E27FC236}">
                <a16:creationId xmlns:a16="http://schemas.microsoft.com/office/drawing/2014/main" id="{2CB323FC-B7AA-A044-CAE8-3E71E206D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4724401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33" name="Rectangle 37">
            <a:extLst>
              <a:ext uri="{FF2B5EF4-FFF2-40B4-BE49-F238E27FC236}">
                <a16:creationId xmlns:a16="http://schemas.microsoft.com/office/drawing/2014/main" id="{EBA58BE7-2FB6-B23E-A855-9E36865E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436562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34" name="Rectangle 38">
            <a:extLst>
              <a:ext uri="{FF2B5EF4-FFF2-40B4-BE49-F238E27FC236}">
                <a16:creationId xmlns:a16="http://schemas.microsoft.com/office/drawing/2014/main" id="{5F5ED825-DFDE-7CFE-56F1-099BF1B30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4292601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FC67AFAC-FEA7-6388-E264-413B3BC5B313}"/>
              </a:ext>
            </a:extLst>
          </p:cNvPr>
          <p:cNvGrpSpPr>
            <a:grpSpLocks/>
          </p:cNvGrpSpPr>
          <p:nvPr/>
        </p:nvGrpSpPr>
        <p:grpSpPr bwMode="auto">
          <a:xfrm>
            <a:off x="5375276" y="2493964"/>
            <a:ext cx="936625" cy="503237"/>
            <a:chOff x="2426" y="1570"/>
            <a:chExt cx="590" cy="317"/>
          </a:xfrm>
        </p:grpSpPr>
        <p:sp>
          <p:nvSpPr>
            <p:cNvPr id="236619" name="Oval 40">
              <a:extLst>
                <a:ext uri="{FF2B5EF4-FFF2-40B4-BE49-F238E27FC236}">
                  <a16:creationId xmlns:a16="http://schemas.microsoft.com/office/drawing/2014/main" id="{3BDE334F-BD2B-6316-0227-331130F12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5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20" name="Oval 41">
              <a:extLst>
                <a:ext uri="{FF2B5EF4-FFF2-40B4-BE49-F238E27FC236}">
                  <a16:creationId xmlns:a16="http://schemas.microsoft.com/office/drawing/2014/main" id="{B4094AA6-D0D5-EA96-1786-6601B5CB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1570"/>
              <a:ext cx="590" cy="31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21" name="Oval 42">
              <a:extLst>
                <a:ext uri="{FF2B5EF4-FFF2-40B4-BE49-F238E27FC236}">
                  <a16:creationId xmlns:a16="http://schemas.microsoft.com/office/drawing/2014/main" id="{83EDA6EC-D275-2FF7-D486-FAFBD2470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706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22" name="Oval 43">
              <a:extLst>
                <a:ext uri="{FF2B5EF4-FFF2-40B4-BE49-F238E27FC236}">
                  <a16:creationId xmlns:a16="http://schemas.microsoft.com/office/drawing/2014/main" id="{EC67F770-4D1F-E4D5-AAE2-98B5CBD5A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61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23" name="Oval 44">
              <a:extLst>
                <a:ext uri="{FF2B5EF4-FFF2-40B4-BE49-F238E27FC236}">
                  <a16:creationId xmlns:a16="http://schemas.microsoft.com/office/drawing/2014/main" id="{C762B0A9-3738-DE40-DFE1-1002A6E93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175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24" name="Oval 45">
              <a:extLst>
                <a:ext uri="{FF2B5EF4-FFF2-40B4-BE49-F238E27FC236}">
                  <a16:creationId xmlns:a16="http://schemas.microsoft.com/office/drawing/2014/main" id="{8235C6DF-C1F5-9CA1-B540-BDB54ADAF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166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25" name="Oval 46">
              <a:extLst>
                <a:ext uri="{FF2B5EF4-FFF2-40B4-BE49-F238E27FC236}">
                  <a16:creationId xmlns:a16="http://schemas.microsoft.com/office/drawing/2014/main" id="{5CD91295-5C82-3DE8-9849-917BC84EE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61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D58FDEE6-53E6-36CA-FB8B-7B17FAEC983F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2565401"/>
            <a:ext cx="647700" cy="358775"/>
            <a:chOff x="3198" y="1616"/>
            <a:chExt cx="408" cy="226"/>
          </a:xfrm>
        </p:grpSpPr>
        <p:sp>
          <p:nvSpPr>
            <p:cNvPr id="236612" name="Oval 48">
              <a:extLst>
                <a:ext uri="{FF2B5EF4-FFF2-40B4-BE49-F238E27FC236}">
                  <a16:creationId xmlns:a16="http://schemas.microsoft.com/office/drawing/2014/main" id="{C6243B8B-5533-F89E-A0DA-50C020DC2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1732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13" name="Oval 49">
              <a:extLst>
                <a:ext uri="{FF2B5EF4-FFF2-40B4-BE49-F238E27FC236}">
                  <a16:creationId xmlns:a16="http://schemas.microsoft.com/office/drawing/2014/main" id="{07EF6750-2E6B-EFAD-E500-B1F56B090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616"/>
              <a:ext cx="408" cy="22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14" name="Oval 50">
              <a:extLst>
                <a:ext uri="{FF2B5EF4-FFF2-40B4-BE49-F238E27FC236}">
                  <a16:creationId xmlns:a16="http://schemas.microsoft.com/office/drawing/2014/main" id="{2CA31278-4D71-60F6-D59B-34D2B7685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752"/>
              <a:ext cx="63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15" name="Oval 51">
              <a:extLst>
                <a:ext uri="{FF2B5EF4-FFF2-40B4-BE49-F238E27FC236}">
                  <a16:creationId xmlns:a16="http://schemas.microsoft.com/office/drawing/2014/main" id="{B9523063-4D65-D1CB-386A-57042CBBB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06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16" name="Oval 52">
              <a:extLst>
                <a:ext uri="{FF2B5EF4-FFF2-40B4-BE49-F238E27FC236}">
                  <a16:creationId xmlns:a16="http://schemas.microsoft.com/office/drawing/2014/main" id="{0CEF034A-741F-2214-3856-96AF70706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732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17" name="Oval 53">
              <a:extLst>
                <a:ext uri="{FF2B5EF4-FFF2-40B4-BE49-F238E27FC236}">
                  <a16:creationId xmlns:a16="http://schemas.microsoft.com/office/drawing/2014/main" id="{F788B8CA-5C44-5D0C-E41B-1A60EEFE0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1641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18" name="Oval 54">
              <a:extLst>
                <a:ext uri="{FF2B5EF4-FFF2-40B4-BE49-F238E27FC236}">
                  <a16:creationId xmlns:a16="http://schemas.microsoft.com/office/drawing/2014/main" id="{44FC7945-53DF-2846-5416-FD806F82D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661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8" name="Group 55">
            <a:extLst>
              <a:ext uri="{FF2B5EF4-FFF2-40B4-BE49-F238E27FC236}">
                <a16:creationId xmlns:a16="http://schemas.microsoft.com/office/drawing/2014/main" id="{621DB3EA-72A4-1AD8-92C2-7EE866495F17}"/>
              </a:ext>
            </a:extLst>
          </p:cNvPr>
          <p:cNvGrpSpPr>
            <a:grpSpLocks/>
          </p:cNvGrpSpPr>
          <p:nvPr/>
        </p:nvGrpSpPr>
        <p:grpSpPr bwMode="auto">
          <a:xfrm>
            <a:off x="5951538" y="3141664"/>
            <a:ext cx="647700" cy="358775"/>
            <a:chOff x="2835" y="1979"/>
            <a:chExt cx="408" cy="226"/>
          </a:xfrm>
        </p:grpSpPr>
        <p:sp>
          <p:nvSpPr>
            <p:cNvPr id="236604" name="Oval 56">
              <a:extLst>
                <a:ext uri="{FF2B5EF4-FFF2-40B4-BE49-F238E27FC236}">
                  <a16:creationId xmlns:a16="http://schemas.microsoft.com/office/drawing/2014/main" id="{C6BA9450-E324-E327-70B8-57DD0A228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79"/>
              <a:ext cx="408" cy="22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236605" name="Group 57">
              <a:extLst>
                <a:ext uri="{FF2B5EF4-FFF2-40B4-BE49-F238E27FC236}">
                  <a16:creationId xmlns:a16="http://schemas.microsoft.com/office/drawing/2014/main" id="{D08481CF-65AB-B861-A11C-57A2EC6EA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024"/>
              <a:ext cx="356" cy="175"/>
              <a:chOff x="2880" y="2004"/>
              <a:chExt cx="356" cy="175"/>
            </a:xfrm>
          </p:grpSpPr>
          <p:sp>
            <p:nvSpPr>
              <p:cNvPr id="236606" name="Oval 58">
                <a:extLst>
                  <a:ext uri="{FF2B5EF4-FFF2-40B4-BE49-F238E27FC236}">
                    <a16:creationId xmlns:a16="http://schemas.microsoft.com/office/drawing/2014/main" id="{EE07719C-CC5A-8C70-D88E-D864C9C91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3" y="2095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07" name="Oval 59">
                <a:extLst>
                  <a:ext uri="{FF2B5EF4-FFF2-40B4-BE49-F238E27FC236}">
                    <a16:creationId xmlns:a16="http://schemas.microsoft.com/office/drawing/2014/main" id="{F49640A6-A5F0-82BE-C9B1-2CBC2184C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2115"/>
                <a:ext cx="63" cy="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08" name="Oval 60">
                <a:extLst>
                  <a:ext uri="{FF2B5EF4-FFF2-40B4-BE49-F238E27FC236}">
                    <a16:creationId xmlns:a16="http://schemas.microsoft.com/office/drawing/2014/main" id="{286F2A5F-8D6C-EE52-E267-875690AEE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069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09" name="Oval 61">
                <a:extLst>
                  <a:ext uri="{FF2B5EF4-FFF2-40B4-BE49-F238E27FC236}">
                    <a16:creationId xmlns:a16="http://schemas.microsoft.com/office/drawing/2014/main" id="{D12CB6BE-6659-3D33-2F76-3AA0FB24F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2095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10" name="Oval 62">
                <a:extLst>
                  <a:ext uri="{FF2B5EF4-FFF2-40B4-BE49-F238E27FC236}">
                    <a16:creationId xmlns:a16="http://schemas.microsoft.com/office/drawing/2014/main" id="{2038A315-2B06-6E35-C9BD-0B06AA4ED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7" y="2004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6611" name="Oval 63">
                <a:extLst>
                  <a:ext uri="{FF2B5EF4-FFF2-40B4-BE49-F238E27FC236}">
                    <a16:creationId xmlns:a16="http://schemas.microsoft.com/office/drawing/2014/main" id="{E76DA5F5-0ACB-F200-53B7-12B012EBC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24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  <p:sp>
        <p:nvSpPr>
          <p:cNvPr id="413760" name="Oval 64">
            <a:extLst>
              <a:ext uri="{FF2B5EF4-FFF2-40B4-BE49-F238E27FC236}">
                <a16:creationId xmlns:a16="http://schemas.microsoft.com/office/drawing/2014/main" id="{DEEE70DA-9259-A10C-51BE-0EB491E48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4290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61" name="Oval 65">
            <a:extLst>
              <a:ext uri="{FF2B5EF4-FFF2-40B4-BE49-F238E27FC236}">
                <a16:creationId xmlns:a16="http://schemas.microsoft.com/office/drawing/2014/main" id="{F53DEFA0-3B0C-440C-EB76-A7A6E225F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3" y="3614738"/>
            <a:ext cx="100012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62" name="Oval 66">
            <a:extLst>
              <a:ext uri="{FF2B5EF4-FFF2-40B4-BE49-F238E27FC236}">
                <a16:creationId xmlns:a16="http://schemas.microsoft.com/office/drawing/2014/main" id="{2E9183DB-9C61-6491-833F-846CCE11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3541714"/>
            <a:ext cx="100012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63" name="Oval 67">
            <a:extLst>
              <a:ext uri="{FF2B5EF4-FFF2-40B4-BE49-F238E27FC236}">
                <a16:creationId xmlns:a16="http://schemas.microsoft.com/office/drawing/2014/main" id="{5AB0825E-77E6-A75E-CA38-C001EBD0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6" y="3903663"/>
            <a:ext cx="10001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64" name="Oval 68">
            <a:extLst>
              <a:ext uri="{FF2B5EF4-FFF2-40B4-BE49-F238E27FC236}">
                <a16:creationId xmlns:a16="http://schemas.microsoft.com/office/drawing/2014/main" id="{6725C1B2-0AC7-3045-061D-BCEBEE30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6" y="3830639"/>
            <a:ext cx="100013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65" name="Oval 69">
            <a:extLst>
              <a:ext uri="{FF2B5EF4-FFF2-40B4-BE49-F238E27FC236}">
                <a16:creationId xmlns:a16="http://schemas.microsoft.com/office/drawing/2014/main" id="{FE6A4DBD-CCAF-4BDC-A1FB-5EAF7246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4119563"/>
            <a:ext cx="10001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66" name="Oval 70">
            <a:extLst>
              <a:ext uri="{FF2B5EF4-FFF2-40B4-BE49-F238E27FC236}">
                <a16:creationId xmlns:a16="http://schemas.microsoft.com/office/drawing/2014/main" id="{20FE0FDA-89F9-1A05-8047-94C4AFA3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4046539"/>
            <a:ext cx="100013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67" name="Line 71">
            <a:extLst>
              <a:ext uri="{FF2B5EF4-FFF2-40B4-BE49-F238E27FC236}">
                <a16:creationId xmlns:a16="http://schemas.microsoft.com/office/drawing/2014/main" id="{5B066681-0F52-A4F4-3EAA-9C305A39DB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8888" y="1052514"/>
            <a:ext cx="8636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768" name="Text Box 72">
            <a:extLst>
              <a:ext uri="{FF2B5EF4-FFF2-40B4-BE49-F238E27FC236}">
                <a16:creationId xmlns:a16="http://schemas.microsoft.com/office/drawing/2014/main" id="{F7673A59-9EFA-3FDC-653F-D07D3F87C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333376"/>
            <a:ext cx="2592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Axone du neurone pré-synaptique</a:t>
            </a:r>
          </a:p>
        </p:txBody>
      </p:sp>
      <p:sp>
        <p:nvSpPr>
          <p:cNvPr id="413769" name="AutoShape 73">
            <a:extLst>
              <a:ext uri="{FF2B5EF4-FFF2-40B4-BE49-F238E27FC236}">
                <a16:creationId xmlns:a16="http://schemas.microsoft.com/office/drawing/2014/main" id="{1167EF8E-B93A-18C3-623E-772AAD1C6C92}"/>
              </a:ext>
            </a:extLst>
          </p:cNvPr>
          <p:cNvSpPr>
            <a:spLocks/>
          </p:cNvSpPr>
          <p:nvPr/>
        </p:nvSpPr>
        <p:spPr bwMode="auto">
          <a:xfrm>
            <a:off x="4295776" y="2276476"/>
            <a:ext cx="360363" cy="1223963"/>
          </a:xfrm>
          <a:prstGeom prst="leftBrace">
            <a:avLst>
              <a:gd name="adj1" fmla="val 283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70" name="Text Box 74">
            <a:extLst>
              <a:ext uri="{FF2B5EF4-FFF2-40B4-BE49-F238E27FC236}">
                <a16:creationId xmlns:a16="http://schemas.microsoft.com/office/drawing/2014/main" id="{292D64CC-8FA1-F72E-7F1F-D041631A2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439989"/>
            <a:ext cx="2592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Bouton terminal (synaptique)</a:t>
            </a:r>
          </a:p>
        </p:txBody>
      </p:sp>
      <p:sp>
        <p:nvSpPr>
          <p:cNvPr id="413771" name="Text Box 75">
            <a:extLst>
              <a:ext uri="{FF2B5EF4-FFF2-40B4-BE49-F238E27FC236}">
                <a16:creationId xmlns:a16="http://schemas.microsoft.com/office/drawing/2014/main" id="{4A5B3840-5E67-AD99-49E9-E78A626F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933826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Fente synaptique (20 nm)</a:t>
            </a:r>
          </a:p>
        </p:txBody>
      </p:sp>
      <p:sp>
        <p:nvSpPr>
          <p:cNvPr id="413772" name="Line 76">
            <a:extLst>
              <a:ext uri="{FF2B5EF4-FFF2-40B4-BE49-F238E27FC236}">
                <a16:creationId xmlns:a16="http://schemas.microsoft.com/office/drawing/2014/main" id="{FE06C5AF-0556-9870-80D6-B3C2787110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1"/>
            <a:ext cx="8636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773" name="Text Box 77">
            <a:extLst>
              <a:ext uri="{FF2B5EF4-FFF2-40B4-BE49-F238E27FC236}">
                <a16:creationId xmlns:a16="http://schemas.microsoft.com/office/drawing/2014/main" id="{EB80E9C8-2065-D521-1E67-E718AE281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1736726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Vésicule synaptique</a:t>
            </a:r>
          </a:p>
        </p:txBody>
      </p:sp>
      <p:sp>
        <p:nvSpPr>
          <p:cNvPr id="413774" name="Line 78">
            <a:extLst>
              <a:ext uri="{FF2B5EF4-FFF2-40B4-BE49-F238E27FC236}">
                <a16:creationId xmlns:a16="http://schemas.microsoft.com/office/drawing/2014/main" id="{192CFC27-0506-24DA-489E-0E72BB87DC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8163" y="3644900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775" name="Text Box 79">
            <a:extLst>
              <a:ext uri="{FF2B5EF4-FFF2-40B4-BE49-F238E27FC236}">
                <a16:creationId xmlns:a16="http://schemas.microsoft.com/office/drawing/2014/main" id="{A4B141F4-713D-A185-9A0C-0485C4CAB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3429001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Acétylcholine (Ach)</a:t>
            </a:r>
          </a:p>
        </p:txBody>
      </p:sp>
      <p:sp>
        <p:nvSpPr>
          <p:cNvPr id="413776" name="Line 80">
            <a:extLst>
              <a:ext uri="{FF2B5EF4-FFF2-40B4-BE49-F238E27FC236}">
                <a16:creationId xmlns:a16="http://schemas.microsoft.com/office/drawing/2014/main" id="{4FF89398-71F3-3B7B-9AA5-C106B58AB9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48525" y="4581525"/>
            <a:ext cx="93503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777" name="Text Box 81">
            <a:extLst>
              <a:ext uri="{FF2B5EF4-FFF2-40B4-BE49-F238E27FC236}">
                <a16:creationId xmlns:a16="http://schemas.microsoft.com/office/drawing/2014/main" id="{0D42B2FE-97D9-6A42-00B2-6DDF4DE7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4471989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/>
              <a:t>Na</a:t>
            </a:r>
            <a:r>
              <a:rPr lang="fr-FR" altLang="fr-FR" sz="2000" baseline="30000"/>
              <a:t>+</a:t>
            </a:r>
          </a:p>
        </p:txBody>
      </p:sp>
      <p:sp>
        <p:nvSpPr>
          <p:cNvPr id="413778" name="Line 82">
            <a:extLst>
              <a:ext uri="{FF2B5EF4-FFF2-40B4-BE49-F238E27FC236}">
                <a16:creationId xmlns:a16="http://schemas.microsoft.com/office/drawing/2014/main" id="{A4D3DF1B-D928-C880-1705-A81A87D5C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1" y="4941888"/>
            <a:ext cx="790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779" name="Text Box 83">
            <a:extLst>
              <a:ext uri="{FF2B5EF4-FFF2-40B4-BE49-F238E27FC236}">
                <a16:creationId xmlns:a16="http://schemas.microsoft.com/office/drawing/2014/main" id="{2D4E0967-0EE1-7D0C-5A85-1E9AFE26E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724401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sz="2000"/>
              <a:t>Récepteurs nicotiniques</a:t>
            </a:r>
          </a:p>
        </p:txBody>
      </p:sp>
      <p:sp>
        <p:nvSpPr>
          <p:cNvPr id="413780" name="Text Box 84">
            <a:extLst>
              <a:ext uri="{FF2B5EF4-FFF2-40B4-BE49-F238E27FC236}">
                <a16:creationId xmlns:a16="http://schemas.microsoft.com/office/drawing/2014/main" id="{80B068B3-E974-DFD6-5F07-45D66DA19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6021389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/>
              <a:t>Canal ionique fermé</a:t>
            </a:r>
          </a:p>
        </p:txBody>
      </p:sp>
      <p:sp>
        <p:nvSpPr>
          <p:cNvPr id="413781" name="Text Box 85">
            <a:extLst>
              <a:ext uri="{FF2B5EF4-FFF2-40B4-BE49-F238E27FC236}">
                <a16:creationId xmlns:a16="http://schemas.microsoft.com/office/drawing/2014/main" id="{88C16F38-4B5F-27A4-B357-6284AD96A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6021389"/>
            <a:ext cx="25923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/>
              <a:t>Canal ionique ouvert</a:t>
            </a:r>
          </a:p>
        </p:txBody>
      </p:sp>
      <p:sp>
        <p:nvSpPr>
          <p:cNvPr id="413782" name="AutoShape 86">
            <a:extLst>
              <a:ext uri="{FF2B5EF4-FFF2-40B4-BE49-F238E27FC236}">
                <a16:creationId xmlns:a16="http://schemas.microsoft.com/office/drawing/2014/main" id="{76EB8ADA-C399-A25D-EA06-09679A1D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404814"/>
            <a:ext cx="503238" cy="1368425"/>
          </a:xfrm>
          <a:prstGeom prst="downArrow">
            <a:avLst>
              <a:gd name="adj1" fmla="val 50000"/>
              <a:gd name="adj2" fmla="val 67981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83" name="Text Box 87">
            <a:extLst>
              <a:ext uri="{FF2B5EF4-FFF2-40B4-BE49-F238E27FC236}">
                <a16:creationId xmlns:a16="http://schemas.microsoft.com/office/drawing/2014/main" id="{C3A17050-8939-F682-4FD7-6B65A410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620714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Influx nerveux</a:t>
            </a:r>
          </a:p>
        </p:txBody>
      </p:sp>
      <p:sp>
        <p:nvSpPr>
          <p:cNvPr id="413784" name="Rectangle 88">
            <a:extLst>
              <a:ext uri="{FF2B5EF4-FFF2-40B4-BE49-F238E27FC236}">
                <a16:creationId xmlns:a16="http://schemas.microsoft.com/office/drawing/2014/main" id="{E939087C-9F81-DD81-A043-C5B392E9A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365626"/>
            <a:ext cx="144463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85" name="Rectangle 89">
            <a:extLst>
              <a:ext uri="{FF2B5EF4-FFF2-40B4-BE49-F238E27FC236}">
                <a16:creationId xmlns:a16="http://schemas.microsoft.com/office/drawing/2014/main" id="{2ECE5BC5-8611-CBC4-3F30-8EA16130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4581526"/>
            <a:ext cx="144463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3787" name="Text Box 91">
            <a:extLst>
              <a:ext uri="{FF2B5EF4-FFF2-40B4-BE49-F238E27FC236}">
                <a16:creationId xmlns:a16="http://schemas.microsoft.com/office/drawing/2014/main" id="{8223FEDB-A8B2-C9CD-61E5-0FD5F48B9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287464"/>
            <a:ext cx="273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/>
              <a:t>Terminaison axonale d’un motoneurone</a:t>
            </a:r>
          </a:p>
        </p:txBody>
      </p:sp>
      <p:sp>
        <p:nvSpPr>
          <p:cNvPr id="236603" name="Text Box 92">
            <a:extLst>
              <a:ext uri="{FF2B5EF4-FFF2-40B4-BE49-F238E27FC236}">
                <a16:creationId xmlns:a16="http://schemas.microsoft.com/office/drawing/2014/main" id="{15A015E8-204E-8A58-80AB-FABBA038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9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FF0000"/>
                </a:solidFill>
              </a:rPr>
              <a:t>Genèse du potentiel de plaque motrice (ppm) et du 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1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1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1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1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1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1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13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413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1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1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1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1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1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1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41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5" dur="500"/>
                                        <p:tgtEl>
                                          <p:spTgt spid="413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8" dur="500"/>
                                        <p:tgtEl>
                                          <p:spTgt spid="413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413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4" dur="500"/>
                                        <p:tgtEl>
                                          <p:spTgt spid="413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7" dur="500"/>
                                        <p:tgtEl>
                                          <p:spTgt spid="413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41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41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4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41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4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4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4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0" dur="500"/>
                                        <p:tgtEl>
                                          <p:spTgt spid="41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3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6" dur="500"/>
                                        <p:tgtEl>
                                          <p:spTgt spid="413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41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41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7" dur="500"/>
                                        <p:tgtEl>
                                          <p:spTgt spid="413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0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3" dur="500"/>
                                        <p:tgtEl>
                                          <p:spTgt spid="413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8" dur="500"/>
                                        <p:tgtEl>
                                          <p:spTgt spid="41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1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4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7" dur="500"/>
                                        <p:tgtEl>
                                          <p:spTgt spid="4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animBg="1"/>
      <p:bldP spid="413699" grpId="0" animBg="1"/>
      <p:bldP spid="413700" grpId="0" animBg="1"/>
      <p:bldP spid="413701" grpId="0" animBg="1"/>
      <p:bldP spid="413702" grpId="0" animBg="1"/>
      <p:bldP spid="413702" grpId="1" animBg="1"/>
      <p:bldP spid="413703" grpId="0" animBg="1"/>
      <p:bldP spid="413703" grpId="1" animBg="1"/>
      <p:bldP spid="413704" grpId="0" animBg="1"/>
      <p:bldP spid="413704" grpId="1" animBg="1"/>
      <p:bldP spid="413705" grpId="0" animBg="1"/>
      <p:bldP spid="413705" grpId="1" animBg="1"/>
      <p:bldP spid="413718" grpId="0" animBg="1"/>
      <p:bldP spid="413719" grpId="0" animBg="1"/>
      <p:bldP spid="413720" grpId="0" animBg="1"/>
      <p:bldP spid="413721" grpId="0" animBg="1"/>
      <p:bldP spid="413722" grpId="0" animBg="1"/>
      <p:bldP spid="413723" grpId="0" animBg="1"/>
      <p:bldP spid="413723" grpId="1" animBg="1"/>
      <p:bldP spid="413724" grpId="0" animBg="1"/>
      <p:bldP spid="413724" grpId="1" animBg="1"/>
      <p:bldP spid="413725" grpId="0" animBg="1"/>
      <p:bldP spid="413725" grpId="1" animBg="1"/>
      <p:bldP spid="413726" grpId="0" animBg="1"/>
      <p:bldP spid="413726" grpId="1" animBg="1"/>
      <p:bldP spid="413727" grpId="0" animBg="1"/>
      <p:bldP spid="413728" grpId="0" animBg="1"/>
      <p:bldP spid="413729" grpId="0" animBg="1"/>
      <p:bldP spid="413730" grpId="0" animBg="1"/>
      <p:bldP spid="413731" grpId="0" animBg="1"/>
      <p:bldP spid="413732" grpId="0" animBg="1"/>
      <p:bldP spid="413732" grpId="1" animBg="1"/>
      <p:bldP spid="413733" grpId="0" animBg="1"/>
      <p:bldP spid="413733" grpId="1" animBg="1"/>
      <p:bldP spid="413734" grpId="0" animBg="1"/>
      <p:bldP spid="413760" grpId="0" animBg="1"/>
      <p:bldP spid="413760" grpId="1" animBg="1"/>
      <p:bldP spid="413761" grpId="0" animBg="1"/>
      <p:bldP spid="413761" grpId="1" animBg="1"/>
      <p:bldP spid="413762" grpId="0" animBg="1"/>
      <p:bldP spid="413762" grpId="1" animBg="1"/>
      <p:bldP spid="413763" grpId="0" animBg="1"/>
      <p:bldP spid="413763" grpId="1" animBg="1"/>
      <p:bldP spid="413764" grpId="0" animBg="1"/>
      <p:bldP spid="413764" grpId="1" animBg="1"/>
      <p:bldP spid="413765" grpId="0" animBg="1"/>
      <p:bldP spid="413766" grpId="0" animBg="1"/>
      <p:bldP spid="413768" grpId="0"/>
      <p:bldP spid="413769" grpId="0" animBg="1"/>
      <p:bldP spid="413770" grpId="0"/>
      <p:bldP spid="413771" grpId="0"/>
      <p:bldP spid="413773" grpId="0"/>
      <p:bldP spid="413775" grpId="0"/>
      <p:bldP spid="413779" grpId="0"/>
      <p:bldP spid="413780" grpId="0"/>
      <p:bldP spid="413781" grpId="0" animBg="1"/>
      <p:bldP spid="413782" grpId="0" animBg="1"/>
      <p:bldP spid="413782" grpId="1" animBg="1"/>
      <p:bldP spid="413783" grpId="0"/>
      <p:bldP spid="413783" grpId="1"/>
      <p:bldP spid="413784" grpId="0" animBg="1"/>
      <p:bldP spid="413785" grpId="0" animBg="1"/>
      <p:bldP spid="4137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4" descr="06PlaqueMotrice01">
            <a:extLst>
              <a:ext uri="{FF2B5EF4-FFF2-40B4-BE49-F238E27FC236}">
                <a16:creationId xmlns:a16="http://schemas.microsoft.com/office/drawing/2014/main" id="{5FBB7887-22CC-33AD-2BDA-3AFD9379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551363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5" descr="06PlaqueMotrice02">
            <a:extLst>
              <a:ext uri="{FF2B5EF4-FFF2-40B4-BE49-F238E27FC236}">
                <a16:creationId xmlns:a16="http://schemas.microsoft.com/office/drawing/2014/main" id="{39EB02F1-4634-0A61-8D49-3CD90670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14864"/>
            <a:ext cx="441960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2" name="AutoShape 6">
            <a:extLst>
              <a:ext uri="{FF2B5EF4-FFF2-40B4-BE49-F238E27FC236}">
                <a16:creationId xmlns:a16="http://schemas.microsoft.com/office/drawing/2014/main" id="{1310705D-715C-4176-96FC-DC57B51B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477000"/>
            <a:ext cx="2667000" cy="152400"/>
          </a:xfrm>
          <a:prstGeom prst="rightArrow">
            <a:avLst>
              <a:gd name="adj1" fmla="val 50000"/>
              <a:gd name="adj2" fmla="val 4375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FF"/>
              </a:solidFill>
            </a:endParaRPr>
          </a:p>
        </p:txBody>
      </p:sp>
      <p:sp>
        <p:nvSpPr>
          <p:cNvPr id="237573" name="Oval 7">
            <a:extLst>
              <a:ext uri="{FF2B5EF4-FFF2-40B4-BE49-F238E27FC236}">
                <a16:creationId xmlns:a16="http://schemas.microsoft.com/office/drawing/2014/main" id="{FBFF727D-5C9A-8E01-C5E7-4947C25A8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6237288"/>
            <a:ext cx="649288" cy="1444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7574" name="Line 8">
            <a:extLst>
              <a:ext uri="{FF2B5EF4-FFF2-40B4-BE49-F238E27FC236}">
                <a16:creationId xmlns:a16="http://schemas.microsoft.com/office/drawing/2014/main" id="{4CF47D01-19E1-864B-EE42-E313FA113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2851" y="4365625"/>
            <a:ext cx="360363" cy="1944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7575" name="Text Box 9">
            <a:extLst>
              <a:ext uri="{FF2B5EF4-FFF2-40B4-BE49-F238E27FC236}">
                <a16:creationId xmlns:a16="http://schemas.microsoft.com/office/drawing/2014/main" id="{E747E3A4-3F93-330F-099E-E123DFFA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3644900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</a:rPr>
              <a:t>Récepteur nicotinique</a:t>
            </a:r>
          </a:p>
        </p:txBody>
      </p:sp>
      <p:sp>
        <p:nvSpPr>
          <p:cNvPr id="237576" name="Rectangle 10">
            <a:extLst>
              <a:ext uri="{FF2B5EF4-FFF2-40B4-BE49-F238E27FC236}">
                <a16:creationId xmlns:a16="http://schemas.microsoft.com/office/drawing/2014/main" id="{7ED72BAB-BF8D-C651-982A-63C2A0B7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4" y="857251"/>
            <a:ext cx="5005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fr-FR" altLang="fr-FR" sz="2000" b="1">
                <a:solidFill>
                  <a:srgbClr val="FF0000"/>
                </a:solidFill>
              </a:rPr>
              <a:t>La plaque motrice </a:t>
            </a:r>
            <a:r>
              <a:rPr lang="fr-FR" altLang="fr-FR" sz="2000"/>
              <a:t>= partie du sarcolemme de la FM où se trouve la JNM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8E5F9-3A6C-0B9B-D61E-8104034C3C14}"/>
              </a:ext>
            </a:extLst>
          </p:cNvPr>
          <p:cNvSpPr/>
          <p:nvPr/>
        </p:nvSpPr>
        <p:spPr>
          <a:xfrm>
            <a:off x="6096000" y="1"/>
            <a:ext cx="457200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4">
            <a:extLst>
              <a:ext uri="{FF2B5EF4-FFF2-40B4-BE49-F238E27FC236}">
                <a16:creationId xmlns:a16="http://schemas.microsoft.com/office/drawing/2014/main" id="{386D5105-6077-6DCE-ACBA-CDD9B4628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</a:rPr>
              <a:t>Genèse du potentiel de plaque motrice (ppm) et du PA</a:t>
            </a:r>
          </a:p>
        </p:txBody>
      </p:sp>
      <p:sp>
        <p:nvSpPr>
          <p:cNvPr id="193539" name="Text Box 5">
            <a:extLst>
              <a:ext uri="{FF2B5EF4-FFF2-40B4-BE49-F238E27FC236}">
                <a16:creationId xmlns:a16="http://schemas.microsoft.com/office/drawing/2014/main" id="{8F4EE172-0149-8B7F-D884-1B2748D2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981076"/>
            <a:ext cx="8748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000" b="1"/>
              <a:t>1)</a:t>
            </a:r>
            <a:r>
              <a:rPr lang="fr-FR" altLang="fr-FR" sz="2000"/>
              <a:t> PA de l’axone moteur envahit la terminaison nerveuse</a:t>
            </a:r>
          </a:p>
        </p:txBody>
      </p:sp>
      <p:sp>
        <p:nvSpPr>
          <p:cNvPr id="193540" name="Text Box 6">
            <a:extLst>
              <a:ext uri="{FF2B5EF4-FFF2-40B4-BE49-F238E27FC236}">
                <a16:creationId xmlns:a16="http://schemas.microsoft.com/office/drawing/2014/main" id="{002FDFEC-3B6B-7C96-12E5-47FB48997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838326"/>
            <a:ext cx="8748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000" b="1"/>
              <a:t>2)</a:t>
            </a:r>
            <a:r>
              <a:rPr lang="fr-FR" altLang="fr-FR" sz="2000"/>
              <a:t> Les vésicules synaptiques contenant de l’Ach libèrent leurs contenus dans la fente synaptique</a:t>
            </a:r>
          </a:p>
        </p:txBody>
      </p:sp>
      <p:sp>
        <p:nvSpPr>
          <p:cNvPr id="193541" name="Text Box 7">
            <a:extLst>
              <a:ext uri="{FF2B5EF4-FFF2-40B4-BE49-F238E27FC236}">
                <a16:creationId xmlns:a16="http://schemas.microsoft.com/office/drawing/2014/main" id="{320D8EAD-62E2-816C-055D-CB364B51F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787651"/>
            <a:ext cx="8748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000" b="1"/>
              <a:t>3)</a:t>
            </a:r>
            <a:r>
              <a:rPr lang="fr-FR" altLang="fr-FR" sz="2000"/>
              <a:t> Les molécules d’Ach diffusent à travers la fente et se lien aux récepteurs nicotiniques sur la membrane post-synaptique</a:t>
            </a:r>
          </a:p>
        </p:txBody>
      </p:sp>
      <p:sp>
        <p:nvSpPr>
          <p:cNvPr id="193542" name="Text Box 8">
            <a:extLst>
              <a:ext uri="{FF2B5EF4-FFF2-40B4-BE49-F238E27FC236}">
                <a16:creationId xmlns:a16="http://schemas.microsoft.com/office/drawing/2014/main" id="{06A5A567-CB5D-AE78-C2FE-A7D412F1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795714"/>
            <a:ext cx="87487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000" b="1"/>
              <a:t>4)</a:t>
            </a:r>
            <a:r>
              <a:rPr lang="fr-FR" altLang="fr-FR" sz="2000"/>
              <a:t> Cela provoque l’ouverture des canaux ioniques ; ce qui provoque la </a:t>
            </a:r>
            <a:r>
              <a:rPr lang="fr-FR" altLang="fr-FR" sz="2000" b="1"/>
              <a:t>dépolarisation</a:t>
            </a:r>
            <a:r>
              <a:rPr lang="fr-FR" altLang="fr-FR" sz="2000"/>
              <a:t> de la membrane musculaire dans la zone de la plaque motrice = </a:t>
            </a:r>
            <a:r>
              <a:rPr lang="fr-FR" altLang="fr-FR" sz="2000" b="1"/>
              <a:t>ppm</a:t>
            </a:r>
          </a:p>
        </p:txBody>
      </p:sp>
      <p:sp>
        <p:nvSpPr>
          <p:cNvPr id="193543" name="Text Box 9">
            <a:extLst>
              <a:ext uri="{FF2B5EF4-FFF2-40B4-BE49-F238E27FC236}">
                <a16:creationId xmlns:a16="http://schemas.microsoft.com/office/drawing/2014/main" id="{B0C75327-C253-5415-19B5-7E369F59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319714"/>
            <a:ext cx="8748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000" b="1"/>
              <a:t>5) </a:t>
            </a:r>
            <a:r>
              <a:rPr lang="fr-FR" altLang="fr-FR" sz="2000"/>
              <a:t>Lorsque le ppm atteint le seuil, la membrane musculaire génère un PA qui se propage le long de la fibre (dans les deux sens).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  <p:bldP spid="193542" grpId="0"/>
      <p:bldP spid="1935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6">
            <a:extLst>
              <a:ext uri="{FF2B5EF4-FFF2-40B4-BE49-F238E27FC236}">
                <a16:creationId xmlns:a16="http://schemas.microsoft.com/office/drawing/2014/main" id="{F8C3BE43-DFE8-F9F5-7E05-CC4A0C74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341439"/>
            <a:ext cx="8748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b="1"/>
              <a:t>6)</a:t>
            </a:r>
            <a:r>
              <a:rPr lang="fr-FR" altLang="fr-FR" sz="2400"/>
              <a:t> Le PA va pénétrer à l’intérieur des fibres musculaires grâce aux tubules transverses.</a:t>
            </a:r>
          </a:p>
        </p:txBody>
      </p:sp>
      <p:sp>
        <p:nvSpPr>
          <p:cNvPr id="194564" name="Text Box 7">
            <a:extLst>
              <a:ext uri="{FF2B5EF4-FFF2-40B4-BE49-F238E27FC236}">
                <a16:creationId xmlns:a16="http://schemas.microsoft.com/office/drawing/2014/main" id="{0855D667-9F0F-1DFE-99C8-15CF9A35A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068639"/>
            <a:ext cx="87487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/>
              <a:t>7) Le PA parcours les tubules transverses et les dépolarise. Cela provoque l’ouverture des canaux calciques du réticulum sarcoplasmique. Il y a donc une libération de Ca</a:t>
            </a:r>
            <a:r>
              <a:rPr lang="fr-FR" altLang="fr-FR" sz="2400" baseline="30000"/>
              <a:t>2+</a:t>
            </a:r>
            <a:r>
              <a:rPr lang="fr-FR" altLang="fr-FR" sz="2400"/>
              <a:t> dans le sarcoplasme.</a:t>
            </a:r>
          </a:p>
        </p:txBody>
      </p:sp>
      <p:sp>
        <p:nvSpPr>
          <p:cNvPr id="194565" name="Text Box 8">
            <a:extLst>
              <a:ext uri="{FF2B5EF4-FFF2-40B4-BE49-F238E27FC236}">
                <a16:creationId xmlns:a16="http://schemas.microsoft.com/office/drawing/2014/main" id="{914EA5B6-047B-A735-845D-E9198818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5492751"/>
            <a:ext cx="8748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b="1"/>
              <a:t>8)</a:t>
            </a:r>
            <a:r>
              <a:rPr lang="fr-FR" altLang="fr-FR" sz="2400"/>
              <a:t> Le Ca2+ va se lier à la TnC…. Il y aura donc un pontage actine-myosine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194564" grpId="0"/>
      <p:bldP spid="194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4">
            <a:extLst>
              <a:ext uri="{FF2B5EF4-FFF2-40B4-BE49-F238E27FC236}">
                <a16:creationId xmlns:a16="http://schemas.microsoft.com/office/drawing/2014/main" id="{DF05B8FD-1D59-B96C-0ABC-BD9E26A5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60575"/>
            <a:ext cx="89916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800" b="1" u="sng" dirty="0">
                <a:latin typeface="Arial Unicode MS" pitchFamily="34" charset="-128"/>
                <a:cs typeface="Times New Roman" panose="02020603050405020304" pitchFamily="18" charset="0"/>
              </a:rPr>
              <a:t>Tissu musculaire squelettique</a:t>
            </a:r>
            <a:r>
              <a:rPr lang="fr-FR" altLang="fr-FR" sz="2800" b="1" dirty="0">
                <a:latin typeface="Arial Unicode MS" pitchFamily="34" charset="-128"/>
                <a:cs typeface="Times New Roman" panose="02020603050405020304" pitchFamily="18" charset="0"/>
              </a:rPr>
              <a:t> : </a:t>
            </a: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= muscles striés</a:t>
            </a:r>
            <a:endParaRPr lang="fr-FR" altLang="fr-FR" sz="2400" b="1" dirty="0">
              <a:latin typeface="Arial Unicode MS" pitchFamily="34" charset="-128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sous la forme de muscles squelettiques (recouvre le squelette osseux et s’y attache)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fibres musculaires squelettiques = les + longues (forment des stries)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plusieurs noyaux par fibre (= par cellule)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peuvent être maîtrisées volontairement 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peuvent se contracter rapidement, et avec une grande force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 sont très fatigables</a:t>
            </a:r>
          </a:p>
        </p:txBody>
      </p:sp>
      <p:sp>
        <p:nvSpPr>
          <p:cNvPr id="212995" name="Text Box 7">
            <a:extLst>
              <a:ext uri="{FF2B5EF4-FFF2-40B4-BE49-F238E27FC236}">
                <a16:creationId xmlns:a16="http://schemas.microsoft.com/office/drawing/2014/main" id="{F8A0A8EA-3835-F025-8CF2-4E343216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92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Les différences entres les différents types de tissu musculaire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4" descr="02Réticulum sarcoplamique">
            <a:extLst>
              <a:ext uri="{FF2B5EF4-FFF2-40B4-BE49-F238E27FC236}">
                <a16:creationId xmlns:a16="http://schemas.microsoft.com/office/drawing/2014/main" id="{4824BB5F-F29C-93C3-C9C1-95690343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6646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AutoShape 5">
            <a:extLst>
              <a:ext uri="{FF2B5EF4-FFF2-40B4-BE49-F238E27FC236}">
                <a16:creationId xmlns:a16="http://schemas.microsoft.com/office/drawing/2014/main" id="{E357BB1B-A6C0-107E-7259-78ACC422DE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9826" y="2673351"/>
            <a:ext cx="360362" cy="3455987"/>
          </a:xfrm>
          <a:prstGeom prst="can">
            <a:avLst>
              <a:gd name="adj" fmla="val 239758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44" name="Line 6">
            <a:extLst>
              <a:ext uri="{FF2B5EF4-FFF2-40B4-BE49-F238E27FC236}">
                <a16:creationId xmlns:a16="http://schemas.microsoft.com/office/drawing/2014/main" id="{EB9419FB-CA74-81E9-835F-5DC0FAFF78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763" y="4365625"/>
            <a:ext cx="1079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645" name="Text Box 7">
            <a:extLst>
              <a:ext uri="{FF2B5EF4-FFF2-40B4-BE49-F238E27FC236}">
                <a16:creationId xmlns:a16="http://schemas.microsoft.com/office/drawing/2014/main" id="{B3B165B3-24A3-5BB6-32FF-22163361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4652963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FF0000"/>
                </a:solidFill>
              </a:rPr>
              <a:t>Influx nerveux</a:t>
            </a:r>
          </a:p>
        </p:txBody>
      </p:sp>
      <p:sp>
        <p:nvSpPr>
          <p:cNvPr id="240646" name="Line 8">
            <a:extLst>
              <a:ext uri="{FF2B5EF4-FFF2-40B4-BE49-F238E27FC236}">
                <a16:creationId xmlns:a16="http://schemas.microsoft.com/office/drawing/2014/main" id="{899BA600-E942-DE8B-CC75-A824139135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9963" y="3716339"/>
            <a:ext cx="0" cy="13684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647" name="Text Box 9">
            <a:extLst>
              <a:ext uri="{FF2B5EF4-FFF2-40B4-BE49-F238E27FC236}">
                <a16:creationId xmlns:a16="http://schemas.microsoft.com/office/drawing/2014/main" id="{396E5A47-1839-B63E-C5E9-2864192C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3860801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0000CC"/>
                </a:solidFill>
              </a:rPr>
              <a:t>PA</a:t>
            </a:r>
          </a:p>
        </p:txBody>
      </p:sp>
      <p:sp>
        <p:nvSpPr>
          <p:cNvPr id="240648" name="Freeform 11">
            <a:extLst>
              <a:ext uri="{FF2B5EF4-FFF2-40B4-BE49-F238E27FC236}">
                <a16:creationId xmlns:a16="http://schemas.microsoft.com/office/drawing/2014/main" id="{6E2B06E4-A07B-33DE-82AA-DB35AC01143C}"/>
              </a:ext>
            </a:extLst>
          </p:cNvPr>
          <p:cNvSpPr>
            <a:spLocks/>
          </p:cNvSpPr>
          <p:nvPr/>
        </p:nvSpPr>
        <p:spPr bwMode="auto">
          <a:xfrm>
            <a:off x="5087939" y="3346450"/>
            <a:ext cx="2160587" cy="311150"/>
          </a:xfrm>
          <a:custGeom>
            <a:avLst/>
            <a:gdLst>
              <a:gd name="T0" fmla="*/ 2147483646 w 1361"/>
              <a:gd name="T1" fmla="*/ 2147483646 h 196"/>
              <a:gd name="T2" fmla="*/ 2147483646 w 1361"/>
              <a:gd name="T3" fmla="*/ 2147483646 h 196"/>
              <a:gd name="T4" fmla="*/ 2147483646 w 1361"/>
              <a:gd name="T5" fmla="*/ 2147483646 h 196"/>
              <a:gd name="T6" fmla="*/ 2147483646 w 1361"/>
              <a:gd name="T7" fmla="*/ 2147483646 h 196"/>
              <a:gd name="T8" fmla="*/ 2147483646 w 1361"/>
              <a:gd name="T9" fmla="*/ 2147483646 h 196"/>
              <a:gd name="T10" fmla="*/ 2147483646 w 1361"/>
              <a:gd name="T11" fmla="*/ 2147483646 h 196"/>
              <a:gd name="T12" fmla="*/ 2147483646 w 1361"/>
              <a:gd name="T13" fmla="*/ 2147483646 h 196"/>
              <a:gd name="T14" fmla="*/ 2147483646 w 1361"/>
              <a:gd name="T15" fmla="*/ 2147483646 h 196"/>
              <a:gd name="T16" fmla="*/ 0 w 1361"/>
              <a:gd name="T17" fmla="*/ 2147483646 h 1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1"/>
              <a:gd name="T28" fmla="*/ 0 h 196"/>
              <a:gd name="T29" fmla="*/ 1361 w 1361"/>
              <a:gd name="T30" fmla="*/ 196 h 1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1" h="196">
                <a:moveTo>
                  <a:pt x="1361" y="52"/>
                </a:moveTo>
                <a:cubicBezTo>
                  <a:pt x="1281" y="26"/>
                  <a:pt x="1202" y="0"/>
                  <a:pt x="1134" y="7"/>
                </a:cubicBezTo>
                <a:cubicBezTo>
                  <a:pt x="1066" y="14"/>
                  <a:pt x="1021" y="67"/>
                  <a:pt x="953" y="97"/>
                </a:cubicBezTo>
                <a:cubicBezTo>
                  <a:pt x="885" y="127"/>
                  <a:pt x="794" y="180"/>
                  <a:pt x="726" y="188"/>
                </a:cubicBezTo>
                <a:cubicBezTo>
                  <a:pt x="658" y="196"/>
                  <a:pt x="597" y="166"/>
                  <a:pt x="544" y="143"/>
                </a:cubicBezTo>
                <a:cubicBezTo>
                  <a:pt x="491" y="120"/>
                  <a:pt x="446" y="75"/>
                  <a:pt x="408" y="52"/>
                </a:cubicBezTo>
                <a:cubicBezTo>
                  <a:pt x="370" y="29"/>
                  <a:pt x="362" y="7"/>
                  <a:pt x="317" y="7"/>
                </a:cubicBezTo>
                <a:cubicBezTo>
                  <a:pt x="272" y="7"/>
                  <a:pt x="189" y="29"/>
                  <a:pt x="136" y="52"/>
                </a:cubicBezTo>
                <a:cubicBezTo>
                  <a:pt x="83" y="75"/>
                  <a:pt x="41" y="109"/>
                  <a:pt x="0" y="143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649" name="Line 12">
            <a:extLst>
              <a:ext uri="{FF2B5EF4-FFF2-40B4-BE49-F238E27FC236}">
                <a16:creationId xmlns:a16="http://schemas.microsoft.com/office/drawing/2014/main" id="{C0DA9883-F9BD-0960-7F7F-CC675A61C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789363"/>
            <a:ext cx="1366838" cy="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650" name="Oval 13">
            <a:extLst>
              <a:ext uri="{FF2B5EF4-FFF2-40B4-BE49-F238E27FC236}">
                <a16:creationId xmlns:a16="http://schemas.microsoft.com/office/drawing/2014/main" id="{A091AE27-A2C4-214C-85B4-D38DCA868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5157789"/>
            <a:ext cx="144463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1" name="Oval 14">
            <a:extLst>
              <a:ext uri="{FF2B5EF4-FFF2-40B4-BE49-F238E27FC236}">
                <a16:creationId xmlns:a16="http://schemas.microsoft.com/office/drawing/2014/main" id="{7E8B99E4-2936-B36D-0289-050C9C307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5373689"/>
            <a:ext cx="144463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2" name="Oval 15">
            <a:extLst>
              <a:ext uri="{FF2B5EF4-FFF2-40B4-BE49-F238E27FC236}">
                <a16:creationId xmlns:a16="http://schemas.microsoft.com/office/drawing/2014/main" id="{A5903B50-FE07-85CE-0CE0-30BFF872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5589589"/>
            <a:ext cx="144463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3" name="Oval 16">
            <a:extLst>
              <a:ext uri="{FF2B5EF4-FFF2-40B4-BE49-F238E27FC236}">
                <a16:creationId xmlns:a16="http://schemas.microsoft.com/office/drawing/2014/main" id="{EBC5EEF3-4380-C2B6-C6D3-D6305617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5734051"/>
            <a:ext cx="144463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4" name="Oval 17">
            <a:extLst>
              <a:ext uri="{FF2B5EF4-FFF2-40B4-BE49-F238E27FC236}">
                <a16:creationId xmlns:a16="http://schemas.microsoft.com/office/drawing/2014/main" id="{F2170871-B29C-4355-B2EB-67520E833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4149726"/>
            <a:ext cx="144462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5" name="Oval 18">
            <a:extLst>
              <a:ext uri="{FF2B5EF4-FFF2-40B4-BE49-F238E27FC236}">
                <a16:creationId xmlns:a16="http://schemas.microsoft.com/office/drawing/2014/main" id="{7829C131-1469-1FF4-0D48-F1BE52EAC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4365626"/>
            <a:ext cx="144462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6" name="Oval 19">
            <a:extLst>
              <a:ext uri="{FF2B5EF4-FFF2-40B4-BE49-F238E27FC236}">
                <a16:creationId xmlns:a16="http://schemas.microsoft.com/office/drawing/2014/main" id="{6713C83D-C497-4D39-CD4C-DAE64F18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581526"/>
            <a:ext cx="144462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7" name="Oval 20">
            <a:extLst>
              <a:ext uri="{FF2B5EF4-FFF2-40B4-BE49-F238E27FC236}">
                <a16:creationId xmlns:a16="http://schemas.microsoft.com/office/drawing/2014/main" id="{05DFE318-A3D4-228B-BB10-56B7A848D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3500439"/>
            <a:ext cx="144462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8" name="Oval 21">
            <a:extLst>
              <a:ext uri="{FF2B5EF4-FFF2-40B4-BE49-F238E27FC236}">
                <a16:creationId xmlns:a16="http://schemas.microsoft.com/office/drawing/2014/main" id="{53100B8E-91F6-B353-3C08-B4DDAFE23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3716339"/>
            <a:ext cx="144462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59" name="Oval 22">
            <a:extLst>
              <a:ext uri="{FF2B5EF4-FFF2-40B4-BE49-F238E27FC236}">
                <a16:creationId xmlns:a16="http://schemas.microsoft.com/office/drawing/2014/main" id="{B2FF5F78-807A-A05F-A147-728294CED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3933826"/>
            <a:ext cx="144462" cy="1428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0660" name="Text Box 23">
            <a:extLst>
              <a:ext uri="{FF2B5EF4-FFF2-40B4-BE49-F238E27FC236}">
                <a16:creationId xmlns:a16="http://schemas.microsoft.com/office/drawing/2014/main" id="{3B49F7CA-7ABD-8239-0BCB-5D512EB49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909763"/>
            <a:ext cx="2593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FF33CC"/>
                </a:solidFill>
              </a:rPr>
              <a:t>Libération de Ca</a:t>
            </a:r>
            <a:r>
              <a:rPr lang="fr-FR" altLang="fr-FR" b="1" baseline="30000">
                <a:solidFill>
                  <a:srgbClr val="FF33CC"/>
                </a:solidFill>
              </a:rPr>
              <a:t>2+</a:t>
            </a:r>
          </a:p>
        </p:txBody>
      </p:sp>
      <p:sp>
        <p:nvSpPr>
          <p:cNvPr id="240661" name="Line 24">
            <a:extLst>
              <a:ext uri="{FF2B5EF4-FFF2-40B4-BE49-F238E27FC236}">
                <a16:creationId xmlns:a16="http://schemas.microsoft.com/office/drawing/2014/main" id="{794A93AA-2DC8-4A38-35A2-72B32FFA6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5949950"/>
            <a:ext cx="1366838" cy="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B48CA1-9DAF-2407-3558-DBED94142093}"/>
              </a:ext>
            </a:extLst>
          </p:cNvPr>
          <p:cNvSpPr/>
          <p:nvPr/>
        </p:nvSpPr>
        <p:spPr>
          <a:xfrm>
            <a:off x="1524001" y="1"/>
            <a:ext cx="785813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CF64EB-973F-0149-4995-255C10CF622B}"/>
              </a:ext>
            </a:extLst>
          </p:cNvPr>
          <p:cNvSpPr/>
          <p:nvPr/>
        </p:nvSpPr>
        <p:spPr>
          <a:xfrm>
            <a:off x="8882064" y="1"/>
            <a:ext cx="1785937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4">
            <a:extLst>
              <a:ext uri="{FF2B5EF4-FFF2-40B4-BE49-F238E27FC236}">
                <a16:creationId xmlns:a16="http://schemas.microsoft.com/office/drawing/2014/main" id="{D2E8FF06-5697-064E-4572-81A7829F4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La contraction musculaire – le raccourcissement des sarcomères</a:t>
            </a:r>
          </a:p>
        </p:txBody>
      </p:sp>
      <p:sp>
        <p:nvSpPr>
          <p:cNvPr id="241667" name="Text Box 5">
            <a:extLst>
              <a:ext uri="{FF2B5EF4-FFF2-40B4-BE49-F238E27FC236}">
                <a16:creationId xmlns:a16="http://schemas.microsoft.com/office/drawing/2014/main" id="{83F031AD-5FA5-7708-B090-4664B1D1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201738"/>
            <a:ext cx="842486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3600"/>
              <a:t>Une fois le pont acto-myosine formé, il faut que les filaments fin d’actine glissent sur les filaments épais de myosine pour provoquer le raccourcissement des sarcomères et donc la contraction du muscle.</a:t>
            </a:r>
          </a:p>
          <a:p>
            <a:pPr algn="just" eaLnBrk="1" hangingPunct="1">
              <a:spcBef>
                <a:spcPct val="50000"/>
              </a:spcBef>
            </a:pPr>
            <a:endParaRPr lang="fr-FR" altLang="fr-FR" sz="3600"/>
          </a:p>
          <a:p>
            <a:pPr algn="ctr" eaLnBrk="1" hangingPunct="1">
              <a:spcBef>
                <a:spcPct val="50000"/>
              </a:spcBef>
            </a:pPr>
            <a:r>
              <a:rPr lang="fr-FR" altLang="fr-FR" sz="3600" b="1"/>
              <a:t>Pour cela, il faut de l’ATP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>
            <a:extLst>
              <a:ext uri="{FF2B5EF4-FFF2-40B4-BE49-F238E27FC236}">
                <a16:creationId xmlns:a16="http://schemas.microsoft.com/office/drawing/2014/main" id="{D14AB4F8-33EB-0B82-C51F-9ACB718A3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00126"/>
            <a:ext cx="9144000" cy="185102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/>
              <a:t>L’ATP est une molécule qui reçoit l’énergie provenant de la dégradation des molécules de lipides, protéines et glucides et qui transmet cette énergie aux fonctions cellulaires.</a:t>
            </a:r>
          </a:p>
        </p:txBody>
      </p:sp>
      <p:sp>
        <p:nvSpPr>
          <p:cNvPr id="242691" name="Oval 3">
            <a:extLst>
              <a:ext uri="{FF2B5EF4-FFF2-40B4-BE49-F238E27FC236}">
                <a16:creationId xmlns:a16="http://schemas.microsoft.com/office/drawing/2014/main" id="{D693D13A-45C3-EE84-61A3-FFA10C287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3357563"/>
            <a:ext cx="2089150" cy="1008062"/>
          </a:xfrm>
          <a:prstGeom prst="ellipse">
            <a:avLst/>
          </a:prstGeom>
          <a:solidFill>
            <a:srgbClr val="969696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/>
              <a:t>Adenosine</a:t>
            </a:r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879ED34F-E5AA-F5F7-E171-F2F7BF68B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1" y="3502025"/>
            <a:ext cx="1439863" cy="8636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Phosphate</a:t>
            </a:r>
          </a:p>
        </p:txBody>
      </p:sp>
      <p:sp>
        <p:nvSpPr>
          <p:cNvPr id="242693" name="Rectangle 5">
            <a:extLst>
              <a:ext uri="{FF2B5EF4-FFF2-40B4-BE49-F238E27FC236}">
                <a16:creationId xmlns:a16="http://schemas.microsoft.com/office/drawing/2014/main" id="{4C3E9F00-C312-1072-2279-99CF9E2B0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3502025"/>
            <a:ext cx="1438275" cy="8636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Phosphate</a:t>
            </a:r>
          </a:p>
        </p:txBody>
      </p:sp>
      <p:sp>
        <p:nvSpPr>
          <p:cNvPr id="242694" name="Rectangle 6">
            <a:extLst>
              <a:ext uri="{FF2B5EF4-FFF2-40B4-BE49-F238E27FC236}">
                <a16:creationId xmlns:a16="http://schemas.microsoft.com/office/drawing/2014/main" id="{2564C1DB-24E9-DFFF-080F-324F7C71C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188" y="3502025"/>
            <a:ext cx="1439862" cy="8636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Phosphate</a:t>
            </a:r>
          </a:p>
        </p:txBody>
      </p:sp>
      <p:sp>
        <p:nvSpPr>
          <p:cNvPr id="242695" name="Line 7">
            <a:extLst>
              <a:ext uri="{FF2B5EF4-FFF2-40B4-BE49-F238E27FC236}">
                <a16:creationId xmlns:a16="http://schemas.microsoft.com/office/drawing/2014/main" id="{A0A31D2F-D183-F6F6-D121-4F92262F2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862388"/>
            <a:ext cx="9350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696" name="Line 8">
            <a:extLst>
              <a:ext uri="{FF2B5EF4-FFF2-40B4-BE49-F238E27FC236}">
                <a16:creationId xmlns:a16="http://schemas.microsoft.com/office/drawing/2014/main" id="{B457AFCF-0BE3-F054-8995-93B5135A5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4413" y="3862388"/>
            <a:ext cx="7937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697" name="Line 9">
            <a:extLst>
              <a:ext uri="{FF2B5EF4-FFF2-40B4-BE49-F238E27FC236}">
                <a16:creationId xmlns:a16="http://schemas.microsoft.com/office/drawing/2014/main" id="{EEE4DC98-DF92-5E12-841B-5C365BF64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6438" y="3862388"/>
            <a:ext cx="7921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698" name="Text Box 10">
            <a:extLst>
              <a:ext uri="{FF2B5EF4-FFF2-40B4-BE49-F238E27FC236}">
                <a16:creationId xmlns:a16="http://schemas.microsoft.com/office/drawing/2014/main" id="{E8285719-4576-BC7C-E4D7-E6DB69D2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5133975"/>
            <a:ext cx="89995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Stockage de l’énergie = dans les liaisons covalentes entre les groupements phosphate.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2000"/>
              <a:t>La rupture d’une de ces liaisons libère une quantité importante d’énergie (7kcal/mole) : </a:t>
            </a:r>
            <a:r>
              <a:rPr lang="fr-FR" altLang="fr-FR" sz="2400" b="1">
                <a:solidFill>
                  <a:srgbClr val="0000CC"/>
                </a:solidFill>
              </a:rPr>
              <a:t>ADP + Pi + Energie</a:t>
            </a:r>
          </a:p>
        </p:txBody>
      </p:sp>
      <p:sp>
        <p:nvSpPr>
          <p:cNvPr id="242699" name="Text Box 11">
            <a:extLst>
              <a:ext uri="{FF2B5EF4-FFF2-40B4-BE49-F238E27FC236}">
                <a16:creationId xmlns:a16="http://schemas.microsoft.com/office/drawing/2014/main" id="{A1E07432-6C0E-9B03-0106-55C45281F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La contraction musculaire – le raccourcissement des sarcomères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AutoShape 2">
            <a:extLst>
              <a:ext uri="{FF2B5EF4-FFF2-40B4-BE49-F238E27FC236}">
                <a16:creationId xmlns:a16="http://schemas.microsoft.com/office/drawing/2014/main" id="{1F4A92AE-DA51-632D-95B9-2C2EF2DEEC61}"/>
              </a:ext>
            </a:extLst>
          </p:cNvPr>
          <p:cNvSpPr>
            <a:spLocks noChangeArrowheads="1"/>
          </p:cNvSpPr>
          <p:nvPr/>
        </p:nvSpPr>
        <p:spPr bwMode="auto">
          <a:xfrm rot="621822">
            <a:off x="10199688" y="2924176"/>
            <a:ext cx="360362" cy="1565275"/>
          </a:xfrm>
          <a:prstGeom prst="curvedLeftArrow">
            <a:avLst>
              <a:gd name="adj1" fmla="val 86872"/>
              <a:gd name="adj2" fmla="val 173745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15" name="Oval 3">
            <a:extLst>
              <a:ext uri="{FF2B5EF4-FFF2-40B4-BE49-F238E27FC236}">
                <a16:creationId xmlns:a16="http://schemas.microsoft.com/office/drawing/2014/main" id="{EDDE788A-F415-B285-4467-7BA57491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364490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16" name="Oval 4">
            <a:extLst>
              <a:ext uri="{FF2B5EF4-FFF2-40B4-BE49-F238E27FC236}">
                <a16:creationId xmlns:a16="http://schemas.microsoft.com/office/drawing/2014/main" id="{2083925C-D184-C1D6-6118-5C8934D8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17" name="Oval 5">
            <a:extLst>
              <a:ext uri="{FF2B5EF4-FFF2-40B4-BE49-F238E27FC236}">
                <a16:creationId xmlns:a16="http://schemas.microsoft.com/office/drawing/2014/main" id="{B20AD22B-0934-1764-7598-6E84E02FE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18" name="Oval 6">
            <a:extLst>
              <a:ext uri="{FF2B5EF4-FFF2-40B4-BE49-F238E27FC236}">
                <a16:creationId xmlns:a16="http://schemas.microsoft.com/office/drawing/2014/main" id="{14CAA2E3-036C-BF0E-9EDA-7A350E1A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19" name="Oval 7">
            <a:extLst>
              <a:ext uri="{FF2B5EF4-FFF2-40B4-BE49-F238E27FC236}">
                <a16:creationId xmlns:a16="http://schemas.microsoft.com/office/drawing/2014/main" id="{BA160FB9-0596-4740-0B8B-E01CDD7FC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20" name="Oval 8">
            <a:extLst>
              <a:ext uri="{FF2B5EF4-FFF2-40B4-BE49-F238E27FC236}">
                <a16:creationId xmlns:a16="http://schemas.microsoft.com/office/drawing/2014/main" id="{4C2A38EA-655F-1BF0-6A8D-752F3BA2E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21" name="Oval 9">
            <a:extLst>
              <a:ext uri="{FF2B5EF4-FFF2-40B4-BE49-F238E27FC236}">
                <a16:creationId xmlns:a16="http://schemas.microsoft.com/office/drawing/2014/main" id="{4E0DEB78-0E9D-33B2-4625-C7F49A9F0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22" name="Oval 10">
            <a:extLst>
              <a:ext uri="{FF2B5EF4-FFF2-40B4-BE49-F238E27FC236}">
                <a16:creationId xmlns:a16="http://schemas.microsoft.com/office/drawing/2014/main" id="{F0BE4468-4166-7DB6-B4B9-3CC9330F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23" name="Oval 11">
            <a:extLst>
              <a:ext uri="{FF2B5EF4-FFF2-40B4-BE49-F238E27FC236}">
                <a16:creationId xmlns:a16="http://schemas.microsoft.com/office/drawing/2014/main" id="{3A9F1B0C-43FA-1229-25B8-4E2E6A78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24" name="Oval 12">
            <a:extLst>
              <a:ext uri="{FF2B5EF4-FFF2-40B4-BE49-F238E27FC236}">
                <a16:creationId xmlns:a16="http://schemas.microsoft.com/office/drawing/2014/main" id="{66FD3A54-0CF4-E575-0017-22B9EFB8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25" name="Oval 13">
            <a:extLst>
              <a:ext uri="{FF2B5EF4-FFF2-40B4-BE49-F238E27FC236}">
                <a16:creationId xmlns:a16="http://schemas.microsoft.com/office/drawing/2014/main" id="{A2D45649-991F-4C57-EBE2-CFE2EB661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26" name="Oval 14">
            <a:extLst>
              <a:ext uri="{FF2B5EF4-FFF2-40B4-BE49-F238E27FC236}">
                <a16:creationId xmlns:a16="http://schemas.microsoft.com/office/drawing/2014/main" id="{E2B87B25-36B3-8838-ACA7-E62FEE2B8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43727" name="Group 15">
            <a:extLst>
              <a:ext uri="{FF2B5EF4-FFF2-40B4-BE49-F238E27FC236}">
                <a16:creationId xmlns:a16="http://schemas.microsoft.com/office/drawing/2014/main" id="{7969BCEB-79D5-21F9-4DBA-0106EBBF97E9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404814"/>
            <a:ext cx="3384550" cy="2232025"/>
            <a:chOff x="476" y="981"/>
            <a:chExt cx="2132" cy="1406"/>
          </a:xfrm>
        </p:grpSpPr>
        <p:sp>
          <p:nvSpPr>
            <p:cNvPr id="243819" name="Oval 16">
              <a:extLst>
                <a:ext uri="{FF2B5EF4-FFF2-40B4-BE49-F238E27FC236}">
                  <a16:creationId xmlns:a16="http://schemas.microsoft.com/office/drawing/2014/main" id="{ECF47BC1-C713-3A0D-C1B7-030567973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981"/>
              <a:ext cx="226" cy="54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0" name="Rectangle 17">
              <a:extLst>
                <a:ext uri="{FF2B5EF4-FFF2-40B4-BE49-F238E27FC236}">
                  <a16:creationId xmlns:a16="http://schemas.microsoft.com/office/drawing/2014/main" id="{DA00580E-82F2-B85B-BE98-1A87409EB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116"/>
              <a:ext cx="2132" cy="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1" name="Rectangle 18">
              <a:extLst>
                <a:ext uri="{FF2B5EF4-FFF2-40B4-BE49-F238E27FC236}">
                  <a16:creationId xmlns:a16="http://schemas.microsoft.com/office/drawing/2014/main" id="{70119C85-9670-FD94-E99D-6D397361F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161"/>
              <a:ext cx="2132" cy="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2" name="Rectangle 19">
              <a:extLst>
                <a:ext uri="{FF2B5EF4-FFF2-40B4-BE49-F238E27FC236}">
                  <a16:creationId xmlns:a16="http://schemas.microsoft.com/office/drawing/2014/main" id="{79058532-9B23-A637-6828-8119ED25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206"/>
              <a:ext cx="2132" cy="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3" name="Rectangle 20">
              <a:extLst>
                <a:ext uri="{FF2B5EF4-FFF2-40B4-BE49-F238E27FC236}">
                  <a16:creationId xmlns:a16="http://schemas.microsoft.com/office/drawing/2014/main" id="{6CAFBC29-9978-8A25-03B8-B36667741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252"/>
              <a:ext cx="2132" cy="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4" name="Rectangle 21">
              <a:extLst>
                <a:ext uri="{FF2B5EF4-FFF2-40B4-BE49-F238E27FC236}">
                  <a16:creationId xmlns:a16="http://schemas.microsoft.com/office/drawing/2014/main" id="{02CD1FA1-0618-79C0-AC1B-91A9D80E7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297"/>
              <a:ext cx="2132" cy="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5" name="Rectangle 22">
              <a:extLst>
                <a:ext uri="{FF2B5EF4-FFF2-40B4-BE49-F238E27FC236}">
                  <a16:creationId xmlns:a16="http://schemas.microsoft.com/office/drawing/2014/main" id="{BC7185DC-88DB-46F1-11A1-7633521EE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342"/>
              <a:ext cx="2132" cy="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6" name="Rectangle 23">
              <a:extLst>
                <a:ext uri="{FF2B5EF4-FFF2-40B4-BE49-F238E27FC236}">
                  <a16:creationId xmlns:a16="http://schemas.microsoft.com/office/drawing/2014/main" id="{DDBCACCF-E593-6AF7-0602-0A8C1245C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342"/>
              <a:ext cx="2132" cy="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7" name="Rectangle 24">
              <a:extLst>
                <a:ext uri="{FF2B5EF4-FFF2-40B4-BE49-F238E27FC236}">
                  <a16:creationId xmlns:a16="http://schemas.microsoft.com/office/drawing/2014/main" id="{E82BC718-6A85-53E9-10C4-832E7090B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070"/>
              <a:ext cx="726" cy="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28" name="Oval 25">
              <a:extLst>
                <a:ext uri="{FF2B5EF4-FFF2-40B4-BE49-F238E27FC236}">
                  <a16:creationId xmlns:a16="http://schemas.microsoft.com/office/drawing/2014/main" id="{0A53156F-A190-B52E-240F-60C4C6A29A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3007">
              <a:off x="1338" y="1480"/>
              <a:ext cx="72" cy="68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243728" name="Oval 26">
            <a:extLst>
              <a:ext uri="{FF2B5EF4-FFF2-40B4-BE49-F238E27FC236}">
                <a16:creationId xmlns:a16="http://schemas.microsoft.com/office/drawing/2014/main" id="{CD7A3C9D-6C43-4030-B4F8-8E366F600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547688"/>
            <a:ext cx="792162" cy="2159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ADP</a:t>
            </a:r>
          </a:p>
        </p:txBody>
      </p:sp>
      <p:sp>
        <p:nvSpPr>
          <p:cNvPr id="243729" name="Oval 27">
            <a:extLst>
              <a:ext uri="{FF2B5EF4-FFF2-40B4-BE49-F238E27FC236}">
                <a16:creationId xmlns:a16="http://schemas.microsoft.com/office/drawing/2014/main" id="{BD8E2370-57E3-B65B-68D8-03CBB797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9" y="836614"/>
            <a:ext cx="574675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P</a:t>
            </a:r>
            <a:r>
              <a:rPr lang="fr-FR" altLang="fr-FR" b="1" baseline="-25000"/>
              <a:t>i</a:t>
            </a:r>
          </a:p>
        </p:txBody>
      </p:sp>
      <p:grpSp>
        <p:nvGrpSpPr>
          <p:cNvPr id="243730" name="Group 28">
            <a:extLst>
              <a:ext uri="{FF2B5EF4-FFF2-40B4-BE49-F238E27FC236}">
                <a16:creationId xmlns:a16="http://schemas.microsoft.com/office/drawing/2014/main" id="{2CA89480-BE3E-6007-E5E7-C138C659AF22}"/>
              </a:ext>
            </a:extLst>
          </p:cNvPr>
          <p:cNvGrpSpPr>
            <a:grpSpLocks/>
          </p:cNvGrpSpPr>
          <p:nvPr/>
        </p:nvGrpSpPr>
        <p:grpSpPr bwMode="auto">
          <a:xfrm>
            <a:off x="6167439" y="44451"/>
            <a:ext cx="3311525" cy="360363"/>
            <a:chOff x="340" y="935"/>
            <a:chExt cx="2086" cy="227"/>
          </a:xfrm>
        </p:grpSpPr>
        <p:sp>
          <p:nvSpPr>
            <p:cNvPr id="243808" name="Oval 29">
              <a:extLst>
                <a:ext uri="{FF2B5EF4-FFF2-40B4-BE49-F238E27FC236}">
                  <a16:creationId xmlns:a16="http://schemas.microsoft.com/office/drawing/2014/main" id="{0A2CF0BB-E324-D170-0922-C1601BC64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9" name="Oval 30">
              <a:extLst>
                <a:ext uri="{FF2B5EF4-FFF2-40B4-BE49-F238E27FC236}">
                  <a16:creationId xmlns:a16="http://schemas.microsoft.com/office/drawing/2014/main" id="{CBB5EC36-158C-B88E-B3D7-3E6C9A9BC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0" name="Oval 31">
              <a:extLst>
                <a:ext uri="{FF2B5EF4-FFF2-40B4-BE49-F238E27FC236}">
                  <a16:creationId xmlns:a16="http://schemas.microsoft.com/office/drawing/2014/main" id="{9D1E16E5-A8B6-BBF0-113F-6D2128D75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1" name="Oval 32">
              <a:extLst>
                <a:ext uri="{FF2B5EF4-FFF2-40B4-BE49-F238E27FC236}">
                  <a16:creationId xmlns:a16="http://schemas.microsoft.com/office/drawing/2014/main" id="{114716E6-80B4-FF2F-F085-4A1CCEBE1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2" name="Oval 33">
              <a:extLst>
                <a:ext uri="{FF2B5EF4-FFF2-40B4-BE49-F238E27FC236}">
                  <a16:creationId xmlns:a16="http://schemas.microsoft.com/office/drawing/2014/main" id="{E7AC5934-68ED-983A-B2B8-38ACD4851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3" name="Oval 34">
              <a:extLst>
                <a:ext uri="{FF2B5EF4-FFF2-40B4-BE49-F238E27FC236}">
                  <a16:creationId xmlns:a16="http://schemas.microsoft.com/office/drawing/2014/main" id="{EB689201-E92F-F3CA-9E7C-01B444D21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4" name="Oval 35">
              <a:extLst>
                <a:ext uri="{FF2B5EF4-FFF2-40B4-BE49-F238E27FC236}">
                  <a16:creationId xmlns:a16="http://schemas.microsoft.com/office/drawing/2014/main" id="{2930C2FA-8AAF-DEC4-46B2-9251E78E5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5" name="Oval 36">
              <a:extLst>
                <a:ext uri="{FF2B5EF4-FFF2-40B4-BE49-F238E27FC236}">
                  <a16:creationId xmlns:a16="http://schemas.microsoft.com/office/drawing/2014/main" id="{FBFF680D-F71E-2203-E49F-6660B4713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6" name="Oval 37">
              <a:extLst>
                <a:ext uri="{FF2B5EF4-FFF2-40B4-BE49-F238E27FC236}">
                  <a16:creationId xmlns:a16="http://schemas.microsoft.com/office/drawing/2014/main" id="{968F51F6-570D-FCE0-862E-7721121C4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7" name="Oval 38">
              <a:extLst>
                <a:ext uri="{FF2B5EF4-FFF2-40B4-BE49-F238E27FC236}">
                  <a16:creationId xmlns:a16="http://schemas.microsoft.com/office/drawing/2014/main" id="{3B6F7D84-9DCE-5591-5526-1EE1B3510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18" name="Oval 39">
              <a:extLst>
                <a:ext uri="{FF2B5EF4-FFF2-40B4-BE49-F238E27FC236}">
                  <a16:creationId xmlns:a16="http://schemas.microsoft.com/office/drawing/2014/main" id="{990B9A3C-6665-4133-2183-5E05BDBFE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243731" name="Oval 40">
            <a:extLst>
              <a:ext uri="{FF2B5EF4-FFF2-40B4-BE49-F238E27FC236}">
                <a16:creationId xmlns:a16="http://schemas.microsoft.com/office/drawing/2014/main" id="{1511161B-79B8-44AD-F8A1-90079EF7BCED}"/>
              </a:ext>
            </a:extLst>
          </p:cNvPr>
          <p:cNvSpPr>
            <a:spLocks noChangeArrowheads="1"/>
          </p:cNvSpPr>
          <p:nvPr/>
        </p:nvSpPr>
        <p:spPr bwMode="auto">
          <a:xfrm rot="19122917">
            <a:off x="8183564" y="331788"/>
            <a:ext cx="358775" cy="863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32" name="Rectangle 41">
            <a:extLst>
              <a:ext uri="{FF2B5EF4-FFF2-40B4-BE49-F238E27FC236}">
                <a16:creationId xmlns:a16="http://schemas.microsoft.com/office/drawing/2014/main" id="{AFE6F088-A4B6-DA38-325B-292F7DB7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133600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33" name="Rectangle 42">
            <a:extLst>
              <a:ext uri="{FF2B5EF4-FFF2-40B4-BE49-F238E27FC236}">
                <a16:creationId xmlns:a16="http://schemas.microsoft.com/office/drawing/2014/main" id="{4A886419-DA9B-C687-0BAE-8C3F5664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205039"/>
            <a:ext cx="3384550" cy="714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34" name="Rectangle 43">
            <a:extLst>
              <a:ext uri="{FF2B5EF4-FFF2-40B4-BE49-F238E27FC236}">
                <a16:creationId xmlns:a16="http://schemas.microsoft.com/office/drawing/2014/main" id="{E4798CD0-C9BA-FC4E-3A00-459F5D875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276475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35" name="Rectangle 44">
            <a:extLst>
              <a:ext uri="{FF2B5EF4-FFF2-40B4-BE49-F238E27FC236}">
                <a16:creationId xmlns:a16="http://schemas.microsoft.com/office/drawing/2014/main" id="{22CD75A0-94FB-0B3F-9475-C5318D41C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349500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36" name="Rectangle 45">
            <a:extLst>
              <a:ext uri="{FF2B5EF4-FFF2-40B4-BE49-F238E27FC236}">
                <a16:creationId xmlns:a16="http://schemas.microsoft.com/office/drawing/2014/main" id="{8F1C17BB-27B7-C690-EC09-A76A4208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420939"/>
            <a:ext cx="3384550" cy="714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37" name="Rectangle 46">
            <a:extLst>
              <a:ext uri="{FF2B5EF4-FFF2-40B4-BE49-F238E27FC236}">
                <a16:creationId xmlns:a16="http://schemas.microsoft.com/office/drawing/2014/main" id="{B250ECB9-E011-CE1B-87E0-598A0F65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492375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38" name="Rectangle 47">
            <a:extLst>
              <a:ext uri="{FF2B5EF4-FFF2-40B4-BE49-F238E27FC236}">
                <a16:creationId xmlns:a16="http://schemas.microsoft.com/office/drawing/2014/main" id="{E8F994BE-A148-97CD-0258-BC47809E0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492375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39" name="Rectangle 48">
            <a:extLst>
              <a:ext uri="{FF2B5EF4-FFF2-40B4-BE49-F238E27FC236}">
                <a16:creationId xmlns:a16="http://schemas.microsoft.com/office/drawing/2014/main" id="{0CB3E6FD-AAA7-B6BB-370A-A63CED2A2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9" y="2060575"/>
            <a:ext cx="1152525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40" name="Oval 49">
            <a:extLst>
              <a:ext uri="{FF2B5EF4-FFF2-40B4-BE49-F238E27FC236}">
                <a16:creationId xmlns:a16="http://schemas.microsoft.com/office/drawing/2014/main" id="{3CF7EA65-B367-1FAB-1055-EEE9EE6AE9EA}"/>
              </a:ext>
            </a:extLst>
          </p:cNvPr>
          <p:cNvSpPr>
            <a:spLocks noChangeArrowheads="1"/>
          </p:cNvSpPr>
          <p:nvPr/>
        </p:nvSpPr>
        <p:spPr bwMode="auto">
          <a:xfrm rot="862968">
            <a:off x="8470900" y="1052513"/>
            <a:ext cx="114300" cy="10795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41" name="Oval 50">
            <a:extLst>
              <a:ext uri="{FF2B5EF4-FFF2-40B4-BE49-F238E27FC236}">
                <a16:creationId xmlns:a16="http://schemas.microsoft.com/office/drawing/2014/main" id="{57BBE93C-604F-48A6-C784-BD7E3C643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4" y="474663"/>
            <a:ext cx="790575" cy="2159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ADP</a:t>
            </a:r>
          </a:p>
        </p:txBody>
      </p:sp>
      <p:sp>
        <p:nvSpPr>
          <p:cNvPr id="243742" name="Oval 51">
            <a:extLst>
              <a:ext uri="{FF2B5EF4-FFF2-40B4-BE49-F238E27FC236}">
                <a16:creationId xmlns:a16="http://schemas.microsoft.com/office/drawing/2014/main" id="{1C7E40B8-D65D-A9C2-F1EF-E26B2A11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14" y="763589"/>
            <a:ext cx="573087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P</a:t>
            </a:r>
            <a:r>
              <a:rPr lang="fr-FR" altLang="fr-FR" b="1" baseline="-25000"/>
              <a:t>i</a:t>
            </a:r>
          </a:p>
        </p:txBody>
      </p:sp>
      <p:sp>
        <p:nvSpPr>
          <p:cNvPr id="243743" name="Line 52">
            <a:extLst>
              <a:ext uri="{FF2B5EF4-FFF2-40B4-BE49-F238E27FC236}">
                <a16:creationId xmlns:a16="http://schemas.microsoft.com/office/drawing/2014/main" id="{4E45D880-B9C4-7520-F609-DB5143F22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9" y="547689"/>
            <a:ext cx="574675" cy="714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744" name="Line 53">
            <a:extLst>
              <a:ext uri="{FF2B5EF4-FFF2-40B4-BE49-F238E27FC236}">
                <a16:creationId xmlns:a16="http://schemas.microsoft.com/office/drawing/2014/main" id="{199EEDD4-C4BB-CB8D-DE0C-C4C20D362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1414" y="836614"/>
            <a:ext cx="574675" cy="714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3745" name="Group 54">
            <a:extLst>
              <a:ext uri="{FF2B5EF4-FFF2-40B4-BE49-F238E27FC236}">
                <a16:creationId xmlns:a16="http://schemas.microsoft.com/office/drawing/2014/main" id="{4CEAADE3-8AE4-DB24-3207-3C4B0731116F}"/>
              </a:ext>
            </a:extLst>
          </p:cNvPr>
          <p:cNvGrpSpPr>
            <a:grpSpLocks/>
          </p:cNvGrpSpPr>
          <p:nvPr/>
        </p:nvGrpSpPr>
        <p:grpSpPr bwMode="auto">
          <a:xfrm>
            <a:off x="5808664" y="3644901"/>
            <a:ext cx="3311525" cy="360363"/>
            <a:chOff x="340" y="935"/>
            <a:chExt cx="2086" cy="227"/>
          </a:xfrm>
        </p:grpSpPr>
        <p:sp>
          <p:nvSpPr>
            <p:cNvPr id="243797" name="Oval 55">
              <a:extLst>
                <a:ext uri="{FF2B5EF4-FFF2-40B4-BE49-F238E27FC236}">
                  <a16:creationId xmlns:a16="http://schemas.microsoft.com/office/drawing/2014/main" id="{4FA468BF-1721-7383-E9EF-89E33A17C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8" name="Oval 56">
              <a:extLst>
                <a:ext uri="{FF2B5EF4-FFF2-40B4-BE49-F238E27FC236}">
                  <a16:creationId xmlns:a16="http://schemas.microsoft.com/office/drawing/2014/main" id="{B6F685F8-B95F-ADDB-3861-99A15260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9" name="Oval 57">
              <a:extLst>
                <a:ext uri="{FF2B5EF4-FFF2-40B4-BE49-F238E27FC236}">
                  <a16:creationId xmlns:a16="http://schemas.microsoft.com/office/drawing/2014/main" id="{6214032A-1FCA-A86D-62F4-69066123B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0" name="Oval 58">
              <a:extLst>
                <a:ext uri="{FF2B5EF4-FFF2-40B4-BE49-F238E27FC236}">
                  <a16:creationId xmlns:a16="http://schemas.microsoft.com/office/drawing/2014/main" id="{DEA6142F-DB8D-BA69-F592-B9D82A6D9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1" name="Oval 59">
              <a:extLst>
                <a:ext uri="{FF2B5EF4-FFF2-40B4-BE49-F238E27FC236}">
                  <a16:creationId xmlns:a16="http://schemas.microsoft.com/office/drawing/2014/main" id="{8552F3F3-366D-C3CE-3E8E-38EA41836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2" name="Oval 60">
              <a:extLst>
                <a:ext uri="{FF2B5EF4-FFF2-40B4-BE49-F238E27FC236}">
                  <a16:creationId xmlns:a16="http://schemas.microsoft.com/office/drawing/2014/main" id="{58198B11-76DA-AC57-7B58-ED211B869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3" name="Oval 61">
              <a:extLst>
                <a:ext uri="{FF2B5EF4-FFF2-40B4-BE49-F238E27FC236}">
                  <a16:creationId xmlns:a16="http://schemas.microsoft.com/office/drawing/2014/main" id="{C3177951-2540-F0AD-9F53-5FCD6E9CB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4" name="Oval 62">
              <a:extLst>
                <a:ext uri="{FF2B5EF4-FFF2-40B4-BE49-F238E27FC236}">
                  <a16:creationId xmlns:a16="http://schemas.microsoft.com/office/drawing/2014/main" id="{7707F0EB-6178-8B01-26F2-7BAABC4C6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5" name="Oval 63">
              <a:extLst>
                <a:ext uri="{FF2B5EF4-FFF2-40B4-BE49-F238E27FC236}">
                  <a16:creationId xmlns:a16="http://schemas.microsoft.com/office/drawing/2014/main" id="{37995467-1E76-8173-2556-0952DA4B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6" name="Oval 64">
              <a:extLst>
                <a:ext uri="{FF2B5EF4-FFF2-40B4-BE49-F238E27FC236}">
                  <a16:creationId xmlns:a16="http://schemas.microsoft.com/office/drawing/2014/main" id="{01CA9368-D294-7036-5415-12F4CE579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807" name="Oval 65">
              <a:extLst>
                <a:ext uri="{FF2B5EF4-FFF2-40B4-BE49-F238E27FC236}">
                  <a16:creationId xmlns:a16="http://schemas.microsoft.com/office/drawing/2014/main" id="{80B9730E-1BDF-9750-2D0B-4A9779BDD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243746" name="Oval 66">
            <a:extLst>
              <a:ext uri="{FF2B5EF4-FFF2-40B4-BE49-F238E27FC236}">
                <a16:creationId xmlns:a16="http://schemas.microsoft.com/office/drawing/2014/main" id="{65E124D1-31C6-61C3-C69C-39A28F05EE7A}"/>
              </a:ext>
            </a:extLst>
          </p:cNvPr>
          <p:cNvSpPr>
            <a:spLocks noChangeArrowheads="1"/>
          </p:cNvSpPr>
          <p:nvPr/>
        </p:nvSpPr>
        <p:spPr bwMode="auto">
          <a:xfrm rot="18316696">
            <a:off x="8291513" y="4403726"/>
            <a:ext cx="358775" cy="863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47" name="Rectangle 67">
            <a:extLst>
              <a:ext uri="{FF2B5EF4-FFF2-40B4-BE49-F238E27FC236}">
                <a16:creationId xmlns:a16="http://schemas.microsoft.com/office/drawing/2014/main" id="{B523913C-62E0-E791-4960-BB3EBECE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5737225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48" name="Rectangle 68">
            <a:extLst>
              <a:ext uri="{FF2B5EF4-FFF2-40B4-BE49-F238E27FC236}">
                <a16:creationId xmlns:a16="http://schemas.microsoft.com/office/drawing/2014/main" id="{281A3830-FC70-DD51-3586-A5958B28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5808664"/>
            <a:ext cx="3384550" cy="714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49" name="Rectangle 69">
            <a:extLst>
              <a:ext uri="{FF2B5EF4-FFF2-40B4-BE49-F238E27FC236}">
                <a16:creationId xmlns:a16="http://schemas.microsoft.com/office/drawing/2014/main" id="{5644A821-C6B8-73D1-FC87-3DFBFAE3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5880100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50" name="Rectangle 70">
            <a:extLst>
              <a:ext uri="{FF2B5EF4-FFF2-40B4-BE49-F238E27FC236}">
                <a16:creationId xmlns:a16="http://schemas.microsoft.com/office/drawing/2014/main" id="{4777BDE9-FE48-A0A0-2F0D-44E9EB0D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5953125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51" name="Rectangle 71">
            <a:extLst>
              <a:ext uri="{FF2B5EF4-FFF2-40B4-BE49-F238E27FC236}">
                <a16:creationId xmlns:a16="http://schemas.microsoft.com/office/drawing/2014/main" id="{CBE73A61-605E-B0BE-7D55-1D9F3FDF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6024564"/>
            <a:ext cx="3384550" cy="714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52" name="Rectangle 72">
            <a:extLst>
              <a:ext uri="{FF2B5EF4-FFF2-40B4-BE49-F238E27FC236}">
                <a16:creationId xmlns:a16="http://schemas.microsoft.com/office/drawing/2014/main" id="{C007C9BA-F399-2E5B-BE12-350DA4320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6096000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53" name="Rectangle 73">
            <a:extLst>
              <a:ext uri="{FF2B5EF4-FFF2-40B4-BE49-F238E27FC236}">
                <a16:creationId xmlns:a16="http://schemas.microsoft.com/office/drawing/2014/main" id="{652BC136-E445-1FF7-26E6-53CCE85F9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6096000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54" name="Rectangle 74">
            <a:extLst>
              <a:ext uri="{FF2B5EF4-FFF2-40B4-BE49-F238E27FC236}">
                <a16:creationId xmlns:a16="http://schemas.microsoft.com/office/drawing/2014/main" id="{52523DED-487C-0AC0-A579-BEEEF8493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9" y="5664200"/>
            <a:ext cx="1152525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55" name="Oval 75">
            <a:extLst>
              <a:ext uri="{FF2B5EF4-FFF2-40B4-BE49-F238E27FC236}">
                <a16:creationId xmlns:a16="http://schemas.microsoft.com/office/drawing/2014/main" id="{3236DA06-28A5-8FA9-4AC4-E80E9D6F7D2E}"/>
              </a:ext>
            </a:extLst>
          </p:cNvPr>
          <p:cNvSpPr>
            <a:spLocks noChangeArrowheads="1"/>
          </p:cNvSpPr>
          <p:nvPr/>
        </p:nvSpPr>
        <p:spPr bwMode="auto">
          <a:xfrm rot="3366125">
            <a:off x="8305800" y="4849813"/>
            <a:ext cx="114300" cy="10795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56" name="AutoShape 76">
            <a:extLst>
              <a:ext uri="{FF2B5EF4-FFF2-40B4-BE49-F238E27FC236}">
                <a16:creationId xmlns:a16="http://schemas.microsoft.com/office/drawing/2014/main" id="{20C77CA1-DCA1-C50A-BB14-E715A13DD3AA}"/>
              </a:ext>
            </a:extLst>
          </p:cNvPr>
          <p:cNvSpPr>
            <a:spLocks noChangeArrowheads="1"/>
          </p:cNvSpPr>
          <p:nvPr/>
        </p:nvSpPr>
        <p:spPr bwMode="auto">
          <a:xfrm rot="746808">
            <a:off x="7175500" y="4510089"/>
            <a:ext cx="1079500" cy="720725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/>
              <a:t>ATP</a:t>
            </a:r>
          </a:p>
        </p:txBody>
      </p:sp>
      <p:grpSp>
        <p:nvGrpSpPr>
          <p:cNvPr id="243757" name="Group 77">
            <a:extLst>
              <a:ext uri="{FF2B5EF4-FFF2-40B4-BE49-F238E27FC236}">
                <a16:creationId xmlns:a16="http://schemas.microsoft.com/office/drawing/2014/main" id="{1E21F03A-C711-BCD9-3FB7-A4650840FED8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3644901"/>
            <a:ext cx="3313113" cy="360363"/>
            <a:chOff x="340" y="935"/>
            <a:chExt cx="2086" cy="227"/>
          </a:xfrm>
        </p:grpSpPr>
        <p:sp>
          <p:nvSpPr>
            <p:cNvPr id="243786" name="Oval 78">
              <a:extLst>
                <a:ext uri="{FF2B5EF4-FFF2-40B4-BE49-F238E27FC236}">
                  <a16:creationId xmlns:a16="http://schemas.microsoft.com/office/drawing/2014/main" id="{3FE3C075-9F11-9E93-7FD8-435825E69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87" name="Oval 79">
              <a:extLst>
                <a:ext uri="{FF2B5EF4-FFF2-40B4-BE49-F238E27FC236}">
                  <a16:creationId xmlns:a16="http://schemas.microsoft.com/office/drawing/2014/main" id="{8AF5C1BE-B267-F840-06EF-AB604AA3F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88" name="Oval 80">
              <a:extLst>
                <a:ext uri="{FF2B5EF4-FFF2-40B4-BE49-F238E27FC236}">
                  <a16:creationId xmlns:a16="http://schemas.microsoft.com/office/drawing/2014/main" id="{E4EE6EA9-2ED7-E06E-0291-CF5DBF22C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89" name="Oval 81">
              <a:extLst>
                <a:ext uri="{FF2B5EF4-FFF2-40B4-BE49-F238E27FC236}">
                  <a16:creationId xmlns:a16="http://schemas.microsoft.com/office/drawing/2014/main" id="{7AF075DB-F881-C0E6-6BE7-2AA00268C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0" name="Oval 82">
              <a:extLst>
                <a:ext uri="{FF2B5EF4-FFF2-40B4-BE49-F238E27FC236}">
                  <a16:creationId xmlns:a16="http://schemas.microsoft.com/office/drawing/2014/main" id="{648C7B1E-E2A0-08F2-5F26-C5EDA237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1" name="Oval 83">
              <a:extLst>
                <a:ext uri="{FF2B5EF4-FFF2-40B4-BE49-F238E27FC236}">
                  <a16:creationId xmlns:a16="http://schemas.microsoft.com/office/drawing/2014/main" id="{03D63A75-E536-CF8A-1854-6E666BC0B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2" name="Oval 84">
              <a:extLst>
                <a:ext uri="{FF2B5EF4-FFF2-40B4-BE49-F238E27FC236}">
                  <a16:creationId xmlns:a16="http://schemas.microsoft.com/office/drawing/2014/main" id="{FB3149CD-2FBE-AFBD-7FF1-2FE40413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3" name="Oval 85">
              <a:extLst>
                <a:ext uri="{FF2B5EF4-FFF2-40B4-BE49-F238E27FC236}">
                  <a16:creationId xmlns:a16="http://schemas.microsoft.com/office/drawing/2014/main" id="{62B2C203-81AF-6D51-0455-694A5D841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4" name="Oval 86">
              <a:extLst>
                <a:ext uri="{FF2B5EF4-FFF2-40B4-BE49-F238E27FC236}">
                  <a16:creationId xmlns:a16="http://schemas.microsoft.com/office/drawing/2014/main" id="{C05E8F4B-C276-D9AA-F683-85DC842C8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5" name="Oval 87">
              <a:extLst>
                <a:ext uri="{FF2B5EF4-FFF2-40B4-BE49-F238E27FC236}">
                  <a16:creationId xmlns:a16="http://schemas.microsoft.com/office/drawing/2014/main" id="{AFCFFA5B-F6F0-52B1-D008-9B0157F6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3796" name="Oval 88">
              <a:extLst>
                <a:ext uri="{FF2B5EF4-FFF2-40B4-BE49-F238E27FC236}">
                  <a16:creationId xmlns:a16="http://schemas.microsoft.com/office/drawing/2014/main" id="{85D6AFA4-92BF-38BB-6A32-E8204BD59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935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243758" name="Oval 89">
            <a:extLst>
              <a:ext uri="{FF2B5EF4-FFF2-40B4-BE49-F238E27FC236}">
                <a16:creationId xmlns:a16="http://schemas.microsoft.com/office/drawing/2014/main" id="{67E639F5-6865-7254-ABA4-7ACACBA4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4" y="4149725"/>
            <a:ext cx="358775" cy="863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59" name="Rectangle 90">
            <a:extLst>
              <a:ext uri="{FF2B5EF4-FFF2-40B4-BE49-F238E27FC236}">
                <a16:creationId xmlns:a16="http://schemas.microsoft.com/office/drawing/2014/main" id="{A77F3A7A-1781-A554-E4B8-14D9BA175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5664200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0" name="Rectangle 91">
            <a:extLst>
              <a:ext uri="{FF2B5EF4-FFF2-40B4-BE49-F238E27FC236}">
                <a16:creationId xmlns:a16="http://schemas.microsoft.com/office/drawing/2014/main" id="{1BB74D32-9DFB-9E84-CDAC-4686D29D2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5735639"/>
            <a:ext cx="3384550" cy="714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1" name="Rectangle 92">
            <a:extLst>
              <a:ext uri="{FF2B5EF4-FFF2-40B4-BE49-F238E27FC236}">
                <a16:creationId xmlns:a16="http://schemas.microsoft.com/office/drawing/2014/main" id="{508FA484-DBB0-3925-6C07-F3E90402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5807075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2" name="Rectangle 93">
            <a:extLst>
              <a:ext uri="{FF2B5EF4-FFF2-40B4-BE49-F238E27FC236}">
                <a16:creationId xmlns:a16="http://schemas.microsoft.com/office/drawing/2014/main" id="{56D8375E-9092-AEFF-40BE-3DD56F29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5880100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3" name="Rectangle 94">
            <a:extLst>
              <a:ext uri="{FF2B5EF4-FFF2-40B4-BE49-F238E27FC236}">
                <a16:creationId xmlns:a16="http://schemas.microsoft.com/office/drawing/2014/main" id="{8972FFF4-4D8D-08B9-A26B-19A99C6B7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5951539"/>
            <a:ext cx="3384550" cy="714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4" name="Rectangle 95">
            <a:extLst>
              <a:ext uri="{FF2B5EF4-FFF2-40B4-BE49-F238E27FC236}">
                <a16:creationId xmlns:a16="http://schemas.microsoft.com/office/drawing/2014/main" id="{42B236D2-A48A-06FB-69F2-F3D301B1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6022975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5" name="Rectangle 96">
            <a:extLst>
              <a:ext uri="{FF2B5EF4-FFF2-40B4-BE49-F238E27FC236}">
                <a16:creationId xmlns:a16="http://schemas.microsoft.com/office/drawing/2014/main" id="{701E8E28-FECA-908F-3997-6BB4742C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6022975"/>
            <a:ext cx="3384550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6" name="Rectangle 97">
            <a:extLst>
              <a:ext uri="{FF2B5EF4-FFF2-40B4-BE49-F238E27FC236}">
                <a16:creationId xmlns:a16="http://schemas.microsoft.com/office/drawing/2014/main" id="{5D586071-8B74-CC33-517C-5EA47B1F3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4" y="5591175"/>
            <a:ext cx="1152525" cy="71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7" name="Oval 98">
            <a:extLst>
              <a:ext uri="{FF2B5EF4-FFF2-40B4-BE49-F238E27FC236}">
                <a16:creationId xmlns:a16="http://schemas.microsoft.com/office/drawing/2014/main" id="{ADC7F0B1-FBC0-C300-4D96-2081E9A4B4D3}"/>
              </a:ext>
            </a:extLst>
          </p:cNvPr>
          <p:cNvSpPr>
            <a:spLocks noChangeArrowheads="1"/>
          </p:cNvSpPr>
          <p:nvPr/>
        </p:nvSpPr>
        <p:spPr bwMode="auto">
          <a:xfrm rot="3366125">
            <a:off x="3554413" y="4776788"/>
            <a:ext cx="114300" cy="10795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68" name="AutoShape 99">
            <a:extLst>
              <a:ext uri="{FF2B5EF4-FFF2-40B4-BE49-F238E27FC236}">
                <a16:creationId xmlns:a16="http://schemas.microsoft.com/office/drawing/2014/main" id="{233E1382-7D2E-E5C4-9418-A62304310E7E}"/>
              </a:ext>
            </a:extLst>
          </p:cNvPr>
          <p:cNvSpPr>
            <a:spLocks noChangeArrowheads="1"/>
          </p:cNvSpPr>
          <p:nvPr/>
        </p:nvSpPr>
        <p:spPr bwMode="auto">
          <a:xfrm rot="746808">
            <a:off x="9910763" y="3213101"/>
            <a:ext cx="508000" cy="436563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/>
              <a:t>ATP</a:t>
            </a:r>
          </a:p>
        </p:txBody>
      </p:sp>
      <p:sp>
        <p:nvSpPr>
          <p:cNvPr id="243769" name="Oval 100">
            <a:extLst>
              <a:ext uri="{FF2B5EF4-FFF2-40B4-BE49-F238E27FC236}">
                <a16:creationId xmlns:a16="http://schemas.microsoft.com/office/drawing/2014/main" id="{D5C7A803-A92B-5AE5-C2CD-8A04EF59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44451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3770" name="Oval 101">
            <a:extLst>
              <a:ext uri="{FF2B5EF4-FFF2-40B4-BE49-F238E27FC236}">
                <a16:creationId xmlns:a16="http://schemas.microsoft.com/office/drawing/2014/main" id="{D12A0670-8DA2-2E47-BA41-20043470C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4221163"/>
            <a:ext cx="792162" cy="2159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ADP</a:t>
            </a:r>
          </a:p>
        </p:txBody>
      </p:sp>
      <p:sp>
        <p:nvSpPr>
          <p:cNvPr id="243771" name="Oval 102">
            <a:extLst>
              <a:ext uri="{FF2B5EF4-FFF2-40B4-BE49-F238E27FC236}">
                <a16:creationId xmlns:a16="http://schemas.microsoft.com/office/drawing/2014/main" id="{25C9427D-A5A8-FAB4-1BA4-1F7D8156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510089"/>
            <a:ext cx="574675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P</a:t>
            </a:r>
            <a:r>
              <a:rPr lang="fr-FR" altLang="fr-FR" b="1" baseline="-25000"/>
              <a:t>i</a:t>
            </a:r>
          </a:p>
        </p:txBody>
      </p:sp>
      <p:sp>
        <p:nvSpPr>
          <p:cNvPr id="243772" name="Oval 103">
            <a:extLst>
              <a:ext uri="{FF2B5EF4-FFF2-40B4-BE49-F238E27FC236}">
                <a16:creationId xmlns:a16="http://schemas.microsoft.com/office/drawing/2014/main" id="{9EE74053-60E5-D0BE-0927-C067FFD95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508500"/>
            <a:ext cx="1439862" cy="71913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Hydrolyse de</a:t>
            </a:r>
          </a:p>
          <a:p>
            <a:pPr algn="ctr" eaLnBrk="1" hangingPunct="1"/>
            <a:r>
              <a:rPr lang="fr-FR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l’ATP</a:t>
            </a:r>
          </a:p>
        </p:txBody>
      </p:sp>
      <p:sp>
        <p:nvSpPr>
          <p:cNvPr id="243773" name="Line 104">
            <a:extLst>
              <a:ext uri="{FF2B5EF4-FFF2-40B4-BE49-F238E27FC236}">
                <a16:creationId xmlns:a16="http://schemas.microsoft.com/office/drawing/2014/main" id="{0221EC67-9E31-CECB-4B5C-942971ACCA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8" y="476250"/>
            <a:ext cx="647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774" name="Text Box 105">
            <a:extLst>
              <a:ext uri="{FF2B5EF4-FFF2-40B4-BE49-F238E27FC236}">
                <a16:creationId xmlns:a16="http://schemas.microsoft.com/office/drawing/2014/main" id="{2DD04220-1745-6241-D02E-8A0CA072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2632075"/>
            <a:ext cx="3862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fr-FR" altLang="fr-F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La tête de myosine se lie à l’actine</a:t>
            </a:r>
          </a:p>
        </p:txBody>
      </p:sp>
      <p:sp>
        <p:nvSpPr>
          <p:cNvPr id="243775" name="Text Box 106">
            <a:extLst>
              <a:ext uri="{FF2B5EF4-FFF2-40B4-BE49-F238E27FC236}">
                <a16:creationId xmlns:a16="http://schemas.microsoft.com/office/drawing/2014/main" id="{E2B8143A-2B0D-85B0-CDF1-76F32221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560639"/>
            <a:ext cx="3600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fr-FR" altLang="fr-F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Phase active: la tête de myosine pivote et se replie en tirant l’actine</a:t>
            </a:r>
          </a:p>
        </p:txBody>
      </p:sp>
      <p:sp>
        <p:nvSpPr>
          <p:cNvPr id="243776" name="Text Box 107">
            <a:extLst>
              <a:ext uri="{FF2B5EF4-FFF2-40B4-BE49-F238E27FC236}">
                <a16:creationId xmlns:a16="http://schemas.microsoft.com/office/drawing/2014/main" id="{5C86A854-4415-D328-A108-631D6FA0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6161089"/>
            <a:ext cx="4032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fr-FR" altLang="fr-F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Détachement de la tête de myosine pendant qu’une nouvelle molécule d’ATP s’y attache</a:t>
            </a:r>
          </a:p>
        </p:txBody>
      </p:sp>
      <p:sp>
        <p:nvSpPr>
          <p:cNvPr id="243777" name="Text Box 108">
            <a:extLst>
              <a:ext uri="{FF2B5EF4-FFF2-40B4-BE49-F238E27FC236}">
                <a16:creationId xmlns:a16="http://schemas.microsoft.com/office/drawing/2014/main" id="{690BD0DE-B2D2-B44A-DA42-906BA7C9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6064251"/>
            <a:ext cx="3862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fr-FR" altLang="fr-F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Mise sous tension de la tête de myosine quand l’ATP est dissocié en ADP et P</a:t>
            </a:r>
            <a:r>
              <a:rPr lang="fr-FR" altLang="fr-FR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3778" name="Text Box 109">
            <a:extLst>
              <a:ext uri="{FF2B5EF4-FFF2-40B4-BE49-F238E27FC236}">
                <a16:creationId xmlns:a16="http://schemas.microsoft.com/office/drawing/2014/main" id="{2EFE4B67-8747-D849-5197-EDBAE3E4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49275"/>
            <a:ext cx="16938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Tête de myosine: configuration haute énergie</a:t>
            </a:r>
          </a:p>
        </p:txBody>
      </p:sp>
      <p:sp>
        <p:nvSpPr>
          <p:cNvPr id="243779" name="Text Box 110">
            <a:extLst>
              <a:ext uri="{FF2B5EF4-FFF2-40B4-BE49-F238E27FC236}">
                <a16:creationId xmlns:a16="http://schemas.microsoft.com/office/drawing/2014/main" id="{9134A14D-3D7F-34A6-3BC4-69E38F759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801" y="1125539"/>
            <a:ext cx="1693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Libération d’ADP et de P</a:t>
            </a:r>
            <a:r>
              <a:rPr lang="fr-FR" altLang="fr-FR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3780" name="Text Box 111">
            <a:extLst>
              <a:ext uri="{FF2B5EF4-FFF2-40B4-BE49-F238E27FC236}">
                <a16:creationId xmlns:a16="http://schemas.microsoft.com/office/drawing/2014/main" id="{1F8EFD77-9369-4B90-3048-2CC0572EA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364" y="4725988"/>
            <a:ext cx="16906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Tête de myosine: configuration basse énergie</a:t>
            </a:r>
          </a:p>
        </p:txBody>
      </p:sp>
      <p:sp>
        <p:nvSpPr>
          <p:cNvPr id="243781" name="Freeform 112">
            <a:extLst>
              <a:ext uri="{FF2B5EF4-FFF2-40B4-BE49-F238E27FC236}">
                <a16:creationId xmlns:a16="http://schemas.microsoft.com/office/drawing/2014/main" id="{3446D505-86BE-4309-644B-5053CD65606C}"/>
              </a:ext>
            </a:extLst>
          </p:cNvPr>
          <p:cNvSpPr>
            <a:spLocks/>
          </p:cNvSpPr>
          <p:nvPr/>
        </p:nvSpPr>
        <p:spPr bwMode="auto">
          <a:xfrm>
            <a:off x="3649663" y="4652963"/>
            <a:ext cx="69850" cy="360362"/>
          </a:xfrm>
          <a:custGeom>
            <a:avLst/>
            <a:gdLst>
              <a:gd name="T0" fmla="*/ 2147483646 w 45"/>
              <a:gd name="T1" fmla="*/ 2147483646 h 227"/>
              <a:gd name="T2" fmla="*/ 0 w 45"/>
              <a:gd name="T3" fmla="*/ 2147483646 h 227"/>
              <a:gd name="T4" fmla="*/ 2147483646 w 45"/>
              <a:gd name="T5" fmla="*/ 0 h 227"/>
              <a:gd name="T6" fmla="*/ 0 60000 65536"/>
              <a:gd name="T7" fmla="*/ 0 60000 65536"/>
              <a:gd name="T8" fmla="*/ 0 60000 65536"/>
              <a:gd name="T9" fmla="*/ 0 w 45"/>
              <a:gd name="T10" fmla="*/ 0 h 227"/>
              <a:gd name="T11" fmla="*/ 45 w 45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227">
                <a:moveTo>
                  <a:pt x="45" y="227"/>
                </a:moveTo>
                <a:cubicBezTo>
                  <a:pt x="22" y="200"/>
                  <a:pt x="0" y="174"/>
                  <a:pt x="0" y="136"/>
                </a:cubicBezTo>
                <a:cubicBezTo>
                  <a:pt x="0" y="98"/>
                  <a:pt x="38" y="30"/>
                  <a:pt x="4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782" name="Freeform 113">
            <a:extLst>
              <a:ext uri="{FF2B5EF4-FFF2-40B4-BE49-F238E27FC236}">
                <a16:creationId xmlns:a16="http://schemas.microsoft.com/office/drawing/2014/main" id="{D4ADB49E-583A-FEAB-6357-3B073AF7958E}"/>
              </a:ext>
            </a:extLst>
          </p:cNvPr>
          <p:cNvSpPr>
            <a:spLocks/>
          </p:cNvSpPr>
          <p:nvPr/>
        </p:nvSpPr>
        <p:spPr bwMode="auto">
          <a:xfrm flipH="1">
            <a:off x="8688389" y="1700213"/>
            <a:ext cx="73025" cy="360362"/>
          </a:xfrm>
          <a:custGeom>
            <a:avLst/>
            <a:gdLst>
              <a:gd name="T0" fmla="*/ 2147483646 w 45"/>
              <a:gd name="T1" fmla="*/ 2147483646 h 227"/>
              <a:gd name="T2" fmla="*/ 0 w 45"/>
              <a:gd name="T3" fmla="*/ 2147483646 h 227"/>
              <a:gd name="T4" fmla="*/ 2147483646 w 45"/>
              <a:gd name="T5" fmla="*/ 0 h 227"/>
              <a:gd name="T6" fmla="*/ 0 60000 65536"/>
              <a:gd name="T7" fmla="*/ 0 60000 65536"/>
              <a:gd name="T8" fmla="*/ 0 60000 65536"/>
              <a:gd name="T9" fmla="*/ 0 w 45"/>
              <a:gd name="T10" fmla="*/ 0 h 227"/>
              <a:gd name="T11" fmla="*/ 45 w 45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227">
                <a:moveTo>
                  <a:pt x="45" y="227"/>
                </a:moveTo>
                <a:cubicBezTo>
                  <a:pt x="22" y="200"/>
                  <a:pt x="0" y="174"/>
                  <a:pt x="0" y="136"/>
                </a:cubicBezTo>
                <a:cubicBezTo>
                  <a:pt x="0" y="98"/>
                  <a:pt x="38" y="30"/>
                  <a:pt x="4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783" name="Line 114">
            <a:extLst>
              <a:ext uri="{FF2B5EF4-FFF2-40B4-BE49-F238E27FC236}">
                <a16:creationId xmlns:a16="http://schemas.microsoft.com/office/drawing/2014/main" id="{62E6FF68-FD95-2E46-033A-B5109DA8FF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3613" y="549276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784" name="Line 115">
            <a:extLst>
              <a:ext uri="{FF2B5EF4-FFF2-40B4-BE49-F238E27FC236}">
                <a16:creationId xmlns:a16="http://schemas.microsoft.com/office/drawing/2014/main" id="{85051DF3-4B3E-54AB-A26C-19A652821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35756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785" name="Line 116">
            <a:extLst>
              <a:ext uri="{FF2B5EF4-FFF2-40B4-BE49-F238E27FC236}">
                <a16:creationId xmlns:a16="http://schemas.microsoft.com/office/drawing/2014/main" id="{861FBF9A-FA06-EEF3-C803-EEAA06444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200" y="1"/>
            <a:ext cx="0" cy="67849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4" descr="actmyo">
            <a:extLst>
              <a:ext uri="{FF2B5EF4-FFF2-40B4-BE49-F238E27FC236}">
                <a16:creationId xmlns:a16="http://schemas.microsoft.com/office/drawing/2014/main" id="{ECD694BB-9109-1C77-ABE3-9FE586522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1445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39" name="Text Box 5">
            <a:extLst>
              <a:ext uri="{FF2B5EF4-FFF2-40B4-BE49-F238E27FC236}">
                <a16:creationId xmlns:a16="http://schemas.microsoft.com/office/drawing/2014/main" id="{E40059D5-58AB-A977-58EA-72CB3EE91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La contraction musculaire – le raccourcissement des sarcomères</a:t>
            </a:r>
          </a:p>
        </p:txBody>
      </p:sp>
      <p:sp>
        <p:nvSpPr>
          <p:cNvPr id="244740" name="Text Box 6">
            <a:extLst>
              <a:ext uri="{FF2B5EF4-FFF2-40B4-BE49-F238E27FC236}">
                <a16:creationId xmlns:a16="http://schemas.microsoft.com/office/drawing/2014/main" id="{1DC01D88-10C6-301B-41A7-CD4AA3495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765175"/>
            <a:ext cx="633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b="1"/>
              <a:t>Glissement de l’actine sur la myosine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4">
            <a:extLst>
              <a:ext uri="{FF2B5EF4-FFF2-40B4-BE49-F238E27FC236}">
                <a16:creationId xmlns:a16="http://schemas.microsoft.com/office/drawing/2014/main" id="{E3E37DD7-3B70-1591-C907-598F268C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304925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600">
                <a:cs typeface="Times New Roman" panose="02020603050405020304" pitchFamily="18" charset="0"/>
              </a:rPr>
              <a:t>dégradation d’ATP</a:t>
            </a:r>
            <a:r>
              <a:rPr lang="fr-FR" altLang="fr-FR" sz="2600"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600">
                <a:cs typeface="Times New Roman" panose="02020603050405020304" pitchFamily="18" charset="0"/>
              </a:rPr>
              <a:t> production d’énergie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260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600">
                <a:cs typeface="Times New Roman" panose="02020603050405020304" pitchFamily="18" charset="0"/>
              </a:rPr>
              <a:t>Cette énergie est convertie en mouvement de la tête de chaque molécule de myosine, qui, ensembles, donnent un micromouvement de glissement des filaments d’actine vers le centre du sarcomère.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260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600">
                <a:cs typeface="Times New Roman" panose="02020603050405020304" pitchFamily="18" charset="0"/>
              </a:rPr>
              <a:t>Sur leur lancée, les têtes de myosine se détachent des sites où elles étaient fixées et vont chercher d’autres sites voisins pour à nouveau les faire glisser</a:t>
            </a:r>
          </a:p>
        </p:txBody>
      </p:sp>
      <p:sp>
        <p:nvSpPr>
          <p:cNvPr id="245763" name="Text Box 5">
            <a:extLst>
              <a:ext uri="{FF2B5EF4-FFF2-40B4-BE49-F238E27FC236}">
                <a16:creationId xmlns:a16="http://schemas.microsoft.com/office/drawing/2014/main" id="{9BDA617D-BB34-D808-4C56-837A589A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La contraction musculaire – le raccourcissement des sarcomères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4">
            <a:extLst>
              <a:ext uri="{FF2B5EF4-FFF2-40B4-BE49-F238E27FC236}">
                <a16:creationId xmlns:a16="http://schemas.microsoft.com/office/drawing/2014/main" id="{730B7ED3-8979-399E-DA1C-3C9419D73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Le relâchement</a:t>
            </a:r>
          </a:p>
        </p:txBody>
      </p:sp>
      <p:sp>
        <p:nvSpPr>
          <p:cNvPr id="246787" name="Rectangle 5">
            <a:extLst>
              <a:ext uri="{FF2B5EF4-FFF2-40B4-BE49-F238E27FC236}">
                <a16:creationId xmlns:a16="http://schemas.microsoft.com/office/drawing/2014/main" id="{24A495B8-C2CC-2F7C-53BA-6CB4E035D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57338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3000">
                <a:cs typeface="Times New Roman" panose="02020603050405020304" pitchFamily="18" charset="0"/>
              </a:rPr>
              <a:t>Tant que durent les influx nerveux, ces mécanismes se répètent.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300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300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3000">
                <a:cs typeface="Times New Roman" panose="02020603050405020304" pitchFamily="18" charset="0"/>
              </a:rPr>
              <a:t>Lorsque les PA cessent, le Ca</a:t>
            </a:r>
            <a:r>
              <a:rPr lang="fr-FR" altLang="fr-FR" sz="3000" baseline="30000">
                <a:cs typeface="Times New Roman" panose="02020603050405020304" pitchFamily="18" charset="0"/>
              </a:rPr>
              <a:t>2+</a:t>
            </a:r>
            <a:r>
              <a:rPr lang="fr-FR" altLang="fr-FR" sz="3000">
                <a:cs typeface="Times New Roman" panose="02020603050405020304" pitchFamily="18" charset="0"/>
              </a:rPr>
              <a:t> est aspiré par les citernes (pompes à Ca</a:t>
            </a:r>
            <a:r>
              <a:rPr lang="fr-FR" altLang="fr-FR" sz="3000" baseline="30000">
                <a:cs typeface="Times New Roman" panose="02020603050405020304" pitchFamily="18" charset="0"/>
              </a:rPr>
              <a:t>2+</a:t>
            </a:r>
            <a:r>
              <a:rPr lang="fr-FR" altLang="fr-FR" sz="3000"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3000">
                <a:cs typeface="Times New Roman" panose="02020603050405020304" pitchFamily="18" charset="0"/>
              </a:rPr>
              <a:t>		</a:t>
            </a:r>
            <a:r>
              <a:rPr lang="fr-FR" altLang="fr-FR" sz="300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3000">
                <a:cs typeface="Times New Roman" panose="02020603050405020304" pitchFamily="18" charset="0"/>
              </a:rPr>
              <a:t>tropomyosine vient se replacer en position initiale (verrouillage du site de liaison).</a:t>
            </a:r>
            <a:r>
              <a:rPr lang="fr-FR" altLang="fr-FR" sz="300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4">
            <a:extLst>
              <a:ext uri="{FF2B5EF4-FFF2-40B4-BE49-F238E27FC236}">
                <a16:creationId xmlns:a16="http://schemas.microsoft.com/office/drawing/2014/main" id="{B772348B-4AA3-D1D9-86CA-E13A94486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908050"/>
            <a:ext cx="8610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400">
                <a:latin typeface="Arial Unicode MS" pitchFamily="34" charset="-128"/>
                <a:cs typeface="Times New Roman" panose="02020603050405020304" pitchFamily="18" charset="0"/>
              </a:rPr>
              <a:t>Un même motoneurone peut régir plusieurs fibres musculaires (pas forcément regroupées)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2400">
              <a:latin typeface="Arial Unicode MS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fr-FR" altLang="fr-FR" sz="2400">
                <a:latin typeface="Arial Unicode MS" pitchFamily="34" charset="-128"/>
                <a:cs typeface="Times New Roman" panose="02020603050405020304" pitchFamily="18" charset="0"/>
              </a:rPr>
              <a:t>Le motoneurone </a:t>
            </a:r>
            <a:r>
              <a:rPr lang="fr-FR" altLang="fr-FR" sz="2400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fr-FR" altLang="fr-FR" sz="2400">
                <a:latin typeface="Arial Unicode MS" pitchFamily="34" charset="-128"/>
                <a:cs typeface="Times New Roman" panose="02020603050405020304" pitchFamily="18" charset="0"/>
              </a:rPr>
              <a:t> est un neurone dont le corps cellulaire se situe dans la moelle épinière, et la terminaison sur le sarcolemme.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2400">
              <a:latin typeface="Arial Unicode MS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2400">
              <a:latin typeface="Arial Unicode MS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400">
                <a:latin typeface="Arial Unicode MS" pitchFamily="34" charset="-128"/>
                <a:cs typeface="Times New Roman" panose="02020603050405020304" pitchFamily="18" charset="0"/>
              </a:rPr>
              <a:t>L'ensemble formé par un motoneurone et toutes les fibres musculaires qu'il dessert est appelé </a:t>
            </a:r>
            <a:r>
              <a:rPr lang="fr-FR" altLang="fr-FR" sz="2400" b="1">
                <a:solidFill>
                  <a:srgbClr val="FF0000"/>
                </a:solidFill>
                <a:latin typeface="Arial Unicode MS" pitchFamily="34" charset="-128"/>
                <a:cs typeface="Times New Roman" panose="02020603050405020304" pitchFamily="18" charset="0"/>
              </a:rPr>
              <a:t>Unité Motrice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fr-FR" altLang="fr-FR" sz="2400" b="1">
              <a:solidFill>
                <a:srgbClr val="0000CC"/>
              </a:solidFill>
              <a:latin typeface="Arial Unicode MS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400" b="1">
                <a:latin typeface="Arial Unicode MS" pitchFamily="34" charset="-128"/>
                <a:cs typeface="Times New Roman" panose="02020603050405020304" pitchFamily="18" charset="0"/>
              </a:rPr>
              <a:t>Toutes les fibres musculaires innervés par le même motoneurone ont les mêmes propriétés</a:t>
            </a:r>
          </a:p>
        </p:txBody>
      </p:sp>
      <p:sp>
        <p:nvSpPr>
          <p:cNvPr id="247811" name="Text Box 5">
            <a:extLst>
              <a:ext uri="{FF2B5EF4-FFF2-40B4-BE49-F238E27FC236}">
                <a16:creationId xmlns:a16="http://schemas.microsoft.com/office/drawing/2014/main" id="{B921ED0E-DE04-AD19-2BC6-889E96F6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Les unités motrices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4" descr="Contrationbis">
            <a:extLst>
              <a:ext uri="{FF2B5EF4-FFF2-40B4-BE49-F238E27FC236}">
                <a16:creationId xmlns:a16="http://schemas.microsoft.com/office/drawing/2014/main" id="{9AB879BA-E4FA-C628-8676-C19B587E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268413"/>
            <a:ext cx="544195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5">
            <a:extLst>
              <a:ext uri="{FF2B5EF4-FFF2-40B4-BE49-F238E27FC236}">
                <a16:creationId xmlns:a16="http://schemas.microsoft.com/office/drawing/2014/main" id="{A5D0F9FA-68C8-218C-F57B-70907BE9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Les unités motrices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4" descr="Unité motrice">
            <a:extLst>
              <a:ext uri="{FF2B5EF4-FFF2-40B4-BE49-F238E27FC236}">
                <a16:creationId xmlns:a16="http://schemas.microsoft.com/office/drawing/2014/main" id="{FAEB14FF-C81B-B391-5D0E-5A8AC0C2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5376"/>
            <a:ext cx="88392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Text Box 5">
            <a:extLst>
              <a:ext uri="{FF2B5EF4-FFF2-40B4-BE49-F238E27FC236}">
                <a16:creationId xmlns:a16="http://schemas.microsoft.com/office/drawing/2014/main" id="{E203823E-D683-5231-0F80-DF794616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Les unités motrices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4">
            <a:extLst>
              <a:ext uri="{FF2B5EF4-FFF2-40B4-BE49-F238E27FC236}">
                <a16:creationId xmlns:a16="http://schemas.microsoft.com/office/drawing/2014/main" id="{F9917719-B6B6-250E-C679-15A0852F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52514"/>
            <a:ext cx="89916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800" b="1" u="sng" dirty="0">
                <a:latin typeface="Arial Unicode MS" pitchFamily="34" charset="-128"/>
                <a:cs typeface="Times New Roman" panose="02020603050405020304" pitchFamily="18" charset="0"/>
              </a:rPr>
              <a:t>Le tissu musculaire cardiaque</a:t>
            </a:r>
            <a:r>
              <a:rPr lang="fr-FR" altLang="fr-FR" sz="2800" u="sng" dirty="0">
                <a:latin typeface="Arial Unicode MS" pitchFamily="34" charset="-128"/>
                <a:cs typeface="Times New Roman" panose="02020603050405020304" pitchFamily="18" charset="0"/>
              </a:rPr>
              <a:t> :</a:t>
            </a:r>
            <a:r>
              <a:rPr lang="fr-FR" altLang="fr-FR" sz="2800" dirty="0">
                <a:latin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n’existe que dans le cœur (myocarde) 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strié, 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contraction involontaire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généralement, un noyau par fibre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endParaRPr lang="fr-FR" altLang="fr-FR" sz="2400" dirty="0">
              <a:latin typeface="Arial Unicode MS" pitchFamily="34" charset="-128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endParaRPr lang="fr-FR" altLang="fr-FR" sz="2400" dirty="0">
              <a:latin typeface="Arial Unicode MS" pitchFamily="34" charset="-128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fr-FR" altLang="fr-FR" sz="2800" b="1" u="sng" dirty="0">
                <a:latin typeface="Arial Unicode MS" pitchFamily="34" charset="-128"/>
                <a:cs typeface="Times New Roman" panose="02020603050405020304" pitchFamily="18" charset="0"/>
              </a:rPr>
              <a:t> Le tissu musculaire lisse</a:t>
            </a:r>
            <a:r>
              <a:rPr lang="fr-FR" altLang="fr-FR" sz="2800" u="sng" dirty="0">
                <a:latin typeface="Arial Unicode MS" pitchFamily="34" charset="-128"/>
                <a:cs typeface="Times New Roman" panose="02020603050405020304" pitchFamily="18" charset="0"/>
              </a:rPr>
              <a:t> :</a:t>
            </a:r>
            <a:r>
              <a:rPr lang="fr-FR" altLang="fr-FR" sz="2800" dirty="0">
                <a:latin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dans les organes viscéraux creux et vaisseaux sanguins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non strié, </a:t>
            </a:r>
          </a:p>
          <a:p>
            <a:pPr lvl="1" algn="just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400" dirty="0">
                <a:latin typeface="Arial Unicode MS" pitchFamily="34" charset="-128"/>
                <a:cs typeface="Times New Roman" panose="02020603050405020304" pitchFamily="18" charset="0"/>
              </a:rPr>
              <a:t>Contraction involontaire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CCACC489-B45E-3D7E-AE16-18B1259E9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765175"/>
            <a:ext cx="8915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fr-FR" altLang="fr-FR" sz="2200">
                <a:cs typeface="Arial" panose="020B0604020202020204" pitchFamily="34" charset="0"/>
              </a:rPr>
              <a:t>	C’est la réponse d'un muscle à un seul stimulus liminaire de courte durée: le muscle se contracte rapidement, puis se relâche. </a:t>
            </a:r>
          </a:p>
          <a:p>
            <a:pPr algn="just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lang="fr-FR" altLang="fr-FR" sz="220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fr-FR" altLang="fr-FR" sz="2200">
                <a:cs typeface="Arial" panose="020B0604020202020204" pitchFamily="34" charset="0"/>
              </a:rPr>
              <a:t>	+/- vigoureuse (selon le nombre d’UM recruté)</a:t>
            </a:r>
          </a:p>
        </p:txBody>
      </p:sp>
      <p:sp>
        <p:nvSpPr>
          <p:cNvPr id="250883" name="Text Box 3">
            <a:extLst>
              <a:ext uri="{FF2B5EF4-FFF2-40B4-BE49-F238E27FC236}">
                <a16:creationId xmlns:a16="http://schemas.microsoft.com/office/drawing/2014/main" id="{C3FA940C-C49E-AFF6-EEA2-DB121F29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La secousse musculaire</a:t>
            </a:r>
          </a:p>
        </p:txBody>
      </p:sp>
      <p:pic>
        <p:nvPicPr>
          <p:cNvPr id="250884" name="Picture 4" descr="09SecousseMusculaire01">
            <a:extLst>
              <a:ext uri="{FF2B5EF4-FFF2-40B4-BE49-F238E27FC236}">
                <a16:creationId xmlns:a16="http://schemas.microsoft.com/office/drawing/2014/main" id="{C0FC13C7-87CB-FB3B-0F73-B105893B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389188"/>
            <a:ext cx="5976937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0A751A97-29EC-EA6E-7EF4-76145178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"/>
            <a:ext cx="8610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fr-FR" altLang="fr-FR" sz="2400" b="1">
              <a:solidFill>
                <a:schemeClr val="folHlink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fr-FR" altLang="fr-FR" sz="2400" b="1">
              <a:solidFill>
                <a:schemeClr val="folHlink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400">
                <a:cs typeface="Arial" panose="020B0604020202020204" pitchFamily="34" charset="0"/>
              </a:rPr>
              <a:t>1. </a:t>
            </a:r>
            <a:r>
              <a:rPr lang="fr-FR" altLang="fr-FR" sz="2400" u="sng">
                <a:cs typeface="Arial" panose="020B0604020202020204" pitchFamily="34" charset="0"/>
              </a:rPr>
              <a:t>Période de latence</a:t>
            </a:r>
            <a:r>
              <a:rPr lang="fr-FR" altLang="fr-FR" sz="2400">
                <a:cs typeface="Arial" panose="020B0604020202020204" pitchFamily="34" charset="0"/>
              </a:rPr>
              <a:t>: les quelques premières millisecondes qui suivent la stimulation (le temps du couplage excitation-contraction)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fr-FR" sz="240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fr-FR" sz="240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400">
                <a:cs typeface="Arial" panose="020B0604020202020204" pitchFamily="34" charset="0"/>
              </a:rPr>
              <a:t>2. </a:t>
            </a:r>
            <a:r>
              <a:rPr lang="fr-FR" altLang="fr-FR" sz="2400" u="sng">
                <a:cs typeface="Arial" panose="020B0604020202020204" pitchFamily="34" charset="0"/>
              </a:rPr>
              <a:t>Période de contraction</a:t>
            </a:r>
            <a:r>
              <a:rPr lang="fr-FR" altLang="fr-FR" sz="2400">
                <a:cs typeface="Arial" panose="020B0604020202020204" pitchFamily="34" charset="0"/>
              </a:rPr>
              <a:t>: laps de temps qui s'écoule entre le début du raccourcissement et le maximum de la force de tension : pic du myogramme (10 à 100 ms)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fr-FR" sz="240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fr-FR" sz="240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400">
                <a:cs typeface="Arial" panose="020B0604020202020204" pitchFamily="34" charset="0"/>
              </a:rPr>
              <a:t>3. </a:t>
            </a:r>
            <a:r>
              <a:rPr lang="fr-FR" altLang="fr-FR" sz="2400" u="sng">
                <a:cs typeface="Arial" panose="020B0604020202020204" pitchFamily="34" charset="0"/>
              </a:rPr>
              <a:t>Période de relâchement</a:t>
            </a:r>
            <a:r>
              <a:rPr lang="fr-FR" altLang="fr-FR" sz="2400">
                <a:cs typeface="Arial" panose="020B0604020202020204" pitchFamily="34" charset="0"/>
              </a:rPr>
              <a:t>: retour du Ca</a:t>
            </a:r>
            <a:r>
              <a:rPr lang="fr-FR" altLang="fr-FR" sz="2400" baseline="30000">
                <a:cs typeface="Arial" panose="020B0604020202020204" pitchFamily="34" charset="0"/>
              </a:rPr>
              <a:t>2+</a:t>
            </a:r>
            <a:r>
              <a:rPr lang="fr-FR" altLang="fr-FR" sz="2400">
                <a:cs typeface="Arial" panose="020B0604020202020204" pitchFamily="34" charset="0"/>
              </a:rPr>
              <a:t> dans le RS (10 à 100 ms)</a:t>
            </a:r>
          </a:p>
        </p:txBody>
      </p:sp>
      <p:sp>
        <p:nvSpPr>
          <p:cNvPr id="251907" name="Text Box 3">
            <a:extLst>
              <a:ext uri="{FF2B5EF4-FFF2-40B4-BE49-F238E27FC236}">
                <a16:creationId xmlns:a16="http://schemas.microsoft.com/office/drawing/2014/main" id="{D62A4E1D-BD64-2479-5285-D4B97CF7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La secousse musculaire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3">
            <a:extLst>
              <a:ext uri="{FF2B5EF4-FFF2-40B4-BE49-F238E27FC236}">
                <a16:creationId xmlns:a16="http://schemas.microsoft.com/office/drawing/2014/main" id="{6AFCDE10-862E-C228-B057-10CF1A72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Sommation temporelle et tétanos</a:t>
            </a:r>
          </a:p>
        </p:txBody>
      </p:sp>
      <p:sp>
        <p:nvSpPr>
          <p:cNvPr id="252931" name="Rectangle 4">
            <a:extLst>
              <a:ext uri="{FF2B5EF4-FFF2-40B4-BE49-F238E27FC236}">
                <a16:creationId xmlns:a16="http://schemas.microsoft.com/office/drawing/2014/main" id="{484730FF-5435-68A3-27DC-EE649C63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57326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sz="2600" dirty="0">
                <a:cs typeface="Arial" panose="020B0604020202020204" pitchFamily="34" charset="0"/>
              </a:rPr>
              <a:t>	Si 2 stimulations identiques sont appliquées à un muscle dans un court intervalle, la seconde contraction sera plus vigoureuse que la première.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altLang="fr-FR" sz="2600" dirty="0"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altLang="fr-FR" sz="2600" dirty="0">
                <a:cs typeface="Arial" panose="020B0604020202020204" pitchFamily="34" charset="0"/>
              </a:rPr>
              <a:t>sommation temporelle (le second stimulus survient avant que le muscle soit complètement détendu) </a:t>
            </a: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fr-FR" altLang="fr-FR" sz="2600" dirty="0"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fr-FR" altLang="fr-FR" sz="26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sz="2600" dirty="0">
                <a:cs typeface="Arial" panose="020B0604020202020204" pitchFamily="34" charset="0"/>
              </a:rPr>
              <a:t>	Le tétanos : mode habituel de contraction musculaire dans notre organisme : les neurones moteurs envoient des volées d'influx provoquant des secousses.</a:t>
            </a:r>
            <a:endParaRPr lang="en-US" altLang="fr-FR" sz="2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3" descr="12SecousseMusculaire2">
            <a:extLst>
              <a:ext uri="{FF2B5EF4-FFF2-40B4-BE49-F238E27FC236}">
                <a16:creationId xmlns:a16="http://schemas.microsoft.com/office/drawing/2014/main" id="{8DD63DB2-925C-B528-274F-F763FB81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16113"/>
            <a:ext cx="88392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5" name="Text Box 4">
            <a:extLst>
              <a:ext uri="{FF2B5EF4-FFF2-40B4-BE49-F238E27FC236}">
                <a16:creationId xmlns:a16="http://schemas.microsoft.com/office/drawing/2014/main" id="{896214C3-21DE-F0E1-406C-CC13F0A3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Sommation temporelle et tétanos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9F8EE26E-C5FD-FEBB-CB23-99160EFC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173164"/>
            <a:ext cx="8686800" cy="52800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	La force de la contraction dépend de la sommation spatiale : nombre d'unités motrices qui se contractent simultanément</a:t>
            </a: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fr-FR" altLang="fr-FR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fr-FR" altLang="fr-FR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fr-FR" altLang="fr-FR" sz="2400" dirty="0">
                <a:cs typeface="Arial" panose="020B0604020202020204" pitchFamily="34" charset="0"/>
              </a:rPr>
              <a:t>	La stimulation nerveuse d'un nombre croissant d'unités motrices d'un même muscle entraîne une force croissante exercée par ce muscle.</a:t>
            </a:r>
          </a:p>
          <a:p>
            <a:pPr algn="just" eaLnBrk="1" hangingPunct="1">
              <a:lnSpc>
                <a:spcPct val="90000"/>
              </a:lnSpc>
            </a:pPr>
            <a:endParaRPr lang="en-US" altLang="fr-FR" sz="2400" dirty="0"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fr-FR" altLang="fr-FR" dirty="0">
                <a:cs typeface="Arial" panose="020B0604020202020204" pitchFamily="34" charset="0"/>
              </a:rPr>
              <a:t>contractions musculaires faibles et précises : nombre relativement peu élevé d'unités motrices sont stimulées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FR" altLang="fr-FR" dirty="0">
                <a:cs typeface="Arial" panose="020B0604020202020204" pitchFamily="34" charset="0"/>
              </a:rPr>
              <a:t>contraction avec force : grand nombre d'unités motrices recrutées</a:t>
            </a:r>
          </a:p>
        </p:txBody>
      </p:sp>
      <p:sp>
        <p:nvSpPr>
          <p:cNvPr id="254979" name="Text Box 3">
            <a:extLst>
              <a:ext uri="{FF2B5EF4-FFF2-40B4-BE49-F238E27FC236}">
                <a16:creationId xmlns:a16="http://schemas.microsoft.com/office/drawing/2014/main" id="{F048D9C0-3D04-850F-18DB-D5E5D9077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88566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300" b="1">
                <a:solidFill>
                  <a:srgbClr val="FF0000"/>
                </a:solidFill>
              </a:rPr>
              <a:t>Sommation spatiale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re 1">
            <a:extLst>
              <a:ext uri="{FF2B5EF4-FFF2-40B4-BE49-F238E27FC236}">
                <a16:creationId xmlns:a16="http://schemas.microsoft.com/office/drawing/2014/main" id="{35614F1F-E8F6-BD94-954C-7D601B4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Les muscles lisses</a:t>
            </a:r>
          </a:p>
        </p:txBody>
      </p:sp>
      <p:sp>
        <p:nvSpPr>
          <p:cNvPr id="256003" name="Espace réservé du contenu 2">
            <a:extLst>
              <a:ext uri="{FF2B5EF4-FFF2-40B4-BE49-F238E27FC236}">
                <a16:creationId xmlns:a16="http://schemas.microsoft.com/office/drawing/2014/main" id="{EE2C6F7A-4FA0-A28D-DC72-E64A383D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3600"/>
              <a:t>Servent souvent à assurer les mouvements de la paroi d’organes creux </a:t>
            </a:r>
          </a:p>
          <a:p>
            <a:r>
              <a:rPr lang="fr-FR" altLang="fr-FR" sz="3600"/>
              <a:t>Spécialisés dans les contractions lentes et soutenues. </a:t>
            </a:r>
          </a:p>
          <a:p>
            <a:r>
              <a:rPr lang="fr-FR" altLang="fr-FR" sz="3600"/>
              <a:t>Dépourvus d’aspect strié </a:t>
            </a:r>
          </a:p>
          <a:p>
            <a:r>
              <a:rPr lang="fr-FR" altLang="fr-FR" sz="3600"/>
              <a:t>Innervation autonome végétative.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re 1">
            <a:extLst>
              <a:ext uri="{FF2B5EF4-FFF2-40B4-BE49-F238E27FC236}">
                <a16:creationId xmlns:a16="http://schemas.microsoft.com/office/drawing/2014/main" id="{2C6E2271-C626-BF29-69AA-8691BD81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Les muscles lisses</a:t>
            </a:r>
            <a:endParaRPr lang="fr-FR" altLang="fr-FR"/>
          </a:p>
        </p:txBody>
      </p:sp>
      <p:sp>
        <p:nvSpPr>
          <p:cNvPr id="257027" name="Espace réservé du contenu 2">
            <a:extLst>
              <a:ext uri="{FF2B5EF4-FFF2-40B4-BE49-F238E27FC236}">
                <a16:creationId xmlns:a16="http://schemas.microsoft.com/office/drawing/2014/main" id="{3C4B052C-3617-3432-7306-47A3942E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3200"/>
              <a:t>Le tissu musculaire lisse se présente sous différentes formes : </a:t>
            </a:r>
          </a:p>
          <a:p>
            <a:pPr lvl="1"/>
            <a:r>
              <a:rPr lang="fr-FR" altLang="fr-FR" sz="3200"/>
              <a:t>faisceau tels que les muscles redresseurs des poils (muscles horripilateurs), les muscles de l’accommodation (muscles ciliaires rattachés au cristallin) </a:t>
            </a:r>
          </a:p>
          <a:p>
            <a:pPr lvl="1"/>
            <a:r>
              <a:rPr lang="fr-FR" altLang="fr-FR" sz="3200"/>
              <a:t>Sous forme de Rubans ou de Tuniques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re 1">
            <a:extLst>
              <a:ext uri="{FF2B5EF4-FFF2-40B4-BE49-F238E27FC236}">
                <a16:creationId xmlns:a16="http://schemas.microsoft.com/office/drawing/2014/main" id="{91F891B9-3F12-9850-A34C-D59BD4AD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Les muscles lisses</a:t>
            </a:r>
            <a:endParaRPr lang="fr-FR" altLang="fr-FR"/>
          </a:p>
        </p:txBody>
      </p:sp>
      <p:sp>
        <p:nvSpPr>
          <p:cNvPr id="258051" name="Espace réservé du contenu 2">
            <a:extLst>
              <a:ext uri="{FF2B5EF4-FFF2-40B4-BE49-F238E27FC236}">
                <a16:creationId xmlns:a16="http://schemas.microsoft.com/office/drawing/2014/main" id="{365C7B90-3CB4-38A4-DC66-55743B270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Ce sont des petites cellules (50 à 100µm de longueur pour 4 à 6µm de diamètre) allongées en forme de fuseaux, ou navettes et, elles présentent un noyau central. </a:t>
            </a:r>
          </a:p>
          <a:p>
            <a:r>
              <a:rPr lang="fr-FR" altLang="fr-FR"/>
              <a:t>Elles ont la capacité de se diviser et ont un sarcolemme très fin. </a:t>
            </a:r>
          </a:p>
          <a:p>
            <a:r>
              <a:rPr lang="fr-FR" altLang="fr-FR"/>
              <a:t>Il n’y a pas de Tubules transverses mais quelques cavéoles, sortes d’amorces de tubules.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re 1">
            <a:extLst>
              <a:ext uri="{FF2B5EF4-FFF2-40B4-BE49-F238E27FC236}">
                <a16:creationId xmlns:a16="http://schemas.microsoft.com/office/drawing/2014/main" id="{660D6CBC-F807-B1B4-253D-AA475BD9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Contrôle des muscles lisses</a:t>
            </a:r>
          </a:p>
        </p:txBody>
      </p:sp>
      <p:sp>
        <p:nvSpPr>
          <p:cNvPr id="259075" name="Espace réservé du contenu 2">
            <a:extLst>
              <a:ext uri="{FF2B5EF4-FFF2-40B4-BE49-F238E27FC236}">
                <a16:creationId xmlns:a16="http://schemas.microsoft.com/office/drawing/2014/main" id="{52097C37-5E62-E447-8C00-0A705569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altLang="fr-FR" sz="3200"/>
              <a:t>On a le système nerveux périphérique </a:t>
            </a:r>
            <a:r>
              <a:rPr lang="fr-FR" altLang="fr-FR" sz="3200" b="1"/>
              <a:t>autonome</a:t>
            </a:r>
          </a:p>
          <a:p>
            <a:pPr algn="ctr"/>
            <a:r>
              <a:rPr lang="fr-FR" altLang="fr-FR" sz="3200"/>
              <a:t>Certains muscles reçoivent la double innervation (orthosympathique et parasympathique) : les bronches, le tube digestif… et d’autres ne sont activés que par une seul (en général l’orthosympathique) : c’est le cas des muscles horripilateurs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re 1">
            <a:extLst>
              <a:ext uri="{FF2B5EF4-FFF2-40B4-BE49-F238E27FC236}">
                <a16:creationId xmlns:a16="http://schemas.microsoft.com/office/drawing/2014/main" id="{35B941EF-A2B6-42C5-F5D2-D65D9AFF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Contrôle des muscles lisses</a:t>
            </a:r>
            <a:endParaRPr lang="fr-FR" altLang="fr-FR"/>
          </a:p>
        </p:txBody>
      </p:sp>
      <p:sp>
        <p:nvSpPr>
          <p:cNvPr id="260099" name="Espace réservé du contenu 2">
            <a:extLst>
              <a:ext uri="{FF2B5EF4-FFF2-40B4-BE49-F238E27FC236}">
                <a16:creationId xmlns:a16="http://schemas.microsoft.com/office/drawing/2014/main" id="{CAC9B4F4-5479-3832-7EF8-7C4BAC8B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/>
              <a:t> Hormones circulantes telles que l’adrénaline, la vasopressine, angiotensine, l’ocytocine pouvant être excitatrices ou inhibitrices en fonction du récepteur de tel ou tel muscle lisse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/>
              <a:t>Facteurs locaux : variations de la teneur en oxygène, gaz carbonique, variations de pH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4">
            <a:extLst>
              <a:ext uri="{FF2B5EF4-FFF2-40B4-BE49-F238E27FC236}">
                <a16:creationId xmlns:a16="http://schemas.microsoft.com/office/drawing/2014/main" id="{398B191C-B4CF-D22D-FBF2-2D0C8623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889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Généralités sur le tissu musculaire strié squelettique</a:t>
            </a:r>
          </a:p>
        </p:txBody>
      </p:sp>
      <p:sp>
        <p:nvSpPr>
          <p:cNvPr id="160771" name="Text Box 5">
            <a:extLst>
              <a:ext uri="{FF2B5EF4-FFF2-40B4-BE49-F238E27FC236}">
                <a16:creationId xmlns:a16="http://schemas.microsoft.com/office/drawing/2014/main" id="{75FA558D-0623-D960-6214-500CEC6D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1125538"/>
            <a:ext cx="8964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u="sng" dirty="0"/>
              <a:t>Plusieurs rôles :</a:t>
            </a:r>
            <a:r>
              <a:rPr lang="fr-FR" altLang="fr-FR" sz="2400" dirty="0"/>
              <a:t> mouvement, maintien de la posture, stabilisation des articulations et production de chaleur.</a:t>
            </a:r>
          </a:p>
        </p:txBody>
      </p:sp>
      <p:sp>
        <p:nvSpPr>
          <p:cNvPr id="160772" name="Text Box 8">
            <a:extLst>
              <a:ext uri="{FF2B5EF4-FFF2-40B4-BE49-F238E27FC236}">
                <a16:creationId xmlns:a16="http://schemas.microsoft.com/office/drawing/2014/main" id="{C67DF230-A4B5-9E1D-EBE3-007ED81A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427288"/>
            <a:ext cx="892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u="sng" dirty="0"/>
              <a:t> Excitabilité :</a:t>
            </a:r>
            <a:r>
              <a:rPr lang="fr-FR" altLang="fr-FR" sz="2400" dirty="0"/>
              <a:t> capable de percevoir un stimulus et d’y répondre</a:t>
            </a:r>
          </a:p>
        </p:txBody>
      </p:sp>
      <p:sp>
        <p:nvSpPr>
          <p:cNvPr id="160773" name="Text Box 9">
            <a:extLst>
              <a:ext uri="{FF2B5EF4-FFF2-40B4-BE49-F238E27FC236}">
                <a16:creationId xmlns:a16="http://schemas.microsoft.com/office/drawing/2014/main" id="{4DC821D4-54EC-514D-EB79-C8A0E4E8C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3076576"/>
            <a:ext cx="8928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dirty="0"/>
              <a:t> </a:t>
            </a:r>
            <a:r>
              <a:rPr lang="fr-FR" altLang="fr-FR" sz="2400" u="sng" dirty="0"/>
              <a:t>Contractilité :</a:t>
            </a:r>
            <a:r>
              <a:rPr lang="fr-FR" altLang="fr-FR" sz="2400" dirty="0"/>
              <a:t> capable de contracter avec force en présence d’une stimulation appropriée</a:t>
            </a:r>
          </a:p>
        </p:txBody>
      </p:sp>
      <p:sp>
        <p:nvSpPr>
          <p:cNvPr id="160774" name="Text Box 11">
            <a:extLst>
              <a:ext uri="{FF2B5EF4-FFF2-40B4-BE49-F238E27FC236}">
                <a16:creationId xmlns:a16="http://schemas.microsoft.com/office/drawing/2014/main" id="{D843E5F3-E45B-7181-84EE-97B2033E8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4378326"/>
            <a:ext cx="8928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u="sng" dirty="0"/>
              <a:t> Extensibilité :</a:t>
            </a:r>
            <a:r>
              <a:rPr lang="fr-FR" altLang="fr-FR" sz="2400" dirty="0"/>
              <a:t> faculté d’étirement au-delà de la longueur de repos.</a:t>
            </a:r>
          </a:p>
        </p:txBody>
      </p:sp>
      <p:sp>
        <p:nvSpPr>
          <p:cNvPr id="160775" name="Text Box 12">
            <a:extLst>
              <a:ext uri="{FF2B5EF4-FFF2-40B4-BE49-F238E27FC236}">
                <a16:creationId xmlns:a16="http://schemas.microsoft.com/office/drawing/2014/main" id="{0335EE63-AA7C-DF20-86C2-25D32A10B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5337175"/>
            <a:ext cx="8928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dirty="0"/>
              <a:t> </a:t>
            </a:r>
            <a:r>
              <a:rPr lang="fr-FR" altLang="fr-FR" sz="2400" u="sng" dirty="0"/>
              <a:t>Elasticité :</a:t>
            </a:r>
            <a:r>
              <a:rPr lang="fr-FR" altLang="fr-FR" sz="2400" dirty="0"/>
              <a:t> possibilité pour les fibres musculaires de se raccourcir et de reprendre leur longueur de repos lorsqu’on les relâche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re 1">
            <a:extLst>
              <a:ext uri="{FF2B5EF4-FFF2-40B4-BE49-F238E27FC236}">
                <a16:creationId xmlns:a16="http://schemas.microsoft.com/office/drawing/2014/main" id="{9DBA7436-ED6B-6BC0-47A8-FD2DDAF8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Système neuro autonome et muscles lisses</a:t>
            </a:r>
          </a:p>
        </p:txBody>
      </p:sp>
      <p:sp>
        <p:nvSpPr>
          <p:cNvPr id="261123" name="Espace réservé du contenu 2">
            <a:extLst>
              <a:ext uri="{FF2B5EF4-FFF2-40B4-BE49-F238E27FC236}">
                <a16:creationId xmlns:a16="http://schemas.microsoft.com/office/drawing/2014/main" id="{8E65AAD0-2E15-CABA-4583-DBEA3666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/>
              <a:t>Les fibres nerveuses autonomes rejoignent les fibres musculaires lisses au sommet d’un feuillet de fibres musculaires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/>
              <a:t>Ils ne sont pas en contact direct mais vont sécréter des substances médiatrices à l’intérieur du tissu interstitiel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/>
              <a:t>Quand il y a plusieurs couche musculaire ce sont en premiers les couches externes qui sont stimulées puis il y a transmission vers les couches internes .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/>
              <a:t>Les substances médiatrices sont l’acétylcholine (++)et la Noradrénaline(--)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re 1">
            <a:extLst>
              <a:ext uri="{FF2B5EF4-FFF2-40B4-BE49-F238E27FC236}">
                <a16:creationId xmlns:a16="http://schemas.microsoft.com/office/drawing/2014/main" id="{55FDC01D-B4B5-44FB-DF43-D4E2EB78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 dirty="0">
                <a:solidFill>
                  <a:srgbClr val="FF0000"/>
                </a:solidFill>
              </a:rPr>
              <a:t>Classification des Muscles Lisses </a:t>
            </a:r>
          </a:p>
        </p:txBody>
      </p:sp>
      <p:sp>
        <p:nvSpPr>
          <p:cNvPr id="262147" name="Espace réservé du contenu 2">
            <a:extLst>
              <a:ext uri="{FF2B5EF4-FFF2-40B4-BE49-F238E27FC236}">
                <a16:creationId xmlns:a16="http://schemas.microsoft.com/office/drawing/2014/main" id="{B000F5A3-CCCF-A890-64E4-E8F1E298E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 dirty="0"/>
              <a:t>En se basant sur les propriétés d’excitabilité et sur la conduction du signal électrique, on peut classer les muscles lisses en deux catégorie:</a:t>
            </a:r>
          </a:p>
          <a:p>
            <a:pPr lvl="1" algn="ctr"/>
            <a:r>
              <a:rPr lang="fr-FR" altLang="fr-FR" sz="3200" dirty="0"/>
              <a:t>Les muscles lisses unitaires</a:t>
            </a:r>
          </a:p>
          <a:p>
            <a:pPr lvl="1" algn="ctr"/>
            <a:r>
              <a:rPr lang="fr-FR" altLang="fr-FR" sz="3200" dirty="0"/>
              <a:t>Les muscles lisses multi unitaires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re 1">
            <a:extLst>
              <a:ext uri="{FF2B5EF4-FFF2-40B4-BE49-F238E27FC236}">
                <a16:creationId xmlns:a16="http://schemas.microsoft.com/office/drawing/2014/main" id="{5FE8456C-D210-F9B3-106F-AB943AF2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 dirty="0">
                <a:solidFill>
                  <a:srgbClr val="FF0000"/>
                </a:solidFill>
              </a:rPr>
              <a:t>Les muscles lisses unitaires</a:t>
            </a:r>
          </a:p>
        </p:txBody>
      </p:sp>
      <p:sp>
        <p:nvSpPr>
          <p:cNvPr id="263171" name="Espace réservé du contenu 2">
            <a:extLst>
              <a:ext uri="{FF2B5EF4-FFF2-40B4-BE49-F238E27FC236}">
                <a16:creationId xmlns:a16="http://schemas.microsoft.com/office/drawing/2014/main" id="{58507EF5-BE81-B70F-DB87-0DBFBAB64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3600" b="1" dirty="0"/>
              <a:t>Exemple : vaisseaux sanguins, tube digestif , utérus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sz="3600" dirty="0"/>
              <a:t>Les cellules sont couplées entre elles par des jonctions gap : la membrane plasmique propagera le PA d’une fibre à une autre et la totalité du muscle répondra à la stimulation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re 1">
            <a:extLst>
              <a:ext uri="{FF2B5EF4-FFF2-40B4-BE49-F238E27FC236}">
                <a16:creationId xmlns:a16="http://schemas.microsoft.com/office/drawing/2014/main" id="{63EA5098-AB7C-8913-3C2B-7F171EC1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692150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>
                <a:solidFill>
                  <a:srgbClr val="FF0000"/>
                </a:solidFill>
              </a:rPr>
              <a:t>Les muscles lisses multi unitaires</a:t>
            </a:r>
          </a:p>
        </p:txBody>
      </p:sp>
      <p:sp>
        <p:nvSpPr>
          <p:cNvPr id="264195" name="Espace réservé du contenu 2">
            <a:extLst>
              <a:ext uri="{FF2B5EF4-FFF2-40B4-BE49-F238E27FC236}">
                <a16:creationId xmlns:a16="http://schemas.microsoft.com/office/drawing/2014/main" id="{0C34D3B7-CE62-9D04-689A-955543A2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844675"/>
            <a:ext cx="8229600" cy="438943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 b="1" dirty="0"/>
              <a:t>Exemple : Les muscles Horripilateurs et les muscles de l’iris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 dirty="0"/>
              <a:t>Chaque fibre est indépendante de l’autre et, elles sont richement innervées. La réponse contractile va dépendre du nombre de fibres stimulées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 dirty="0"/>
              <a:t>Les hormones peuvent influencer l’activité contractile mais l’étirement n’entraîne pas de contraction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re 1">
            <a:extLst>
              <a:ext uri="{FF2B5EF4-FFF2-40B4-BE49-F238E27FC236}">
                <a16:creationId xmlns:a16="http://schemas.microsoft.com/office/drawing/2014/main" id="{530E3155-4B92-3952-C055-37780B50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 dirty="0">
                <a:solidFill>
                  <a:srgbClr val="FF0000"/>
                </a:solidFill>
              </a:rPr>
              <a:t>Le muscle cardiaque</a:t>
            </a:r>
          </a:p>
        </p:txBody>
      </p:sp>
      <p:sp>
        <p:nvSpPr>
          <p:cNvPr id="265219" name="Espace réservé du contenu 2">
            <a:extLst>
              <a:ext uri="{FF2B5EF4-FFF2-40B4-BE49-F238E27FC236}">
                <a16:creationId xmlns:a16="http://schemas.microsoft.com/office/drawing/2014/main" id="{FDD3870E-12D1-568A-9215-AF9B57CD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fr-FR" altLang="fr-FR" sz="3200" dirty="0"/>
              <a:t>4 propriétés remarquables:</a:t>
            </a:r>
          </a:p>
          <a:p>
            <a:pPr lvl="1"/>
            <a:r>
              <a:rPr lang="fr-FR" altLang="fr-FR" sz="3200" dirty="0"/>
              <a:t>Il se contracte</a:t>
            </a:r>
          </a:p>
          <a:p>
            <a:pPr lvl="1"/>
            <a:r>
              <a:rPr lang="fr-FR" altLang="fr-FR" sz="3200" dirty="0"/>
              <a:t>Il est creux et détermine par sa contraction une variation de volume et met en jeu la circulation sanguine</a:t>
            </a:r>
          </a:p>
          <a:p>
            <a:pPr lvl="1"/>
            <a:r>
              <a:rPr lang="fr-FR" altLang="fr-FR" sz="3200" dirty="0"/>
              <a:t>Il est </a:t>
            </a:r>
            <a:r>
              <a:rPr lang="fr-FR" altLang="fr-FR" sz="3200" dirty="0" err="1"/>
              <a:t>intétanisable</a:t>
            </a:r>
            <a:endParaRPr lang="fr-FR" altLang="fr-FR" sz="3200" dirty="0"/>
          </a:p>
          <a:p>
            <a:pPr lvl="1"/>
            <a:r>
              <a:rPr lang="fr-FR" altLang="fr-FR" sz="3200" dirty="0"/>
              <a:t>Il est auto rythmé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re 1">
            <a:extLst>
              <a:ext uri="{FF2B5EF4-FFF2-40B4-BE49-F238E27FC236}">
                <a16:creationId xmlns:a16="http://schemas.microsoft.com/office/drawing/2014/main" id="{00596D3F-4470-8A2B-784F-329705C4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Les cellules myocardiques</a:t>
            </a:r>
          </a:p>
        </p:txBody>
      </p:sp>
      <p:sp>
        <p:nvSpPr>
          <p:cNvPr id="266243" name="Espace réservé du contenu 2">
            <a:extLst>
              <a:ext uri="{FF2B5EF4-FFF2-40B4-BE49-F238E27FC236}">
                <a16:creationId xmlns:a16="http://schemas.microsoft.com/office/drawing/2014/main" id="{540B745B-A67B-5904-DDD0-9C7E37C3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Fonction reflète les qualités de composition et de structure </a:t>
            </a:r>
          </a:p>
          <a:p>
            <a:pPr lvl="1"/>
            <a:r>
              <a:rPr lang="fr-FR" altLang="fr-FR" dirty="0"/>
              <a:t>Cellules excitable avec une membrane pourvue de canaux Na+/K+ </a:t>
            </a:r>
            <a:r>
              <a:rPr lang="fr-FR" altLang="fr-FR" dirty="0" err="1"/>
              <a:t>tensio</a:t>
            </a:r>
            <a:r>
              <a:rPr lang="fr-FR" altLang="fr-FR" dirty="0"/>
              <a:t>-dépendant. L’entrée de Na+=dépolarisation qui se propage=contraction</a:t>
            </a:r>
          </a:p>
          <a:p>
            <a:pPr lvl="1"/>
            <a:r>
              <a:rPr lang="fr-FR" altLang="fr-FR" dirty="0"/>
              <a:t>Glissement des fibres d’actine sur myosine</a:t>
            </a:r>
          </a:p>
          <a:p>
            <a:pPr lvl="1"/>
            <a:r>
              <a:rPr lang="fr-FR" altLang="fr-FR" dirty="0"/>
              <a:t>Augmentation du Ca2 cytosolique= glissement des fibres</a:t>
            </a:r>
          </a:p>
          <a:p>
            <a:pPr lvl="1"/>
            <a:r>
              <a:rPr lang="fr-FR" altLang="fr-FR" dirty="0"/>
              <a:t>Période réfractaire=période contraction          sommation impossible= fibres musculaires </a:t>
            </a:r>
            <a:r>
              <a:rPr lang="fr-FR" altLang="fr-FR" dirty="0" err="1"/>
              <a:t>intétanisables</a:t>
            </a:r>
            <a:endParaRPr lang="fr-FR" altLang="fr-FR" dirty="0"/>
          </a:p>
        </p:txBody>
      </p:sp>
      <p:sp>
        <p:nvSpPr>
          <p:cNvPr id="4" name="Flèche droite 3">
            <a:extLst>
              <a:ext uri="{FF2B5EF4-FFF2-40B4-BE49-F238E27FC236}">
                <a16:creationId xmlns:a16="http://schemas.microsoft.com/office/drawing/2014/main" id="{CA37EB46-F11E-3A62-9522-59FBC5E6584A}"/>
              </a:ext>
            </a:extLst>
          </p:cNvPr>
          <p:cNvSpPr/>
          <p:nvPr/>
        </p:nvSpPr>
        <p:spPr>
          <a:xfrm>
            <a:off x="7967664" y="530066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re 1">
            <a:extLst>
              <a:ext uri="{FF2B5EF4-FFF2-40B4-BE49-F238E27FC236}">
                <a16:creationId xmlns:a16="http://schemas.microsoft.com/office/drawing/2014/main" id="{1666308A-3E59-879A-A06E-B4C02F3A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Les cellules du Tissu Nodal</a:t>
            </a:r>
          </a:p>
        </p:txBody>
      </p:sp>
      <p:sp>
        <p:nvSpPr>
          <p:cNvPr id="267267" name="Espace réservé du contenu 2">
            <a:extLst>
              <a:ext uri="{FF2B5EF4-FFF2-40B4-BE49-F238E27FC236}">
                <a16:creationId xmlns:a16="http://schemas.microsoft.com/office/drawing/2014/main" id="{D461839E-354E-395A-18DA-65B9CE1B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altLang="fr-FR"/>
              <a:t>1% des cellules cardiaques</a:t>
            </a:r>
          </a:p>
          <a:p>
            <a:pPr algn="ctr"/>
            <a:r>
              <a:rPr lang="fr-FR" altLang="fr-FR"/>
              <a:t>Dépolarisation membranaire spontanée</a:t>
            </a:r>
          </a:p>
          <a:p>
            <a:pPr algn="ctr"/>
            <a:r>
              <a:rPr lang="fr-FR" altLang="fr-FR"/>
              <a:t>Auto-excitation dont le rythme dépend du type cellulaire </a:t>
            </a:r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r>
              <a:rPr lang="fr-FR" altLang="fr-FR"/>
              <a:t>Automatisme des contractions</a:t>
            </a:r>
          </a:p>
        </p:txBody>
      </p:sp>
      <p:sp>
        <p:nvSpPr>
          <p:cNvPr id="4" name="Flèche vers le bas 3">
            <a:extLst>
              <a:ext uri="{FF2B5EF4-FFF2-40B4-BE49-F238E27FC236}">
                <a16:creationId xmlns:a16="http://schemas.microsoft.com/office/drawing/2014/main" id="{070AAA15-28E4-3E45-ABDB-1FA39190C1E1}"/>
              </a:ext>
            </a:extLst>
          </p:cNvPr>
          <p:cNvSpPr/>
          <p:nvPr/>
        </p:nvSpPr>
        <p:spPr>
          <a:xfrm>
            <a:off x="5664200" y="3860801"/>
            <a:ext cx="863600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re 1">
            <a:extLst>
              <a:ext uri="{FF2B5EF4-FFF2-40B4-BE49-F238E27FC236}">
                <a16:creationId xmlns:a16="http://schemas.microsoft.com/office/drawing/2014/main" id="{FC109C91-4D49-52C2-40BA-CFD08FE0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268291" name="Espace réservé du contenu 3" descr="anat tissu nodal new (1).jpg">
            <a:extLst>
              <a:ext uri="{FF2B5EF4-FFF2-40B4-BE49-F238E27FC236}">
                <a16:creationId xmlns:a16="http://schemas.microsoft.com/office/drawing/2014/main" id="{A9EECDA0-48B1-BC7B-12BD-68D004306A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re 1">
            <a:extLst>
              <a:ext uri="{FF2B5EF4-FFF2-40B4-BE49-F238E27FC236}">
                <a16:creationId xmlns:a16="http://schemas.microsoft.com/office/drawing/2014/main" id="{F3B02EC6-83EF-BA75-B9BB-15E03B9B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4" name="Système de Conduction Cardiaque et Relation avec l'ECG, Animation..mp4">
            <a:hlinkClick r:id="" action="ppaction://media"/>
            <a:extLst>
              <a:ext uri="{FF2B5EF4-FFF2-40B4-BE49-F238E27FC236}">
                <a16:creationId xmlns:a16="http://schemas.microsoft.com/office/drawing/2014/main" id="{8B4AF284-1599-918B-6D15-9AFD0B7B7B00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re 1">
            <a:extLst>
              <a:ext uri="{FF2B5EF4-FFF2-40B4-BE49-F238E27FC236}">
                <a16:creationId xmlns:a16="http://schemas.microsoft.com/office/drawing/2014/main" id="{F74986F0-4394-9DE8-2BFD-7FCF67B9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Régulation cardiaque et  cardio-vasculaire</a:t>
            </a:r>
          </a:p>
        </p:txBody>
      </p:sp>
      <p:sp>
        <p:nvSpPr>
          <p:cNvPr id="270339" name="Espace réservé du contenu 2">
            <a:extLst>
              <a:ext uri="{FF2B5EF4-FFF2-40B4-BE49-F238E27FC236}">
                <a16:creationId xmlns:a16="http://schemas.microsoft.com/office/drawing/2014/main" id="{960910F3-DE2E-808A-5DFF-CD438E961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fr-FR" altLang="fr-FR" sz="3600"/>
          </a:p>
          <a:p>
            <a:pPr>
              <a:buFont typeface="Wingdings 2" panose="05020102010507070707" pitchFamily="18" charset="2"/>
              <a:buNone/>
            </a:pPr>
            <a:r>
              <a:rPr lang="fr-FR" altLang="fr-FR" sz="3600" b="1"/>
              <a:t>Deux systèmes de régulation COMPLEMENTAIRES </a:t>
            </a:r>
          </a:p>
          <a:p>
            <a:pPr lvl="1"/>
            <a:r>
              <a:rPr lang="fr-FR" altLang="fr-FR" sz="3600" b="1"/>
              <a:t>Le système nerveux végétatif ou autonome (action court terme)</a:t>
            </a:r>
          </a:p>
          <a:p>
            <a:pPr lvl="1"/>
            <a:r>
              <a:rPr lang="fr-FR" altLang="fr-FR" sz="3600" b="1"/>
              <a:t>Le système hormonal (action à plus long terme)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altLang="fr-FR"/>
              <a:t> 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7" descr="01Anat Muscle">
            <a:extLst>
              <a:ext uri="{FF2B5EF4-FFF2-40B4-BE49-F238E27FC236}">
                <a16:creationId xmlns:a16="http://schemas.microsoft.com/office/drawing/2014/main" id="{67031DA8-8108-AE62-6D19-FF8B12B4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1713"/>
            <a:ext cx="87630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AutoShape 8">
            <a:extLst>
              <a:ext uri="{FF2B5EF4-FFF2-40B4-BE49-F238E27FC236}">
                <a16:creationId xmlns:a16="http://schemas.microsoft.com/office/drawing/2014/main" id="{D15C306F-3BB3-285D-5CF5-F490EBC1BBEA}"/>
              </a:ext>
            </a:extLst>
          </p:cNvPr>
          <p:cNvSpPr>
            <a:spLocks/>
          </p:cNvSpPr>
          <p:nvPr/>
        </p:nvSpPr>
        <p:spPr bwMode="auto">
          <a:xfrm rot="5400000">
            <a:off x="6525419" y="3912394"/>
            <a:ext cx="125412" cy="4343400"/>
          </a:xfrm>
          <a:prstGeom prst="rightBracket">
            <a:avLst>
              <a:gd name="adj" fmla="val 2886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16068" name="AutoShape 9">
            <a:extLst>
              <a:ext uri="{FF2B5EF4-FFF2-40B4-BE49-F238E27FC236}">
                <a16:creationId xmlns:a16="http://schemas.microsoft.com/office/drawing/2014/main" id="{918DCEC6-4FED-291D-EE64-56D1371129A5}"/>
              </a:ext>
            </a:extLst>
          </p:cNvPr>
          <p:cNvSpPr>
            <a:spLocks/>
          </p:cNvSpPr>
          <p:nvPr/>
        </p:nvSpPr>
        <p:spPr bwMode="auto">
          <a:xfrm rot="5400000">
            <a:off x="3477419" y="5207794"/>
            <a:ext cx="125412" cy="1752600"/>
          </a:xfrm>
          <a:prstGeom prst="rightBracket">
            <a:avLst>
              <a:gd name="adj" fmla="val 1164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16069" name="Text Box 10">
            <a:extLst>
              <a:ext uri="{FF2B5EF4-FFF2-40B4-BE49-F238E27FC236}">
                <a16:creationId xmlns:a16="http://schemas.microsoft.com/office/drawing/2014/main" id="{7370AD25-A33D-EC22-6332-43BF2408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08725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dirty="0">
                <a:cs typeface="Arial" panose="020B0604020202020204" pitchFamily="34" charset="0"/>
              </a:rPr>
              <a:t>    Tendon		Corps musculaire</a:t>
            </a:r>
          </a:p>
        </p:txBody>
      </p:sp>
      <p:sp>
        <p:nvSpPr>
          <p:cNvPr id="216070" name="Text Box 5">
            <a:extLst>
              <a:ext uri="{FF2B5EF4-FFF2-40B4-BE49-F238E27FC236}">
                <a16:creationId xmlns:a16="http://schemas.microsoft.com/office/drawing/2014/main" id="{59AAF551-85B4-41E6-7B54-6A4499FA1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b="1" dirty="0">
                <a:solidFill>
                  <a:srgbClr val="FF0000"/>
                </a:solidFill>
              </a:rPr>
              <a:t>Anatomie du muscle</a:t>
            </a:r>
          </a:p>
        </p:txBody>
      </p:sp>
      <p:sp>
        <p:nvSpPr>
          <p:cNvPr id="161799" name="Text Box 6">
            <a:extLst>
              <a:ext uri="{FF2B5EF4-FFF2-40B4-BE49-F238E27FC236}">
                <a16:creationId xmlns:a16="http://schemas.microsoft.com/office/drawing/2014/main" id="{36D9BCC6-4DAD-96C1-559F-B837193B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4048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/>
              <a:t>Niveau macroscopique : le muscle</a:t>
            </a:r>
          </a:p>
        </p:txBody>
      </p:sp>
      <p:sp>
        <p:nvSpPr>
          <p:cNvPr id="216072" name="Rectangle 11">
            <a:extLst>
              <a:ext uri="{FF2B5EF4-FFF2-40B4-BE49-F238E27FC236}">
                <a16:creationId xmlns:a16="http://schemas.microsoft.com/office/drawing/2014/main" id="{72869B28-DA8D-34A0-DF7D-10A6B5C3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5229225"/>
            <a:ext cx="1152525" cy="431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16073" name="Rectangle 12">
            <a:extLst>
              <a:ext uri="{FF2B5EF4-FFF2-40B4-BE49-F238E27FC236}">
                <a16:creationId xmlns:a16="http://schemas.microsoft.com/office/drawing/2014/main" id="{6B4FC745-F3B1-4C81-A342-259FA929E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1268413"/>
            <a:ext cx="1296987" cy="431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16074" name="Rectangle 13">
            <a:extLst>
              <a:ext uri="{FF2B5EF4-FFF2-40B4-BE49-F238E27FC236}">
                <a16:creationId xmlns:a16="http://schemas.microsoft.com/office/drawing/2014/main" id="{1BF2D458-C021-722B-6F71-B697D7EE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2709863"/>
            <a:ext cx="1296988" cy="431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16075" name="Line 14">
            <a:extLst>
              <a:ext uri="{FF2B5EF4-FFF2-40B4-BE49-F238E27FC236}">
                <a16:creationId xmlns:a16="http://schemas.microsoft.com/office/drawing/2014/main" id="{1A11ADDD-6EEB-99CC-0D28-50D778700D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5725" y="1557339"/>
            <a:ext cx="2159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16076" name="Rectangle 15">
            <a:extLst>
              <a:ext uri="{FF2B5EF4-FFF2-40B4-BE49-F238E27FC236}">
                <a16:creationId xmlns:a16="http://schemas.microsoft.com/office/drawing/2014/main" id="{62CB76DE-C9BA-5EC6-0FF5-E3D8E9F57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1052513"/>
            <a:ext cx="1368425" cy="431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dirty="0"/>
              <a:t>Sarcolemme</a:t>
            </a:r>
          </a:p>
        </p:txBody>
      </p:sp>
      <p:sp>
        <p:nvSpPr>
          <p:cNvPr id="216077" name="Line 16">
            <a:extLst>
              <a:ext uri="{FF2B5EF4-FFF2-40B4-BE49-F238E27FC236}">
                <a16:creationId xmlns:a16="http://schemas.microsoft.com/office/drawing/2014/main" id="{6D28E170-588F-1F18-9CCC-7CD196A91E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20188" y="3141664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re 1">
            <a:extLst>
              <a:ext uri="{FF2B5EF4-FFF2-40B4-BE49-F238E27FC236}">
                <a16:creationId xmlns:a16="http://schemas.microsoft.com/office/drawing/2014/main" id="{F4FBDE33-1BEC-F6DB-4C58-54E96A6D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Régulation végétative</a:t>
            </a:r>
          </a:p>
        </p:txBody>
      </p:sp>
      <p:sp>
        <p:nvSpPr>
          <p:cNvPr id="271363" name="Espace réservé du contenu 2">
            <a:extLst>
              <a:ext uri="{FF2B5EF4-FFF2-40B4-BE49-F238E27FC236}">
                <a16:creationId xmlns:a16="http://schemas.microsoft.com/office/drawing/2014/main" id="{DD0ABB1A-6761-6409-E253-33CA15F6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6000" b="1"/>
              <a:t>Le nerf parasympathique = nerf vague(X)</a:t>
            </a:r>
          </a:p>
          <a:p>
            <a:r>
              <a:rPr lang="fr-FR" altLang="fr-FR" sz="6000" b="1"/>
              <a:t>Les nerfs orthosympathique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re 1">
            <a:extLst>
              <a:ext uri="{FF2B5EF4-FFF2-40B4-BE49-F238E27FC236}">
                <a16:creationId xmlns:a16="http://schemas.microsoft.com/office/drawing/2014/main" id="{730A445F-ADD8-121D-C030-299AD91C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LE X</a:t>
            </a:r>
          </a:p>
        </p:txBody>
      </p:sp>
      <p:sp>
        <p:nvSpPr>
          <p:cNvPr id="272387" name="Espace réservé du contenu 2">
            <a:extLst>
              <a:ext uri="{FF2B5EF4-FFF2-40B4-BE49-F238E27FC236}">
                <a16:creationId xmlns:a16="http://schemas.microsoft.com/office/drawing/2014/main" id="{AA0E8FDB-818C-F9F2-03C8-9A41091BB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Neurones pré-ganglionnaires se situent dans le bulbe, dans le noyau moteur du X(noyau AMBIGU).</a:t>
            </a:r>
          </a:p>
          <a:p>
            <a:r>
              <a:rPr lang="fr-FR" altLang="fr-FR"/>
              <a:t>Les neurones post-ganglionnaires sont dans la paroi de l’oreillette droite (le nerf vague droit innerve le nœud sinusal et le myocarde atrial droit et le X gauche le nœud auriculo-ventriculaire et le myocarde atrial gauche). </a:t>
            </a:r>
          </a:p>
          <a:p>
            <a:r>
              <a:rPr lang="fr-FR" altLang="fr-FR"/>
              <a:t>Le neurotransmetteur est l’Ach.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b="1">
                <a:solidFill>
                  <a:srgbClr val="FF0000"/>
                </a:solidFill>
              </a:rPr>
              <a:t> C’est un FREIN permanent car la section des deux nerfs augmente le débit cardiaque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re 1">
            <a:extLst>
              <a:ext uri="{FF2B5EF4-FFF2-40B4-BE49-F238E27FC236}">
                <a16:creationId xmlns:a16="http://schemas.microsoft.com/office/drawing/2014/main" id="{63ABFD30-BA00-0F92-FB5B-966BFF41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Action du SN Parasympathique</a:t>
            </a:r>
          </a:p>
        </p:txBody>
      </p:sp>
      <p:sp>
        <p:nvSpPr>
          <p:cNvPr id="273411" name="Espace réservé du contenu 2">
            <a:extLst>
              <a:ext uri="{FF2B5EF4-FFF2-40B4-BE49-F238E27FC236}">
                <a16:creationId xmlns:a16="http://schemas.microsoft.com/office/drawing/2014/main" id="{1175D5DD-C179-7B4F-2498-A1717A0F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/>
              <a:t>Repos=70 battements/minute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/>
              <a:t>Section X= 120 battements/minute</a:t>
            </a:r>
          </a:p>
        </p:txBody>
      </p:sp>
      <p:sp>
        <p:nvSpPr>
          <p:cNvPr id="4" name="Flèche vers le bas 3">
            <a:extLst>
              <a:ext uri="{FF2B5EF4-FFF2-40B4-BE49-F238E27FC236}">
                <a16:creationId xmlns:a16="http://schemas.microsoft.com/office/drawing/2014/main" id="{A7D5EC86-D15B-C443-1C40-34AB8EA1AFAB}"/>
              </a:ext>
            </a:extLst>
          </p:cNvPr>
          <p:cNvSpPr/>
          <p:nvPr/>
        </p:nvSpPr>
        <p:spPr>
          <a:xfrm>
            <a:off x="5880100" y="3068639"/>
            <a:ext cx="2159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103426-D923-18AF-77A3-79BC2E7E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3860800"/>
            <a:ext cx="819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/>
              <a:t>Action frénatrice permanente: le PS induit un tonus freinateur permanant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re 1">
            <a:extLst>
              <a:ext uri="{FF2B5EF4-FFF2-40B4-BE49-F238E27FC236}">
                <a16:creationId xmlns:a16="http://schemas.microsoft.com/office/drawing/2014/main" id="{021D611C-5075-0F85-659F-65A1F819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Système orthosympathique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274435" name="Espace réservé du contenu 2">
            <a:extLst>
              <a:ext uri="{FF2B5EF4-FFF2-40B4-BE49-F238E27FC236}">
                <a16:creationId xmlns:a16="http://schemas.microsoft.com/office/drawing/2014/main" id="{ADCD66C5-0CCB-AC86-2751-D69A6A5B5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732462"/>
          </a:xfrm>
        </p:spPr>
        <p:txBody>
          <a:bodyPr>
            <a:normAutofit lnSpcReduction="10000"/>
          </a:bodyPr>
          <a:lstStyle/>
          <a:p>
            <a:r>
              <a:rPr lang="fr-FR" altLang="fr-FR"/>
              <a:t>Il innerve le cœur mais aussi les fibres musculaires lisses dans les parois des artères et des veines.</a:t>
            </a:r>
          </a:p>
          <a:p>
            <a:r>
              <a:rPr lang="fr-FR" altLang="fr-FR"/>
              <a:t>Ganglions cervicaux= nerfs cardiaques sup, moyen, inf.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altLang="fr-FR"/>
              <a:t>   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b="1"/>
              <a:t>Plexus de Wrisberg </a:t>
            </a:r>
            <a:r>
              <a:rPr lang="fr-FR" altLang="fr-FR"/>
              <a:t>pour la paroi des gros vaisseaux et au cœur, innervant la totalité du myocarde </a:t>
            </a:r>
            <a:r>
              <a:rPr lang="fr-FR" altLang="fr-FR" sz="1600" i="1"/>
              <a:t>( cf 3.1.3.2.1.6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sz="1600" i="1"/>
              <a:t>Relations efférentes et afférentes de la chaîne ganglionnaire sympathique)</a:t>
            </a:r>
          </a:p>
          <a:p>
            <a:r>
              <a:rPr lang="fr-FR" altLang="fr-FR"/>
              <a:t>Splanchnique médiastinal postérieur.        </a:t>
            </a:r>
            <a:r>
              <a:rPr lang="fr-FR" altLang="fr-FR" b="1"/>
              <a:t>plexus de Perman</a:t>
            </a:r>
            <a:r>
              <a:rPr lang="fr-FR" altLang="fr-FR"/>
              <a:t>=destine aux artères et aux veines cardiaques</a:t>
            </a:r>
          </a:p>
          <a:p>
            <a:endParaRPr lang="fr-FR" altLang="fr-FR"/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b="1">
                <a:solidFill>
                  <a:srgbClr val="FF0000"/>
                </a:solidFill>
              </a:rPr>
              <a:t>La stimulation du sympathique entraîne une augmentation de la fréquence cardiaque</a:t>
            </a:r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99C76482-B39A-B04A-0B21-1CE67296E4F8}"/>
              </a:ext>
            </a:extLst>
          </p:cNvPr>
          <p:cNvSpPr/>
          <p:nvPr/>
        </p:nvSpPr>
        <p:spPr>
          <a:xfrm>
            <a:off x="5591175" y="2420938"/>
            <a:ext cx="21748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droite 6">
            <a:extLst>
              <a:ext uri="{FF2B5EF4-FFF2-40B4-BE49-F238E27FC236}">
                <a16:creationId xmlns:a16="http://schemas.microsoft.com/office/drawing/2014/main" id="{9D96EDA4-93E6-A34E-4351-ED90DF5598E7}"/>
              </a:ext>
            </a:extLst>
          </p:cNvPr>
          <p:cNvSpPr/>
          <p:nvPr/>
        </p:nvSpPr>
        <p:spPr>
          <a:xfrm>
            <a:off x="7751764" y="4292600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re 1">
            <a:extLst>
              <a:ext uri="{FF2B5EF4-FFF2-40B4-BE49-F238E27FC236}">
                <a16:creationId xmlns:a16="http://schemas.microsoft.com/office/drawing/2014/main" id="{15F61A43-C22A-A1D1-657A-2E4D483A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3414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fr-FR" altLang="fr-FR" b="1">
                <a:solidFill>
                  <a:srgbClr val="FF0000"/>
                </a:solidFill>
              </a:rPr>
            </a:br>
            <a:br>
              <a:rPr lang="fr-FR" altLang="fr-FR" b="1">
                <a:solidFill>
                  <a:srgbClr val="FF0000"/>
                </a:solidFill>
              </a:rPr>
            </a:br>
            <a:r>
              <a:rPr lang="fr-FR" altLang="fr-FR" b="1">
                <a:solidFill>
                  <a:srgbClr val="FF0000"/>
                </a:solidFill>
              </a:rPr>
              <a:t>Action du Système orthosympathique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275459" name="Espace réservé du contenu 2">
            <a:extLst>
              <a:ext uri="{FF2B5EF4-FFF2-40B4-BE49-F238E27FC236}">
                <a16:creationId xmlns:a16="http://schemas.microsoft.com/office/drawing/2014/main" id="{3552C79F-4472-E2CB-C130-F27309CB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6000" b="1"/>
              <a:t>Action inverse du PS : accélère le cœur mais de façon </a:t>
            </a:r>
            <a:r>
              <a:rPr lang="fr-FR" altLang="fr-FR" sz="6000" b="1" u="sng"/>
              <a:t>intermittente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re 1">
            <a:extLst>
              <a:ext uri="{FF2B5EF4-FFF2-40B4-BE49-F238E27FC236}">
                <a16:creationId xmlns:a16="http://schemas.microsoft.com/office/drawing/2014/main" id="{2E247883-5153-F449-5FFD-F75392B8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492376"/>
            <a:ext cx="8229600" cy="639763"/>
          </a:xfrm>
        </p:spPr>
        <p:txBody>
          <a:bodyPr>
            <a:normAutofit fontScale="90000"/>
          </a:bodyPr>
          <a:lstStyle/>
          <a:p>
            <a:pPr algn="ctr"/>
            <a:br>
              <a:rPr lang="fr-FR" altLang="fr-FR" b="1">
                <a:solidFill>
                  <a:srgbClr val="FF0000"/>
                </a:solidFill>
              </a:rPr>
            </a:br>
            <a:br>
              <a:rPr lang="fr-FR" altLang="fr-FR" b="1">
                <a:solidFill>
                  <a:srgbClr val="FF0000"/>
                </a:solidFill>
              </a:rPr>
            </a:br>
            <a:r>
              <a:rPr lang="fr-FR" altLang="fr-FR" b="1">
                <a:solidFill>
                  <a:srgbClr val="FF0000"/>
                </a:solidFill>
              </a:rPr>
              <a:t>Action du Système orthosympathique au niveau artériolaire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276483" name="Espace réservé du contenu 2">
            <a:extLst>
              <a:ext uri="{FF2B5EF4-FFF2-40B4-BE49-F238E27FC236}">
                <a16:creationId xmlns:a16="http://schemas.microsoft.com/office/drawing/2014/main" id="{574D51EB-61C1-B2EC-459A-8992E2073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2468564"/>
            <a:ext cx="8229600" cy="43894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4800" b="1" u="sng"/>
              <a:t>Tonus vasoconstricteur permanent </a:t>
            </a:r>
            <a:r>
              <a:rPr lang="fr-FR" altLang="fr-FR" sz="4800" b="1"/>
              <a:t>sympathique analogue au tonus cardio inhibiteur du PS au niveau cardiaque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re 1">
            <a:extLst>
              <a:ext uri="{FF2B5EF4-FFF2-40B4-BE49-F238E27FC236}">
                <a16:creationId xmlns:a16="http://schemas.microsoft.com/office/drawing/2014/main" id="{1D74155D-2FAA-8BF4-A33C-9AE7104C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2235200"/>
          </a:xfrm>
        </p:spPr>
        <p:txBody>
          <a:bodyPr>
            <a:normAutofit fontScale="90000"/>
          </a:bodyPr>
          <a:lstStyle/>
          <a:p>
            <a:pPr algn="ctr"/>
            <a:br>
              <a:rPr lang="fr-FR" altLang="fr-FR" b="1">
                <a:solidFill>
                  <a:srgbClr val="FF0000"/>
                </a:solidFill>
              </a:rPr>
            </a:br>
            <a:r>
              <a:rPr lang="fr-FR" altLang="fr-FR" b="1">
                <a:solidFill>
                  <a:srgbClr val="FF0000"/>
                </a:solidFill>
              </a:rPr>
              <a:t>Les sources d’informations nerveuses qui déclenche la mise en jeu des deux nerfs</a:t>
            </a:r>
          </a:p>
        </p:txBody>
      </p:sp>
      <p:sp>
        <p:nvSpPr>
          <p:cNvPr id="277507" name="Espace réservé du contenu 2">
            <a:extLst>
              <a:ext uri="{FF2B5EF4-FFF2-40B4-BE49-F238E27FC236}">
                <a16:creationId xmlns:a16="http://schemas.microsoft.com/office/drawing/2014/main" id="{7B6A8F2C-7D5B-0993-A352-17429710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fr-FR" altLang="fr-FR"/>
          </a:p>
          <a:p>
            <a:pPr>
              <a:buFont typeface="Wingdings 2" panose="05020102010507070707" pitchFamily="18" charset="2"/>
              <a:buNone/>
            </a:pPr>
            <a:endParaRPr lang="fr-FR" altLang="fr-FR"/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b="1"/>
              <a:t> LES BARO RECEPTEURS 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altLang="fr-FR" b="1"/>
          </a:p>
          <a:p>
            <a:pPr algn="ctr">
              <a:buFont typeface="Wingdings 2" panose="05020102010507070707" pitchFamily="18" charset="2"/>
              <a:buNone/>
            </a:pPr>
            <a:endParaRPr lang="fr-FR" altLang="fr-FR" b="1"/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b="1"/>
              <a:t>La chimio sensibilité artérielle et centrale</a:t>
            </a:r>
          </a:p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itre 1">
            <a:extLst>
              <a:ext uri="{FF2B5EF4-FFF2-40B4-BE49-F238E27FC236}">
                <a16:creationId xmlns:a16="http://schemas.microsoft.com/office/drawing/2014/main" id="{DCA2EC1E-D688-5EE0-A09C-967E224C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 LES BARO RECEPTEURS </a:t>
            </a:r>
            <a:br>
              <a:rPr lang="fr-FR" altLang="fr-FR" b="1"/>
            </a:br>
            <a:endParaRPr lang="fr-FR" altLang="fr-FR"/>
          </a:p>
        </p:txBody>
      </p:sp>
      <p:sp>
        <p:nvSpPr>
          <p:cNvPr id="278531" name="Espace réservé du contenu 2">
            <a:extLst>
              <a:ext uri="{FF2B5EF4-FFF2-40B4-BE49-F238E27FC236}">
                <a16:creationId xmlns:a16="http://schemas.microsoft.com/office/drawing/2014/main" id="{1A8D037E-DF6A-A8FC-5CE4-2AD3912E2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127625"/>
          </a:xfrm>
        </p:spPr>
        <p:txBody>
          <a:bodyPr/>
          <a:lstStyle/>
          <a:p>
            <a:r>
              <a:rPr lang="fr-FR" altLang="fr-FR"/>
              <a:t>Sensibles à la pression artérielle et sont constitués par les terminaisons nerveuses situées dans l’adventice de deux grosses artères : le sinus carotidien et l’arche aortique.</a:t>
            </a:r>
          </a:p>
          <a:p>
            <a:r>
              <a:rPr lang="fr-FR" altLang="fr-FR"/>
              <a:t>L</a:t>
            </a:r>
            <a:r>
              <a:rPr lang="fr-FR" altLang="fr-FR" b="1" u="sng"/>
              <a:t>OCALISATION</a:t>
            </a:r>
            <a:r>
              <a:rPr lang="fr-FR" altLang="fr-FR"/>
              <a:t> :</a:t>
            </a:r>
          </a:p>
          <a:p>
            <a:pPr lvl="1"/>
            <a:r>
              <a:rPr lang="fr-FR" altLang="fr-FR"/>
              <a:t>Au niveau de la bifurcation carotidienne se situe le rameau du IX : le nerf de HERING.</a:t>
            </a:r>
          </a:p>
          <a:p>
            <a:pPr lvl="1"/>
            <a:r>
              <a:rPr lang="fr-FR" altLang="fr-FR"/>
              <a:t>Au niveau de la crosse aortique se situe le rameau X :Le nerf de CYON </a:t>
            </a:r>
            <a:r>
              <a:rPr lang="fr-FR" altLang="fr-FR" sz="1400"/>
              <a:t>(et LUDWIG)</a:t>
            </a:r>
            <a:r>
              <a:rPr lang="fr-FR" altLang="fr-FR"/>
              <a:t>.</a:t>
            </a:r>
          </a:p>
          <a:p>
            <a:pPr lvl="2"/>
            <a:r>
              <a:rPr lang="fr-FR" altLang="fr-FR" b="1" u="sng"/>
              <a:t>ACTIVATION</a:t>
            </a:r>
            <a:r>
              <a:rPr lang="fr-FR" altLang="fr-FR"/>
              <a:t> =La distension de la paroi artérielle par l’onde systolique provoque la décharge périodique des barorécepteurs en phase avec la systole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itre 1">
            <a:extLst>
              <a:ext uri="{FF2B5EF4-FFF2-40B4-BE49-F238E27FC236}">
                <a16:creationId xmlns:a16="http://schemas.microsoft.com/office/drawing/2014/main" id="{02056436-5062-C777-0BD4-F2C2B2B3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Glomus carotidien</a:t>
            </a:r>
          </a:p>
        </p:txBody>
      </p:sp>
      <p:pic>
        <p:nvPicPr>
          <p:cNvPr id="1026" name="Picture 2" descr="F:\disque dur externe\cours pour ATSA\glomus carotidien scan jc.jpg">
            <a:extLst>
              <a:ext uri="{FF2B5EF4-FFF2-40B4-BE49-F238E27FC236}">
                <a16:creationId xmlns:a16="http://schemas.microsoft.com/office/drawing/2014/main" id="{DF29D0BF-8F68-EAC1-104F-240B174C4B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 t="22549" r="16158" b="34798"/>
          <a:stretch>
            <a:fillRect/>
          </a:stretch>
        </p:blipFill>
        <p:spPr>
          <a:xfrm>
            <a:off x="1524001" y="0"/>
            <a:ext cx="9396413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itre 1">
            <a:extLst>
              <a:ext uri="{FF2B5EF4-FFF2-40B4-BE49-F238E27FC236}">
                <a16:creationId xmlns:a16="http://schemas.microsoft.com/office/drawing/2014/main" id="{48913A20-8FFB-3E27-944A-DF2A1DDE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9810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LES BARO RECEPTEURS </a:t>
            </a:r>
            <a:br>
              <a:rPr lang="fr-FR" altLang="fr-FR" b="1"/>
            </a:br>
            <a:endParaRPr lang="fr-FR" altLang="fr-FR"/>
          </a:p>
        </p:txBody>
      </p:sp>
      <p:sp>
        <p:nvSpPr>
          <p:cNvPr id="280579" name="Espace réservé du contenu 2">
            <a:extLst>
              <a:ext uri="{FF2B5EF4-FFF2-40B4-BE49-F238E27FC236}">
                <a16:creationId xmlns:a16="http://schemas.microsoft.com/office/drawing/2014/main" id="{1D202A5A-1E03-4CE8-0FD1-D19A8D661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/>
              <a:t>Ces barorécepteurs sont des mécanorécepteurs capables de transformer la distension pariétale en influx nerveux.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sz="3200"/>
              <a:t>Leur décharge commence à partir de 50mmHg, se continue avec une fréquence croissante jusqu'à 180 mm Hg ou elle est maximale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4">
            <a:extLst>
              <a:ext uri="{FF2B5EF4-FFF2-40B4-BE49-F238E27FC236}">
                <a16:creationId xmlns:a16="http://schemas.microsoft.com/office/drawing/2014/main" id="{F8B4EF2A-3826-62DE-6CD2-3ED5C9AD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60576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4000" b="1" dirty="0"/>
              <a:t>Le corps musculaire est constitué de plusieurs centaines - milliers de fibres musculaires regroupées en faisceaux.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re 1">
            <a:extLst>
              <a:ext uri="{FF2B5EF4-FFF2-40B4-BE49-F238E27FC236}">
                <a16:creationId xmlns:a16="http://schemas.microsoft.com/office/drawing/2014/main" id="{ADC55F3D-9D30-C912-4979-941D5D6A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Reflexe des barorécepteurs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3AF82-2D8A-BCFF-4105-3615B62D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Voie afférente= Hering qui rejoint IX et Cyon rejoint X</a:t>
            </a:r>
          </a:p>
          <a:p>
            <a:pPr>
              <a:defRPr/>
            </a:pPr>
            <a:r>
              <a:rPr lang="fr-FR" dirty="0"/>
              <a:t>Centres</a:t>
            </a:r>
          </a:p>
          <a:p>
            <a:pPr lvl="1">
              <a:defRPr/>
            </a:pPr>
            <a:r>
              <a:rPr lang="fr-FR" sz="2800" dirty="0"/>
              <a:t>noyau du tractus solitaire : centre d’intégration et de décision</a:t>
            </a:r>
          </a:p>
          <a:p>
            <a:pPr lvl="1">
              <a:defRPr/>
            </a:pPr>
            <a:r>
              <a:rPr lang="fr-FR" sz="2800" dirty="0"/>
              <a:t>noyau ambigu : centre parasympathique.</a:t>
            </a:r>
          </a:p>
          <a:p>
            <a:pPr lvl="1">
              <a:defRPr/>
            </a:pPr>
            <a:r>
              <a:rPr lang="fr-FR" sz="2800" dirty="0"/>
              <a:t>formation réticulée bulbaire :centre sympathique</a:t>
            </a: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r>
              <a:rPr lang="fr-FR" sz="2800" dirty="0"/>
              <a:t>Voie efférente: fibres ParaS et Sympathiques</a:t>
            </a:r>
          </a:p>
          <a:p>
            <a:pPr>
              <a:defRPr/>
            </a:pPr>
            <a:endParaRPr lang="fr-FR" dirty="0"/>
          </a:p>
          <a:p>
            <a:pPr lvl="1">
              <a:buFont typeface="Wingdings 2" panose="05020102010507070707" pitchFamily="18" charset="2"/>
              <a:buNone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itre 1">
            <a:extLst>
              <a:ext uri="{FF2B5EF4-FFF2-40B4-BE49-F238E27FC236}">
                <a16:creationId xmlns:a16="http://schemas.microsoft.com/office/drawing/2014/main" id="{88DF3CD0-332A-015E-B811-8FCEB287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92150"/>
            <a:ext cx="9144000" cy="1143000"/>
          </a:xfrm>
        </p:spPr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Mécanismes des barorécepteurs</a:t>
            </a:r>
            <a:endParaRPr lang="fr-FR" altLang="fr-FR"/>
          </a:p>
        </p:txBody>
      </p:sp>
      <p:sp>
        <p:nvSpPr>
          <p:cNvPr id="282627" name="Espace réservé du contenu 2">
            <a:extLst>
              <a:ext uri="{FF2B5EF4-FFF2-40B4-BE49-F238E27FC236}">
                <a16:creationId xmlns:a16="http://schemas.microsoft.com/office/drawing/2014/main" id="{60D975E2-0587-55DF-A81B-2FE6D3F13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En cas d’augmentation ou de diminution de la PA au dessus ou au dessous de la normal, les barorécepteurs augmentent ou diminuent leur fréquence de décharge.</a:t>
            </a:r>
          </a:p>
          <a:p>
            <a:r>
              <a:rPr lang="fr-FR" altLang="fr-FR"/>
              <a:t>C’est un signal modulateur (freinage/ libération) de l’activité des centres : sympathique / parasympathique</a:t>
            </a:r>
          </a:p>
          <a:p>
            <a:pPr lvl="1"/>
            <a:r>
              <a:rPr lang="fr-FR" altLang="fr-FR"/>
              <a:t>Diminution du débit cardiaque et vasodilatation artériolaire en cas d’augmentation de la PA au dessus de la normale.</a:t>
            </a:r>
          </a:p>
          <a:p>
            <a:pPr lvl="1"/>
            <a:r>
              <a:rPr lang="fr-FR" altLang="fr-FR"/>
              <a:t>Ou augmentation du débit cardiaque vasoconstriction artériolaire en cas de diminution de la PA au dessous de la normale.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re 1">
            <a:extLst>
              <a:ext uri="{FF2B5EF4-FFF2-40B4-BE49-F238E27FC236}">
                <a16:creationId xmlns:a16="http://schemas.microsoft.com/office/drawing/2014/main" id="{DAB56185-D032-403D-49E2-1CD373AB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Reflexe des chémorécepteurs</a:t>
            </a:r>
            <a:br>
              <a:rPr lang="fr-FR" altLang="fr-FR" b="1">
                <a:solidFill>
                  <a:srgbClr val="FF0000"/>
                </a:solidFill>
              </a:rPr>
            </a:br>
            <a:r>
              <a:rPr lang="fr-FR" altLang="fr-FR" b="1">
                <a:solidFill>
                  <a:srgbClr val="FF0000"/>
                </a:solidFill>
              </a:rPr>
              <a:t>périphériques</a:t>
            </a:r>
          </a:p>
        </p:txBody>
      </p:sp>
      <p:sp>
        <p:nvSpPr>
          <p:cNvPr id="283651" name="Espace réservé du contenu 2">
            <a:extLst>
              <a:ext uri="{FF2B5EF4-FFF2-40B4-BE49-F238E27FC236}">
                <a16:creationId xmlns:a16="http://schemas.microsoft.com/office/drawing/2014/main" id="{AE2C342C-673B-3A9B-80D0-704AEF237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Les chémorécepteurs périphériques présentent les mêmes localisations que les barorécepteurs, les mêmes voies afférentes. Les centres sont de localisation bulbaire. Il sont de nature cardiaque et respiratoire.</a:t>
            </a:r>
          </a:p>
          <a:p>
            <a:r>
              <a:rPr lang="fr-FR" altLang="fr-FR" dirty="0"/>
              <a:t>Les chémorécepteurs sont capables de transformer une stimulation chimique (augmentation de la PaCO2, diminution du PH, et surtout la diminution de la PaO2 ) en une fréquence de décharge d’influx nerveux.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itre 1">
            <a:extLst>
              <a:ext uri="{FF2B5EF4-FFF2-40B4-BE49-F238E27FC236}">
                <a16:creationId xmlns:a16="http://schemas.microsoft.com/office/drawing/2014/main" id="{6FF516F6-28FD-F548-25D2-42395E26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>
                <a:solidFill>
                  <a:srgbClr val="FF0000"/>
                </a:solidFill>
              </a:rPr>
              <a:t>Reflexe des chémorécepteurs</a:t>
            </a:r>
            <a:br>
              <a:rPr lang="fr-FR" altLang="fr-FR" b="1">
                <a:solidFill>
                  <a:srgbClr val="FF0000"/>
                </a:solidFill>
              </a:rPr>
            </a:br>
            <a:r>
              <a:rPr lang="fr-FR" altLang="fr-FR" b="1">
                <a:solidFill>
                  <a:srgbClr val="FF0000"/>
                </a:solidFill>
              </a:rPr>
              <a:t>périphériques</a:t>
            </a:r>
            <a:endParaRPr lang="fr-FR" altLang="fr-FR"/>
          </a:p>
        </p:txBody>
      </p:sp>
      <p:sp>
        <p:nvSpPr>
          <p:cNvPr id="284675" name="Espace réservé du contenu 2">
            <a:extLst>
              <a:ext uri="{FF2B5EF4-FFF2-40B4-BE49-F238E27FC236}">
                <a16:creationId xmlns:a16="http://schemas.microsoft.com/office/drawing/2014/main" id="{EEEE4F3B-22CA-3933-0AE8-DA4B76840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4000"/>
              <a:t>La perturbation chimique peuvent accompagner une diminution de la PA à partir de 100 mm Hg jusqu’à 25 mm Hg.</a:t>
            </a:r>
          </a:p>
          <a:p>
            <a:r>
              <a:rPr lang="fr-FR" altLang="fr-FR" sz="4000"/>
              <a:t>Le résultat serait une augmentation du débit cardiaque et du débit ventilatoire.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re 1">
            <a:extLst>
              <a:ext uri="{FF2B5EF4-FFF2-40B4-BE49-F238E27FC236}">
                <a16:creationId xmlns:a16="http://schemas.microsoft.com/office/drawing/2014/main" id="{2C86AC94-52C9-8915-B1DF-9BE009CE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 </a:t>
            </a:r>
          </a:p>
        </p:txBody>
      </p:sp>
      <p:sp>
        <p:nvSpPr>
          <p:cNvPr id="285699" name="Espace réservé du contenu 2">
            <a:extLst>
              <a:ext uri="{FF2B5EF4-FFF2-40B4-BE49-F238E27FC236}">
                <a16:creationId xmlns:a16="http://schemas.microsoft.com/office/drawing/2014/main" id="{19F41545-ABD5-B5C3-2EFB-EBBC8BEA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12762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altLang="fr-FR" sz="6000" b="1">
                <a:solidFill>
                  <a:srgbClr val="FF0000"/>
                </a:solidFill>
              </a:rPr>
              <a:t>Les BR et CR ne répondent qu'a des variations transitoires, leur réponse est de courte durée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794A8EAB-094F-796F-E117-791ACD59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274639"/>
            <a:ext cx="8229600" cy="490537"/>
          </a:xfrm>
        </p:spPr>
        <p:txBody>
          <a:bodyPr/>
          <a:lstStyle/>
          <a:p>
            <a:pPr algn="ctr" eaLnBrk="1" hangingPunct="1"/>
            <a:r>
              <a:rPr lang="fr-FR" altLang="fr-FR" sz="2800" b="1" dirty="0">
                <a:solidFill>
                  <a:srgbClr val="FF0000"/>
                </a:solidFill>
              </a:rPr>
              <a:t>Il y a différentes enveloppes musculaires :</a:t>
            </a:r>
          </a:p>
        </p:txBody>
      </p:sp>
      <p:sp>
        <p:nvSpPr>
          <p:cNvPr id="163843" name="Rectangle 4">
            <a:extLst>
              <a:ext uri="{FF2B5EF4-FFF2-40B4-BE49-F238E27FC236}">
                <a16:creationId xmlns:a16="http://schemas.microsoft.com/office/drawing/2014/main" id="{B89BD1C7-52E4-1EDB-09AA-56D4CE908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08050"/>
            <a:ext cx="8229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 u="sng" dirty="0"/>
              <a:t>EPIMYSIUM: </a:t>
            </a:r>
            <a:r>
              <a:rPr lang="fr-FR" altLang="fr-FR" sz="2400" dirty="0"/>
              <a:t>tissu conjonctif de collagène situé autour du muscle squelettique</a:t>
            </a:r>
            <a:br>
              <a:rPr lang="fr-FR" altLang="fr-FR" sz="2400" dirty="0"/>
            </a:br>
            <a:br>
              <a:rPr lang="fr-FR" altLang="fr-FR" sz="2400" dirty="0"/>
            </a:br>
            <a:r>
              <a:rPr lang="fr-FR" altLang="fr-FR" sz="2000" dirty="0"/>
              <a:t>Rôle de protection des parties fragiles. Confère aux muscles leur forme spécifique et leur permet de glisser les uns sur les autres</a:t>
            </a:r>
          </a:p>
        </p:txBody>
      </p:sp>
      <p:sp>
        <p:nvSpPr>
          <p:cNvPr id="218116" name="Rectangle 7">
            <a:extLst>
              <a:ext uri="{FF2B5EF4-FFF2-40B4-BE49-F238E27FC236}">
                <a16:creationId xmlns:a16="http://schemas.microsoft.com/office/drawing/2014/main" id="{07AF9133-AEBA-1F9E-909A-900BD9FA7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28453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2400" dirty="0">
                <a:solidFill>
                  <a:srgbClr val="0000FF"/>
                </a:solidFill>
              </a:rPr>
              <a:t> </a:t>
            </a:r>
            <a:r>
              <a:rPr lang="fr-FR" altLang="fr-FR" sz="2400" b="1" u="sng" dirty="0"/>
              <a:t>PERIMYSIUM : </a:t>
            </a:r>
            <a:r>
              <a:rPr lang="fr-FR" altLang="fr-FR" sz="2400" dirty="0"/>
              <a:t>Autour de chaque faisceau</a:t>
            </a:r>
          </a:p>
        </p:txBody>
      </p:sp>
      <p:sp>
        <p:nvSpPr>
          <p:cNvPr id="218117" name="Rectangle 8">
            <a:extLst>
              <a:ext uri="{FF2B5EF4-FFF2-40B4-BE49-F238E27FC236}">
                <a16:creationId xmlns:a16="http://schemas.microsoft.com/office/drawing/2014/main" id="{45E7413F-70BD-817F-0723-146451B8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868863"/>
            <a:ext cx="84978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fr-FR" altLang="fr-FR" sz="2400" b="1" u="sng" dirty="0"/>
              <a:t>ENDOMYSIUM: </a:t>
            </a:r>
            <a:r>
              <a:rPr lang="fr-FR" altLang="fr-FR" sz="2400" dirty="0"/>
              <a:t>Autour de chaque fibre musculaire</a:t>
            </a:r>
            <a:br>
              <a:rPr lang="fr-FR" altLang="fr-FR" sz="2400" dirty="0"/>
            </a:br>
            <a:br>
              <a:rPr lang="fr-FR" altLang="fr-FR" sz="2400" dirty="0"/>
            </a:br>
            <a:r>
              <a:rPr lang="fr-FR" altLang="fr-FR" sz="2000" dirty="0"/>
              <a:t>Joue le rôle d’isolant électrique en doublant la membrane électriquement excitable qui recouvre la fibre : </a:t>
            </a:r>
            <a:r>
              <a:rPr lang="fr-FR" altLang="fr-FR" sz="2400" dirty="0"/>
              <a:t>le SARCOLEMME</a:t>
            </a:r>
            <a:br>
              <a:rPr lang="fr-FR" altLang="fr-FR" sz="2400" dirty="0"/>
            </a:br>
            <a:endParaRPr lang="fr-FR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4">
            <a:extLst>
              <a:ext uri="{FF2B5EF4-FFF2-40B4-BE49-F238E27FC236}">
                <a16:creationId xmlns:a16="http://schemas.microsoft.com/office/drawing/2014/main" id="{E3571C25-99D5-847D-DC31-2181C0C3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1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FF0000"/>
                </a:solidFill>
              </a:rPr>
              <a:t>Niveau microscopique : la fibre (cellule) musculaire</a:t>
            </a:r>
          </a:p>
        </p:txBody>
      </p:sp>
      <p:pic>
        <p:nvPicPr>
          <p:cNvPr id="219139" name="Picture 5">
            <a:extLst>
              <a:ext uri="{FF2B5EF4-FFF2-40B4-BE49-F238E27FC236}">
                <a16:creationId xmlns:a16="http://schemas.microsoft.com/office/drawing/2014/main" id="{BCE0ACC6-859A-9744-FFC6-2EA42B4A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54513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0" name="Text Box 6">
            <a:extLst>
              <a:ext uri="{FF2B5EF4-FFF2-40B4-BE49-F238E27FC236}">
                <a16:creationId xmlns:a16="http://schemas.microsoft.com/office/drawing/2014/main" id="{ABFA59F5-2C48-1203-48A2-45E61AD41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36613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C’est une cellule géante très allongée avec plusieurs noyaux. Diamètre = 10 à 100 µm et longueur = 1 mm à 30 cm.</a:t>
            </a:r>
          </a:p>
          <a:p>
            <a:pPr algn="just" eaLnBrk="1" hangingPunct="1">
              <a:spcBef>
                <a:spcPct val="50000"/>
              </a:spcBef>
            </a:pPr>
            <a:endParaRPr lang="fr-FR" altLang="fr-FR" sz="2400" dirty="0"/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Les plus courtes et les plus épaisses : force importante</a:t>
            </a:r>
          </a:p>
          <a:p>
            <a:pPr algn="just" eaLnBrk="1" hangingPunct="1">
              <a:spcBef>
                <a:spcPct val="50000"/>
              </a:spcBef>
            </a:pPr>
            <a:endParaRPr lang="fr-FR" altLang="fr-FR" sz="2400" dirty="0"/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2400" dirty="0"/>
              <a:t>Les plus longues et fines = mouvements rapides et grande amplitude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3208</Words>
  <Application>Microsoft Office PowerPoint</Application>
  <PresentationFormat>Grand écran</PresentationFormat>
  <Paragraphs>349</Paragraphs>
  <Slides>74</Slides>
  <Notes>0</Notes>
  <HiddenSlides>1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2" baseType="lpstr">
      <vt:lpstr>Arial Unicode MS</vt:lpstr>
      <vt:lpstr>Arial</vt:lpstr>
      <vt:lpstr>Calibri</vt:lpstr>
      <vt:lpstr>Calibri Light</vt:lpstr>
      <vt:lpstr>Times New Roman</vt:lpstr>
      <vt:lpstr>Wingdings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Il y a différentes enveloppes musculaires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muscles lisses</vt:lpstr>
      <vt:lpstr>Les muscles lisses</vt:lpstr>
      <vt:lpstr>Les muscles lisses</vt:lpstr>
      <vt:lpstr>Contrôle des muscles lisses</vt:lpstr>
      <vt:lpstr>Contrôle des muscles lisses</vt:lpstr>
      <vt:lpstr>Système neuro autonome et muscles lisses</vt:lpstr>
      <vt:lpstr>Classification des Muscles Lisses </vt:lpstr>
      <vt:lpstr>Les muscles lisses unitaires</vt:lpstr>
      <vt:lpstr>Les muscles lisses multi unitaires</vt:lpstr>
      <vt:lpstr>Le muscle cardiaque</vt:lpstr>
      <vt:lpstr>Les cellules myocardiques</vt:lpstr>
      <vt:lpstr>Les cellules du Tissu Nodal</vt:lpstr>
      <vt:lpstr>Présentation PowerPoint</vt:lpstr>
      <vt:lpstr>Présentation PowerPoint</vt:lpstr>
      <vt:lpstr>Régulation cardiaque et  cardio-vasculaire</vt:lpstr>
      <vt:lpstr>Régulation végétative</vt:lpstr>
      <vt:lpstr>LE X</vt:lpstr>
      <vt:lpstr>Action du SN Parasympathique</vt:lpstr>
      <vt:lpstr>Système orthosympathique </vt:lpstr>
      <vt:lpstr>  Action du Système orthosympathique </vt:lpstr>
      <vt:lpstr>  Action du Système orthosympathique au niveau artériolaire </vt:lpstr>
      <vt:lpstr> Les sources d’informations nerveuses qui déclenche la mise en jeu des deux nerfs</vt:lpstr>
      <vt:lpstr> LES BARO RECEPTEURS  </vt:lpstr>
      <vt:lpstr>Glomus carotidien</vt:lpstr>
      <vt:lpstr>LES BARO RECEPTEURS  </vt:lpstr>
      <vt:lpstr>Reflexe des barorécepteurs</vt:lpstr>
      <vt:lpstr>Mécanismes des barorécepteurs</vt:lpstr>
      <vt:lpstr>Reflexe des chémorécepteurs périphériques</vt:lpstr>
      <vt:lpstr>Reflexe des chémorécepteurs périphériques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christophe piasentin</dc:creator>
  <cp:lastModifiedBy>jean christophe piasentin</cp:lastModifiedBy>
  <cp:revision>2</cp:revision>
  <dcterms:created xsi:type="dcterms:W3CDTF">2022-07-30T08:21:35Z</dcterms:created>
  <dcterms:modified xsi:type="dcterms:W3CDTF">2022-07-31T07:53:13Z</dcterms:modified>
</cp:coreProperties>
</file>