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70" r:id="rId3"/>
    <p:sldId id="265" r:id="rId4"/>
    <p:sldId id="258" r:id="rId5"/>
    <p:sldId id="260" r:id="rId6"/>
    <p:sldId id="269" r:id="rId7"/>
    <p:sldId id="261" r:id="rId8"/>
    <p:sldId id="263" r:id="rId9"/>
    <p:sldId id="266" r:id="rId10"/>
    <p:sldId id="264" r:id="rId11"/>
    <p:sldId id="267" r:id="rId12"/>
    <p:sldId id="26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F3F20F-EC45-4276-B682-0DB482949E49}" type="doc">
      <dgm:prSet loTypeId="urn:microsoft.com/office/officeart/2005/8/layout/vList2" loCatId="list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134294BE-3E8D-46F8-965A-455E44D191C3}">
      <dgm:prSet phldrT="[Texte]"/>
      <dgm:spPr>
        <a:solidFill>
          <a:schemeClr val="bg1"/>
        </a:solidFill>
      </dgm:spPr>
      <dgm:t>
        <a:bodyPr/>
        <a:lstStyle/>
        <a:p>
          <a:r>
            <a:rPr lang="fr-FR" dirty="0"/>
            <a:t>Diagnostic manuel d’orientation</a:t>
          </a:r>
          <a:endParaRPr lang="fr-FR" b="1" i="1" dirty="0"/>
        </a:p>
      </dgm:t>
    </dgm:pt>
    <dgm:pt modelId="{1C360B7B-042E-44B6-A784-C55327BFD8D2}" type="parTrans" cxnId="{724F5264-9FAD-43D9-B388-9E4994E56CB9}">
      <dgm:prSet/>
      <dgm:spPr/>
      <dgm:t>
        <a:bodyPr/>
        <a:lstStyle/>
        <a:p>
          <a:endParaRPr lang="fr-FR"/>
        </a:p>
      </dgm:t>
    </dgm:pt>
    <dgm:pt modelId="{A6C47483-731D-49AB-AEDB-051CB292F007}" type="sibTrans" cxnId="{724F5264-9FAD-43D9-B388-9E4994E56CB9}">
      <dgm:prSet/>
      <dgm:spPr/>
      <dgm:t>
        <a:bodyPr/>
        <a:lstStyle/>
        <a:p>
          <a:endParaRPr lang="fr-FR"/>
        </a:p>
      </dgm:t>
    </dgm:pt>
    <dgm:pt modelId="{79CA30EA-D083-4083-A761-C9FEA7807B76}" type="pres">
      <dgm:prSet presAssocID="{50F3F20F-EC45-4276-B682-0DB482949E49}" presName="linear" presStyleCnt="0">
        <dgm:presLayoutVars>
          <dgm:animLvl val="lvl"/>
          <dgm:resizeHandles val="exact"/>
        </dgm:presLayoutVars>
      </dgm:prSet>
      <dgm:spPr/>
    </dgm:pt>
    <dgm:pt modelId="{F280C6EC-E67D-43E8-B50C-853B7CD9AC8E}" type="pres">
      <dgm:prSet presAssocID="{134294BE-3E8D-46F8-965A-455E44D191C3}" presName="parentText" presStyleLbl="node1" presStyleIdx="0" presStyleCnt="1" custScaleX="36842" custScaleY="119292" custLinFactNeighborX="-29825" custLinFactNeighborY="310">
        <dgm:presLayoutVars>
          <dgm:chMax val="0"/>
          <dgm:bulletEnabled val="1"/>
        </dgm:presLayoutVars>
      </dgm:prSet>
      <dgm:spPr/>
    </dgm:pt>
  </dgm:ptLst>
  <dgm:cxnLst>
    <dgm:cxn modelId="{675FBA5D-2A5E-46BC-817D-7BC9D7CCC037}" type="presOf" srcId="{134294BE-3E8D-46F8-965A-455E44D191C3}" destId="{F280C6EC-E67D-43E8-B50C-853B7CD9AC8E}" srcOrd="0" destOrd="0" presId="urn:microsoft.com/office/officeart/2005/8/layout/vList2"/>
    <dgm:cxn modelId="{724F5264-9FAD-43D9-B388-9E4994E56CB9}" srcId="{50F3F20F-EC45-4276-B682-0DB482949E49}" destId="{134294BE-3E8D-46F8-965A-455E44D191C3}" srcOrd="0" destOrd="0" parTransId="{1C360B7B-042E-44B6-A784-C55327BFD8D2}" sibTransId="{A6C47483-731D-49AB-AEDB-051CB292F007}"/>
    <dgm:cxn modelId="{5AA58F50-4044-4F14-A120-2796814C0035}" type="presOf" srcId="{50F3F20F-EC45-4276-B682-0DB482949E49}" destId="{79CA30EA-D083-4083-A761-C9FEA7807B76}" srcOrd="0" destOrd="0" presId="urn:microsoft.com/office/officeart/2005/8/layout/vList2"/>
    <dgm:cxn modelId="{E4CFD1A0-4981-498A-8E95-503849ACDA80}" type="presParOf" srcId="{79CA30EA-D083-4083-A761-C9FEA7807B76}" destId="{F280C6EC-E67D-43E8-B50C-853B7CD9AC8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F3F20F-EC45-4276-B682-0DB482949E49}" type="doc">
      <dgm:prSet loTypeId="urn:microsoft.com/office/officeart/2005/8/layout/vList2" loCatId="list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134294BE-3E8D-46F8-965A-455E44D191C3}">
      <dgm:prSet phldrT="[Texte]"/>
      <dgm:spPr>
        <a:solidFill>
          <a:schemeClr val="bg1"/>
        </a:solidFill>
      </dgm:spPr>
      <dgm:t>
        <a:bodyPr/>
        <a:lstStyle/>
        <a:p>
          <a:r>
            <a:rPr lang="fr-FR" dirty="0"/>
            <a:t>Diagnostic manuel d’orientation</a:t>
          </a:r>
          <a:endParaRPr lang="fr-FR" b="1" i="1" dirty="0"/>
        </a:p>
      </dgm:t>
    </dgm:pt>
    <dgm:pt modelId="{1C360B7B-042E-44B6-A784-C55327BFD8D2}" type="parTrans" cxnId="{724F5264-9FAD-43D9-B388-9E4994E56CB9}">
      <dgm:prSet/>
      <dgm:spPr/>
      <dgm:t>
        <a:bodyPr/>
        <a:lstStyle/>
        <a:p>
          <a:endParaRPr lang="fr-FR"/>
        </a:p>
      </dgm:t>
    </dgm:pt>
    <dgm:pt modelId="{A6C47483-731D-49AB-AEDB-051CB292F007}" type="sibTrans" cxnId="{724F5264-9FAD-43D9-B388-9E4994E56CB9}">
      <dgm:prSet/>
      <dgm:spPr/>
      <dgm:t>
        <a:bodyPr/>
        <a:lstStyle/>
        <a:p>
          <a:endParaRPr lang="fr-FR"/>
        </a:p>
      </dgm:t>
    </dgm:pt>
    <dgm:pt modelId="{79CA30EA-D083-4083-A761-C9FEA7807B76}" type="pres">
      <dgm:prSet presAssocID="{50F3F20F-EC45-4276-B682-0DB482949E49}" presName="linear" presStyleCnt="0">
        <dgm:presLayoutVars>
          <dgm:animLvl val="lvl"/>
          <dgm:resizeHandles val="exact"/>
        </dgm:presLayoutVars>
      </dgm:prSet>
      <dgm:spPr/>
    </dgm:pt>
    <dgm:pt modelId="{F280C6EC-E67D-43E8-B50C-853B7CD9AC8E}" type="pres">
      <dgm:prSet presAssocID="{134294BE-3E8D-46F8-965A-455E44D191C3}" presName="parentText" presStyleLbl="node1" presStyleIdx="0" presStyleCnt="1" custScaleX="28070" custScaleY="103433" custLinFactNeighborX="-41661" custLinFactNeighborY="8793">
        <dgm:presLayoutVars>
          <dgm:chMax val="0"/>
          <dgm:bulletEnabled val="1"/>
        </dgm:presLayoutVars>
      </dgm:prSet>
      <dgm:spPr/>
    </dgm:pt>
  </dgm:ptLst>
  <dgm:cxnLst>
    <dgm:cxn modelId="{724F5264-9FAD-43D9-B388-9E4994E56CB9}" srcId="{50F3F20F-EC45-4276-B682-0DB482949E49}" destId="{134294BE-3E8D-46F8-965A-455E44D191C3}" srcOrd="0" destOrd="0" parTransId="{1C360B7B-042E-44B6-A784-C55327BFD8D2}" sibTransId="{A6C47483-731D-49AB-AEDB-051CB292F007}"/>
    <dgm:cxn modelId="{EDED5172-0F38-49FA-84FA-3C00C7D4B059}" type="presOf" srcId="{134294BE-3E8D-46F8-965A-455E44D191C3}" destId="{F280C6EC-E67D-43E8-B50C-853B7CD9AC8E}" srcOrd="0" destOrd="0" presId="urn:microsoft.com/office/officeart/2005/8/layout/vList2"/>
    <dgm:cxn modelId="{995F67E0-D632-4D9F-9A06-361B894A998D}" type="presOf" srcId="{50F3F20F-EC45-4276-B682-0DB482949E49}" destId="{79CA30EA-D083-4083-A761-C9FEA7807B76}" srcOrd="0" destOrd="0" presId="urn:microsoft.com/office/officeart/2005/8/layout/vList2"/>
    <dgm:cxn modelId="{94D0E797-310B-4543-A706-293A562BD007}" type="presParOf" srcId="{79CA30EA-D083-4083-A761-C9FEA7807B76}" destId="{F280C6EC-E67D-43E8-B50C-853B7CD9AC8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0C6EC-E67D-43E8-B50C-853B7CD9AC8E}">
      <dsp:nvSpPr>
        <dsp:cNvPr id="0" name=""/>
        <dsp:cNvSpPr/>
      </dsp:nvSpPr>
      <dsp:spPr>
        <a:xfrm>
          <a:off x="143984" y="1152123"/>
          <a:ext cx="3024327" cy="3037078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400" kern="1200" dirty="0"/>
            <a:t>Diagnostic manuel d’orientation</a:t>
          </a:r>
          <a:endParaRPr lang="fr-FR" sz="3400" b="1" i="1" kern="1200" dirty="0"/>
        </a:p>
      </dsp:txBody>
      <dsp:txXfrm>
        <a:off x="143984" y="1152123"/>
        <a:ext cx="3024327" cy="3037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0C6EC-E67D-43E8-B50C-853B7CD9AC8E}">
      <dsp:nvSpPr>
        <dsp:cNvPr id="0" name=""/>
        <dsp:cNvSpPr/>
      </dsp:nvSpPr>
      <dsp:spPr>
        <a:xfrm>
          <a:off x="0" y="1569972"/>
          <a:ext cx="2304241" cy="2633321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Diagnostic manuel d’orientation</a:t>
          </a:r>
          <a:endParaRPr lang="fr-FR" sz="2600" b="1" i="1" kern="1200" dirty="0"/>
        </a:p>
      </dsp:txBody>
      <dsp:txXfrm>
        <a:off x="112484" y="1682456"/>
        <a:ext cx="2079273" cy="2408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72B5E-CC74-45FA-976E-37309C94676A}" type="datetimeFigureOut">
              <a:rPr lang="fr-FR" smtClean="0"/>
              <a:pPr/>
              <a:t>14/07/2024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1CA41-9522-4619-93EC-5BCECF6536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CA41-9522-4619-93EC-5BCECF65367E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56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CA41-9522-4619-93EC-5BCECF65367E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1CA41-9522-4619-93EC-5BCECF65367E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14/07/2024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 Cours Fondement clinique Ostéopathique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ATSA Fi 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année scolaire 2024/2025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179A488-8D59-2D77-B4FD-3E7C7DF7BD58}"/>
              </a:ext>
            </a:extLst>
          </p:cNvPr>
          <p:cNvSpPr txBox="1"/>
          <p:nvPr/>
        </p:nvSpPr>
        <p:spPr>
          <a:xfrm>
            <a:off x="4067944" y="5486400"/>
            <a:ext cx="6073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Piasentin Jean-Christophe Ostéopathe D.O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1588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 flipV="1">
            <a:off x="8641080" y="658369"/>
            <a:ext cx="45719" cy="45719"/>
          </a:xfrm>
        </p:spPr>
        <p:txBody>
          <a:bodyPr>
            <a:normAutofit fontScale="90000"/>
          </a:bodyPr>
          <a:lstStyle/>
          <a:p>
            <a:r>
              <a:rPr lang="fr-FR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1916832"/>
            <a:ext cx="108012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Examen général</a:t>
            </a:r>
          </a:p>
        </p:txBody>
      </p:sp>
      <p:sp>
        <p:nvSpPr>
          <p:cNvPr id="6" name="Organigramme : Processus 5"/>
          <p:cNvSpPr/>
          <p:nvPr/>
        </p:nvSpPr>
        <p:spPr>
          <a:xfrm>
            <a:off x="3203848" y="4077072"/>
            <a:ext cx="1872208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Interrogatoire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spécifique</a:t>
            </a:r>
          </a:p>
        </p:txBody>
      </p:sp>
      <p:sp>
        <p:nvSpPr>
          <p:cNvPr id="7" name="Organigramme : Processus 6"/>
          <p:cNvSpPr/>
          <p:nvPr/>
        </p:nvSpPr>
        <p:spPr>
          <a:xfrm>
            <a:off x="3203848" y="1052736"/>
            <a:ext cx="1800200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Interrogatoire général</a:t>
            </a:r>
          </a:p>
        </p:txBody>
      </p:sp>
      <p:sp>
        <p:nvSpPr>
          <p:cNvPr id="9" name="Organigramme : Processus 8"/>
          <p:cNvSpPr/>
          <p:nvPr/>
        </p:nvSpPr>
        <p:spPr>
          <a:xfrm>
            <a:off x="3203848" y="2852936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Diagnostic manuel d’orientation</a:t>
            </a:r>
          </a:p>
        </p:txBody>
      </p:sp>
      <p:sp>
        <p:nvSpPr>
          <p:cNvPr id="10" name="Organigramme : Processus 9"/>
          <p:cNvSpPr/>
          <p:nvPr/>
        </p:nvSpPr>
        <p:spPr>
          <a:xfrm>
            <a:off x="3203848" y="1988840"/>
            <a:ext cx="1800200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Examen clinique général</a:t>
            </a:r>
            <a:endParaRPr lang="fr-FR" dirty="0"/>
          </a:p>
        </p:txBody>
      </p:sp>
      <p:sp>
        <p:nvSpPr>
          <p:cNvPr id="12" name="Ellipse 11"/>
          <p:cNvSpPr/>
          <p:nvPr/>
        </p:nvSpPr>
        <p:spPr>
          <a:xfrm>
            <a:off x="5580112" y="1844824"/>
            <a:ext cx="2304256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Diagnostic différentiel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ostéopathique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5220072" y="3501008"/>
            <a:ext cx="1728192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Hiérarchisation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8229600" y="2060848"/>
            <a:ext cx="914400" cy="612648"/>
          </a:xfrm>
          <a:prstGeom prst="flowChartProcess">
            <a:avLst/>
          </a:prstGeom>
          <a:solidFill>
            <a:schemeClr val="bg1"/>
          </a:solidFill>
          <a:ln>
            <a:solidFill>
              <a:srgbClr val="FF000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CI</a:t>
            </a:r>
          </a:p>
        </p:txBody>
      </p:sp>
      <p:sp>
        <p:nvSpPr>
          <p:cNvPr id="16" name="Organigramme : Processus 15"/>
          <p:cNvSpPr/>
          <p:nvPr/>
        </p:nvSpPr>
        <p:spPr>
          <a:xfrm>
            <a:off x="827584" y="4797152"/>
            <a:ext cx="1224136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Examen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spécifique</a:t>
            </a:r>
          </a:p>
        </p:txBody>
      </p:sp>
      <p:sp>
        <p:nvSpPr>
          <p:cNvPr id="17" name="Organigramme : Processus 16"/>
          <p:cNvSpPr/>
          <p:nvPr/>
        </p:nvSpPr>
        <p:spPr>
          <a:xfrm>
            <a:off x="3203848" y="5517232"/>
            <a:ext cx="1872208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Examen clinique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local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012160" y="4581128"/>
            <a:ext cx="1850504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Diagnostic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Précis et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spécifique </a:t>
            </a:r>
          </a:p>
        </p:txBody>
      </p:sp>
      <p:cxnSp>
        <p:nvCxnSpPr>
          <p:cNvPr id="20" name="Connecteur droit avec flèche 19"/>
          <p:cNvCxnSpPr>
            <a:endCxn id="7" idx="1"/>
          </p:cNvCxnSpPr>
          <p:nvPr/>
        </p:nvCxnSpPr>
        <p:spPr>
          <a:xfrm flipV="1">
            <a:off x="2051720" y="1359060"/>
            <a:ext cx="1152128" cy="9898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10" idx="1"/>
          </p:cNvCxnSpPr>
          <p:nvPr/>
        </p:nvCxnSpPr>
        <p:spPr>
          <a:xfrm flipV="1">
            <a:off x="1979712" y="2295164"/>
            <a:ext cx="1224136" cy="1977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endCxn id="9" idx="1"/>
          </p:cNvCxnSpPr>
          <p:nvPr/>
        </p:nvCxnSpPr>
        <p:spPr>
          <a:xfrm>
            <a:off x="1979712" y="2564904"/>
            <a:ext cx="1224136" cy="6840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7" idx="3"/>
          </p:cNvCxnSpPr>
          <p:nvPr/>
        </p:nvCxnSpPr>
        <p:spPr>
          <a:xfrm>
            <a:off x="5004048" y="1359060"/>
            <a:ext cx="720080" cy="701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10" idx="3"/>
            <a:endCxn id="12" idx="2"/>
          </p:cNvCxnSpPr>
          <p:nvPr/>
        </p:nvCxnSpPr>
        <p:spPr>
          <a:xfrm>
            <a:off x="5004048" y="2295164"/>
            <a:ext cx="576064" cy="68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9" idx="3"/>
          </p:cNvCxnSpPr>
          <p:nvPr/>
        </p:nvCxnSpPr>
        <p:spPr>
          <a:xfrm flipV="1">
            <a:off x="5076056" y="2564904"/>
            <a:ext cx="720080" cy="6840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6948264" y="2708920"/>
            <a:ext cx="792088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>
            <a:stCxn id="13" idx="1"/>
            <a:endCxn id="16" idx="0"/>
          </p:cNvCxnSpPr>
          <p:nvPr/>
        </p:nvCxnSpPr>
        <p:spPr>
          <a:xfrm rot="10800000" flipV="1">
            <a:off x="1439652" y="3807332"/>
            <a:ext cx="3780420" cy="98982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16" idx="3"/>
            <a:endCxn id="17" idx="1"/>
          </p:cNvCxnSpPr>
          <p:nvPr/>
        </p:nvCxnSpPr>
        <p:spPr>
          <a:xfrm>
            <a:off x="2051720" y="5103476"/>
            <a:ext cx="1152128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/>
          <p:cNvCxnSpPr>
            <a:stCxn id="16" idx="3"/>
            <a:endCxn id="6" idx="1"/>
          </p:cNvCxnSpPr>
          <p:nvPr/>
        </p:nvCxnSpPr>
        <p:spPr>
          <a:xfrm flipV="1">
            <a:off x="2051720" y="4383396"/>
            <a:ext cx="1152128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6" idx="3"/>
            <a:endCxn id="18" idx="1"/>
          </p:cNvCxnSpPr>
          <p:nvPr/>
        </p:nvCxnSpPr>
        <p:spPr>
          <a:xfrm>
            <a:off x="5076056" y="4383396"/>
            <a:ext cx="936104" cy="5937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17" idx="3"/>
          </p:cNvCxnSpPr>
          <p:nvPr/>
        </p:nvCxnSpPr>
        <p:spPr>
          <a:xfrm flipV="1">
            <a:off x="5076056" y="5229200"/>
            <a:ext cx="936104" cy="5943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lèche vers le bas 59"/>
          <p:cNvSpPr/>
          <p:nvPr/>
        </p:nvSpPr>
        <p:spPr>
          <a:xfrm>
            <a:off x="6804248" y="5373216"/>
            <a:ext cx="484632" cy="28803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Organigramme : Processus 60"/>
          <p:cNvSpPr/>
          <p:nvPr/>
        </p:nvSpPr>
        <p:spPr>
          <a:xfrm>
            <a:off x="6228184" y="5661248"/>
            <a:ext cx="2448272" cy="90068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Traitement adapté  </a:t>
            </a:r>
          </a:p>
        </p:txBody>
      </p:sp>
      <p:cxnSp>
        <p:nvCxnSpPr>
          <p:cNvPr id="63" name="Connecteur droit avec flèche 62"/>
          <p:cNvCxnSpPr>
            <a:stCxn id="12" idx="6"/>
            <a:endCxn id="14" idx="1"/>
          </p:cNvCxnSpPr>
          <p:nvPr/>
        </p:nvCxnSpPr>
        <p:spPr>
          <a:xfrm>
            <a:off x="7884368" y="2302024"/>
            <a:ext cx="345232" cy="65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rganigramme : Processus 64"/>
          <p:cNvSpPr/>
          <p:nvPr/>
        </p:nvSpPr>
        <p:spPr>
          <a:xfrm>
            <a:off x="7365504" y="3501008"/>
            <a:ext cx="1778496" cy="61264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Pathogénie</a:t>
            </a:r>
          </a:p>
        </p:txBody>
      </p:sp>
      <p:sp>
        <p:nvSpPr>
          <p:cNvPr id="67" name="Double flèche horizontale 66"/>
          <p:cNvSpPr/>
          <p:nvPr/>
        </p:nvSpPr>
        <p:spPr>
          <a:xfrm>
            <a:off x="6876256" y="3573016"/>
            <a:ext cx="640088" cy="484632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6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1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61" grpId="0" animBg="1"/>
      <p:bldP spid="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Les outils de la hiérarchisation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pPr lvl="1"/>
            <a:r>
              <a:rPr lang="fr-FR" dirty="0"/>
              <a:t>Résultats des écoutes.</a:t>
            </a:r>
          </a:p>
          <a:p>
            <a:pPr lvl="1"/>
            <a:r>
              <a:rPr lang="fr-FR" dirty="0"/>
              <a:t>Qualité des dysfonctions</a:t>
            </a:r>
          </a:p>
          <a:p>
            <a:pPr lvl="1"/>
            <a:r>
              <a:rPr lang="fr-FR" dirty="0"/>
              <a:t>Pathogénicité des dysfonctions</a:t>
            </a:r>
          </a:p>
          <a:p>
            <a:pPr lvl="2"/>
            <a:r>
              <a:rPr lang="fr-FR" dirty="0"/>
              <a:t>Type</a:t>
            </a:r>
          </a:p>
          <a:p>
            <a:pPr lvl="2"/>
            <a:r>
              <a:rPr lang="fr-FR" dirty="0"/>
              <a:t>Nature</a:t>
            </a:r>
          </a:p>
          <a:p>
            <a:pPr lvl="2"/>
            <a:r>
              <a:rPr lang="fr-FR" dirty="0"/>
              <a:t>Localisation</a:t>
            </a:r>
          </a:p>
          <a:p>
            <a:pPr lvl="2"/>
            <a:r>
              <a:rPr lang="fr-FR" dirty="0"/>
              <a:t>Cas des tableaux complexes</a:t>
            </a:r>
          </a:p>
          <a:p>
            <a:pPr lvl="1"/>
            <a:r>
              <a:rPr lang="fr-FR" dirty="0"/>
              <a:t>Les tests complémentaires d’inhibition, d’aggravation, de soulagement</a:t>
            </a:r>
          </a:p>
          <a:p>
            <a:pPr lvl="2"/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Les outils de la hiérarchisation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  <a:p>
            <a:r>
              <a:rPr lang="fr-FR" dirty="0"/>
              <a:t>La chronologie des antécédents</a:t>
            </a:r>
          </a:p>
          <a:p>
            <a:r>
              <a:rPr lang="fr-FR" dirty="0"/>
              <a:t>La connaissance sémiologique </a:t>
            </a:r>
          </a:p>
          <a:p>
            <a:r>
              <a:rPr lang="fr-FR" dirty="0"/>
              <a:t>Les liens logiques</a:t>
            </a:r>
          </a:p>
          <a:p>
            <a:r>
              <a:rPr lang="fr-FR" dirty="0"/>
              <a:t>L’expérience</a:t>
            </a:r>
          </a:p>
          <a:p>
            <a:r>
              <a:rPr lang="fr-FR" dirty="0"/>
              <a:t>L’intuition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C81351-0A8B-74B7-7072-20A60CB8D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Bibliographie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158F07-6FF5-C6D3-6350-ECD7D20A8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i="0" dirty="0">
              <a:solidFill>
                <a:srgbClr val="0F1111"/>
              </a:solidFill>
              <a:effectLst/>
              <a:latin typeface="Amazon Ember"/>
            </a:endParaRPr>
          </a:p>
          <a:p>
            <a:endParaRPr lang="fr-FR" b="1" dirty="0">
              <a:solidFill>
                <a:srgbClr val="0F1111"/>
              </a:solidFill>
              <a:latin typeface="Amazon Ember"/>
            </a:endParaRPr>
          </a:p>
          <a:p>
            <a:r>
              <a:rPr lang="fr-FR" b="1" i="0" dirty="0">
                <a:solidFill>
                  <a:srgbClr val="0F1111"/>
                </a:solidFill>
                <a:effectLst/>
                <a:latin typeface="Amazon Ember"/>
              </a:rPr>
              <a:t>Diagnostic ostéopathique général,2005, A. CROIBIER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5597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endParaRPr lang="fr-FR" dirty="0"/>
          </a:p>
          <a:p>
            <a:pPr algn="ctr">
              <a:buNone/>
            </a:pPr>
            <a:r>
              <a:rPr lang="fr-FR" sz="7200" dirty="0"/>
              <a:t>« Diagnôstikos 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547664" y="2564904"/>
            <a:ext cx="633670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b="1" dirty="0">
                <a:solidFill>
                  <a:schemeClr val="tx1"/>
                </a:solidFill>
              </a:rPr>
              <a:t>INTEROGATOIRE GENERAL</a:t>
            </a:r>
          </a:p>
        </p:txBody>
      </p:sp>
      <p:sp>
        <p:nvSpPr>
          <p:cNvPr id="5" name="Rectangle 4"/>
          <p:cNvSpPr/>
          <p:nvPr/>
        </p:nvSpPr>
        <p:spPr>
          <a:xfrm>
            <a:off x="1547664" y="3954760"/>
            <a:ext cx="633670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b="1" dirty="0">
                <a:solidFill>
                  <a:schemeClr val="tx1"/>
                </a:solidFill>
              </a:rPr>
              <a:t>EXAMEN  GENERAL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683568" y="2132856"/>
            <a:ext cx="633670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b="1" dirty="0">
                <a:solidFill>
                  <a:schemeClr val="tx1"/>
                </a:solidFill>
              </a:rPr>
              <a:t>INTEROGATOIRE GENERAL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3284984"/>
            <a:ext cx="633670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b="1" dirty="0">
                <a:solidFill>
                  <a:schemeClr val="tx1"/>
                </a:solidFill>
              </a:rPr>
              <a:t>EXAMEN  GENERAL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2771800" y="4725144"/>
            <a:ext cx="151216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Examen de la posture  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40" y="4725144"/>
            <a:ext cx="1368152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Examen psychique 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76256" y="4725144"/>
            <a:ext cx="187220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Diagnostic manuel d’orientation</a:t>
            </a:r>
            <a:endParaRPr lang="fr-FR" b="1" i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4725144"/>
            <a:ext cx="1512168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>
                <a:solidFill>
                  <a:schemeClr val="tx1"/>
                </a:solidFill>
              </a:rPr>
              <a:t>Examen clinique </a:t>
            </a:r>
            <a:r>
              <a:rPr lang="fr-FR" dirty="0">
                <a:solidFill>
                  <a:schemeClr val="tx1"/>
                </a:solidFill>
              </a:rPr>
              <a:t>général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Objectifs du diagnostic manuel d’orientation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/>
          </a:p>
          <a:p>
            <a:r>
              <a:rPr lang="fr-FR"/>
              <a:t>Etat  </a:t>
            </a:r>
            <a:r>
              <a:rPr lang="fr-FR" dirty="0"/>
              <a:t>des lieux mécanique du patient.</a:t>
            </a:r>
          </a:p>
          <a:p>
            <a:r>
              <a:rPr lang="fr-FR" dirty="0"/>
              <a:t>Localisation des dysfonctions.</a:t>
            </a:r>
          </a:p>
          <a:p>
            <a:r>
              <a:rPr lang="fr-FR" dirty="0"/>
              <a:t>Détermination des zones corporelles les plus déstabilisatrices.</a:t>
            </a:r>
          </a:p>
          <a:p>
            <a:r>
              <a:rPr lang="fr-FR" dirty="0"/>
              <a:t>Préparation du diagnostic spécifique.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7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fr-FR" dirty="0"/>
              <a:t>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67544" y="908720"/>
          <a:ext cx="8208912" cy="5325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11"/>
          <p:cNvSpPr/>
          <p:nvPr/>
        </p:nvSpPr>
        <p:spPr>
          <a:xfrm>
            <a:off x="5220072" y="1412776"/>
            <a:ext cx="2160240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Ecoute globale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20072" y="2492896"/>
            <a:ext cx="2160240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Ecoute régionale</a:t>
            </a:r>
          </a:p>
        </p:txBody>
      </p:sp>
      <p:sp>
        <p:nvSpPr>
          <p:cNvPr id="14" name="Rectangle 13"/>
          <p:cNvSpPr/>
          <p:nvPr/>
        </p:nvSpPr>
        <p:spPr>
          <a:xfrm rot="10800000" flipV="1">
            <a:off x="5220072" y="3645024"/>
            <a:ext cx="2160240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Routines</a:t>
            </a:r>
          </a:p>
        </p:txBody>
      </p:sp>
      <p:sp>
        <p:nvSpPr>
          <p:cNvPr id="16" name="Flèche vers le bas 15"/>
          <p:cNvSpPr/>
          <p:nvPr/>
        </p:nvSpPr>
        <p:spPr>
          <a:xfrm rot="10800000" flipV="1">
            <a:off x="5508104" y="3933056"/>
            <a:ext cx="1728192" cy="108012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Organigramme : Processus 16"/>
          <p:cNvSpPr/>
          <p:nvPr/>
        </p:nvSpPr>
        <p:spPr>
          <a:xfrm>
            <a:off x="4499992" y="5013176"/>
            <a:ext cx="4176464" cy="1584176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Etude musculo </a:t>
            </a:r>
            <a:r>
              <a:rPr lang="fr-FR"/>
              <a:t>squelettique  </a:t>
            </a:r>
            <a:endParaRPr lang="fr-FR" dirty="0"/>
          </a:p>
          <a:p>
            <a:pPr algn="ctr"/>
            <a:r>
              <a:rPr lang="fr-FR" dirty="0"/>
              <a:t>Etude viscérale</a:t>
            </a:r>
          </a:p>
          <a:p>
            <a:pPr algn="ctr"/>
            <a:r>
              <a:rPr lang="fr-FR" dirty="0"/>
              <a:t>Etude cranio sacrée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7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fr-FR" dirty="0"/>
              <a:t> 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67544" y="983779"/>
          <a:ext cx="8208912" cy="5325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8" name="Ellipse 27"/>
          <p:cNvSpPr/>
          <p:nvPr/>
        </p:nvSpPr>
        <p:spPr>
          <a:xfrm>
            <a:off x="3203848" y="3140968"/>
            <a:ext cx="2880320" cy="19442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LE DIAGNOSTIC DIFFERENTIEL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ostéopathique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55976" y="1412776"/>
            <a:ext cx="100811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CI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372200" y="5517232"/>
            <a:ext cx="2304256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HIERARCHISATION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732240" y="1988840"/>
            <a:ext cx="1850504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PATHOGENIE</a:t>
            </a:r>
          </a:p>
        </p:txBody>
      </p:sp>
      <p:sp>
        <p:nvSpPr>
          <p:cNvPr id="8" name="Rectangle 7"/>
          <p:cNvSpPr/>
          <p:nvPr/>
        </p:nvSpPr>
        <p:spPr>
          <a:xfrm>
            <a:off x="6660232" y="3789040"/>
            <a:ext cx="2088232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Chaîne dysfonctionnelle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4644008" y="2348880"/>
            <a:ext cx="0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V="1">
            <a:off x="5004048" y="2420888"/>
            <a:ext cx="1656184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>
            <a:endCxn id="8" idx="0"/>
          </p:cNvCxnSpPr>
          <p:nvPr/>
        </p:nvCxnSpPr>
        <p:spPr>
          <a:xfrm>
            <a:off x="7668344" y="2924944"/>
            <a:ext cx="36004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8" idx="2"/>
          </p:cNvCxnSpPr>
          <p:nvPr/>
        </p:nvCxnSpPr>
        <p:spPr>
          <a:xfrm flipH="1">
            <a:off x="7668344" y="4703440"/>
            <a:ext cx="36004" cy="8137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8" grpId="0" animBg="1"/>
      <p:bldP spid="29" grpId="0" animBg="1"/>
      <p:bldP spid="30" grpId="0" animBg="1"/>
      <p:bldP spid="31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 </a:t>
            </a:r>
            <a:br>
              <a:rPr lang="fr-FR" dirty="0">
                <a:solidFill>
                  <a:schemeClr val="tx1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br>
              <a:rPr lang="fr-FR" dirty="0"/>
            </a:br>
            <a:r>
              <a:rPr lang="fr-FR" dirty="0"/>
              <a:t>Les différentes chaînes dysfonctionnelles:</a:t>
            </a:r>
          </a:p>
          <a:p>
            <a:endParaRPr lang="fr-FR" dirty="0"/>
          </a:p>
          <a:p>
            <a:endParaRPr lang="fr-FR" dirty="0"/>
          </a:p>
          <a:p>
            <a:pPr lvl="2"/>
            <a:r>
              <a:rPr lang="fr-FR" dirty="0"/>
              <a:t>Fascial</a:t>
            </a:r>
          </a:p>
          <a:p>
            <a:pPr lvl="2"/>
            <a:r>
              <a:rPr lang="fr-FR" dirty="0"/>
              <a:t>Neuromusculaire</a:t>
            </a:r>
          </a:p>
          <a:p>
            <a:pPr lvl="2"/>
            <a:r>
              <a:rPr lang="fr-FR" dirty="0"/>
              <a:t>Barométrique</a:t>
            </a:r>
          </a:p>
          <a:p>
            <a:pPr lvl="2"/>
            <a:r>
              <a:rPr lang="fr-FR" dirty="0"/>
              <a:t>Physiologique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23540</TotalTime>
  <Words>209</Words>
  <Application>Microsoft Office PowerPoint</Application>
  <PresentationFormat>Affichage à l'écran (4:3)</PresentationFormat>
  <Paragraphs>102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Amazon Ember</vt:lpstr>
      <vt:lpstr>Calibri</vt:lpstr>
      <vt:lpstr>Constantia</vt:lpstr>
      <vt:lpstr>Wingdings 2</vt:lpstr>
      <vt:lpstr>Débit</vt:lpstr>
      <vt:lpstr> Cours Fondement clinique Ostéopathique ATSA Fi  année scolaire 2024/2025</vt:lpstr>
      <vt:lpstr>Bibliographie</vt:lpstr>
      <vt:lpstr> </vt:lpstr>
      <vt:lpstr> </vt:lpstr>
      <vt:lpstr> </vt:lpstr>
      <vt:lpstr>Objectifs du diagnostic manuel d’orientation</vt:lpstr>
      <vt:lpstr> </vt:lpstr>
      <vt:lpstr> </vt:lpstr>
      <vt:lpstr>  </vt:lpstr>
      <vt:lpstr> </vt:lpstr>
      <vt:lpstr>Les outils de la hiérarchisation</vt:lpstr>
      <vt:lpstr>Les outils de la hiérarchisation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du diagnostic en Ostéopathie</dc:title>
  <dc:creator>Propriétaire</dc:creator>
  <cp:lastModifiedBy>jean christophe piasentin</cp:lastModifiedBy>
  <cp:revision>78</cp:revision>
  <dcterms:created xsi:type="dcterms:W3CDTF">2014-07-29T16:46:56Z</dcterms:created>
  <dcterms:modified xsi:type="dcterms:W3CDTF">2024-07-14T14:58:21Z</dcterms:modified>
</cp:coreProperties>
</file>