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sldIdLst>
    <p:sldId id="256" r:id="rId2"/>
    <p:sldId id="373" r:id="rId3"/>
    <p:sldId id="257" r:id="rId4"/>
    <p:sldId id="258" r:id="rId5"/>
    <p:sldId id="259" r:id="rId6"/>
    <p:sldId id="265" r:id="rId7"/>
    <p:sldId id="262" r:id="rId8"/>
    <p:sldId id="261" r:id="rId9"/>
    <p:sldId id="267" r:id="rId10"/>
    <p:sldId id="268" r:id="rId11"/>
    <p:sldId id="269" r:id="rId12"/>
    <p:sldId id="270" r:id="rId13"/>
    <p:sldId id="271" r:id="rId14"/>
    <p:sldId id="355" r:id="rId15"/>
    <p:sldId id="277" r:id="rId16"/>
    <p:sldId id="278" r:id="rId17"/>
    <p:sldId id="279" r:id="rId18"/>
    <p:sldId id="280" r:id="rId19"/>
    <p:sldId id="281" r:id="rId20"/>
    <p:sldId id="282" r:id="rId21"/>
    <p:sldId id="283" r:id="rId22"/>
    <p:sldId id="284" r:id="rId23"/>
    <p:sldId id="285" r:id="rId24"/>
    <p:sldId id="287" r:id="rId25"/>
    <p:sldId id="372" r:id="rId26"/>
    <p:sldId id="286" r:id="rId27"/>
    <p:sldId id="275" r:id="rId28"/>
    <p:sldId id="276" r:id="rId29"/>
    <p:sldId id="288" r:id="rId30"/>
    <p:sldId id="292" r:id="rId31"/>
    <p:sldId id="293" r:id="rId32"/>
    <p:sldId id="313" r:id="rId33"/>
    <p:sldId id="300" r:id="rId34"/>
    <p:sldId id="304" r:id="rId35"/>
    <p:sldId id="306" r:id="rId36"/>
    <p:sldId id="308" r:id="rId37"/>
    <p:sldId id="294" r:id="rId38"/>
    <p:sldId id="290" r:id="rId39"/>
    <p:sldId id="291" r:id="rId40"/>
    <p:sldId id="289" r:id="rId41"/>
    <p:sldId id="295" r:id="rId42"/>
    <p:sldId id="296" r:id="rId43"/>
    <p:sldId id="297" r:id="rId44"/>
    <p:sldId id="298" r:id="rId45"/>
    <p:sldId id="299" r:id="rId46"/>
    <p:sldId id="305" r:id="rId47"/>
    <p:sldId id="301" r:id="rId48"/>
    <p:sldId id="302" r:id="rId49"/>
    <p:sldId id="303" r:id="rId50"/>
    <p:sldId id="309" r:id="rId51"/>
    <p:sldId id="310" r:id="rId52"/>
    <p:sldId id="312" r:id="rId53"/>
    <p:sldId id="311" r:id="rId54"/>
    <p:sldId id="314" r:id="rId55"/>
    <p:sldId id="316" r:id="rId56"/>
    <p:sldId id="318" r:id="rId57"/>
    <p:sldId id="317" r:id="rId58"/>
    <p:sldId id="319" r:id="rId59"/>
    <p:sldId id="320" r:id="rId60"/>
    <p:sldId id="321" r:id="rId61"/>
    <p:sldId id="322" r:id="rId62"/>
    <p:sldId id="323" r:id="rId63"/>
    <p:sldId id="324" r:id="rId64"/>
    <p:sldId id="328" r:id="rId65"/>
    <p:sldId id="327" r:id="rId66"/>
    <p:sldId id="325" r:id="rId67"/>
    <p:sldId id="326" r:id="rId68"/>
    <p:sldId id="329" r:id="rId69"/>
    <p:sldId id="330" r:id="rId70"/>
    <p:sldId id="331" r:id="rId71"/>
    <p:sldId id="332" r:id="rId72"/>
    <p:sldId id="333" r:id="rId73"/>
    <p:sldId id="334" r:id="rId74"/>
    <p:sldId id="335" r:id="rId75"/>
    <p:sldId id="336" r:id="rId76"/>
    <p:sldId id="338" r:id="rId77"/>
    <p:sldId id="340" r:id="rId78"/>
    <p:sldId id="341" r:id="rId79"/>
    <p:sldId id="342" r:id="rId80"/>
    <p:sldId id="343" r:id="rId81"/>
    <p:sldId id="344" r:id="rId82"/>
    <p:sldId id="345" r:id="rId83"/>
    <p:sldId id="346" r:id="rId84"/>
    <p:sldId id="347" r:id="rId85"/>
    <p:sldId id="337" r:id="rId86"/>
    <p:sldId id="339" r:id="rId87"/>
    <p:sldId id="348" r:id="rId88"/>
    <p:sldId id="349" r:id="rId89"/>
    <p:sldId id="351" r:id="rId90"/>
    <p:sldId id="352" r:id="rId91"/>
    <p:sldId id="353" r:id="rId92"/>
    <p:sldId id="350" r:id="rId93"/>
    <p:sldId id="354" r:id="rId94"/>
    <p:sldId id="356" r:id="rId95"/>
    <p:sldId id="358" r:id="rId96"/>
    <p:sldId id="357" r:id="rId97"/>
    <p:sldId id="360" r:id="rId98"/>
    <p:sldId id="359" r:id="rId99"/>
    <p:sldId id="362" r:id="rId100"/>
    <p:sldId id="361" r:id="rId101"/>
    <p:sldId id="363" r:id="rId102"/>
    <p:sldId id="364" r:id="rId103"/>
    <p:sldId id="365" r:id="rId104"/>
    <p:sldId id="366" r:id="rId105"/>
    <p:sldId id="368" r:id="rId106"/>
    <p:sldId id="370" r:id="rId107"/>
    <p:sldId id="371" r:id="rId10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4660"/>
  </p:normalViewPr>
  <p:slideViewPr>
    <p:cSldViewPr>
      <p:cViewPr varScale="1">
        <p:scale>
          <a:sx n="105" d="100"/>
          <a:sy n="105" d="100"/>
        </p:scale>
        <p:origin x="1746" y="96"/>
      </p:cViewPr>
      <p:guideLst>
        <p:guide orient="horz" pos="2160"/>
        <p:guide pos="2880"/>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1A586-CD6F-4E67-B9BB-7CC49F230E31}" type="datetimeFigureOut">
              <a:rPr lang="fr-FR" smtClean="0"/>
              <a:t>14/07/2024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A4D30-0E95-4F32-978C-71EAD9D0F702}" type="slidenum">
              <a:rPr lang="fr-FR" smtClean="0"/>
              <a:t>‹N°›</a:t>
            </a:fld>
            <a:endParaRPr lang="fr-FR"/>
          </a:p>
        </p:txBody>
      </p:sp>
    </p:spTree>
    <p:extLst>
      <p:ext uri="{BB962C8B-B14F-4D97-AF65-F5344CB8AC3E}">
        <p14:creationId xmlns:p14="http://schemas.microsoft.com/office/powerpoint/2010/main" val="358793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42A4D30-0E95-4F32-978C-71EAD9D0F702}" type="slidenum">
              <a:rPr lang="fr-FR" smtClean="0"/>
              <a:t>58</a:t>
            </a:fld>
            <a:endParaRPr lang="fr-FR"/>
          </a:p>
        </p:txBody>
      </p:sp>
    </p:spTree>
    <p:extLst>
      <p:ext uri="{BB962C8B-B14F-4D97-AF65-F5344CB8AC3E}">
        <p14:creationId xmlns:p14="http://schemas.microsoft.com/office/powerpoint/2010/main" val="334099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19" name="Espace réservé du pied de page 18"/>
          <p:cNvSpPr>
            <a:spLocks noGrp="1"/>
          </p:cNvSpPr>
          <p:nvPr>
            <p:ph type="ftr" sz="quarter" idx="11"/>
          </p:nvPr>
        </p:nvSpPr>
        <p:spPr/>
        <p:txBody>
          <a:bodyPr/>
          <a:lstStyle/>
          <a:p>
            <a:endParaRPr lang="fr-BE" dirty="0"/>
          </a:p>
        </p:txBody>
      </p:sp>
      <p:sp>
        <p:nvSpPr>
          <p:cNvPr id="27" name="Espace réservé du numéro de diapositive 2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14/07/2024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a:xfrm>
            <a:off x="8077200" y="6356350"/>
            <a:ext cx="609600" cy="365125"/>
          </a:xfrm>
        </p:spPr>
        <p:txBody>
          <a:bodyPr/>
          <a:lstStyle/>
          <a:p>
            <a:fld id="{CF4668DC-857F-487D-BFFA-8C0CA5037977}" type="slidenum">
              <a:rPr lang="fr-BE" smtClean="0"/>
              <a:pPr/>
              <a:t>‹N°›</a:t>
            </a:fld>
            <a:endParaRPr lang="fr-BE" dirty="0"/>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dirty="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A309A6D-C09C-4548-B29A-6CF363A7E532}" type="datetimeFigureOut">
              <a:rPr lang="fr-FR" smtClean="0"/>
              <a:pPr/>
              <a:t>14/07/2024</a:t>
            </a:fld>
            <a:endParaRPr lang="fr-BE" dirty="0"/>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BE" dirty="0"/>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F4668DC-857F-487D-BFFA-8C0CA5037977}" type="slidenum">
              <a:rPr lang="fr-BE" smtClean="0"/>
              <a:pPr/>
              <a:t>‹N°›</a:t>
            </a:fld>
            <a:endParaRPr lang="fr-BE" dirty="0"/>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livres-medicaux.com/anatomie/53114-atlas-d-anatomie-humaine-netter.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a:solidFill>
                  <a:srgbClr val="FF0000"/>
                </a:solidFill>
              </a:rPr>
              <a:t>Cours raisonnement et démarche clinique ostéopathique ATSAFI</a:t>
            </a:r>
            <a:br>
              <a:rPr lang="fr-FR" dirty="0">
                <a:solidFill>
                  <a:srgbClr val="FF0000"/>
                </a:solidFill>
              </a:rPr>
            </a:br>
            <a:r>
              <a:rPr lang="fr-FR" dirty="0">
                <a:solidFill>
                  <a:srgbClr val="FF0000"/>
                </a:solidFill>
              </a:rPr>
              <a:t>Année scolaire 2024/2025</a:t>
            </a:r>
          </a:p>
        </p:txBody>
      </p:sp>
      <p:sp>
        <p:nvSpPr>
          <p:cNvPr id="3" name="Sous-titre 2"/>
          <p:cNvSpPr>
            <a:spLocks noGrp="1"/>
          </p:cNvSpPr>
          <p:nvPr>
            <p:ph type="subTitle" idx="1"/>
          </p:nvPr>
        </p:nvSpPr>
        <p:spPr>
          <a:xfrm>
            <a:off x="899592" y="5445224"/>
            <a:ext cx="8244408" cy="1152128"/>
          </a:xfrm>
        </p:spPr>
        <p:txBody>
          <a:bodyPr/>
          <a:lstStyle/>
          <a:p>
            <a:r>
              <a:rPr lang="fr-FR" b="1" dirty="0">
                <a:solidFill>
                  <a:schemeClr val="bg1"/>
                </a:solidFill>
              </a:rPr>
              <a:t>PIASENTIN JEAN-CHRISTOPHE OSTEOPATHE.DO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lstStyle/>
          <a:p>
            <a:pPr algn="ctr">
              <a:buNone/>
            </a:pPr>
            <a:r>
              <a:rPr lang="fr-FR" sz="8000" b="1" dirty="0">
                <a:solidFill>
                  <a:srgbClr val="FF0000"/>
                </a:solidFill>
              </a:rPr>
              <a:t>RESULTATS des tests généraux </a:t>
            </a:r>
          </a:p>
          <a:p>
            <a:endParaRPr lang="fr-FR"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276640"/>
          </a:xfrm>
        </p:spPr>
        <p:txBody>
          <a:bodyPr>
            <a:normAutofit fontScale="90000"/>
          </a:bodyPr>
          <a:lstStyle/>
          <a:p>
            <a:r>
              <a:rPr lang="fr-FR" dirty="0"/>
              <a:t> </a:t>
            </a:r>
          </a:p>
        </p:txBody>
      </p:sp>
      <p:sp>
        <p:nvSpPr>
          <p:cNvPr id="3" name="Espace réservé du contenu 2"/>
          <p:cNvSpPr>
            <a:spLocks noGrp="1"/>
          </p:cNvSpPr>
          <p:nvPr>
            <p:ph idx="1"/>
          </p:nvPr>
        </p:nvSpPr>
        <p:spPr>
          <a:xfrm>
            <a:off x="457200" y="1052736"/>
            <a:ext cx="8229600" cy="5271864"/>
          </a:xfrm>
        </p:spPr>
        <p:txBody>
          <a:bodyPr>
            <a:normAutofit fontScale="85000" lnSpcReduction="20000"/>
          </a:bodyPr>
          <a:lstStyle/>
          <a:p>
            <a:pPr>
              <a:buNone/>
            </a:pPr>
            <a:r>
              <a:rPr lang="fr-FR" b="1" u="sng" dirty="0"/>
              <a:t>RESULTATS des tests généraux :</a:t>
            </a:r>
            <a:endParaRPr lang="fr-FR" dirty="0"/>
          </a:p>
          <a:p>
            <a:r>
              <a:rPr lang="fr-FR" dirty="0"/>
              <a:t>TFA droit ( base droite et AIL gauche)</a:t>
            </a:r>
          </a:p>
          <a:p>
            <a:r>
              <a:rPr lang="fr-FR" dirty="0"/>
              <a:t>NSR gauche lombaire </a:t>
            </a:r>
          </a:p>
          <a:p>
            <a:r>
              <a:rPr lang="fr-FR" dirty="0"/>
              <a:t>D12, D9, D4, C7</a:t>
            </a:r>
          </a:p>
          <a:p>
            <a:r>
              <a:rPr lang="fr-FR" dirty="0"/>
              <a:t>NSR gauche cervicale</a:t>
            </a:r>
          </a:p>
          <a:p>
            <a:r>
              <a:rPr lang="fr-FR" dirty="0"/>
              <a:t>K1</a:t>
            </a:r>
          </a:p>
          <a:p>
            <a:r>
              <a:rPr lang="fr-FR" dirty="0"/>
              <a:t>Clavicule droite</a:t>
            </a:r>
          </a:p>
          <a:p>
            <a:r>
              <a:rPr lang="fr-FR" dirty="0"/>
              <a:t>Scapula droite </a:t>
            </a:r>
          </a:p>
          <a:p>
            <a:r>
              <a:rPr lang="fr-FR" dirty="0"/>
              <a:t>Scalène droit contracturé++</a:t>
            </a:r>
          </a:p>
          <a:p>
            <a:r>
              <a:rPr lang="fr-FR" dirty="0"/>
              <a:t>Dôme pleural droite et plèvre droite</a:t>
            </a:r>
          </a:p>
          <a:p>
            <a:r>
              <a:rPr lang="fr-FR" dirty="0"/>
              <a:t>Coupole droite du diaphragme</a:t>
            </a:r>
          </a:p>
          <a:p>
            <a:r>
              <a:rPr lang="fr-FR" dirty="0"/>
              <a:t>Prostate droite</a:t>
            </a:r>
          </a:p>
          <a:p>
            <a:pPr lvl="1" algn="ctr">
              <a:buNone/>
            </a:pPr>
            <a:r>
              <a:rPr lang="fr-FR" b="1" dirty="0">
                <a:solidFill>
                  <a:srgbClr val="FF0000"/>
                </a:solidFill>
              </a:rPr>
              <a:t>Test d’impact général:</a:t>
            </a:r>
          </a:p>
          <a:p>
            <a:pPr lvl="1" algn="ctr">
              <a:buNone/>
            </a:pPr>
            <a:r>
              <a:rPr lang="fr-FR" b="1" dirty="0">
                <a:solidFill>
                  <a:srgbClr val="FF0000"/>
                </a:solidFill>
              </a:rPr>
              <a:t> Test d’ADSON-WRIGHT: </a:t>
            </a:r>
            <a:r>
              <a:rPr lang="fr-FR" b="1" dirty="0"/>
              <a:t>positif à droite( réduction du pouls radial)</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60616"/>
          </a:xfrm>
        </p:spPr>
        <p:txBody>
          <a:bodyPr>
            <a:normAutofit fontScale="90000"/>
          </a:bodyPr>
          <a:lstStyle/>
          <a:p>
            <a:r>
              <a:rPr lang="fr-FR" dirty="0"/>
              <a:t> </a:t>
            </a:r>
          </a:p>
        </p:txBody>
      </p:sp>
      <p:sp>
        <p:nvSpPr>
          <p:cNvPr id="3" name="Espace réservé du contenu 2"/>
          <p:cNvSpPr>
            <a:spLocks noGrp="1"/>
          </p:cNvSpPr>
          <p:nvPr>
            <p:ph idx="1"/>
          </p:nvPr>
        </p:nvSpPr>
        <p:spPr>
          <a:xfrm>
            <a:off x="457200" y="764704"/>
            <a:ext cx="8229600" cy="5559896"/>
          </a:xfrm>
        </p:spPr>
        <p:txBody>
          <a:bodyPr>
            <a:normAutofit lnSpcReduction="10000"/>
          </a:bodyPr>
          <a:lstStyle/>
          <a:p>
            <a:pPr>
              <a:buNone/>
            </a:pPr>
            <a:r>
              <a:rPr lang="fr-FR" sz="2400" b="1" u="sng" dirty="0"/>
              <a:t>Examen manuel Spécifique :</a:t>
            </a:r>
            <a:endParaRPr lang="fr-FR" sz="2400" dirty="0"/>
          </a:p>
          <a:p>
            <a:r>
              <a:rPr lang="fr-FR" sz="3600" dirty="0"/>
              <a:t>Sacrum torsion gauche/gauche</a:t>
            </a:r>
          </a:p>
          <a:p>
            <a:r>
              <a:rPr lang="fr-FR" sz="3600" dirty="0"/>
              <a:t>NSR gauche lombaire, D12FRS gauche, D9 FRS gauche, D4 ERS droit, C7 FRS droit, K1 haute</a:t>
            </a:r>
          </a:p>
          <a:p>
            <a:r>
              <a:rPr lang="fr-FR" sz="3600" dirty="0"/>
              <a:t>Vertébro-pleural droit++</a:t>
            </a:r>
          </a:p>
          <a:p>
            <a:r>
              <a:rPr lang="fr-FR" sz="3600" dirty="0"/>
              <a:t>Clavicule haute dans SCC et en avant dans AC et sous-clavier spasmé et très douloureux </a:t>
            </a:r>
          </a:p>
          <a:p>
            <a:r>
              <a:rPr lang="fr-FR" sz="3600" dirty="0"/>
              <a:t>LSGP droite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Eléments de hiérarchisation :</a:t>
            </a:r>
            <a:endParaRPr lang="fr-FR" dirty="0"/>
          </a:p>
        </p:txBody>
      </p:sp>
      <p:sp>
        <p:nvSpPr>
          <p:cNvPr id="3" name="Espace réservé du contenu 2"/>
          <p:cNvSpPr>
            <a:spLocks noGrp="1"/>
          </p:cNvSpPr>
          <p:nvPr>
            <p:ph idx="1"/>
          </p:nvPr>
        </p:nvSpPr>
        <p:spPr/>
        <p:txBody>
          <a:bodyPr>
            <a:normAutofit/>
          </a:bodyPr>
          <a:lstStyle/>
          <a:p>
            <a:r>
              <a:rPr lang="fr-FR" sz="3200" dirty="0"/>
              <a:t>On doit essayer de répondre à 2 questions:</a:t>
            </a:r>
          </a:p>
          <a:p>
            <a:pPr lvl="1"/>
            <a:r>
              <a:rPr lang="fr-FR" sz="3200" dirty="0"/>
              <a:t>La symptomatologie du patient est elle en rapport avec l’ensemble des dysfonctions observées</a:t>
            </a:r>
          </a:p>
          <a:p>
            <a:pPr lvl="1"/>
            <a:r>
              <a:rPr lang="fr-FR" sz="3200" dirty="0"/>
              <a:t>Quel est le lien logique entre ces dysfonctions entrainant en  bout de chaine dysfonctionnelle la symptomatologie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Eléments de hiérarchisation :</a:t>
            </a:r>
            <a:endParaRPr lang="fr-FR" dirty="0"/>
          </a:p>
        </p:txBody>
      </p:sp>
      <p:sp>
        <p:nvSpPr>
          <p:cNvPr id="3" name="Espace réservé du contenu 2"/>
          <p:cNvSpPr>
            <a:spLocks noGrp="1"/>
          </p:cNvSpPr>
          <p:nvPr>
            <p:ph idx="1"/>
          </p:nvPr>
        </p:nvSpPr>
        <p:spPr/>
        <p:txBody>
          <a:bodyPr>
            <a:normAutofit lnSpcReduction="10000"/>
          </a:bodyPr>
          <a:lstStyle/>
          <a:p>
            <a:r>
              <a:rPr lang="fr-FR" dirty="0"/>
              <a:t>Hiérarchisation grâce à des éléments objectifs:</a:t>
            </a:r>
          </a:p>
          <a:p>
            <a:pPr marL="274320" lvl="1" indent="-274320">
              <a:buClr>
                <a:schemeClr val="accent3"/>
              </a:buClr>
              <a:buSzPct val="95000"/>
              <a:buNone/>
            </a:pPr>
            <a:r>
              <a:rPr lang="fr-FR" dirty="0"/>
              <a:t>		Test d’ADSON WRIGHT: souffrance vasculo nerveuse dans le défilé inter scalénique.</a:t>
            </a:r>
          </a:p>
          <a:p>
            <a:pPr>
              <a:buNone/>
            </a:pPr>
            <a:endParaRPr lang="fr-FR" dirty="0"/>
          </a:p>
          <a:p>
            <a:r>
              <a:rPr lang="fr-FR" dirty="0"/>
              <a:t>Hiérarchisation grâce à des éléments anatomique</a:t>
            </a:r>
          </a:p>
          <a:p>
            <a:pPr lvl="1"/>
            <a:r>
              <a:rPr lang="fr-FR" dirty="0"/>
              <a:t>présence de dysfonctions dans le complexe osseux du défilé C7/D1-clavicule-K1</a:t>
            </a:r>
          </a:p>
          <a:p>
            <a:pPr lvl="1"/>
            <a:r>
              <a:rPr lang="fr-FR" dirty="0"/>
              <a:t>Présence de dysfonctions sur des éléments tissulaire de haute importante dans ce défilé: Vertébro pleural </a:t>
            </a:r>
          </a:p>
          <a:p>
            <a:pPr lvl="2"/>
            <a:r>
              <a:rPr lang="fr-FR" dirty="0"/>
              <a:t>dysfonction pouvant être corrélée à l’anamnèse ( asthme…)</a:t>
            </a:r>
          </a:p>
          <a:p>
            <a:pPr lvl="2"/>
            <a:r>
              <a:rPr lang="fr-FR" dirty="0"/>
              <a:t>Dysfonction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4" name="Espace réservé du contenu 3" descr="dome.gif"/>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2050" name="Picture 2" descr="K:\disque dur externe\cours pour ATSA\image neuro lignon par laura\nerfs des membres\nerfs et vx. mem. sup\muscles membre sup\5 creux axillaire.jpg"/>
          <p:cNvPicPr>
            <a:picLocks noGrp="1" noChangeAspect="1" noChangeArrowheads="1"/>
          </p:cNvPicPr>
          <p:nvPr>
            <p:ph idx="1"/>
          </p:nvPr>
        </p:nvPicPr>
        <p:blipFill>
          <a:blip r:embed="rId2" cstate="print"/>
          <a:srcRect t="26351"/>
          <a:stretch>
            <a:fillRect/>
          </a:stretch>
        </p:blipFill>
        <p:spPr bwMode="auto">
          <a:xfrm>
            <a:off x="0" y="0"/>
            <a:ext cx="9144000" cy="7000900"/>
          </a:xfrm>
          <a:prstGeom prst="rect">
            <a:avLst/>
          </a:prstGeom>
          <a:noFill/>
        </p:spPr>
      </p:pic>
      <p:sp>
        <p:nvSpPr>
          <p:cNvPr id="4" name="Rectangle 3"/>
          <p:cNvSpPr/>
          <p:nvPr/>
        </p:nvSpPr>
        <p:spPr>
          <a:xfrm>
            <a:off x="3635896" y="0"/>
            <a:ext cx="3168352" cy="3212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avec flèche 5"/>
          <p:cNvCxnSpPr/>
          <p:nvPr/>
        </p:nvCxnSpPr>
        <p:spPr>
          <a:xfrm flipV="1">
            <a:off x="3923928" y="764704"/>
            <a:ext cx="864096" cy="44644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3995936" y="980728"/>
            <a:ext cx="1440160" cy="42484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Flèche droite 10"/>
          <p:cNvSpPr/>
          <p:nvPr/>
        </p:nvSpPr>
        <p:spPr>
          <a:xfrm rot="19581929">
            <a:off x="442894" y="3575321"/>
            <a:ext cx="4211960" cy="14401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Flèche droite 11"/>
          <p:cNvSpPr/>
          <p:nvPr/>
        </p:nvSpPr>
        <p:spPr>
          <a:xfrm rot="19581929">
            <a:off x="601814" y="3608705"/>
            <a:ext cx="5134477" cy="21665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avec flèche vers le bas 12"/>
          <p:cNvSpPr/>
          <p:nvPr/>
        </p:nvSpPr>
        <p:spPr>
          <a:xfrm>
            <a:off x="3779912" y="2132856"/>
            <a:ext cx="1008112" cy="3960440"/>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146" name="Picture 2"/>
          <p:cNvPicPr>
            <a:picLocks noGrp="1" noChangeAspect="1" noChangeArrowheads="1"/>
          </p:cNvPicPr>
          <p:nvPr>
            <p:ph idx="1"/>
          </p:nvPr>
        </p:nvPicPr>
        <p:blipFill>
          <a:blip r:embed="rId2" cstate="print"/>
          <a:srcRect l="18467" t="14503" r="43897" b="56202"/>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170" name="Picture 2"/>
          <p:cNvPicPr>
            <a:picLocks noGrp="1" noChangeAspect="1" noChangeArrowheads="1"/>
          </p:cNvPicPr>
          <p:nvPr>
            <p:ph idx="1"/>
          </p:nvPr>
        </p:nvPicPr>
        <p:blipFill>
          <a:blip r:embed="rId2" cstate="print"/>
          <a:srcRect l="11347" t="27523" r="44914" b="17142"/>
          <a:stretch>
            <a:fillRect/>
          </a:stretch>
        </p:blipFill>
        <p:spPr bwMode="auto">
          <a:xfrm>
            <a:off x="0" y="0"/>
            <a:ext cx="9144000" cy="6858000"/>
          </a:xfrm>
          <a:prstGeom prst="rect">
            <a:avLst/>
          </a:prstGeom>
          <a:noFill/>
          <a:ln w="9525">
            <a:noFill/>
            <a:miter lim="800000"/>
            <a:headEnd/>
            <a:tailEnd/>
          </a:ln>
          <a:effectLst/>
        </p:spPr>
      </p:pic>
      <p:sp>
        <p:nvSpPr>
          <p:cNvPr id="5" name="Flèche droite 4"/>
          <p:cNvSpPr/>
          <p:nvPr/>
        </p:nvSpPr>
        <p:spPr>
          <a:xfrm rot="11404959">
            <a:off x="4929190" y="1857364"/>
            <a:ext cx="928694"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normAutofit fontScale="77500" lnSpcReduction="20000"/>
          </a:bodyPr>
          <a:lstStyle/>
          <a:p>
            <a:r>
              <a:rPr lang="fr-FR" b="1" dirty="0"/>
              <a:t>TFD gauche positif ++</a:t>
            </a:r>
            <a:endParaRPr lang="fr-FR" dirty="0"/>
          </a:p>
          <a:p>
            <a:r>
              <a:rPr lang="fr-FR" b="1" dirty="0"/>
              <a:t>Ecoute debout en side gauche et normale en position assise.</a:t>
            </a:r>
            <a:endParaRPr lang="fr-FR" dirty="0"/>
          </a:p>
          <a:p>
            <a:r>
              <a:rPr lang="fr-FR" b="1" dirty="0"/>
              <a:t>TFA positif sur la gauche mais moins « prononcé » que le TFD.</a:t>
            </a:r>
            <a:endParaRPr lang="fr-FR" dirty="0"/>
          </a:p>
          <a:p>
            <a:r>
              <a:rPr lang="fr-FR" b="1" dirty="0"/>
              <a:t>Test rachis : </a:t>
            </a:r>
            <a:endParaRPr lang="fr-FR" dirty="0"/>
          </a:p>
          <a:p>
            <a:pPr lvl="1"/>
            <a:r>
              <a:rPr lang="fr-FR" b="1" dirty="0"/>
              <a:t>D1</a:t>
            </a:r>
            <a:endParaRPr lang="fr-FR" dirty="0"/>
          </a:p>
          <a:p>
            <a:pPr lvl="1"/>
            <a:r>
              <a:rPr lang="fr-FR" b="1" dirty="0"/>
              <a:t>D12</a:t>
            </a:r>
            <a:endParaRPr lang="fr-FR" dirty="0"/>
          </a:p>
          <a:p>
            <a:pPr lvl="1"/>
            <a:r>
              <a:rPr lang="fr-FR" b="1" dirty="0"/>
              <a:t>NSR gauche lombaire</a:t>
            </a:r>
            <a:endParaRPr lang="fr-FR" dirty="0"/>
          </a:p>
          <a:p>
            <a:r>
              <a:rPr lang="fr-FR" b="1" dirty="0"/>
              <a:t>Test côtes : K10</a:t>
            </a:r>
            <a:endParaRPr lang="fr-FR" dirty="0"/>
          </a:p>
          <a:p>
            <a:r>
              <a:rPr lang="fr-FR" b="1" dirty="0"/>
              <a:t>Test rapide des membres inférieurs :</a:t>
            </a:r>
            <a:endParaRPr lang="fr-FR" dirty="0"/>
          </a:p>
          <a:p>
            <a:pPr lvl="1"/>
            <a:r>
              <a:rPr lang="fr-FR" b="1" dirty="0"/>
              <a:t> très grosse fixation de toute la cheville gauche que cela soit dans l’arrière pied et le médio pied</a:t>
            </a:r>
            <a:endParaRPr lang="fr-FR" dirty="0"/>
          </a:p>
          <a:p>
            <a:pPr lvl="1"/>
            <a:r>
              <a:rPr lang="fr-FR" b="1" dirty="0"/>
              <a:t>Tête fibula gauche postérieur</a:t>
            </a:r>
            <a:endParaRPr lang="fr-FR" dirty="0"/>
          </a:p>
          <a:p>
            <a:r>
              <a:rPr lang="fr-FR" b="1" dirty="0"/>
              <a:t>Test roulement des iliaques : iliaque gauche postérieur avec symphyse gauche haute.</a:t>
            </a:r>
            <a:endParaRPr lang="fr-FR" dirty="0"/>
          </a:p>
          <a:p>
            <a:r>
              <a:rPr lang="fr-FR" b="1" dirty="0"/>
              <a:t>Test du sacrum en DD :</a:t>
            </a:r>
            <a:endParaRPr lang="fr-FR" dirty="0"/>
          </a:p>
          <a:p>
            <a:pPr lvl="1"/>
            <a:r>
              <a:rPr lang="fr-FR" b="1" dirty="0"/>
              <a:t>Perte de mobilité ressentie surtout au niveau de l’AIL droit</a:t>
            </a:r>
            <a:endParaRPr lang="fr-FR" dirty="0"/>
          </a:p>
          <a:p>
            <a:r>
              <a:rPr lang="fr-FR" b="1" dirty="0"/>
              <a:t>Routine viscérale : manque de mobilité du sigmoïde</a:t>
            </a:r>
            <a:endParaRPr lang="fr-FR" dirty="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normAutofit/>
          </a:bodyPr>
          <a:lstStyle/>
          <a:p>
            <a:pPr marL="0" indent="0" algn="ctr">
              <a:buNone/>
            </a:pPr>
            <a:r>
              <a:rPr lang="fr-FR" sz="8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Examen manuel Spécifique</a:t>
            </a:r>
            <a:endParaRPr lang="fr-FR" sz="8000" dirty="0">
              <a:solidFill>
                <a:srgbClr val="FF0000"/>
              </a:solidFill>
            </a:endParaRPr>
          </a:p>
        </p:txBody>
      </p:sp>
    </p:spTree>
    <p:extLst>
      <p:ext uri="{BB962C8B-B14F-4D97-AF65-F5344CB8AC3E}">
        <p14:creationId xmlns:p14="http://schemas.microsoft.com/office/powerpoint/2010/main" val="1424420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980728"/>
            <a:ext cx="8229600" cy="5343872"/>
          </a:xfrm>
        </p:spPr>
        <p:txBody>
          <a:bodyPr>
            <a:normAutofit fontScale="77500" lnSpcReduction="20000"/>
          </a:bodyPr>
          <a:lstStyle/>
          <a:p>
            <a:r>
              <a:rPr lang="fr-FR" b="1" dirty="0"/>
              <a:t>Test rachis : </a:t>
            </a:r>
          </a:p>
          <a:p>
            <a:endParaRPr lang="fr-FR" dirty="0"/>
          </a:p>
          <a:p>
            <a:pPr lvl="1"/>
            <a:r>
              <a:rPr lang="fr-FR" b="1" dirty="0"/>
              <a:t>D1 FRS gauche </a:t>
            </a:r>
            <a:endParaRPr lang="fr-FR" dirty="0"/>
          </a:p>
          <a:p>
            <a:pPr lvl="1"/>
            <a:r>
              <a:rPr lang="fr-FR" b="1" dirty="0"/>
              <a:t>D12 FRS gauche</a:t>
            </a:r>
          </a:p>
          <a:p>
            <a:pPr lvl="1"/>
            <a:r>
              <a:rPr lang="fr-FR" sz="2800" b="1" dirty="0"/>
              <a:t>Test côtes : K10 fixé au niveau de l’articulation costo-transversaire</a:t>
            </a:r>
            <a:endParaRPr lang="fr-FR" sz="2800" dirty="0"/>
          </a:p>
          <a:p>
            <a:pPr lvl="1">
              <a:buNone/>
            </a:pPr>
            <a:endParaRPr lang="fr-FR" sz="28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fr-FR" sz="2800" b="1" dirty="0">
                <a:latin typeface="Calibri" panose="020F0502020204030204" pitchFamily="34" charset="0"/>
                <a:ea typeface="Calibri" panose="020F0502020204030204" pitchFamily="34" charset="0"/>
                <a:cs typeface="Times New Roman" panose="02020603050405020304" pitchFamily="18" charset="0"/>
              </a:rPr>
              <a:t>Iliaque gauche postérieur</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fr-FR" sz="2800" b="1" dirty="0">
                <a:latin typeface="Calibri" panose="020F0502020204030204" pitchFamily="34" charset="0"/>
                <a:ea typeface="Calibri" panose="020F0502020204030204" pitchFamily="34" charset="0"/>
                <a:cs typeface="Times New Roman" panose="02020603050405020304" pitchFamily="18" charset="0"/>
              </a:rPr>
              <a:t>Sacrum torsion dt/dt</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fr-FR" sz="2800" b="1" dirty="0">
                <a:latin typeface="Calibri" panose="020F0502020204030204" pitchFamily="34" charset="0"/>
                <a:ea typeface="Calibri" panose="020F0502020204030204" pitchFamily="34" charset="0"/>
                <a:cs typeface="Times New Roman" panose="02020603050405020304" pitchFamily="18" charset="0"/>
              </a:rPr>
              <a:t>Talus gauche en RE</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fr-FR" sz="2800" b="1" dirty="0">
                <a:latin typeface="Calibri" panose="020F0502020204030204" pitchFamily="34" charset="0"/>
                <a:ea typeface="Calibri" panose="020F0502020204030204" pitchFamily="34" charset="0"/>
                <a:cs typeface="Times New Roman" panose="02020603050405020304" pitchFamily="18" charset="0"/>
              </a:rPr>
              <a:t>Cuboïde en RI</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fr-FR" sz="2800" b="1">
                <a:latin typeface="Calibri" panose="020F0502020204030204" pitchFamily="34" charset="0"/>
                <a:ea typeface="Calibri" panose="020F0502020204030204" pitchFamily="34" charset="0"/>
                <a:cs typeface="Times New Roman" panose="02020603050405020304" pitchFamily="18" charset="0"/>
              </a:rPr>
              <a:t>Naviculaire </a:t>
            </a:r>
            <a:r>
              <a:rPr lang="fr-FR" sz="2800" b="1" dirty="0">
                <a:latin typeface="Calibri" panose="020F0502020204030204" pitchFamily="34" charset="0"/>
                <a:ea typeface="Calibri" panose="020F0502020204030204" pitchFamily="34" charset="0"/>
                <a:cs typeface="Times New Roman" panose="02020603050405020304" pitchFamily="18" charset="0"/>
              </a:rPr>
              <a:t>en RE</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fr-FR" sz="2800" b="1" dirty="0">
                <a:latin typeface="Calibri" panose="020F0502020204030204" pitchFamily="34" charset="0"/>
                <a:ea typeface="Calibri" panose="020F0502020204030204" pitchFamily="34" charset="0"/>
                <a:cs typeface="Times New Roman" panose="02020603050405020304" pitchFamily="18" charset="0"/>
              </a:rPr>
              <a:t>Tibia en rotation externe</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fr-FR" sz="2800" b="1" dirty="0">
                <a:latin typeface="Calibri" panose="020F0502020204030204" pitchFamily="34" charset="0"/>
                <a:ea typeface="Calibri" panose="020F0502020204030204" pitchFamily="34" charset="0"/>
                <a:cs typeface="Times New Roman" panose="02020603050405020304" pitchFamily="18" charset="0"/>
              </a:rPr>
              <a:t>Péroné bas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228657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Eléments de hiérarchisation :</a:t>
            </a:r>
            <a:endParaRPr lang="fr-FR" dirty="0"/>
          </a:p>
        </p:txBody>
      </p:sp>
      <p:sp>
        <p:nvSpPr>
          <p:cNvPr id="3" name="Espace réservé du contenu 2"/>
          <p:cNvSpPr>
            <a:spLocks noGrp="1"/>
          </p:cNvSpPr>
          <p:nvPr>
            <p:ph idx="1"/>
          </p:nvPr>
        </p:nvSpPr>
        <p:spPr/>
        <p:txBody>
          <a:bodyPr/>
          <a:lstStyle/>
          <a:p>
            <a:pPr>
              <a:buNone/>
            </a:pPr>
            <a:r>
              <a:rPr lang="fr-FR" sz="2400" b="1" u="sng" dirty="0"/>
              <a:t>Subjectif</a:t>
            </a:r>
          </a:p>
          <a:p>
            <a:pPr>
              <a:buNone/>
            </a:pPr>
            <a:endParaRPr lang="fr-FR" sz="2400" dirty="0"/>
          </a:p>
          <a:p>
            <a:pPr lvl="0"/>
            <a:r>
              <a:rPr lang="fr-FR" sz="2400" b="1" dirty="0"/>
              <a:t>Qualité des dysfonctions</a:t>
            </a:r>
          </a:p>
          <a:p>
            <a:pPr lvl="0"/>
            <a:endParaRPr lang="fr-FR" sz="2400" b="1" dirty="0"/>
          </a:p>
          <a:p>
            <a:pPr lvl="0"/>
            <a:endParaRPr lang="fr-FR" sz="2400" dirty="0"/>
          </a:p>
          <a:p>
            <a:pPr>
              <a:buNone/>
            </a:pPr>
            <a:r>
              <a:rPr lang="fr-FR" sz="2400" b="1" u="sng" dirty="0"/>
              <a:t>Objectif :</a:t>
            </a:r>
            <a:endParaRPr lang="fr-FR" sz="2400" dirty="0"/>
          </a:p>
          <a:p>
            <a:pPr>
              <a:buNone/>
            </a:pPr>
            <a:r>
              <a:rPr lang="fr-FR" sz="2400" b="1" dirty="0"/>
              <a:t> </a:t>
            </a:r>
            <a:endParaRPr lang="fr-FR" sz="2400" dirty="0"/>
          </a:p>
          <a:p>
            <a:pPr lvl="0"/>
            <a:r>
              <a:rPr lang="fr-FR" sz="2400" b="1" dirty="0"/>
              <a:t>Connaissance anatomique et biomécanique </a:t>
            </a:r>
            <a:endParaRPr lang="fr-FR" sz="2400" dirty="0"/>
          </a:p>
          <a:p>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CAS N°2 Mme F</a:t>
            </a:r>
            <a:endParaRPr lang="fr-FR" dirty="0"/>
          </a:p>
        </p:txBody>
      </p:sp>
      <p:sp>
        <p:nvSpPr>
          <p:cNvPr id="3" name="Espace réservé du contenu 2"/>
          <p:cNvSpPr>
            <a:spLocks noGrp="1"/>
          </p:cNvSpPr>
          <p:nvPr>
            <p:ph idx="1"/>
          </p:nvPr>
        </p:nvSpPr>
        <p:spPr/>
        <p:txBody>
          <a:bodyPr/>
          <a:lstStyle/>
          <a:p>
            <a:pPr algn="ctr">
              <a:buNone/>
            </a:pPr>
            <a:r>
              <a:rPr lang="fr-FR" sz="4800" b="1" dirty="0"/>
              <a:t>Mme F 50 ans viens nous consulter pour une douleur à l’épaule droite persistante depuis 3 mois.</a:t>
            </a:r>
            <a:endParaRPr lang="fr-FR" sz="4800" dirty="0"/>
          </a:p>
          <a:p>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564672"/>
          </a:xfrm>
        </p:spPr>
        <p:txBody>
          <a:bodyPr>
            <a:normAutofit fontScale="90000"/>
          </a:bodyPr>
          <a:lstStyle/>
          <a:p>
            <a:pPr algn="ctr"/>
            <a:r>
              <a:rPr lang="fr-FR" sz="5400" b="1" dirty="0">
                <a:solidFill>
                  <a:srgbClr val="FF0000"/>
                </a:solidFill>
              </a:rPr>
              <a:t>Interrogatoire :</a:t>
            </a:r>
            <a:br>
              <a:rPr lang="fr-FR" sz="5400" dirty="0"/>
            </a:br>
            <a:endParaRPr lang="fr-FR" dirty="0"/>
          </a:p>
        </p:txBody>
      </p:sp>
      <p:sp>
        <p:nvSpPr>
          <p:cNvPr id="3" name="Espace réservé du contenu 2"/>
          <p:cNvSpPr>
            <a:spLocks noGrp="1"/>
          </p:cNvSpPr>
          <p:nvPr>
            <p:ph idx="1"/>
          </p:nvPr>
        </p:nvSpPr>
        <p:spPr>
          <a:xfrm>
            <a:off x="457200" y="1268760"/>
            <a:ext cx="8229600" cy="5055840"/>
          </a:xfrm>
        </p:spPr>
        <p:txBody>
          <a:bodyPr>
            <a:normAutofit fontScale="62500" lnSpcReduction="20000"/>
          </a:bodyPr>
          <a:lstStyle/>
          <a:p>
            <a:pPr>
              <a:buNone/>
            </a:pPr>
            <a:r>
              <a:rPr lang="fr-FR" sz="2800" b="1" u="sng" dirty="0"/>
              <a:t>Spécifique :</a:t>
            </a:r>
          </a:p>
          <a:p>
            <a:pPr>
              <a:buNone/>
            </a:pPr>
            <a:endParaRPr lang="fr-FR" sz="2800" b="1" dirty="0"/>
          </a:p>
          <a:p>
            <a:pPr lvl="1"/>
            <a:r>
              <a:rPr lang="fr-FR" b="1" dirty="0"/>
              <a:t>Vous avez cette douleur depuis combien de temps ?</a:t>
            </a:r>
            <a:endParaRPr lang="fr-FR" dirty="0"/>
          </a:p>
          <a:p>
            <a:pPr lvl="1"/>
            <a:r>
              <a:rPr lang="fr-FR" b="1" dirty="0"/>
              <a:t>Cette douleur reste t’elle uniquement au niveau de votre épaule droite ou présente-t-elle une projection dans le membre supérieur droit ?</a:t>
            </a:r>
            <a:endParaRPr lang="fr-FR" dirty="0"/>
          </a:p>
          <a:p>
            <a:pPr lvl="1"/>
            <a:r>
              <a:rPr lang="fr-FR" b="1" dirty="0"/>
              <a:t>Cette douleur apparait à l’effort comme le port de charge ? Cette douleur arrive-t-elle à être calmée ? prenez vous un traitement ? </a:t>
            </a:r>
            <a:endParaRPr lang="fr-FR" dirty="0"/>
          </a:p>
          <a:p>
            <a:pPr lvl="1"/>
            <a:r>
              <a:rPr lang="fr-FR" b="1" dirty="0"/>
              <a:t>Votre médecin vous a-t-il fait passer des examens complémentaires de type radiographies ?</a:t>
            </a:r>
            <a:endParaRPr lang="fr-FR" dirty="0"/>
          </a:p>
          <a:p>
            <a:pPr lvl="1"/>
            <a:r>
              <a:rPr lang="fr-FR" b="1" dirty="0"/>
              <a:t>Avez-vous dans le passé déjà ressentie ce type de douleur ?</a:t>
            </a:r>
            <a:endParaRPr lang="fr-FR" dirty="0"/>
          </a:p>
          <a:p>
            <a:pPr lvl="1"/>
            <a:r>
              <a:rPr lang="fr-FR" b="1" dirty="0"/>
              <a:t>Avez-vous fait un traitement pour cette douleur ?</a:t>
            </a:r>
          </a:p>
          <a:p>
            <a:pPr lvl="0">
              <a:buNone/>
            </a:pPr>
            <a:endParaRPr lang="fr-FR" sz="2800" dirty="0"/>
          </a:p>
          <a:p>
            <a:pPr>
              <a:buNone/>
            </a:pPr>
            <a:r>
              <a:rPr lang="fr-FR" sz="2800" b="1" u="sng" dirty="0"/>
              <a:t>Général :</a:t>
            </a:r>
            <a:endParaRPr lang="fr-FR" sz="2800" b="1" dirty="0"/>
          </a:p>
          <a:p>
            <a:pPr lvl="1"/>
            <a:r>
              <a:rPr lang="fr-FR" b="1" dirty="0"/>
              <a:t>Avez-vous d’autres douleurs ?</a:t>
            </a:r>
            <a:endParaRPr lang="fr-FR" dirty="0"/>
          </a:p>
          <a:p>
            <a:pPr lvl="1"/>
            <a:r>
              <a:rPr lang="fr-FR" b="1" dirty="0"/>
              <a:t>Avez-vous des antécédents :</a:t>
            </a:r>
            <a:endParaRPr lang="fr-FR" dirty="0"/>
          </a:p>
          <a:p>
            <a:pPr lvl="2"/>
            <a:r>
              <a:rPr lang="fr-FR" b="1" dirty="0"/>
              <a:t>Médicaux ?</a:t>
            </a:r>
            <a:endParaRPr lang="fr-FR" dirty="0"/>
          </a:p>
          <a:p>
            <a:pPr lvl="2"/>
            <a:r>
              <a:rPr lang="fr-FR" b="1" dirty="0"/>
              <a:t>Chirurgicaux ?</a:t>
            </a:r>
          </a:p>
          <a:p>
            <a:pPr lvl="2"/>
            <a:r>
              <a:rPr lang="fr-FR" b="1" dirty="0"/>
              <a:t>Traumatiques ?</a:t>
            </a:r>
            <a:endParaRPr lang="fr-FR" dirty="0"/>
          </a:p>
          <a:p>
            <a:pPr lvl="1"/>
            <a:r>
              <a:rPr lang="fr-FR" b="1" dirty="0"/>
              <a:t>Quelle profession exercée vous ? Faites-vous du sport ?</a:t>
            </a:r>
            <a:endParaRPr lang="fr-FR" dirty="0"/>
          </a:p>
          <a:p>
            <a:pPr lvl="1"/>
            <a:r>
              <a:rPr lang="fr-FR" b="1" dirty="0"/>
              <a:t>Passage en revue des différentes sphères ?</a:t>
            </a:r>
            <a:endParaRPr lang="fr-FR" dirty="0"/>
          </a:p>
          <a:p>
            <a:pPr lvl="1"/>
            <a:r>
              <a:rPr lang="fr-FR" b="1" dirty="0"/>
              <a:t>Hygiène de vie : tabac, médicaments( contraceptifs si non ménopause? Si oui traitement substitutif et état osseux ( ostéodensitométrie)), habitudes de vie….</a:t>
            </a:r>
            <a:endParaRPr lang="fr-FR" dirty="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492664"/>
          </a:xfrm>
        </p:spPr>
        <p:txBody>
          <a:bodyPr>
            <a:normAutofit fontScale="90000"/>
          </a:bodyPr>
          <a:lstStyle/>
          <a:p>
            <a:pPr algn="ctr"/>
            <a:r>
              <a:rPr lang="fr-FR" b="1" dirty="0">
                <a:solidFill>
                  <a:srgbClr val="FF0000"/>
                </a:solidFill>
              </a:rPr>
              <a:t>Réponses de Mme F</a:t>
            </a:r>
            <a:endParaRPr lang="fr-FR" dirty="0"/>
          </a:p>
        </p:txBody>
      </p:sp>
      <p:sp>
        <p:nvSpPr>
          <p:cNvPr id="3" name="Espace réservé du contenu 2"/>
          <p:cNvSpPr>
            <a:spLocks noGrp="1"/>
          </p:cNvSpPr>
          <p:nvPr>
            <p:ph idx="1"/>
          </p:nvPr>
        </p:nvSpPr>
        <p:spPr>
          <a:xfrm>
            <a:off x="457200" y="1124744"/>
            <a:ext cx="8229600" cy="5733256"/>
          </a:xfrm>
        </p:spPr>
        <p:txBody>
          <a:bodyPr>
            <a:normAutofit fontScale="55000" lnSpcReduction="20000"/>
          </a:bodyPr>
          <a:lstStyle/>
          <a:p>
            <a:r>
              <a:rPr lang="fr-FR" sz="2900" b="1" dirty="0"/>
              <a:t>Ma douleur est apparue il y a 3 mois alors que je faisais un peu de peinture à la maison, mais bon c’est étonnant elle est apparue rapidement j’avais juste le temps de faire le premier mur. Mais à mon avis c’est lié j’ai dû trop forcer.</a:t>
            </a:r>
          </a:p>
          <a:p>
            <a:endParaRPr lang="fr-FR" sz="2900" dirty="0"/>
          </a:p>
          <a:p>
            <a:r>
              <a:rPr lang="fr-FR" sz="2900" b="1" dirty="0"/>
              <a:t>Ma douleur est bien sur l’épaule (elle passe sa main sur son moignon de l’épaule). Effectivement j’ai aussi un peu mal aux cervicales à droite et vers mon omoplate, mais la douleur est supportable, vous voyez c’est comme un gène je pense que c’est musculaire.  Maintenant qu’on en parle je me souviens que cet hiver j’ai voulu fixer des étagères, elles n’étaient pas lourdes mais au bout d’un moment j’avais mal à mon coude droit.</a:t>
            </a:r>
          </a:p>
          <a:p>
            <a:endParaRPr lang="fr-FR" sz="2900" dirty="0"/>
          </a:p>
          <a:p>
            <a:r>
              <a:rPr lang="fr-FR" sz="2900" b="1" dirty="0"/>
              <a:t>Et puis je vous dis tout comme ça on ne sait jamais vous pouvez peut-être regarder si vous avez le temps mais le matin quand je me lève j’ai mal au bas du dos je sais pas ce que je fais la nuit mais c’est l’enfer au reveil  et puis quand je suis chaud ça passe. Mon mari me dit que c’est notre matelas et me répète chaque jour qu’il faut qu’on le change.</a:t>
            </a:r>
          </a:p>
          <a:p>
            <a:endParaRPr lang="fr-FR" sz="2900" dirty="0"/>
          </a:p>
          <a:p>
            <a:r>
              <a:rPr lang="fr-FR" sz="2900" b="1" dirty="0"/>
              <a:t>Concernant mes antécédents je n’ai jamais été opéré à part l’appendicite quand j’étais petite mais ça ne compte pas et le nez car il y a longtemps je me suis cassée le nez.</a:t>
            </a:r>
          </a:p>
          <a:p>
            <a:endParaRPr lang="fr-FR" sz="2900" dirty="0"/>
          </a:p>
          <a:p>
            <a:r>
              <a:rPr lang="fr-FR" sz="2900" b="1" dirty="0"/>
              <a:t>Jamais eu de maladie particulière enfin à part une hépatite je devais avoir 10 ans mais c’est tellement vieux.</a:t>
            </a:r>
          </a:p>
          <a:p>
            <a:endParaRPr lang="fr-FR" sz="2900" dirty="0"/>
          </a:p>
          <a:p>
            <a:r>
              <a:rPr lang="fr-FR" sz="2900" b="1" dirty="0"/>
              <a:t>Pour les sphères : quand je mange trop gras je digère mal notamment quand c’est trop gras.</a:t>
            </a:r>
            <a:endParaRPr lang="fr-FR" sz="2900" dirty="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normAutofit/>
          </a:bodyPr>
          <a:lstStyle/>
          <a:p>
            <a:pPr algn="ctr">
              <a:buNone/>
            </a:pPr>
            <a:endParaRPr lang="fr-FR" sz="6600" b="1" dirty="0">
              <a:solidFill>
                <a:srgbClr val="FF0000"/>
              </a:solidFill>
            </a:endParaRPr>
          </a:p>
          <a:p>
            <a:pPr algn="ctr">
              <a:buNone/>
            </a:pPr>
            <a:r>
              <a:rPr lang="fr-FR" sz="6600" b="1" dirty="0">
                <a:solidFill>
                  <a:srgbClr val="FF0000"/>
                </a:solidFill>
              </a:rPr>
              <a:t>Examen manuel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64704"/>
            <a:ext cx="8229600" cy="5559896"/>
          </a:xfrm>
        </p:spPr>
        <p:txBody>
          <a:bodyPr>
            <a:normAutofit fontScale="92500" lnSpcReduction="10000"/>
          </a:bodyPr>
          <a:lstStyle/>
          <a:p>
            <a:pPr>
              <a:buNone/>
            </a:pPr>
            <a:r>
              <a:rPr lang="fr-FR" b="1" u="sng" dirty="0"/>
              <a:t>Général :</a:t>
            </a:r>
            <a:endParaRPr lang="fr-FR" dirty="0"/>
          </a:p>
          <a:p>
            <a:pPr>
              <a:buNone/>
            </a:pPr>
            <a:r>
              <a:rPr lang="fr-FR" dirty="0"/>
              <a:t>		</a:t>
            </a:r>
            <a:r>
              <a:rPr lang="fr-FR" u="sng" dirty="0"/>
              <a:t>Debout</a:t>
            </a:r>
            <a:endParaRPr lang="fr-FR" dirty="0"/>
          </a:p>
          <a:p>
            <a:pPr lvl="1"/>
            <a:r>
              <a:rPr lang="fr-FR" b="1" dirty="0"/>
              <a:t>Inspection debout</a:t>
            </a:r>
            <a:endParaRPr lang="fr-FR" dirty="0"/>
          </a:p>
          <a:p>
            <a:pPr lvl="1"/>
            <a:r>
              <a:rPr lang="fr-FR" b="1" dirty="0"/>
              <a:t>Test grand mouvements</a:t>
            </a:r>
            <a:endParaRPr lang="fr-FR" dirty="0"/>
          </a:p>
          <a:p>
            <a:pPr lvl="1"/>
            <a:r>
              <a:rPr lang="fr-FR" b="1" dirty="0"/>
              <a:t>Ecoute générale</a:t>
            </a:r>
            <a:endParaRPr lang="fr-FR" dirty="0"/>
          </a:p>
          <a:p>
            <a:pPr lvl="1"/>
            <a:r>
              <a:rPr lang="fr-FR" b="1" dirty="0"/>
              <a:t>TFD</a:t>
            </a:r>
            <a:endParaRPr lang="fr-FR" dirty="0"/>
          </a:p>
          <a:p>
            <a:pPr>
              <a:buNone/>
            </a:pPr>
            <a:r>
              <a:rPr lang="fr-FR" b="1" dirty="0"/>
              <a:t>		</a:t>
            </a:r>
            <a:r>
              <a:rPr lang="fr-FR" b="1" u="sng" dirty="0"/>
              <a:t>Assis</a:t>
            </a:r>
            <a:endParaRPr lang="fr-FR" dirty="0"/>
          </a:p>
          <a:p>
            <a:endParaRPr lang="fr-FR" dirty="0"/>
          </a:p>
          <a:p>
            <a:pPr lvl="1"/>
            <a:r>
              <a:rPr lang="fr-FR" b="1" dirty="0"/>
              <a:t>Ecoute globale</a:t>
            </a:r>
            <a:endParaRPr lang="fr-FR" dirty="0"/>
          </a:p>
          <a:p>
            <a:pPr lvl="1"/>
            <a:r>
              <a:rPr lang="fr-FR" b="1" dirty="0"/>
              <a:t>TFA</a:t>
            </a:r>
            <a:endParaRPr lang="fr-FR" dirty="0"/>
          </a:p>
          <a:p>
            <a:pPr lvl="1"/>
            <a:r>
              <a:rPr lang="fr-FR" b="1" dirty="0"/>
              <a:t>Test rachis</a:t>
            </a:r>
            <a:endParaRPr lang="fr-FR" dirty="0"/>
          </a:p>
          <a:p>
            <a:pPr lvl="1"/>
            <a:r>
              <a:rPr lang="fr-FR" b="1" dirty="0"/>
              <a:t>Test Côtes</a:t>
            </a:r>
            <a:endParaRPr lang="fr-FR" dirty="0"/>
          </a:p>
          <a:p>
            <a:pPr lvl="1"/>
            <a:r>
              <a:rPr lang="fr-FR" b="1" dirty="0"/>
              <a:t>Test rapide ceinture scapulaire, du membre supérieur.</a:t>
            </a:r>
            <a:endParaRPr lang="fr-FR" dirty="0"/>
          </a:p>
          <a:p>
            <a:pPr lvl="1"/>
            <a:r>
              <a:rPr lang="fr-FR" b="1" dirty="0"/>
              <a:t>Tests médicaux épaule.</a:t>
            </a:r>
          </a:p>
          <a:p>
            <a:pPr lvl="1"/>
            <a:endParaRPr lang="fr-FR" dirty="0"/>
          </a:p>
          <a:p>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0E4C01-0173-AB42-5832-C989B43543AE}"/>
              </a:ext>
            </a:extLst>
          </p:cNvPr>
          <p:cNvSpPr>
            <a:spLocks noGrp="1"/>
          </p:cNvSpPr>
          <p:nvPr>
            <p:ph type="title"/>
          </p:nvPr>
        </p:nvSpPr>
        <p:spPr/>
        <p:txBody>
          <a:bodyPr/>
          <a:lstStyle/>
          <a:p>
            <a:pPr algn="ctr"/>
            <a:r>
              <a:rPr lang="fr-FR" dirty="0"/>
              <a:t>BIBLIOGRAPHIE</a:t>
            </a:r>
          </a:p>
        </p:txBody>
      </p:sp>
      <p:sp>
        <p:nvSpPr>
          <p:cNvPr id="3" name="Espace réservé du contenu 2">
            <a:extLst>
              <a:ext uri="{FF2B5EF4-FFF2-40B4-BE49-F238E27FC236}">
                <a16:creationId xmlns:a16="http://schemas.microsoft.com/office/drawing/2014/main" id="{5DE8078C-8ECF-34D5-0DA8-8227496CDD02}"/>
              </a:ext>
            </a:extLst>
          </p:cNvPr>
          <p:cNvSpPr>
            <a:spLocks noGrp="1"/>
          </p:cNvSpPr>
          <p:nvPr>
            <p:ph idx="1"/>
          </p:nvPr>
        </p:nvSpPr>
        <p:spPr/>
        <p:txBody>
          <a:bodyPr/>
          <a:lstStyle/>
          <a:p>
            <a:r>
              <a:rPr lang="fr-FR" i="0" strike="noStrike" dirty="0">
                <a:effectLst/>
                <a:latin typeface="Now"/>
                <a:hlinkClick r:id="rId2">
                  <a:extLst>
                    <a:ext uri="{A12FA001-AC4F-418D-AE19-62706E023703}">
                      <ahyp:hlinkClr xmlns:ahyp="http://schemas.microsoft.com/office/drawing/2018/hyperlinkcolor" val="tx"/>
                    </a:ext>
                  </a:extLst>
                </a:hlinkClick>
              </a:rPr>
              <a:t>ATLAS NETTER D'ANATOMIE HUMAINE - 8ème édition</a:t>
            </a:r>
            <a:endParaRPr lang="fr-FR" i="0" strike="noStrike" dirty="0">
              <a:effectLst/>
              <a:latin typeface="Now"/>
            </a:endParaRPr>
          </a:p>
          <a:p>
            <a:endParaRPr lang="fr-FR" i="0" strike="noStrike" dirty="0">
              <a:effectLst/>
              <a:latin typeface="Now"/>
            </a:endParaRPr>
          </a:p>
          <a:p>
            <a:r>
              <a:rPr lang="fr-FR" i="0" dirty="0">
                <a:effectLst/>
                <a:latin typeface="Helvetica Neue"/>
              </a:rPr>
              <a:t>Compendium De Anatomie Fiches Descriptives, </a:t>
            </a:r>
            <a:r>
              <a:rPr lang="fr-FR" i="0" dirty="0" err="1">
                <a:effectLst/>
                <a:latin typeface="Helvetica Neue"/>
              </a:rPr>
              <a:t>L.Testud</a:t>
            </a:r>
            <a:r>
              <a:rPr lang="fr-FR" i="0" dirty="0">
                <a:effectLst/>
                <a:latin typeface="Helvetica Neue"/>
              </a:rPr>
              <a:t> - </a:t>
            </a:r>
            <a:r>
              <a:rPr lang="fr-FR" i="0" dirty="0" err="1">
                <a:effectLst/>
                <a:latin typeface="Helvetica Neue"/>
              </a:rPr>
              <a:t>A.Latarjet</a:t>
            </a:r>
            <a:endParaRPr lang="fr-FR" i="0" dirty="0">
              <a:effectLst/>
              <a:latin typeface="Helvetica Neue"/>
            </a:endParaRPr>
          </a:p>
          <a:p>
            <a:endParaRPr lang="fr-FR" i="0" dirty="0">
              <a:effectLst/>
              <a:latin typeface="Helvetica Neue"/>
            </a:endParaRPr>
          </a:p>
          <a:p>
            <a:r>
              <a:rPr lang="fr-FR" i="0" dirty="0">
                <a:effectLst/>
                <a:latin typeface="nexussanscompproregular"/>
              </a:rPr>
              <a:t>Anatomie humaine. Descriptive, topographique et fonctionnelle. Tronc Henri Rouvière, André Delmas</a:t>
            </a:r>
          </a:p>
          <a:p>
            <a:endParaRPr lang="fr-FR" b="1" i="0" dirty="0">
              <a:solidFill>
                <a:srgbClr val="333333"/>
              </a:solidFill>
              <a:effectLst/>
              <a:latin typeface="Helvetica Neue"/>
            </a:endParaRPr>
          </a:p>
          <a:p>
            <a:endParaRPr lang="fr-FR" b="0" i="0">
              <a:solidFill>
                <a:srgbClr val="111111"/>
              </a:solidFill>
              <a:effectLst/>
              <a:latin typeface="Now"/>
            </a:endParaRPr>
          </a:p>
          <a:p>
            <a:endParaRPr lang="fr-FR"/>
          </a:p>
        </p:txBody>
      </p:sp>
    </p:spTree>
    <p:extLst>
      <p:ext uri="{BB962C8B-B14F-4D97-AF65-F5344CB8AC3E}">
        <p14:creationId xmlns:p14="http://schemas.microsoft.com/office/powerpoint/2010/main" val="4019745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64704"/>
            <a:ext cx="8229600" cy="5559896"/>
          </a:xfrm>
        </p:spPr>
        <p:txBody>
          <a:bodyPr>
            <a:normAutofit/>
          </a:bodyPr>
          <a:lstStyle/>
          <a:p>
            <a:pPr>
              <a:buNone/>
            </a:pPr>
            <a:r>
              <a:rPr lang="fr-FR" b="1" u="sng" dirty="0"/>
              <a:t>Général :</a:t>
            </a:r>
            <a:endParaRPr lang="fr-FR" dirty="0"/>
          </a:p>
          <a:p>
            <a:pPr>
              <a:buNone/>
            </a:pPr>
            <a:r>
              <a:rPr lang="fr-FR" dirty="0"/>
              <a:t>		</a:t>
            </a:r>
            <a:r>
              <a:rPr lang="fr-FR" b="1" u="sng" dirty="0"/>
              <a:t> Décubitus dorsal</a:t>
            </a:r>
          </a:p>
          <a:p>
            <a:pPr>
              <a:buNone/>
            </a:pPr>
            <a:endParaRPr lang="fr-FR" dirty="0"/>
          </a:p>
          <a:p>
            <a:pPr lvl="1"/>
            <a:r>
              <a:rPr lang="fr-FR" b="1" dirty="0"/>
              <a:t>Test rapide membre inférieurs</a:t>
            </a:r>
            <a:endParaRPr lang="fr-FR" dirty="0"/>
          </a:p>
          <a:p>
            <a:pPr lvl="1"/>
            <a:r>
              <a:rPr lang="fr-FR" b="1" dirty="0"/>
              <a:t>Test roulement des iliaques</a:t>
            </a:r>
            <a:endParaRPr lang="fr-FR" dirty="0"/>
          </a:p>
          <a:p>
            <a:pPr lvl="1"/>
            <a:r>
              <a:rPr lang="fr-FR" b="1" dirty="0"/>
              <a:t>Test symphyse</a:t>
            </a:r>
            <a:endParaRPr lang="fr-FR" dirty="0"/>
          </a:p>
          <a:p>
            <a:pPr lvl="1"/>
            <a:r>
              <a:rPr lang="fr-FR" b="1" dirty="0"/>
              <a:t>Test sacrum entre les iliaque (mécanique et respiratoire et DM) </a:t>
            </a:r>
            <a:endParaRPr lang="fr-FR" dirty="0"/>
          </a:p>
          <a:p>
            <a:pPr lvl="1"/>
            <a:r>
              <a:rPr lang="fr-FR" b="1" dirty="0"/>
              <a:t>Test rapide routine viscérale, pelvienne, thoracique.</a:t>
            </a:r>
            <a:endParaRPr lang="fr-FR" dirty="0"/>
          </a:p>
          <a:p>
            <a:pPr lvl="1"/>
            <a:r>
              <a:rPr lang="fr-FR" b="1" dirty="0"/>
              <a:t>Test crâne et DM.</a:t>
            </a:r>
            <a:endParaRPr lang="fr-FR" dirty="0"/>
          </a:p>
          <a:p>
            <a:pPr>
              <a:buNone/>
            </a:pPr>
            <a:endParaRPr lang="fr-FR" dirty="0"/>
          </a:p>
          <a:p>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b="1" dirty="0">
                <a:solidFill>
                  <a:srgbClr val="FF0000"/>
                </a:solidFill>
              </a:rPr>
              <a:t>RESULTATS des tests généraux :</a:t>
            </a:r>
            <a:br>
              <a:rPr lang="fr-FR" dirty="0"/>
            </a:br>
            <a:endParaRPr lang="fr-FR" dirty="0"/>
          </a:p>
        </p:txBody>
      </p:sp>
      <p:sp>
        <p:nvSpPr>
          <p:cNvPr id="3" name="Espace réservé du contenu 2"/>
          <p:cNvSpPr>
            <a:spLocks noGrp="1"/>
          </p:cNvSpPr>
          <p:nvPr>
            <p:ph idx="1"/>
          </p:nvPr>
        </p:nvSpPr>
        <p:spPr/>
        <p:txBody>
          <a:bodyPr>
            <a:normAutofit/>
          </a:bodyPr>
          <a:lstStyle/>
          <a:p>
            <a:r>
              <a:rPr lang="fr-FR" b="1" dirty="0"/>
              <a:t>Ecoute debout assise très marquée en side droit.</a:t>
            </a:r>
            <a:endParaRPr lang="fr-FR" dirty="0"/>
          </a:p>
          <a:p>
            <a:r>
              <a:rPr lang="fr-FR" b="1" dirty="0"/>
              <a:t>Test rachis : </a:t>
            </a:r>
            <a:endParaRPr lang="fr-FR" dirty="0"/>
          </a:p>
          <a:p>
            <a:pPr lvl="1"/>
            <a:r>
              <a:rPr lang="fr-FR" b="1" dirty="0"/>
              <a:t>C4</a:t>
            </a:r>
            <a:endParaRPr lang="fr-FR" dirty="0"/>
          </a:p>
          <a:p>
            <a:pPr lvl="1"/>
            <a:r>
              <a:rPr lang="fr-FR" b="1" dirty="0"/>
              <a:t>D6</a:t>
            </a:r>
            <a:endParaRPr lang="fr-FR" dirty="0"/>
          </a:p>
          <a:p>
            <a:pPr lvl="1"/>
            <a:r>
              <a:rPr lang="fr-FR" b="1" dirty="0"/>
              <a:t>NSR gauche lombaire</a:t>
            </a:r>
            <a:endParaRPr lang="fr-FR" dirty="0"/>
          </a:p>
          <a:p>
            <a:pPr lvl="0"/>
            <a:r>
              <a:rPr lang="fr-FR" b="1" dirty="0"/>
              <a:t>Psoas droit fixé</a:t>
            </a:r>
            <a:endParaRPr lang="fr-FR" dirty="0"/>
          </a:p>
          <a:p>
            <a:r>
              <a:rPr lang="fr-FR" b="1" dirty="0"/>
              <a:t>Test côtes : K6 droite</a:t>
            </a:r>
            <a:endParaRPr lang="fr-FR" dirty="0"/>
          </a:p>
          <a:p>
            <a:r>
              <a:rPr lang="fr-FR" b="1" dirty="0"/>
              <a:t>Routine viscérale : foie, Caecum</a:t>
            </a:r>
            <a:endParaRPr lang="fr-FR" dirty="0"/>
          </a:p>
          <a:p>
            <a:r>
              <a:rPr lang="fr-FR" b="1" dirty="0"/>
              <a:t>Membre supérieur : GH droite</a:t>
            </a:r>
            <a:endParaRPr lang="fr-FR" dirty="0"/>
          </a:p>
          <a:p>
            <a:endParaRPr lang="fr-F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RESULTATS  Tests spécifiques</a:t>
            </a:r>
          </a:p>
        </p:txBody>
      </p:sp>
      <p:sp>
        <p:nvSpPr>
          <p:cNvPr id="3" name="Espace réservé du contenu 2"/>
          <p:cNvSpPr>
            <a:spLocks noGrp="1"/>
          </p:cNvSpPr>
          <p:nvPr>
            <p:ph idx="1"/>
          </p:nvPr>
        </p:nvSpPr>
        <p:spPr>
          <a:xfrm>
            <a:off x="428596" y="2000240"/>
            <a:ext cx="8229600" cy="4389120"/>
          </a:xfrm>
        </p:spPr>
        <p:txBody>
          <a:bodyPr>
            <a:normAutofit fontScale="92500" lnSpcReduction="10000"/>
          </a:bodyPr>
          <a:lstStyle/>
          <a:p>
            <a:pPr lvl="0"/>
            <a:r>
              <a:rPr lang="fr-FR" b="1" dirty="0"/>
              <a:t>C4 ERS Dt</a:t>
            </a:r>
          </a:p>
          <a:p>
            <a:pPr lvl="0"/>
            <a:endParaRPr lang="fr-FR" dirty="0"/>
          </a:p>
          <a:p>
            <a:pPr lvl="0"/>
            <a:r>
              <a:rPr lang="fr-FR" b="1" dirty="0"/>
              <a:t>D6 FRS droit</a:t>
            </a:r>
          </a:p>
          <a:p>
            <a:pPr lvl="0"/>
            <a:endParaRPr lang="fr-FR" dirty="0"/>
          </a:p>
          <a:p>
            <a:r>
              <a:rPr lang="fr-FR" b="1" dirty="0"/>
              <a:t>K6 droite fixé au niveau de l’articulation costo-transversaire</a:t>
            </a:r>
          </a:p>
          <a:p>
            <a:endParaRPr lang="fr-FR" b="1" dirty="0"/>
          </a:p>
          <a:p>
            <a:r>
              <a:rPr lang="fr-FR" b="1" dirty="0"/>
              <a:t>Membre supérieur : GH haute et antérieur</a:t>
            </a:r>
          </a:p>
          <a:p>
            <a:endParaRPr lang="fr-FR" b="1" dirty="0"/>
          </a:p>
          <a:p>
            <a:pPr lvl="0"/>
            <a:r>
              <a:rPr lang="fr-FR" b="1" dirty="0"/>
              <a:t>Foie : ligament triangulaire droit et dysfonction de congestion hépatique</a:t>
            </a:r>
            <a:endParaRPr lang="fr-FR" dirty="0"/>
          </a:p>
          <a:p>
            <a:endParaRPr lang="fr-FR" b="1" dirty="0"/>
          </a:p>
          <a:p>
            <a:endParaRPr lang="fr-FR"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nvGraphicFramePr>
        <p:xfrm>
          <a:off x="6012160" y="2996952"/>
          <a:ext cx="2880320" cy="370840"/>
        </p:xfrm>
        <a:graphic>
          <a:graphicData uri="http://schemas.openxmlformats.org/drawingml/2006/table">
            <a:tbl>
              <a:tblPr firstRow="1" bandRow="1">
                <a:tableStyleId>{5C22544A-7EE6-4342-B048-85BDC9FD1C3A}</a:tableStyleId>
              </a:tblPr>
              <a:tblGrid>
                <a:gridCol w="2880320">
                  <a:extLst>
                    <a:ext uri="{9D8B030D-6E8A-4147-A177-3AD203B41FA5}">
                      <a16:colId xmlns:a16="http://schemas.microsoft.com/office/drawing/2014/main" val="20000"/>
                    </a:ext>
                  </a:extLst>
                </a:gridCol>
              </a:tblGrid>
              <a:tr h="370840">
                <a:tc>
                  <a:txBody>
                    <a:bodyPr/>
                    <a:lstStyle/>
                    <a:p>
                      <a:r>
                        <a:rPr lang="fr-FR" b="1" dirty="0">
                          <a:solidFill>
                            <a:srgbClr val="FF0000"/>
                          </a:solidFill>
                        </a:rPr>
                        <a:t>FOIE PRIMAIRE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itre 1"/>
          <p:cNvSpPr>
            <a:spLocks noGrp="1"/>
          </p:cNvSpPr>
          <p:nvPr>
            <p:ph type="title"/>
          </p:nvPr>
        </p:nvSpPr>
        <p:spPr/>
        <p:txBody>
          <a:bodyPr>
            <a:normAutofit fontScale="90000"/>
          </a:bodyPr>
          <a:lstStyle/>
          <a:p>
            <a:pPr algn="ctr"/>
            <a:r>
              <a:rPr lang="fr-FR" b="1" dirty="0">
                <a:solidFill>
                  <a:srgbClr val="FF0000"/>
                </a:solidFill>
              </a:rPr>
              <a:t>Eléments de hiérarchisation :</a:t>
            </a:r>
            <a:br>
              <a:rPr lang="fr-FR" dirty="0"/>
            </a:br>
            <a:endParaRPr lang="fr-FR" dirty="0"/>
          </a:p>
        </p:txBody>
      </p:sp>
      <p:sp>
        <p:nvSpPr>
          <p:cNvPr id="3" name="Espace réservé du contenu 2"/>
          <p:cNvSpPr>
            <a:spLocks noGrp="1"/>
          </p:cNvSpPr>
          <p:nvPr>
            <p:ph idx="1"/>
          </p:nvPr>
        </p:nvSpPr>
        <p:spPr/>
        <p:txBody>
          <a:bodyPr>
            <a:normAutofit/>
          </a:bodyPr>
          <a:lstStyle/>
          <a:p>
            <a:pPr lvl="0"/>
            <a:r>
              <a:rPr lang="fr-FR" sz="2800" b="1" dirty="0"/>
              <a:t>Mise en balance montrant la primarité du foie</a:t>
            </a:r>
          </a:p>
          <a:p>
            <a:pPr lvl="5"/>
            <a:r>
              <a:rPr lang="fr-FR" b="1" dirty="0"/>
              <a:t>Test soulagement foie/C4</a:t>
            </a:r>
            <a:endParaRPr lang="fr-FR" dirty="0"/>
          </a:p>
          <a:p>
            <a:pPr lvl="5"/>
            <a:r>
              <a:rPr lang="fr-FR" b="1" dirty="0"/>
              <a:t>Test soulagement foie/K6</a:t>
            </a:r>
            <a:endParaRPr lang="fr-FR" dirty="0"/>
          </a:p>
          <a:p>
            <a:pPr lvl="5"/>
            <a:r>
              <a:rPr lang="fr-FR" b="1" dirty="0"/>
              <a:t>Test soulagement foie/ GH</a:t>
            </a:r>
            <a:endParaRPr lang="fr-FR" dirty="0"/>
          </a:p>
          <a:p>
            <a:pPr lvl="5"/>
            <a:r>
              <a:rPr lang="fr-FR" b="1" dirty="0"/>
              <a:t>Test d’inhibition foie/Caecum</a:t>
            </a:r>
          </a:p>
          <a:p>
            <a:pPr lvl="0"/>
            <a:endParaRPr lang="fr-FR" sz="2800" b="1" dirty="0"/>
          </a:p>
          <a:p>
            <a:r>
              <a:rPr lang="fr-FR" sz="2800" b="1" dirty="0"/>
              <a:t>Connaissance anatomique :</a:t>
            </a:r>
            <a:endParaRPr lang="fr-FR" sz="2800" dirty="0"/>
          </a:p>
          <a:p>
            <a:pPr lvl="4"/>
            <a:r>
              <a:rPr lang="fr-FR" b="1" dirty="0"/>
              <a:t>Innervation sus mésocolique du phrénique droit notamment capsule de Glisson</a:t>
            </a:r>
          </a:p>
          <a:p>
            <a:pPr lvl="4"/>
            <a:r>
              <a:rPr lang="fr-FR" b="1" dirty="0"/>
              <a:t>Innervation neurovégétative: Grand splanchnique</a:t>
            </a:r>
            <a:endParaRPr lang="fr-FR" dirty="0"/>
          </a:p>
          <a:p>
            <a:pPr lvl="4"/>
            <a:r>
              <a:rPr lang="fr-FR" b="1" dirty="0"/>
              <a:t>Système fascial sus diaphragmatique </a:t>
            </a:r>
            <a:endParaRPr lang="fr-FR" dirty="0"/>
          </a:p>
        </p:txBody>
      </p:sp>
      <p:sp>
        <p:nvSpPr>
          <p:cNvPr id="4" name="Accolade fermante 3"/>
          <p:cNvSpPr/>
          <p:nvPr/>
        </p:nvSpPr>
        <p:spPr>
          <a:xfrm>
            <a:off x="5724128" y="2564904"/>
            <a:ext cx="216024" cy="12961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4" name="Espace réservé du contenu 3" descr="phrenique.jpg"/>
          <p:cNvPicPr>
            <a:picLocks noGrp="1" noChangeAspect="1"/>
          </p:cNvPicPr>
          <p:nvPr>
            <p:ph idx="1"/>
          </p:nvPr>
        </p:nvPicPr>
        <p:blipFill>
          <a:blip r:embed="rId2" cstate="print"/>
          <a:stretch>
            <a:fillRect/>
          </a:stretch>
        </p:blipFill>
        <p:spPr>
          <a:xfrm>
            <a:off x="0" y="0"/>
            <a:ext cx="7124259" cy="6858000"/>
          </a:xfrm>
        </p:spPr>
      </p:pic>
      <p:sp>
        <p:nvSpPr>
          <p:cNvPr id="5" name="Rectangle 4"/>
          <p:cNvSpPr/>
          <p:nvPr/>
        </p:nvSpPr>
        <p:spPr>
          <a:xfrm>
            <a:off x="7072330" y="0"/>
            <a:ext cx="2071670" cy="785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08520" y="0"/>
            <a:ext cx="9252520" cy="6857999"/>
          </a:xfrm>
          <a:prstGeom prst="rect">
            <a:avLst/>
          </a:prstGeom>
        </p:spPr>
      </p:pic>
    </p:spTree>
    <p:extLst>
      <p:ext uri="{BB962C8B-B14F-4D97-AF65-F5344CB8AC3E}">
        <p14:creationId xmlns:p14="http://schemas.microsoft.com/office/powerpoint/2010/main" val="3281959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4" algn="ctr" rtl="0">
              <a:spcBef>
                <a:spcPct val="0"/>
              </a:spcBef>
            </a:pPr>
            <a:r>
              <a:rPr lang="fr-FR" sz="2800" b="1" dirty="0">
                <a:solidFill>
                  <a:srgbClr val="FF0000"/>
                </a:solidFill>
              </a:rPr>
              <a:t>Système fascial sus diaphragmatique </a:t>
            </a:r>
            <a:br>
              <a:rPr lang="fr-FR" sz="2800" dirty="0">
                <a:solidFill>
                  <a:srgbClr val="FF0000"/>
                </a:solidFill>
              </a:rPr>
            </a:br>
            <a:endParaRPr lang="fr-FR" sz="2800" dirty="0">
              <a:solidFill>
                <a:srgbClr val="FF0000"/>
              </a:solidFill>
            </a:endParaRPr>
          </a:p>
        </p:txBody>
      </p:sp>
      <p:sp>
        <p:nvSpPr>
          <p:cNvPr id="3" name="Espace réservé du contenu 2"/>
          <p:cNvSpPr>
            <a:spLocks noGrp="1"/>
          </p:cNvSpPr>
          <p:nvPr>
            <p:ph idx="1"/>
          </p:nvPr>
        </p:nvSpPr>
        <p:spPr/>
        <p:txBody>
          <a:bodyPr/>
          <a:lstStyle/>
          <a:p>
            <a:pPr lvl="3">
              <a:buNone/>
            </a:pPr>
            <a:r>
              <a:rPr lang="fr-FR" dirty="0"/>
              <a:t>                                            Foie</a:t>
            </a:r>
          </a:p>
        </p:txBody>
      </p:sp>
      <p:sp>
        <p:nvSpPr>
          <p:cNvPr id="6" name="Rectangle 5"/>
          <p:cNvSpPr/>
          <p:nvPr/>
        </p:nvSpPr>
        <p:spPr>
          <a:xfrm>
            <a:off x="251520" y="2780928"/>
            <a:ext cx="331236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ligament coronaire et ses ligaments triangulaires</a:t>
            </a:r>
          </a:p>
        </p:txBody>
      </p:sp>
      <p:sp>
        <p:nvSpPr>
          <p:cNvPr id="7" name="Rectangle 6"/>
          <p:cNvSpPr/>
          <p:nvPr/>
        </p:nvSpPr>
        <p:spPr>
          <a:xfrm>
            <a:off x="3275856" y="4221088"/>
            <a:ext cx="3096344"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PERICARDE</a:t>
            </a:r>
          </a:p>
        </p:txBody>
      </p:sp>
      <p:sp>
        <p:nvSpPr>
          <p:cNvPr id="8" name="Rectangle 7"/>
          <p:cNvSpPr/>
          <p:nvPr/>
        </p:nvSpPr>
        <p:spPr>
          <a:xfrm>
            <a:off x="1187624" y="3429000"/>
            <a:ext cx="3096344"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Diaphragme</a:t>
            </a:r>
          </a:p>
        </p:txBody>
      </p:sp>
      <p:sp>
        <p:nvSpPr>
          <p:cNvPr id="9" name="Rectangle 8"/>
          <p:cNvSpPr/>
          <p:nvPr/>
        </p:nvSpPr>
        <p:spPr>
          <a:xfrm>
            <a:off x="5004048" y="2924944"/>
            <a:ext cx="3096344"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VCI</a:t>
            </a:r>
          </a:p>
        </p:txBody>
      </p:sp>
      <p:sp>
        <p:nvSpPr>
          <p:cNvPr id="10" name="Rectangle 9"/>
          <p:cNvSpPr/>
          <p:nvPr/>
        </p:nvSpPr>
        <p:spPr>
          <a:xfrm>
            <a:off x="0" y="5301208"/>
            <a:ext cx="3096344"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ACM et ACP</a:t>
            </a:r>
          </a:p>
        </p:txBody>
      </p:sp>
      <p:sp>
        <p:nvSpPr>
          <p:cNvPr id="11" name="Rectangle 10"/>
          <p:cNvSpPr/>
          <p:nvPr/>
        </p:nvSpPr>
        <p:spPr>
          <a:xfrm>
            <a:off x="3203848" y="5301208"/>
            <a:ext cx="3096344"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ACP= ggls cervicaux= nrfs crâniens, vascu cérébrale  et DM</a:t>
            </a:r>
          </a:p>
        </p:txBody>
      </p:sp>
      <p:sp>
        <p:nvSpPr>
          <p:cNvPr id="12" name="Rectangle 11"/>
          <p:cNvSpPr/>
          <p:nvPr/>
        </p:nvSpPr>
        <p:spPr>
          <a:xfrm>
            <a:off x="6444208" y="5301208"/>
            <a:ext cx="2699792"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C6-D4</a:t>
            </a:r>
          </a:p>
        </p:txBody>
      </p:sp>
      <p:sp>
        <p:nvSpPr>
          <p:cNvPr id="13" name="Flèche vers le bas 12"/>
          <p:cNvSpPr/>
          <p:nvPr/>
        </p:nvSpPr>
        <p:spPr>
          <a:xfrm rot="18560339">
            <a:off x="6779675" y="4208252"/>
            <a:ext cx="360040"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rot="2237748">
            <a:off x="6095178" y="4404974"/>
            <a:ext cx="2395336" cy="369332"/>
          </a:xfrm>
          <a:prstGeom prst="rect">
            <a:avLst/>
          </a:prstGeom>
          <a:noFill/>
        </p:spPr>
        <p:txBody>
          <a:bodyPr wrap="none" rtlCol="0">
            <a:spAutoFit/>
          </a:bodyPr>
          <a:lstStyle/>
          <a:p>
            <a:r>
              <a:rPr lang="fr-FR" dirty="0"/>
              <a:t>Vertébro-péricardique</a:t>
            </a:r>
          </a:p>
        </p:txBody>
      </p:sp>
      <p:sp>
        <p:nvSpPr>
          <p:cNvPr id="15" name="Ellipse 14"/>
          <p:cNvSpPr/>
          <p:nvPr/>
        </p:nvSpPr>
        <p:spPr>
          <a:xfrm>
            <a:off x="3707904" y="1700808"/>
            <a:ext cx="1656184"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Flèche vers le bas 15"/>
          <p:cNvSpPr/>
          <p:nvPr/>
        </p:nvSpPr>
        <p:spPr>
          <a:xfrm>
            <a:off x="4644008" y="4797152"/>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Flèche vers le bas 16"/>
          <p:cNvSpPr/>
          <p:nvPr/>
        </p:nvSpPr>
        <p:spPr>
          <a:xfrm rot="3401581">
            <a:off x="2410075" y="4239587"/>
            <a:ext cx="360040"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Flèche vers le bas 17"/>
          <p:cNvSpPr/>
          <p:nvPr/>
        </p:nvSpPr>
        <p:spPr>
          <a:xfrm rot="3401581">
            <a:off x="2914133" y="1791316"/>
            <a:ext cx="360040"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Flèche vers le bas 18"/>
          <p:cNvSpPr/>
          <p:nvPr/>
        </p:nvSpPr>
        <p:spPr>
          <a:xfrm rot="18560339">
            <a:off x="5699555" y="1831987"/>
            <a:ext cx="360040"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Flèche vers le bas 19"/>
          <p:cNvSpPr/>
          <p:nvPr/>
        </p:nvSpPr>
        <p:spPr>
          <a:xfrm>
            <a:off x="5652120" y="3573016"/>
            <a:ext cx="28803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Flèche vers le bas 20"/>
          <p:cNvSpPr/>
          <p:nvPr/>
        </p:nvSpPr>
        <p:spPr>
          <a:xfrm>
            <a:off x="3923928" y="4005064"/>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Flèche vers le bas 21"/>
          <p:cNvSpPr/>
          <p:nvPr/>
        </p:nvSpPr>
        <p:spPr>
          <a:xfrm>
            <a:off x="3071802" y="3286124"/>
            <a:ext cx="214314" cy="142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3074" name="Picture 2"/>
          <p:cNvPicPr>
            <a:picLocks noGrp="1" noChangeAspect="1" noChangeArrowheads="1"/>
          </p:cNvPicPr>
          <p:nvPr>
            <p:ph idx="1"/>
          </p:nvPr>
        </p:nvPicPr>
        <p:blipFill>
          <a:blip r:embed="rId2" cstate="print"/>
          <a:srcRect l="5244" t="27523" r="22536" b="15515"/>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4098" name="Picture 2"/>
          <p:cNvPicPr>
            <a:picLocks noGrp="1" noChangeAspect="1" noChangeArrowheads="1"/>
          </p:cNvPicPr>
          <p:nvPr>
            <p:ph idx="1"/>
          </p:nvPr>
        </p:nvPicPr>
        <p:blipFill>
          <a:blip r:embed="rId2" cstate="print"/>
          <a:srcRect l="9313" t="60073" r="46948" b="2495"/>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45719"/>
          </a:xfrm>
        </p:spPr>
        <p:txBody>
          <a:bodyPr>
            <a:normAutofit fontScale="90000"/>
          </a:bodyPr>
          <a:lstStyle/>
          <a:p>
            <a:r>
              <a:rPr lang="fr-FR" dirty="0"/>
              <a:t> </a:t>
            </a:r>
          </a:p>
        </p:txBody>
      </p:sp>
      <p:sp>
        <p:nvSpPr>
          <p:cNvPr id="3" name="Espace réservé du contenu 2"/>
          <p:cNvSpPr>
            <a:spLocks noGrp="1"/>
          </p:cNvSpPr>
          <p:nvPr>
            <p:ph idx="1"/>
          </p:nvPr>
        </p:nvSpPr>
        <p:spPr>
          <a:xfrm>
            <a:off x="500034" y="1000108"/>
            <a:ext cx="8229600" cy="4389120"/>
          </a:xfrm>
        </p:spPr>
        <p:txBody>
          <a:bodyPr>
            <a:normAutofit fontScale="92500" lnSpcReduction="10000"/>
          </a:bodyPr>
          <a:lstStyle/>
          <a:p>
            <a:pPr algn="ctr">
              <a:buNone/>
            </a:pPr>
            <a:endParaRPr lang="fr-FR" sz="9600" b="1" u="sng" dirty="0">
              <a:solidFill>
                <a:srgbClr val="FF0000"/>
              </a:solidFill>
            </a:endParaRPr>
          </a:p>
          <a:p>
            <a:pPr algn="ctr">
              <a:buNone/>
            </a:pPr>
            <a:r>
              <a:rPr lang="fr-FR" sz="9600" b="1" u="sng" dirty="0">
                <a:solidFill>
                  <a:srgbClr val="FF0000"/>
                </a:solidFill>
              </a:rPr>
              <a:t>Cas N°3 </a:t>
            </a:r>
          </a:p>
          <a:p>
            <a:pPr algn="ctr">
              <a:buNone/>
            </a:pPr>
            <a:r>
              <a:rPr lang="fr-FR" sz="9600" b="1" u="sng" dirty="0">
                <a:solidFill>
                  <a:srgbClr val="FF0000"/>
                </a:solidFill>
              </a:rPr>
              <a:t>Mme V</a:t>
            </a:r>
            <a:endParaRPr lang="fr-FR" sz="9600" b="1" dirty="0">
              <a:solidFill>
                <a:srgbClr val="FF0000"/>
              </a:solidFill>
            </a:endParaRPr>
          </a:p>
          <a:p>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CAS N°1 Mme C</a:t>
            </a:r>
          </a:p>
        </p:txBody>
      </p:sp>
      <p:sp>
        <p:nvSpPr>
          <p:cNvPr id="3" name="Espace réservé du contenu 2"/>
          <p:cNvSpPr>
            <a:spLocks noGrp="1"/>
          </p:cNvSpPr>
          <p:nvPr>
            <p:ph idx="1"/>
          </p:nvPr>
        </p:nvSpPr>
        <p:spPr/>
        <p:txBody>
          <a:bodyPr/>
          <a:lstStyle/>
          <a:p>
            <a:pPr algn="ctr">
              <a:buNone/>
            </a:pPr>
            <a:r>
              <a:rPr lang="fr-FR" sz="4800" dirty="0"/>
              <a:t>	Mme 38 ans C vient consulter au cabinet pour une douleur lombaire en projection de sa sacro iliaque gauche.</a:t>
            </a:r>
          </a:p>
          <a:p>
            <a:endParaRPr lang="fr-F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noAutofit/>
          </a:bodyPr>
          <a:lstStyle/>
          <a:p>
            <a:pPr algn="ctr">
              <a:buNone/>
            </a:pPr>
            <a:r>
              <a:rPr lang="fr-FR" sz="6000" b="1" dirty="0"/>
              <a:t>Mme V 50 ans vient consulter  pour une douleur à la hanche droite depuis 6 mois</a:t>
            </a:r>
            <a:endParaRPr lang="fr-FR" sz="6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457200" y="658369"/>
            <a:ext cx="8229600" cy="45719"/>
          </a:xfrm>
        </p:spPr>
        <p:txBody>
          <a:bodyPr>
            <a:normAutofit fontScale="90000"/>
          </a:bodyPr>
          <a:lstStyle/>
          <a:p>
            <a:r>
              <a:rPr lang="fr-FR" dirty="0"/>
              <a:t> </a:t>
            </a:r>
          </a:p>
        </p:txBody>
      </p:sp>
      <p:sp>
        <p:nvSpPr>
          <p:cNvPr id="3" name="Espace réservé du contenu 2"/>
          <p:cNvSpPr>
            <a:spLocks noGrp="1"/>
          </p:cNvSpPr>
          <p:nvPr>
            <p:ph idx="1"/>
          </p:nvPr>
        </p:nvSpPr>
        <p:spPr>
          <a:xfrm>
            <a:off x="457200" y="980728"/>
            <a:ext cx="8229600" cy="5343872"/>
          </a:xfrm>
        </p:spPr>
        <p:txBody>
          <a:bodyPr>
            <a:normAutofit fontScale="55000" lnSpcReduction="20000"/>
          </a:bodyPr>
          <a:lstStyle/>
          <a:p>
            <a:r>
              <a:rPr lang="fr-FR" sz="2800" b="1" u="sng" dirty="0"/>
              <a:t>Interrogatoire :</a:t>
            </a:r>
          </a:p>
          <a:p>
            <a:endParaRPr lang="fr-FR" sz="2800" dirty="0"/>
          </a:p>
          <a:p>
            <a:pPr lvl="2">
              <a:buNone/>
            </a:pPr>
            <a:r>
              <a:rPr lang="fr-FR" b="1" dirty="0"/>
              <a:t>	</a:t>
            </a:r>
            <a:r>
              <a:rPr lang="fr-FR" b="1" u="sng" dirty="0"/>
              <a:t>Spécifique :</a:t>
            </a:r>
          </a:p>
          <a:p>
            <a:pPr lvl="2">
              <a:buNone/>
            </a:pPr>
            <a:endParaRPr lang="fr-FR" dirty="0"/>
          </a:p>
          <a:p>
            <a:pPr lvl="1"/>
            <a:r>
              <a:rPr lang="fr-FR" b="1" dirty="0"/>
              <a:t>Vous avez cette douleur depuis combien de temps ?</a:t>
            </a:r>
            <a:endParaRPr lang="fr-FR" dirty="0"/>
          </a:p>
          <a:p>
            <a:pPr lvl="1"/>
            <a:r>
              <a:rPr lang="fr-FR" b="1" dirty="0"/>
              <a:t>Cette douleur reste t’elle uniquement au niveau de votre hanche  droite ou présente-t-elle une projection dans le membre inférieur droit ? dans votre dos ?</a:t>
            </a:r>
            <a:endParaRPr lang="fr-FR" dirty="0"/>
          </a:p>
          <a:p>
            <a:pPr lvl="1"/>
            <a:r>
              <a:rPr lang="fr-FR" b="1" dirty="0"/>
              <a:t>Cette douleur apparait à l’effort comme la marche ou la station debout ? Cette douleur arrive-t-elle à être calmée ? prenez vous un traitement ? </a:t>
            </a:r>
            <a:endParaRPr lang="fr-FR" dirty="0"/>
          </a:p>
          <a:p>
            <a:pPr lvl="1"/>
            <a:r>
              <a:rPr lang="fr-FR" b="1" dirty="0"/>
              <a:t>Votre médecin vous a-t-il fait passer des examens complémentaires de type radiographies ?</a:t>
            </a:r>
            <a:endParaRPr lang="fr-FR" dirty="0"/>
          </a:p>
          <a:p>
            <a:pPr lvl="1"/>
            <a:r>
              <a:rPr lang="fr-FR" b="1" dirty="0"/>
              <a:t>Avez-vous dans le passé déjà ressentie ce type de douleur ?</a:t>
            </a:r>
            <a:endParaRPr lang="fr-FR" dirty="0"/>
          </a:p>
          <a:p>
            <a:pPr lvl="1"/>
            <a:r>
              <a:rPr lang="fr-FR" b="1" dirty="0"/>
              <a:t>Avez-vous fait un traitement pour cette douleur ?</a:t>
            </a:r>
          </a:p>
          <a:p>
            <a:pPr lvl="1">
              <a:buNone/>
            </a:pPr>
            <a:endParaRPr lang="fr-FR" dirty="0"/>
          </a:p>
          <a:p>
            <a:pPr lvl="1">
              <a:buNone/>
            </a:pPr>
            <a:r>
              <a:rPr lang="fr-FR" b="1" dirty="0"/>
              <a:t>		</a:t>
            </a:r>
            <a:r>
              <a:rPr lang="fr-FR" b="1" u="sng" dirty="0"/>
              <a:t>Général :</a:t>
            </a:r>
          </a:p>
          <a:p>
            <a:pPr lvl="1">
              <a:buNone/>
            </a:pPr>
            <a:endParaRPr lang="fr-FR" dirty="0"/>
          </a:p>
          <a:p>
            <a:pPr lvl="1"/>
            <a:r>
              <a:rPr lang="fr-FR" b="1" dirty="0"/>
              <a:t>Avez-vous d’autres douleurs ?</a:t>
            </a:r>
            <a:endParaRPr lang="fr-FR" dirty="0"/>
          </a:p>
          <a:p>
            <a:pPr lvl="1"/>
            <a:r>
              <a:rPr lang="fr-FR" b="1" dirty="0"/>
              <a:t>Avez-vous des antécédents :</a:t>
            </a:r>
            <a:endParaRPr lang="fr-FR" dirty="0"/>
          </a:p>
          <a:p>
            <a:pPr lvl="2"/>
            <a:r>
              <a:rPr lang="fr-FR" b="1" dirty="0"/>
              <a:t>Médicaux ?</a:t>
            </a:r>
            <a:endParaRPr lang="fr-FR" dirty="0"/>
          </a:p>
          <a:p>
            <a:pPr lvl="2"/>
            <a:r>
              <a:rPr lang="fr-FR" b="1" dirty="0"/>
              <a:t>Chirurgicaux ?</a:t>
            </a:r>
            <a:endParaRPr lang="fr-FR" dirty="0"/>
          </a:p>
          <a:p>
            <a:pPr lvl="2"/>
            <a:r>
              <a:rPr lang="fr-FR" b="1" dirty="0"/>
              <a:t>Traumatiques ?</a:t>
            </a:r>
            <a:endParaRPr lang="fr-FR" dirty="0"/>
          </a:p>
          <a:p>
            <a:pPr lvl="2"/>
            <a:r>
              <a:rPr lang="fr-FR" b="1" dirty="0"/>
              <a:t>Quelle profession exercée vous ? Faites-vous du sport ?</a:t>
            </a:r>
            <a:endParaRPr lang="fr-FR" dirty="0"/>
          </a:p>
          <a:p>
            <a:pPr lvl="0"/>
            <a:r>
              <a:rPr lang="fr-FR" sz="2800" b="1" dirty="0"/>
              <a:t>Passage en revue des différentes sphères ?</a:t>
            </a:r>
            <a:endParaRPr lang="fr-FR" sz="2800" dirty="0"/>
          </a:p>
          <a:p>
            <a:pPr lvl="0"/>
            <a:r>
              <a:rPr lang="fr-FR" b="1" dirty="0"/>
              <a:t>Hygiène de vie : tabac, médicaments ( cf. cas n°2), habitudes de vie….</a:t>
            </a:r>
            <a:endParaRPr lang="fr-FR" dirty="0"/>
          </a:p>
          <a:p>
            <a:pPr>
              <a:buNone/>
            </a:pP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8" end="1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9" end="1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Réponses de Mme V</a:t>
            </a:r>
            <a:endParaRPr lang="fr-FR" dirty="0"/>
          </a:p>
        </p:txBody>
      </p:sp>
      <p:sp>
        <p:nvSpPr>
          <p:cNvPr id="3" name="Espace réservé du contenu 2"/>
          <p:cNvSpPr>
            <a:spLocks noGrp="1"/>
          </p:cNvSpPr>
          <p:nvPr>
            <p:ph idx="1"/>
          </p:nvPr>
        </p:nvSpPr>
        <p:spPr/>
        <p:txBody>
          <a:bodyPr>
            <a:normAutofit fontScale="55000" lnSpcReduction="20000"/>
          </a:bodyPr>
          <a:lstStyle/>
          <a:p>
            <a:r>
              <a:rPr lang="fr-FR" b="1" dirty="0"/>
              <a:t>J’ai mal depuis 6 mois à la hanche un peu plus quand je marche mais de toute façon je la sens tout le temps. J’ai aussi un peu mal au genou (elle passe la main sur la face interne de son genou droit).</a:t>
            </a:r>
            <a:endParaRPr lang="fr-FR" dirty="0"/>
          </a:p>
          <a:p>
            <a:r>
              <a:rPr lang="fr-FR" b="1" dirty="0"/>
              <a:t>Et puis j’ai aussi mal au lombaire mais vous savez j’ai régulièrement mal aux lombaires.</a:t>
            </a:r>
            <a:endParaRPr lang="fr-FR" dirty="0"/>
          </a:p>
          <a:p>
            <a:r>
              <a:rPr lang="fr-FR" b="1" dirty="0"/>
              <a:t>Dans un premier temps j’ai vu mon médecin qui m’a fait passer une radiographie des hanches, vous verrez dessus on voit rien. Il m’a aussi fait passer un genre de  scintigraphie, il m’a dit qu’il voulait voir si j’avais de l’ostéoporose et en effet j’en ai mais pas trop.</a:t>
            </a:r>
            <a:endParaRPr lang="fr-FR" dirty="0"/>
          </a:p>
          <a:p>
            <a:r>
              <a:rPr lang="fr-FR" b="1" dirty="0"/>
              <a:t>Il m’a aussi donné des anti douleurs mais bon ça ne me fait pas grand-chose.</a:t>
            </a:r>
            <a:endParaRPr lang="fr-FR" dirty="0"/>
          </a:p>
          <a:p>
            <a:r>
              <a:rPr lang="fr-FR" b="1" dirty="0"/>
              <a:t>Cette douleur me gène vraiment quand je marche et bon comme je suis factrice ce n’est pas facile. En plus moi qui faisait beaucoup de randonnées j’ai du arrêter j’avais trop mal.</a:t>
            </a:r>
            <a:endParaRPr lang="fr-FR" dirty="0"/>
          </a:p>
          <a:p>
            <a:r>
              <a:rPr lang="fr-FR" b="1" dirty="0"/>
              <a:t>Antécédents :</a:t>
            </a:r>
            <a:endParaRPr lang="fr-FR" dirty="0"/>
          </a:p>
          <a:p>
            <a:pPr lvl="0"/>
            <a:r>
              <a:rPr lang="fr-FR" b="1" dirty="0"/>
              <a:t>J’ai été opérée de l’utérus, on me l’a enlevé il y a 5 ans car j’avais un gros fibrome.</a:t>
            </a:r>
            <a:endParaRPr lang="fr-FR" dirty="0"/>
          </a:p>
          <a:p>
            <a:pPr marL="0" indent="0">
              <a:buNone/>
            </a:pPr>
            <a:endParaRPr lang="fr-FR" dirty="0"/>
          </a:p>
          <a:p>
            <a:r>
              <a:rPr lang="fr-FR" b="1" dirty="0"/>
              <a:t>Différentes sphères :</a:t>
            </a:r>
          </a:p>
          <a:p>
            <a:pPr marL="0" indent="0">
              <a:buNone/>
            </a:pPr>
            <a:endParaRPr lang="fr-FR" dirty="0"/>
          </a:p>
          <a:p>
            <a:pPr lvl="1"/>
            <a:r>
              <a:rPr lang="fr-FR" b="1" dirty="0"/>
              <a:t>On note des infections urinaires très fréquentes depuis 4 ans avec plusieurs fois la prise d’un traitement antibiotique.</a:t>
            </a:r>
            <a:endParaRPr lang="fr-FR" dirty="0"/>
          </a:p>
          <a:p>
            <a:pPr lvl="1"/>
            <a:r>
              <a:rPr lang="fr-FR" b="1" dirty="0"/>
              <a:t>On note aussi une pollakiurie</a:t>
            </a:r>
            <a:endParaRPr lang="fr-FR" dirty="0"/>
          </a:p>
          <a:p>
            <a:endParaRPr lang="fr-FR" dirty="0"/>
          </a:p>
        </p:txBody>
      </p:sp>
    </p:spTree>
    <p:extLst>
      <p:ext uri="{BB962C8B-B14F-4D97-AF65-F5344CB8AC3E}">
        <p14:creationId xmlns:p14="http://schemas.microsoft.com/office/powerpoint/2010/main" val="3264932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64704"/>
            <a:ext cx="8229600" cy="5559896"/>
          </a:xfrm>
        </p:spPr>
        <p:txBody>
          <a:bodyPr>
            <a:normAutofit fontScale="55000" lnSpcReduction="20000"/>
          </a:bodyPr>
          <a:lstStyle/>
          <a:p>
            <a:r>
              <a:rPr lang="fr-FR" b="1" u="sng" dirty="0"/>
              <a:t>Examen manuel :</a:t>
            </a:r>
            <a:endParaRPr lang="fr-FR" dirty="0"/>
          </a:p>
          <a:p>
            <a:endParaRPr lang="fr-FR" dirty="0"/>
          </a:p>
          <a:p>
            <a:pPr>
              <a:buNone/>
            </a:pPr>
            <a:r>
              <a:rPr lang="fr-FR" b="1" dirty="0"/>
              <a:t>	</a:t>
            </a:r>
            <a:r>
              <a:rPr lang="fr-FR" b="1" u="sng" dirty="0"/>
              <a:t>Général :</a:t>
            </a:r>
            <a:endParaRPr lang="fr-FR" dirty="0"/>
          </a:p>
          <a:p>
            <a:pPr>
              <a:buNone/>
            </a:pPr>
            <a:r>
              <a:rPr lang="fr-FR" dirty="0"/>
              <a:t>		</a:t>
            </a:r>
            <a:r>
              <a:rPr lang="fr-FR" u="sng" dirty="0"/>
              <a:t>Debout</a:t>
            </a:r>
          </a:p>
          <a:p>
            <a:pPr>
              <a:buNone/>
            </a:pPr>
            <a:endParaRPr lang="fr-FR" dirty="0"/>
          </a:p>
          <a:p>
            <a:pPr lvl="0"/>
            <a:r>
              <a:rPr lang="fr-FR" b="1" dirty="0"/>
              <a:t>Inspection debout</a:t>
            </a:r>
            <a:endParaRPr lang="fr-FR" dirty="0"/>
          </a:p>
          <a:p>
            <a:pPr lvl="0"/>
            <a:r>
              <a:rPr lang="fr-FR" b="1" dirty="0"/>
              <a:t>Test grand mouvements</a:t>
            </a:r>
            <a:endParaRPr lang="fr-FR" dirty="0"/>
          </a:p>
          <a:p>
            <a:pPr lvl="0"/>
            <a:r>
              <a:rPr lang="fr-FR" b="1" dirty="0"/>
              <a:t>Ecoute générale</a:t>
            </a:r>
            <a:endParaRPr lang="fr-FR" dirty="0"/>
          </a:p>
          <a:p>
            <a:pPr lvl="0"/>
            <a:r>
              <a:rPr lang="fr-FR" b="1" dirty="0"/>
              <a:t>TFD</a:t>
            </a:r>
            <a:endParaRPr lang="fr-FR" dirty="0"/>
          </a:p>
          <a:p>
            <a:pPr>
              <a:buNone/>
            </a:pPr>
            <a:r>
              <a:rPr lang="fr-FR" b="1" dirty="0"/>
              <a:t>		</a:t>
            </a:r>
            <a:r>
              <a:rPr lang="fr-FR" b="1" u="sng" dirty="0"/>
              <a:t>Assis</a:t>
            </a:r>
            <a:endParaRPr lang="fr-FR" dirty="0"/>
          </a:p>
          <a:p>
            <a:pPr>
              <a:buNone/>
            </a:pPr>
            <a:r>
              <a:rPr lang="fr-FR" b="1" dirty="0"/>
              <a:t> </a:t>
            </a:r>
            <a:endParaRPr lang="fr-FR" dirty="0"/>
          </a:p>
          <a:p>
            <a:pPr lvl="0"/>
            <a:r>
              <a:rPr lang="fr-FR" b="1" dirty="0"/>
              <a:t>Ecoute globale</a:t>
            </a:r>
            <a:endParaRPr lang="fr-FR" dirty="0"/>
          </a:p>
          <a:p>
            <a:pPr lvl="0"/>
            <a:r>
              <a:rPr lang="fr-FR" b="1" dirty="0"/>
              <a:t>TFA</a:t>
            </a:r>
            <a:endParaRPr lang="fr-FR" dirty="0"/>
          </a:p>
          <a:p>
            <a:pPr lvl="0"/>
            <a:r>
              <a:rPr lang="fr-FR" b="1" dirty="0"/>
              <a:t>Test rachis</a:t>
            </a:r>
            <a:endParaRPr lang="fr-FR" dirty="0"/>
          </a:p>
          <a:p>
            <a:pPr lvl="0"/>
            <a:r>
              <a:rPr lang="fr-FR" b="1" dirty="0"/>
              <a:t>Test Côtes</a:t>
            </a:r>
            <a:endParaRPr lang="fr-FR" dirty="0"/>
          </a:p>
          <a:p>
            <a:pPr lvl="0"/>
            <a:r>
              <a:rPr lang="fr-FR" b="1" dirty="0"/>
              <a:t>Test rapide ceinture scapulaire</a:t>
            </a:r>
            <a:endParaRPr lang="fr-FR" dirty="0"/>
          </a:p>
          <a:p>
            <a:pPr>
              <a:buNone/>
            </a:pPr>
            <a:r>
              <a:rPr lang="fr-FR" b="1" dirty="0"/>
              <a:t> </a:t>
            </a:r>
            <a:endParaRPr lang="fr-FR" dirty="0"/>
          </a:p>
          <a:p>
            <a:pPr>
              <a:buNone/>
            </a:pPr>
            <a:r>
              <a:rPr lang="fr-FR" b="1" dirty="0"/>
              <a:t>		</a:t>
            </a:r>
            <a:r>
              <a:rPr lang="fr-FR" b="1" u="sng" dirty="0"/>
              <a:t>Décubitus dorsal</a:t>
            </a:r>
          </a:p>
          <a:p>
            <a:pPr>
              <a:buNone/>
            </a:pPr>
            <a:endParaRPr lang="fr-FR" dirty="0"/>
          </a:p>
          <a:p>
            <a:pPr lvl="0"/>
            <a:r>
              <a:rPr lang="fr-FR" b="1" dirty="0"/>
              <a:t>Test rapide membre inférieurs</a:t>
            </a:r>
            <a:endParaRPr lang="fr-FR" dirty="0"/>
          </a:p>
          <a:p>
            <a:pPr lvl="0"/>
            <a:r>
              <a:rPr lang="fr-FR" b="1" dirty="0"/>
              <a:t>Test roulement des iliaques</a:t>
            </a:r>
            <a:endParaRPr lang="fr-FR" dirty="0"/>
          </a:p>
          <a:p>
            <a:pPr lvl="0"/>
            <a:r>
              <a:rPr lang="fr-FR" b="1" dirty="0"/>
              <a:t>Test symphyse</a:t>
            </a:r>
            <a:endParaRPr lang="fr-FR" dirty="0"/>
          </a:p>
          <a:p>
            <a:pPr lvl="0"/>
            <a:r>
              <a:rPr lang="fr-FR" b="1" dirty="0"/>
              <a:t>Test sacrum entre les iliaque (mécanique et respiratoire et DM) </a:t>
            </a:r>
            <a:endParaRPr lang="fr-FR" dirty="0"/>
          </a:p>
          <a:p>
            <a:pPr lvl="0"/>
            <a:r>
              <a:rPr lang="fr-FR" b="1" dirty="0"/>
              <a:t>Test rapide routine viscérale, pelvienne, thoracique.</a:t>
            </a:r>
            <a:endParaRPr lang="fr-FR" dirty="0"/>
          </a:p>
          <a:p>
            <a:pPr lvl="0"/>
            <a:r>
              <a:rPr lang="fr-FR" b="1" dirty="0"/>
              <a:t>Test crâne et DM.</a:t>
            </a:r>
            <a:endParaRPr lang="fr-FR" dirty="0"/>
          </a:p>
          <a:p>
            <a:pPr>
              <a:buNone/>
            </a:pPr>
            <a:endParaRPr lang="fr-F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64704"/>
            <a:ext cx="8229600" cy="5559896"/>
          </a:xfrm>
        </p:spPr>
        <p:txBody>
          <a:bodyPr>
            <a:normAutofit fontScale="77500" lnSpcReduction="20000"/>
          </a:bodyPr>
          <a:lstStyle/>
          <a:p>
            <a:pPr>
              <a:buNone/>
            </a:pPr>
            <a:r>
              <a:rPr lang="fr-FR" b="1" u="sng" dirty="0"/>
              <a:t>RESULTATS des tests généraux :</a:t>
            </a:r>
          </a:p>
          <a:p>
            <a:pPr>
              <a:buNone/>
            </a:pPr>
            <a:endParaRPr lang="fr-FR" dirty="0"/>
          </a:p>
          <a:p>
            <a:r>
              <a:rPr lang="fr-FR" b="1" dirty="0"/>
              <a:t>Ecoute debout assise très marquée en side avant et  à droite.</a:t>
            </a:r>
            <a:endParaRPr lang="fr-FR" dirty="0"/>
          </a:p>
          <a:p>
            <a:r>
              <a:rPr lang="fr-FR" b="1" dirty="0"/>
              <a:t>Test rachis : </a:t>
            </a:r>
            <a:endParaRPr lang="fr-FR" dirty="0"/>
          </a:p>
          <a:p>
            <a:pPr lvl="0"/>
            <a:r>
              <a:rPr lang="fr-FR" b="1" dirty="0"/>
              <a:t>L2 </a:t>
            </a:r>
            <a:endParaRPr lang="fr-FR" dirty="0"/>
          </a:p>
          <a:p>
            <a:pPr lvl="0"/>
            <a:r>
              <a:rPr lang="fr-FR" b="1" dirty="0"/>
              <a:t>D6 </a:t>
            </a:r>
            <a:endParaRPr lang="fr-FR" dirty="0"/>
          </a:p>
          <a:p>
            <a:pPr lvl="0"/>
            <a:r>
              <a:rPr lang="fr-FR" b="1" dirty="0"/>
              <a:t>K6 droite</a:t>
            </a:r>
            <a:endParaRPr lang="fr-FR" dirty="0"/>
          </a:p>
          <a:p>
            <a:pPr lvl="0"/>
            <a:r>
              <a:rPr lang="fr-FR" b="1" dirty="0"/>
              <a:t>C4 </a:t>
            </a:r>
            <a:endParaRPr lang="fr-FR" dirty="0"/>
          </a:p>
          <a:p>
            <a:pPr lvl="0"/>
            <a:r>
              <a:rPr lang="fr-FR" b="1" dirty="0"/>
              <a:t>NSR droite lombaire </a:t>
            </a:r>
            <a:endParaRPr lang="fr-FR" dirty="0"/>
          </a:p>
          <a:p>
            <a:r>
              <a:rPr lang="fr-FR" b="1" dirty="0"/>
              <a:t>Test côtes : K6 droite fixé au niveau de l’articulation costo-transversaire</a:t>
            </a:r>
            <a:endParaRPr lang="fr-FR" dirty="0"/>
          </a:p>
          <a:p>
            <a:r>
              <a:rPr lang="fr-FR" b="1" dirty="0"/>
              <a:t>Test sacrum en DD : perte de mobilité de la base droite et de l’AIL gauche </a:t>
            </a:r>
            <a:endParaRPr lang="fr-FR" dirty="0"/>
          </a:p>
          <a:p>
            <a:r>
              <a:rPr lang="fr-FR" b="1" dirty="0"/>
              <a:t>Routine viscérale : vessie+++, foie</a:t>
            </a:r>
            <a:endParaRPr lang="fr-FR" dirty="0"/>
          </a:p>
          <a:p>
            <a:r>
              <a:rPr lang="fr-FR" b="1" dirty="0"/>
              <a:t>Membre inférieur droit :</a:t>
            </a:r>
            <a:endParaRPr lang="fr-FR" dirty="0"/>
          </a:p>
          <a:p>
            <a:pPr lvl="0"/>
            <a:r>
              <a:rPr lang="fr-FR" b="1" dirty="0"/>
              <a:t>Coxo-fémorale dt </a:t>
            </a:r>
            <a:endParaRPr lang="fr-FR" dirty="0"/>
          </a:p>
          <a:p>
            <a:pPr lvl="0"/>
            <a:r>
              <a:rPr lang="fr-FR" b="1" dirty="0"/>
              <a:t> partie interne du genou droit.</a:t>
            </a:r>
            <a:endParaRPr lang="fr-FR" dirty="0"/>
          </a:p>
          <a:p>
            <a:pPr>
              <a:buNone/>
            </a:pPr>
            <a:endParaRPr lang="fr-F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1124744"/>
            <a:ext cx="8229600" cy="5199856"/>
          </a:xfrm>
        </p:spPr>
        <p:txBody>
          <a:bodyPr>
            <a:normAutofit lnSpcReduction="10000"/>
          </a:bodyPr>
          <a:lstStyle/>
          <a:p>
            <a:pPr>
              <a:buNone/>
            </a:pPr>
            <a:r>
              <a:rPr lang="fr-FR" b="1" u="sng" dirty="0"/>
              <a:t>Examen manuel Spécifique :</a:t>
            </a:r>
            <a:endParaRPr lang="fr-FR" dirty="0"/>
          </a:p>
          <a:p>
            <a:pPr lvl="0"/>
            <a:r>
              <a:rPr lang="fr-FR" b="1" dirty="0"/>
              <a:t>NSR droite lombaire </a:t>
            </a:r>
            <a:endParaRPr lang="fr-FR" dirty="0"/>
          </a:p>
          <a:p>
            <a:pPr lvl="0"/>
            <a:r>
              <a:rPr lang="fr-FR" b="1" dirty="0"/>
              <a:t>L2 ERS gauche</a:t>
            </a:r>
            <a:endParaRPr lang="fr-FR" dirty="0"/>
          </a:p>
          <a:p>
            <a:pPr lvl="0"/>
            <a:r>
              <a:rPr lang="fr-FR" b="1" dirty="0"/>
              <a:t>Sacrum en torsion gauche /gauche</a:t>
            </a:r>
            <a:endParaRPr lang="fr-FR" dirty="0"/>
          </a:p>
          <a:p>
            <a:pPr lvl="0"/>
            <a:r>
              <a:rPr lang="fr-FR" b="1" dirty="0"/>
              <a:t>D6 FRS droit</a:t>
            </a:r>
            <a:endParaRPr lang="fr-FR" dirty="0"/>
          </a:p>
          <a:p>
            <a:pPr lvl="0"/>
            <a:r>
              <a:rPr lang="fr-FR" b="1" dirty="0"/>
              <a:t>K6 droite : costo-transversaire</a:t>
            </a:r>
            <a:endParaRPr lang="fr-FR" dirty="0"/>
          </a:p>
          <a:p>
            <a:pPr lvl="0"/>
            <a:r>
              <a:rPr lang="fr-FR" b="1" dirty="0"/>
              <a:t>C4 ERS Dt</a:t>
            </a:r>
            <a:endParaRPr lang="fr-FR" dirty="0"/>
          </a:p>
          <a:p>
            <a:pPr lvl="0"/>
            <a:r>
              <a:rPr lang="fr-FR" b="1" dirty="0"/>
              <a:t>Foie : ligament triangulaire droit et falciforme</a:t>
            </a:r>
            <a:endParaRPr lang="fr-FR" dirty="0"/>
          </a:p>
          <a:p>
            <a:pPr lvl="0"/>
            <a:r>
              <a:rPr lang="fr-FR" b="1" dirty="0"/>
              <a:t>Coxo-fémorale droite : RE</a:t>
            </a:r>
            <a:endParaRPr lang="fr-FR" dirty="0"/>
          </a:p>
          <a:p>
            <a:pPr lvl="0"/>
            <a:r>
              <a:rPr lang="fr-FR" b="1" dirty="0"/>
              <a:t>Fémoro tibial droite : impaction</a:t>
            </a:r>
            <a:endParaRPr lang="fr-FR" dirty="0"/>
          </a:p>
          <a:p>
            <a:pPr marL="0" indent="0">
              <a:buNone/>
            </a:pPr>
            <a:r>
              <a:rPr lang="fr-FR" b="1" dirty="0"/>
              <a:t> </a:t>
            </a:r>
            <a:endParaRPr lang="fr-FR" dirty="0"/>
          </a:p>
          <a:p>
            <a:pPr>
              <a:buNone/>
            </a:pPr>
            <a:endParaRPr lang="fr-F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Eléments de hiérarchisation :</a:t>
            </a:r>
            <a:endParaRPr lang="fr-FR" dirty="0"/>
          </a:p>
        </p:txBody>
      </p:sp>
      <p:sp>
        <p:nvSpPr>
          <p:cNvPr id="3" name="Espace réservé du contenu 2"/>
          <p:cNvSpPr>
            <a:spLocks noGrp="1"/>
          </p:cNvSpPr>
          <p:nvPr>
            <p:ph idx="1"/>
          </p:nvPr>
        </p:nvSpPr>
        <p:spPr/>
        <p:txBody>
          <a:bodyPr>
            <a:normAutofit fontScale="77500" lnSpcReduction="20000"/>
          </a:bodyPr>
          <a:lstStyle/>
          <a:p>
            <a:pPr>
              <a:buNone/>
            </a:pPr>
            <a:r>
              <a:rPr lang="fr-FR" sz="2800" b="1" dirty="0">
                <a:solidFill>
                  <a:srgbClr val="FF0000"/>
                </a:solidFill>
              </a:rPr>
              <a:t>Mise en balance montrant la primarité </a:t>
            </a:r>
          </a:p>
          <a:p>
            <a:endParaRPr lang="fr-FR" sz="2800" dirty="0"/>
          </a:p>
          <a:p>
            <a:pPr lvl="4"/>
            <a:r>
              <a:rPr lang="fr-FR" b="1" dirty="0"/>
              <a:t>De la vessie sur le sacrum</a:t>
            </a:r>
            <a:endParaRPr lang="fr-FR" dirty="0"/>
          </a:p>
          <a:p>
            <a:pPr lvl="4"/>
            <a:r>
              <a:rPr lang="fr-FR" b="1" dirty="0"/>
              <a:t>De la vessie sur la coxo fémorale</a:t>
            </a:r>
            <a:endParaRPr lang="fr-FR" dirty="0"/>
          </a:p>
          <a:p>
            <a:pPr lvl="4"/>
            <a:r>
              <a:rPr lang="fr-FR" b="1" dirty="0"/>
              <a:t>De la vessie sur la fémoro tibiale droite</a:t>
            </a:r>
            <a:endParaRPr lang="fr-FR" dirty="0"/>
          </a:p>
          <a:p>
            <a:pPr lvl="4"/>
            <a:r>
              <a:rPr lang="fr-FR" b="1" dirty="0"/>
              <a:t>De la vessie sur L2</a:t>
            </a:r>
            <a:endParaRPr lang="fr-FR" dirty="0"/>
          </a:p>
          <a:p>
            <a:pPr lvl="4"/>
            <a:r>
              <a:rPr lang="fr-FR" b="1" dirty="0"/>
              <a:t>De la vessie sur le foie</a:t>
            </a:r>
            <a:endParaRPr lang="fr-FR" dirty="0"/>
          </a:p>
          <a:p>
            <a:pPr lvl="4"/>
            <a:r>
              <a:rPr lang="fr-FR" b="1" dirty="0"/>
              <a:t>Du foie sur C4 et D6 et K6</a:t>
            </a:r>
            <a:endParaRPr lang="fr-FR" dirty="0"/>
          </a:p>
          <a:p>
            <a:endParaRPr lang="fr-FR" sz="2800" dirty="0"/>
          </a:p>
          <a:p>
            <a:endParaRPr lang="fr-FR" sz="2800" dirty="0"/>
          </a:p>
          <a:p>
            <a:endParaRPr lang="fr-FR" sz="2800" dirty="0"/>
          </a:p>
          <a:p>
            <a:pPr>
              <a:buNone/>
            </a:pPr>
            <a:r>
              <a:rPr lang="fr-FR" sz="2800" b="1" dirty="0">
                <a:solidFill>
                  <a:srgbClr val="FF0000"/>
                </a:solidFill>
              </a:rPr>
              <a:t>Mise en évidence de la primarité grâce</a:t>
            </a:r>
            <a:endParaRPr lang="fr-FR" sz="2800" dirty="0">
              <a:solidFill>
                <a:srgbClr val="FF0000"/>
              </a:solidFill>
            </a:endParaRPr>
          </a:p>
          <a:p>
            <a:pPr lvl="3"/>
            <a:r>
              <a:rPr lang="fr-FR" b="1" dirty="0"/>
              <a:t>Interrogatoire</a:t>
            </a:r>
            <a:endParaRPr lang="fr-FR" dirty="0"/>
          </a:p>
          <a:p>
            <a:pPr lvl="3"/>
            <a:r>
              <a:rPr lang="fr-FR" b="1" dirty="0"/>
              <a:t>« Qualité » manuelle des dysfonctions</a:t>
            </a:r>
            <a:endParaRPr lang="fr-FR" dirty="0"/>
          </a:p>
          <a:p>
            <a:pPr lvl="3"/>
            <a:r>
              <a:rPr lang="fr-FR" b="1" dirty="0"/>
              <a:t>Connaissance anatomique :</a:t>
            </a:r>
            <a:endParaRPr lang="fr-FR" dirty="0"/>
          </a:p>
          <a:p>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4" name="Espace réservé du contenu 3" descr="LSGP.txt"/>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4" name="Espace réservé du contenu 3" descr="obturateur interne.jpg"/>
          <p:cNvPicPr>
            <a:picLocks noGrp="1" noChangeAspect="1"/>
          </p:cNvPicPr>
          <p:nvPr>
            <p:ph idx="1"/>
          </p:nvPr>
        </p:nvPicPr>
        <p:blipFill>
          <a:blip r:embed="rId2" cstate="print"/>
          <a:stretch>
            <a:fillRect/>
          </a:stretch>
        </p:blipFill>
        <p:spPr>
          <a:xfrm>
            <a:off x="0" y="0"/>
            <a:ext cx="9144000" cy="6857999"/>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1026" name="Picture 2"/>
          <p:cNvPicPr>
            <a:picLocks noGrp="1" noChangeAspect="1" noChangeArrowheads="1"/>
          </p:cNvPicPr>
          <p:nvPr>
            <p:ph idx="1"/>
          </p:nvPr>
        </p:nvPicPr>
        <p:blipFill>
          <a:blip r:embed="rId2" cstate="print"/>
          <a:srcRect t="52078" b="1198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Interrogatoire</a:t>
            </a:r>
          </a:p>
        </p:txBody>
      </p:sp>
      <p:sp>
        <p:nvSpPr>
          <p:cNvPr id="3" name="Espace réservé du contenu 2"/>
          <p:cNvSpPr>
            <a:spLocks noGrp="1"/>
          </p:cNvSpPr>
          <p:nvPr>
            <p:ph idx="1"/>
          </p:nvPr>
        </p:nvSpPr>
        <p:spPr/>
        <p:txBody>
          <a:bodyPr>
            <a:normAutofit fontScale="55000" lnSpcReduction="20000"/>
          </a:bodyPr>
          <a:lstStyle/>
          <a:p>
            <a:r>
              <a:rPr lang="fr-FR" sz="2800" b="1" u="sng" dirty="0"/>
              <a:t>Spécifique :</a:t>
            </a:r>
          </a:p>
          <a:p>
            <a:endParaRPr lang="fr-FR" sz="2800" dirty="0"/>
          </a:p>
          <a:p>
            <a:pPr lvl="1"/>
            <a:r>
              <a:rPr lang="fr-FR" dirty="0"/>
              <a:t>Vous avez cette douleur depuis combien de temps ?</a:t>
            </a:r>
          </a:p>
          <a:p>
            <a:pPr lvl="1"/>
            <a:r>
              <a:rPr lang="fr-FR" dirty="0"/>
              <a:t>Cette douleur reste t’elle uniquement au niveau lombaire ou présente t’elle une projection dans le membre inférieur gauche ?</a:t>
            </a:r>
          </a:p>
          <a:p>
            <a:pPr lvl="1"/>
            <a:r>
              <a:rPr lang="fr-FR" dirty="0"/>
              <a:t>Cette douleur arrive t’elle à être calmée ?prenez vous un traitement ? Avez-vous fait un traitement pour cette douleur ?</a:t>
            </a:r>
          </a:p>
          <a:p>
            <a:pPr lvl="1"/>
            <a:r>
              <a:rPr lang="fr-FR" dirty="0"/>
              <a:t>Avez-vous eu des examens complémentaires (imagerie…) pour cette douleur ?</a:t>
            </a:r>
          </a:p>
          <a:p>
            <a:pPr lvl="1"/>
            <a:endParaRPr lang="fr-FR" dirty="0"/>
          </a:p>
          <a:p>
            <a:pPr lvl="1"/>
            <a:endParaRPr lang="fr-FR" dirty="0"/>
          </a:p>
          <a:p>
            <a:r>
              <a:rPr lang="fr-FR" sz="2800" b="1" u="sng" dirty="0"/>
              <a:t>Général :</a:t>
            </a:r>
            <a:endParaRPr lang="fr-FR" sz="2800" dirty="0"/>
          </a:p>
          <a:p>
            <a:pPr lvl="1"/>
            <a:r>
              <a:rPr lang="fr-FR" dirty="0"/>
              <a:t>Avez-vous d’autres douleurs ?</a:t>
            </a:r>
          </a:p>
          <a:p>
            <a:pPr lvl="1"/>
            <a:r>
              <a:rPr lang="fr-FR" dirty="0"/>
              <a:t>Avez-vous des antécédents :</a:t>
            </a:r>
          </a:p>
          <a:p>
            <a:pPr lvl="2"/>
            <a:r>
              <a:rPr lang="fr-FR" dirty="0"/>
              <a:t>Médicaux ?</a:t>
            </a:r>
          </a:p>
          <a:p>
            <a:pPr lvl="2"/>
            <a:r>
              <a:rPr lang="fr-FR" dirty="0"/>
              <a:t>Chirurgicaux ?</a:t>
            </a:r>
          </a:p>
          <a:p>
            <a:pPr lvl="2"/>
            <a:r>
              <a:rPr lang="fr-FR" dirty="0"/>
              <a:t>Traumatiques ?</a:t>
            </a:r>
          </a:p>
          <a:p>
            <a:pPr lvl="1"/>
            <a:r>
              <a:rPr lang="fr-FR" dirty="0"/>
              <a:t>Quelle profession exercée vous ? Faites vous du sport ?</a:t>
            </a:r>
          </a:p>
          <a:p>
            <a:pPr lvl="1"/>
            <a:r>
              <a:rPr lang="fr-FR" dirty="0"/>
              <a:t>Hygiène de vie : tabac, médicaments ( sans oublier les contraceptifs hormonaux) , habitudes de vie….</a:t>
            </a:r>
          </a:p>
          <a:p>
            <a:pPr lvl="1"/>
            <a:r>
              <a:rPr lang="fr-FR" dirty="0"/>
              <a:t>Passage en revue des différentes sphères ?</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4" name="Espace réservé du contenu 3" descr="acetabulum.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1026" name="Picture 2"/>
          <p:cNvPicPr>
            <a:picLocks noGrp="1" noChangeAspect="1" noChangeArrowheads="1"/>
          </p:cNvPicPr>
          <p:nvPr>
            <p:ph idx="1"/>
          </p:nvPr>
        </p:nvPicPr>
        <p:blipFill>
          <a:blip r:embed="rId2" cstate="print"/>
          <a:srcRect t="11458" b="9375"/>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4214810" y="785794"/>
            <a:ext cx="571504" cy="1785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4286248" y="2786058"/>
            <a:ext cx="285752" cy="17859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p:cNvSpPr/>
          <p:nvPr/>
        </p:nvSpPr>
        <p:spPr>
          <a:xfrm>
            <a:off x="4214810" y="2571744"/>
            <a:ext cx="357190"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lstStyle/>
          <a:p>
            <a:pPr algn="ctr">
              <a:buNone/>
            </a:pPr>
            <a:r>
              <a:rPr lang="fr-FR" sz="9600" b="1" u="sng" dirty="0">
                <a:solidFill>
                  <a:srgbClr val="FF0000"/>
                </a:solidFill>
              </a:rPr>
              <a:t>Cas N°4</a:t>
            </a:r>
            <a:endParaRPr lang="fr-FR" sz="9600" b="1" dirty="0">
              <a:solidFill>
                <a:srgbClr val="FF0000"/>
              </a:solidFill>
            </a:endParaRPr>
          </a:p>
          <a:p>
            <a:endParaRPr lang="fr-F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1142984"/>
            <a:ext cx="8229600" cy="5181616"/>
          </a:xfrm>
        </p:spPr>
        <p:txBody>
          <a:bodyPr/>
          <a:lstStyle/>
          <a:p>
            <a:pPr algn="ctr">
              <a:buNone/>
            </a:pPr>
            <a:r>
              <a:rPr lang="fr-FR" sz="4000" dirty="0"/>
              <a:t>Mme P 53 ans  vient consulter au cabinet pour une douleur à l’épaule gauche associée à des cervico dorsalgie gauche et une douleur lombaire en projection de sa sacro iliaque gauche avec des irradiations de type sciatalgie gauche.</a:t>
            </a:r>
          </a:p>
          <a:p>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normAutofit fontScale="70000" lnSpcReduction="20000"/>
          </a:bodyPr>
          <a:lstStyle/>
          <a:p>
            <a:pPr>
              <a:buNone/>
            </a:pPr>
            <a:r>
              <a:rPr lang="fr-FR" sz="2800" b="1" u="sng" dirty="0"/>
              <a:t>Interrogatoire :</a:t>
            </a:r>
          </a:p>
          <a:p>
            <a:endParaRPr lang="fr-FR" sz="2800" dirty="0"/>
          </a:p>
          <a:p>
            <a:pPr>
              <a:buNone/>
            </a:pPr>
            <a:r>
              <a:rPr lang="fr-FR" sz="2800" b="1" dirty="0"/>
              <a:t>		</a:t>
            </a:r>
            <a:r>
              <a:rPr lang="fr-FR" sz="2800" b="1" u="sng" dirty="0"/>
              <a:t>Spécifique :</a:t>
            </a:r>
            <a:endParaRPr lang="fr-FR" sz="2800" dirty="0"/>
          </a:p>
          <a:p>
            <a:pPr lvl="0"/>
            <a:r>
              <a:rPr lang="fr-FR" sz="2800" dirty="0"/>
              <a:t>Vous avez ces douleurs depuis combien de temps ?</a:t>
            </a:r>
          </a:p>
          <a:p>
            <a:pPr lvl="0"/>
            <a:r>
              <a:rPr lang="fr-FR" sz="2800" dirty="0"/>
              <a:t>Ces douleurs arrive t’elle à être calmée ?prenez vous un traitement ? Avez-vous fait un traitement pour cette douleur ?</a:t>
            </a:r>
          </a:p>
          <a:p>
            <a:pPr lvl="0"/>
            <a:r>
              <a:rPr lang="fr-FR" sz="2800" dirty="0"/>
              <a:t>Avez-vous eu des examens complémentaires (imagerie…) pour ces douleurs ?</a:t>
            </a:r>
          </a:p>
          <a:p>
            <a:pPr>
              <a:buNone/>
            </a:pPr>
            <a:r>
              <a:rPr lang="fr-FR" sz="2800" dirty="0"/>
              <a:t> </a:t>
            </a:r>
          </a:p>
          <a:p>
            <a:pPr>
              <a:buNone/>
            </a:pPr>
            <a:r>
              <a:rPr lang="fr-FR" sz="2800" b="1" dirty="0"/>
              <a:t>		</a:t>
            </a:r>
            <a:r>
              <a:rPr lang="fr-FR" sz="2800" b="1" u="sng" dirty="0"/>
              <a:t>Général :</a:t>
            </a:r>
            <a:endParaRPr lang="fr-FR" sz="2800" dirty="0"/>
          </a:p>
          <a:p>
            <a:pPr lvl="0"/>
            <a:r>
              <a:rPr lang="fr-FR" sz="2800" dirty="0"/>
              <a:t>Avez-vous d’autres douleurs ?</a:t>
            </a:r>
          </a:p>
          <a:p>
            <a:pPr lvl="0"/>
            <a:r>
              <a:rPr lang="fr-FR" sz="2800" dirty="0"/>
              <a:t>Avez-vous des antécédents :</a:t>
            </a:r>
          </a:p>
          <a:p>
            <a:pPr lvl="1"/>
            <a:r>
              <a:rPr lang="fr-FR" dirty="0"/>
              <a:t>Médicaux ?</a:t>
            </a:r>
          </a:p>
          <a:p>
            <a:pPr lvl="1"/>
            <a:r>
              <a:rPr lang="fr-FR" dirty="0"/>
              <a:t>Chirurgicaux ?</a:t>
            </a:r>
          </a:p>
          <a:p>
            <a:pPr lvl="1"/>
            <a:r>
              <a:rPr lang="fr-FR" dirty="0"/>
              <a:t>Traumatiques ?</a:t>
            </a:r>
          </a:p>
          <a:p>
            <a:pPr lvl="0"/>
            <a:r>
              <a:rPr lang="fr-FR" sz="2800" dirty="0"/>
              <a:t>Quelle profession exercée vous ? Faites vous du sport ?</a:t>
            </a:r>
          </a:p>
          <a:p>
            <a:pPr lvl="0"/>
            <a:r>
              <a:rPr lang="fr-FR" sz="2800" b="1" dirty="0"/>
              <a:t>Hygiène de vie : tabac, médicaments, habitudes de vie….</a:t>
            </a:r>
            <a:endParaRPr lang="fr-FR" sz="2800" dirty="0"/>
          </a:p>
          <a:p>
            <a:pPr lvl="0"/>
            <a:r>
              <a:rPr lang="fr-FR" sz="2800" dirty="0"/>
              <a:t>Passage en revue des différentes sphères ?</a:t>
            </a:r>
          </a:p>
          <a:p>
            <a:pPr>
              <a:buNone/>
            </a:pP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Réponses de Mme P</a:t>
            </a:r>
          </a:p>
        </p:txBody>
      </p:sp>
      <p:sp>
        <p:nvSpPr>
          <p:cNvPr id="3" name="Espace réservé du contenu 2"/>
          <p:cNvSpPr>
            <a:spLocks noGrp="1"/>
          </p:cNvSpPr>
          <p:nvPr>
            <p:ph idx="1"/>
          </p:nvPr>
        </p:nvSpPr>
        <p:spPr/>
        <p:txBody>
          <a:bodyPr>
            <a:normAutofit fontScale="62500" lnSpcReduction="20000"/>
          </a:bodyPr>
          <a:lstStyle/>
          <a:p>
            <a:r>
              <a:rPr lang="fr-FR" b="1" dirty="0"/>
              <a:t>J’ai mal au bras gauche et aux cervicale du côté gauche depuis plusieurs mois je suis allé voir un ostéopathe mais ça n’a rien fait, puis mon médecin qui n’a rien trouvé et qui m’a dit que s’était surement  le stress et il m’a aussi fait passer un scanner pour ma douleur lombaire mais il n’y avait rien et il à finit par me dire que cela devait être le stress. Il m’a donné des séances de massage mais ça ne va toujours pas mieux.</a:t>
            </a:r>
          </a:p>
          <a:p>
            <a:endParaRPr lang="fr-FR" dirty="0"/>
          </a:p>
          <a:p>
            <a:r>
              <a:rPr lang="fr-FR" b="1" dirty="0"/>
              <a:t>Rien ne calme cette douleur qui est permanente.</a:t>
            </a:r>
          </a:p>
          <a:p>
            <a:endParaRPr lang="fr-FR" dirty="0"/>
          </a:p>
          <a:p>
            <a:r>
              <a:rPr lang="fr-FR" b="1" dirty="0"/>
              <a:t>ATCD : HTA traité et stabilisé</a:t>
            </a:r>
          </a:p>
          <a:p>
            <a:endParaRPr lang="fr-FR" dirty="0"/>
          </a:p>
          <a:p>
            <a:r>
              <a:rPr lang="fr-FR" b="1" dirty="0"/>
              <a:t>Sphère :</a:t>
            </a:r>
            <a:endParaRPr lang="fr-FR" dirty="0"/>
          </a:p>
          <a:p>
            <a:pPr lvl="0">
              <a:buNone/>
            </a:pPr>
            <a:r>
              <a:rPr lang="fr-FR" b="1" dirty="0"/>
              <a:t>		</a:t>
            </a:r>
            <a:endParaRPr lang="fr-FR" dirty="0"/>
          </a:p>
          <a:p>
            <a:pPr lvl="1"/>
            <a:r>
              <a:rPr lang="fr-FR" b="1" dirty="0"/>
              <a:t>Ménopausée depuis 5 ans: </a:t>
            </a:r>
          </a:p>
          <a:p>
            <a:pPr lvl="2"/>
            <a:r>
              <a:rPr lang="fr-FR" b="1" dirty="0"/>
              <a:t>rebondir sue question:		</a:t>
            </a:r>
          </a:p>
          <a:p>
            <a:pPr lvl="3"/>
            <a:r>
              <a:rPr lang="fr-FR" b="1" dirty="0"/>
              <a:t>Ostéodensitométrie, traitement substitutif</a:t>
            </a:r>
          </a:p>
          <a:p>
            <a:pPr lvl="2"/>
            <a:endParaRPr lang="fr-FR" b="1" dirty="0"/>
          </a:p>
          <a:p>
            <a:pPr lvl="1"/>
            <a:r>
              <a:rPr lang="fr-FR" b="1" dirty="0"/>
              <a:t>tout le temps un peu mal au ventre</a:t>
            </a:r>
            <a:endParaRPr lang="fr-FR" dirty="0"/>
          </a:p>
          <a:p>
            <a:pPr lvl="1"/>
            <a:r>
              <a:rPr lang="fr-FR" b="1" dirty="0"/>
              <a:t>Plusieurs infections urinaires</a:t>
            </a:r>
            <a:endParaRPr lang="fr-FR" dirty="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64704"/>
            <a:ext cx="8229600" cy="5559896"/>
          </a:xfrm>
        </p:spPr>
        <p:txBody>
          <a:bodyPr>
            <a:normAutofit fontScale="55000" lnSpcReduction="20000"/>
          </a:bodyPr>
          <a:lstStyle/>
          <a:p>
            <a:pPr>
              <a:buNone/>
            </a:pPr>
            <a:r>
              <a:rPr lang="fr-FR" b="1" u="sng" dirty="0"/>
              <a:t>Examen manuel :</a:t>
            </a:r>
            <a:endParaRPr lang="fr-FR" dirty="0"/>
          </a:p>
          <a:p>
            <a:endParaRPr lang="fr-FR" dirty="0"/>
          </a:p>
          <a:p>
            <a:pPr>
              <a:buNone/>
            </a:pPr>
            <a:r>
              <a:rPr lang="fr-FR" b="1" dirty="0"/>
              <a:t>	</a:t>
            </a:r>
            <a:r>
              <a:rPr lang="fr-FR" b="1" u="sng" dirty="0"/>
              <a:t>Général :</a:t>
            </a:r>
            <a:endParaRPr lang="fr-FR" dirty="0"/>
          </a:p>
          <a:p>
            <a:pPr>
              <a:buNone/>
            </a:pPr>
            <a:r>
              <a:rPr lang="fr-FR" dirty="0"/>
              <a:t>		</a:t>
            </a:r>
            <a:r>
              <a:rPr lang="fr-FR" u="sng" dirty="0"/>
              <a:t>Debout</a:t>
            </a:r>
          </a:p>
          <a:p>
            <a:pPr>
              <a:buNone/>
            </a:pPr>
            <a:endParaRPr lang="fr-FR" dirty="0"/>
          </a:p>
          <a:p>
            <a:pPr lvl="0"/>
            <a:r>
              <a:rPr lang="fr-FR" b="1" dirty="0"/>
              <a:t>Inspection debout</a:t>
            </a:r>
            <a:endParaRPr lang="fr-FR" dirty="0"/>
          </a:p>
          <a:p>
            <a:pPr lvl="0"/>
            <a:r>
              <a:rPr lang="fr-FR" b="1" dirty="0"/>
              <a:t>Test grand mouvements</a:t>
            </a:r>
            <a:endParaRPr lang="fr-FR" dirty="0"/>
          </a:p>
          <a:p>
            <a:pPr lvl="0"/>
            <a:r>
              <a:rPr lang="fr-FR" b="1" dirty="0"/>
              <a:t>Ecoute générale</a:t>
            </a:r>
            <a:endParaRPr lang="fr-FR" dirty="0"/>
          </a:p>
          <a:p>
            <a:pPr lvl="0"/>
            <a:r>
              <a:rPr lang="fr-FR" b="1" dirty="0"/>
              <a:t>TFD</a:t>
            </a:r>
            <a:endParaRPr lang="fr-FR" dirty="0"/>
          </a:p>
          <a:p>
            <a:pPr>
              <a:buNone/>
            </a:pPr>
            <a:r>
              <a:rPr lang="fr-FR" b="1" dirty="0"/>
              <a:t>		</a:t>
            </a:r>
            <a:r>
              <a:rPr lang="fr-FR" b="1" u="sng" dirty="0"/>
              <a:t>Assis</a:t>
            </a:r>
            <a:endParaRPr lang="fr-FR" dirty="0"/>
          </a:p>
          <a:p>
            <a:pPr>
              <a:buNone/>
            </a:pPr>
            <a:r>
              <a:rPr lang="fr-FR" b="1" dirty="0"/>
              <a:t> </a:t>
            </a:r>
            <a:endParaRPr lang="fr-FR" dirty="0"/>
          </a:p>
          <a:p>
            <a:pPr lvl="0"/>
            <a:r>
              <a:rPr lang="fr-FR" b="1" dirty="0"/>
              <a:t>Ecoute globale</a:t>
            </a:r>
            <a:endParaRPr lang="fr-FR" dirty="0"/>
          </a:p>
          <a:p>
            <a:pPr lvl="0"/>
            <a:r>
              <a:rPr lang="fr-FR" b="1" dirty="0"/>
              <a:t>TFA</a:t>
            </a:r>
            <a:endParaRPr lang="fr-FR" dirty="0"/>
          </a:p>
          <a:p>
            <a:pPr lvl="0"/>
            <a:r>
              <a:rPr lang="fr-FR" b="1" dirty="0"/>
              <a:t>Test rachis</a:t>
            </a:r>
            <a:endParaRPr lang="fr-FR" dirty="0"/>
          </a:p>
          <a:p>
            <a:pPr lvl="0"/>
            <a:r>
              <a:rPr lang="fr-FR" b="1" dirty="0"/>
              <a:t>Test Côtes</a:t>
            </a:r>
            <a:endParaRPr lang="fr-FR" dirty="0"/>
          </a:p>
          <a:p>
            <a:pPr lvl="0"/>
            <a:r>
              <a:rPr lang="fr-FR" b="1" dirty="0"/>
              <a:t>Test rapide ceinture scapulaire</a:t>
            </a:r>
            <a:endParaRPr lang="fr-FR" dirty="0"/>
          </a:p>
          <a:p>
            <a:pPr>
              <a:buNone/>
            </a:pPr>
            <a:r>
              <a:rPr lang="fr-FR" b="1" dirty="0"/>
              <a:t> </a:t>
            </a:r>
            <a:endParaRPr lang="fr-FR" dirty="0"/>
          </a:p>
          <a:p>
            <a:pPr>
              <a:buNone/>
            </a:pPr>
            <a:r>
              <a:rPr lang="fr-FR" b="1" dirty="0"/>
              <a:t>		</a:t>
            </a:r>
            <a:r>
              <a:rPr lang="fr-FR" b="1" u="sng" dirty="0"/>
              <a:t>Décubitus dorsal</a:t>
            </a:r>
          </a:p>
          <a:p>
            <a:pPr>
              <a:buNone/>
            </a:pPr>
            <a:endParaRPr lang="fr-FR" dirty="0"/>
          </a:p>
          <a:p>
            <a:pPr lvl="0"/>
            <a:r>
              <a:rPr lang="fr-FR" b="1" dirty="0"/>
              <a:t>Test rapide membre inférieurs</a:t>
            </a:r>
            <a:endParaRPr lang="fr-FR" dirty="0"/>
          </a:p>
          <a:p>
            <a:pPr lvl="0"/>
            <a:r>
              <a:rPr lang="fr-FR" b="1" dirty="0"/>
              <a:t>Test roulement des iliaques</a:t>
            </a:r>
            <a:endParaRPr lang="fr-FR" dirty="0"/>
          </a:p>
          <a:p>
            <a:pPr lvl="0"/>
            <a:r>
              <a:rPr lang="fr-FR" b="1" dirty="0"/>
              <a:t>Test symphyse</a:t>
            </a:r>
            <a:endParaRPr lang="fr-FR" dirty="0"/>
          </a:p>
          <a:p>
            <a:pPr lvl="0"/>
            <a:r>
              <a:rPr lang="fr-FR" b="1" dirty="0"/>
              <a:t>Test sacrum entre les iliaque (mécanique et respiratoire et DM) </a:t>
            </a:r>
            <a:endParaRPr lang="fr-FR" dirty="0"/>
          </a:p>
          <a:p>
            <a:pPr lvl="0"/>
            <a:r>
              <a:rPr lang="fr-FR" b="1" dirty="0"/>
              <a:t>Test rapide routine viscérale, pelvienne, thoracique.</a:t>
            </a:r>
            <a:endParaRPr lang="fr-FR" dirty="0"/>
          </a:p>
          <a:p>
            <a:pPr lvl="0"/>
            <a:r>
              <a:rPr lang="fr-FR" b="1" dirty="0"/>
              <a:t>Test crâne et DM.</a:t>
            </a:r>
            <a:endParaRPr lang="fr-FR" dirty="0"/>
          </a:p>
          <a:p>
            <a:pPr>
              <a:buNone/>
            </a:pPr>
            <a:endParaRPr lang="fr-F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1124744"/>
            <a:ext cx="8229600" cy="5199856"/>
          </a:xfrm>
        </p:spPr>
        <p:txBody>
          <a:bodyPr/>
          <a:lstStyle/>
          <a:p>
            <a:pPr>
              <a:buNone/>
            </a:pPr>
            <a:r>
              <a:rPr lang="fr-FR" b="1" u="sng" dirty="0"/>
              <a:t>RESULTATS des tests généraux :</a:t>
            </a:r>
            <a:endParaRPr lang="fr-FR" dirty="0"/>
          </a:p>
          <a:p>
            <a:r>
              <a:rPr lang="fr-FR" b="1" dirty="0"/>
              <a:t>TFD positif à gauche </a:t>
            </a:r>
            <a:endParaRPr lang="fr-FR" dirty="0"/>
          </a:p>
          <a:p>
            <a:r>
              <a:rPr lang="fr-FR" b="1" dirty="0"/>
              <a:t>TFA positif à gauche </a:t>
            </a:r>
            <a:endParaRPr lang="fr-FR" dirty="0"/>
          </a:p>
          <a:p>
            <a:r>
              <a:rPr lang="fr-FR" b="1" dirty="0"/>
              <a:t>Test rachis : </a:t>
            </a:r>
            <a:endParaRPr lang="fr-FR" dirty="0"/>
          </a:p>
          <a:p>
            <a:pPr lvl="0"/>
            <a:r>
              <a:rPr lang="fr-FR" b="1" dirty="0"/>
              <a:t>C4 </a:t>
            </a:r>
            <a:endParaRPr lang="fr-FR" dirty="0"/>
          </a:p>
          <a:p>
            <a:pPr lvl="0"/>
            <a:r>
              <a:rPr lang="fr-FR" b="1" dirty="0"/>
              <a:t>D5 </a:t>
            </a:r>
            <a:endParaRPr lang="fr-FR" dirty="0"/>
          </a:p>
          <a:p>
            <a:pPr lvl="0"/>
            <a:r>
              <a:rPr lang="fr-FR" b="1" dirty="0"/>
              <a:t> K5 </a:t>
            </a:r>
            <a:endParaRPr lang="fr-FR" dirty="0"/>
          </a:p>
          <a:p>
            <a:r>
              <a:rPr lang="fr-FR" b="1" dirty="0"/>
              <a:t>Routine viscérale : thorax, sigmoïde</a:t>
            </a:r>
            <a:endParaRPr lang="fr-FR" dirty="0"/>
          </a:p>
          <a:p>
            <a:r>
              <a:rPr lang="fr-FR" b="1" dirty="0"/>
              <a:t>Gléno humérale gauche </a:t>
            </a:r>
            <a:endParaRPr lang="fr-FR" dirty="0"/>
          </a:p>
          <a:p>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1052736"/>
            <a:ext cx="8229600" cy="5271864"/>
          </a:xfrm>
        </p:spPr>
        <p:txBody>
          <a:bodyPr/>
          <a:lstStyle/>
          <a:p>
            <a:pPr>
              <a:buNone/>
            </a:pPr>
            <a:r>
              <a:rPr lang="fr-FR" b="1" u="sng" dirty="0"/>
              <a:t>Examen manuel Spécifique :</a:t>
            </a:r>
            <a:endParaRPr lang="fr-FR" dirty="0"/>
          </a:p>
          <a:p>
            <a:r>
              <a:rPr lang="fr-FR" b="1" dirty="0"/>
              <a:t>Test rachis : </a:t>
            </a:r>
            <a:endParaRPr lang="fr-FR" dirty="0"/>
          </a:p>
          <a:p>
            <a:pPr lvl="0"/>
            <a:r>
              <a:rPr lang="fr-FR" b="1" dirty="0"/>
              <a:t>C4 ERS gauche</a:t>
            </a:r>
            <a:endParaRPr lang="fr-FR" dirty="0"/>
          </a:p>
          <a:p>
            <a:pPr lvl="0"/>
            <a:r>
              <a:rPr lang="fr-FR" b="1" dirty="0"/>
              <a:t>D5 FRS gauche</a:t>
            </a:r>
            <a:endParaRPr lang="fr-FR" dirty="0"/>
          </a:p>
          <a:p>
            <a:r>
              <a:rPr lang="fr-FR" b="1" dirty="0"/>
              <a:t>Test côtes : K5 gauche fixé au niveau de l’articulation costo-transversaire</a:t>
            </a:r>
            <a:endParaRPr lang="fr-FR" dirty="0"/>
          </a:p>
          <a:p>
            <a:r>
              <a:rPr lang="fr-FR" b="1" dirty="0"/>
              <a:t>Sacrum postérieur unilatéral gauche </a:t>
            </a:r>
            <a:endParaRPr lang="fr-FR" dirty="0"/>
          </a:p>
          <a:p>
            <a:r>
              <a:rPr lang="fr-FR" b="1" dirty="0"/>
              <a:t>Vertébro péricardique gauche +++, sterno péricardique++, sigmoïde abduction</a:t>
            </a:r>
            <a:endParaRPr lang="fr-FR" dirty="0"/>
          </a:p>
          <a:p>
            <a:r>
              <a:rPr lang="fr-FR" b="1" dirty="0"/>
              <a:t>Gléno humérale gauche « haute »</a:t>
            </a:r>
            <a:endParaRPr lang="fr-FR" dirty="0"/>
          </a:p>
          <a:p>
            <a:pPr algn="ctr">
              <a:buNone/>
            </a:pPr>
            <a:r>
              <a:rPr lang="fr-FR" b="1" dirty="0">
                <a:solidFill>
                  <a:srgbClr val="FF0000"/>
                </a:solidFill>
              </a:rPr>
              <a:t>Prise de la tension bilatérale</a:t>
            </a:r>
            <a:endParaRPr lang="fr-FR" dirty="0">
              <a:solidFill>
                <a:srgbClr val="FF0000"/>
              </a:solidFill>
            </a:endParaRPr>
          </a:p>
          <a:p>
            <a:pPr>
              <a:buNone/>
            </a:pP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Eléments de hiérarchisation :</a:t>
            </a:r>
            <a:endParaRPr lang="fr-FR" dirty="0"/>
          </a:p>
        </p:txBody>
      </p:sp>
      <p:sp>
        <p:nvSpPr>
          <p:cNvPr id="3" name="Espace réservé du contenu 2"/>
          <p:cNvSpPr>
            <a:spLocks noGrp="1"/>
          </p:cNvSpPr>
          <p:nvPr>
            <p:ph idx="1"/>
          </p:nvPr>
        </p:nvSpPr>
        <p:spPr/>
        <p:txBody>
          <a:bodyPr>
            <a:normAutofit fontScale="85000" lnSpcReduction="20000"/>
          </a:bodyPr>
          <a:lstStyle/>
          <a:p>
            <a:pPr>
              <a:buNone/>
            </a:pPr>
            <a:r>
              <a:rPr lang="fr-FR" sz="2800" b="1" dirty="0">
                <a:solidFill>
                  <a:srgbClr val="FF0000"/>
                </a:solidFill>
              </a:rPr>
              <a:t>Mise en balance montrant la primarité </a:t>
            </a:r>
          </a:p>
          <a:p>
            <a:endParaRPr lang="fr-FR" sz="2800" dirty="0"/>
          </a:p>
          <a:p>
            <a:pPr lvl="4"/>
            <a:r>
              <a:rPr lang="fr-FR" b="1" dirty="0"/>
              <a:t>Du sigmoïde  sur le sacrum</a:t>
            </a:r>
            <a:endParaRPr lang="fr-FR" dirty="0"/>
          </a:p>
          <a:p>
            <a:pPr lvl="4"/>
            <a:r>
              <a:rPr lang="fr-FR" b="1" dirty="0"/>
              <a:t>Du thorax (péricarde) sur le sigmoïde</a:t>
            </a:r>
            <a:endParaRPr lang="fr-FR" dirty="0"/>
          </a:p>
          <a:p>
            <a:pPr lvl="4"/>
            <a:r>
              <a:rPr lang="fr-FR" b="1" dirty="0"/>
              <a:t>Du thorax (péricarde) sur les dysfonctions D5, K5 C4</a:t>
            </a:r>
            <a:endParaRPr lang="fr-FR" dirty="0"/>
          </a:p>
          <a:p>
            <a:pPr lvl="4"/>
            <a:r>
              <a:rPr lang="fr-FR" b="1" dirty="0"/>
              <a:t>Du thorax (péricarde) sur la Gléno humérale</a:t>
            </a:r>
            <a:endParaRPr lang="fr-FR" dirty="0"/>
          </a:p>
          <a:p>
            <a:endParaRPr lang="fr-FR" sz="2800" dirty="0"/>
          </a:p>
          <a:p>
            <a:endParaRPr lang="fr-FR" sz="2800" dirty="0"/>
          </a:p>
          <a:p>
            <a:endParaRPr lang="fr-FR" sz="2800" dirty="0"/>
          </a:p>
          <a:p>
            <a:pPr>
              <a:buNone/>
            </a:pPr>
            <a:r>
              <a:rPr lang="fr-FR" sz="2800" b="1" dirty="0">
                <a:solidFill>
                  <a:srgbClr val="FF0000"/>
                </a:solidFill>
              </a:rPr>
              <a:t>Mise en évidence de la primarité grâce</a:t>
            </a:r>
            <a:endParaRPr lang="fr-FR" sz="2800" dirty="0">
              <a:solidFill>
                <a:srgbClr val="FF0000"/>
              </a:solidFill>
            </a:endParaRPr>
          </a:p>
          <a:p>
            <a:pPr lvl="3"/>
            <a:r>
              <a:rPr lang="fr-FR" b="1" dirty="0"/>
              <a:t>Interrogatoire</a:t>
            </a:r>
            <a:endParaRPr lang="fr-FR" dirty="0"/>
          </a:p>
          <a:p>
            <a:pPr lvl="3"/>
            <a:r>
              <a:rPr lang="fr-FR" b="1" dirty="0"/>
              <a:t>« Qualité » manuelle des dysfonctions</a:t>
            </a:r>
            <a:endParaRPr lang="fr-FR" dirty="0"/>
          </a:p>
          <a:p>
            <a:pPr lvl="3"/>
            <a:r>
              <a:rPr lang="fr-FR" b="1" dirty="0"/>
              <a:t>Connaissance anatomique :</a:t>
            </a:r>
            <a:endParaRPr lang="fr-FR" dirty="0"/>
          </a:p>
          <a:p>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564672"/>
          </a:xfrm>
        </p:spPr>
        <p:txBody>
          <a:bodyPr>
            <a:normAutofit fontScale="90000"/>
          </a:bodyPr>
          <a:lstStyle/>
          <a:p>
            <a:pPr algn="ctr"/>
            <a:r>
              <a:rPr lang="fr-FR" b="1" dirty="0">
                <a:solidFill>
                  <a:srgbClr val="FF0000"/>
                </a:solidFill>
              </a:rPr>
              <a:t>Réponses de Mme C</a:t>
            </a:r>
          </a:p>
        </p:txBody>
      </p:sp>
      <p:sp>
        <p:nvSpPr>
          <p:cNvPr id="3" name="Espace réservé du contenu 2"/>
          <p:cNvSpPr>
            <a:spLocks noGrp="1"/>
          </p:cNvSpPr>
          <p:nvPr>
            <p:ph idx="1"/>
          </p:nvPr>
        </p:nvSpPr>
        <p:spPr>
          <a:xfrm>
            <a:off x="539552" y="1243608"/>
            <a:ext cx="8229600" cy="5517232"/>
          </a:xfrm>
        </p:spPr>
        <p:txBody>
          <a:bodyPr>
            <a:normAutofit fontScale="70000" lnSpcReduction="20000"/>
          </a:bodyPr>
          <a:lstStyle/>
          <a:p>
            <a:r>
              <a:rPr lang="fr-FR" sz="3200" dirty="0"/>
              <a:t>Ca fait maintenant 3 mois que j’ai mal en bas du dos surtout quand je me lève de la chaise et quand je bouge, depuis que j’ai cette douleur je ne fais même plus de course à pied.</a:t>
            </a:r>
          </a:p>
          <a:p>
            <a:r>
              <a:rPr lang="fr-FR" sz="3200" dirty="0"/>
              <a:t>La douleur est uniquement dans le dos même si depuis quelque temps j’ai parfois quelques petites douleurs dans le bas de mon ventre à </a:t>
            </a:r>
            <a:r>
              <a:rPr lang="fr-FR" sz="2900" dirty="0"/>
              <a:t>gauche et même vers mon adducteur gauche </a:t>
            </a:r>
            <a:r>
              <a:rPr lang="fr-FR" sz="3200" dirty="0"/>
              <a:t>.</a:t>
            </a:r>
          </a:p>
          <a:p>
            <a:r>
              <a:rPr lang="fr-FR" sz="3200" dirty="0"/>
              <a:t>Non je ne prends rien comme médicaments le médecin m’a bien donné du paracétamol mais bon vous savez moi je n’aime pas trop les médicaments, et puis il m’a donné de la kiné j’ai fais 10 séances mais j’avais toujours aussi mal donc j’ai arrêté, et puis j’en avais marre d’y aller je suis déjà resté 2 mois pour une entorse de cheville  au début de l’année. Le médecin m’a demandé de passer une radio, j’ai oublié de vous l’amener, mais bon il n’y avait rien.</a:t>
            </a:r>
          </a:p>
          <a:p>
            <a:r>
              <a:rPr lang="fr-FR" sz="3200" dirty="0"/>
              <a:t>Je n’ai jamais été opérée, je n’ai pas d’antécédents médicaux personnel et familiaux et au niveau traumatique rien à part cette entorse de cette cheville gauche que j’ai soignée chez le kiné mais qui vous savez n’est c’est jamais parfaitement remise je comprend pas pourquoi j’ai fait au moins 30 séances de kiné.</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lstStyle/>
          <a:p>
            <a:pPr marL="0" indent="0" algn="ctr">
              <a:buNone/>
            </a:pPr>
            <a:endParaRPr lang="fr-FR" sz="8800" b="1" u="sng" dirty="0">
              <a:solidFill>
                <a:srgbClr val="FF0000"/>
              </a:solidFill>
            </a:endParaRPr>
          </a:p>
          <a:p>
            <a:pPr marL="0" indent="0" algn="ctr">
              <a:buNone/>
            </a:pPr>
            <a:r>
              <a:rPr lang="fr-FR" sz="8800" b="1" u="sng" dirty="0">
                <a:solidFill>
                  <a:srgbClr val="FF0000"/>
                </a:solidFill>
              </a:rPr>
              <a:t>Cas N°5</a:t>
            </a:r>
            <a:endParaRPr lang="fr-FR" sz="8800" b="1" dirty="0">
              <a:solidFill>
                <a:srgbClr val="FF0000"/>
              </a:solidFill>
            </a:endParaRPr>
          </a:p>
          <a:p>
            <a:pPr marL="0" indent="0">
              <a:buNone/>
            </a:pPr>
            <a:endParaRPr lang="fr-FR" dirty="0"/>
          </a:p>
        </p:txBody>
      </p:sp>
    </p:spTree>
    <p:extLst>
      <p:ext uri="{BB962C8B-B14F-4D97-AF65-F5344CB8AC3E}">
        <p14:creationId xmlns:p14="http://schemas.microsoft.com/office/powerpoint/2010/main" val="864859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60616"/>
          </a:xfrm>
        </p:spPr>
        <p:txBody>
          <a:bodyPr>
            <a:normAutofit fontScale="90000"/>
          </a:bodyPr>
          <a:lstStyle/>
          <a:p>
            <a:r>
              <a:rPr lang="fr-FR" dirty="0"/>
              <a:t>  </a:t>
            </a:r>
          </a:p>
        </p:txBody>
      </p:sp>
      <p:sp>
        <p:nvSpPr>
          <p:cNvPr id="3" name="Espace réservé du contenu 2"/>
          <p:cNvSpPr>
            <a:spLocks noGrp="1"/>
          </p:cNvSpPr>
          <p:nvPr>
            <p:ph idx="1"/>
          </p:nvPr>
        </p:nvSpPr>
        <p:spPr>
          <a:xfrm>
            <a:off x="457200" y="1124744"/>
            <a:ext cx="8229600" cy="5199856"/>
          </a:xfrm>
        </p:spPr>
        <p:txBody>
          <a:bodyPr>
            <a:normAutofit lnSpcReduction="10000"/>
          </a:bodyPr>
          <a:lstStyle/>
          <a:p>
            <a:pPr marL="0" indent="0" algn="ctr">
              <a:buNone/>
            </a:pPr>
            <a:r>
              <a:rPr lang="fr-FR" sz="4800" dirty="0"/>
              <a:t>Mr S 45 ans vient consulter pour une douleur en projection de sa sacro </a:t>
            </a:r>
            <a:r>
              <a:rPr lang="fr-FR" sz="4800"/>
              <a:t>iliaque droite </a:t>
            </a:r>
            <a:r>
              <a:rPr lang="fr-FR" sz="4800" dirty="0"/>
              <a:t>et surtout des paresthésies et des douleurs dans  le membre inférieur droit.</a:t>
            </a:r>
          </a:p>
        </p:txBody>
      </p:sp>
    </p:spTree>
    <p:extLst>
      <p:ext uri="{BB962C8B-B14F-4D97-AF65-F5344CB8AC3E}">
        <p14:creationId xmlns:p14="http://schemas.microsoft.com/office/powerpoint/2010/main" val="3920424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normAutofit fontScale="55000" lnSpcReduction="20000"/>
          </a:bodyPr>
          <a:lstStyle/>
          <a:p>
            <a:pPr>
              <a:buNone/>
            </a:pPr>
            <a:r>
              <a:rPr lang="fr-FR" sz="2800" b="1" u="sng" dirty="0"/>
              <a:t>Interrogatoire :</a:t>
            </a:r>
          </a:p>
          <a:p>
            <a:endParaRPr lang="fr-FR" sz="2800" dirty="0"/>
          </a:p>
          <a:p>
            <a:pPr>
              <a:buNone/>
            </a:pPr>
            <a:r>
              <a:rPr lang="fr-FR" sz="2800" b="1" dirty="0"/>
              <a:t>		</a:t>
            </a:r>
            <a:r>
              <a:rPr lang="fr-FR" sz="2800" b="1" u="sng" dirty="0"/>
              <a:t>Spécifique :</a:t>
            </a:r>
          </a:p>
          <a:p>
            <a:pPr>
              <a:buNone/>
            </a:pPr>
            <a:endParaRPr lang="fr-FR" sz="2800" dirty="0"/>
          </a:p>
          <a:p>
            <a:pPr lvl="0"/>
            <a:r>
              <a:rPr lang="fr-FR" sz="2800" dirty="0"/>
              <a:t>Vous avez ces douleurs depuis combien de temps ?</a:t>
            </a:r>
          </a:p>
          <a:p>
            <a:pPr lvl="0"/>
            <a:r>
              <a:rPr lang="fr-FR" sz="2800" b="1" dirty="0"/>
              <a:t>Avez-vous une perte de la sensibilité dans votre membre inférieur droit? Avez-vous la sensation d’une perte de force dans votre membre inférieur droit?</a:t>
            </a:r>
          </a:p>
          <a:p>
            <a:pPr lvl="0"/>
            <a:r>
              <a:rPr lang="fr-FR" sz="2800" dirty="0"/>
              <a:t>Ces douleurs arrive t’elle à être calmée ?prenez vous un traitement ? Avez-vous fait un traitement pour cette douleur ?</a:t>
            </a:r>
          </a:p>
          <a:p>
            <a:pPr lvl="0"/>
            <a:r>
              <a:rPr lang="fr-FR" sz="2800" dirty="0"/>
              <a:t>Avez-vous eu des examens complémentaires (imagerie…) pour ces douleurs ?</a:t>
            </a:r>
          </a:p>
          <a:p>
            <a:pPr>
              <a:buNone/>
            </a:pPr>
            <a:r>
              <a:rPr lang="fr-FR" sz="2800" dirty="0"/>
              <a:t> </a:t>
            </a:r>
          </a:p>
          <a:p>
            <a:pPr>
              <a:buNone/>
            </a:pPr>
            <a:r>
              <a:rPr lang="fr-FR" sz="2800" b="1" dirty="0"/>
              <a:t>		</a:t>
            </a:r>
            <a:r>
              <a:rPr lang="fr-FR" sz="2800" b="1" u="sng" dirty="0"/>
              <a:t>Général :</a:t>
            </a:r>
          </a:p>
          <a:p>
            <a:pPr>
              <a:buNone/>
            </a:pPr>
            <a:endParaRPr lang="fr-FR" sz="2800" dirty="0"/>
          </a:p>
          <a:p>
            <a:pPr lvl="0"/>
            <a:r>
              <a:rPr lang="fr-FR" sz="2800" dirty="0"/>
              <a:t>Avez-vous d’autres douleurs ?</a:t>
            </a:r>
          </a:p>
          <a:p>
            <a:pPr lvl="0"/>
            <a:r>
              <a:rPr lang="fr-FR" sz="2800" dirty="0"/>
              <a:t>Avez-vous des antécédents :</a:t>
            </a:r>
          </a:p>
          <a:p>
            <a:pPr lvl="1"/>
            <a:r>
              <a:rPr lang="fr-FR" dirty="0"/>
              <a:t>Médicaux ?</a:t>
            </a:r>
          </a:p>
          <a:p>
            <a:pPr lvl="1"/>
            <a:r>
              <a:rPr lang="fr-FR" dirty="0"/>
              <a:t>Chirurgicaux ?</a:t>
            </a:r>
          </a:p>
          <a:p>
            <a:pPr lvl="1"/>
            <a:r>
              <a:rPr lang="fr-FR" dirty="0"/>
              <a:t>Traumatiques ?</a:t>
            </a:r>
          </a:p>
          <a:p>
            <a:pPr lvl="0"/>
            <a:r>
              <a:rPr lang="fr-FR" sz="2800" dirty="0"/>
              <a:t>Quelle profession exercée vous ? Faites vous du sport ?</a:t>
            </a:r>
          </a:p>
          <a:p>
            <a:pPr lvl="0"/>
            <a:r>
              <a:rPr lang="fr-FR" sz="2800" dirty="0"/>
              <a:t>Hygiène de vie : tabac, médicaments, habitudes de vie….</a:t>
            </a:r>
          </a:p>
          <a:p>
            <a:pPr lvl="0"/>
            <a:r>
              <a:rPr lang="fr-FR" sz="2800" b="1" dirty="0"/>
              <a:t>Passage en revue des différentes sphères avec notamment des questions en rapport avec une éventuelle compression neurale basse: continence</a:t>
            </a:r>
          </a:p>
          <a:p>
            <a:pPr>
              <a:buNone/>
            </a:pPr>
            <a:endParaRPr lang="fr-FR" dirty="0"/>
          </a:p>
        </p:txBody>
      </p:sp>
    </p:spTree>
    <p:extLst>
      <p:ext uri="{BB962C8B-B14F-4D97-AF65-F5344CB8AC3E}">
        <p14:creationId xmlns:p14="http://schemas.microsoft.com/office/powerpoint/2010/main" val="57471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Réponses de Mr S</a:t>
            </a:r>
            <a:endParaRPr lang="fr-FR" dirty="0"/>
          </a:p>
        </p:txBody>
      </p:sp>
      <p:sp>
        <p:nvSpPr>
          <p:cNvPr id="3" name="Espace réservé du contenu 2"/>
          <p:cNvSpPr>
            <a:spLocks noGrp="1"/>
          </p:cNvSpPr>
          <p:nvPr>
            <p:ph idx="1"/>
          </p:nvPr>
        </p:nvSpPr>
        <p:spPr/>
        <p:txBody>
          <a:bodyPr/>
          <a:lstStyle/>
          <a:p>
            <a:r>
              <a:rPr lang="fr-FR" dirty="0"/>
              <a:t>J’ai mal au dos depuis presque un an mais dans la jambe ça ne fait que 4/5 mois, au début s’était surtout une gène et puis depuis 2 mois ça s’est beaucoup aggravé avec des douleurs permanentes.</a:t>
            </a:r>
          </a:p>
          <a:p>
            <a:r>
              <a:rPr lang="fr-FR" dirty="0"/>
              <a:t>J’ai l’impression que ma jambe va lâcher et puis je sens pas trop bien mon pied.</a:t>
            </a:r>
          </a:p>
          <a:p>
            <a:r>
              <a:rPr lang="fr-FR" dirty="0"/>
              <a:t>De toute façon j’ai pas trop le temps avec mon travail, je ne suis pas allé voir le médecin il ne me fait jamais rien je préfère venir vous voir.</a:t>
            </a:r>
          </a:p>
          <a:p>
            <a:pPr marL="0" indent="0">
              <a:buNone/>
            </a:pPr>
            <a:endParaRPr lang="fr-FR" dirty="0"/>
          </a:p>
        </p:txBody>
      </p:sp>
    </p:spTree>
    <p:extLst>
      <p:ext uri="{BB962C8B-B14F-4D97-AF65-F5344CB8AC3E}">
        <p14:creationId xmlns:p14="http://schemas.microsoft.com/office/powerpoint/2010/main" val="3344980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a:solidFill>
                  <a:srgbClr val="FF0000"/>
                </a:solidFill>
              </a:rPr>
              <a:t>Drapeaux rouges dans l’interrogatoire….</a:t>
            </a:r>
          </a:p>
        </p:txBody>
      </p:sp>
      <p:sp>
        <p:nvSpPr>
          <p:cNvPr id="3" name="Espace réservé du contenu 2"/>
          <p:cNvSpPr>
            <a:spLocks noGrp="1"/>
          </p:cNvSpPr>
          <p:nvPr>
            <p:ph idx="1"/>
          </p:nvPr>
        </p:nvSpPr>
        <p:spPr/>
        <p:txBody>
          <a:bodyPr>
            <a:normAutofit/>
          </a:bodyPr>
          <a:lstStyle/>
          <a:p>
            <a:r>
              <a:rPr lang="fr-FR" sz="4000" dirty="0"/>
              <a:t>Douleurs permanentes</a:t>
            </a:r>
          </a:p>
          <a:p>
            <a:r>
              <a:rPr lang="fr-FR" sz="4000" dirty="0"/>
              <a:t>Sensation de « jambe qui lâche »</a:t>
            </a:r>
          </a:p>
          <a:p>
            <a:r>
              <a:rPr lang="fr-FR" sz="4000" dirty="0"/>
              <a:t>Forte diminution de la sensibilité subjective du pied</a:t>
            </a:r>
          </a:p>
          <a:p>
            <a:r>
              <a:rPr lang="fr-FR" sz="4000" dirty="0"/>
              <a:t>Absence de consultation médicale, pas de bilan , pas d’imagerie</a:t>
            </a:r>
          </a:p>
        </p:txBody>
      </p:sp>
    </p:spTree>
    <p:extLst>
      <p:ext uri="{BB962C8B-B14F-4D97-AF65-F5344CB8AC3E}">
        <p14:creationId xmlns:p14="http://schemas.microsoft.com/office/powerpoint/2010/main" val="3514353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64704"/>
            <a:ext cx="8229600" cy="5559896"/>
          </a:xfrm>
        </p:spPr>
        <p:txBody>
          <a:bodyPr>
            <a:normAutofit fontScale="47500" lnSpcReduction="20000"/>
          </a:bodyPr>
          <a:lstStyle/>
          <a:p>
            <a:r>
              <a:rPr lang="fr-FR" b="1" u="sng" dirty="0"/>
              <a:t>Examen manuel :</a:t>
            </a:r>
            <a:endParaRPr lang="fr-FR" dirty="0"/>
          </a:p>
          <a:p>
            <a:endParaRPr lang="fr-FR" dirty="0"/>
          </a:p>
          <a:p>
            <a:pPr>
              <a:buNone/>
            </a:pPr>
            <a:r>
              <a:rPr lang="fr-FR" b="1" dirty="0"/>
              <a:t>	</a:t>
            </a:r>
            <a:r>
              <a:rPr lang="fr-FR" b="1" u="sng" dirty="0"/>
              <a:t>Général :</a:t>
            </a:r>
            <a:endParaRPr lang="fr-FR" dirty="0"/>
          </a:p>
          <a:p>
            <a:pPr>
              <a:buNone/>
            </a:pPr>
            <a:r>
              <a:rPr lang="fr-FR" dirty="0"/>
              <a:t>		</a:t>
            </a:r>
            <a:r>
              <a:rPr lang="fr-FR" u="sng" dirty="0"/>
              <a:t>Debout</a:t>
            </a:r>
          </a:p>
          <a:p>
            <a:pPr>
              <a:buNone/>
            </a:pPr>
            <a:endParaRPr lang="fr-FR" dirty="0"/>
          </a:p>
          <a:p>
            <a:pPr lvl="0"/>
            <a:r>
              <a:rPr lang="fr-FR" b="1" dirty="0"/>
              <a:t>Inspection debout</a:t>
            </a:r>
            <a:endParaRPr lang="fr-FR" dirty="0"/>
          </a:p>
          <a:p>
            <a:pPr lvl="0"/>
            <a:r>
              <a:rPr lang="fr-FR" b="1" dirty="0"/>
              <a:t>Ecoute générale</a:t>
            </a:r>
          </a:p>
          <a:p>
            <a:pPr marL="0" lvl="0" indent="0">
              <a:buNone/>
            </a:pPr>
            <a:endParaRPr lang="fr-FR" dirty="0"/>
          </a:p>
          <a:p>
            <a:pPr>
              <a:buNone/>
            </a:pPr>
            <a:r>
              <a:rPr lang="fr-FR" b="1" dirty="0"/>
              <a:t>		</a:t>
            </a:r>
            <a:r>
              <a:rPr lang="fr-FR" b="1" u="sng" dirty="0"/>
              <a:t>Assis</a:t>
            </a:r>
            <a:endParaRPr lang="fr-FR" dirty="0"/>
          </a:p>
          <a:p>
            <a:pPr>
              <a:buNone/>
            </a:pPr>
            <a:r>
              <a:rPr lang="fr-FR" b="1" dirty="0"/>
              <a:t> </a:t>
            </a:r>
            <a:endParaRPr lang="fr-FR" dirty="0"/>
          </a:p>
          <a:p>
            <a:pPr lvl="0"/>
            <a:r>
              <a:rPr lang="fr-FR" b="1" dirty="0"/>
              <a:t>Ecoute globale</a:t>
            </a:r>
          </a:p>
          <a:p>
            <a:pPr lvl="0"/>
            <a:r>
              <a:rPr lang="fr-FR" b="1" dirty="0"/>
              <a:t>Test compression du rachis à la recherche d’un conflit disco radiculaire à droite et en fonction de ce résultat:</a:t>
            </a:r>
          </a:p>
          <a:p>
            <a:pPr lvl="0"/>
            <a:endParaRPr lang="fr-FR" dirty="0"/>
          </a:p>
          <a:p>
            <a:pPr lvl="0" algn="ctr"/>
            <a:r>
              <a:rPr lang="fr-FR" b="1" i="1" dirty="0"/>
              <a:t>Test rachis</a:t>
            </a:r>
            <a:endParaRPr lang="fr-FR" i="1" dirty="0"/>
          </a:p>
          <a:p>
            <a:pPr lvl="0" algn="ctr"/>
            <a:r>
              <a:rPr lang="fr-FR" b="1" i="1" dirty="0"/>
              <a:t>Test Côtes</a:t>
            </a:r>
            <a:endParaRPr lang="fr-FR" i="1" dirty="0"/>
          </a:p>
          <a:p>
            <a:pPr lvl="0" algn="ctr"/>
            <a:r>
              <a:rPr lang="fr-FR" b="1" i="1" dirty="0"/>
              <a:t>Test rapide ceinture scapulaire</a:t>
            </a:r>
            <a:endParaRPr lang="fr-FR" i="1" dirty="0"/>
          </a:p>
          <a:p>
            <a:pPr>
              <a:buNone/>
            </a:pPr>
            <a:r>
              <a:rPr lang="fr-FR" b="1" dirty="0"/>
              <a:t> </a:t>
            </a:r>
            <a:endParaRPr lang="fr-FR" dirty="0"/>
          </a:p>
          <a:p>
            <a:pPr>
              <a:buNone/>
            </a:pPr>
            <a:r>
              <a:rPr lang="fr-FR" b="1" dirty="0"/>
              <a:t>		</a:t>
            </a:r>
            <a:r>
              <a:rPr lang="fr-FR" b="1" u="sng" dirty="0"/>
              <a:t>Décubitus dorsal</a:t>
            </a:r>
          </a:p>
          <a:p>
            <a:pPr>
              <a:buNone/>
            </a:pPr>
            <a:endParaRPr lang="fr-FR" b="1" u="sng" dirty="0"/>
          </a:p>
          <a:p>
            <a:pPr>
              <a:buNone/>
            </a:pPr>
            <a:r>
              <a:rPr lang="fr-FR" b="1" dirty="0"/>
              <a:t>Test de la sensibilité superficielle et profonde</a:t>
            </a:r>
          </a:p>
          <a:p>
            <a:pPr>
              <a:buNone/>
            </a:pPr>
            <a:r>
              <a:rPr lang="fr-FR" b="1" dirty="0"/>
              <a:t>Prise des reflexes</a:t>
            </a:r>
          </a:p>
          <a:p>
            <a:pPr>
              <a:buNone/>
            </a:pPr>
            <a:r>
              <a:rPr lang="fr-FR" b="1" dirty="0"/>
              <a:t>Test de la force musculaire++++++++++++</a:t>
            </a:r>
          </a:p>
          <a:p>
            <a:pPr>
              <a:buNone/>
            </a:pPr>
            <a:r>
              <a:rPr lang="fr-FR" b="1" dirty="0"/>
              <a:t>Eventuellement test de Lasègue et en fonctions du résultat de ces tests la séance se poursuit avec :</a:t>
            </a:r>
          </a:p>
          <a:p>
            <a:pPr algn="ctr">
              <a:buNone/>
            </a:pPr>
            <a:endParaRPr lang="fr-FR" i="1" dirty="0"/>
          </a:p>
          <a:p>
            <a:pPr lvl="0" algn="ctr"/>
            <a:r>
              <a:rPr lang="fr-FR" b="1" i="1" dirty="0"/>
              <a:t>Test rapide membre inférieurs</a:t>
            </a:r>
            <a:endParaRPr lang="fr-FR" i="1" dirty="0"/>
          </a:p>
          <a:p>
            <a:pPr lvl="0" algn="ctr"/>
            <a:r>
              <a:rPr lang="fr-FR" b="1" i="1" dirty="0"/>
              <a:t>Test roulement des iliaques</a:t>
            </a:r>
            <a:endParaRPr lang="fr-FR" i="1" dirty="0"/>
          </a:p>
          <a:p>
            <a:pPr lvl="0" algn="ctr"/>
            <a:r>
              <a:rPr lang="fr-FR" b="1" i="1" dirty="0"/>
              <a:t>Test symphyse</a:t>
            </a:r>
            <a:endParaRPr lang="fr-FR" i="1" dirty="0"/>
          </a:p>
          <a:p>
            <a:pPr lvl="0" algn="ctr"/>
            <a:r>
              <a:rPr lang="fr-FR" b="1" i="1" dirty="0"/>
              <a:t>Test sacrum entre les iliaque (mécanique et respiratoire et DM) </a:t>
            </a:r>
            <a:endParaRPr lang="fr-FR" i="1" dirty="0"/>
          </a:p>
          <a:p>
            <a:pPr lvl="0" algn="ctr"/>
            <a:r>
              <a:rPr lang="fr-FR" b="1" i="1" dirty="0"/>
              <a:t>Test rapide routine viscérale, pelvienne, thoracique.</a:t>
            </a:r>
            <a:endParaRPr lang="fr-FR" i="1" dirty="0"/>
          </a:p>
          <a:p>
            <a:pPr lvl="0" algn="ctr"/>
            <a:r>
              <a:rPr lang="fr-FR" b="1" i="1" dirty="0"/>
              <a:t>Test crâne et DM.</a:t>
            </a:r>
            <a:endParaRPr lang="fr-FR" i="1" dirty="0"/>
          </a:p>
          <a:p>
            <a:pPr>
              <a:buNone/>
            </a:pPr>
            <a:endParaRPr lang="fr-FR" dirty="0"/>
          </a:p>
        </p:txBody>
      </p:sp>
    </p:spTree>
    <p:extLst>
      <p:ext uri="{BB962C8B-B14F-4D97-AF65-F5344CB8AC3E}">
        <p14:creationId xmlns:p14="http://schemas.microsoft.com/office/powerpoint/2010/main" val="95646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9" end="1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0" end="2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21" end="2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4" end="2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25" end="2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6" end="2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7" end="2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8" end="2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lstStyle/>
          <a:p>
            <a:pPr marL="0" indent="0" algn="ctr">
              <a:buNone/>
            </a:pPr>
            <a:endParaRPr lang="fr-FR" sz="8800" b="1" u="sng" dirty="0">
              <a:solidFill>
                <a:srgbClr val="FF0000"/>
              </a:solidFill>
            </a:endParaRPr>
          </a:p>
          <a:p>
            <a:pPr marL="0" indent="0" algn="ctr">
              <a:buNone/>
            </a:pPr>
            <a:r>
              <a:rPr lang="fr-FR" sz="8800" b="1" u="sng" dirty="0">
                <a:solidFill>
                  <a:srgbClr val="FF0000"/>
                </a:solidFill>
              </a:rPr>
              <a:t>Cas N°6</a:t>
            </a:r>
            <a:endParaRPr lang="fr-FR" sz="8800" b="1" dirty="0">
              <a:solidFill>
                <a:srgbClr val="FF0000"/>
              </a:solidFill>
            </a:endParaRPr>
          </a:p>
          <a:p>
            <a:pPr marL="0" indent="0">
              <a:buNone/>
            </a:pPr>
            <a:endParaRPr lang="fr-FR" dirty="0"/>
          </a:p>
        </p:txBody>
      </p:sp>
    </p:spTree>
    <p:extLst>
      <p:ext uri="{BB962C8B-B14F-4D97-AF65-F5344CB8AC3E}">
        <p14:creationId xmlns:p14="http://schemas.microsoft.com/office/powerpoint/2010/main" val="864859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normAutofit fontScale="92500" lnSpcReduction="10000"/>
          </a:bodyPr>
          <a:lstStyle/>
          <a:p>
            <a:pPr algn="ctr">
              <a:buNone/>
            </a:pPr>
            <a:r>
              <a:rPr lang="fr-FR" sz="6600" b="1" dirty="0"/>
              <a:t>Mme L 35  ans vient consulter pour des douleurs au bas ventre depuis plusieurs mois</a:t>
            </a:r>
            <a:endParaRPr lang="fr-FR" sz="6600" dirty="0"/>
          </a:p>
          <a:p>
            <a:endParaRPr lang="fr-F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1071546"/>
            <a:ext cx="8229600" cy="5253054"/>
          </a:xfrm>
        </p:spPr>
        <p:txBody>
          <a:bodyPr>
            <a:normAutofit fontScale="55000" lnSpcReduction="20000"/>
          </a:bodyPr>
          <a:lstStyle/>
          <a:p>
            <a:pPr>
              <a:buNone/>
            </a:pPr>
            <a:r>
              <a:rPr lang="fr-FR" sz="2800" b="1" u="sng" dirty="0"/>
              <a:t>Interrogatoire :</a:t>
            </a:r>
            <a:endParaRPr lang="fr-FR" sz="2800" dirty="0"/>
          </a:p>
          <a:p>
            <a:pPr>
              <a:buNone/>
            </a:pPr>
            <a:r>
              <a:rPr lang="fr-FR" sz="2800" b="1" dirty="0"/>
              <a:t>		</a:t>
            </a:r>
            <a:r>
              <a:rPr lang="fr-FR" sz="2800" b="1" u="sng" dirty="0"/>
              <a:t>Spécifique :</a:t>
            </a:r>
          </a:p>
          <a:p>
            <a:pPr>
              <a:buNone/>
            </a:pPr>
            <a:endParaRPr lang="fr-FR" sz="2800" dirty="0"/>
          </a:p>
          <a:p>
            <a:pPr lvl="0"/>
            <a:r>
              <a:rPr lang="fr-FR" sz="2800" b="1" dirty="0"/>
              <a:t>Vous avez cette douleur depuis combien de temps ?</a:t>
            </a:r>
            <a:endParaRPr lang="fr-FR" sz="2800" dirty="0"/>
          </a:p>
          <a:p>
            <a:pPr lvl="0"/>
            <a:r>
              <a:rPr lang="fr-FR" sz="2800" b="1" dirty="0"/>
              <a:t>Cette douleur arrive t’elle après les repas ou est permanente ?</a:t>
            </a:r>
            <a:endParaRPr lang="fr-FR" sz="2800" dirty="0"/>
          </a:p>
          <a:p>
            <a:pPr lvl="0"/>
            <a:r>
              <a:rPr lang="fr-FR" sz="2800" b="1" dirty="0"/>
              <a:t>Cette douleur est elle accompagnée d’autre signes telle que des diarrhées, constipation, modification des selles, nausée, douleurs à la miction, infection urinaire</a:t>
            </a:r>
            <a:endParaRPr lang="fr-FR" sz="2800" dirty="0"/>
          </a:p>
          <a:p>
            <a:pPr lvl="0"/>
            <a:r>
              <a:rPr lang="fr-FR" sz="2800" b="1" dirty="0"/>
              <a:t>Date des dernières menstruations ? qualité des menstruations ?</a:t>
            </a:r>
            <a:endParaRPr lang="fr-FR" sz="2800" dirty="0"/>
          </a:p>
          <a:p>
            <a:pPr lvl="0"/>
            <a:r>
              <a:rPr lang="fr-FR" sz="2800" b="1" dirty="0"/>
              <a:t>Avez-vous consulté votre médecin ?</a:t>
            </a:r>
            <a:endParaRPr lang="fr-FR" sz="2800" dirty="0"/>
          </a:p>
          <a:p>
            <a:pPr lvl="0"/>
            <a:r>
              <a:rPr lang="fr-FR" sz="2800" b="1" dirty="0"/>
              <a:t>Avez-vous dans le passé déjà ressentie ce type de douleur ?</a:t>
            </a:r>
            <a:endParaRPr lang="fr-FR" sz="2800" dirty="0"/>
          </a:p>
          <a:p>
            <a:pPr lvl="0"/>
            <a:r>
              <a:rPr lang="fr-FR" sz="2800" b="1" dirty="0"/>
              <a:t>Avez-vous fait un traitement pour cette douleur ?</a:t>
            </a:r>
          </a:p>
          <a:p>
            <a:pPr lvl="0"/>
            <a:endParaRPr lang="fr-FR" sz="2800" dirty="0"/>
          </a:p>
          <a:p>
            <a:pPr>
              <a:buNone/>
            </a:pPr>
            <a:r>
              <a:rPr lang="fr-FR" sz="2800" b="1" dirty="0"/>
              <a:t>		</a:t>
            </a:r>
            <a:r>
              <a:rPr lang="fr-FR" sz="2800" b="1" u="sng" dirty="0"/>
              <a:t>Général :</a:t>
            </a:r>
          </a:p>
          <a:p>
            <a:pPr>
              <a:buNone/>
            </a:pPr>
            <a:endParaRPr lang="fr-FR" sz="2800" dirty="0"/>
          </a:p>
          <a:p>
            <a:pPr lvl="0"/>
            <a:r>
              <a:rPr lang="fr-FR" sz="2800" b="1" dirty="0"/>
              <a:t>Avez-vous d’autres douleurs ?</a:t>
            </a:r>
            <a:endParaRPr lang="fr-FR" sz="2800" dirty="0"/>
          </a:p>
          <a:p>
            <a:pPr lvl="0"/>
            <a:r>
              <a:rPr lang="fr-FR" sz="2800" b="1" dirty="0"/>
              <a:t>Avez-vous des antécédents :</a:t>
            </a:r>
            <a:endParaRPr lang="fr-FR" sz="2800" dirty="0"/>
          </a:p>
          <a:p>
            <a:pPr lvl="1"/>
            <a:r>
              <a:rPr lang="fr-FR" b="1" dirty="0"/>
              <a:t>Médicaux ?</a:t>
            </a:r>
            <a:endParaRPr lang="fr-FR" dirty="0"/>
          </a:p>
          <a:p>
            <a:pPr lvl="1"/>
            <a:r>
              <a:rPr lang="fr-FR" b="1" dirty="0"/>
              <a:t>Chirurgicaux ?</a:t>
            </a:r>
            <a:endParaRPr lang="fr-FR" dirty="0"/>
          </a:p>
          <a:p>
            <a:pPr lvl="1"/>
            <a:r>
              <a:rPr lang="fr-FR" b="1" dirty="0"/>
              <a:t>Traumatiques ?</a:t>
            </a:r>
            <a:endParaRPr lang="fr-FR" dirty="0"/>
          </a:p>
          <a:p>
            <a:pPr lvl="0"/>
            <a:r>
              <a:rPr lang="fr-FR" sz="2800" b="1" dirty="0"/>
              <a:t>Quelle profession exercée vous ? Faites-vous du sport ?</a:t>
            </a:r>
            <a:endParaRPr lang="fr-FR" sz="2800" dirty="0"/>
          </a:p>
          <a:p>
            <a:pPr lvl="0"/>
            <a:r>
              <a:rPr lang="fr-FR" sz="2800" b="1" dirty="0"/>
              <a:t>Passage en revue des différentes sphères ?</a:t>
            </a:r>
            <a:endParaRPr lang="fr-FR" sz="2800" dirty="0"/>
          </a:p>
          <a:p>
            <a:pPr lvl="0"/>
            <a:r>
              <a:rPr lang="fr-FR" sz="2800" b="1" dirty="0"/>
              <a:t>Hygiène de vie : tabac, médicaments, habitudes de vie notamment l’hygiène  alimentaire... </a:t>
            </a:r>
            <a:endParaRPr lang="fr-FR" sz="2800" dirty="0"/>
          </a:p>
          <a:p>
            <a:pPr>
              <a:buNone/>
            </a:pP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8" end="1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9" end="1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Réponses </a:t>
            </a:r>
            <a:r>
              <a:rPr lang="fr-FR" b="1">
                <a:solidFill>
                  <a:srgbClr val="FF0000"/>
                </a:solidFill>
              </a:rPr>
              <a:t>de Mme </a:t>
            </a:r>
            <a:r>
              <a:rPr lang="fr-FR" b="1" dirty="0">
                <a:solidFill>
                  <a:srgbClr val="FF0000"/>
                </a:solidFill>
              </a:rPr>
              <a:t>L</a:t>
            </a:r>
            <a:endParaRPr lang="fr-FR" dirty="0"/>
          </a:p>
        </p:txBody>
      </p:sp>
      <p:sp>
        <p:nvSpPr>
          <p:cNvPr id="3" name="Espace réservé du contenu 2"/>
          <p:cNvSpPr>
            <a:spLocks noGrp="1"/>
          </p:cNvSpPr>
          <p:nvPr>
            <p:ph idx="1"/>
          </p:nvPr>
        </p:nvSpPr>
        <p:spPr/>
        <p:txBody>
          <a:bodyPr>
            <a:normAutofit fontScale="62500" lnSpcReduction="20000"/>
          </a:bodyPr>
          <a:lstStyle/>
          <a:p>
            <a:pPr>
              <a:buNone/>
            </a:pPr>
            <a:r>
              <a:rPr lang="fr-FR" b="1" u="sng" dirty="0"/>
              <a:t>REPONSES :</a:t>
            </a:r>
            <a:endParaRPr lang="fr-FR" dirty="0"/>
          </a:p>
          <a:p>
            <a:r>
              <a:rPr lang="fr-FR" b="1" dirty="0"/>
              <a:t>Ca fait 6 mois que j’ai mal au ventre. Ca commencé par une gène dans le bas ventre puis maintenant j’ai de plus en plus mal et alors que je ne faisais jamais d’infection urinaire maintenant j’en fais en permanence, au moins une fois par mois. A chaque fois je vois le docteur qui me donne des antibiotiques mais il ne sait pas m’explique pourquoi je fais ça en permanence.</a:t>
            </a:r>
            <a:endParaRPr lang="fr-FR" dirty="0"/>
          </a:p>
          <a:p>
            <a:r>
              <a:rPr lang="fr-FR" b="1" dirty="0"/>
              <a:t>En plus maintenant j’ai l’impression que j’ai tout le temps envie d’uriner mais parfois même pour trois gouttes...</a:t>
            </a:r>
          </a:p>
          <a:p>
            <a:r>
              <a:rPr lang="fr-FR" b="1" dirty="0"/>
              <a:t>Encore plus étonnant vous allez dire que je suis étrange mais j’ai des sensations étranges ici ( elle montre les régions inguinale et partie haute face médiale des cuisses): c’est comme si j’avais mal à la peau</a:t>
            </a:r>
            <a:endParaRPr lang="fr-FR" dirty="0"/>
          </a:p>
          <a:p>
            <a:r>
              <a:rPr lang="fr-FR" b="1" dirty="0"/>
              <a:t>J’ai aussi mal aux lombaires mais je pense que c’est due à la boxe je prends beaucoup de coup et je tombe beaucoup.</a:t>
            </a:r>
            <a:endParaRPr lang="fr-FR" dirty="0"/>
          </a:p>
          <a:p>
            <a:r>
              <a:rPr lang="fr-FR" b="1" dirty="0"/>
              <a:t>J’ai remarqué aussi que depuis plusieurs semaines je suis écœurée dès que je mange un peu trop gras.</a:t>
            </a:r>
            <a:endParaRPr lang="fr-FR" dirty="0"/>
          </a:p>
          <a:p>
            <a:r>
              <a:rPr lang="fr-FR" b="1" dirty="0"/>
              <a:t>Mes selles sont normales, au niveau gynéco pas de problème je suis sous miréna donc je n’ai plus de règles depuis 2 ans.</a:t>
            </a:r>
            <a:endParaRPr lang="fr-FR" dirty="0"/>
          </a:p>
          <a:p>
            <a:r>
              <a:rPr lang="fr-FR" b="1" dirty="0"/>
              <a:t>ATCD : entorse cheville droite en 2005</a:t>
            </a:r>
            <a:endParaRPr lang="fr-FR" dirty="0"/>
          </a:p>
          <a:p>
            <a:r>
              <a:rPr lang="fr-FR" b="1" dirty="0"/>
              <a:t>Profession : secrétaire. Sport : boxe.</a:t>
            </a:r>
            <a:endParaRPr lang="fr-FR" dirty="0"/>
          </a:p>
          <a:p>
            <a:endParaRPr lang="fr-F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normAutofit/>
          </a:bodyPr>
          <a:lstStyle/>
          <a:p>
            <a:pPr algn="ctr">
              <a:buNone/>
            </a:pPr>
            <a:endParaRPr lang="fr-FR" sz="6600" b="1" dirty="0">
              <a:solidFill>
                <a:srgbClr val="FF0000"/>
              </a:solidFill>
            </a:endParaRPr>
          </a:p>
          <a:p>
            <a:pPr algn="ctr">
              <a:buNone/>
            </a:pPr>
            <a:r>
              <a:rPr lang="fr-FR" sz="6600" b="1" dirty="0">
                <a:solidFill>
                  <a:srgbClr val="FF0000"/>
                </a:solidFill>
              </a:rPr>
              <a:t>Examen manuel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1000108"/>
            <a:ext cx="8229600" cy="5324492"/>
          </a:xfrm>
        </p:spPr>
        <p:txBody>
          <a:bodyPr>
            <a:normAutofit fontScale="55000" lnSpcReduction="20000"/>
          </a:bodyPr>
          <a:lstStyle/>
          <a:p>
            <a:pPr>
              <a:buNone/>
            </a:pPr>
            <a:r>
              <a:rPr lang="fr-FR" b="1" u="sng" dirty="0"/>
              <a:t>Examen manuel :</a:t>
            </a:r>
          </a:p>
          <a:p>
            <a:pPr>
              <a:buNone/>
            </a:pPr>
            <a:endParaRPr lang="fr-FR" dirty="0"/>
          </a:p>
          <a:p>
            <a:pPr>
              <a:buNone/>
            </a:pPr>
            <a:r>
              <a:rPr lang="fr-FR" b="1" dirty="0"/>
              <a:t>	</a:t>
            </a:r>
            <a:r>
              <a:rPr lang="fr-FR" b="1" u="sng" dirty="0"/>
              <a:t>Général :</a:t>
            </a:r>
            <a:endParaRPr lang="fr-FR" dirty="0"/>
          </a:p>
          <a:p>
            <a:pPr>
              <a:buNone/>
            </a:pPr>
            <a:r>
              <a:rPr lang="fr-FR" dirty="0"/>
              <a:t>		</a:t>
            </a:r>
            <a:r>
              <a:rPr lang="fr-FR" b="1" u="sng" dirty="0"/>
              <a:t>Debout</a:t>
            </a:r>
            <a:endParaRPr lang="fr-FR" dirty="0"/>
          </a:p>
          <a:p>
            <a:r>
              <a:rPr lang="fr-FR" b="1" dirty="0"/>
              <a:t>Inspection debout</a:t>
            </a:r>
            <a:endParaRPr lang="fr-FR" dirty="0"/>
          </a:p>
          <a:p>
            <a:r>
              <a:rPr lang="fr-FR" b="1" dirty="0"/>
              <a:t>Test grand mouvements</a:t>
            </a:r>
            <a:endParaRPr lang="fr-FR" dirty="0"/>
          </a:p>
          <a:p>
            <a:r>
              <a:rPr lang="fr-FR" b="1" dirty="0"/>
              <a:t>Ecoute générale</a:t>
            </a:r>
            <a:endParaRPr lang="fr-FR" dirty="0"/>
          </a:p>
          <a:p>
            <a:r>
              <a:rPr lang="fr-FR" b="1" dirty="0"/>
              <a:t>TFD</a:t>
            </a:r>
            <a:endParaRPr lang="fr-FR" dirty="0"/>
          </a:p>
          <a:p>
            <a:pPr>
              <a:buNone/>
            </a:pPr>
            <a:r>
              <a:rPr lang="fr-FR" b="1" dirty="0"/>
              <a:t>		</a:t>
            </a:r>
            <a:r>
              <a:rPr lang="fr-FR" b="1" u="sng" dirty="0"/>
              <a:t>Assis</a:t>
            </a:r>
            <a:endParaRPr lang="fr-FR" dirty="0"/>
          </a:p>
          <a:p>
            <a:pPr>
              <a:buNone/>
            </a:pPr>
            <a:r>
              <a:rPr lang="fr-FR" b="1" dirty="0"/>
              <a:t> </a:t>
            </a:r>
            <a:endParaRPr lang="fr-FR" dirty="0"/>
          </a:p>
          <a:p>
            <a:r>
              <a:rPr lang="fr-FR" b="1" dirty="0"/>
              <a:t>Ecoute globale</a:t>
            </a:r>
            <a:endParaRPr lang="fr-FR" dirty="0"/>
          </a:p>
          <a:p>
            <a:r>
              <a:rPr lang="fr-FR" b="1" dirty="0"/>
              <a:t>TFA</a:t>
            </a:r>
            <a:endParaRPr lang="fr-FR" dirty="0"/>
          </a:p>
          <a:p>
            <a:r>
              <a:rPr lang="fr-FR" b="1" dirty="0"/>
              <a:t>Test rachis</a:t>
            </a:r>
            <a:endParaRPr lang="fr-FR" dirty="0"/>
          </a:p>
          <a:p>
            <a:r>
              <a:rPr lang="fr-FR" b="1" dirty="0"/>
              <a:t>Test Côtes</a:t>
            </a:r>
            <a:endParaRPr lang="fr-FR" dirty="0"/>
          </a:p>
          <a:p>
            <a:r>
              <a:rPr lang="fr-FR" b="1" dirty="0"/>
              <a:t>Test rapide ceinture scapulaire</a:t>
            </a:r>
            <a:endParaRPr lang="fr-FR" dirty="0"/>
          </a:p>
          <a:p>
            <a:pPr>
              <a:buNone/>
            </a:pPr>
            <a:r>
              <a:rPr lang="fr-FR" b="1" dirty="0"/>
              <a:t> </a:t>
            </a:r>
            <a:endParaRPr lang="fr-FR" dirty="0"/>
          </a:p>
          <a:p>
            <a:pPr>
              <a:buNone/>
            </a:pPr>
            <a:r>
              <a:rPr lang="fr-FR" b="1" dirty="0"/>
              <a:t>		</a:t>
            </a:r>
            <a:r>
              <a:rPr lang="fr-FR" b="1" u="sng" dirty="0"/>
              <a:t>Décubitus dorsal</a:t>
            </a:r>
          </a:p>
          <a:p>
            <a:pPr>
              <a:buNone/>
            </a:pPr>
            <a:endParaRPr lang="fr-FR" dirty="0"/>
          </a:p>
          <a:p>
            <a:r>
              <a:rPr lang="fr-FR" b="1" dirty="0"/>
              <a:t>Test rapide membre inférieurs</a:t>
            </a:r>
            <a:endParaRPr lang="fr-FR" dirty="0"/>
          </a:p>
          <a:p>
            <a:r>
              <a:rPr lang="fr-FR" b="1" dirty="0"/>
              <a:t>Test roulement des iliaques</a:t>
            </a:r>
            <a:endParaRPr lang="fr-FR" dirty="0"/>
          </a:p>
          <a:p>
            <a:r>
              <a:rPr lang="fr-FR" b="1" dirty="0"/>
              <a:t>Test symphyse</a:t>
            </a:r>
            <a:endParaRPr lang="fr-FR" dirty="0"/>
          </a:p>
          <a:p>
            <a:r>
              <a:rPr lang="fr-FR" b="1" dirty="0"/>
              <a:t>Test sacrum entre les iliaque (mécanique et respiratoire et DM) </a:t>
            </a:r>
            <a:endParaRPr lang="fr-FR" dirty="0"/>
          </a:p>
          <a:p>
            <a:r>
              <a:rPr lang="fr-FR" b="1" dirty="0"/>
              <a:t>Test rapide routine viscérale, pelvienne, thoracique.</a:t>
            </a:r>
            <a:endParaRPr lang="fr-FR" dirty="0"/>
          </a:p>
          <a:p>
            <a:r>
              <a:rPr lang="fr-FR" b="1" dirty="0"/>
              <a:t>Test crâne et DM.</a:t>
            </a:r>
            <a:endParaRPr lang="fr-FR" dirty="0"/>
          </a:p>
          <a:p>
            <a:endParaRPr lang="fr-F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57232"/>
            <a:ext cx="8229600" cy="5467368"/>
          </a:xfrm>
        </p:spPr>
        <p:txBody>
          <a:bodyPr>
            <a:normAutofit fontScale="70000" lnSpcReduction="20000"/>
          </a:bodyPr>
          <a:lstStyle/>
          <a:p>
            <a:pPr>
              <a:buNone/>
            </a:pPr>
            <a:r>
              <a:rPr lang="fr-FR" b="1" u="sng" dirty="0"/>
              <a:t>RESULTATS des tests généraux :</a:t>
            </a:r>
          </a:p>
          <a:p>
            <a:pPr>
              <a:buNone/>
            </a:pPr>
            <a:endParaRPr lang="fr-FR" dirty="0"/>
          </a:p>
          <a:p>
            <a:r>
              <a:rPr lang="fr-FR" b="1" dirty="0"/>
              <a:t>Ecoute très marquée en mouvement antéro postérieur</a:t>
            </a:r>
            <a:endParaRPr lang="fr-FR" dirty="0"/>
          </a:p>
          <a:p>
            <a:r>
              <a:rPr lang="fr-FR" b="1" dirty="0"/>
              <a:t>Inspection : courbures rachidiennes effacées surtout au niveau lombaire</a:t>
            </a:r>
            <a:endParaRPr lang="fr-FR" dirty="0"/>
          </a:p>
          <a:p>
            <a:pPr>
              <a:buNone/>
            </a:pPr>
            <a:r>
              <a:rPr lang="fr-FR" b="1" dirty="0"/>
              <a:t>  </a:t>
            </a:r>
            <a:endParaRPr lang="fr-FR" dirty="0"/>
          </a:p>
          <a:p>
            <a:pPr>
              <a:buNone/>
            </a:pPr>
            <a:r>
              <a:rPr lang="fr-FR" b="1" dirty="0"/>
              <a:t>Test rachis : </a:t>
            </a:r>
            <a:endParaRPr lang="fr-FR" dirty="0"/>
          </a:p>
          <a:p>
            <a:pPr lvl="0"/>
            <a:r>
              <a:rPr lang="fr-FR" b="1" dirty="0"/>
              <a:t>D6 </a:t>
            </a:r>
            <a:endParaRPr lang="fr-FR" dirty="0"/>
          </a:p>
          <a:p>
            <a:pPr lvl="0"/>
            <a:r>
              <a:rPr lang="fr-FR" b="1" dirty="0"/>
              <a:t>K6 droite</a:t>
            </a:r>
            <a:endParaRPr lang="fr-FR" dirty="0"/>
          </a:p>
          <a:p>
            <a:pPr lvl="0"/>
            <a:r>
              <a:rPr lang="fr-FR" b="1" dirty="0"/>
              <a:t>C4 </a:t>
            </a:r>
            <a:endParaRPr lang="fr-FR" dirty="0"/>
          </a:p>
          <a:p>
            <a:pPr lvl="0"/>
            <a:r>
              <a:rPr lang="fr-FR" b="1" dirty="0"/>
              <a:t>L1++++avec espace inter épineux L1 L2 bien plus marqué que les autres espaces</a:t>
            </a:r>
            <a:endParaRPr lang="fr-FR" dirty="0"/>
          </a:p>
          <a:p>
            <a:pPr lvl="0"/>
            <a:r>
              <a:rPr lang="fr-FR" b="1" dirty="0"/>
              <a:t>Globalement raideur lombaire</a:t>
            </a:r>
          </a:p>
          <a:p>
            <a:pPr lvl="0"/>
            <a:endParaRPr lang="fr-FR" dirty="0"/>
          </a:p>
          <a:p>
            <a:pPr>
              <a:buNone/>
            </a:pPr>
            <a:r>
              <a:rPr lang="fr-FR" b="1" dirty="0"/>
              <a:t>Test sacrum en DD : perte de mobilité de la base droite et de l’AIL gauche </a:t>
            </a:r>
            <a:endParaRPr lang="fr-FR" dirty="0"/>
          </a:p>
          <a:p>
            <a:pPr>
              <a:buNone/>
            </a:pPr>
            <a:r>
              <a:rPr lang="fr-FR" b="1" dirty="0"/>
              <a:t>Routine viscérale : vessie++, foie+</a:t>
            </a:r>
          </a:p>
          <a:p>
            <a:pPr>
              <a:buNone/>
            </a:pPr>
            <a:endParaRPr lang="fr-FR" dirty="0"/>
          </a:p>
          <a:p>
            <a:pPr>
              <a:buNone/>
            </a:pPr>
            <a:r>
              <a:rPr lang="fr-FR" b="1" dirty="0"/>
              <a:t>Membre inférieur droit :</a:t>
            </a:r>
            <a:endParaRPr lang="fr-FR" dirty="0"/>
          </a:p>
          <a:p>
            <a:pPr lvl="0"/>
            <a:r>
              <a:rPr lang="fr-FR" b="1" dirty="0"/>
              <a:t>Coxo-fémorale droite perte de la RI</a:t>
            </a:r>
            <a:endParaRPr lang="fr-FR" dirty="0"/>
          </a:p>
          <a:p>
            <a:pPr>
              <a:buNone/>
            </a:pPr>
            <a:endParaRPr lang="fr-F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571480"/>
            <a:ext cx="8229600" cy="5753120"/>
          </a:xfrm>
        </p:spPr>
        <p:txBody>
          <a:bodyPr>
            <a:normAutofit fontScale="85000" lnSpcReduction="20000"/>
          </a:bodyPr>
          <a:lstStyle/>
          <a:p>
            <a:pPr>
              <a:buNone/>
            </a:pPr>
            <a:r>
              <a:rPr lang="fr-FR" b="1" u="sng" dirty="0"/>
              <a:t>Examen manuel Spécifique :</a:t>
            </a:r>
          </a:p>
          <a:p>
            <a:pPr>
              <a:buNone/>
            </a:pPr>
            <a:endParaRPr lang="fr-FR" dirty="0"/>
          </a:p>
          <a:p>
            <a:pPr lvl="0"/>
            <a:r>
              <a:rPr lang="fr-FR" b="1" dirty="0"/>
              <a:t>D6 FRS droit</a:t>
            </a:r>
            <a:endParaRPr lang="fr-FR" dirty="0"/>
          </a:p>
          <a:p>
            <a:pPr lvl="0"/>
            <a:r>
              <a:rPr lang="fr-FR" b="1" dirty="0"/>
              <a:t>K6 droite : costo-transversaire</a:t>
            </a:r>
            <a:endParaRPr lang="fr-FR" dirty="0"/>
          </a:p>
          <a:p>
            <a:pPr lvl="0"/>
            <a:r>
              <a:rPr lang="fr-FR" b="1" dirty="0"/>
              <a:t>C4 ERS Dt</a:t>
            </a:r>
            <a:endParaRPr lang="fr-FR" dirty="0"/>
          </a:p>
          <a:p>
            <a:pPr lvl="0"/>
            <a:r>
              <a:rPr lang="fr-FR" b="1" dirty="0"/>
              <a:t>L1 flexion bilatérale+++++++ :</a:t>
            </a:r>
          </a:p>
          <a:p>
            <a:pPr lvl="0" algn="ctr">
              <a:buNone/>
            </a:pPr>
            <a:r>
              <a:rPr lang="fr-FR" b="1" dirty="0">
                <a:solidFill>
                  <a:srgbClr val="FF0000"/>
                </a:solidFill>
              </a:rPr>
              <a:t>Cette qualité de dysfonction amène à reprendre l’interrogatoire car cette fixation n’a pu passée inaperçue lors de son installation :</a:t>
            </a:r>
            <a:endParaRPr lang="fr-FR" dirty="0">
              <a:solidFill>
                <a:srgbClr val="FF0000"/>
              </a:solidFill>
            </a:endParaRPr>
          </a:p>
          <a:p>
            <a:pPr>
              <a:buNone/>
            </a:pPr>
            <a:r>
              <a:rPr lang="fr-FR" b="1" dirty="0">
                <a:solidFill>
                  <a:srgbClr val="00B050"/>
                </a:solidFill>
              </a:rPr>
              <a:t>Il y a 8 mois à la boxe Mme L à pris un gros coup de pied dans le dos la douleur à durée plusieurs semaines, elle pensait qu’elle était due à un hématome mais effectivement elle se souvient  que les douleurs de ventre on débutées après.</a:t>
            </a:r>
            <a:endParaRPr lang="fr-FR" dirty="0">
              <a:solidFill>
                <a:srgbClr val="00B050"/>
              </a:solidFill>
            </a:endParaRPr>
          </a:p>
          <a:p>
            <a:pPr lvl="0"/>
            <a:r>
              <a:rPr lang="fr-FR" b="1" dirty="0"/>
              <a:t>Foie : ligament triangulaire droit</a:t>
            </a:r>
            <a:endParaRPr lang="fr-FR" dirty="0"/>
          </a:p>
          <a:p>
            <a:pPr lvl="0"/>
            <a:r>
              <a:rPr lang="fr-FR" b="1" dirty="0"/>
              <a:t>Vessie : pubo vesicale et  ligament ombilico médiale droit </a:t>
            </a:r>
            <a:endParaRPr lang="fr-FR" dirty="0"/>
          </a:p>
          <a:p>
            <a:pPr lvl="0"/>
            <a:r>
              <a:rPr lang="fr-FR" b="1" dirty="0"/>
              <a:t>Sacrum torsion gauche gauche</a:t>
            </a:r>
            <a:endParaRPr lang="fr-FR" dirty="0"/>
          </a:p>
          <a:p>
            <a:pPr lvl="0"/>
            <a:r>
              <a:rPr lang="fr-FR" b="1" dirty="0"/>
              <a:t>Coxo-fémorale droite : RE</a:t>
            </a:r>
            <a:endParaRPr lang="fr-FR" dirty="0"/>
          </a:p>
          <a:p>
            <a:endParaRPr lang="fr-FR" dirty="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b="1" dirty="0">
                <a:solidFill>
                  <a:srgbClr val="FF0000"/>
                </a:solidFill>
              </a:rPr>
              <a:t>Eléments de hiérarchisation :</a:t>
            </a:r>
            <a:br>
              <a:rPr lang="fr-FR" dirty="0"/>
            </a:br>
            <a:endParaRPr lang="fr-FR" dirty="0"/>
          </a:p>
        </p:txBody>
      </p:sp>
      <p:sp>
        <p:nvSpPr>
          <p:cNvPr id="3" name="Espace réservé du contenu 2"/>
          <p:cNvSpPr>
            <a:spLocks noGrp="1"/>
          </p:cNvSpPr>
          <p:nvPr>
            <p:ph idx="1"/>
          </p:nvPr>
        </p:nvSpPr>
        <p:spPr/>
        <p:txBody>
          <a:bodyPr>
            <a:normAutofit fontScale="62500" lnSpcReduction="20000"/>
          </a:bodyPr>
          <a:lstStyle/>
          <a:p>
            <a:pPr>
              <a:buNone/>
            </a:pPr>
            <a:r>
              <a:rPr lang="fr-FR" sz="2800" b="1" u="sng" dirty="0"/>
              <a:t>Subjectif</a:t>
            </a:r>
            <a:endParaRPr lang="fr-FR" sz="2800" dirty="0"/>
          </a:p>
          <a:p>
            <a:pPr lvl="0"/>
            <a:r>
              <a:rPr lang="fr-FR" sz="2800" b="1" dirty="0"/>
              <a:t>Qualité des dysfonctions : L1</a:t>
            </a:r>
            <a:endParaRPr lang="fr-FR" sz="2800" dirty="0"/>
          </a:p>
          <a:p>
            <a:pPr lvl="0"/>
            <a:r>
              <a:rPr lang="fr-FR" sz="2800" b="1" dirty="0"/>
              <a:t>Importance pathogénique des dysfonctions : dysfonctions de L1 en flexion bilatérale est très irritative</a:t>
            </a:r>
            <a:endParaRPr lang="fr-FR" sz="2800" dirty="0"/>
          </a:p>
          <a:p>
            <a:pPr>
              <a:buNone/>
            </a:pPr>
            <a:r>
              <a:rPr lang="fr-FR" sz="2800" b="1" dirty="0"/>
              <a:t> </a:t>
            </a:r>
            <a:endParaRPr lang="fr-FR" sz="2800" dirty="0"/>
          </a:p>
          <a:p>
            <a:pPr>
              <a:buNone/>
            </a:pPr>
            <a:r>
              <a:rPr lang="fr-FR" sz="2800" b="1" u="sng" dirty="0"/>
              <a:t>Objectif :</a:t>
            </a:r>
            <a:endParaRPr lang="fr-FR" sz="2800" dirty="0"/>
          </a:p>
          <a:p>
            <a:pPr>
              <a:buNone/>
            </a:pPr>
            <a:r>
              <a:rPr lang="fr-FR" sz="2800" b="1" dirty="0"/>
              <a:t> </a:t>
            </a:r>
            <a:endParaRPr lang="fr-FR" sz="2800" dirty="0"/>
          </a:p>
          <a:p>
            <a:pPr lvl="0"/>
            <a:r>
              <a:rPr lang="fr-FR" sz="2800" b="1" dirty="0"/>
              <a:t>Connaissance anatomique :</a:t>
            </a:r>
            <a:endParaRPr lang="fr-FR" sz="2800" dirty="0"/>
          </a:p>
          <a:p>
            <a:pPr lvl="1"/>
            <a:r>
              <a:rPr lang="fr-FR" b="1" dirty="0"/>
              <a:t>L1-cône médullaire- plexus hypogastrique-conséquence viscérale sur la vessie.</a:t>
            </a:r>
          </a:p>
          <a:p>
            <a:pPr lvl="2"/>
            <a:r>
              <a:rPr lang="fr-FR" b="1" dirty="0"/>
              <a:t>Notion de segment facilité d’Irvin Korr </a:t>
            </a:r>
            <a:endParaRPr lang="fr-FR" dirty="0"/>
          </a:p>
          <a:p>
            <a:pPr lvl="1"/>
            <a:r>
              <a:rPr lang="fr-FR" b="1" dirty="0"/>
              <a:t>Vessie sur foie par ombilico médiale-falciforme</a:t>
            </a:r>
            <a:endParaRPr lang="fr-FR" dirty="0"/>
          </a:p>
          <a:p>
            <a:pPr lvl="1"/>
            <a:r>
              <a:rPr lang="fr-FR" b="1" dirty="0"/>
              <a:t>Foie sur D6, K6, C4</a:t>
            </a:r>
            <a:endParaRPr lang="fr-FR" dirty="0"/>
          </a:p>
          <a:p>
            <a:pPr lvl="1"/>
            <a:r>
              <a:rPr lang="fr-FR" b="1" dirty="0"/>
              <a:t>Vessie sur sacrum</a:t>
            </a:r>
            <a:endParaRPr lang="fr-FR" dirty="0"/>
          </a:p>
          <a:p>
            <a:pPr lvl="1"/>
            <a:r>
              <a:rPr lang="fr-FR" b="1" dirty="0"/>
              <a:t>Vessie sur Coxo fémorale</a:t>
            </a:r>
            <a:endParaRPr lang="fr-FR" dirty="0"/>
          </a:p>
          <a:p>
            <a:pPr lvl="0"/>
            <a:r>
              <a:rPr lang="fr-FR" sz="2800" b="1" dirty="0"/>
              <a:t>Mise en évidence objective : mise en balance</a:t>
            </a:r>
            <a:endParaRPr lang="fr-FR" sz="2800" dirty="0"/>
          </a:p>
          <a:p>
            <a:pPr lvl="1"/>
            <a:r>
              <a:rPr lang="fr-FR" b="1" dirty="0"/>
              <a:t>L1/ vessie pour mise en évidence </a:t>
            </a:r>
            <a:r>
              <a:rPr lang="fr-FR" b="1" dirty="0">
                <a:solidFill>
                  <a:srgbClr val="FF0000"/>
                </a:solidFill>
              </a:rPr>
              <a:t>chaîne  pariéto viscérale </a:t>
            </a:r>
            <a:endParaRPr lang="fr-FR" dirty="0">
              <a:solidFill>
                <a:srgbClr val="FF0000"/>
              </a:solidFill>
            </a:endParaRPr>
          </a:p>
          <a:p>
            <a:endParaRPr lang="fr-F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Irvin KORR...</a:t>
            </a:r>
          </a:p>
        </p:txBody>
      </p:sp>
      <p:sp>
        <p:nvSpPr>
          <p:cNvPr id="3" name="Espace réservé du contenu 2"/>
          <p:cNvSpPr>
            <a:spLocks noGrp="1"/>
          </p:cNvSpPr>
          <p:nvPr>
            <p:ph idx="1"/>
          </p:nvPr>
        </p:nvSpPr>
        <p:spPr/>
        <p:txBody>
          <a:bodyPr>
            <a:normAutofit lnSpcReduction="10000"/>
          </a:bodyPr>
          <a:lstStyle/>
          <a:p>
            <a:pPr algn="ctr">
              <a:buNone/>
            </a:pPr>
            <a:r>
              <a:rPr lang="fr-FR" dirty="0"/>
              <a:t>Dans les segments médullaires de comportement anormal, des neurones à fonction sensitive, motrice ou végétative sont maintenus dans </a:t>
            </a:r>
            <a:r>
              <a:rPr lang="fr-FR" b="1" dirty="0"/>
              <a:t>un état d’hyperexcitabilité</a:t>
            </a:r>
            <a:r>
              <a:rPr lang="fr-FR" dirty="0"/>
              <a:t>. Ces neurones déchargent facilement en réponse à des influx qui normalement ne devraient pas les faire décharger. Ces influx excitateur peuvent venir de n’importe qu’elle source. L’hyperactivité réactionnelle de ces neurones facilités va entrainer une hyperactivité (ou hypo si ces neurones sont inhibiteurs) des tissus innervés par ces neurones.</a:t>
            </a:r>
          </a:p>
          <a:p>
            <a:endParaRPr lang="fr-F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olidFill>
                  <a:srgbClr val="FF0000"/>
                </a:solidFill>
              </a:rPr>
              <a:t>Pourquoi????</a:t>
            </a:r>
          </a:p>
        </p:txBody>
      </p:sp>
      <p:sp>
        <p:nvSpPr>
          <p:cNvPr id="3" name="Espace réservé du contenu 2"/>
          <p:cNvSpPr>
            <a:spLocks noGrp="1"/>
          </p:cNvSpPr>
          <p:nvPr>
            <p:ph idx="1"/>
          </p:nvPr>
        </p:nvSpPr>
        <p:spPr/>
        <p:txBody>
          <a:bodyPr>
            <a:normAutofit fontScale="62500" lnSpcReduction="20000"/>
          </a:bodyPr>
          <a:lstStyle/>
          <a:p>
            <a:pPr>
              <a:buNone/>
            </a:pPr>
            <a:r>
              <a:rPr lang="fr-FR" b="1" u="sng" dirty="0"/>
              <a:t>REPONSES :</a:t>
            </a:r>
            <a:endParaRPr lang="fr-FR" dirty="0"/>
          </a:p>
          <a:p>
            <a:r>
              <a:rPr lang="fr-FR" b="1" dirty="0"/>
              <a:t>Ca fait 6 mois que j’ai mal au ventre. Ca commencé par une gène dans le bas ventre puis maintenant j’ai de plus en plus mal et alors que je ne faisais jamais d’infection urinaire maintenant j’en fais en permanence, au moins une fois par mois. A chaque fois je vois le docteur qui me donne des antibiotiques mais il ne sait pas pourquoi je fais ça en permanence.</a:t>
            </a:r>
            <a:endParaRPr lang="fr-FR" dirty="0"/>
          </a:p>
          <a:p>
            <a:r>
              <a:rPr lang="fr-FR" b="1" dirty="0"/>
              <a:t>En plus maintenant j’ai l’impression que j’ai tout le temps envie d’uriner mais parfois même pour trois gouttes...</a:t>
            </a:r>
          </a:p>
          <a:p>
            <a:r>
              <a:rPr lang="fr-FR" b="1" dirty="0"/>
              <a:t>Encore plus étonnant vous allez dire que je suis étrange mais j’ai des sensations étranges ici ( elle montre les régions inguinale et partie haute face médiale des cuisses): c’est comme si j’avais mal à la peau...</a:t>
            </a:r>
            <a:endParaRPr lang="fr-FR" dirty="0"/>
          </a:p>
          <a:p>
            <a:r>
              <a:rPr lang="fr-FR" b="1" dirty="0"/>
              <a:t>J’ai aussi mal aux lombaires mais je pense que c’est due à la boxe je prends beaucoup de coup et je tombe beaucoup.</a:t>
            </a:r>
            <a:endParaRPr lang="fr-FR" dirty="0"/>
          </a:p>
          <a:p>
            <a:r>
              <a:rPr lang="fr-FR" b="1" dirty="0"/>
              <a:t>J’ai remarqué aussi que depuis plusieurs semaines je suis écœurée dès que je mange un peu trop gras.</a:t>
            </a:r>
            <a:endParaRPr lang="fr-FR" dirty="0"/>
          </a:p>
          <a:p>
            <a:r>
              <a:rPr lang="fr-FR" b="1" dirty="0"/>
              <a:t>Mes selles sont normales, au niveau gynéco pas de problème je suis sous miréna donc je n’ai plus de règles depuis 2 ans.</a:t>
            </a:r>
            <a:endParaRPr lang="fr-FR" dirty="0"/>
          </a:p>
          <a:p>
            <a:r>
              <a:rPr lang="fr-FR" b="1" dirty="0"/>
              <a:t>ATCD : entorse cheville droite en 2005</a:t>
            </a:r>
            <a:endParaRPr lang="fr-FR" dirty="0"/>
          </a:p>
          <a:p>
            <a:r>
              <a:rPr lang="fr-FR" b="1" dirty="0"/>
              <a:t>Profession : secrétaire. Sport : boxe.</a:t>
            </a:r>
            <a:endParaRPr lang="fr-FR" dirty="0"/>
          </a:p>
          <a:p>
            <a:endParaRPr lang="fr-FR" dirty="0"/>
          </a:p>
        </p:txBody>
      </p:sp>
      <p:sp>
        <p:nvSpPr>
          <p:cNvPr id="4" name="Rectangle 3"/>
          <p:cNvSpPr/>
          <p:nvPr/>
        </p:nvSpPr>
        <p:spPr>
          <a:xfrm>
            <a:off x="714348" y="3643314"/>
            <a:ext cx="7715304" cy="6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1026" name="Picture 2"/>
          <p:cNvPicPr>
            <a:picLocks noGrp="1" noChangeAspect="1" noChangeArrowheads="1"/>
          </p:cNvPicPr>
          <p:nvPr>
            <p:ph idx="1"/>
          </p:nvPr>
        </p:nvPicPr>
        <p:blipFill>
          <a:blip r:embed="rId2" cstate="print"/>
          <a:srcRect t="11458" r="43408"/>
          <a:stretch>
            <a:fillRect/>
          </a:stretch>
        </p:blipFill>
        <p:spPr bwMode="auto">
          <a:xfrm>
            <a:off x="2285984" y="1"/>
            <a:ext cx="4000528" cy="6857999"/>
          </a:xfrm>
          <a:prstGeom prst="rect">
            <a:avLst/>
          </a:prstGeom>
          <a:noFill/>
          <a:ln w="9525">
            <a:noFill/>
            <a:miter lim="800000"/>
            <a:headEnd/>
            <a:tailEnd/>
          </a:ln>
          <a:effectLst/>
        </p:spPr>
      </p:pic>
      <p:sp>
        <p:nvSpPr>
          <p:cNvPr id="5" name="Rectangle 4"/>
          <p:cNvSpPr/>
          <p:nvPr/>
        </p:nvSpPr>
        <p:spPr>
          <a:xfrm>
            <a:off x="0" y="0"/>
            <a:ext cx="2285984" cy="1000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286512" y="0"/>
            <a:ext cx="2857488" cy="1000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pic>
        <p:nvPicPr>
          <p:cNvPr id="2050" name="Picture 2"/>
          <p:cNvPicPr>
            <a:picLocks noGrp="1" noChangeAspect="1" noChangeArrowheads="1"/>
          </p:cNvPicPr>
          <p:nvPr>
            <p:ph idx="1"/>
          </p:nvPr>
        </p:nvPicPr>
        <p:blipFill>
          <a:blip r:embed="rId2" cstate="print"/>
          <a:srcRect t="11915" b="23213"/>
          <a:stretch>
            <a:fillRect/>
          </a:stretch>
        </p:blipFill>
        <p:spPr bwMode="auto">
          <a:xfrm>
            <a:off x="1428729" y="0"/>
            <a:ext cx="5141524" cy="6858000"/>
          </a:xfrm>
          <a:prstGeom prst="rect">
            <a:avLst/>
          </a:prstGeom>
          <a:noFill/>
          <a:ln w="9525">
            <a:noFill/>
            <a:miter lim="800000"/>
            <a:headEnd/>
            <a:tailEnd/>
          </a:ln>
          <a:effectLst/>
        </p:spPr>
      </p:pic>
      <p:sp>
        <p:nvSpPr>
          <p:cNvPr id="5" name="Rectangle 4"/>
          <p:cNvSpPr/>
          <p:nvPr/>
        </p:nvSpPr>
        <p:spPr>
          <a:xfrm>
            <a:off x="0" y="0"/>
            <a:ext cx="1428728" cy="1000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572264" y="0"/>
            <a:ext cx="2571736" cy="1000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lstStyle/>
          <a:p>
            <a:pPr marL="0" indent="0" algn="ctr">
              <a:buNone/>
            </a:pPr>
            <a:endParaRPr lang="fr-FR" sz="8800" b="1" u="sng" dirty="0">
              <a:solidFill>
                <a:srgbClr val="FF0000"/>
              </a:solidFill>
            </a:endParaRPr>
          </a:p>
          <a:p>
            <a:pPr marL="0" indent="0" algn="ctr">
              <a:buNone/>
            </a:pPr>
            <a:r>
              <a:rPr lang="fr-FR" sz="8800" b="1" u="sng">
                <a:solidFill>
                  <a:srgbClr val="FF0000"/>
                </a:solidFill>
              </a:rPr>
              <a:t>Cas N°7</a:t>
            </a:r>
          </a:p>
          <a:p>
            <a:pPr marL="0" indent="0" algn="ctr">
              <a:buNone/>
            </a:pPr>
            <a:endParaRPr lang="fr-FR" sz="8800" b="1" dirty="0">
              <a:solidFill>
                <a:srgbClr val="FF0000"/>
              </a:solidFill>
            </a:endParaRPr>
          </a:p>
          <a:p>
            <a:pPr marL="0" indent="0">
              <a:buNone/>
            </a:pPr>
            <a:endParaRPr lang="fr-FR" dirty="0"/>
          </a:p>
        </p:txBody>
      </p:sp>
    </p:spTree>
    <p:extLst>
      <p:ext uri="{BB962C8B-B14F-4D97-AF65-F5344CB8AC3E}">
        <p14:creationId xmlns:p14="http://schemas.microsoft.com/office/powerpoint/2010/main" val="864859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64704"/>
            <a:ext cx="8229600" cy="5559896"/>
          </a:xfrm>
        </p:spPr>
        <p:txBody>
          <a:bodyPr>
            <a:normAutofit/>
          </a:bodyPr>
          <a:lstStyle/>
          <a:p>
            <a:pPr algn="ctr">
              <a:buNone/>
            </a:pPr>
            <a:r>
              <a:rPr lang="fr-FR" sz="6600" b="1" dirty="0"/>
              <a:t>Mr C 40 ans  vient consulter pour des douleurs à l’épaule gauche  depuis plusieurs semaines</a:t>
            </a:r>
            <a:endParaRPr lang="fr-FR" sz="6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normAutofit/>
          </a:bodyPr>
          <a:lstStyle/>
          <a:p>
            <a:pPr algn="ctr">
              <a:buNone/>
            </a:pPr>
            <a:r>
              <a:rPr lang="fr-FR" sz="7200" b="1" dirty="0">
                <a:solidFill>
                  <a:srgbClr val="FF0000"/>
                </a:solidFill>
              </a:rPr>
              <a:t>INSPECTION</a:t>
            </a:r>
          </a:p>
          <a:p>
            <a:pPr algn="ctr">
              <a:buNone/>
            </a:pPr>
            <a:r>
              <a:rPr lang="fr-FR" sz="7200" b="1" dirty="0">
                <a:solidFill>
                  <a:srgbClr val="FF0000"/>
                </a:solidFill>
              </a:rPr>
              <a:t>debout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548680"/>
            <a:ext cx="8229600" cy="5775920"/>
          </a:xfrm>
        </p:spPr>
        <p:txBody>
          <a:bodyPr>
            <a:normAutofit fontScale="47500" lnSpcReduction="20000"/>
          </a:bodyPr>
          <a:lstStyle/>
          <a:p>
            <a:pPr>
              <a:buNone/>
            </a:pPr>
            <a:r>
              <a:rPr lang="fr-FR" dirty="0"/>
              <a:t> </a:t>
            </a:r>
            <a:r>
              <a:rPr lang="fr-FR" sz="2800" b="1" u="sng" dirty="0"/>
              <a:t>Interrogatoire :</a:t>
            </a:r>
          </a:p>
          <a:p>
            <a:pPr>
              <a:buNone/>
            </a:pPr>
            <a:endParaRPr lang="fr-FR" sz="2800" dirty="0"/>
          </a:p>
          <a:p>
            <a:pPr lvl="1">
              <a:buNone/>
            </a:pPr>
            <a:r>
              <a:rPr lang="fr-FR" b="1" u="sng" dirty="0"/>
              <a:t>Spécifique :</a:t>
            </a:r>
          </a:p>
          <a:p>
            <a:pPr lvl="1">
              <a:buNone/>
            </a:pPr>
            <a:endParaRPr lang="fr-FR" dirty="0"/>
          </a:p>
          <a:p>
            <a:pPr lvl="0"/>
            <a:r>
              <a:rPr lang="fr-FR" sz="2800" b="1" dirty="0"/>
              <a:t>Cette douleur arrive t’elle quand vous forcez avec le bras ou est elle permanente ?</a:t>
            </a:r>
          </a:p>
          <a:p>
            <a:pPr lvl="0"/>
            <a:endParaRPr lang="fr-FR" sz="2800" dirty="0"/>
          </a:p>
          <a:p>
            <a:pPr lvl="0"/>
            <a:r>
              <a:rPr lang="fr-FR" sz="2800" b="1" dirty="0"/>
              <a:t>La douleur reste t’elle dans l’épaule ou avez-vous des douleurs dans le reste du bras ? au niveau cervical ?</a:t>
            </a:r>
          </a:p>
          <a:p>
            <a:pPr lvl="0"/>
            <a:endParaRPr lang="fr-FR" sz="2800" dirty="0"/>
          </a:p>
          <a:p>
            <a:pPr lvl="0"/>
            <a:r>
              <a:rPr lang="fr-FR" sz="2800" b="1" dirty="0"/>
              <a:t>Avez-vous dans le passé déjà ressentie ce type de douleur ?</a:t>
            </a:r>
          </a:p>
          <a:p>
            <a:pPr lvl="0"/>
            <a:endParaRPr lang="fr-FR" sz="2800" dirty="0"/>
          </a:p>
          <a:p>
            <a:pPr lvl="0"/>
            <a:r>
              <a:rPr lang="fr-FR" sz="2800" b="1" dirty="0"/>
              <a:t>Ces douleurs arrive t’elle à être calmée ?prenez vous un traitement ? Avez-vous fait un traitement pour cette douleur ?</a:t>
            </a:r>
          </a:p>
          <a:p>
            <a:pPr lvl="0"/>
            <a:endParaRPr lang="fr-FR" sz="2800" dirty="0"/>
          </a:p>
          <a:p>
            <a:pPr lvl="0"/>
            <a:r>
              <a:rPr lang="fr-FR" sz="2800" b="1" dirty="0"/>
              <a:t>Avez-vous eu des examens complémentaires (imagerie…) pour ces douleurs ?</a:t>
            </a:r>
            <a:endParaRPr lang="fr-FR" sz="2800" dirty="0"/>
          </a:p>
          <a:p>
            <a:pPr>
              <a:buNone/>
            </a:pPr>
            <a:r>
              <a:rPr lang="fr-FR" sz="2800" b="1" dirty="0"/>
              <a:t> </a:t>
            </a:r>
            <a:endParaRPr lang="fr-FR" sz="2800" dirty="0"/>
          </a:p>
          <a:p>
            <a:pPr lvl="1">
              <a:buNone/>
            </a:pPr>
            <a:r>
              <a:rPr lang="fr-FR" b="1" u="sng" dirty="0"/>
              <a:t>Général :</a:t>
            </a:r>
          </a:p>
          <a:p>
            <a:pPr lvl="1">
              <a:buNone/>
            </a:pPr>
            <a:endParaRPr lang="fr-FR" dirty="0"/>
          </a:p>
          <a:p>
            <a:pPr lvl="0"/>
            <a:r>
              <a:rPr lang="fr-FR" sz="2800" b="1" dirty="0"/>
              <a:t>Avez-vous d’autres douleurs ?</a:t>
            </a:r>
            <a:endParaRPr lang="fr-FR" sz="2800" dirty="0"/>
          </a:p>
          <a:p>
            <a:pPr lvl="0"/>
            <a:r>
              <a:rPr lang="fr-FR" sz="2800" b="1" dirty="0"/>
              <a:t>Avez-vous des antécédents :</a:t>
            </a:r>
            <a:endParaRPr lang="fr-FR" sz="2800" dirty="0"/>
          </a:p>
          <a:p>
            <a:pPr lvl="1"/>
            <a:r>
              <a:rPr lang="fr-FR" b="1" dirty="0"/>
              <a:t>Médicaux ?</a:t>
            </a:r>
            <a:endParaRPr lang="fr-FR" dirty="0"/>
          </a:p>
          <a:p>
            <a:pPr lvl="1"/>
            <a:r>
              <a:rPr lang="fr-FR" b="1" dirty="0"/>
              <a:t>Chirurgicaux ?</a:t>
            </a:r>
            <a:endParaRPr lang="fr-FR" dirty="0"/>
          </a:p>
          <a:p>
            <a:pPr lvl="1"/>
            <a:r>
              <a:rPr lang="fr-FR" b="1" dirty="0"/>
              <a:t>Traumatiques ?</a:t>
            </a:r>
          </a:p>
          <a:p>
            <a:pPr lvl="1"/>
            <a:endParaRPr lang="fr-FR" dirty="0"/>
          </a:p>
          <a:p>
            <a:pPr lvl="0"/>
            <a:r>
              <a:rPr lang="fr-FR" sz="2800" b="1" dirty="0"/>
              <a:t>Quelle profession exercée vous ? Faites-vous du sport ?</a:t>
            </a:r>
            <a:endParaRPr lang="fr-FR" sz="2800" dirty="0"/>
          </a:p>
          <a:p>
            <a:pPr lvl="0"/>
            <a:r>
              <a:rPr lang="fr-FR" sz="2800" b="1" dirty="0"/>
              <a:t>Passage en revue des différentes sphères ?</a:t>
            </a:r>
            <a:endParaRPr lang="fr-FR" sz="2800" dirty="0"/>
          </a:p>
          <a:p>
            <a:pPr lvl="0"/>
            <a:r>
              <a:rPr lang="fr-FR" sz="2800" b="1" dirty="0"/>
              <a:t>Hygiène de vie : tabac, médicaments, habitudes de vie </a:t>
            </a:r>
            <a:endParaRPr lang="fr-FR" sz="2800" dirty="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6" end="1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7" end="1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9" end="1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0" end="2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2" end="2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3" end="2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Réponses de Mr C</a:t>
            </a:r>
            <a:endParaRPr lang="fr-FR" dirty="0"/>
          </a:p>
        </p:txBody>
      </p:sp>
      <p:sp>
        <p:nvSpPr>
          <p:cNvPr id="3" name="Espace réservé du contenu 2"/>
          <p:cNvSpPr>
            <a:spLocks noGrp="1"/>
          </p:cNvSpPr>
          <p:nvPr>
            <p:ph idx="1"/>
          </p:nvPr>
        </p:nvSpPr>
        <p:spPr/>
        <p:txBody>
          <a:bodyPr>
            <a:normAutofit fontScale="92500"/>
          </a:bodyPr>
          <a:lstStyle/>
          <a:p>
            <a:r>
              <a:rPr lang="fr-FR" b="1" dirty="0"/>
              <a:t>J’ai cette douleur depuis plusieurs semaines, en permanence mais elle s’aggrave quand je fais de la course à pied. Je fais d’ailleurs beaucoup de course à pied. Je n’ai pas forcé elle est apparue comme ça.</a:t>
            </a:r>
            <a:endParaRPr lang="fr-FR" dirty="0"/>
          </a:p>
          <a:p>
            <a:r>
              <a:rPr lang="fr-FR" b="1" dirty="0"/>
              <a:t>La douleur reste localisée dans l’épaule (il montre la face antérieure de l’humérus).</a:t>
            </a:r>
            <a:endParaRPr lang="fr-FR" dirty="0"/>
          </a:p>
          <a:p>
            <a:r>
              <a:rPr lang="fr-FR" b="1" dirty="0"/>
              <a:t>Je n’ai jamais eu ce type de douleur dans le passé, je n’ai pas consulté mon médecin pour cette douleur.</a:t>
            </a:r>
            <a:endParaRPr lang="fr-FR" dirty="0"/>
          </a:p>
          <a:p>
            <a:r>
              <a:rPr lang="fr-FR" b="1" dirty="0"/>
              <a:t>Je n’ai mal nul part ailleurs sauf quand je cours ou je ressens une petite douleur depuis quelques semaines au niveau des adducteurs à gauche.</a:t>
            </a:r>
            <a:endParaRPr lang="fr-FR" dirty="0"/>
          </a:p>
          <a:p>
            <a:endParaRPr lang="fr-F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normAutofit fontScale="40000" lnSpcReduction="20000"/>
          </a:bodyPr>
          <a:lstStyle/>
          <a:p>
            <a:pPr>
              <a:buNone/>
            </a:pPr>
            <a:r>
              <a:rPr lang="fr-FR" b="1" u="sng" dirty="0"/>
              <a:t>Examen manuel :</a:t>
            </a:r>
          </a:p>
          <a:p>
            <a:pPr>
              <a:buNone/>
            </a:pPr>
            <a:endParaRPr lang="fr-FR" dirty="0"/>
          </a:p>
          <a:p>
            <a:pPr>
              <a:buNone/>
            </a:pPr>
            <a:r>
              <a:rPr lang="fr-FR" b="1" dirty="0"/>
              <a:t>	</a:t>
            </a:r>
            <a:r>
              <a:rPr lang="fr-FR" b="1" u="sng" dirty="0"/>
              <a:t>Général :</a:t>
            </a:r>
          </a:p>
          <a:p>
            <a:pPr>
              <a:buNone/>
            </a:pPr>
            <a:endParaRPr lang="fr-FR" dirty="0"/>
          </a:p>
          <a:p>
            <a:pPr>
              <a:buNone/>
            </a:pPr>
            <a:r>
              <a:rPr lang="fr-FR" dirty="0"/>
              <a:t>		</a:t>
            </a:r>
            <a:r>
              <a:rPr lang="fr-FR" u="sng" dirty="0"/>
              <a:t>Debout</a:t>
            </a:r>
          </a:p>
          <a:p>
            <a:pPr>
              <a:buNone/>
            </a:pPr>
            <a:endParaRPr lang="fr-FR" dirty="0"/>
          </a:p>
          <a:p>
            <a:r>
              <a:rPr lang="fr-FR" b="1" dirty="0"/>
              <a:t>Inspection debout</a:t>
            </a:r>
            <a:endParaRPr lang="fr-FR" dirty="0"/>
          </a:p>
          <a:p>
            <a:r>
              <a:rPr lang="fr-FR" b="1" dirty="0"/>
              <a:t>Test grand mouvements</a:t>
            </a:r>
            <a:endParaRPr lang="fr-FR" dirty="0"/>
          </a:p>
          <a:p>
            <a:r>
              <a:rPr lang="fr-FR" b="1" dirty="0"/>
              <a:t>Ecoute générale</a:t>
            </a:r>
            <a:endParaRPr lang="fr-FR" dirty="0"/>
          </a:p>
          <a:p>
            <a:r>
              <a:rPr lang="fr-FR" b="1" dirty="0"/>
              <a:t>TFD</a:t>
            </a:r>
            <a:endParaRPr lang="fr-FR" dirty="0"/>
          </a:p>
          <a:p>
            <a:pPr>
              <a:buNone/>
            </a:pPr>
            <a:r>
              <a:rPr lang="fr-FR" b="1" dirty="0"/>
              <a:t>		</a:t>
            </a:r>
            <a:r>
              <a:rPr lang="fr-FR" b="1" u="sng" dirty="0"/>
              <a:t>Assis</a:t>
            </a:r>
            <a:endParaRPr lang="fr-FR" dirty="0"/>
          </a:p>
          <a:p>
            <a:pPr>
              <a:buNone/>
            </a:pPr>
            <a:r>
              <a:rPr lang="fr-FR" b="1" dirty="0"/>
              <a:t> </a:t>
            </a:r>
            <a:endParaRPr lang="fr-FR" dirty="0"/>
          </a:p>
          <a:p>
            <a:r>
              <a:rPr lang="fr-FR" b="1" dirty="0"/>
              <a:t>Ecoute globale</a:t>
            </a:r>
            <a:endParaRPr lang="fr-FR" dirty="0"/>
          </a:p>
          <a:p>
            <a:r>
              <a:rPr lang="fr-FR" b="1" dirty="0"/>
              <a:t>TFA</a:t>
            </a:r>
            <a:endParaRPr lang="fr-FR" dirty="0"/>
          </a:p>
          <a:p>
            <a:r>
              <a:rPr lang="fr-FR" b="1" dirty="0"/>
              <a:t>Test rachis</a:t>
            </a:r>
            <a:endParaRPr lang="fr-FR" dirty="0"/>
          </a:p>
          <a:p>
            <a:r>
              <a:rPr lang="fr-FR" b="1" dirty="0"/>
              <a:t>Test Côtes</a:t>
            </a:r>
            <a:endParaRPr lang="fr-FR" dirty="0"/>
          </a:p>
          <a:p>
            <a:r>
              <a:rPr lang="fr-FR" b="1" dirty="0"/>
              <a:t>Test rapide ceinture scapulaire, du membre supérieur.</a:t>
            </a:r>
            <a:endParaRPr lang="fr-FR" dirty="0"/>
          </a:p>
          <a:p>
            <a:pPr>
              <a:buNone/>
            </a:pPr>
            <a:r>
              <a:rPr lang="fr-FR" b="1" dirty="0"/>
              <a:t> </a:t>
            </a:r>
            <a:endParaRPr lang="fr-FR" dirty="0"/>
          </a:p>
          <a:p>
            <a:pPr>
              <a:buNone/>
            </a:pPr>
            <a:r>
              <a:rPr lang="fr-FR" b="1" dirty="0"/>
              <a:t> </a:t>
            </a:r>
            <a:endParaRPr lang="fr-FR" dirty="0"/>
          </a:p>
          <a:p>
            <a:r>
              <a:rPr lang="fr-FR" b="1" dirty="0"/>
              <a:t>Tests médicaux épaule.</a:t>
            </a:r>
            <a:endParaRPr lang="fr-FR" dirty="0"/>
          </a:p>
          <a:p>
            <a:pPr algn="ctr">
              <a:buNone/>
            </a:pPr>
            <a:r>
              <a:rPr lang="fr-FR" b="1" dirty="0"/>
              <a:t>Recherche d’un conflit sous acromial</a:t>
            </a:r>
          </a:p>
          <a:p>
            <a:pPr algn="ctr">
              <a:buNone/>
            </a:pPr>
            <a:r>
              <a:rPr lang="fr-FR" b="1" dirty="0"/>
              <a:t>Étude de la coiffe et de la musculature</a:t>
            </a:r>
          </a:p>
          <a:p>
            <a:pPr>
              <a:buNone/>
            </a:pPr>
            <a:r>
              <a:rPr lang="fr-FR" b="1" dirty="0"/>
              <a:t>                          </a:t>
            </a:r>
            <a:r>
              <a:rPr lang="fr-FR" b="1" u="sng" dirty="0"/>
              <a:t>Décubitus dorsal</a:t>
            </a:r>
          </a:p>
          <a:p>
            <a:pPr>
              <a:buNone/>
            </a:pPr>
            <a:endParaRPr lang="fr-FR" u="sng" dirty="0"/>
          </a:p>
          <a:p>
            <a:r>
              <a:rPr lang="fr-FR" b="1" dirty="0"/>
              <a:t>Test rapide membre inférieurs</a:t>
            </a:r>
            <a:endParaRPr lang="fr-FR" dirty="0"/>
          </a:p>
          <a:p>
            <a:r>
              <a:rPr lang="fr-FR" b="1" dirty="0"/>
              <a:t>Test roulement des iliaques</a:t>
            </a:r>
            <a:endParaRPr lang="fr-FR" dirty="0"/>
          </a:p>
          <a:p>
            <a:r>
              <a:rPr lang="fr-FR" b="1" dirty="0"/>
              <a:t>Test symphyse</a:t>
            </a:r>
            <a:endParaRPr lang="fr-FR" dirty="0"/>
          </a:p>
          <a:p>
            <a:r>
              <a:rPr lang="fr-FR" b="1" dirty="0"/>
              <a:t>Test sacrum entre les iliaque (mécanique et respiratoire et DM) </a:t>
            </a:r>
            <a:endParaRPr lang="fr-FR" dirty="0"/>
          </a:p>
          <a:p>
            <a:r>
              <a:rPr lang="fr-FR" b="1" dirty="0"/>
              <a:t>Test rapide routine viscérale, pelvienne, thoracique.</a:t>
            </a:r>
            <a:endParaRPr lang="fr-FR" dirty="0"/>
          </a:p>
          <a:p>
            <a:r>
              <a:rPr lang="fr-FR" b="1" dirty="0"/>
              <a:t>Test crâne et DM.</a:t>
            </a:r>
            <a:endParaRPr lang="fr-FR" dirty="0"/>
          </a:p>
          <a:p>
            <a:endParaRPr lang="fr-FR" dirty="0"/>
          </a:p>
          <a:p>
            <a:endParaRPr lang="fr-FR" dirty="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8" end="1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9" end="1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0" end="2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4" end="2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5" end="2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6" end="2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27" end="2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28" end="2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908720"/>
            <a:ext cx="8229600" cy="5415880"/>
          </a:xfrm>
        </p:spPr>
        <p:txBody>
          <a:bodyPr/>
          <a:lstStyle/>
          <a:p>
            <a:endParaRPr lang="fr-FR" b="1" dirty="0"/>
          </a:p>
          <a:p>
            <a:endParaRPr lang="fr-FR" b="1" dirty="0"/>
          </a:p>
          <a:p>
            <a:pPr>
              <a:buNone/>
            </a:pPr>
            <a:r>
              <a:rPr lang="fr-FR" b="1" u="sng" dirty="0"/>
              <a:t>RESULTATS des tests généraux :</a:t>
            </a:r>
            <a:endParaRPr lang="fr-FR" dirty="0"/>
          </a:p>
          <a:p>
            <a:pPr>
              <a:buNone/>
            </a:pPr>
            <a:endParaRPr lang="fr-FR" b="1" dirty="0"/>
          </a:p>
          <a:p>
            <a:endParaRPr lang="fr-FR" b="1" dirty="0"/>
          </a:p>
          <a:p>
            <a:r>
              <a:rPr lang="fr-FR" b="1" dirty="0"/>
              <a:t>TFD gauche +++</a:t>
            </a:r>
            <a:endParaRPr lang="fr-FR" dirty="0"/>
          </a:p>
          <a:p>
            <a:r>
              <a:rPr lang="fr-FR" b="1" dirty="0"/>
              <a:t>C7 </a:t>
            </a:r>
            <a:endParaRPr lang="fr-FR" dirty="0"/>
          </a:p>
          <a:p>
            <a:r>
              <a:rPr lang="fr-FR" b="1" dirty="0"/>
              <a:t>NSR droite lombaire </a:t>
            </a:r>
            <a:endParaRPr lang="fr-FR" dirty="0"/>
          </a:p>
          <a:p>
            <a:r>
              <a:rPr lang="fr-FR" b="1" dirty="0"/>
              <a:t>Gléno humérale gauche</a:t>
            </a:r>
            <a:endParaRPr lang="fr-FR" dirty="0"/>
          </a:p>
          <a:p>
            <a:r>
              <a:rPr lang="fr-FR" b="1" dirty="0"/>
              <a:t>Psoas gauche ++</a:t>
            </a:r>
            <a:endParaRPr lang="fr-FR" dirty="0"/>
          </a:p>
          <a:p>
            <a:endParaRPr lang="fr-F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908720"/>
            <a:ext cx="8229600" cy="5415880"/>
          </a:xfrm>
        </p:spPr>
        <p:txBody>
          <a:bodyPr/>
          <a:lstStyle/>
          <a:p>
            <a:pPr>
              <a:buNone/>
            </a:pPr>
            <a:r>
              <a:rPr lang="fr-FR" b="1" u="sng" dirty="0"/>
              <a:t>Examen manuel Spécifique :</a:t>
            </a:r>
          </a:p>
          <a:p>
            <a:pPr>
              <a:buNone/>
            </a:pPr>
            <a:endParaRPr lang="fr-FR" b="1" u="sng" dirty="0"/>
          </a:p>
          <a:p>
            <a:pPr>
              <a:buNone/>
            </a:pPr>
            <a:endParaRPr lang="fr-FR" dirty="0"/>
          </a:p>
          <a:p>
            <a:r>
              <a:rPr lang="fr-FR" b="1" dirty="0"/>
              <a:t>Ilium gauche antérieur (et symphyse basse à gauche)</a:t>
            </a:r>
          </a:p>
          <a:p>
            <a:endParaRPr lang="fr-FR" dirty="0"/>
          </a:p>
          <a:p>
            <a:r>
              <a:rPr lang="fr-FR" b="1" dirty="0"/>
              <a:t>C7 FRS droite </a:t>
            </a:r>
          </a:p>
          <a:p>
            <a:endParaRPr lang="fr-FR" b="1" dirty="0"/>
          </a:p>
          <a:p>
            <a:r>
              <a:rPr lang="fr-FR" b="1" dirty="0"/>
              <a:t>Gléno humérale gauche en RI et postérieur</a:t>
            </a:r>
            <a:endParaRPr lang="fr-FR" dirty="0"/>
          </a:p>
          <a:p>
            <a:endParaRPr lang="fr-FR" dirty="0"/>
          </a:p>
          <a:p>
            <a:endParaRPr lang="fr-F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b="1" dirty="0">
                <a:solidFill>
                  <a:srgbClr val="FF0000"/>
                </a:solidFill>
              </a:rPr>
              <a:t>Eléments de hiérarchisation :</a:t>
            </a:r>
            <a:br>
              <a:rPr lang="fr-FR" dirty="0"/>
            </a:br>
            <a:endParaRPr lang="fr-FR" dirty="0"/>
          </a:p>
        </p:txBody>
      </p:sp>
      <p:sp>
        <p:nvSpPr>
          <p:cNvPr id="3" name="Espace réservé du contenu 2"/>
          <p:cNvSpPr>
            <a:spLocks noGrp="1"/>
          </p:cNvSpPr>
          <p:nvPr>
            <p:ph idx="1"/>
          </p:nvPr>
        </p:nvSpPr>
        <p:spPr>
          <a:xfrm>
            <a:off x="457200" y="1412776"/>
            <a:ext cx="8229600" cy="4911824"/>
          </a:xfrm>
        </p:spPr>
        <p:txBody>
          <a:bodyPr>
            <a:normAutofit lnSpcReduction="10000"/>
          </a:bodyPr>
          <a:lstStyle/>
          <a:p>
            <a:pPr lvl="0">
              <a:buNone/>
            </a:pPr>
            <a:endParaRPr lang="fr-FR" sz="3200" b="1" dirty="0">
              <a:solidFill>
                <a:srgbClr val="FF0000"/>
              </a:solidFill>
            </a:endParaRPr>
          </a:p>
          <a:p>
            <a:pPr lvl="0">
              <a:buNone/>
            </a:pPr>
            <a:r>
              <a:rPr lang="fr-FR" sz="3200" b="1" dirty="0">
                <a:solidFill>
                  <a:srgbClr val="FF0000"/>
                </a:solidFill>
              </a:rPr>
              <a:t>Qualité des dysfonctions : </a:t>
            </a:r>
            <a:endParaRPr lang="fr-FR" sz="3200" dirty="0">
              <a:solidFill>
                <a:srgbClr val="FF0000"/>
              </a:solidFill>
            </a:endParaRPr>
          </a:p>
          <a:p>
            <a:pPr lvl="1"/>
            <a:r>
              <a:rPr lang="fr-FR" sz="3200" b="1" dirty="0"/>
              <a:t>TFD très marqué, ilium très dysfonctionnel en antériorité</a:t>
            </a:r>
            <a:endParaRPr lang="fr-FR" sz="3200" dirty="0"/>
          </a:p>
          <a:p>
            <a:pPr lvl="1"/>
            <a:r>
              <a:rPr lang="fr-FR" sz="3200" b="1" dirty="0"/>
              <a:t>La qualité de la dysfonction de la GH est comparativement plus pauvre…</a:t>
            </a:r>
          </a:p>
          <a:p>
            <a:pPr lvl="1"/>
            <a:endParaRPr lang="fr-FR" sz="3200" dirty="0"/>
          </a:p>
          <a:p>
            <a:pPr lvl="0">
              <a:buNone/>
            </a:pPr>
            <a:r>
              <a:rPr lang="fr-FR" sz="3200" b="1" dirty="0">
                <a:solidFill>
                  <a:srgbClr val="FF0000"/>
                </a:solidFill>
              </a:rPr>
              <a:t>Connaissance anatomique :</a:t>
            </a:r>
            <a:r>
              <a:rPr lang="fr-FR" sz="3200" b="1" dirty="0"/>
              <a:t> le grand dorsal</a:t>
            </a:r>
            <a:endParaRPr lang="fr-FR" sz="3200" dirty="0"/>
          </a:p>
          <a:p>
            <a:endParaRPr lang="fr-FR" sz="2800" dirty="0"/>
          </a:p>
          <a:p>
            <a:endParaRPr lang="fr-F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lstStyle/>
          <a:p>
            <a:pPr marL="0" indent="0" algn="ctr">
              <a:buNone/>
            </a:pPr>
            <a:endParaRPr lang="fr-FR" sz="8800" b="1" u="sng" dirty="0">
              <a:solidFill>
                <a:srgbClr val="FF0000"/>
              </a:solidFill>
            </a:endParaRPr>
          </a:p>
          <a:p>
            <a:pPr marL="0" indent="0" algn="ctr">
              <a:buNone/>
            </a:pPr>
            <a:r>
              <a:rPr lang="fr-FR" sz="8800" b="1" u="sng" dirty="0">
                <a:solidFill>
                  <a:srgbClr val="FF0000"/>
                </a:solidFill>
              </a:rPr>
              <a:t>Cas N°8</a:t>
            </a:r>
          </a:p>
          <a:p>
            <a:pPr marL="0" indent="0" algn="ctr">
              <a:buNone/>
            </a:pPr>
            <a:endParaRPr lang="fr-FR" sz="8800" b="1" dirty="0">
              <a:solidFill>
                <a:srgbClr val="FF0000"/>
              </a:solidFill>
            </a:endParaRPr>
          </a:p>
          <a:p>
            <a:pPr marL="0" indent="0">
              <a:buNone/>
            </a:pPr>
            <a:endParaRPr lang="fr-FR" dirty="0"/>
          </a:p>
        </p:txBody>
      </p:sp>
    </p:spTree>
    <p:extLst>
      <p:ext uri="{BB962C8B-B14F-4D97-AF65-F5344CB8AC3E}">
        <p14:creationId xmlns:p14="http://schemas.microsoft.com/office/powerpoint/2010/main" val="864859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85794"/>
            <a:ext cx="8229600" cy="5538806"/>
          </a:xfrm>
        </p:spPr>
        <p:txBody>
          <a:bodyPr>
            <a:normAutofit lnSpcReduction="10000"/>
          </a:bodyPr>
          <a:lstStyle/>
          <a:p>
            <a:pPr algn="ctr">
              <a:buNone/>
            </a:pPr>
            <a:r>
              <a:rPr lang="fr-FR" sz="5400" b="1" dirty="0"/>
              <a:t>Mr G 55 ans vient au cabinet en se plaignant de douleurs lombaire chronique depuis 6 mois accompagnées de douleurs à la hanche droite.</a:t>
            </a:r>
            <a:endParaRPr lang="fr-FR" sz="5400" dirty="0"/>
          </a:p>
          <a:p>
            <a:endParaRPr lang="fr-F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85794"/>
            <a:ext cx="8229600" cy="5538806"/>
          </a:xfrm>
        </p:spPr>
        <p:txBody>
          <a:bodyPr>
            <a:normAutofit fontScale="55000" lnSpcReduction="20000"/>
          </a:bodyPr>
          <a:lstStyle/>
          <a:p>
            <a:pPr>
              <a:buNone/>
            </a:pPr>
            <a:r>
              <a:rPr lang="fr-FR" sz="2800" b="1" u="sng" dirty="0"/>
              <a:t>Interrogatoire :</a:t>
            </a:r>
          </a:p>
          <a:p>
            <a:pPr>
              <a:buNone/>
            </a:pPr>
            <a:endParaRPr lang="fr-FR" sz="2800" dirty="0"/>
          </a:p>
          <a:p>
            <a:pPr>
              <a:buNone/>
            </a:pPr>
            <a:r>
              <a:rPr lang="fr-FR" sz="2800" b="1" dirty="0"/>
              <a:t>	</a:t>
            </a:r>
            <a:r>
              <a:rPr lang="fr-FR" sz="2800" b="1" u="sng" dirty="0"/>
              <a:t>Spécifique :</a:t>
            </a:r>
          </a:p>
          <a:p>
            <a:pPr>
              <a:buNone/>
            </a:pPr>
            <a:endParaRPr lang="fr-FR" sz="2800" dirty="0"/>
          </a:p>
          <a:p>
            <a:pPr lvl="0"/>
            <a:r>
              <a:rPr lang="fr-FR" sz="2800" b="1" dirty="0"/>
              <a:t>Vous avez cette douleur depuis combien de temps ?</a:t>
            </a:r>
            <a:endParaRPr lang="fr-FR" sz="2800" dirty="0"/>
          </a:p>
          <a:p>
            <a:pPr lvl="0"/>
            <a:r>
              <a:rPr lang="fr-FR" sz="2800" b="1" dirty="0"/>
              <a:t>Cette douleur reste t’elle uniquement au niveau lombaire et au niveau de votre hanche  droite ou présente-t-elle une projection dans le reste du membre inférieur droit ? </a:t>
            </a:r>
            <a:endParaRPr lang="fr-FR" sz="2800" dirty="0"/>
          </a:p>
          <a:p>
            <a:pPr lvl="0"/>
            <a:r>
              <a:rPr lang="fr-FR" sz="2800" b="1" dirty="0"/>
              <a:t>Cette douleur apparait à l’effort comme la marche ou la station debout ? Cette douleur arrive-t-elle à être calmée ? prenez vous un traitement ? </a:t>
            </a:r>
            <a:endParaRPr lang="fr-FR" sz="2800" dirty="0"/>
          </a:p>
          <a:p>
            <a:pPr lvl="0"/>
            <a:r>
              <a:rPr lang="fr-FR" sz="2800" b="1" dirty="0"/>
              <a:t>Votre médecin vous a-t-il fait passer des examens complémentaires de type radiographies ?</a:t>
            </a:r>
            <a:endParaRPr lang="fr-FR" sz="2800" dirty="0"/>
          </a:p>
          <a:p>
            <a:pPr lvl="0"/>
            <a:r>
              <a:rPr lang="fr-FR" sz="2800" b="1" dirty="0"/>
              <a:t>Avez-vous dans le passé déjà ressentie ce type de douleur ?</a:t>
            </a:r>
            <a:endParaRPr lang="fr-FR" sz="2800" dirty="0"/>
          </a:p>
          <a:p>
            <a:pPr lvl="0"/>
            <a:r>
              <a:rPr lang="fr-FR" sz="2800" b="1" dirty="0"/>
              <a:t>Avez-vous fait un traitement pour cette douleur ?</a:t>
            </a:r>
          </a:p>
          <a:p>
            <a:pPr lvl="0"/>
            <a:endParaRPr lang="fr-FR" sz="2800" dirty="0"/>
          </a:p>
          <a:p>
            <a:pPr>
              <a:buNone/>
            </a:pPr>
            <a:r>
              <a:rPr lang="fr-FR" sz="2800" b="1" dirty="0"/>
              <a:t>	</a:t>
            </a:r>
            <a:r>
              <a:rPr lang="fr-FR" sz="2800" b="1" u="sng" dirty="0"/>
              <a:t>Général :</a:t>
            </a:r>
          </a:p>
          <a:p>
            <a:pPr>
              <a:buNone/>
            </a:pPr>
            <a:endParaRPr lang="fr-FR" sz="2800" dirty="0"/>
          </a:p>
          <a:p>
            <a:pPr lvl="0"/>
            <a:r>
              <a:rPr lang="fr-FR" sz="2800" b="1" dirty="0"/>
              <a:t>Avez-vous d’autres douleurs ?</a:t>
            </a:r>
            <a:endParaRPr lang="fr-FR" sz="2800" dirty="0"/>
          </a:p>
          <a:p>
            <a:pPr lvl="0"/>
            <a:r>
              <a:rPr lang="fr-FR" sz="2800" b="1" dirty="0"/>
              <a:t>Avez-vous des antécédents :</a:t>
            </a:r>
            <a:endParaRPr lang="fr-FR" sz="2800" dirty="0"/>
          </a:p>
          <a:p>
            <a:pPr lvl="1"/>
            <a:r>
              <a:rPr lang="fr-FR" b="1" dirty="0"/>
              <a:t>Médicaux ?</a:t>
            </a:r>
            <a:endParaRPr lang="fr-FR" dirty="0"/>
          </a:p>
          <a:p>
            <a:pPr lvl="1"/>
            <a:r>
              <a:rPr lang="fr-FR" b="1" dirty="0"/>
              <a:t>Chirurgicaux ?</a:t>
            </a:r>
            <a:endParaRPr lang="fr-FR" dirty="0"/>
          </a:p>
          <a:p>
            <a:pPr lvl="1"/>
            <a:r>
              <a:rPr lang="fr-FR" b="1" dirty="0"/>
              <a:t>Traumatiques ?</a:t>
            </a:r>
            <a:endParaRPr lang="fr-FR" dirty="0"/>
          </a:p>
          <a:p>
            <a:pPr lvl="0"/>
            <a:r>
              <a:rPr lang="fr-FR" sz="2800" b="1" dirty="0"/>
              <a:t>Quelle profession exercée vous ? Faites-vous du sport ?</a:t>
            </a:r>
            <a:endParaRPr lang="fr-FR" sz="2800" dirty="0"/>
          </a:p>
          <a:p>
            <a:pPr lvl="0"/>
            <a:r>
              <a:rPr lang="fr-FR" sz="2800" b="1" dirty="0"/>
              <a:t>Passage en revue des différentes sphères ?</a:t>
            </a:r>
            <a:endParaRPr lang="fr-FR" sz="2800" dirty="0"/>
          </a:p>
          <a:p>
            <a:pPr lvl="0"/>
            <a:r>
              <a:rPr lang="fr-FR" sz="2800" b="1" dirty="0"/>
              <a:t>Hygiène de vie : tabac, médicaments, habitudes de vie….</a:t>
            </a:r>
            <a:endParaRPr lang="fr-FR" sz="2800" dirty="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8" end="1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9" end="1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Réponses de Mr G</a:t>
            </a:r>
            <a:endParaRPr lang="fr-FR" dirty="0"/>
          </a:p>
        </p:txBody>
      </p:sp>
      <p:sp>
        <p:nvSpPr>
          <p:cNvPr id="3" name="Espace réservé du contenu 2"/>
          <p:cNvSpPr>
            <a:spLocks noGrp="1"/>
          </p:cNvSpPr>
          <p:nvPr>
            <p:ph idx="1"/>
          </p:nvPr>
        </p:nvSpPr>
        <p:spPr/>
        <p:txBody>
          <a:bodyPr>
            <a:normAutofit fontScale="70000" lnSpcReduction="20000"/>
          </a:bodyPr>
          <a:lstStyle/>
          <a:p>
            <a:r>
              <a:rPr lang="fr-FR" b="1" dirty="0"/>
              <a:t>Cette douleur est apparue d’un coup la première fois que je l’ai ressentie s’était au golf, j’étais au practice je tapais des balles et au moment d’un backswing j’ai sentie comme un courant électrique dans mon dos en bas à droite et même dans mon pli de l’aine à droite. Je pensais que s’était musculaire car je n’étais pas chaud et j’ai un peu forcé pour taper ces balles faut dire je suis débutant ce n’est pas facile de pas forcer.</a:t>
            </a:r>
            <a:endParaRPr lang="fr-FR" dirty="0"/>
          </a:p>
          <a:p>
            <a:r>
              <a:rPr lang="fr-FR" b="1" dirty="0"/>
              <a:t>Comme j’avais toujours mal au bout de quelques jours j’ai consulté mon docteur qui m’a fait passer une radio et il n’y avait rien de particulier.</a:t>
            </a:r>
            <a:endParaRPr lang="fr-FR" dirty="0"/>
          </a:p>
          <a:p>
            <a:r>
              <a:rPr lang="fr-FR" b="1" dirty="0"/>
              <a:t>En plus depuis j’ai mal sur le côté de la hanche droite, pas tout le temps mais surtout quand je me couche sur le côté droit.</a:t>
            </a:r>
            <a:endParaRPr lang="fr-FR" dirty="0"/>
          </a:p>
          <a:p>
            <a:r>
              <a:rPr lang="fr-FR" b="1" dirty="0"/>
              <a:t>Rien ne traite vraiment cette douleur, le médecin voulait que je prenne des antis inflammatoires mais je ne veux pas car j’ai l’estomac fragile ; en effet depuis l’âge de 25 ans on m’à découvert une petite hernie hiatale car j’avais de acidités tout le temps et depuis je prends un traitement tous les jours : inexium 40mg.</a:t>
            </a:r>
          </a:p>
          <a:p>
            <a:r>
              <a:rPr lang="fr-FR" b="1" dirty="0"/>
              <a:t>Souvent constipé</a:t>
            </a:r>
            <a:endParaRPr lang="fr-FR" dirty="0"/>
          </a:p>
          <a:p>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pied varus entorse cheville.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85794"/>
            <a:ext cx="8229600" cy="5538806"/>
          </a:xfrm>
        </p:spPr>
        <p:txBody>
          <a:bodyPr>
            <a:normAutofit fontScale="62500" lnSpcReduction="20000"/>
          </a:bodyPr>
          <a:lstStyle/>
          <a:p>
            <a:r>
              <a:rPr lang="fr-FR" b="1" u="sng" dirty="0"/>
              <a:t>Examen manuel :</a:t>
            </a:r>
            <a:endParaRPr lang="fr-FR" dirty="0"/>
          </a:p>
          <a:p>
            <a:pPr>
              <a:buNone/>
            </a:pPr>
            <a:r>
              <a:rPr lang="fr-FR" b="1" dirty="0"/>
              <a:t>	</a:t>
            </a:r>
            <a:r>
              <a:rPr lang="fr-FR" b="1" u="sng" dirty="0"/>
              <a:t>Général :</a:t>
            </a:r>
            <a:endParaRPr lang="fr-FR" dirty="0"/>
          </a:p>
          <a:p>
            <a:pPr>
              <a:buNone/>
            </a:pPr>
            <a:r>
              <a:rPr lang="fr-FR" dirty="0"/>
              <a:t>		</a:t>
            </a:r>
            <a:r>
              <a:rPr lang="fr-FR" b="1" u="sng" dirty="0"/>
              <a:t>Debout</a:t>
            </a:r>
            <a:endParaRPr lang="fr-FR" dirty="0"/>
          </a:p>
          <a:p>
            <a:r>
              <a:rPr lang="fr-FR" b="1" dirty="0"/>
              <a:t>Inspection debout</a:t>
            </a:r>
            <a:endParaRPr lang="fr-FR" dirty="0"/>
          </a:p>
          <a:p>
            <a:r>
              <a:rPr lang="fr-FR" b="1" dirty="0"/>
              <a:t>Test grand mouvements</a:t>
            </a:r>
            <a:endParaRPr lang="fr-FR" dirty="0"/>
          </a:p>
          <a:p>
            <a:r>
              <a:rPr lang="fr-FR" b="1" dirty="0"/>
              <a:t>Ecoute générale</a:t>
            </a:r>
            <a:endParaRPr lang="fr-FR" dirty="0"/>
          </a:p>
          <a:p>
            <a:r>
              <a:rPr lang="fr-FR" b="1" dirty="0"/>
              <a:t>TFD</a:t>
            </a:r>
            <a:endParaRPr lang="fr-FR" dirty="0"/>
          </a:p>
          <a:p>
            <a:pPr>
              <a:buNone/>
            </a:pPr>
            <a:r>
              <a:rPr lang="fr-FR" b="1" dirty="0"/>
              <a:t>		</a:t>
            </a:r>
            <a:r>
              <a:rPr lang="fr-FR" b="1" u="sng" dirty="0"/>
              <a:t>Assis</a:t>
            </a:r>
            <a:endParaRPr lang="fr-FR" dirty="0"/>
          </a:p>
          <a:p>
            <a:endParaRPr lang="fr-FR" dirty="0"/>
          </a:p>
          <a:p>
            <a:r>
              <a:rPr lang="fr-FR" b="1" dirty="0"/>
              <a:t>Ecoute globale</a:t>
            </a:r>
            <a:endParaRPr lang="fr-FR" dirty="0"/>
          </a:p>
          <a:p>
            <a:r>
              <a:rPr lang="fr-FR" b="1" dirty="0"/>
              <a:t>TFA</a:t>
            </a:r>
            <a:endParaRPr lang="fr-FR" dirty="0"/>
          </a:p>
          <a:p>
            <a:r>
              <a:rPr lang="fr-FR" b="1" dirty="0"/>
              <a:t>Test rachis</a:t>
            </a:r>
            <a:endParaRPr lang="fr-FR" dirty="0"/>
          </a:p>
          <a:p>
            <a:r>
              <a:rPr lang="fr-FR" b="1" dirty="0"/>
              <a:t>Test Côtes</a:t>
            </a:r>
            <a:endParaRPr lang="fr-FR" dirty="0"/>
          </a:p>
          <a:p>
            <a:r>
              <a:rPr lang="fr-FR" b="1" dirty="0"/>
              <a:t>Test rapide ceinture scapulaire</a:t>
            </a:r>
            <a:endParaRPr lang="fr-FR" dirty="0"/>
          </a:p>
          <a:p>
            <a:endParaRPr lang="fr-FR" dirty="0"/>
          </a:p>
          <a:p>
            <a:pPr>
              <a:buNone/>
            </a:pPr>
            <a:r>
              <a:rPr lang="fr-FR" b="1" dirty="0"/>
              <a:t>		</a:t>
            </a:r>
            <a:r>
              <a:rPr lang="fr-FR" b="1" u="sng" dirty="0"/>
              <a:t>Décubitus dorsal</a:t>
            </a:r>
            <a:endParaRPr lang="fr-FR" dirty="0"/>
          </a:p>
          <a:p>
            <a:r>
              <a:rPr lang="fr-FR" b="1" dirty="0"/>
              <a:t>Test rapide membre inférieurs</a:t>
            </a:r>
            <a:endParaRPr lang="fr-FR" dirty="0"/>
          </a:p>
          <a:p>
            <a:r>
              <a:rPr lang="fr-FR" b="1" dirty="0"/>
              <a:t>Test roulement des iliaques</a:t>
            </a:r>
            <a:endParaRPr lang="fr-FR" dirty="0"/>
          </a:p>
          <a:p>
            <a:r>
              <a:rPr lang="fr-FR" b="1" dirty="0"/>
              <a:t>Test symphyse</a:t>
            </a:r>
            <a:endParaRPr lang="fr-FR" dirty="0"/>
          </a:p>
          <a:p>
            <a:r>
              <a:rPr lang="fr-FR" b="1" dirty="0"/>
              <a:t>Test sacrum entre les iliaque (mécanique et respiratoire et DM) </a:t>
            </a:r>
            <a:endParaRPr lang="fr-FR" dirty="0"/>
          </a:p>
          <a:p>
            <a:r>
              <a:rPr lang="fr-FR" b="1" dirty="0"/>
              <a:t>Test rapide routine viscérale, pelvienne, thoracique.</a:t>
            </a:r>
            <a:endParaRPr lang="fr-FR" dirty="0"/>
          </a:p>
          <a:p>
            <a:r>
              <a:rPr lang="fr-FR" b="1" dirty="0"/>
              <a:t>Test crâne et DM.</a:t>
            </a:r>
            <a:endParaRPr lang="fr-FR" dirty="0"/>
          </a:p>
          <a:p>
            <a:endParaRPr lang="fr-F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85794"/>
            <a:ext cx="8229600" cy="5538806"/>
          </a:xfrm>
        </p:spPr>
        <p:txBody>
          <a:bodyPr/>
          <a:lstStyle/>
          <a:p>
            <a:pPr>
              <a:buNone/>
            </a:pPr>
            <a:r>
              <a:rPr lang="fr-FR" b="1" u="sng" dirty="0"/>
              <a:t>RESULTATS des tests généraux :</a:t>
            </a:r>
            <a:endParaRPr lang="fr-FR" dirty="0"/>
          </a:p>
          <a:p>
            <a:r>
              <a:rPr lang="fr-FR" b="1" dirty="0"/>
              <a:t>TFD droit</a:t>
            </a:r>
            <a:endParaRPr lang="fr-FR" dirty="0"/>
          </a:p>
          <a:p>
            <a:r>
              <a:rPr lang="fr-FR" b="1" dirty="0"/>
              <a:t>D12 ++++ avec une épineuse inhabituellement dense et sa mobilisation accentue la douleur dans la sacro iliaque droite et la hanche droite.</a:t>
            </a:r>
            <a:endParaRPr lang="fr-FR" dirty="0"/>
          </a:p>
          <a:p>
            <a:r>
              <a:rPr lang="fr-FR" b="1" dirty="0"/>
              <a:t>NSR gauche lombaire</a:t>
            </a:r>
            <a:endParaRPr lang="fr-FR" dirty="0"/>
          </a:p>
          <a:p>
            <a:r>
              <a:rPr lang="fr-FR" b="1" dirty="0"/>
              <a:t>Psoas droit</a:t>
            </a:r>
            <a:endParaRPr lang="fr-FR" dirty="0"/>
          </a:p>
          <a:p>
            <a:r>
              <a:rPr lang="fr-FR" b="1" dirty="0"/>
              <a:t>JOCT++</a:t>
            </a:r>
            <a:endParaRPr lang="fr-FR" dirty="0"/>
          </a:p>
          <a:p>
            <a:r>
              <a:rPr lang="fr-FR" b="1" dirty="0"/>
              <a:t>Diaphragme</a:t>
            </a:r>
            <a:endParaRPr lang="fr-FR" dirty="0"/>
          </a:p>
          <a:p>
            <a:r>
              <a:rPr lang="fr-FR" b="1" dirty="0"/>
              <a:t>Colon globalement hypomobile plus marqué au niveau du sigmoïde   </a:t>
            </a:r>
            <a:endParaRPr lang="fr-FR" dirty="0"/>
          </a:p>
          <a:p>
            <a:endParaRPr lang="fr-F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1071546"/>
            <a:ext cx="8229600" cy="5253054"/>
          </a:xfrm>
        </p:spPr>
        <p:txBody>
          <a:bodyPr/>
          <a:lstStyle/>
          <a:p>
            <a:pPr>
              <a:buNone/>
            </a:pPr>
            <a:r>
              <a:rPr lang="fr-FR" sz="4800" b="1" u="sng" dirty="0"/>
              <a:t>Examen manuel Spécifique :</a:t>
            </a:r>
            <a:endParaRPr lang="fr-FR" sz="4800" dirty="0"/>
          </a:p>
          <a:p>
            <a:r>
              <a:rPr lang="fr-FR" sz="4800" b="1" dirty="0"/>
              <a:t>Iliaque droit antérieur</a:t>
            </a:r>
            <a:endParaRPr lang="fr-FR" sz="4800" dirty="0"/>
          </a:p>
          <a:p>
            <a:r>
              <a:rPr lang="fr-FR" sz="4800" b="1" dirty="0"/>
              <a:t>D12 FRS dt +++</a:t>
            </a:r>
            <a:endParaRPr lang="fr-FR" sz="4800" dirty="0"/>
          </a:p>
          <a:p>
            <a:r>
              <a:rPr lang="fr-FR" sz="4800" b="1" dirty="0"/>
              <a:t>JOCT : triangulaire gauche pilier droit diaphragme</a:t>
            </a:r>
            <a:endParaRPr lang="fr-FR" sz="4800" dirty="0"/>
          </a:p>
          <a:p>
            <a:endParaRPr lang="fr-F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b="1" dirty="0">
                <a:solidFill>
                  <a:srgbClr val="FF0000"/>
                </a:solidFill>
              </a:rPr>
              <a:t>Eléments de hiérarchisation :</a:t>
            </a:r>
            <a:br>
              <a:rPr lang="fr-FR" dirty="0"/>
            </a:br>
            <a:endParaRPr lang="fr-FR" dirty="0"/>
          </a:p>
        </p:txBody>
      </p:sp>
      <p:sp>
        <p:nvSpPr>
          <p:cNvPr id="3" name="Espace réservé du contenu 2"/>
          <p:cNvSpPr>
            <a:spLocks noGrp="1"/>
          </p:cNvSpPr>
          <p:nvPr>
            <p:ph idx="1"/>
          </p:nvPr>
        </p:nvSpPr>
        <p:spPr>
          <a:xfrm>
            <a:off x="457200" y="1285860"/>
            <a:ext cx="8229600" cy="5038740"/>
          </a:xfrm>
        </p:spPr>
        <p:txBody>
          <a:bodyPr>
            <a:normAutofit lnSpcReduction="10000"/>
          </a:bodyPr>
          <a:lstStyle/>
          <a:p>
            <a:r>
              <a:rPr lang="fr-FR" b="1" dirty="0"/>
              <a:t>Après l’examen manuel il est évident que D11 par sa qualité de dysfonction représente un « poids » important dans la pathogénie de Mr G.</a:t>
            </a:r>
            <a:endParaRPr lang="fr-FR" dirty="0"/>
          </a:p>
          <a:p>
            <a:r>
              <a:rPr lang="fr-FR" b="1" dirty="0"/>
              <a:t>Mais comment le prouver, et comment faire le lien avec cette douleur lombaire ? Cette douleur de la hanche ? Cette douleur inguinale ?</a:t>
            </a:r>
            <a:endParaRPr lang="fr-FR" dirty="0"/>
          </a:p>
          <a:p>
            <a:r>
              <a:rPr lang="fr-FR" b="1" dirty="0"/>
              <a:t>Et surtout pourquoi D11 est devenue dysfonctionnelle ?</a:t>
            </a:r>
            <a:endParaRPr lang="fr-FR" dirty="0"/>
          </a:p>
          <a:p>
            <a:pPr lvl="1"/>
            <a:r>
              <a:rPr lang="fr-FR" b="1" dirty="0">
                <a:solidFill>
                  <a:srgbClr val="FF0000"/>
                </a:solidFill>
              </a:rPr>
              <a:t>Test objectif : test d’aggravation reproduit la douleur</a:t>
            </a:r>
            <a:endParaRPr lang="fr-FR" dirty="0">
              <a:solidFill>
                <a:srgbClr val="FF0000"/>
              </a:solidFill>
            </a:endParaRPr>
          </a:p>
          <a:p>
            <a:pPr lvl="1"/>
            <a:r>
              <a:rPr lang="fr-FR" b="1" dirty="0"/>
              <a:t>Connaissances anatomique</a:t>
            </a:r>
          </a:p>
          <a:p>
            <a:pPr lvl="1"/>
            <a:r>
              <a:rPr lang="fr-FR" b="1" dirty="0"/>
              <a:t>Connaissances biomécanique</a:t>
            </a:r>
          </a:p>
          <a:p>
            <a:pPr lvl="1"/>
            <a:endParaRPr lang="fr-FR" dirty="0"/>
          </a:p>
          <a:p>
            <a:endParaRPr lang="fr-F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796218"/>
          </a:xfrm>
        </p:spPr>
        <p:txBody>
          <a:bodyPr>
            <a:normAutofit fontScale="90000"/>
          </a:bodyPr>
          <a:lstStyle/>
          <a:p>
            <a:pPr algn="ctr"/>
            <a:r>
              <a:rPr lang="fr-FR" b="1" dirty="0">
                <a:solidFill>
                  <a:srgbClr val="FF0000"/>
                </a:solidFill>
              </a:rPr>
              <a:t>Oui mais pourquoi chez Mr G et pas chez tous les golfeurs ??</a:t>
            </a:r>
            <a:br>
              <a:rPr lang="fr-FR" dirty="0"/>
            </a:br>
            <a:endParaRPr lang="fr-FR" dirty="0"/>
          </a:p>
        </p:txBody>
      </p:sp>
      <p:sp>
        <p:nvSpPr>
          <p:cNvPr id="3" name="Espace réservé du contenu 2"/>
          <p:cNvSpPr>
            <a:spLocks noGrp="1"/>
          </p:cNvSpPr>
          <p:nvPr>
            <p:ph idx="1"/>
          </p:nvPr>
        </p:nvSpPr>
        <p:spPr/>
        <p:txBody>
          <a:bodyPr/>
          <a:lstStyle/>
          <a:p>
            <a:r>
              <a:rPr lang="fr-FR" dirty="0"/>
              <a:t>Notion de </a:t>
            </a:r>
            <a:r>
              <a:rPr lang="fr-FR" b="1" dirty="0"/>
              <a:t>terrain favorisant </a:t>
            </a:r>
            <a:r>
              <a:rPr lang="fr-FR" dirty="0"/>
              <a:t>avec la région dorsal basse en contraintes céphaliques par la JOCT, le pilier du diaphragme et des contraintes sous jacente imposées par le psoas de Mr G. </a:t>
            </a:r>
          </a:p>
          <a:p>
            <a:r>
              <a:rPr lang="fr-FR" dirty="0"/>
              <a:t>Cette région est donc mécaniquement et initialement « bridée », « restreinte » et donc</a:t>
            </a:r>
            <a:r>
              <a:rPr lang="fr-FR" b="1" dirty="0"/>
              <a:t> facilité </a:t>
            </a:r>
            <a:r>
              <a:rPr lang="fr-FR" dirty="0"/>
              <a:t>: </a:t>
            </a:r>
          </a:p>
          <a:p>
            <a:pPr algn="ctr">
              <a:buNone/>
            </a:pPr>
            <a:r>
              <a:rPr lang="fr-FR" sz="3600" b="1" i="1" u="sng" dirty="0">
                <a:solidFill>
                  <a:srgbClr val="00B050"/>
                </a:solidFill>
              </a:rPr>
              <a:t>Généralement</a:t>
            </a:r>
            <a:r>
              <a:rPr lang="fr-FR" sz="3600" b="1" dirty="0">
                <a:solidFill>
                  <a:srgbClr val="00B050"/>
                </a:solidFill>
              </a:rPr>
              <a:t> on ne se fait des dysfonctions que sur des terrains favorables...</a:t>
            </a:r>
            <a:endParaRPr lang="fr-FR" sz="3600" dirty="0">
              <a:solidFill>
                <a:srgbClr val="00B050"/>
              </a:solidFill>
            </a:endParaRP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2" cstate="print"/>
          <a:srcRect l="28481" t="29295" r="47106" b="25135"/>
          <a:stretch>
            <a:fillRect/>
          </a:stretch>
        </p:blipFill>
        <p:spPr bwMode="auto">
          <a:xfrm>
            <a:off x="0" y="0"/>
            <a:ext cx="9144000" cy="6858000"/>
          </a:xfrm>
          <a:prstGeom prst="rect">
            <a:avLst/>
          </a:prstGeom>
          <a:noFill/>
          <a:ln w="9525">
            <a:noFill/>
            <a:miter lim="800000"/>
            <a:headEnd/>
            <a:tailEnd/>
          </a:ln>
          <a:effectLst/>
        </p:spPr>
      </p:pic>
      <p:sp>
        <p:nvSpPr>
          <p:cNvPr id="4" name="Flèche droite 3"/>
          <p:cNvSpPr/>
          <p:nvPr/>
        </p:nvSpPr>
        <p:spPr>
          <a:xfrm>
            <a:off x="467544" y="3933056"/>
            <a:ext cx="4680520"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5724128" y="4509120"/>
            <a:ext cx="2232248"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p:cNvPicPr>
            <a:picLocks noGrp="1" noChangeAspect="1" noChangeArrowheads="1"/>
          </p:cNvPicPr>
          <p:nvPr>
            <p:ph idx="1"/>
          </p:nvPr>
        </p:nvPicPr>
        <p:blipFill>
          <a:blip r:embed="rId2" cstate="print"/>
          <a:srcRect l="25588" t="42170" r="43897" b="35045"/>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lstStyle/>
          <a:p>
            <a:pPr marL="0" indent="0" algn="ctr">
              <a:buNone/>
            </a:pPr>
            <a:endParaRPr lang="fr-FR" sz="8800" b="1" u="sng" dirty="0">
              <a:solidFill>
                <a:srgbClr val="FF0000"/>
              </a:solidFill>
            </a:endParaRPr>
          </a:p>
          <a:p>
            <a:pPr marL="0" indent="0" algn="ctr">
              <a:buNone/>
            </a:pPr>
            <a:r>
              <a:rPr lang="fr-FR" sz="8800" b="1" u="sng" dirty="0">
                <a:solidFill>
                  <a:srgbClr val="FF0000"/>
                </a:solidFill>
              </a:rPr>
              <a:t>Cas N°9</a:t>
            </a:r>
          </a:p>
          <a:p>
            <a:pPr marL="0" indent="0" algn="ctr">
              <a:buNone/>
            </a:pPr>
            <a:endParaRPr lang="fr-FR" sz="8800" b="1" dirty="0">
              <a:solidFill>
                <a:srgbClr val="FF0000"/>
              </a:solidFill>
            </a:endParaRPr>
          </a:p>
          <a:p>
            <a:pPr marL="0" indent="0">
              <a:buNone/>
            </a:pPr>
            <a:endParaRPr lang="fr-FR" dirty="0"/>
          </a:p>
        </p:txBody>
      </p:sp>
    </p:spTree>
    <p:extLst>
      <p:ext uri="{BB962C8B-B14F-4D97-AF65-F5344CB8AC3E}">
        <p14:creationId xmlns:p14="http://schemas.microsoft.com/office/powerpoint/2010/main" val="8648594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normAutofit/>
          </a:bodyPr>
          <a:lstStyle/>
          <a:p>
            <a:pPr algn="ctr">
              <a:buNone/>
            </a:pPr>
            <a:r>
              <a:rPr lang="fr-FR" sz="6600" b="1" dirty="0"/>
              <a:t> Mr S 52 ans moniteur de ski vient consulter pour des dorsalgie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85794"/>
            <a:ext cx="8229600" cy="5538806"/>
          </a:xfrm>
        </p:spPr>
        <p:txBody>
          <a:bodyPr>
            <a:normAutofit fontScale="55000" lnSpcReduction="20000"/>
          </a:bodyPr>
          <a:lstStyle/>
          <a:p>
            <a:pPr>
              <a:buNone/>
            </a:pPr>
            <a:r>
              <a:rPr lang="fr-FR" sz="2800" b="1" u="sng" dirty="0"/>
              <a:t>Interrogatoire :</a:t>
            </a:r>
          </a:p>
          <a:p>
            <a:pPr>
              <a:buNone/>
            </a:pPr>
            <a:endParaRPr lang="fr-FR" sz="2800" dirty="0"/>
          </a:p>
          <a:p>
            <a:pPr>
              <a:buNone/>
            </a:pPr>
            <a:r>
              <a:rPr lang="fr-FR" sz="2800" b="1" dirty="0"/>
              <a:t>	</a:t>
            </a:r>
            <a:r>
              <a:rPr lang="fr-FR" sz="2800" b="1" u="sng" dirty="0"/>
              <a:t>Spécifique :</a:t>
            </a:r>
          </a:p>
          <a:p>
            <a:pPr>
              <a:buNone/>
            </a:pPr>
            <a:endParaRPr lang="fr-FR" sz="2800" dirty="0"/>
          </a:p>
          <a:p>
            <a:pPr lvl="0"/>
            <a:r>
              <a:rPr lang="fr-FR" sz="2800" b="1" dirty="0"/>
              <a:t>Vous avez cette douleur depuis combien de temps ?</a:t>
            </a:r>
            <a:endParaRPr lang="fr-FR" sz="2800" dirty="0"/>
          </a:p>
          <a:p>
            <a:pPr lvl="0"/>
            <a:r>
              <a:rPr lang="fr-FR" sz="2800" b="1" dirty="0"/>
              <a:t>Cette douleur reste t’elle uniquement au niveau dorsal? vous gène t’elle la respiration? </a:t>
            </a:r>
            <a:endParaRPr lang="fr-FR" sz="2800" dirty="0"/>
          </a:p>
          <a:p>
            <a:pPr lvl="0"/>
            <a:r>
              <a:rPr lang="fr-FR" sz="2800" b="1" dirty="0"/>
              <a:t>Cette douleur apparait à l’effort quand vous skiez par exemple? Cette douleur arrive-t-elle à être calmée ? prenez vous un traitement ? </a:t>
            </a:r>
            <a:endParaRPr lang="fr-FR" sz="2800" dirty="0"/>
          </a:p>
          <a:p>
            <a:pPr lvl="0"/>
            <a:r>
              <a:rPr lang="fr-FR" sz="2800" b="1" dirty="0"/>
              <a:t>Votre médecin vous a-t-il fait passer des examens complémentaires de type radiographies ?</a:t>
            </a:r>
            <a:endParaRPr lang="fr-FR" sz="2800" dirty="0"/>
          </a:p>
          <a:p>
            <a:pPr lvl="0"/>
            <a:r>
              <a:rPr lang="fr-FR" sz="2800" b="1" dirty="0"/>
              <a:t>Avez-vous dans le passé déjà ressentie ce type de douleur ?</a:t>
            </a:r>
            <a:endParaRPr lang="fr-FR" sz="2800" dirty="0"/>
          </a:p>
          <a:p>
            <a:pPr lvl="0"/>
            <a:r>
              <a:rPr lang="fr-FR" sz="2800" b="1" dirty="0"/>
              <a:t>Avez-vous fait un traitement pour cette douleur ?</a:t>
            </a:r>
          </a:p>
          <a:p>
            <a:pPr lvl="0"/>
            <a:endParaRPr lang="fr-FR" sz="2800" dirty="0"/>
          </a:p>
          <a:p>
            <a:pPr>
              <a:buNone/>
            </a:pPr>
            <a:r>
              <a:rPr lang="fr-FR" sz="2800" b="1" dirty="0"/>
              <a:t>	</a:t>
            </a:r>
            <a:r>
              <a:rPr lang="fr-FR" sz="2800" b="1" u="sng" dirty="0"/>
              <a:t>Général :</a:t>
            </a:r>
          </a:p>
          <a:p>
            <a:pPr>
              <a:buNone/>
            </a:pPr>
            <a:endParaRPr lang="fr-FR" sz="2800" dirty="0"/>
          </a:p>
          <a:p>
            <a:pPr lvl="0"/>
            <a:r>
              <a:rPr lang="fr-FR" sz="2800" b="1" dirty="0"/>
              <a:t>Avez-vous d’autres douleurs ?</a:t>
            </a:r>
            <a:endParaRPr lang="fr-FR" sz="2800" dirty="0"/>
          </a:p>
          <a:p>
            <a:pPr lvl="0"/>
            <a:r>
              <a:rPr lang="fr-FR" sz="2800" b="1" dirty="0"/>
              <a:t>Avez-vous des antécédents :</a:t>
            </a:r>
            <a:endParaRPr lang="fr-FR" sz="2800" dirty="0"/>
          </a:p>
          <a:p>
            <a:pPr lvl="1"/>
            <a:r>
              <a:rPr lang="fr-FR" b="1" dirty="0"/>
              <a:t>Médicaux ?</a:t>
            </a:r>
            <a:endParaRPr lang="fr-FR" dirty="0"/>
          </a:p>
          <a:p>
            <a:pPr lvl="1"/>
            <a:r>
              <a:rPr lang="fr-FR" b="1" dirty="0"/>
              <a:t>Chirurgicaux ?</a:t>
            </a:r>
            <a:endParaRPr lang="fr-FR" dirty="0"/>
          </a:p>
          <a:p>
            <a:pPr lvl="1"/>
            <a:r>
              <a:rPr lang="fr-FR" b="1" dirty="0"/>
              <a:t>Traumatiques ?</a:t>
            </a:r>
            <a:endParaRPr lang="fr-FR" dirty="0"/>
          </a:p>
          <a:p>
            <a:pPr lvl="0"/>
            <a:r>
              <a:rPr lang="fr-FR" sz="2800" b="1" dirty="0"/>
              <a:t>Faites-vous un autre sport que le ski?</a:t>
            </a:r>
            <a:endParaRPr lang="fr-FR" sz="2800" dirty="0"/>
          </a:p>
          <a:p>
            <a:pPr lvl="0"/>
            <a:r>
              <a:rPr lang="fr-FR" sz="2800" b="1" dirty="0"/>
              <a:t>Passage en revue des différentes sphères ?</a:t>
            </a:r>
            <a:endParaRPr lang="fr-FR" sz="2800" dirty="0"/>
          </a:p>
          <a:p>
            <a:pPr lvl="0"/>
            <a:r>
              <a:rPr lang="fr-FR" sz="2800" b="1" dirty="0"/>
              <a:t>Hygiène de vie : tabac, médicaments, habitudes de vie….</a:t>
            </a:r>
            <a:endParaRPr lang="fr-FR" sz="2800" dirty="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8" end="1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9" end="1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normAutofit fontScale="62500" lnSpcReduction="20000"/>
          </a:bodyPr>
          <a:lstStyle/>
          <a:p>
            <a:pPr>
              <a:buNone/>
            </a:pPr>
            <a:r>
              <a:rPr lang="fr-FR" b="1" dirty="0"/>
              <a:t>	</a:t>
            </a:r>
            <a:r>
              <a:rPr lang="fr-FR" b="1" u="sng" dirty="0"/>
              <a:t>Examen manuel :</a:t>
            </a:r>
            <a:endParaRPr lang="fr-FR" dirty="0"/>
          </a:p>
          <a:p>
            <a:pPr>
              <a:buNone/>
            </a:pPr>
            <a:r>
              <a:rPr lang="fr-FR" b="1" dirty="0"/>
              <a:t>		</a:t>
            </a:r>
            <a:r>
              <a:rPr lang="fr-FR" b="1" u="sng" dirty="0"/>
              <a:t>Général :</a:t>
            </a:r>
            <a:endParaRPr lang="fr-FR" dirty="0"/>
          </a:p>
          <a:p>
            <a:pPr>
              <a:buNone/>
            </a:pPr>
            <a:r>
              <a:rPr lang="fr-FR" dirty="0"/>
              <a:t>			</a:t>
            </a:r>
            <a:r>
              <a:rPr lang="fr-FR" u="sng" dirty="0"/>
              <a:t>Debout</a:t>
            </a:r>
            <a:endParaRPr lang="fr-FR" dirty="0"/>
          </a:p>
          <a:p>
            <a:pPr lvl="1"/>
            <a:r>
              <a:rPr lang="fr-FR" b="1" dirty="0"/>
              <a:t>Inspection debout</a:t>
            </a:r>
            <a:endParaRPr lang="fr-FR" dirty="0"/>
          </a:p>
          <a:p>
            <a:pPr lvl="1"/>
            <a:r>
              <a:rPr lang="fr-FR" b="1" dirty="0"/>
              <a:t>Test grand mouvements</a:t>
            </a:r>
            <a:endParaRPr lang="fr-FR" dirty="0"/>
          </a:p>
          <a:p>
            <a:pPr lvl="1"/>
            <a:r>
              <a:rPr lang="fr-FR" b="1" dirty="0"/>
              <a:t>Ecoute générale</a:t>
            </a:r>
            <a:endParaRPr lang="fr-FR" dirty="0"/>
          </a:p>
          <a:p>
            <a:pPr lvl="1"/>
            <a:r>
              <a:rPr lang="fr-FR" b="1" dirty="0"/>
              <a:t>TFD</a:t>
            </a:r>
            <a:endParaRPr lang="fr-FR" dirty="0"/>
          </a:p>
          <a:p>
            <a:pPr>
              <a:buNone/>
            </a:pPr>
            <a:r>
              <a:rPr lang="fr-FR" b="1" dirty="0"/>
              <a:t>			</a:t>
            </a:r>
            <a:r>
              <a:rPr lang="fr-FR" b="1" u="sng" dirty="0"/>
              <a:t>Assis</a:t>
            </a:r>
            <a:endParaRPr lang="fr-FR" dirty="0"/>
          </a:p>
          <a:p>
            <a:pPr>
              <a:buNone/>
            </a:pPr>
            <a:r>
              <a:rPr lang="fr-FR" b="1" dirty="0"/>
              <a:t> </a:t>
            </a:r>
            <a:endParaRPr lang="fr-FR" dirty="0"/>
          </a:p>
          <a:p>
            <a:pPr lvl="1"/>
            <a:r>
              <a:rPr lang="fr-FR" b="1" dirty="0"/>
              <a:t>Ecoute globale</a:t>
            </a:r>
            <a:endParaRPr lang="fr-FR" dirty="0"/>
          </a:p>
          <a:p>
            <a:pPr lvl="1"/>
            <a:r>
              <a:rPr lang="fr-FR" b="1" dirty="0"/>
              <a:t>TFA</a:t>
            </a:r>
            <a:endParaRPr lang="fr-FR" dirty="0"/>
          </a:p>
          <a:p>
            <a:pPr lvl="1"/>
            <a:r>
              <a:rPr lang="fr-FR" b="1" dirty="0"/>
              <a:t>Test rachis</a:t>
            </a:r>
            <a:endParaRPr lang="fr-FR" dirty="0"/>
          </a:p>
          <a:p>
            <a:pPr lvl="1"/>
            <a:r>
              <a:rPr lang="fr-FR" b="1" dirty="0"/>
              <a:t>Test Côtes</a:t>
            </a:r>
            <a:endParaRPr lang="fr-FR" dirty="0"/>
          </a:p>
          <a:p>
            <a:pPr lvl="1"/>
            <a:r>
              <a:rPr lang="fr-FR" b="1" dirty="0"/>
              <a:t>Test rapide ceinture scapulaire</a:t>
            </a:r>
            <a:endParaRPr lang="fr-FR" dirty="0"/>
          </a:p>
          <a:p>
            <a:pPr lvl="1">
              <a:buNone/>
            </a:pPr>
            <a:r>
              <a:rPr lang="fr-FR" b="1" dirty="0"/>
              <a:t> </a:t>
            </a:r>
            <a:endParaRPr lang="fr-FR" dirty="0"/>
          </a:p>
          <a:p>
            <a:pPr lvl="1">
              <a:buNone/>
            </a:pPr>
            <a:r>
              <a:rPr lang="fr-FR" b="1" dirty="0"/>
              <a:t>		</a:t>
            </a:r>
            <a:r>
              <a:rPr lang="fr-FR" b="1" u="sng" dirty="0"/>
              <a:t>Décubitus dorsal</a:t>
            </a:r>
          </a:p>
          <a:p>
            <a:pPr lvl="1">
              <a:buNone/>
            </a:pPr>
            <a:endParaRPr lang="fr-FR" dirty="0"/>
          </a:p>
          <a:p>
            <a:pPr lvl="1"/>
            <a:r>
              <a:rPr lang="fr-FR" b="1" dirty="0"/>
              <a:t>Test rapide membre inférieurs</a:t>
            </a:r>
            <a:endParaRPr lang="fr-FR" dirty="0"/>
          </a:p>
          <a:p>
            <a:pPr lvl="1"/>
            <a:r>
              <a:rPr lang="fr-FR" b="1" dirty="0"/>
              <a:t>Test roulement des iliaques</a:t>
            </a:r>
            <a:endParaRPr lang="fr-FR" dirty="0"/>
          </a:p>
          <a:p>
            <a:pPr lvl="1"/>
            <a:r>
              <a:rPr lang="fr-FR" b="1" dirty="0"/>
              <a:t>Test symphyse</a:t>
            </a:r>
            <a:endParaRPr lang="fr-FR" dirty="0"/>
          </a:p>
          <a:p>
            <a:pPr lvl="1"/>
            <a:r>
              <a:rPr lang="fr-FR" b="1" dirty="0"/>
              <a:t>Test sacrum entre les iliaque (mécanique et respiratoire et DM) </a:t>
            </a:r>
            <a:endParaRPr lang="fr-FR" dirty="0"/>
          </a:p>
          <a:p>
            <a:pPr lvl="1"/>
            <a:r>
              <a:rPr lang="fr-FR" b="1" dirty="0"/>
              <a:t>Test rapide routine viscérale, pelvienne, thoracique.</a:t>
            </a:r>
            <a:endParaRPr lang="fr-FR" dirty="0"/>
          </a:p>
          <a:p>
            <a:pPr lvl="1"/>
            <a:r>
              <a:rPr lang="fr-FR" b="1" dirty="0"/>
              <a:t>Test crâne et DM.</a:t>
            </a:r>
            <a:endParaRPr lang="fr-FR" dirty="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8" end="1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9" end="1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20" end="2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21" end="2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Réponses de Mr K</a:t>
            </a:r>
            <a:endParaRPr lang="fr-FR" dirty="0"/>
          </a:p>
        </p:txBody>
      </p:sp>
      <p:sp>
        <p:nvSpPr>
          <p:cNvPr id="3" name="Espace réservé du contenu 2"/>
          <p:cNvSpPr>
            <a:spLocks noGrp="1"/>
          </p:cNvSpPr>
          <p:nvPr>
            <p:ph idx="1"/>
          </p:nvPr>
        </p:nvSpPr>
        <p:spPr/>
        <p:txBody>
          <a:bodyPr>
            <a:normAutofit fontScale="92500"/>
          </a:bodyPr>
          <a:lstStyle/>
          <a:p>
            <a:r>
              <a:rPr lang="fr-FR" b="1" dirty="0"/>
              <a:t>J’ai cette douleur depuis assez longtemps, au début je n’y prêtais pas attention mais maintenant ça me gène beaucoup surtout quand je ski ou quand je fais de la randonnée.</a:t>
            </a:r>
          </a:p>
          <a:p>
            <a:r>
              <a:rPr lang="fr-FR" b="1" dirty="0"/>
              <a:t>Je n’ai pas consulté le médecin pour ça, je l’avais suffisamment vu avant car j’ai fait une pleurésie il y a 2 ans ( on apprend de même qu’il est, encore, fumeur…)</a:t>
            </a:r>
          </a:p>
          <a:p>
            <a:r>
              <a:rPr lang="fr-FR" b="1" dirty="0"/>
              <a:t>J’ai été opéré de mon genou gauche ( LCA et méniscectomie interne et externe) il y a 1 an et demi depuis j’ai bien récupéré mais j’ai quand même  gardé une gène dans mon genou</a:t>
            </a:r>
            <a:endParaRPr lang="fr-FR" dirty="0"/>
          </a:p>
          <a:p>
            <a:endParaRPr lang="fr-F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85794"/>
            <a:ext cx="8229600" cy="5538806"/>
          </a:xfrm>
        </p:spPr>
        <p:txBody>
          <a:bodyPr>
            <a:normAutofit fontScale="62500" lnSpcReduction="20000"/>
          </a:bodyPr>
          <a:lstStyle/>
          <a:p>
            <a:r>
              <a:rPr lang="fr-FR" b="1" u="sng" dirty="0"/>
              <a:t>Examen manuel :</a:t>
            </a:r>
            <a:endParaRPr lang="fr-FR" dirty="0"/>
          </a:p>
          <a:p>
            <a:pPr>
              <a:buNone/>
            </a:pPr>
            <a:r>
              <a:rPr lang="fr-FR" b="1" dirty="0"/>
              <a:t>	</a:t>
            </a:r>
            <a:r>
              <a:rPr lang="fr-FR" b="1" u="sng" dirty="0"/>
              <a:t>Général :</a:t>
            </a:r>
            <a:endParaRPr lang="fr-FR" dirty="0"/>
          </a:p>
          <a:p>
            <a:pPr>
              <a:buNone/>
            </a:pPr>
            <a:r>
              <a:rPr lang="fr-FR" dirty="0"/>
              <a:t>		</a:t>
            </a:r>
            <a:r>
              <a:rPr lang="fr-FR" b="1" u="sng" dirty="0"/>
              <a:t>Debout</a:t>
            </a:r>
            <a:endParaRPr lang="fr-FR" dirty="0"/>
          </a:p>
          <a:p>
            <a:r>
              <a:rPr lang="fr-FR" b="1" dirty="0"/>
              <a:t>Inspection debout</a:t>
            </a:r>
            <a:endParaRPr lang="fr-FR" dirty="0"/>
          </a:p>
          <a:p>
            <a:r>
              <a:rPr lang="fr-FR" b="1" dirty="0"/>
              <a:t>Test grand mouvements</a:t>
            </a:r>
            <a:endParaRPr lang="fr-FR" dirty="0"/>
          </a:p>
          <a:p>
            <a:r>
              <a:rPr lang="fr-FR" b="1" dirty="0"/>
              <a:t>Ecoute générale</a:t>
            </a:r>
            <a:endParaRPr lang="fr-FR" dirty="0"/>
          </a:p>
          <a:p>
            <a:r>
              <a:rPr lang="fr-FR" b="1" dirty="0"/>
              <a:t>TFD</a:t>
            </a:r>
            <a:endParaRPr lang="fr-FR" dirty="0"/>
          </a:p>
          <a:p>
            <a:pPr>
              <a:buNone/>
            </a:pPr>
            <a:r>
              <a:rPr lang="fr-FR" b="1" dirty="0"/>
              <a:t>		</a:t>
            </a:r>
            <a:r>
              <a:rPr lang="fr-FR" b="1" u="sng" dirty="0"/>
              <a:t>Assis</a:t>
            </a:r>
            <a:endParaRPr lang="fr-FR" dirty="0"/>
          </a:p>
          <a:p>
            <a:endParaRPr lang="fr-FR" dirty="0"/>
          </a:p>
          <a:p>
            <a:r>
              <a:rPr lang="fr-FR" b="1" dirty="0"/>
              <a:t>Ecoute globale</a:t>
            </a:r>
            <a:endParaRPr lang="fr-FR" dirty="0"/>
          </a:p>
          <a:p>
            <a:r>
              <a:rPr lang="fr-FR" b="1" dirty="0"/>
              <a:t>TFA</a:t>
            </a:r>
            <a:endParaRPr lang="fr-FR" dirty="0"/>
          </a:p>
          <a:p>
            <a:r>
              <a:rPr lang="fr-FR" b="1" dirty="0"/>
              <a:t>Test rachis</a:t>
            </a:r>
            <a:endParaRPr lang="fr-FR" dirty="0"/>
          </a:p>
          <a:p>
            <a:r>
              <a:rPr lang="fr-FR" b="1" dirty="0"/>
              <a:t>Test Côtes</a:t>
            </a:r>
            <a:endParaRPr lang="fr-FR" dirty="0"/>
          </a:p>
          <a:p>
            <a:r>
              <a:rPr lang="fr-FR" b="1" dirty="0"/>
              <a:t>Test rapide ceinture scapulaire</a:t>
            </a:r>
            <a:endParaRPr lang="fr-FR" dirty="0"/>
          </a:p>
          <a:p>
            <a:endParaRPr lang="fr-FR" dirty="0"/>
          </a:p>
          <a:p>
            <a:pPr>
              <a:buNone/>
            </a:pPr>
            <a:r>
              <a:rPr lang="fr-FR" b="1" dirty="0"/>
              <a:t>		</a:t>
            </a:r>
            <a:r>
              <a:rPr lang="fr-FR" b="1" u="sng" dirty="0"/>
              <a:t>Décubitus dorsal</a:t>
            </a:r>
            <a:endParaRPr lang="fr-FR" dirty="0"/>
          </a:p>
          <a:p>
            <a:r>
              <a:rPr lang="fr-FR" b="1" dirty="0"/>
              <a:t>Test rapide membre inférieurs</a:t>
            </a:r>
            <a:endParaRPr lang="fr-FR" dirty="0"/>
          </a:p>
          <a:p>
            <a:r>
              <a:rPr lang="fr-FR" b="1" dirty="0"/>
              <a:t>Test roulement des iliaques</a:t>
            </a:r>
            <a:endParaRPr lang="fr-FR" dirty="0"/>
          </a:p>
          <a:p>
            <a:r>
              <a:rPr lang="fr-FR" b="1" dirty="0"/>
              <a:t>Test symphyse</a:t>
            </a:r>
            <a:endParaRPr lang="fr-FR" dirty="0"/>
          </a:p>
          <a:p>
            <a:r>
              <a:rPr lang="fr-FR" b="1" dirty="0"/>
              <a:t>Test sacrum entre les iliaque (mécanique et respiratoire et DM) </a:t>
            </a:r>
            <a:endParaRPr lang="fr-FR" dirty="0"/>
          </a:p>
          <a:p>
            <a:r>
              <a:rPr lang="fr-FR" b="1" dirty="0"/>
              <a:t>Test rapide routine viscérale, pelvienne, thoracique.</a:t>
            </a:r>
            <a:endParaRPr lang="fr-FR" dirty="0"/>
          </a:p>
          <a:p>
            <a:r>
              <a:rPr lang="fr-FR" b="1" dirty="0"/>
              <a:t>Test crâne et DM.</a:t>
            </a:r>
            <a:endParaRPr lang="fr-FR" dirty="0"/>
          </a:p>
          <a:p>
            <a:endParaRPr lang="fr-F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normAutofit fontScale="85000" lnSpcReduction="20000"/>
          </a:bodyPr>
          <a:lstStyle/>
          <a:p>
            <a:pPr>
              <a:buNone/>
            </a:pPr>
            <a:r>
              <a:rPr lang="fr-FR" b="1" u="sng" dirty="0"/>
              <a:t>RESULTATS des tests généraux :</a:t>
            </a:r>
            <a:endParaRPr lang="fr-FR" dirty="0"/>
          </a:p>
          <a:p>
            <a:endParaRPr lang="fr-FR" dirty="0"/>
          </a:p>
          <a:p>
            <a:r>
              <a:rPr lang="fr-FR" b="1" dirty="0"/>
              <a:t>Ecoute marqué en avant gauche</a:t>
            </a:r>
          </a:p>
          <a:p>
            <a:endParaRPr lang="fr-FR" b="1" dirty="0"/>
          </a:p>
          <a:p>
            <a:r>
              <a:rPr lang="fr-FR" b="1" dirty="0"/>
              <a:t>Inspection: pied gauche plat, recurvatum genou gauche </a:t>
            </a:r>
          </a:p>
          <a:p>
            <a:r>
              <a:rPr lang="fr-FR" b="1" dirty="0"/>
              <a:t>TFD gauche +++</a:t>
            </a:r>
          </a:p>
          <a:p>
            <a:r>
              <a:rPr lang="fr-FR" b="1" dirty="0"/>
              <a:t>TFA gauche +</a:t>
            </a:r>
          </a:p>
          <a:p>
            <a:r>
              <a:rPr lang="fr-FR" b="1" dirty="0"/>
              <a:t>NSR dt lombaire </a:t>
            </a:r>
          </a:p>
          <a:p>
            <a:r>
              <a:rPr lang="fr-FR" b="1" dirty="0"/>
              <a:t>NSR gauche D10,D11,D12</a:t>
            </a:r>
          </a:p>
          <a:p>
            <a:r>
              <a:rPr lang="fr-FR" b="1" dirty="0"/>
              <a:t>D9</a:t>
            </a:r>
          </a:p>
          <a:p>
            <a:r>
              <a:rPr lang="fr-FR" b="1" dirty="0"/>
              <a:t>Diaphragme ++</a:t>
            </a:r>
          </a:p>
          <a:p>
            <a:r>
              <a:rPr lang="fr-FR" b="1" dirty="0"/>
              <a:t>Psoas gauche +++</a:t>
            </a:r>
          </a:p>
          <a:p>
            <a:r>
              <a:rPr lang="fr-FR" b="1" dirty="0"/>
              <a:t>Tibia gauche+++</a:t>
            </a:r>
          </a:p>
          <a:p>
            <a:r>
              <a:rPr lang="fr-FR" b="1" dirty="0"/>
              <a:t>Scaphoïde</a:t>
            </a:r>
          </a:p>
          <a:p>
            <a:r>
              <a:rPr lang="fr-FR" b="1" dirty="0"/>
              <a:t>Cuboïde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692696"/>
            <a:ext cx="8229600" cy="5631904"/>
          </a:xfrm>
        </p:spPr>
        <p:txBody>
          <a:bodyPr/>
          <a:lstStyle/>
          <a:p>
            <a:pPr>
              <a:buNone/>
            </a:pPr>
            <a:r>
              <a:rPr lang="fr-FR" sz="2800" b="1" u="sng" dirty="0"/>
              <a:t>Examen manuel Spécifique :</a:t>
            </a:r>
            <a:endParaRPr lang="fr-FR" sz="2800" dirty="0"/>
          </a:p>
          <a:p>
            <a:endParaRPr lang="fr-FR" dirty="0"/>
          </a:p>
          <a:p>
            <a:r>
              <a:rPr lang="fr-FR" b="1" dirty="0"/>
              <a:t>Iliaque gauche antérieur+++</a:t>
            </a:r>
          </a:p>
          <a:p>
            <a:r>
              <a:rPr lang="fr-FR" b="1" dirty="0"/>
              <a:t>D9 FRS gauche </a:t>
            </a:r>
          </a:p>
          <a:p>
            <a:r>
              <a:rPr lang="fr-FR" b="1" dirty="0"/>
              <a:t>Tibia gauche postérieur et RI +++</a:t>
            </a:r>
          </a:p>
          <a:p>
            <a:r>
              <a:rPr lang="fr-FR" b="1" dirty="0"/>
              <a:t>Scaphoïde RI</a:t>
            </a:r>
          </a:p>
          <a:p>
            <a:r>
              <a:rPr lang="fr-FR" b="1" dirty="0"/>
              <a:t>Cuboïde RE</a:t>
            </a:r>
          </a:p>
          <a:p>
            <a:endParaRPr lang="fr-F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Eléments de hiérarchisation :</a:t>
            </a:r>
            <a:endParaRPr lang="fr-FR" dirty="0"/>
          </a:p>
        </p:txBody>
      </p:sp>
      <p:sp>
        <p:nvSpPr>
          <p:cNvPr id="3" name="Espace réservé du contenu 2"/>
          <p:cNvSpPr>
            <a:spLocks noGrp="1"/>
          </p:cNvSpPr>
          <p:nvPr>
            <p:ph idx="1"/>
          </p:nvPr>
        </p:nvSpPr>
        <p:spPr/>
        <p:txBody>
          <a:bodyPr>
            <a:normAutofit fontScale="92500"/>
          </a:bodyPr>
          <a:lstStyle/>
          <a:p>
            <a:endParaRPr lang="fr-FR" dirty="0"/>
          </a:p>
          <a:p>
            <a:r>
              <a:rPr lang="fr-FR" dirty="0"/>
              <a:t>Notion de chaine musculaire: chaine d’extension sollicitée au niveau du genou ( tibia post=recurvatum=extension) provoquant l’antériorité de l’iliaque et la contracture du psoas gauche.</a:t>
            </a:r>
          </a:p>
          <a:p>
            <a:pPr>
              <a:buNone/>
            </a:pPr>
            <a:r>
              <a:rPr lang="fr-FR" dirty="0"/>
              <a:t>Ce dernier entraine une  NRS dt lombaire compensé par NSR gauche dorsal basse et entrainant D9 en dysfonction</a:t>
            </a:r>
          </a:p>
          <a:p>
            <a:pPr>
              <a:buNone/>
            </a:pPr>
            <a:r>
              <a:rPr lang="fr-FR" dirty="0"/>
              <a:t>D9: diaphragme--- orifice VCI----péricarde….</a:t>
            </a:r>
            <a:r>
              <a:rPr lang="fr-FR" b="1"/>
              <a:t>région dorsale</a:t>
            </a:r>
          </a:p>
          <a:p>
            <a:pPr>
              <a:buNone/>
            </a:pPr>
            <a:endParaRPr lang="fr-FR" dirty="0"/>
          </a:p>
          <a:p>
            <a:r>
              <a:rPr lang="fr-FR" dirty="0"/>
              <a:t>Qualité de la dysfonction du genou, de l’iliaque</a:t>
            </a:r>
          </a:p>
          <a:p>
            <a:pPr>
              <a:buNone/>
            </a:pPr>
            <a:endParaRPr lang="fr-FR" b="1" dirty="0"/>
          </a:p>
          <a:p>
            <a:pPr>
              <a:buNone/>
            </a:pPr>
            <a:endParaRPr lang="fr-FR"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836712"/>
            <a:ext cx="8229600" cy="5487888"/>
          </a:xfrm>
        </p:spPr>
        <p:txBody>
          <a:bodyPr/>
          <a:lstStyle/>
          <a:p>
            <a:pPr marL="0" indent="0" algn="ctr">
              <a:buNone/>
            </a:pPr>
            <a:endParaRPr lang="fr-FR" sz="8800" b="1" u="sng" dirty="0">
              <a:solidFill>
                <a:srgbClr val="FF0000"/>
              </a:solidFill>
            </a:endParaRPr>
          </a:p>
          <a:p>
            <a:pPr marL="0" indent="0" algn="ctr">
              <a:buNone/>
            </a:pPr>
            <a:r>
              <a:rPr lang="fr-FR" sz="8800" b="1" u="sng" dirty="0">
                <a:solidFill>
                  <a:srgbClr val="FF0000"/>
                </a:solidFill>
              </a:rPr>
              <a:t>Cas N°10</a:t>
            </a:r>
          </a:p>
          <a:p>
            <a:pPr marL="0" indent="0" algn="ctr">
              <a:buNone/>
            </a:pPr>
            <a:endParaRPr lang="fr-FR" sz="8800" b="1" dirty="0">
              <a:solidFill>
                <a:srgbClr val="FF0000"/>
              </a:solidFill>
            </a:endParaRPr>
          </a:p>
          <a:p>
            <a:pPr marL="0" indent="0">
              <a:buNone/>
            </a:pPr>
            <a:endParaRPr lang="fr-FR" dirty="0"/>
          </a:p>
        </p:txBody>
      </p:sp>
    </p:spTree>
    <p:extLst>
      <p:ext uri="{BB962C8B-B14F-4D97-AF65-F5344CB8AC3E}">
        <p14:creationId xmlns:p14="http://schemas.microsoft.com/office/powerpoint/2010/main" val="8648594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normAutofit/>
          </a:bodyPr>
          <a:lstStyle/>
          <a:p>
            <a:pPr algn="ctr">
              <a:buNone/>
            </a:pPr>
            <a:r>
              <a:rPr lang="fr-FR" sz="5400" b="1" dirty="0"/>
              <a:t>Mr P 55 ans vient consulter pour des douleurs de type brulure dans sa main gauche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Interrogatoire</a:t>
            </a:r>
          </a:p>
        </p:txBody>
      </p:sp>
      <p:sp>
        <p:nvSpPr>
          <p:cNvPr id="3" name="Espace réservé du contenu 2"/>
          <p:cNvSpPr>
            <a:spLocks noGrp="1"/>
          </p:cNvSpPr>
          <p:nvPr>
            <p:ph idx="1"/>
          </p:nvPr>
        </p:nvSpPr>
        <p:spPr/>
        <p:txBody>
          <a:bodyPr>
            <a:normAutofit fontScale="62500" lnSpcReduction="20000"/>
          </a:bodyPr>
          <a:lstStyle/>
          <a:p>
            <a:r>
              <a:rPr lang="fr-FR" sz="2800" b="1" u="sng" dirty="0"/>
              <a:t>Spécifique :</a:t>
            </a:r>
          </a:p>
          <a:p>
            <a:endParaRPr lang="fr-FR" sz="2800" dirty="0"/>
          </a:p>
          <a:p>
            <a:pPr lvl="1"/>
            <a:r>
              <a:rPr lang="fr-FR" dirty="0"/>
              <a:t>Vous avez cette douleur depuis combien de temps ?</a:t>
            </a:r>
          </a:p>
          <a:p>
            <a:pPr lvl="1"/>
            <a:r>
              <a:rPr lang="fr-FR" dirty="0"/>
              <a:t>Cette douleur est elle uniquement au niveau de la main? Dans quelle partie de la main? Plutôt la journée? La nuit?</a:t>
            </a:r>
          </a:p>
          <a:p>
            <a:pPr lvl="1"/>
            <a:r>
              <a:rPr lang="fr-FR" dirty="0"/>
              <a:t>Cette douleur arrive t’elle à être calmée ?prenez vous un traitement ? Avez-vous fait un traitement pour cette douleur ?</a:t>
            </a:r>
          </a:p>
          <a:p>
            <a:pPr lvl="1"/>
            <a:r>
              <a:rPr lang="fr-FR" dirty="0"/>
              <a:t>Avez-vous eu des examens complémentaires (imagerie…) pour cette douleur ?</a:t>
            </a:r>
          </a:p>
          <a:p>
            <a:pPr lvl="1"/>
            <a:endParaRPr lang="fr-FR" dirty="0"/>
          </a:p>
          <a:p>
            <a:pPr lvl="1"/>
            <a:endParaRPr lang="fr-FR" dirty="0"/>
          </a:p>
          <a:p>
            <a:r>
              <a:rPr lang="fr-FR" sz="2800" b="1" u="sng" dirty="0"/>
              <a:t>Général :</a:t>
            </a:r>
            <a:endParaRPr lang="fr-FR" sz="2800" dirty="0"/>
          </a:p>
          <a:p>
            <a:pPr lvl="1"/>
            <a:r>
              <a:rPr lang="fr-FR" dirty="0"/>
              <a:t>Avez-vous d’autres douleurs ? Notamment  au niveau des cervicales</a:t>
            </a:r>
          </a:p>
          <a:p>
            <a:pPr lvl="1"/>
            <a:r>
              <a:rPr lang="fr-FR" dirty="0"/>
              <a:t>Avez-vous des antécédents :</a:t>
            </a:r>
          </a:p>
          <a:p>
            <a:pPr lvl="2"/>
            <a:r>
              <a:rPr lang="fr-FR" dirty="0"/>
              <a:t>Médicaux ?</a:t>
            </a:r>
          </a:p>
          <a:p>
            <a:pPr lvl="2"/>
            <a:r>
              <a:rPr lang="fr-FR" dirty="0"/>
              <a:t>Chirurgicaux ?</a:t>
            </a:r>
          </a:p>
          <a:p>
            <a:pPr lvl="2"/>
            <a:r>
              <a:rPr lang="fr-FR" dirty="0"/>
              <a:t>Traumatiques ?</a:t>
            </a:r>
          </a:p>
          <a:p>
            <a:pPr lvl="1"/>
            <a:r>
              <a:rPr lang="fr-FR" dirty="0"/>
              <a:t>Quelle profession exercée vous ? Faites vous du sport ?</a:t>
            </a:r>
          </a:p>
          <a:p>
            <a:pPr lvl="1"/>
            <a:r>
              <a:rPr lang="fr-FR" dirty="0"/>
              <a:t>Hygiène de vie : tabac, médicaments, habitudes de vie….</a:t>
            </a:r>
          </a:p>
          <a:p>
            <a:pPr lvl="1"/>
            <a:r>
              <a:rPr lang="fr-FR" dirty="0"/>
              <a:t>Passage en revue des différentes sphères ?</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Réponses de Mr P</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a:t>Cette douleur est apparue il y a maintenant 2 ans, au début c’était plutôt une gène comme une hypersensibilité au niveau de la peau( et il montre le bord cubital de sa main droite). Puis il y a 6 mois j’ai beaucoup toussé suite à une grippe et les douleur à la main se sont d’un coup révélées beaucoup plus forte, j’ai de véritable fourmies au bord interne de ma main et de mon avant bras.</a:t>
            </a:r>
          </a:p>
          <a:p>
            <a:r>
              <a:rPr lang="fr-FR" dirty="0"/>
              <a:t>Mon médecin m’a fait passé une radio de mes cervicales mais cela n’a rien révélé de particulier</a:t>
            </a:r>
          </a:p>
          <a:p>
            <a:r>
              <a:rPr lang="fr-FR" dirty="0"/>
              <a:t>Je suis asthmatique depuis tout petit et j’ai même un traitement de fond à base de corticoïde et de la ventoline.</a:t>
            </a:r>
          </a:p>
          <a:p>
            <a:r>
              <a:rPr lang="fr-FR" dirty="0"/>
              <a:t>Je suis d’ailleurs rapidement essoufflé dès que je fais un effort important.</a:t>
            </a:r>
          </a:p>
          <a:p>
            <a:r>
              <a:rPr lang="fr-FR" dirty="0"/>
              <a:t>J’ai aussi tout le temps mal au dorsales et aux cervicales et aux lombaires mais surtout le matin quand je me lève puis dès que je suis chaud ça va mieux.</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57200" y="785794"/>
            <a:ext cx="8229600" cy="5538806"/>
          </a:xfrm>
        </p:spPr>
        <p:txBody>
          <a:bodyPr>
            <a:normAutofit fontScale="62500" lnSpcReduction="20000"/>
          </a:bodyPr>
          <a:lstStyle/>
          <a:p>
            <a:r>
              <a:rPr lang="fr-FR" b="1" u="sng" dirty="0"/>
              <a:t>Examen manuel :</a:t>
            </a:r>
            <a:endParaRPr lang="fr-FR" dirty="0"/>
          </a:p>
          <a:p>
            <a:pPr>
              <a:buNone/>
            </a:pPr>
            <a:r>
              <a:rPr lang="fr-FR" b="1" dirty="0"/>
              <a:t>	</a:t>
            </a:r>
            <a:r>
              <a:rPr lang="fr-FR" b="1" u="sng" dirty="0"/>
              <a:t>Général :</a:t>
            </a:r>
            <a:endParaRPr lang="fr-FR" dirty="0"/>
          </a:p>
          <a:p>
            <a:pPr>
              <a:buNone/>
            </a:pPr>
            <a:r>
              <a:rPr lang="fr-FR" dirty="0"/>
              <a:t>		</a:t>
            </a:r>
            <a:r>
              <a:rPr lang="fr-FR" b="1" u="sng" dirty="0"/>
              <a:t>Debout</a:t>
            </a:r>
            <a:endParaRPr lang="fr-FR" dirty="0"/>
          </a:p>
          <a:p>
            <a:r>
              <a:rPr lang="fr-FR" b="1" dirty="0"/>
              <a:t>Inspection debout</a:t>
            </a:r>
            <a:endParaRPr lang="fr-FR" dirty="0"/>
          </a:p>
          <a:p>
            <a:r>
              <a:rPr lang="fr-FR" b="1" dirty="0"/>
              <a:t>Test grand mouvements</a:t>
            </a:r>
            <a:endParaRPr lang="fr-FR" dirty="0"/>
          </a:p>
          <a:p>
            <a:r>
              <a:rPr lang="fr-FR" b="1" dirty="0"/>
              <a:t>Ecoute générale</a:t>
            </a:r>
            <a:endParaRPr lang="fr-FR" dirty="0"/>
          </a:p>
          <a:p>
            <a:r>
              <a:rPr lang="fr-FR" b="1" dirty="0"/>
              <a:t>TFD</a:t>
            </a:r>
            <a:endParaRPr lang="fr-FR" dirty="0"/>
          </a:p>
          <a:p>
            <a:pPr>
              <a:buNone/>
            </a:pPr>
            <a:r>
              <a:rPr lang="fr-FR" b="1" dirty="0"/>
              <a:t>		</a:t>
            </a:r>
            <a:r>
              <a:rPr lang="fr-FR" b="1" u="sng" dirty="0"/>
              <a:t>Assis</a:t>
            </a:r>
            <a:endParaRPr lang="fr-FR" dirty="0"/>
          </a:p>
          <a:p>
            <a:endParaRPr lang="fr-FR" dirty="0"/>
          </a:p>
          <a:p>
            <a:r>
              <a:rPr lang="fr-FR" b="1" dirty="0"/>
              <a:t>Ecoute globale</a:t>
            </a:r>
            <a:endParaRPr lang="fr-FR" dirty="0"/>
          </a:p>
          <a:p>
            <a:r>
              <a:rPr lang="fr-FR" b="1" dirty="0"/>
              <a:t>TFA</a:t>
            </a:r>
            <a:endParaRPr lang="fr-FR" dirty="0"/>
          </a:p>
          <a:p>
            <a:r>
              <a:rPr lang="fr-FR" b="1" dirty="0"/>
              <a:t>Test rachis</a:t>
            </a:r>
            <a:endParaRPr lang="fr-FR" dirty="0"/>
          </a:p>
          <a:p>
            <a:r>
              <a:rPr lang="fr-FR" b="1" dirty="0"/>
              <a:t>Test Côtes</a:t>
            </a:r>
            <a:endParaRPr lang="fr-FR" dirty="0"/>
          </a:p>
          <a:p>
            <a:r>
              <a:rPr lang="fr-FR" b="1" dirty="0"/>
              <a:t>Test rapide membre supérieur</a:t>
            </a:r>
            <a:endParaRPr lang="fr-FR" dirty="0"/>
          </a:p>
          <a:p>
            <a:endParaRPr lang="fr-FR" dirty="0"/>
          </a:p>
          <a:p>
            <a:pPr>
              <a:buNone/>
            </a:pPr>
            <a:r>
              <a:rPr lang="fr-FR" b="1" dirty="0"/>
              <a:t>		</a:t>
            </a:r>
            <a:r>
              <a:rPr lang="fr-FR" b="1" u="sng" dirty="0"/>
              <a:t>Décubitus dorsal</a:t>
            </a:r>
            <a:endParaRPr lang="fr-FR" dirty="0"/>
          </a:p>
          <a:p>
            <a:r>
              <a:rPr lang="fr-FR" b="1" dirty="0"/>
              <a:t>Test rapide membre inférieurs</a:t>
            </a:r>
            <a:endParaRPr lang="fr-FR" dirty="0"/>
          </a:p>
          <a:p>
            <a:r>
              <a:rPr lang="fr-FR" b="1" dirty="0"/>
              <a:t>Test roulement des iliaques</a:t>
            </a:r>
            <a:endParaRPr lang="fr-FR" dirty="0"/>
          </a:p>
          <a:p>
            <a:r>
              <a:rPr lang="fr-FR" b="1" dirty="0"/>
              <a:t>Test symphyse</a:t>
            </a:r>
            <a:endParaRPr lang="fr-FR" dirty="0"/>
          </a:p>
          <a:p>
            <a:r>
              <a:rPr lang="fr-FR" b="1" dirty="0"/>
              <a:t>Test sacrum entre les iliaque (mécanique et respiratoire et DM) </a:t>
            </a:r>
            <a:endParaRPr lang="fr-FR" dirty="0"/>
          </a:p>
          <a:p>
            <a:r>
              <a:rPr lang="fr-FR" b="1" dirty="0"/>
              <a:t>Test rapide routine viscérale, pelvienne, thoracique.</a:t>
            </a:r>
            <a:endParaRPr lang="fr-FR" dirty="0"/>
          </a:p>
          <a:p>
            <a:r>
              <a:rPr lang="fr-FR" b="1" dirty="0"/>
              <a:t>Test crâne et DM.</a:t>
            </a:r>
            <a:endParaRPr lang="fr-FR" dirty="0"/>
          </a:p>
          <a:p>
            <a:endParaRPr lang="fr-F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7456</TotalTime>
  <Words>6176</Words>
  <Application>Microsoft Office PowerPoint</Application>
  <PresentationFormat>Affichage à l'écran (4:3)</PresentationFormat>
  <Paragraphs>963</Paragraphs>
  <Slides>107</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107</vt:i4>
      </vt:variant>
    </vt:vector>
  </HeadingPairs>
  <TitlesOfParts>
    <vt:vector size="115" baseType="lpstr">
      <vt:lpstr>Calibri</vt:lpstr>
      <vt:lpstr>Constantia</vt:lpstr>
      <vt:lpstr>Helvetica Neue</vt:lpstr>
      <vt:lpstr>nexussanscompproregular</vt:lpstr>
      <vt:lpstr>Now</vt:lpstr>
      <vt:lpstr>Symbol</vt:lpstr>
      <vt:lpstr>Wingdings 2</vt:lpstr>
      <vt:lpstr>Débit</vt:lpstr>
      <vt:lpstr>Cours raisonnement et démarche clinique ostéopathique ATSAFI Année scolaire 2024/2025</vt:lpstr>
      <vt:lpstr>BIBLIOGRAPHIE</vt:lpstr>
      <vt:lpstr>CAS N°1 Mme C</vt:lpstr>
      <vt:lpstr>Interrogatoire</vt:lpstr>
      <vt:lpstr>Réponses de Mme C</vt:lpstr>
      <vt:lpstr> </vt:lpstr>
      <vt:lpstr> </vt:lpstr>
      <vt:lpstr>Présentation PowerPoint</vt:lpstr>
      <vt:lpstr> </vt:lpstr>
      <vt:lpstr> </vt:lpstr>
      <vt:lpstr> </vt:lpstr>
      <vt:lpstr> </vt:lpstr>
      <vt:lpstr> </vt:lpstr>
      <vt:lpstr>Eléments de hiérarchisation :</vt:lpstr>
      <vt:lpstr>CAS N°2 Mme F</vt:lpstr>
      <vt:lpstr>Interrogatoire : </vt:lpstr>
      <vt:lpstr>Réponses de Mme F</vt:lpstr>
      <vt:lpstr> </vt:lpstr>
      <vt:lpstr> </vt:lpstr>
      <vt:lpstr> </vt:lpstr>
      <vt:lpstr>RESULTATS des tests généraux : </vt:lpstr>
      <vt:lpstr>RESULTATS  Tests spécifiques</vt:lpstr>
      <vt:lpstr>Eléments de hiérarchisation : </vt:lpstr>
      <vt:lpstr> </vt:lpstr>
      <vt:lpstr>Présentation PowerPoint</vt:lpstr>
      <vt:lpstr>Système fascial sus diaphragmatique  </vt:lpstr>
      <vt:lpstr> </vt:lpstr>
      <vt:lpstr> </vt:lpstr>
      <vt:lpstr> </vt:lpstr>
      <vt:lpstr> </vt:lpstr>
      <vt:lpstr> </vt:lpstr>
      <vt:lpstr>Réponses de Mme V</vt:lpstr>
      <vt:lpstr> </vt:lpstr>
      <vt:lpstr> </vt:lpstr>
      <vt:lpstr> </vt:lpstr>
      <vt:lpstr>Eléments de hiérarchisation :</vt:lpstr>
      <vt:lpstr> </vt:lpstr>
      <vt:lpstr> </vt:lpstr>
      <vt:lpstr> </vt:lpstr>
      <vt:lpstr> </vt:lpstr>
      <vt:lpstr> </vt:lpstr>
      <vt:lpstr>  </vt:lpstr>
      <vt:lpstr> </vt:lpstr>
      <vt:lpstr> </vt:lpstr>
      <vt:lpstr>Réponses de Mme P</vt:lpstr>
      <vt:lpstr> </vt:lpstr>
      <vt:lpstr> </vt:lpstr>
      <vt:lpstr> </vt:lpstr>
      <vt:lpstr>Eléments de hiérarchisation :</vt:lpstr>
      <vt:lpstr> </vt:lpstr>
      <vt:lpstr>  </vt:lpstr>
      <vt:lpstr> </vt:lpstr>
      <vt:lpstr>Réponses de Mr S</vt:lpstr>
      <vt:lpstr>Drapeaux rouges dans l’interrogatoire….</vt:lpstr>
      <vt:lpstr> </vt:lpstr>
      <vt:lpstr> </vt:lpstr>
      <vt:lpstr> </vt:lpstr>
      <vt:lpstr> </vt:lpstr>
      <vt:lpstr>Réponses de Mme L</vt:lpstr>
      <vt:lpstr> </vt:lpstr>
      <vt:lpstr> </vt:lpstr>
      <vt:lpstr> </vt:lpstr>
      <vt:lpstr>Eléments de hiérarchisation : </vt:lpstr>
      <vt:lpstr>Irvin KORR...</vt:lpstr>
      <vt:lpstr>Pourquoi????</vt:lpstr>
      <vt:lpstr> </vt:lpstr>
      <vt:lpstr> </vt:lpstr>
      <vt:lpstr> </vt:lpstr>
      <vt:lpstr> </vt:lpstr>
      <vt:lpstr> </vt:lpstr>
      <vt:lpstr>Réponses de Mr C</vt:lpstr>
      <vt:lpstr> </vt:lpstr>
      <vt:lpstr> </vt:lpstr>
      <vt:lpstr> </vt:lpstr>
      <vt:lpstr>Eléments de hiérarchisation : </vt:lpstr>
      <vt:lpstr> </vt:lpstr>
      <vt:lpstr> </vt:lpstr>
      <vt:lpstr> </vt:lpstr>
      <vt:lpstr>Réponses de Mr G</vt:lpstr>
      <vt:lpstr> </vt:lpstr>
      <vt:lpstr> </vt:lpstr>
      <vt:lpstr> </vt:lpstr>
      <vt:lpstr>Eléments de hiérarchisation : </vt:lpstr>
      <vt:lpstr>Oui mais pourquoi chez Mr G et pas chez tous les golfeurs ?? </vt:lpstr>
      <vt:lpstr>Présentation PowerPoint</vt:lpstr>
      <vt:lpstr>Présentation PowerPoint</vt:lpstr>
      <vt:lpstr> </vt:lpstr>
      <vt:lpstr> </vt:lpstr>
      <vt:lpstr> </vt:lpstr>
      <vt:lpstr>Réponses de Mr K</vt:lpstr>
      <vt:lpstr> </vt:lpstr>
      <vt:lpstr> </vt:lpstr>
      <vt:lpstr> </vt:lpstr>
      <vt:lpstr>Eléments de hiérarchisation :</vt:lpstr>
      <vt:lpstr> </vt:lpstr>
      <vt:lpstr> </vt:lpstr>
      <vt:lpstr>Interrogatoire</vt:lpstr>
      <vt:lpstr>Réponses de Mr P</vt:lpstr>
      <vt:lpstr> </vt:lpstr>
      <vt:lpstr> </vt:lpstr>
      <vt:lpstr> </vt:lpstr>
      <vt:lpstr>Eléments de hiérarchisation :</vt:lpstr>
      <vt:lpstr>Eléments de hiérarchisation :</vt:lpstr>
      <vt:lpstr> </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Exemple de chaîne dysfonctionnelles</dc:title>
  <dc:creator>Jean-Christophe</dc:creator>
  <cp:lastModifiedBy>jean christophe piasentin</cp:lastModifiedBy>
  <cp:revision>300</cp:revision>
  <dcterms:created xsi:type="dcterms:W3CDTF">2016-09-09T13:51:21Z</dcterms:created>
  <dcterms:modified xsi:type="dcterms:W3CDTF">2024-07-14T15:05:11Z</dcterms:modified>
</cp:coreProperties>
</file>