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8" r:id="rId2"/>
    <p:sldId id="257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9" r:id="rId13"/>
    <p:sldId id="268" r:id="rId14"/>
    <p:sldId id="270" r:id="rId15"/>
    <p:sldId id="271" r:id="rId16"/>
    <p:sldId id="273" r:id="rId17"/>
    <p:sldId id="274" r:id="rId18"/>
    <p:sldId id="272" r:id="rId19"/>
    <p:sldId id="276" r:id="rId20"/>
    <p:sldId id="275" r:id="rId21"/>
    <p:sldId id="410" r:id="rId22"/>
    <p:sldId id="411" r:id="rId23"/>
    <p:sldId id="277" r:id="rId24"/>
    <p:sldId id="278" r:id="rId25"/>
    <p:sldId id="312" r:id="rId26"/>
    <p:sldId id="279" r:id="rId27"/>
    <p:sldId id="280" r:id="rId28"/>
    <p:sldId id="282" r:id="rId29"/>
    <p:sldId id="283" r:id="rId30"/>
    <p:sldId id="284" r:id="rId31"/>
    <p:sldId id="285" r:id="rId32"/>
    <p:sldId id="287" r:id="rId33"/>
    <p:sldId id="286" r:id="rId34"/>
    <p:sldId id="288" r:id="rId35"/>
    <p:sldId id="289" r:id="rId36"/>
    <p:sldId id="290" r:id="rId37"/>
    <p:sldId id="292" r:id="rId38"/>
    <p:sldId id="293" r:id="rId39"/>
    <p:sldId id="294" r:id="rId40"/>
    <p:sldId id="295" r:id="rId41"/>
    <p:sldId id="291" r:id="rId42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38DEA65-A79A-09DA-ECCD-DE7EE42E09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4E24315E-B906-431A-C9FD-49AA577453E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91ED91E-8B2A-8F75-C9F1-B243312C24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957-DEAB-4882-9D21-AB927CEA534B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9512575-F738-125C-8F21-9022E11E9A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5E169E6-10C6-9F6A-6C86-6DF9B21B97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E4E7-42EB-437E-B5F8-A3E06EC84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274500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F50DEC6-19AB-6A17-A317-BBC9B9046E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006CF91E-E22F-6FFE-C7D8-3088561B9B2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4355A2F-B826-E130-ED8B-54137C35B4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957-DEAB-4882-9D21-AB927CEA534B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F4143493-C842-E822-42BA-6BCCE7473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E4EAE3A-C865-194F-6E48-9D259F6EC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E4E7-42EB-437E-B5F8-A3E06EC84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007504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C0ADC598-B2FA-147C-1E1D-54DEAF177B5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46E9EA1F-8C36-90AE-B284-35C527C848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EDD338AC-6A12-24F5-DDBE-ABB0E3FE47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957-DEAB-4882-9D21-AB927CEA534B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4CFFF21-AB05-6F72-908D-916E4AEF02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2A76DF50-9F77-3BB6-3279-985AE362DD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E4E7-42EB-437E-B5F8-A3E06EC84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246213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512E34-3159-55EA-67E5-9DDB8C552F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B8BC9999-1946-BE10-AE9E-11AEC6A103A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144E9DF-9FF9-9651-5611-889ABCE970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957-DEAB-4882-9D21-AB927CEA534B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35704B7-7215-AA93-B5AA-8C8A219602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A1E634E-DDFE-132F-BFE1-45FED713D7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E4E7-42EB-437E-B5F8-A3E06EC84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622264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5849DBB-DE84-37E8-B2C1-C34DE13DD5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EE3AE1BA-B990-B250-60AC-89F3574361D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9E7EDB50-9508-1C12-5C64-534A523A59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957-DEAB-4882-9D21-AB927CEA534B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81F76E7C-51E1-3ABD-5B99-9665EBC8E3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9ED7713-46CD-0047-63F1-8628CBAECB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E4E7-42EB-437E-B5F8-A3E06EC84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170734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94AD765-8DFB-14A4-DE0F-177EC7AC57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FC8C07E-1C1F-D055-BB83-BBC2A4AA5D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2109A060-E54F-FE15-703F-E4AB6CE12F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B731494-0D83-D25F-F325-88136CB939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957-DEAB-4882-9D21-AB927CEA534B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95742C81-8F05-ADAB-B196-8B8A323DE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E284F2CE-6606-0D53-6EF3-054F6FC48D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E4E7-42EB-437E-B5F8-A3E06EC84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8583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A3A9EB9-E652-F36E-FF77-C908CBEC32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F0312CE1-0C2F-38B6-1036-7D76C6E9345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1701E7BA-C55A-BAD8-DCD7-D1AD294D64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38EEF5EC-A6B6-7A88-9D43-5F0D3FAC5F4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7F3880D1-AA17-2235-A466-64ACC940459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852E12F6-8AC6-B28D-5AAE-ECD941DD51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957-DEAB-4882-9D21-AB927CEA534B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5AA87982-2851-DF14-9AF2-FBEC8BFBAD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308A43C1-D5FC-81DC-2692-3741CE7752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E4E7-42EB-437E-B5F8-A3E06EC84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7212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BDAF4C-45C1-6DD2-1F73-07A4525097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5276B745-85CB-E8AD-EEEE-5E49C960B63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957-DEAB-4882-9D21-AB927CEA534B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B4198F3-968D-E33B-FEFF-19728CC2D1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EEA560A6-6C01-DDAF-C646-0326A71E2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E4E7-42EB-437E-B5F8-A3E06EC84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7755291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593D92FD-35EA-D057-88B4-E2747F9D4B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957-DEAB-4882-9D21-AB927CEA534B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016EF14C-4B27-FAEB-630C-18BB97D005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BF10009-E80E-A296-E42C-C93930FF8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E4E7-42EB-437E-B5F8-A3E06EC84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068659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E1632CD-D2F0-0D41-C931-6BE41079B9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7805B18B-77EF-E5E7-BCC2-471C29DD44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777EA15B-7917-8E5C-E88A-D0220B49C6B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CADE9E3-C69E-5AF2-D16E-63EFC83804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957-DEAB-4882-9D21-AB927CEA534B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CAD0E12-69A8-6090-9285-3CB21936B8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1648C2F-5C19-FF12-980C-6E80837148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E4E7-42EB-437E-B5F8-A3E06EC84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695290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03E6A03-227E-B01C-651D-25F2043BB1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D9A56AAC-3394-569C-885C-9522C37DEE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F7CE5AF-B010-17C5-9B48-A88CD24278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7F74E60C-E586-DFFC-E655-C92853B278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D50957-DEAB-4882-9D21-AB927CEA534B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A3770985-DD4D-DEB1-7724-24908E51B5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86D45050-383B-F7A7-B567-B49D8A8346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DFE4E7-42EB-437E-B5F8-A3E06EC84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985256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F9AA5141-6CEB-023E-CA7D-275AF1CD81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84DB8D5-F968-B336-232B-63D2BF93C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DAF704E-E11A-96A0-E4AC-7F7F08972BB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D50957-DEAB-4882-9D21-AB927CEA534B}" type="datetimeFigureOut">
              <a:rPr lang="fr-FR" smtClean="0"/>
              <a:t>10/10/2022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E03C835-BD1F-8BBC-29B3-787EECE4B5C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6CEA154F-EE83-8263-FAC9-14471FA7CF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DFE4E7-42EB-437E-B5F8-A3E06EC84F1B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6055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242088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fr-FR" sz="7200" b="1" dirty="0">
                <a:solidFill>
                  <a:srgbClr val="FF0000"/>
                </a:solidFill>
              </a:rPr>
              <a:t>LE TRONC CEREBRAL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 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7528" y="314096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La face antérieure du tronc cérébral </a:t>
            </a:r>
            <a:br>
              <a:rPr lang="fr-FR" b="1" dirty="0">
                <a:solidFill>
                  <a:srgbClr val="FF0000"/>
                </a:solidFill>
              </a:rPr>
            </a:b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LES PEDONCULES CEREBRAUX OU MESENCEPHALE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36160" y="4725144"/>
            <a:ext cx="2684984" cy="4286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dirty="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F:\disque dur externe\cours pour ATSA\NEURO\image neuro lignon par laura\TRONC CEREBRAL\TC4 MORPHOLOGI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</p:spPr>
      </p:pic>
      <p:sp>
        <p:nvSpPr>
          <p:cNvPr id="5" name="Flèche vers le bas 4"/>
          <p:cNvSpPr/>
          <p:nvPr/>
        </p:nvSpPr>
        <p:spPr>
          <a:xfrm rot="5400000">
            <a:off x="5015880" y="260648"/>
            <a:ext cx="504056" cy="4104456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/>
          <p:cNvSpPr/>
          <p:nvPr/>
        </p:nvSpPr>
        <p:spPr>
          <a:xfrm rot="5400000">
            <a:off x="4871864" y="-891480"/>
            <a:ext cx="504056" cy="4104456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 rot="5400000">
            <a:off x="5591944" y="-459432"/>
            <a:ext cx="504056" cy="4104456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F:\disque dur externe\cours pour ATSA\NEURO\image neuro lignon par laura\TRONC CEREBRAL\TC4 MORPHOLOGI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</p:spPr>
      </p:pic>
      <p:sp>
        <p:nvSpPr>
          <p:cNvPr id="6" name="Flèche vers le bas 5"/>
          <p:cNvSpPr/>
          <p:nvPr/>
        </p:nvSpPr>
        <p:spPr>
          <a:xfrm rot="5400000">
            <a:off x="5519936" y="116632"/>
            <a:ext cx="504056" cy="4104456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 rot="5400000">
            <a:off x="4799856" y="-99392"/>
            <a:ext cx="504056" cy="4104456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 rot="5400000">
            <a:off x="5015880" y="-459432"/>
            <a:ext cx="504056" cy="4104456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Triangle isocèle 8"/>
          <p:cNvSpPr/>
          <p:nvPr/>
        </p:nvSpPr>
        <p:spPr>
          <a:xfrm rot="10800000">
            <a:off x="2567608" y="1268760"/>
            <a:ext cx="1080120" cy="1152128"/>
          </a:xfrm>
          <a:prstGeom prst="triangl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" name="Picture 2" descr="F:\disque dur externe\cours pour ATSA\NEURO\image neuro lignon par laura\TRONC CEREBRAL\TC4 MORPHOLOGI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2999656" y="1772816"/>
            <a:ext cx="576064" cy="576064"/>
          </a:xfrm>
          <a:prstGeom prst="ellipse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F:\disque dur externe\cours pour ATSA\NEURO\image neuro lignon par laura\TRONC CEREBRAL\T.C 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4347"/>
          <a:stretch>
            <a:fillRect/>
          </a:stretch>
        </p:blipFill>
        <p:spPr bwMode="auto">
          <a:xfrm>
            <a:off x="3791744" y="0"/>
            <a:ext cx="4235578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0" y="0"/>
            <a:ext cx="2411760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040216" y="0"/>
            <a:ext cx="2627784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 rot="14727604">
            <a:off x="4215101" y="1450269"/>
            <a:ext cx="504056" cy="4104456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 rot="14727604">
            <a:off x="4143091" y="946213"/>
            <a:ext cx="504056" cy="4104456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7008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La face postérieure du tronc cérébral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F:\disque dur externe\cours pour ATSA\NEURO\image neuro lignon par laura\TRONC CEREBRAL\T.C5 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355" t="1223" r="36650" b="68793"/>
          <a:stretch>
            <a:fillRect/>
          </a:stretch>
        </p:blipFill>
        <p:spPr bwMode="auto">
          <a:xfrm>
            <a:off x="1349344" y="0"/>
            <a:ext cx="931865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7008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La face postérieure du tronc cérébral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3552" y="3212976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4800" b="1" dirty="0">
                <a:solidFill>
                  <a:srgbClr val="FF0000"/>
                </a:solidFill>
              </a:rPr>
              <a:t> LA MOITIE INFERIEURE DU BULBE 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F:\disque dur externe\cours pour ATSA\NEURO\image neuro lignon par laura\TRONC CEREBRAL\T.C5 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0909" r="68913"/>
          <a:stretch>
            <a:fillRect/>
          </a:stretch>
        </p:blipFill>
        <p:spPr bwMode="auto">
          <a:xfrm>
            <a:off x="3503712" y="0"/>
            <a:ext cx="4968552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0" y="0"/>
            <a:ext cx="2411760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472264" y="0"/>
            <a:ext cx="2195736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 rot="16200000">
            <a:off x="4992788" y="4748238"/>
            <a:ext cx="397533" cy="1935523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 rot="16200000">
            <a:off x="4416724" y="4460206"/>
            <a:ext cx="397533" cy="1935523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 rot="5400000">
            <a:off x="7657084" y="4676230"/>
            <a:ext cx="397533" cy="1935523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7008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La face postérieure du tronc cérébral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3552" y="3212976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4800" b="1" dirty="0">
                <a:solidFill>
                  <a:srgbClr val="FF0000"/>
                </a:solidFill>
              </a:rPr>
              <a:t> LE QUATRIEME VENTRICULE</a:t>
            </a:r>
            <a:endParaRPr lang="fr-FR" sz="4800" dirty="0">
              <a:solidFill>
                <a:srgbClr val="FF0000"/>
              </a:solidFill>
            </a:endParaRPr>
          </a:p>
          <a:p>
            <a:pPr algn="ctr">
              <a:buNone/>
            </a:pPr>
            <a:endParaRPr lang="fr-FR" sz="4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1026" name="Picture 2" descr="F:\disque dur externe\cours pour ATSA\NEURO\image neuro lignon par laura\TRONC CEREBRAL\T.C 18.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1223" r="57313"/>
          <a:stretch>
            <a:fillRect/>
          </a:stretch>
        </p:blipFill>
        <p:spPr bwMode="auto">
          <a:xfrm>
            <a:off x="3647729" y="0"/>
            <a:ext cx="4250281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0" y="0"/>
            <a:ext cx="2123728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7824192" y="0"/>
            <a:ext cx="2843808" cy="11247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F:\disque dur externe\cours pour ATSA\NEURO\image neuro lignon par laura\TRONC CEREBRAL\T.C5 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20909" r="68913"/>
          <a:stretch>
            <a:fillRect/>
          </a:stretch>
        </p:blipFill>
        <p:spPr bwMode="auto">
          <a:xfrm>
            <a:off x="3503712" y="0"/>
            <a:ext cx="4968552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0" y="0"/>
            <a:ext cx="2411760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472264" y="0"/>
            <a:ext cx="2195736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Losange 9"/>
          <p:cNvSpPr/>
          <p:nvPr/>
        </p:nvSpPr>
        <p:spPr>
          <a:xfrm>
            <a:off x="5447928" y="1556792"/>
            <a:ext cx="1512168" cy="3240360"/>
          </a:xfrm>
          <a:prstGeom prst="diamond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7" presetID="6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7F3F72-89BE-4298-9644-2123586D9D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4" name="Espace réservé du contenu 3">
            <a:extLst>
              <a:ext uri="{FF2B5EF4-FFF2-40B4-BE49-F238E27FC236}">
                <a16:creationId xmlns:a16="http://schemas.microsoft.com/office/drawing/2014/main" id="{61AED863-9908-4B9C-BC0A-E2A432609B6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17438" t="35673" r="53520" b="18394"/>
          <a:stretch/>
        </p:blipFill>
        <p:spPr>
          <a:xfrm>
            <a:off x="767408" y="18440"/>
            <a:ext cx="10433768" cy="6839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03534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8CAB2E3-C92B-42CA-87DE-A91E6A5F71C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1026" name="Picture 2" descr="RÃ©sultat de recherche d'images pour &quot;les trous de luschka&quot;">
            <a:extLst>
              <a:ext uri="{FF2B5EF4-FFF2-40B4-BE49-F238E27FC236}">
                <a16:creationId xmlns:a16="http://schemas.microsoft.com/office/drawing/2014/main" id="{678669F4-E2C3-475D-A032-71D95F8A436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39616" y="-31955"/>
            <a:ext cx="724864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525439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91544" y="170080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La face postérieure du tronc cérébral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2063552" y="3212976"/>
            <a:ext cx="8229600" cy="4389120"/>
          </a:xfrm>
        </p:spPr>
        <p:txBody>
          <a:bodyPr>
            <a:normAutofit/>
          </a:bodyPr>
          <a:lstStyle/>
          <a:p>
            <a:pPr algn="ctr">
              <a:buNone/>
            </a:pPr>
            <a:r>
              <a:rPr lang="fr-FR" sz="4800" b="1" dirty="0">
                <a:solidFill>
                  <a:srgbClr val="FF0000"/>
                </a:solidFill>
              </a:rPr>
              <a:t>LA LAME QUADRIJUMELLE</a:t>
            </a:r>
          </a:p>
          <a:p>
            <a:pPr algn="ctr">
              <a:buNone/>
            </a:pPr>
            <a:r>
              <a:rPr lang="fr-FR" sz="4800" b="1" dirty="0">
                <a:solidFill>
                  <a:srgbClr val="FF0000"/>
                </a:solidFill>
              </a:rPr>
              <a:t>=TECTUM=Plaque Tectale 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1026" name="Picture 2" descr="F:\disque dur externe\cours pour ATSA\NEURO\image neuro lignon par laura\TRONC CEREBRAL\T.C5 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7801" t="15987"/>
          <a:stretch>
            <a:fillRect/>
          </a:stretch>
        </p:blipFill>
        <p:spPr bwMode="auto">
          <a:xfrm>
            <a:off x="3431704" y="0"/>
            <a:ext cx="468052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0" y="0"/>
            <a:ext cx="2123728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112224" y="0"/>
            <a:ext cx="2555776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 rot="16200000">
            <a:off x="4560740" y="355750"/>
            <a:ext cx="397533" cy="1935523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 rot="16200000">
            <a:off x="4200700" y="139726"/>
            <a:ext cx="397533" cy="1935523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Flèche vers le bas 8"/>
          <p:cNvSpPr/>
          <p:nvPr/>
        </p:nvSpPr>
        <p:spPr>
          <a:xfrm rot="16200000">
            <a:off x="3408612" y="-148307"/>
            <a:ext cx="397533" cy="1935523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F:\disque dur externe\cours pour ATSA\NEURO\image neuro lignon par laura\CERVELET\C-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3552" y="3573016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CENTRES SUPRA SEGMENTAIRES DU TRONC CEREBRAL</a:t>
            </a:r>
            <a:br>
              <a:rPr lang="fr-FR" dirty="0"/>
            </a:br>
            <a:endParaRPr lang="fr-FR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 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7528" y="2924944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Les centres bulbaires =les olives bulbaires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          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7" name="Picture 3" descr="F:\disque dur externe\cours pour ATSA\NEURO\image neuro lignon par laura\TRONC CEREBRAL\TC4 MORPHOLOGIE.jpg"/>
          <p:cNvPicPr>
            <a:picLocks noChangeAspect="1" noChangeArrowheads="1"/>
          </p:cNvPicPr>
          <p:nvPr/>
        </p:nvPicPr>
        <p:blipFill>
          <a:blip r:embed="rId2" cstate="print"/>
          <a:srcRect t="51161" r="56300"/>
          <a:stretch>
            <a:fillRect/>
          </a:stretch>
        </p:blipFill>
        <p:spPr bwMode="auto">
          <a:xfrm>
            <a:off x="2603104" y="0"/>
            <a:ext cx="8064896" cy="6858000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0" y="0"/>
            <a:ext cx="169168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400256" y="0"/>
            <a:ext cx="2267744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Espace réservé du contenu 7"/>
          <p:cNvSpPr>
            <a:spLocks noGrp="1"/>
          </p:cNvSpPr>
          <p:nvPr>
            <p:ph idx="1"/>
          </p:nvPr>
        </p:nvSpPr>
        <p:spPr>
          <a:xfrm>
            <a:off x="1919536" y="0"/>
            <a:ext cx="576064" cy="1556792"/>
          </a:xfrm>
        </p:spPr>
        <p:txBody>
          <a:bodyPr/>
          <a:lstStyle/>
          <a:p>
            <a:pPr>
              <a:buNone/>
            </a:pPr>
            <a:r>
              <a:rPr lang="fr-FR" dirty="0"/>
              <a:t> 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F:\disque dur externe\cours pour ATSA\NEURO\image neuro lignon par laura\TRONC CEREBRAL\T.C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1546" b="47922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4007768" y="3501008"/>
            <a:ext cx="2376264" cy="194421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2050" name="Picture 2" descr="F:\disque dur externe\cours pour ATSA\NEURO\image neuro lignon par laura\TRONC CEREBRAL\TC4 MORPHOLOGIE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4000" y="1"/>
            <a:ext cx="9144000" cy="68579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2135560" y="3861048"/>
            <a:ext cx="2088232" cy="20162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1524000" y="2276872"/>
            <a:ext cx="3059832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1847528" y="1268760"/>
            <a:ext cx="2520280" cy="108012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Les centres protubérantiels 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   </a:t>
            </a: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F:\disque dur externe\cours pour ATSA\NEURO\image neuro lignon par laura\TRONC CEREBRAL\T.C2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31" b="52844"/>
          <a:stretch>
            <a:fillRect/>
          </a:stretch>
        </p:blipFill>
        <p:spPr bwMode="auto">
          <a:xfrm>
            <a:off x="1524001" y="1"/>
            <a:ext cx="9143999" cy="5085183"/>
          </a:xfrm>
          <a:prstGeom prst="rect">
            <a:avLst/>
          </a:prstGeom>
          <a:noFill/>
        </p:spPr>
      </p:pic>
      <p:sp>
        <p:nvSpPr>
          <p:cNvPr id="5" name="Flèche vers le bas 4"/>
          <p:cNvSpPr/>
          <p:nvPr/>
        </p:nvSpPr>
        <p:spPr>
          <a:xfrm rot="14437043">
            <a:off x="5685900" y="3973355"/>
            <a:ext cx="397533" cy="1935523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4098" name="Picture 2" descr="F:\disque dur externe\cours pour ATSA\NEURO\image neuro lignon par laura\TRONC CEREBRAL\T.C15.jpg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47729" y="1"/>
            <a:ext cx="4680519" cy="6857999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0" y="0"/>
            <a:ext cx="2123728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5951984" y="0"/>
            <a:ext cx="4716016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4007768" y="1556792"/>
            <a:ext cx="3384376" cy="2520280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 rot="14437043">
            <a:off x="3453652" y="3109259"/>
            <a:ext cx="397533" cy="1935523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Les centres mésencephalique 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       </a:t>
            </a: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9536" y="321297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9600" b="1" dirty="0">
                <a:solidFill>
                  <a:srgbClr val="FF0000"/>
                </a:solidFill>
              </a:rPr>
              <a:t>Le noyau rouge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935480"/>
            <a:ext cx="874440" cy="1421512"/>
          </a:xfrm>
        </p:spPr>
        <p:txBody>
          <a:bodyPr/>
          <a:lstStyle/>
          <a:p>
            <a:pPr>
              <a:buNone/>
            </a:pPr>
            <a:r>
              <a:rPr lang="fr-FR" dirty="0"/>
              <a:t>       </a:t>
            </a: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5122" name="Picture 2" descr="F:\disque dur externe\cours pour ATSA\NEURO\image neuro lignon par laura\TRONC CEREBRAL\T.C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144"/>
          <a:stretch>
            <a:fillRect/>
          </a:stretch>
        </p:blipFill>
        <p:spPr bwMode="auto">
          <a:xfrm>
            <a:off x="2423592" y="0"/>
            <a:ext cx="6408712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0" y="0"/>
            <a:ext cx="1907704" cy="1700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647728" y="0"/>
            <a:ext cx="70202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519936" y="1268760"/>
            <a:ext cx="3528392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 rot="1843062">
            <a:off x="6824828" y="2939289"/>
            <a:ext cx="848393" cy="2240840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5123" name="Picture 3" descr="F:\disque dur externe\cours pour ATSA\NEURO\image neuro lignon par laura\TRONC CEREBRAL\T.C22.jpg"/>
          <p:cNvPicPr>
            <a:picLocks noChangeAspect="1" noChangeArrowheads="1"/>
          </p:cNvPicPr>
          <p:nvPr/>
        </p:nvPicPr>
        <p:blipFill>
          <a:blip r:embed="rId3" cstate="print"/>
          <a:srcRect l="36510" t="4851" r="34922" b="50000"/>
          <a:stretch>
            <a:fillRect/>
          </a:stretch>
        </p:blipFill>
        <p:spPr bwMode="auto">
          <a:xfrm>
            <a:off x="8075712" y="0"/>
            <a:ext cx="2592288" cy="309634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9536" y="321297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9600" b="1" dirty="0">
                <a:solidFill>
                  <a:srgbClr val="FF0000"/>
                </a:solidFill>
              </a:rPr>
              <a:t>Le locus Niger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935480"/>
            <a:ext cx="874440" cy="1421512"/>
          </a:xfrm>
        </p:spPr>
        <p:txBody>
          <a:bodyPr/>
          <a:lstStyle/>
          <a:p>
            <a:pPr>
              <a:buNone/>
            </a:pPr>
            <a:r>
              <a:rPr lang="fr-FR" dirty="0"/>
              <a:t>       </a:t>
            </a: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5122" name="Picture 2" descr="F:\disque dur externe\cours pour ATSA\NEURO\image neuro lignon par laura\TRONC CEREBRAL\T.C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6144"/>
          <a:stretch>
            <a:fillRect/>
          </a:stretch>
        </p:blipFill>
        <p:spPr bwMode="auto">
          <a:xfrm>
            <a:off x="2423592" y="0"/>
            <a:ext cx="6408712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0" y="0"/>
            <a:ext cx="1907704" cy="170080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3647728" y="0"/>
            <a:ext cx="7020272" cy="17728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5519936" y="1268760"/>
            <a:ext cx="3528392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 rot="1843062">
            <a:off x="7760931" y="3560489"/>
            <a:ext cx="848393" cy="2240840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919536" y="321297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9600" b="1" dirty="0">
                <a:solidFill>
                  <a:srgbClr val="FF0000"/>
                </a:solidFill>
              </a:rPr>
              <a:t>Les tubercules quadrijumeaux 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935480"/>
            <a:ext cx="874440" cy="1421512"/>
          </a:xfrm>
        </p:spPr>
        <p:txBody>
          <a:bodyPr/>
          <a:lstStyle/>
          <a:p>
            <a:pPr>
              <a:buNone/>
            </a:pPr>
            <a:r>
              <a:rPr lang="fr-FR" dirty="0"/>
              <a:t>       </a:t>
            </a: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dirty="0"/>
              <a:t> </a:t>
            </a:r>
          </a:p>
        </p:txBody>
      </p:sp>
      <p:pic>
        <p:nvPicPr>
          <p:cNvPr id="1026" name="Picture 2" descr="F:\disque dur externe\cours pour ATSA\NEURO\image neuro lignon par laura\TRONC CEREBRAL\T.C5 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67801" t="15987"/>
          <a:stretch>
            <a:fillRect/>
          </a:stretch>
        </p:blipFill>
        <p:spPr bwMode="auto">
          <a:xfrm>
            <a:off x="3431704" y="0"/>
            <a:ext cx="468052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1524000" y="0"/>
            <a:ext cx="2123728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Rectangle 5"/>
          <p:cNvSpPr/>
          <p:nvPr/>
        </p:nvSpPr>
        <p:spPr>
          <a:xfrm>
            <a:off x="8112224" y="0"/>
            <a:ext cx="2555776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 rot="16200000">
            <a:off x="4488732" y="-148307"/>
            <a:ext cx="397533" cy="1935523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Flèche vers le bas 7"/>
          <p:cNvSpPr/>
          <p:nvPr/>
        </p:nvSpPr>
        <p:spPr>
          <a:xfrm rot="16200000">
            <a:off x="4560740" y="283742"/>
            <a:ext cx="397533" cy="1935523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F:\disque dur externe\cours pour ATSA\NEURO\image neuro lignon par laura\TRONC CEREBRAL\T.C5 M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39355" t="1223" r="36650" b="68793"/>
          <a:stretch>
            <a:fillRect/>
          </a:stretch>
        </p:blipFill>
        <p:spPr bwMode="auto">
          <a:xfrm>
            <a:off x="1349344" y="0"/>
            <a:ext cx="9318657" cy="68580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2063552" y="4365104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fr-FR" sz="9600" b="1" dirty="0">
                <a:solidFill>
                  <a:srgbClr val="FF0000"/>
                </a:solidFill>
              </a:rPr>
              <a:t>La substance réticulée du tronc cérébral </a:t>
            </a:r>
            <a:endParaRPr lang="fr-FR" sz="9600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1981200" y="1935480"/>
            <a:ext cx="874440" cy="1421512"/>
          </a:xfrm>
        </p:spPr>
        <p:txBody>
          <a:bodyPr/>
          <a:lstStyle/>
          <a:p>
            <a:pPr>
              <a:buNone/>
            </a:pPr>
            <a:r>
              <a:rPr lang="fr-FR" dirty="0"/>
              <a:t>       </a:t>
            </a: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6146" name="Picture 2" descr="F:\disque dur externe\cours pour ATSA\NEURO\image neuro lignon par laura\TRONC CEREBRAL\T.C18.8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l="48781" t="22549" b="20034"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</p:spPr>
      </p:pic>
      <p:sp>
        <p:nvSpPr>
          <p:cNvPr id="5" name="Flèche vers le bas 4"/>
          <p:cNvSpPr/>
          <p:nvPr/>
        </p:nvSpPr>
        <p:spPr>
          <a:xfrm rot="4127680" flipH="1">
            <a:off x="5887196" y="-495135"/>
            <a:ext cx="705865" cy="4978545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/>
          <p:cNvSpPr/>
          <p:nvPr/>
        </p:nvSpPr>
        <p:spPr>
          <a:xfrm rot="4127680">
            <a:off x="5410298" y="-1534536"/>
            <a:ext cx="468012" cy="5491865"/>
          </a:xfrm>
          <a:prstGeom prst="downArrow">
            <a:avLst/>
          </a:prstGeom>
          <a:noFill/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7528" y="314096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La face antérieure du tronc cérébral </a:t>
            </a:r>
            <a:br>
              <a:rPr lang="fr-FR" b="1" dirty="0">
                <a:solidFill>
                  <a:srgbClr val="FF0000"/>
                </a:solidFill>
              </a:rPr>
            </a:b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LE BULBE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fr-FR" dirty="0"/>
              <a:t>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1026" name="Picture 2" descr="F:\disque dur externe\cours pour ATSA\NEURO\image neuro lignon par laura\MOELLE\LA MOELLE\S.N 8.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b="46282"/>
          <a:stretch>
            <a:fillRect/>
          </a:stretch>
        </p:blipFill>
        <p:spPr bwMode="auto">
          <a:xfrm>
            <a:off x="3215680" y="0"/>
            <a:ext cx="5256584" cy="2420888"/>
          </a:xfrm>
          <a:prstGeom prst="rect">
            <a:avLst/>
          </a:prstGeom>
          <a:noFill/>
        </p:spPr>
      </p:pic>
      <p:pic>
        <p:nvPicPr>
          <p:cNvPr id="1027" name="Picture 3" descr="F:\disque dur externe\cours pour ATSA\NEURO\image neuro lignon par laura\TRONC CEREBRAL\TC4 MORPHOLOGIE.jpg"/>
          <p:cNvPicPr>
            <a:picLocks noChangeAspect="1" noChangeArrowheads="1"/>
          </p:cNvPicPr>
          <p:nvPr/>
        </p:nvPicPr>
        <p:blipFill>
          <a:blip r:embed="rId3" cstate="print"/>
          <a:srcRect t="51161" r="56300"/>
          <a:stretch>
            <a:fillRect/>
          </a:stretch>
        </p:blipFill>
        <p:spPr bwMode="auto">
          <a:xfrm>
            <a:off x="1919536" y="0"/>
            <a:ext cx="8064896" cy="7190656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1524000" y="0"/>
            <a:ext cx="1691680" cy="191683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8400256" y="0"/>
            <a:ext cx="2267744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847528" y="314096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fr-FR" b="1" dirty="0">
                <a:solidFill>
                  <a:srgbClr val="FF0000"/>
                </a:solidFill>
              </a:rPr>
              <a:t>La face antérieure du tronc cérébral </a:t>
            </a:r>
            <a:br>
              <a:rPr lang="fr-FR" b="1" dirty="0">
                <a:solidFill>
                  <a:srgbClr val="FF0000"/>
                </a:solidFill>
              </a:rPr>
            </a:br>
            <a:br>
              <a:rPr lang="fr-FR" b="1" dirty="0">
                <a:solidFill>
                  <a:srgbClr val="FF0000"/>
                </a:solidFill>
              </a:rPr>
            </a:br>
            <a:r>
              <a:rPr lang="fr-FR" b="1" dirty="0">
                <a:solidFill>
                  <a:srgbClr val="FF0000"/>
                </a:solidFill>
              </a:rPr>
              <a:t> LA PROTUBERANCE OU PONT DE VAROLE.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7536160" y="4725144"/>
            <a:ext cx="2684984" cy="428680"/>
          </a:xfrm>
        </p:spPr>
        <p:txBody>
          <a:bodyPr>
            <a:normAutofit fontScale="92500" lnSpcReduction="10000"/>
          </a:bodyPr>
          <a:lstStyle/>
          <a:p>
            <a:pPr>
              <a:buNone/>
            </a:pPr>
            <a:r>
              <a:rPr lang="fr-FR" dirty="0"/>
              <a:t>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 dirty="0"/>
          </a:p>
        </p:txBody>
      </p:sp>
      <p:pic>
        <p:nvPicPr>
          <p:cNvPr id="2050" name="Picture 2" descr="F:\disque dur externe\cours pour ATSA\NEURO\image neuro lignon par laura\TRONC CEREBRAL\TC4 MORPHOLOG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r="60235"/>
          <a:stretch>
            <a:fillRect/>
          </a:stretch>
        </p:blipFill>
        <p:spPr bwMode="auto">
          <a:xfrm>
            <a:off x="1524000" y="0"/>
            <a:ext cx="4932040" cy="6858000"/>
          </a:xfrm>
          <a:prstGeom prst="rect">
            <a:avLst/>
          </a:prstGeom>
          <a:noFill/>
        </p:spPr>
      </p:pic>
      <p:sp>
        <p:nvSpPr>
          <p:cNvPr id="5" name="Rectangle 4"/>
          <p:cNvSpPr/>
          <p:nvPr/>
        </p:nvSpPr>
        <p:spPr>
          <a:xfrm>
            <a:off x="6312024" y="0"/>
            <a:ext cx="4355976" cy="198884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Flèche vers le bas 5"/>
          <p:cNvSpPr/>
          <p:nvPr/>
        </p:nvSpPr>
        <p:spPr>
          <a:xfrm rot="5400000">
            <a:off x="6096000" y="1844824"/>
            <a:ext cx="504056" cy="4104456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Flèche vers le bas 6"/>
          <p:cNvSpPr/>
          <p:nvPr/>
        </p:nvSpPr>
        <p:spPr>
          <a:xfrm rot="5400000">
            <a:off x="5879976" y="188640"/>
            <a:ext cx="504056" cy="4104456"/>
          </a:xfrm>
          <a:prstGeom prst="downArrow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fr-FR"/>
          </a:p>
        </p:txBody>
      </p:sp>
      <p:pic>
        <p:nvPicPr>
          <p:cNvPr id="3074" name="Picture 2" descr="F:\disque dur externe\cours pour ATSA\NEURO\image neuro lignon par laura\TRONC CEREBRAL\TC4 MORPHOLOGI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 t="31446" r="64463" b="42368"/>
          <a:stretch>
            <a:fillRect/>
          </a:stretch>
        </p:blipFill>
        <p:spPr bwMode="auto">
          <a:xfrm>
            <a:off x="1524000" y="0"/>
            <a:ext cx="9144000" cy="5301208"/>
          </a:xfrm>
          <a:prstGeom prst="rect">
            <a:avLst/>
          </a:prstGeom>
          <a:noFill/>
        </p:spPr>
      </p:pic>
      <p:sp>
        <p:nvSpPr>
          <p:cNvPr id="5" name="Ellipse 4"/>
          <p:cNvSpPr/>
          <p:nvPr/>
        </p:nvSpPr>
        <p:spPr>
          <a:xfrm>
            <a:off x="7248128" y="1484784"/>
            <a:ext cx="1872208" cy="201622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3075" name="Picture 3" descr="F:\disque dur externe\cours pour ATSA\NEURO\image neuro lignon par laura\TRONC CEREBRAL\T.C 23.jpg"/>
          <p:cNvPicPr>
            <a:picLocks noChangeAspect="1" noChangeArrowheads="1"/>
          </p:cNvPicPr>
          <p:nvPr/>
        </p:nvPicPr>
        <p:blipFill>
          <a:blip r:embed="rId3" cstate="print"/>
          <a:srcRect t="29470" r="63387"/>
          <a:stretch>
            <a:fillRect/>
          </a:stretch>
        </p:blipFill>
        <p:spPr bwMode="auto">
          <a:xfrm>
            <a:off x="1524000" y="-315416"/>
            <a:ext cx="9144000" cy="76328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139</Words>
  <Application>Microsoft Office PowerPoint</Application>
  <PresentationFormat>Grand écran</PresentationFormat>
  <Paragraphs>40</Paragraphs>
  <Slides>41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3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41</vt:i4>
      </vt:variant>
    </vt:vector>
  </HeadingPairs>
  <TitlesOfParts>
    <vt:vector size="45" baseType="lpstr">
      <vt:lpstr>Arial</vt:lpstr>
      <vt:lpstr>Calibri</vt:lpstr>
      <vt:lpstr>Calibri Light</vt:lpstr>
      <vt:lpstr>Thème Office</vt:lpstr>
      <vt:lpstr>LE TRONC CEREBRAL</vt:lpstr>
      <vt:lpstr> </vt:lpstr>
      <vt:lpstr>Présentation PowerPoint</vt:lpstr>
      <vt:lpstr>Présentation PowerPoint</vt:lpstr>
      <vt:lpstr>La face antérieure du tronc cérébral   LE BULBE</vt:lpstr>
      <vt:lpstr>Présentation PowerPoint</vt:lpstr>
      <vt:lpstr>La face antérieure du tronc cérébral    LA PROTUBERANCE OU PONT DE VAROLE.</vt:lpstr>
      <vt:lpstr>Présentation PowerPoint</vt:lpstr>
      <vt:lpstr>Présentation PowerPoint</vt:lpstr>
      <vt:lpstr>La face antérieure du tronc cérébral   LES PEDONCULES CEREBRAUX OU MESENCEPHALE</vt:lpstr>
      <vt:lpstr>Présentation PowerPoint</vt:lpstr>
      <vt:lpstr>Présentation PowerPoint</vt:lpstr>
      <vt:lpstr>Présentation PowerPoint</vt:lpstr>
      <vt:lpstr>Présentation PowerPoint</vt:lpstr>
      <vt:lpstr>La face postérieure du tronc cérébral </vt:lpstr>
      <vt:lpstr>Présentation PowerPoint</vt:lpstr>
      <vt:lpstr>La face postérieure du tronc cérébral </vt:lpstr>
      <vt:lpstr>Présentation PowerPoint</vt:lpstr>
      <vt:lpstr>La face postérieure du tronc cérébral </vt:lpstr>
      <vt:lpstr>Présentation PowerPoint</vt:lpstr>
      <vt:lpstr>Présentation PowerPoint</vt:lpstr>
      <vt:lpstr> </vt:lpstr>
      <vt:lpstr>La face postérieure du tronc cérébral </vt:lpstr>
      <vt:lpstr> </vt:lpstr>
      <vt:lpstr>Présentation PowerPoint</vt:lpstr>
      <vt:lpstr>CENTRES SUPRA SEGMENTAIRES DU TRONC CEREBRAL </vt:lpstr>
      <vt:lpstr>Les centres bulbaires =les olives bulbaires</vt:lpstr>
      <vt:lpstr>Présentation PowerPoint</vt:lpstr>
      <vt:lpstr>Présentation PowerPoint</vt:lpstr>
      <vt:lpstr>Les centres protubérantiels </vt:lpstr>
      <vt:lpstr>Présentation PowerPoint</vt:lpstr>
      <vt:lpstr>Présentation PowerPoint</vt:lpstr>
      <vt:lpstr>Les centres mésencephalique </vt:lpstr>
      <vt:lpstr>Le noyau rouge</vt:lpstr>
      <vt:lpstr> </vt:lpstr>
      <vt:lpstr>Le locus Niger</vt:lpstr>
      <vt:lpstr> </vt:lpstr>
      <vt:lpstr>Les tubercules quadrijumeaux </vt:lpstr>
      <vt:lpstr> </vt:lpstr>
      <vt:lpstr>La substance réticulée du tronc cérébral 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TRONC CEREBRAL</dc:title>
  <dc:creator>jean christophe piasentin</dc:creator>
  <cp:lastModifiedBy>jean christophe piasentin</cp:lastModifiedBy>
  <cp:revision>1</cp:revision>
  <dcterms:created xsi:type="dcterms:W3CDTF">2022-10-10T10:08:52Z</dcterms:created>
  <dcterms:modified xsi:type="dcterms:W3CDTF">2022-10-10T10:09:16Z</dcterms:modified>
</cp:coreProperties>
</file>