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321" r:id="rId3"/>
    <p:sldId id="276" r:id="rId4"/>
    <p:sldId id="277" r:id="rId5"/>
    <p:sldId id="286" r:id="rId6"/>
    <p:sldId id="278" r:id="rId7"/>
    <p:sldId id="279" r:id="rId8"/>
    <p:sldId id="280" r:id="rId9"/>
    <p:sldId id="281" r:id="rId10"/>
    <p:sldId id="282" r:id="rId11"/>
    <p:sldId id="283" r:id="rId12"/>
    <p:sldId id="284" r:id="rId13"/>
    <p:sldId id="287" r:id="rId14"/>
    <p:sldId id="288" r:id="rId15"/>
    <p:sldId id="291" r:id="rId16"/>
    <p:sldId id="292" r:id="rId17"/>
    <p:sldId id="360" r:id="rId18"/>
    <p:sldId id="294" r:id="rId19"/>
    <p:sldId id="298" r:id="rId20"/>
    <p:sldId id="299" r:id="rId21"/>
    <p:sldId id="362" r:id="rId22"/>
    <p:sldId id="300" r:id="rId23"/>
    <p:sldId id="301" r:id="rId24"/>
    <p:sldId id="315"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B57426-C32A-789C-5DB3-9BEEED9C400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1862D44-5D1B-4053-B8FD-A26707955C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19BAD30-E869-021E-596A-22446D7978E4}"/>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5" name="Espace réservé du pied de page 4">
            <a:extLst>
              <a:ext uri="{FF2B5EF4-FFF2-40B4-BE49-F238E27FC236}">
                <a16:creationId xmlns:a16="http://schemas.microsoft.com/office/drawing/2014/main" id="{D58D8810-E3B8-506A-E832-B2ED74182F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93C770-1894-F80E-C762-08B333F4EA06}"/>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1485469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E7B612-4984-3112-8EFB-93E046F92A2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49CCD0A-7608-0BE5-2307-1E5E838B962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DB60321-4FF0-053A-CD75-BC2D95FAC107}"/>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5" name="Espace réservé du pied de page 4">
            <a:extLst>
              <a:ext uri="{FF2B5EF4-FFF2-40B4-BE49-F238E27FC236}">
                <a16:creationId xmlns:a16="http://schemas.microsoft.com/office/drawing/2014/main" id="{F937EE64-E8FD-5061-0299-DC4BF9B948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596AE2-EC5C-2791-A322-9B5C16208762}"/>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215858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79781B-0CA3-9EC3-58A1-C4EB2D8FB27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894DBE4-34E9-E0A8-7C76-902522846FE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A19245-F451-7BB9-C120-CDDB306D4716}"/>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5" name="Espace réservé du pied de page 4">
            <a:extLst>
              <a:ext uri="{FF2B5EF4-FFF2-40B4-BE49-F238E27FC236}">
                <a16:creationId xmlns:a16="http://schemas.microsoft.com/office/drawing/2014/main" id="{BDB9097B-EB48-3218-F700-F9C2758072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DACCA3-5A5C-F589-8BCD-7033756BE87F}"/>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76087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70BAB8-889E-B65F-3D07-0290183AAFC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A7B4C2E-5A8C-AC29-43BC-21B97E6F579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3A33CB2-684D-0C76-1617-DA6913C96404}"/>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5" name="Espace réservé du pied de page 4">
            <a:extLst>
              <a:ext uri="{FF2B5EF4-FFF2-40B4-BE49-F238E27FC236}">
                <a16:creationId xmlns:a16="http://schemas.microsoft.com/office/drawing/2014/main" id="{DA30638B-1AEE-5DA9-C323-0A423B5746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E8A241-0089-0262-BE14-22320C76D7D5}"/>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388092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0FA4FB-00B2-5B6E-6A19-1244CE59E07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1FE2761-889D-DA46-6380-E54C751282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5954D0C-2358-4050-A46F-E9415C709718}"/>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5" name="Espace réservé du pied de page 4">
            <a:extLst>
              <a:ext uri="{FF2B5EF4-FFF2-40B4-BE49-F238E27FC236}">
                <a16:creationId xmlns:a16="http://schemas.microsoft.com/office/drawing/2014/main" id="{BDBE45A8-8FFB-BB99-222D-2DF5F57030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E821F0-0ED4-2B85-7F56-D5FE655186D5}"/>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76524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542D10-787D-0EDA-9F99-513B4F18823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B4E33A2-863B-ED21-A977-39FAF99E671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DBEF811-364D-2DEA-7556-2FA3F349225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9C56F5D-F602-6BAE-EA15-7609D4E450AD}"/>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6" name="Espace réservé du pied de page 5">
            <a:extLst>
              <a:ext uri="{FF2B5EF4-FFF2-40B4-BE49-F238E27FC236}">
                <a16:creationId xmlns:a16="http://schemas.microsoft.com/office/drawing/2014/main" id="{71FA4672-8D11-397F-1EC1-41E1698E798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35BC363-C698-4B2D-21E6-39DB25189C24}"/>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1120369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49FCC5-76E1-C990-3745-0C0CCE1F4D7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DD5D86B-EF0C-7104-7F75-9DDCDF917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333796A-1A9F-929F-D627-2710199B5CC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7DFB506-0181-EFB0-A8A0-7047AF1F9D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8B4B16E-B3C0-4567-A933-A1AFEA7D7F3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58A06C8-93C0-4D4D-3AE1-9922632EFADC}"/>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8" name="Espace réservé du pied de page 7">
            <a:extLst>
              <a:ext uri="{FF2B5EF4-FFF2-40B4-BE49-F238E27FC236}">
                <a16:creationId xmlns:a16="http://schemas.microsoft.com/office/drawing/2014/main" id="{FDED0AA5-D93D-8332-0461-C83E53BCD0D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1E0A19D-4CD0-7011-FB54-56B885501A46}"/>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50245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4E046-1CC5-CE7A-2FAD-0C2CEF73EFF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7BC8055-766E-762C-F204-BD5BFC75F980}"/>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4" name="Espace réservé du pied de page 3">
            <a:extLst>
              <a:ext uri="{FF2B5EF4-FFF2-40B4-BE49-F238E27FC236}">
                <a16:creationId xmlns:a16="http://schemas.microsoft.com/office/drawing/2014/main" id="{DB20B80F-7171-8B87-F52C-32C36D8B17E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7A07D11-99DE-CABC-B570-68E621A533E1}"/>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372206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C51199B-D9B2-3A39-8380-F9D00C1BA2B7}"/>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3" name="Espace réservé du pied de page 2">
            <a:extLst>
              <a:ext uri="{FF2B5EF4-FFF2-40B4-BE49-F238E27FC236}">
                <a16:creationId xmlns:a16="http://schemas.microsoft.com/office/drawing/2014/main" id="{57B44C94-FC39-D477-0E1C-D20911316D1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6F91353-8962-DC6D-D00C-DCF2FC93E975}"/>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380288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FE6768-5A3D-31FB-6FCB-51F62AA887E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37E699C-2A08-811E-E229-BD20528FAE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B46F418-320C-430F-CCF7-5C9F3BA19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93F7F26-6EA7-A8A5-B896-93AC125F65D5}"/>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6" name="Espace réservé du pied de page 5">
            <a:extLst>
              <a:ext uri="{FF2B5EF4-FFF2-40B4-BE49-F238E27FC236}">
                <a16:creationId xmlns:a16="http://schemas.microsoft.com/office/drawing/2014/main" id="{9FC9E4C5-72FC-1550-29EA-A09E4DE1DC5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0E0522-7EF6-258A-7508-08A493480116}"/>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147181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B1CB24-4E55-D674-3BAF-D94869F618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1276833-1F80-9F13-411C-7A030017B0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FB9C080-C885-A861-428A-B9FF4B0A5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D96EB21-1F34-1CEA-5844-67E696DE2BA4}"/>
              </a:ext>
            </a:extLst>
          </p:cNvPr>
          <p:cNvSpPr>
            <a:spLocks noGrp="1"/>
          </p:cNvSpPr>
          <p:nvPr>
            <p:ph type="dt" sz="half" idx="10"/>
          </p:nvPr>
        </p:nvSpPr>
        <p:spPr/>
        <p:txBody>
          <a:bodyPr/>
          <a:lstStyle/>
          <a:p>
            <a:fld id="{53A532A2-1221-4AA3-8427-AF096A845119}" type="datetimeFigureOut">
              <a:rPr lang="fr-FR" smtClean="0"/>
              <a:t>05/09/2022</a:t>
            </a:fld>
            <a:endParaRPr lang="fr-FR"/>
          </a:p>
        </p:txBody>
      </p:sp>
      <p:sp>
        <p:nvSpPr>
          <p:cNvPr id="6" name="Espace réservé du pied de page 5">
            <a:extLst>
              <a:ext uri="{FF2B5EF4-FFF2-40B4-BE49-F238E27FC236}">
                <a16:creationId xmlns:a16="http://schemas.microsoft.com/office/drawing/2014/main" id="{2C73855A-B729-965E-FBC0-6369B97962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56FACE-E3EB-E493-F590-9992FB691C71}"/>
              </a:ext>
            </a:extLst>
          </p:cNvPr>
          <p:cNvSpPr>
            <a:spLocks noGrp="1"/>
          </p:cNvSpPr>
          <p:nvPr>
            <p:ph type="sldNum" sz="quarter" idx="12"/>
          </p:nvPr>
        </p:nvSpPr>
        <p:spPr/>
        <p:txBody>
          <a:bodyPr/>
          <a:lstStyle/>
          <a:p>
            <a:fld id="{0D20B6B6-3687-410F-B6A4-B682FB8BB505}" type="slidenum">
              <a:rPr lang="fr-FR" smtClean="0"/>
              <a:t>‹N°›</a:t>
            </a:fld>
            <a:endParaRPr lang="fr-FR"/>
          </a:p>
        </p:txBody>
      </p:sp>
    </p:spTree>
    <p:extLst>
      <p:ext uri="{BB962C8B-B14F-4D97-AF65-F5344CB8AC3E}">
        <p14:creationId xmlns:p14="http://schemas.microsoft.com/office/powerpoint/2010/main" val="1129405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3313A60-6DB2-8C82-9FC5-CB0D3137CE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9623E17-8E23-375A-17C1-6D2DEA4CCE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95D893B-C8D7-6C6C-120A-076CA6138E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532A2-1221-4AA3-8427-AF096A845119}" type="datetimeFigureOut">
              <a:rPr lang="fr-FR" smtClean="0"/>
              <a:t>05/09/2022</a:t>
            </a:fld>
            <a:endParaRPr lang="fr-FR"/>
          </a:p>
        </p:txBody>
      </p:sp>
      <p:sp>
        <p:nvSpPr>
          <p:cNvPr id="5" name="Espace réservé du pied de page 4">
            <a:extLst>
              <a:ext uri="{FF2B5EF4-FFF2-40B4-BE49-F238E27FC236}">
                <a16:creationId xmlns:a16="http://schemas.microsoft.com/office/drawing/2014/main" id="{91AAFA8C-D683-FBF2-32CC-5E89106FC0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C165D2F-4764-E86E-801C-736CA8431C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0B6B6-3687-410F-B6A4-B682FB8BB505}" type="slidenum">
              <a:rPr lang="fr-FR" smtClean="0"/>
              <a:t>‹N°›</a:t>
            </a:fld>
            <a:endParaRPr lang="fr-FR"/>
          </a:p>
        </p:txBody>
      </p:sp>
    </p:spTree>
    <p:extLst>
      <p:ext uri="{BB962C8B-B14F-4D97-AF65-F5344CB8AC3E}">
        <p14:creationId xmlns:p14="http://schemas.microsoft.com/office/powerpoint/2010/main" val="2665372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olidFill>
                  <a:srgbClr val="FF0000"/>
                </a:solidFill>
              </a:rPr>
              <a:t>Alimentation végétative sympathique de la chaîne ganglionnaire</a:t>
            </a:r>
            <a:br>
              <a:rPr lang="fr-FR" dirty="0"/>
            </a:br>
            <a:endParaRPr lang="fr-FR" dirty="0"/>
          </a:p>
        </p:txBody>
      </p:sp>
      <p:pic>
        <p:nvPicPr>
          <p:cNvPr id="14338" name="Picture 2"/>
          <p:cNvPicPr>
            <a:picLocks noGrp="1" noChangeAspect="1" noChangeArrowheads="1"/>
          </p:cNvPicPr>
          <p:nvPr>
            <p:ph idx="1"/>
          </p:nvPr>
        </p:nvPicPr>
        <p:blipFill>
          <a:blip r:embed="rId2" cstate="print"/>
          <a:srcRect l="17718" t="11065" r="16797" b="13472"/>
          <a:stretch>
            <a:fillRect/>
          </a:stretch>
        </p:blipFill>
        <p:spPr bwMode="auto">
          <a:xfrm>
            <a:off x="1524000" y="1196752"/>
            <a:ext cx="9144000" cy="5661248"/>
          </a:xfrm>
          <a:prstGeom prst="rect">
            <a:avLst/>
          </a:prstGeom>
          <a:noFill/>
          <a:ln w="9525">
            <a:noFill/>
            <a:miter lim="800000"/>
            <a:headEnd/>
            <a:tailEnd/>
          </a:ln>
        </p:spPr>
      </p:pic>
      <p:sp>
        <p:nvSpPr>
          <p:cNvPr id="4" name="Flèche vers le bas 8"/>
          <p:cNvSpPr/>
          <p:nvPr/>
        </p:nvSpPr>
        <p:spPr>
          <a:xfrm rot="10800000">
            <a:off x="6939914" y="4163892"/>
            <a:ext cx="557185" cy="178275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b="1" dirty="0">
                <a:solidFill>
                  <a:srgbClr val="FF0000"/>
                </a:solidFill>
              </a:rPr>
              <a:t>L’anse de VIEUSSENS</a:t>
            </a:r>
          </a:p>
        </p:txBody>
      </p:sp>
      <p:pic>
        <p:nvPicPr>
          <p:cNvPr id="39938" name="Picture 2"/>
          <p:cNvPicPr>
            <a:picLocks noGrp="1" noChangeAspect="1" noChangeArrowheads="1"/>
          </p:cNvPicPr>
          <p:nvPr>
            <p:ph idx="1"/>
          </p:nvPr>
        </p:nvPicPr>
        <p:blipFill>
          <a:blip r:embed="rId2" cstate="print"/>
          <a:srcRect l="34321" t="9425" r="33398" b="13472"/>
          <a:stretch>
            <a:fillRect/>
          </a:stretch>
        </p:blipFill>
        <p:spPr bwMode="auto">
          <a:xfrm>
            <a:off x="1524000" y="0"/>
            <a:ext cx="9144000" cy="6858000"/>
          </a:xfrm>
          <a:prstGeom prst="rect">
            <a:avLst/>
          </a:prstGeom>
          <a:noFill/>
          <a:ln w="9525">
            <a:noFill/>
            <a:miter lim="800000"/>
            <a:headEnd/>
            <a:tailEnd/>
          </a:ln>
        </p:spPr>
      </p:pic>
      <p:sp>
        <p:nvSpPr>
          <p:cNvPr id="5" name="Flèche droite 4"/>
          <p:cNvSpPr/>
          <p:nvPr/>
        </p:nvSpPr>
        <p:spPr>
          <a:xfrm rot="11492429">
            <a:off x="4359492" y="5919334"/>
            <a:ext cx="1451503" cy="43204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b="1" dirty="0">
                <a:solidFill>
                  <a:srgbClr val="FF0000"/>
                </a:solidFill>
              </a:rPr>
              <a:t>Le ganglion stellaire</a:t>
            </a:r>
            <a:br>
              <a:rPr lang="fr-FR" dirty="0"/>
            </a:br>
            <a:endParaRPr lang="fr-FR" dirty="0"/>
          </a:p>
        </p:txBody>
      </p:sp>
      <p:pic>
        <p:nvPicPr>
          <p:cNvPr id="4" name="Picture 2"/>
          <p:cNvPicPr>
            <a:picLocks noGrp="1" noChangeAspect="1" noChangeArrowheads="1"/>
          </p:cNvPicPr>
          <p:nvPr>
            <p:ph idx="1"/>
          </p:nvPr>
        </p:nvPicPr>
        <p:blipFill>
          <a:blip r:embed="rId2" cstate="print"/>
          <a:srcRect l="33398" t="6144" r="34321" b="13472"/>
          <a:stretch>
            <a:fillRect/>
          </a:stretch>
        </p:blipFill>
        <p:spPr bwMode="auto">
          <a:xfrm>
            <a:off x="3575720" y="1105511"/>
            <a:ext cx="5688632" cy="57524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b="1" dirty="0">
                <a:solidFill>
                  <a:srgbClr val="FF0000"/>
                </a:solidFill>
              </a:rPr>
              <a:t>Le ganglion stellaire</a:t>
            </a:r>
            <a:br>
              <a:rPr lang="fr-FR" dirty="0"/>
            </a:br>
            <a:endParaRPr lang="fr-FR" dirty="0"/>
          </a:p>
        </p:txBody>
      </p:sp>
      <p:sp>
        <p:nvSpPr>
          <p:cNvPr id="5" name="Espace réservé du contenu 4"/>
          <p:cNvSpPr>
            <a:spLocks noGrp="1"/>
          </p:cNvSpPr>
          <p:nvPr>
            <p:ph idx="1"/>
          </p:nvPr>
        </p:nvSpPr>
        <p:spPr/>
        <p:txBody>
          <a:bodyPr/>
          <a:lstStyle/>
          <a:p>
            <a:pPr lvl="0"/>
            <a:r>
              <a:rPr lang="fr-FR" dirty="0"/>
              <a:t>Des fibres sympathiques qui vont s’anastomoser avec le nerf phrénique (description par ailleurs).</a:t>
            </a:r>
          </a:p>
          <a:p>
            <a:pPr lvl="0"/>
            <a:r>
              <a:rPr lang="fr-FR" dirty="0"/>
              <a:t>Des rameux sympathiques vasculaires pour la carotide primitive, l’artère sous Clavière et l’artère vertébrale.</a:t>
            </a:r>
          </a:p>
          <a:p>
            <a:pPr lvl="0"/>
            <a:r>
              <a:rPr lang="fr-FR" dirty="0"/>
              <a:t>Des rameaux sympathiques pour le dôme pleural sur lequel il est posé.</a:t>
            </a:r>
          </a:p>
          <a:p>
            <a:pPr lvl="0"/>
            <a:r>
              <a:rPr lang="fr-FR" dirty="0"/>
              <a:t>Le nerf cardiaque inférieur qui se rend au plexus cardiaque postérieur (description par ailleurs).</a:t>
            </a:r>
          </a:p>
          <a:p>
            <a:pPr>
              <a:buNone/>
            </a:pPr>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b="1" dirty="0">
                <a:solidFill>
                  <a:srgbClr val="FF0000"/>
                </a:solidFill>
              </a:rPr>
            </a:br>
            <a:br>
              <a:rPr lang="fr-FR" b="1" dirty="0">
                <a:solidFill>
                  <a:srgbClr val="FF0000"/>
                </a:solidFill>
              </a:rPr>
            </a:br>
            <a:r>
              <a:rPr lang="fr-FR" b="1" dirty="0">
                <a:solidFill>
                  <a:srgbClr val="FF0000"/>
                </a:solidFill>
              </a:rPr>
              <a:t>La chaine ganglionnaire thoracique </a:t>
            </a:r>
            <a:br>
              <a:rPr lang="fr-FR" dirty="0"/>
            </a:br>
            <a:endParaRPr lang="fr-FR" dirty="0"/>
          </a:p>
        </p:txBody>
      </p:sp>
      <p:sp>
        <p:nvSpPr>
          <p:cNvPr id="3" name="Espace réservé du contenu 2"/>
          <p:cNvSpPr>
            <a:spLocks noGrp="1"/>
          </p:cNvSpPr>
          <p:nvPr>
            <p:ph idx="1"/>
          </p:nvPr>
        </p:nvSpPr>
        <p:spPr/>
        <p:txBody>
          <a:bodyPr/>
          <a:lstStyle/>
          <a:p>
            <a:pPr>
              <a:buNone/>
            </a:pPr>
            <a:r>
              <a:rPr lang="fr-FR" dirty="0"/>
              <a:t>On la divise en 3 parties:</a:t>
            </a:r>
          </a:p>
          <a:p>
            <a:pPr>
              <a:buNone/>
            </a:pPr>
            <a:endParaRPr lang="fr-FR" dirty="0"/>
          </a:p>
          <a:p>
            <a:pPr lvl="0" algn="ctr">
              <a:buNone/>
            </a:pPr>
            <a:r>
              <a:rPr lang="fr-FR" dirty="0"/>
              <a:t>La chaîne thoracique haute de D2 à D5</a:t>
            </a:r>
          </a:p>
          <a:p>
            <a:pPr lvl="0" algn="ctr">
              <a:buNone/>
            </a:pPr>
            <a:endParaRPr lang="fr-FR" dirty="0"/>
          </a:p>
          <a:p>
            <a:pPr lvl="0" algn="ctr">
              <a:buNone/>
            </a:pPr>
            <a:r>
              <a:rPr lang="fr-FR" dirty="0"/>
              <a:t>La chaîne splanchnique abdominale haute : </a:t>
            </a:r>
            <a:r>
              <a:rPr lang="fr-FR" b="1" dirty="0"/>
              <a:t>Grand Splanchnique</a:t>
            </a:r>
          </a:p>
          <a:p>
            <a:pPr lvl="0" algn="ctr">
              <a:buNone/>
            </a:pPr>
            <a:endParaRPr lang="fr-FR" b="1" dirty="0"/>
          </a:p>
          <a:p>
            <a:pPr algn="ctr">
              <a:buNone/>
            </a:pPr>
            <a:r>
              <a:rPr lang="fr-FR" dirty="0"/>
              <a:t>La chaîne splanchnique abdominale basse:</a:t>
            </a:r>
            <a:r>
              <a:rPr lang="fr-FR" b="1" dirty="0"/>
              <a:t> Petit splanchnique</a:t>
            </a:r>
          </a:p>
          <a:p>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a:r>
              <a:rPr lang="fr-FR" dirty="0">
                <a:solidFill>
                  <a:srgbClr val="FF0000"/>
                </a:solidFill>
              </a:rPr>
              <a:t>La chaîne thoracique haute de D2 à D5</a:t>
            </a:r>
            <a:br>
              <a:rPr lang="fr-FR" dirty="0"/>
            </a:br>
            <a:endParaRPr lang="fr-FR" dirty="0"/>
          </a:p>
        </p:txBody>
      </p:sp>
      <p:pic>
        <p:nvPicPr>
          <p:cNvPr id="40962" name="Picture 2"/>
          <p:cNvPicPr>
            <a:picLocks noGrp="1" noChangeAspect="1" noChangeArrowheads="1"/>
          </p:cNvPicPr>
          <p:nvPr>
            <p:ph idx="1"/>
          </p:nvPr>
        </p:nvPicPr>
        <p:blipFill>
          <a:blip r:embed="rId2" cstate="print"/>
          <a:srcRect l="32476" t="7785" r="32476" b="13472"/>
          <a:stretch>
            <a:fillRect/>
          </a:stretch>
        </p:blipFill>
        <p:spPr bwMode="auto">
          <a:xfrm>
            <a:off x="1524000" y="2936"/>
            <a:ext cx="9144000" cy="685506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dirty="0">
                <a:solidFill>
                  <a:srgbClr val="FF0000"/>
                </a:solidFill>
              </a:rPr>
              <a:t>La chaîne splanchnique abdominale haute : Grand Splanchnique</a:t>
            </a:r>
          </a:p>
        </p:txBody>
      </p:sp>
      <p:pic>
        <p:nvPicPr>
          <p:cNvPr id="44034" name="Picture 2"/>
          <p:cNvPicPr>
            <a:picLocks noGrp="1" noChangeAspect="1" noChangeArrowheads="1"/>
          </p:cNvPicPr>
          <p:nvPr>
            <p:ph idx="1"/>
          </p:nvPr>
        </p:nvPicPr>
        <p:blipFill>
          <a:blip r:embed="rId2" cstate="print"/>
          <a:srcRect l="25097" t="9425" r="23253" b="13472"/>
          <a:stretch>
            <a:fillRect/>
          </a:stretch>
        </p:blipFill>
        <p:spPr bwMode="auto">
          <a:xfrm>
            <a:off x="152400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5058" name="Picture 2"/>
          <p:cNvPicPr>
            <a:picLocks noGrp="1" noChangeAspect="1" noChangeArrowheads="1"/>
          </p:cNvPicPr>
          <p:nvPr>
            <p:ph idx="1"/>
          </p:nvPr>
        </p:nvPicPr>
        <p:blipFill>
          <a:blip r:embed="rId2" cstate="print"/>
          <a:srcRect l="27864" t="6144" r="26942" b="13472"/>
          <a:stretch>
            <a:fillRect/>
          </a:stretch>
        </p:blipFill>
        <p:spPr bwMode="auto">
          <a:xfrm>
            <a:off x="1515512" y="0"/>
            <a:ext cx="9144000" cy="6858000"/>
          </a:xfrm>
          <a:prstGeom prst="rect">
            <a:avLst/>
          </a:prstGeom>
          <a:noFill/>
          <a:ln w="9525">
            <a:noFill/>
            <a:miter lim="800000"/>
            <a:headEnd/>
            <a:tailEnd/>
          </a:ln>
        </p:spPr>
      </p:pic>
      <p:sp>
        <p:nvSpPr>
          <p:cNvPr id="4" name="Flèche vers le bas 8"/>
          <p:cNvSpPr/>
          <p:nvPr/>
        </p:nvSpPr>
        <p:spPr>
          <a:xfrm rot="10800000">
            <a:off x="2207568" y="1772816"/>
            <a:ext cx="423512" cy="93610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vers le bas 8"/>
          <p:cNvSpPr/>
          <p:nvPr/>
        </p:nvSpPr>
        <p:spPr>
          <a:xfrm rot="10800000">
            <a:off x="4295799" y="2526768"/>
            <a:ext cx="341160" cy="97424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vers le bas 8"/>
          <p:cNvSpPr/>
          <p:nvPr/>
        </p:nvSpPr>
        <p:spPr>
          <a:xfrm rot="10800000">
            <a:off x="4088577" y="4005064"/>
            <a:ext cx="341160" cy="97424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vers le bas 8"/>
          <p:cNvSpPr/>
          <p:nvPr/>
        </p:nvSpPr>
        <p:spPr>
          <a:xfrm rot="3370400">
            <a:off x="5067772" y="3476184"/>
            <a:ext cx="441971" cy="223963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5058" name="Picture 2"/>
          <p:cNvPicPr>
            <a:picLocks noGrp="1" noChangeAspect="1" noChangeArrowheads="1"/>
          </p:cNvPicPr>
          <p:nvPr>
            <p:ph idx="1"/>
          </p:nvPr>
        </p:nvPicPr>
        <p:blipFill>
          <a:blip r:embed="rId2" cstate="print"/>
          <a:srcRect l="27864" t="6144" r="26942" b="13472"/>
          <a:stretch>
            <a:fillRect/>
          </a:stretch>
        </p:blipFill>
        <p:spPr bwMode="auto">
          <a:xfrm>
            <a:off x="1515512" y="0"/>
            <a:ext cx="9144000" cy="6858000"/>
          </a:xfrm>
          <a:prstGeom prst="rect">
            <a:avLst/>
          </a:prstGeom>
          <a:noFill/>
          <a:ln w="9525">
            <a:noFill/>
            <a:miter lim="800000"/>
            <a:headEnd/>
            <a:tailEnd/>
          </a:ln>
        </p:spPr>
      </p:pic>
      <p:sp>
        <p:nvSpPr>
          <p:cNvPr id="7" name="Flèche vers le bas 8"/>
          <p:cNvSpPr/>
          <p:nvPr/>
        </p:nvSpPr>
        <p:spPr>
          <a:xfrm rot="1298253">
            <a:off x="5046096" y="3472041"/>
            <a:ext cx="441971" cy="235721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790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7106" name="Picture 2"/>
          <p:cNvPicPr>
            <a:picLocks noGrp="1" noChangeAspect="1" noChangeArrowheads="1"/>
          </p:cNvPicPr>
          <p:nvPr>
            <p:ph idx="1"/>
          </p:nvPr>
        </p:nvPicPr>
        <p:blipFill>
          <a:blip r:embed="rId2" cstate="print"/>
          <a:srcRect l="27864" t="14347" r="27864" b="18393"/>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dirty="0">
                <a:solidFill>
                  <a:srgbClr val="FF0000"/>
                </a:solidFill>
              </a:rPr>
              <a:t>La chaîne splanchnique abdominale basse : Petit splanchnique</a:t>
            </a:r>
          </a:p>
        </p:txBody>
      </p:sp>
      <p:pic>
        <p:nvPicPr>
          <p:cNvPr id="1026" name="Picture 2"/>
          <p:cNvPicPr>
            <a:picLocks noGrp="1" noChangeAspect="1" noChangeArrowheads="1"/>
          </p:cNvPicPr>
          <p:nvPr>
            <p:ph idx="1"/>
          </p:nvPr>
        </p:nvPicPr>
        <p:blipFill>
          <a:blip r:embed="rId2" cstate="print"/>
          <a:srcRect l="27622" t="17758" r="26605" b="22024"/>
          <a:stretch>
            <a:fillRect/>
          </a:stretch>
        </p:blipFill>
        <p:spPr bwMode="auto">
          <a:xfrm>
            <a:off x="152400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5400" dirty="0">
                <a:solidFill>
                  <a:srgbClr val="FF0000"/>
                </a:solidFill>
              </a:rPr>
              <a:t>Relation entre le ganglion et le nerf rachidien</a:t>
            </a:r>
            <a:endParaRPr lang="fr-FR" dirty="0"/>
          </a:p>
        </p:txBody>
      </p:sp>
      <p:pic>
        <p:nvPicPr>
          <p:cNvPr id="6146" name="Picture 2"/>
          <p:cNvPicPr>
            <a:picLocks noGrp="1" noChangeAspect="1" noChangeArrowheads="1"/>
          </p:cNvPicPr>
          <p:nvPr>
            <p:ph idx="1"/>
          </p:nvPr>
        </p:nvPicPr>
        <p:blipFill>
          <a:blip r:embed="rId2" cstate="print"/>
          <a:srcRect l="8295" r="9313"/>
          <a:stretch>
            <a:fillRect/>
          </a:stretch>
        </p:blipFill>
        <p:spPr bwMode="auto">
          <a:xfrm>
            <a:off x="1524000" y="0"/>
            <a:ext cx="9144000" cy="6858000"/>
          </a:xfrm>
          <a:prstGeom prst="rect">
            <a:avLst/>
          </a:prstGeom>
          <a:noFill/>
          <a:ln w="9525">
            <a:noFill/>
            <a:miter lim="800000"/>
            <a:headEnd/>
            <a:tailEnd/>
          </a:ln>
          <a:effectLst/>
        </p:spPr>
      </p:pic>
      <p:sp>
        <p:nvSpPr>
          <p:cNvPr id="5" name="Flèche droite 4"/>
          <p:cNvSpPr/>
          <p:nvPr/>
        </p:nvSpPr>
        <p:spPr>
          <a:xfrm rot="20282057">
            <a:off x="3941212" y="5380155"/>
            <a:ext cx="2154243" cy="507689"/>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p:cNvPicPr>
            <a:picLocks noGrp="1" noChangeAspect="1" noChangeArrowheads="1"/>
          </p:cNvPicPr>
          <p:nvPr>
            <p:ph idx="1"/>
          </p:nvPr>
        </p:nvPicPr>
        <p:blipFill>
          <a:blip r:embed="rId2" cstate="print"/>
          <a:srcRect l="30673" t="4738" r="30674" b="9005"/>
          <a:stretch>
            <a:fillRect/>
          </a:stretch>
        </p:blipFill>
        <p:spPr bwMode="auto">
          <a:xfrm>
            <a:off x="1524000" y="0"/>
            <a:ext cx="9286908" cy="6858000"/>
          </a:xfrm>
          <a:prstGeom prst="rect">
            <a:avLst/>
          </a:prstGeom>
          <a:noFill/>
          <a:ln w="9525">
            <a:noFill/>
            <a:miter lim="800000"/>
            <a:headEnd/>
            <a:tailEnd/>
          </a:ln>
          <a:effectLst/>
        </p:spPr>
      </p:pic>
      <p:sp>
        <p:nvSpPr>
          <p:cNvPr id="5" name="Flèche droite 4"/>
          <p:cNvSpPr/>
          <p:nvPr/>
        </p:nvSpPr>
        <p:spPr>
          <a:xfrm rot="19598889">
            <a:off x="3933159" y="791466"/>
            <a:ext cx="1167942" cy="42862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5"/>
          <p:cNvSpPr/>
          <p:nvPr/>
        </p:nvSpPr>
        <p:spPr>
          <a:xfrm rot="20083169">
            <a:off x="3640644" y="1655315"/>
            <a:ext cx="1363162" cy="41494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4738678" y="857232"/>
            <a:ext cx="571504" cy="71438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olidFill>
                  <a:srgbClr val="FF0000"/>
                </a:solidFill>
              </a:rPr>
              <a:t>Afférences du plexus solaire</a:t>
            </a:r>
            <a:r>
              <a:rPr lang="fr-FR" dirty="0"/>
              <a:t> </a:t>
            </a:r>
          </a:p>
        </p:txBody>
      </p:sp>
      <p:pic>
        <p:nvPicPr>
          <p:cNvPr id="50178" name="Picture 2"/>
          <p:cNvPicPr>
            <a:picLocks noGrp="1" noChangeAspect="1" noChangeArrowheads="1"/>
          </p:cNvPicPr>
          <p:nvPr>
            <p:ph idx="1"/>
          </p:nvPr>
        </p:nvPicPr>
        <p:blipFill>
          <a:blip r:embed="rId2" cstate="print"/>
          <a:srcRect l="23253" t="6144" r="23253" b="13472"/>
          <a:stretch>
            <a:fillRect/>
          </a:stretch>
        </p:blipFill>
        <p:spPr bwMode="auto">
          <a:xfrm>
            <a:off x="1524000" y="0"/>
            <a:ext cx="9144000" cy="6858000"/>
          </a:xfrm>
          <a:prstGeom prst="rect">
            <a:avLst/>
          </a:prstGeom>
          <a:noFill/>
          <a:ln w="9525">
            <a:noFill/>
            <a:miter lim="800000"/>
            <a:headEnd/>
            <a:tailEnd/>
          </a:ln>
        </p:spPr>
      </p:pic>
      <p:sp>
        <p:nvSpPr>
          <p:cNvPr id="6" name="Flèche droite 5"/>
          <p:cNvSpPr/>
          <p:nvPr/>
        </p:nvSpPr>
        <p:spPr>
          <a:xfrm rot="19834204">
            <a:off x="2521690" y="4856094"/>
            <a:ext cx="1240762" cy="43204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1309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solidFill>
                  <a:srgbClr val="FF0000"/>
                </a:solidFill>
              </a:rPr>
              <a:t>La chaîne ganglionnaire lombaire </a:t>
            </a:r>
            <a:br>
              <a:rPr lang="fr-FR" dirty="0"/>
            </a:br>
            <a:endParaRPr lang="fr-FR" dirty="0"/>
          </a:p>
        </p:txBody>
      </p:sp>
      <p:pic>
        <p:nvPicPr>
          <p:cNvPr id="3074" name="Picture 2"/>
          <p:cNvPicPr>
            <a:picLocks noGrp="1" noChangeAspect="1" noChangeArrowheads="1"/>
          </p:cNvPicPr>
          <p:nvPr>
            <p:ph idx="1"/>
          </p:nvPr>
        </p:nvPicPr>
        <p:blipFill>
          <a:blip r:embed="rId2" cstate="print"/>
          <a:srcRect l="34742" t="48680" r="34742" b="9005"/>
          <a:stretch>
            <a:fillRect/>
          </a:stretch>
        </p:blipFill>
        <p:spPr bwMode="auto">
          <a:xfrm>
            <a:off x="152400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solidFill>
                  <a:srgbClr val="FF0000"/>
                </a:solidFill>
              </a:rPr>
              <a:t>La chaîne ganglionnaire sacrée</a:t>
            </a:r>
            <a:br>
              <a:rPr lang="fr-FR" dirty="0"/>
            </a:br>
            <a:endParaRPr lang="fr-FR" dirty="0"/>
          </a:p>
        </p:txBody>
      </p:sp>
      <p:pic>
        <p:nvPicPr>
          <p:cNvPr id="4098" name="Picture 2"/>
          <p:cNvPicPr>
            <a:picLocks noGrp="1" noChangeAspect="1" noChangeArrowheads="1"/>
          </p:cNvPicPr>
          <p:nvPr>
            <p:ph idx="1"/>
          </p:nvPr>
        </p:nvPicPr>
        <p:blipFill>
          <a:blip r:embed="rId2" cstate="print"/>
          <a:srcRect l="30673" t="55190" r="30674" b="9005"/>
          <a:stretch>
            <a:fillRect/>
          </a:stretch>
        </p:blipFill>
        <p:spPr bwMode="auto">
          <a:xfrm>
            <a:off x="1524000" y="0"/>
            <a:ext cx="9144000" cy="6858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b="1" dirty="0">
                <a:solidFill>
                  <a:srgbClr val="FF0000"/>
                </a:solidFill>
              </a:rPr>
              <a:t>La chaîne ganglionnaire sacrée</a:t>
            </a:r>
            <a:br>
              <a:rPr lang="fr-FR" dirty="0"/>
            </a:br>
            <a:endParaRPr lang="fr-FR" dirty="0"/>
          </a:p>
        </p:txBody>
      </p:sp>
      <p:pic>
        <p:nvPicPr>
          <p:cNvPr id="1026" name="Picture 2"/>
          <p:cNvPicPr>
            <a:picLocks noGrp="1" noChangeAspect="1" noChangeArrowheads="1"/>
          </p:cNvPicPr>
          <p:nvPr>
            <p:ph idx="1"/>
          </p:nvPr>
        </p:nvPicPr>
        <p:blipFill>
          <a:blip r:embed="rId2" cstate="print"/>
          <a:srcRect l="31691" t="24268" r="30673" b="12260"/>
          <a:stretch>
            <a:fillRect/>
          </a:stretch>
        </p:blipFill>
        <p:spPr bwMode="auto">
          <a:xfrm>
            <a:off x="1524288" y="71438"/>
            <a:ext cx="9144000" cy="6858000"/>
          </a:xfrm>
          <a:prstGeom prst="rect">
            <a:avLst/>
          </a:prstGeom>
          <a:noFill/>
          <a:ln w="9525">
            <a:noFill/>
            <a:miter lim="800000"/>
            <a:headEnd/>
            <a:tailEnd/>
          </a:ln>
          <a:effectLst/>
        </p:spPr>
      </p:pic>
      <p:sp>
        <p:nvSpPr>
          <p:cNvPr id="5" name="Flèche droite 4"/>
          <p:cNvSpPr/>
          <p:nvPr/>
        </p:nvSpPr>
        <p:spPr>
          <a:xfrm rot="19598889">
            <a:off x="3331569" y="3214694"/>
            <a:ext cx="1167942" cy="42862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5"/>
          <p:cNvSpPr/>
          <p:nvPr/>
        </p:nvSpPr>
        <p:spPr>
          <a:xfrm rot="19598889">
            <a:off x="3117256" y="3786198"/>
            <a:ext cx="1167942" cy="42862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rot="19598889">
            <a:off x="2831503" y="4286265"/>
            <a:ext cx="1167942" cy="42862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rot="19598889">
            <a:off x="2760065" y="4786329"/>
            <a:ext cx="1167942" cy="42862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7"/>
          <p:cNvSpPr/>
          <p:nvPr/>
        </p:nvSpPr>
        <p:spPr>
          <a:xfrm rot="19598889">
            <a:off x="3165323" y="5154919"/>
            <a:ext cx="1167942" cy="42862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par>
                          <p:cTn id="12" fill="hold">
                            <p:stCondLst>
                              <p:cond delay="500"/>
                            </p:stCondLst>
                            <p:childTnLst>
                              <p:par>
                                <p:cTn id="13" presetID="5"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par>
                          <p:cTn id="16" fill="hold">
                            <p:stCondLst>
                              <p:cond delay="1000"/>
                            </p:stCondLst>
                            <p:childTnLst>
                              <p:par>
                                <p:cTn id="17" presetID="5"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par>
                          <p:cTn id="20" fill="hold">
                            <p:stCondLst>
                              <p:cond delay="1500"/>
                            </p:stCondLst>
                            <p:childTnLst>
                              <p:par>
                                <p:cTn id="21" presetID="5"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dirty="0">
                <a:solidFill>
                  <a:srgbClr val="FF0000"/>
                </a:solidFill>
              </a:rPr>
              <a:t>Relation des ganglions entre eux</a:t>
            </a:r>
            <a:br>
              <a:rPr lang="fr-FR" dirty="0"/>
            </a:br>
            <a:br>
              <a:rPr lang="fr-FR" dirty="0"/>
            </a:br>
            <a:endParaRPr lang="fr-FR" dirty="0"/>
          </a:p>
        </p:txBody>
      </p:sp>
      <p:pic>
        <p:nvPicPr>
          <p:cNvPr id="14338" name="Picture 2"/>
          <p:cNvPicPr>
            <a:picLocks noGrp="1" noChangeAspect="1" noChangeArrowheads="1"/>
          </p:cNvPicPr>
          <p:nvPr>
            <p:ph idx="1"/>
          </p:nvPr>
        </p:nvPicPr>
        <p:blipFill>
          <a:blip r:embed="rId2" cstate="print"/>
          <a:srcRect l="17718" t="11065" r="16797" b="13472"/>
          <a:stretch>
            <a:fillRect/>
          </a:stretch>
        </p:blipFill>
        <p:spPr bwMode="auto">
          <a:xfrm>
            <a:off x="1524000" y="1196752"/>
            <a:ext cx="9144000" cy="566124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p:txBody>
          <a:bodyPr/>
          <a:lstStyle/>
          <a:p>
            <a:pPr algn="ctr">
              <a:buNone/>
            </a:pPr>
            <a:r>
              <a:rPr lang="fr-FR" sz="6000" dirty="0">
                <a:solidFill>
                  <a:srgbClr val="FF0000"/>
                </a:solidFill>
              </a:rPr>
              <a:t>Relations efférentes et afférentes de la chaîne ganglionnaire sympathique</a:t>
            </a:r>
          </a:p>
          <a:p>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dirty="0"/>
            </a:br>
            <a:r>
              <a:rPr lang="fr-FR" b="1" dirty="0">
                <a:solidFill>
                  <a:srgbClr val="FF0000"/>
                </a:solidFill>
              </a:rPr>
              <a:t> Généralité sur les efférences des ganglions sympathique </a:t>
            </a:r>
            <a:br>
              <a:rPr lang="fr-FR" dirty="0"/>
            </a:br>
            <a:endParaRPr lang="fr-FR" dirty="0"/>
          </a:p>
        </p:txBody>
      </p:sp>
      <p:pic>
        <p:nvPicPr>
          <p:cNvPr id="14338" name="Picture 2"/>
          <p:cNvPicPr>
            <a:picLocks noGrp="1" noChangeAspect="1" noChangeArrowheads="1"/>
          </p:cNvPicPr>
          <p:nvPr>
            <p:ph idx="1"/>
          </p:nvPr>
        </p:nvPicPr>
        <p:blipFill>
          <a:blip r:embed="rId2" cstate="print"/>
          <a:srcRect l="17718" t="11065" r="16797" b="13472"/>
          <a:stretch>
            <a:fillRect/>
          </a:stretch>
        </p:blipFill>
        <p:spPr bwMode="auto">
          <a:xfrm>
            <a:off x="1524000" y="1196752"/>
            <a:ext cx="9144000" cy="566124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b="1" dirty="0">
                <a:solidFill>
                  <a:srgbClr val="FF0000"/>
                </a:solidFill>
              </a:rPr>
              <a:t>Le ganglion cervical supérieur</a:t>
            </a:r>
            <a:br>
              <a:rPr lang="fr-FR" dirty="0"/>
            </a:br>
            <a:endParaRPr lang="fr-FR" dirty="0"/>
          </a:p>
        </p:txBody>
      </p:sp>
      <p:pic>
        <p:nvPicPr>
          <p:cNvPr id="15362" name="Picture 2"/>
          <p:cNvPicPr>
            <a:picLocks noGrp="1" noChangeAspect="1" noChangeArrowheads="1"/>
          </p:cNvPicPr>
          <p:nvPr>
            <p:ph idx="1"/>
          </p:nvPr>
        </p:nvPicPr>
        <p:blipFill>
          <a:blip r:embed="rId2" cstate="print"/>
          <a:srcRect l="33398" t="6144" r="34321" b="13472"/>
          <a:stretch>
            <a:fillRect/>
          </a:stretch>
        </p:blipFill>
        <p:spPr bwMode="auto">
          <a:xfrm>
            <a:off x="1524000" y="1196752"/>
            <a:ext cx="6300192" cy="56612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1000"/>
                                        <p:tgtEl>
                                          <p:spTgt spid="15362"/>
                                        </p:tgtEl>
                                      </p:cBhvr>
                                    </p:animEffect>
                                  </p:childTnLst>
                                  <p:subTnLst>
                                    <p:set>
                                      <p:cBhvr override="childStyle">
                                        <p:cTn dur="1" fill="hold" display="0" masterRel="nextClick" afterEffect="1"/>
                                        <p:tgtEl>
                                          <p:spTgt spid="1536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solidFill>
                  <a:srgbClr val="FF0000"/>
                </a:solidFill>
              </a:rPr>
              <a:t>Le ganglion cervical supérieur</a:t>
            </a:r>
            <a:br>
              <a:rPr lang="fr-FR" dirty="0"/>
            </a:br>
            <a:endParaRPr lang="fr-FR" dirty="0"/>
          </a:p>
        </p:txBody>
      </p:sp>
      <p:sp>
        <p:nvSpPr>
          <p:cNvPr id="3" name="Espace réservé du contenu 2"/>
          <p:cNvSpPr>
            <a:spLocks noGrp="1"/>
          </p:cNvSpPr>
          <p:nvPr>
            <p:ph idx="1"/>
          </p:nvPr>
        </p:nvSpPr>
        <p:spPr>
          <a:xfrm>
            <a:off x="1981200" y="1268760"/>
            <a:ext cx="8229600" cy="5055840"/>
          </a:xfrm>
        </p:spPr>
        <p:txBody>
          <a:bodyPr>
            <a:normAutofit fontScale="92500" lnSpcReduction="20000"/>
          </a:bodyPr>
          <a:lstStyle/>
          <a:p>
            <a:pPr lvl="0"/>
            <a:r>
              <a:rPr lang="fr-FR" dirty="0"/>
              <a:t>Des fibres sympathiques viscérale pour la tête et ses différents viscères : œil, langue, glandes endocrines, nerfs crâniens (en particulier 9, 10, 11,12).</a:t>
            </a:r>
          </a:p>
          <a:p>
            <a:pPr lvl="0"/>
            <a:r>
              <a:rPr lang="fr-FR" dirty="0"/>
              <a:t>Des fibres vasculaires pour la jugulaire interne, la carotide, le corpuscule carotidien.</a:t>
            </a:r>
          </a:p>
          <a:p>
            <a:pPr lvl="0"/>
            <a:r>
              <a:rPr lang="fr-FR" dirty="0"/>
              <a:t>Des fibres motrices pour les muscles pré-vertébraux du C1 à C4.</a:t>
            </a:r>
          </a:p>
          <a:p>
            <a:pPr lvl="0"/>
            <a:r>
              <a:rPr lang="fr-FR" dirty="0"/>
              <a:t>Des rameaux sympathiques pour la trachée, l’œsophage, larynx, pharynx, thyroïde.</a:t>
            </a:r>
          </a:p>
          <a:p>
            <a:pPr lvl="0"/>
            <a:r>
              <a:rPr lang="fr-FR" dirty="0"/>
              <a:t>Le nerf cardiaque supérieur qui se détache de ce ganglion pour se diriger vers le plexus cardiaque postérieur.</a:t>
            </a:r>
          </a:p>
          <a:p>
            <a:pPr lvl="0"/>
            <a:r>
              <a:rPr lang="fr-FR" dirty="0"/>
              <a:t>Des fibres sympathiques qui retournent au nerf rachidien (RCG) pour l’accompagner vers le membre supérieur et assurer l’innervation sympathique du territoire cutané correspondant.</a:t>
            </a:r>
          </a:p>
          <a:p>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b="1" dirty="0">
                <a:solidFill>
                  <a:srgbClr val="FF0000"/>
                </a:solidFill>
              </a:rPr>
              <a:t>Le ganglion cervical moyen</a:t>
            </a:r>
            <a:br>
              <a:rPr lang="fr-FR" dirty="0"/>
            </a:br>
            <a:endParaRPr lang="fr-FR" dirty="0"/>
          </a:p>
        </p:txBody>
      </p:sp>
      <p:pic>
        <p:nvPicPr>
          <p:cNvPr id="4" name="Picture 2"/>
          <p:cNvPicPr>
            <a:picLocks noGrp="1" noChangeAspect="1" noChangeArrowheads="1"/>
          </p:cNvPicPr>
          <p:nvPr>
            <p:ph idx="1"/>
          </p:nvPr>
        </p:nvPicPr>
        <p:blipFill>
          <a:blip r:embed="rId2" cstate="print"/>
          <a:srcRect l="33398" t="6144" r="34321" b="13472"/>
          <a:stretch>
            <a:fillRect/>
          </a:stretch>
        </p:blipFill>
        <p:spPr bwMode="auto">
          <a:xfrm>
            <a:off x="2711624" y="1196753"/>
            <a:ext cx="5760640" cy="566124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b="1" dirty="0">
                <a:solidFill>
                  <a:srgbClr val="FF0000"/>
                </a:solidFill>
              </a:rPr>
              <a:t>Le ganglion cervical moyen</a:t>
            </a:r>
            <a:br>
              <a:rPr lang="fr-FR" dirty="0"/>
            </a:br>
            <a:endParaRPr lang="fr-FR" dirty="0"/>
          </a:p>
        </p:txBody>
      </p:sp>
      <p:sp>
        <p:nvSpPr>
          <p:cNvPr id="5" name="Espace réservé du contenu 4"/>
          <p:cNvSpPr>
            <a:spLocks noGrp="1"/>
          </p:cNvSpPr>
          <p:nvPr>
            <p:ph idx="1"/>
          </p:nvPr>
        </p:nvSpPr>
        <p:spPr/>
        <p:txBody>
          <a:bodyPr>
            <a:normAutofit/>
          </a:bodyPr>
          <a:lstStyle/>
          <a:p>
            <a:pPr lvl="0"/>
            <a:r>
              <a:rPr lang="fr-FR" dirty="0"/>
              <a:t>Des fibres sympathiques vasculaires pour la carotide primitive.</a:t>
            </a:r>
          </a:p>
          <a:p>
            <a:pPr lvl="0"/>
            <a:r>
              <a:rPr lang="fr-FR" dirty="0"/>
              <a:t>Des fibres sympathiques viscérales pour œsophage, trachée.</a:t>
            </a:r>
          </a:p>
          <a:p>
            <a:pPr lvl="0"/>
            <a:r>
              <a:rPr lang="fr-FR" dirty="0"/>
              <a:t>Le nerf cardiaque moyen. Si ce ganglion moyen n’existe pas le nerf cardiaque moyen prendra son origine du cordon unissant le ganglion cervical supérieur et stellaire.</a:t>
            </a:r>
          </a:p>
          <a:p>
            <a:pPr lvl="0"/>
            <a:r>
              <a:rPr lang="fr-FR" dirty="0"/>
              <a:t>Un rameau sympathique qui se détache du ganglion, et après être passé en avant de l’artère sous Clavière (en lui donnant au passage quelques fibres sympathiques) rejoint le ganglion stellaire en formant une structure anatomique particulière nommée l’anse de VIEUSSENS.</a:t>
            </a:r>
          </a:p>
          <a:p>
            <a:endParaRPr lang="fr-FR" dirty="0"/>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423</Words>
  <Application>Microsoft Office PowerPoint</Application>
  <PresentationFormat>Grand écran</PresentationFormat>
  <Paragraphs>42</Paragraphs>
  <Slides>24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24</vt:i4>
      </vt:variant>
    </vt:vector>
  </HeadingPairs>
  <TitlesOfParts>
    <vt:vector size="28" baseType="lpstr">
      <vt:lpstr>Arial</vt:lpstr>
      <vt:lpstr>Calibri</vt:lpstr>
      <vt:lpstr>Calibri Light</vt:lpstr>
      <vt:lpstr>Thème Office</vt:lpstr>
      <vt:lpstr>Alimentation végétative sympathique de la chaîne ganglionnaire </vt:lpstr>
      <vt:lpstr>Relation entre le ganglion et le nerf rachidien</vt:lpstr>
      <vt:lpstr>Relation des ganglions entre eux  </vt:lpstr>
      <vt:lpstr> </vt:lpstr>
      <vt:lpstr>  Généralité sur les efférences des ganglions sympathique  </vt:lpstr>
      <vt:lpstr>Le ganglion cervical supérieur </vt:lpstr>
      <vt:lpstr>Le ganglion cervical supérieur </vt:lpstr>
      <vt:lpstr>Le ganglion cervical moyen </vt:lpstr>
      <vt:lpstr>Le ganglion cervical moyen </vt:lpstr>
      <vt:lpstr>L’anse de VIEUSSENS</vt:lpstr>
      <vt:lpstr>Le ganglion stellaire </vt:lpstr>
      <vt:lpstr>Le ganglion stellaire </vt:lpstr>
      <vt:lpstr>  La chaine ganglionnaire thoracique  </vt:lpstr>
      <vt:lpstr>La chaîne thoracique haute de D2 à D5 </vt:lpstr>
      <vt:lpstr>La chaîne splanchnique abdominale haute : Grand Splanchnique</vt:lpstr>
      <vt:lpstr>Présentation PowerPoint</vt:lpstr>
      <vt:lpstr>Présentation PowerPoint</vt:lpstr>
      <vt:lpstr>Présentation PowerPoint</vt:lpstr>
      <vt:lpstr>La chaîne splanchnique abdominale basse : Petit splanchnique</vt:lpstr>
      <vt:lpstr>Présentation PowerPoint</vt:lpstr>
      <vt:lpstr>Afférences du plexus solaire </vt:lpstr>
      <vt:lpstr>La chaîne ganglionnaire lombaire  </vt:lpstr>
      <vt:lpstr>La chaîne ganglionnaire sacrée </vt:lpstr>
      <vt:lpstr>La chaîne ganglionnaire sacrée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Alimentation végétative sympathique de la chaîne ganglionnaire </dc:title>
  <dc:creator>jean christophe piasentin</dc:creator>
  <cp:lastModifiedBy>jean christophe piasentin</cp:lastModifiedBy>
  <cp:revision>1</cp:revision>
  <dcterms:created xsi:type="dcterms:W3CDTF">2022-09-05T10:39:40Z</dcterms:created>
  <dcterms:modified xsi:type="dcterms:W3CDTF">2022-09-05T10:40:07Z</dcterms:modified>
</cp:coreProperties>
</file>