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79" r:id="rId3"/>
    <p:sldId id="750" r:id="rId4"/>
    <p:sldId id="751" r:id="rId5"/>
    <p:sldId id="752" r:id="rId6"/>
    <p:sldId id="753" r:id="rId7"/>
    <p:sldId id="755" r:id="rId8"/>
    <p:sldId id="754" r:id="rId9"/>
    <p:sldId id="760" r:id="rId10"/>
    <p:sldId id="756" r:id="rId11"/>
    <p:sldId id="757" r:id="rId12"/>
    <p:sldId id="758" r:id="rId13"/>
    <p:sldId id="759" r:id="rId14"/>
    <p:sldId id="761" r:id="rId15"/>
    <p:sldId id="882" r:id="rId16"/>
    <p:sldId id="766" r:id="rId17"/>
    <p:sldId id="762" r:id="rId18"/>
    <p:sldId id="888" r:id="rId19"/>
    <p:sldId id="768" r:id="rId20"/>
    <p:sldId id="763" r:id="rId21"/>
    <p:sldId id="881" r:id="rId22"/>
    <p:sldId id="880" r:id="rId23"/>
    <p:sldId id="765" r:id="rId24"/>
    <p:sldId id="764" r:id="rId25"/>
    <p:sldId id="887" r:id="rId26"/>
    <p:sldId id="883" r:id="rId27"/>
    <p:sldId id="769" r:id="rId28"/>
    <p:sldId id="767" r:id="rId29"/>
    <p:sldId id="884" r:id="rId30"/>
    <p:sldId id="885" r:id="rId31"/>
    <p:sldId id="886" r:id="rId32"/>
    <p:sldId id="889" r:id="rId33"/>
    <p:sldId id="890" r:id="rId34"/>
    <p:sldId id="912" r:id="rId35"/>
    <p:sldId id="914" r:id="rId36"/>
    <p:sldId id="916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9873B2-3E27-3884-835D-1483AADDF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337303-A9EB-3768-87B9-4F7A8D51B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3F30F7-5DEE-8CA6-58A2-D3725FF8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F68-2CF0-4A29-A918-0A8491BB418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B603F4-7B80-D004-6B7B-D045B9B6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9990FC-87D6-5CD9-5F25-AE90376F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70B1-20F0-4148-BC48-BF6B494E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32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B3E17-57D0-2A1A-253D-392B4D84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F0F646-27E6-092C-0F4B-4D5EDF56B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568896-6476-1FB0-0148-5F032C60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F68-2CF0-4A29-A918-0A8491BB418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867904-847F-ACAF-5382-99E6AF48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98D484-9D97-C13B-4959-8771B5A1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70B1-20F0-4148-BC48-BF6B494E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97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2EE7BD-29C9-5ECA-5600-E29128B86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35BF4E-ABE1-A204-AB38-EC299638F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75695C-F3A1-73D5-B77B-10D29F49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F68-2CF0-4A29-A918-0A8491BB418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309141-B64C-FD89-D57A-94F6BD7B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F70B28-1A7C-A57E-97D6-E9B07986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70B1-20F0-4148-BC48-BF6B494E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9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C39068-A899-4F22-F06A-9EB0C1AF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655B0E-DF0E-2D56-2E72-3A6226E6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C1EF54-7496-6D7A-044D-67AA53FE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440D7C-819D-48D0-A584-B394191BADD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450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8D44E-EDC1-9FB9-ABEA-0A2CD9BE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674955-D06D-6D58-2B5F-29013845E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1DE10C-51A4-A47A-D75B-B25C5BC5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F68-2CF0-4A29-A918-0A8491BB418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CEC43A-A992-0C0A-B1E6-1BA7397F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AFD3E6-3B04-8E84-9529-72481867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70B1-20F0-4148-BC48-BF6B494E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69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CEDA9-E6FD-A4E1-96ED-71536C0B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9DF008-8268-CDBE-34F7-5C40DF877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E26AEF-F139-83BF-9FFE-52E75B16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F68-2CF0-4A29-A918-0A8491BB418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B1F0A-150F-3CCA-07CF-F9B1E7A7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783C19-E1AC-9D76-F1AD-7D094C9F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70B1-20F0-4148-BC48-BF6B494E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02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8784F-BB64-7DBE-CC38-47FD264A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A8D890-25FA-07C5-14D0-3A12B286B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0D4F02-90A1-B5BA-7FB7-61FE56EC5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387671-B586-C529-EEC7-79A4F053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F68-2CF0-4A29-A918-0A8491BB418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540508-CB81-C1CE-D847-21DE192D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CD0331-970A-8438-D0F3-5A286C64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70B1-20F0-4148-BC48-BF6B494E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4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7F87B4-1049-FF7F-2D8C-132654C9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ECA6D8-68AD-E544-7E22-D8535596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D7EF4D-A628-A2DE-824C-EB39A385C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97B12F-E924-1950-CEE3-8B9F88537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2E2ABE4-93F2-08B9-F7A7-8F3B9A963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94A0AF-5077-A995-9935-BFC1D2AD7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F68-2CF0-4A29-A918-0A8491BB418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20BF6D-3B91-0826-7794-DF14C26C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4DC420-E98E-548D-C7F1-5169BBC2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70B1-20F0-4148-BC48-BF6B494E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31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E70F6-D8AC-3C08-9D22-18A241BC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ECD8CA-7D59-4ED6-F18D-F4B65FEA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F68-2CF0-4A29-A918-0A8491BB418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B25EAC-A808-D3C2-C7B3-9A05CF81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6C6A31-D8D4-DF79-181F-AF393935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70B1-20F0-4148-BC48-BF6B494E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68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9AA733-8D92-94A2-682C-47AA8D0A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F68-2CF0-4A29-A918-0A8491BB418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2AE3FA-CFE6-7550-933E-9AAF73DD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F27105-337B-5006-0375-5D99F40A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70B1-20F0-4148-BC48-BF6B494E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60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0F03D8-9873-D189-4E14-8EE075EC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0DD5C7-0971-FDAC-0DA5-E0BDF68DD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9F39D9-28D4-0CC9-F210-E51F507ED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58E056-1135-E582-C4BD-DA69F548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F68-2CF0-4A29-A918-0A8491BB418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35639E-0FEA-3FC8-A5C6-ED170FAF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45BBE2-1005-43A9-FA3C-47B707A1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70B1-20F0-4148-BC48-BF6B494E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57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FFEAA7-8E2A-002E-F3F1-F7F1431F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809B0AA-E61E-E6D0-2A61-2EEEE6D0D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9466A3-570B-2C78-C90B-E5AC56CC2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AF8FAA-30AB-B596-5E02-E5FE3FEC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F68-2CF0-4A29-A918-0A8491BB418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911C8A-D0EF-728C-A0A4-5D0CB4026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863BA1-777E-A28E-5D0F-3BE9630A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70B1-20F0-4148-BC48-BF6B494E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4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BDD9FD-1F44-F7DE-4292-9B0D3AA1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1BB584-AE4F-2D03-AA61-2CA69C740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EF9344-FE85-B018-ADF9-233B6511F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4F68-2CF0-4A29-A918-0A8491BB418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D4C51F-3C97-9557-0D24-2829F9BEE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8C71A5-61CD-758C-D4B2-6C4225904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870B1-20F0-4148-BC48-BF6B494E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25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64A91-C92E-E002-617C-C1BABF379F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0D3E7D-9120-3695-6CB9-C87644BA37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21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">
            <a:extLst>
              <a:ext uri="{FF2B5EF4-FFF2-40B4-BE49-F238E27FC236}">
                <a16:creationId xmlns:a16="http://schemas.microsoft.com/office/drawing/2014/main" id="{9E23C0A6-9355-07C7-9456-D345C3730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28814"/>
            <a:ext cx="9144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  <a:p>
            <a:pPr algn="ctr" eaLnBrk="1" hangingPunct="1"/>
            <a:r>
              <a:rPr lang="fr-FR" altLang="fr-FR" b="1"/>
              <a:t>Classification fonctionnelle </a:t>
            </a:r>
          </a:p>
          <a:p>
            <a:pPr eaLnBrk="1" hangingPunct="1"/>
            <a:endParaRPr lang="fr-FR" altLang="fr-FR" b="1"/>
          </a:p>
          <a:p>
            <a:pPr eaLnBrk="1" hangingPunct="1"/>
            <a:r>
              <a:rPr lang="fr-FR" altLang="fr-FR" b="1"/>
              <a:t>Fibres afférentes = fibres nerveuses des récepteurs qui aboutissent au SNC </a:t>
            </a:r>
          </a:p>
          <a:p>
            <a:pPr eaLnBrk="1" hangingPunct="1"/>
            <a:endParaRPr lang="fr-FR" altLang="fr-FR" b="1"/>
          </a:p>
          <a:p>
            <a:pPr eaLnBrk="1" hangingPunct="1"/>
            <a:r>
              <a:rPr lang="fr-FR" altLang="fr-FR"/>
              <a:t>•Fibres afférentes viscérales </a:t>
            </a:r>
          </a:p>
          <a:p>
            <a:pPr eaLnBrk="1" hangingPunct="1"/>
            <a:endParaRPr lang="fr-FR" altLang="fr-FR"/>
          </a:p>
          <a:p>
            <a:pPr eaLnBrk="1" hangingPunct="1"/>
            <a:r>
              <a:rPr lang="fr-FR" altLang="fr-FR"/>
              <a:t>•Fibres afférentes somatiques (muscles, articulations, peau, organes sensoriels périphériques) </a:t>
            </a:r>
          </a:p>
          <a:p>
            <a:pPr eaLnBrk="1" hangingPunct="1"/>
            <a:endParaRPr lang="fr-FR" altLang="fr-FR"/>
          </a:p>
          <a:p>
            <a:pPr eaLnBrk="1" hangingPunct="1"/>
            <a:r>
              <a:rPr lang="fr-FR" altLang="fr-FR" b="1"/>
              <a:t>Fibres efférentes </a:t>
            </a: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AD3838DF-4474-AABF-4B78-5D9B1DEE6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9" y="1071564"/>
            <a:ext cx="64293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  <a:p>
            <a:pPr eaLnBrk="1" hangingPunct="1"/>
            <a:r>
              <a:rPr lang="fr-FR" altLang="fr-FR" sz="2400" b="1">
                <a:solidFill>
                  <a:srgbClr val="FF0000"/>
                </a:solidFill>
              </a:rPr>
              <a:t>Classification des fibres nerveuses 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DE73C73E-8C7F-3D96-9C55-FF535A9A1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4" y="5357813"/>
            <a:ext cx="8429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  <a:p>
            <a:pPr eaLnBrk="1" hangingPunct="1"/>
            <a:r>
              <a:rPr lang="fr-FR" altLang="fr-FR" b="1">
                <a:solidFill>
                  <a:srgbClr val="FF0000"/>
                </a:solidFill>
              </a:rPr>
              <a:t>Un nerf contenant des fibres afférentes et efférentes est appelé nerf mixte </a:t>
            </a:r>
            <a:endParaRPr lang="fr-FR" altLang="fr-FR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A1F69B-C530-2C41-1351-CFCC5598F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9" y="1028701"/>
            <a:ext cx="9001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  <a:p>
            <a:pPr algn="ctr" eaLnBrk="1" hangingPunct="1"/>
            <a:r>
              <a:rPr lang="fr-FR" altLang="fr-FR" b="1"/>
              <a:t>Classification structurale </a:t>
            </a:r>
          </a:p>
          <a:p>
            <a:pPr eaLnBrk="1" hangingPunct="1"/>
            <a:endParaRPr lang="fr-FR" altLang="fr-FR" b="1"/>
          </a:p>
          <a:p>
            <a:pPr eaLnBrk="1" hangingPunct="1"/>
            <a:r>
              <a:rPr lang="fr-FR" altLang="fr-FR" b="1"/>
              <a:t>Fibres myélinisées ou amyéliniques </a:t>
            </a:r>
          </a:p>
          <a:p>
            <a:pPr eaLnBrk="1" hangingPunct="1"/>
            <a:endParaRPr lang="fr-FR" altLang="fr-FR" b="1"/>
          </a:p>
          <a:p>
            <a:pPr eaLnBrk="1" hangingPunct="1"/>
            <a:r>
              <a:rPr lang="fr-FR" altLang="fr-FR" b="1"/>
              <a:t>Puis classification selon le diamètre (axone + gaine en cas de fibre myélinisée et axone seul en cas de fibres amyéliniques) </a:t>
            </a:r>
          </a:p>
          <a:p>
            <a:pPr algn="ctr" eaLnBrk="1" hangingPunct="1"/>
            <a:endParaRPr lang="fr-FR" altLang="fr-FR"/>
          </a:p>
          <a:p>
            <a:pPr algn="ctr" eaLnBrk="1" hangingPunct="1"/>
            <a:r>
              <a:rPr lang="fr-FR" altLang="fr-FR" b="1"/>
              <a:t>Classification de Erlanger et Gasser </a:t>
            </a:r>
          </a:p>
          <a:p>
            <a:pPr algn="ctr" eaLnBrk="1" hangingPunct="1"/>
            <a:r>
              <a:rPr lang="fr-FR" altLang="fr-FR"/>
              <a:t>•Lettres A, B, C, D </a:t>
            </a:r>
          </a:p>
          <a:p>
            <a:pPr algn="ctr" eaLnBrk="1" hangingPunct="1"/>
            <a:endParaRPr lang="fr-FR" altLang="fr-FR"/>
          </a:p>
          <a:p>
            <a:pPr algn="ctr" eaLnBrk="1" hangingPunct="1"/>
            <a:r>
              <a:rPr lang="fr-FR" altLang="fr-FR" b="1"/>
              <a:t>Classification de Lloyd et Hunt </a:t>
            </a:r>
          </a:p>
          <a:p>
            <a:pPr algn="ctr" eaLnBrk="1" hangingPunct="1"/>
            <a:r>
              <a:rPr lang="fr-FR" altLang="fr-FR"/>
              <a:t>•Nombres I, II, III, IV </a:t>
            </a:r>
          </a:p>
          <a:p>
            <a:pPr algn="ctr" eaLnBrk="1" hangingPunct="1"/>
            <a:r>
              <a:rPr lang="fr-FR" altLang="fr-FR"/>
              <a:t>•Uniquement fibres afférentes </a:t>
            </a:r>
          </a:p>
          <a:p>
            <a:pPr eaLnBrk="1" hangingPunct="1"/>
            <a:endParaRPr lang="fr-FR" altLang="fr-FR"/>
          </a:p>
          <a:p>
            <a:pPr eaLnBrk="1" hangingPunct="1"/>
            <a:r>
              <a:rPr lang="fr-FR" altLang="fr-FR" b="1"/>
              <a:t>Problème : absence de correspondance entre les deux classifications </a:t>
            </a:r>
            <a:endParaRPr lang="fr-FR" altLang="fr-FR"/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50EA3230-2C97-C50B-46A0-A4DE8FD89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4" y="642938"/>
            <a:ext cx="541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0000"/>
                </a:solidFill>
              </a:rPr>
              <a:t>Classification des fibres nerveuses </a:t>
            </a:r>
            <a:endParaRPr lang="fr-FR" altLang="fr-FR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3">
            <a:extLst>
              <a:ext uri="{FF2B5EF4-FFF2-40B4-BE49-F238E27FC236}">
                <a16:creationId xmlns:a16="http://schemas.microsoft.com/office/drawing/2014/main" id="{6026D040-3E4B-5393-0925-85C6B48A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" t="13954" r="24419" b="13953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>
            <a:extLst>
              <a:ext uri="{FF2B5EF4-FFF2-40B4-BE49-F238E27FC236}">
                <a16:creationId xmlns:a16="http://schemas.microsoft.com/office/drawing/2014/main" id="{4744A21B-4125-F9A9-BF43-874473335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13115" r="24590" b="114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">
            <a:extLst>
              <a:ext uri="{FF2B5EF4-FFF2-40B4-BE49-F238E27FC236}">
                <a16:creationId xmlns:a16="http://schemas.microsoft.com/office/drawing/2014/main" id="{51D8BB9E-42C4-AF8F-524C-6C63F8D30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1143001"/>
            <a:ext cx="598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0000"/>
                </a:solidFill>
              </a:rPr>
              <a:t>Les 4 voies de projections ascendantes</a:t>
            </a:r>
          </a:p>
        </p:txBody>
      </p:sp>
      <p:sp>
        <p:nvSpPr>
          <p:cNvPr id="252929" name="Rectangle 1">
            <a:extLst>
              <a:ext uri="{FF2B5EF4-FFF2-40B4-BE49-F238E27FC236}">
                <a16:creationId xmlns:a16="http://schemas.microsoft.com/office/drawing/2014/main" id="{BD2253F8-8CB4-033E-3F9A-B06E39077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9" y="2184400"/>
            <a:ext cx="7858125" cy="3786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Sensibilité</a:t>
            </a:r>
            <a:r>
              <a:rPr lang="fr-FR" altLang="fr-FR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tactile </a:t>
            </a:r>
            <a:r>
              <a:rPr lang="fr-FR" altLang="fr-FR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épicritique </a:t>
            </a: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altLang="fr-FR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proprioceptive consciente</a:t>
            </a: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= voie cordonale postérieure =</a:t>
            </a: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voie </a:t>
            </a:r>
            <a:r>
              <a:rPr lang="fr-FR" altLang="fr-FR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lemniscale</a:t>
            </a:r>
            <a:endParaRPr lang="fr-FR" altLang="fr-FR" sz="24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FontTx/>
              <a:buChar char="•"/>
            </a:pPr>
            <a:endParaRPr lang="fr-FR" altLang="fr-FR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Sensibilité tactile </a:t>
            </a:r>
            <a:r>
              <a:rPr lang="fr-FR" altLang="fr-FR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protopathique</a:t>
            </a: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(tact grossier) </a:t>
            </a: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altLang="fr-FR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thermo-algique</a:t>
            </a: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=</a:t>
            </a: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voie </a:t>
            </a:r>
            <a:r>
              <a:rPr lang="fr-FR" altLang="fr-FR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extra-lemniscale</a:t>
            </a:r>
          </a:p>
          <a:p>
            <a:pPr algn="ctr">
              <a:buFontTx/>
              <a:buChar char="•"/>
            </a:pPr>
            <a:endParaRPr lang="fr-FR" altLang="fr-FR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sensibilité </a:t>
            </a:r>
            <a:r>
              <a:rPr lang="fr-FR" altLang="fr-FR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proprioceptive inconsciente</a:t>
            </a: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=</a:t>
            </a:r>
          </a:p>
          <a:p>
            <a:pPr algn="ctr"/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voie </a:t>
            </a:r>
            <a:r>
              <a:rPr lang="fr-FR" altLang="fr-FR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spino-cérébelleuse</a:t>
            </a:r>
          </a:p>
          <a:p>
            <a:pPr algn="ctr">
              <a:buFontTx/>
              <a:buChar char="•"/>
            </a:pPr>
            <a:endParaRPr lang="fr-FR" altLang="fr-FR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sensibilité </a:t>
            </a:r>
            <a:r>
              <a:rPr lang="fr-FR" altLang="fr-FR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intéroceptive</a:t>
            </a:r>
            <a:endParaRPr lang="fr-FR" altLang="fr-FR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ZoneTexte 1">
            <a:extLst>
              <a:ext uri="{FF2B5EF4-FFF2-40B4-BE49-F238E27FC236}">
                <a16:creationId xmlns:a16="http://schemas.microsoft.com/office/drawing/2014/main" id="{0F4BF927-3E58-D372-6948-0AEA3B6ED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2924175"/>
            <a:ext cx="49704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4800" b="1">
                <a:solidFill>
                  <a:srgbClr val="FF0000"/>
                </a:solidFill>
              </a:rPr>
              <a:t>Voie Lemniscale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0630C2-12AE-C46F-D950-0F1A3BF13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4724400"/>
            <a:ext cx="574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1"/>
              <a:t>Sensibilité tactile fine et Proprioceptive consciente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Image 1" descr="cordonale post.png">
            <a:extLst>
              <a:ext uri="{FF2B5EF4-FFF2-40B4-BE49-F238E27FC236}">
                <a16:creationId xmlns:a16="http://schemas.microsoft.com/office/drawing/2014/main" id="{AB0A9E7F-5E17-1627-E315-09BCD732F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>
            <a:extLst>
              <a:ext uri="{FF2B5EF4-FFF2-40B4-BE49-F238E27FC236}">
                <a16:creationId xmlns:a16="http://schemas.microsoft.com/office/drawing/2014/main" id="{08D2E314-9E1F-80C6-88DF-EEC9172E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8" t="18056" r="22568" b="15279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Image 1">
            <a:extLst>
              <a:ext uri="{FF2B5EF4-FFF2-40B4-BE49-F238E27FC236}">
                <a16:creationId xmlns:a16="http://schemas.microsoft.com/office/drawing/2014/main" id="{00F3F236-16D5-B1BD-1860-8A9B8BB4D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F:\disque dur externe\cours pour ATSA\NEURO\image neuro lignon par laura\CERVEAU 1\faisceau reil médian.jpg">
            <a:extLst>
              <a:ext uri="{FF2B5EF4-FFF2-40B4-BE49-F238E27FC236}">
                <a16:creationId xmlns:a16="http://schemas.microsoft.com/office/drawing/2014/main" id="{49AC7D45-EF8D-33F0-FD27-507E4CE58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0"/>
            <a:ext cx="5929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08B7A8-8E4A-FF34-1898-5550AA68A0EB}"/>
              </a:ext>
            </a:extLst>
          </p:cNvPr>
          <p:cNvSpPr/>
          <p:nvPr/>
        </p:nvSpPr>
        <p:spPr>
          <a:xfrm>
            <a:off x="1524000" y="1"/>
            <a:ext cx="1619250" cy="119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6FD34-19AC-1CAF-A0F3-C56AFABDB8A1}"/>
              </a:ext>
            </a:extLst>
          </p:cNvPr>
          <p:cNvSpPr/>
          <p:nvPr/>
        </p:nvSpPr>
        <p:spPr>
          <a:xfrm>
            <a:off x="9048750" y="1"/>
            <a:ext cx="1619250" cy="119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>
            <a:extLst>
              <a:ext uri="{FF2B5EF4-FFF2-40B4-BE49-F238E27FC236}">
                <a16:creationId xmlns:a16="http://schemas.microsoft.com/office/drawing/2014/main" id="{5CB98876-AF08-F87C-DDF5-3FE765C0D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1989138"/>
            <a:ext cx="1793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4800" b="1" i="1"/>
              <a:t>sôma</a:t>
            </a:r>
            <a:endParaRPr lang="fr-FR" altLang="fr-FR" sz="4800" b="1"/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C807788B-0BFC-3111-2D77-94FAA3A9E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3716338"/>
            <a:ext cx="2825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4800" b="1" i="1"/>
              <a:t>aïsthêsis</a:t>
            </a:r>
            <a:endParaRPr lang="fr-FR" altLang="fr-FR" sz="48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Afficher l'image d'origine">
            <a:extLst>
              <a:ext uri="{FF2B5EF4-FFF2-40B4-BE49-F238E27FC236}">
                <a16:creationId xmlns:a16="http://schemas.microsoft.com/office/drawing/2014/main" id="{D12FA6D5-2621-7BF5-C167-B6750470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4438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ZoneTexte 2">
            <a:extLst>
              <a:ext uri="{FF2B5EF4-FFF2-40B4-BE49-F238E27FC236}">
                <a16:creationId xmlns:a16="http://schemas.microsoft.com/office/drawing/2014/main" id="{C8F2401E-8CAD-44AA-93D0-7CB501603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9" y="500063"/>
            <a:ext cx="434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0000"/>
                </a:solidFill>
              </a:rPr>
              <a:t>Le thalamus Somesthésique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oneTexte 1">
            <a:extLst>
              <a:ext uri="{FF2B5EF4-FFF2-40B4-BE49-F238E27FC236}">
                <a16:creationId xmlns:a16="http://schemas.microsoft.com/office/drawing/2014/main" id="{CF322912-4ED3-5FD8-E267-34FB2CBBE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781300"/>
            <a:ext cx="8208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6000" b="1">
                <a:solidFill>
                  <a:srgbClr val="FF0000"/>
                </a:solidFill>
              </a:rPr>
              <a:t>Voie extra Lemniscale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C3886-6808-6035-972F-DCB4E803F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75" y="4076701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Sensibilité thermique , douloureuse et </a:t>
            </a:r>
          </a:p>
          <a:p>
            <a:pPr algn="ctr"/>
            <a:r>
              <a:rPr lang="fr-FR" altLang="fr-F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tact grossier</a:t>
            </a:r>
            <a:endParaRPr lang="fr-FR" altLang="fr-FR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F:\disque dur externe\cours pour ATSA\NEURO\image neuro lignon par laura\MOELLE\voies antérieures ventrales et dorsales.jpg">
            <a:extLst>
              <a:ext uri="{FF2B5EF4-FFF2-40B4-BE49-F238E27FC236}">
                <a16:creationId xmlns:a16="http://schemas.microsoft.com/office/drawing/2014/main" id="{1605774A-18B1-A004-34C1-891AB0912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DA803DB1-4E07-01BF-B643-DD32E9168E9D}"/>
              </a:ext>
            </a:extLst>
          </p:cNvPr>
          <p:cNvSpPr/>
          <p:nvPr/>
        </p:nvSpPr>
        <p:spPr>
          <a:xfrm>
            <a:off x="1992314" y="4292600"/>
            <a:ext cx="2663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B70DC307-4784-5E3C-771C-5BF4CF02CCC6}"/>
              </a:ext>
            </a:extLst>
          </p:cNvPr>
          <p:cNvSpPr/>
          <p:nvPr/>
        </p:nvSpPr>
        <p:spPr>
          <a:xfrm>
            <a:off x="1774826" y="3644900"/>
            <a:ext cx="266541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>
            <a:extLst>
              <a:ext uri="{FF2B5EF4-FFF2-40B4-BE49-F238E27FC236}">
                <a16:creationId xmlns:a16="http://schemas.microsoft.com/office/drawing/2014/main" id="{410C0523-C563-0E8C-7C97-6611CF23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24445" r="22221" b="10001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1C00B0-CA9E-3A6F-DC7D-EAC31165D685}"/>
              </a:ext>
            </a:extLst>
          </p:cNvPr>
          <p:cNvSpPr/>
          <p:nvPr/>
        </p:nvSpPr>
        <p:spPr>
          <a:xfrm>
            <a:off x="1738313" y="3571875"/>
            <a:ext cx="371475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>
            <a:extLst>
              <a:ext uri="{FF2B5EF4-FFF2-40B4-BE49-F238E27FC236}">
                <a16:creationId xmlns:a16="http://schemas.microsoft.com/office/drawing/2014/main" id="{FED53367-018A-4C61-19C2-4AAE984B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1940" r="23508" b="2089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22472A-D754-7FF7-2325-47D0802FB16C}"/>
              </a:ext>
            </a:extLst>
          </p:cNvPr>
          <p:cNvSpPr/>
          <p:nvPr/>
        </p:nvSpPr>
        <p:spPr>
          <a:xfrm>
            <a:off x="1809751" y="3786188"/>
            <a:ext cx="3857625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Image 1">
            <a:extLst>
              <a:ext uri="{FF2B5EF4-FFF2-40B4-BE49-F238E27FC236}">
                <a16:creationId xmlns:a16="http://schemas.microsoft.com/office/drawing/2014/main" id="{2E1569C7-6FAB-FF5C-35EB-CBD8C38D6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ZoneTexte 1">
            <a:extLst>
              <a:ext uri="{FF2B5EF4-FFF2-40B4-BE49-F238E27FC236}">
                <a16:creationId xmlns:a16="http://schemas.microsoft.com/office/drawing/2014/main" id="{1092D78F-9E0D-DC63-24D4-13345242A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2781301"/>
            <a:ext cx="7754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4800" b="1">
                <a:solidFill>
                  <a:srgbClr val="FF0000"/>
                </a:solidFill>
              </a:rPr>
              <a:t>Le Cortex Somesthésique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Cerveau">
            <a:extLst>
              <a:ext uri="{FF2B5EF4-FFF2-40B4-BE49-F238E27FC236}">
                <a16:creationId xmlns:a16="http://schemas.microsoft.com/office/drawing/2014/main" id="{177F26A1-D3E1-C0C0-CFAB-7C6D4188A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omonculus">
            <a:extLst>
              <a:ext uri="{FF2B5EF4-FFF2-40B4-BE49-F238E27FC236}">
                <a16:creationId xmlns:a16="http://schemas.microsoft.com/office/drawing/2014/main" id="{D6671B26-93C3-D766-75FC-552DC0FD5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414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ZoneTexte 2">
            <a:extLst>
              <a:ext uri="{FF2B5EF4-FFF2-40B4-BE49-F238E27FC236}">
                <a16:creationId xmlns:a16="http://schemas.microsoft.com/office/drawing/2014/main" id="{30012A47-B892-8A99-D658-B47323BAD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549275"/>
            <a:ext cx="5170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200" b="1">
                <a:solidFill>
                  <a:srgbClr val="FF0000"/>
                </a:solidFill>
              </a:rPr>
              <a:t>Le Cortex somesthésique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Cerveau">
            <a:extLst>
              <a:ext uri="{FF2B5EF4-FFF2-40B4-BE49-F238E27FC236}">
                <a16:creationId xmlns:a16="http://schemas.microsoft.com/office/drawing/2014/main" id="{F78E7DDA-7215-9A00-183D-6B79A04C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>
            <a:extLst>
              <a:ext uri="{FF2B5EF4-FFF2-40B4-BE49-F238E27FC236}">
                <a16:creationId xmlns:a16="http://schemas.microsoft.com/office/drawing/2014/main" id="{FCD33CE2-39D9-57CB-9267-F87DE7E1B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2786064"/>
            <a:ext cx="8858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3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Sur notre environnement, par l</a:t>
            </a:r>
            <a:r>
              <a:rPr lang="fr-FR" altLang="fr-FR" sz="3600" b="1">
                <a:solidFill>
                  <a:srgbClr val="000000"/>
                </a:solidFill>
                <a:cs typeface="Times New Roman" panose="02020603050405020304" pitchFamily="18" charset="0"/>
              </a:rPr>
              <a:t>’</a:t>
            </a:r>
            <a:r>
              <a:rPr lang="fr-FR" altLang="fr-FR" sz="3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interm</a:t>
            </a:r>
            <a:r>
              <a:rPr lang="fr-FR" altLang="fr-FR" sz="3600" b="1">
                <a:solidFill>
                  <a:srgbClr val="000000"/>
                </a:solidFill>
                <a:cs typeface="Times New Roman" panose="02020603050405020304" pitchFamily="18" charset="0"/>
              </a:rPr>
              <a:t>é</a:t>
            </a:r>
            <a:r>
              <a:rPr lang="fr-FR" altLang="fr-FR" sz="3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diaire de notre corps</a:t>
            </a:r>
            <a:r>
              <a:rPr lang="fr-FR" altLang="fr-FR" sz="3600" b="1"/>
              <a:t> </a:t>
            </a:r>
          </a:p>
          <a:p>
            <a:pPr algn="ctr"/>
            <a:endParaRPr lang="fr-FR" altLang="fr-FR" sz="3600" b="1"/>
          </a:p>
          <a:p>
            <a:pPr algn="ctr"/>
            <a:r>
              <a:rPr lang="fr-FR" altLang="fr-FR" sz="3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Sur l’état de notre corps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ZoneTexte 1">
            <a:extLst>
              <a:ext uri="{FF2B5EF4-FFF2-40B4-BE49-F238E27FC236}">
                <a16:creationId xmlns:a16="http://schemas.microsoft.com/office/drawing/2014/main" id="{590E5783-A2A0-485F-1068-B3DAC2AE6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2781301"/>
            <a:ext cx="5459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3600" b="1">
                <a:solidFill>
                  <a:srgbClr val="FF0000"/>
                </a:solidFill>
              </a:rPr>
              <a:t>Voie Spino-cérébelleuse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F:\disque dur externe\cours pour ATSA\NEURO\image neuro lignon par laura\MOELLE\voies antérieures ventrales et dorsales.jpg">
            <a:extLst>
              <a:ext uri="{FF2B5EF4-FFF2-40B4-BE49-F238E27FC236}">
                <a16:creationId xmlns:a16="http://schemas.microsoft.com/office/drawing/2014/main" id="{36F48D85-0238-02CA-6711-BF23C15FA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E891C1ED-1BA7-2F2A-DB13-95F3ED3D2427}"/>
              </a:ext>
            </a:extLst>
          </p:cNvPr>
          <p:cNvSpPr/>
          <p:nvPr/>
        </p:nvSpPr>
        <p:spPr>
          <a:xfrm>
            <a:off x="1847850" y="3284538"/>
            <a:ext cx="3671888" cy="431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Image 1">
            <a:extLst>
              <a:ext uri="{FF2B5EF4-FFF2-40B4-BE49-F238E27FC236}">
                <a16:creationId xmlns:a16="http://schemas.microsoft.com/office/drawing/2014/main" id="{17D1D7DD-9F0C-C927-F9A2-D225DFDC5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F:\disque dur externe\cours pour ATSA\NEURO\image neuro lignon par laura\CERVELET\CERVELET\C-8.jpg1.jpg">
            <a:extLst>
              <a:ext uri="{FF2B5EF4-FFF2-40B4-BE49-F238E27FC236}">
                <a16:creationId xmlns:a16="http://schemas.microsoft.com/office/drawing/2014/main" id="{9844003A-4D72-57F5-9234-E94A4910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/>
          <a:stretch>
            <a:fillRect/>
          </a:stretch>
        </p:blipFill>
        <p:spPr bwMode="auto">
          <a:xfrm>
            <a:off x="4008438" y="0"/>
            <a:ext cx="6659562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CD584D-7E21-F71C-7E86-8445B3250DD9}"/>
              </a:ext>
            </a:extLst>
          </p:cNvPr>
          <p:cNvSpPr/>
          <p:nvPr/>
        </p:nvSpPr>
        <p:spPr>
          <a:xfrm>
            <a:off x="1524001" y="1"/>
            <a:ext cx="2555875" cy="1268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BB46338-9ED5-BE03-A4B0-FF0297A3B2B1}"/>
              </a:ext>
            </a:extLst>
          </p:cNvPr>
          <p:cNvSpPr/>
          <p:nvPr/>
        </p:nvSpPr>
        <p:spPr>
          <a:xfrm>
            <a:off x="6959601" y="5229225"/>
            <a:ext cx="576263" cy="6477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BAAA3F-A19B-D7F7-7281-022916FF8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5445126"/>
            <a:ext cx="569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5400" b="1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2B6378B-43AC-6967-1889-3916A499530E}"/>
              </a:ext>
            </a:extLst>
          </p:cNvPr>
          <p:cNvSpPr/>
          <p:nvPr/>
        </p:nvSpPr>
        <p:spPr>
          <a:xfrm>
            <a:off x="8472488" y="2997200"/>
            <a:ext cx="5762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BF42D45-A56A-F768-F134-EC2FF4581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0914" y="3573464"/>
            <a:ext cx="568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5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4648D29-9BE0-5B0F-2148-80C68613D751}"/>
              </a:ext>
            </a:extLst>
          </p:cNvPr>
          <p:cNvSpPr/>
          <p:nvPr/>
        </p:nvSpPr>
        <p:spPr>
          <a:xfrm>
            <a:off x="7032626" y="1989138"/>
            <a:ext cx="576263" cy="64770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3931AA-DF8C-78A1-214A-72AB32DF4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92151"/>
            <a:ext cx="569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5400" b="1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2E3F1EA-6C03-CB78-F747-CE1C4386E567}"/>
              </a:ext>
            </a:extLst>
          </p:cNvPr>
          <p:cNvSpPr/>
          <p:nvPr/>
        </p:nvSpPr>
        <p:spPr>
          <a:xfrm>
            <a:off x="6743701" y="2205039"/>
            <a:ext cx="360363" cy="3095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4B845D5-D4A1-2D76-A5FD-D13CE739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2781300"/>
            <a:ext cx="5683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5400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re 1">
            <a:extLst>
              <a:ext uri="{FF2B5EF4-FFF2-40B4-BE49-F238E27FC236}">
                <a16:creationId xmlns:a16="http://schemas.microsoft.com/office/drawing/2014/main" id="{3C0BFE85-3BC8-F4C1-B401-08781100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 </a:t>
            </a:r>
          </a:p>
        </p:txBody>
      </p:sp>
      <p:sp>
        <p:nvSpPr>
          <p:cNvPr id="184323" name="Espace réservé du contenu 2">
            <a:extLst>
              <a:ext uri="{FF2B5EF4-FFF2-40B4-BE49-F238E27FC236}">
                <a16:creationId xmlns:a16="http://schemas.microsoft.com/office/drawing/2014/main" id="{C2633261-B076-46AE-CDDB-FEB734BC8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altLang="fr-FR" sz="6000" b="1">
                <a:solidFill>
                  <a:srgbClr val="FF0000"/>
                </a:solidFill>
              </a:rPr>
              <a:t>Les voies Afférentes=les voies sensitives=voie nociceptives </a:t>
            </a:r>
            <a:endParaRPr lang="fr-FR" altLang="fr-FR" sz="6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Espace réservé du contenu 1">
            <a:extLst>
              <a:ext uri="{FF2B5EF4-FFF2-40B4-BE49-F238E27FC236}">
                <a16:creationId xmlns:a16="http://schemas.microsoft.com/office/drawing/2014/main" id="{3227181E-F5E9-FD38-6F40-1E189E392D93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altLang="fr-FR" b="1">
                <a:solidFill>
                  <a:srgbClr val="FF0000"/>
                </a:solidFill>
              </a:rPr>
              <a:t>Les fibres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 b="1">
                <a:solidFill>
                  <a:srgbClr val="FF0000"/>
                </a:solidFill>
              </a:rPr>
              <a:t>afférentes primaires</a:t>
            </a:r>
          </a:p>
        </p:txBody>
      </p:sp>
      <p:pic>
        <p:nvPicPr>
          <p:cNvPr id="185347" name="Picture 7" descr="v">
            <a:extLst>
              <a:ext uri="{FF2B5EF4-FFF2-40B4-BE49-F238E27FC236}">
                <a16:creationId xmlns:a16="http://schemas.microsoft.com/office/drawing/2014/main" id="{EA9399F2-4341-EBDD-8C9D-EF1901908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4" y="1428750"/>
            <a:ext cx="73183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10" descr="Sans titre-1 copie">
            <a:extLst>
              <a:ext uri="{FF2B5EF4-FFF2-40B4-BE49-F238E27FC236}">
                <a16:creationId xmlns:a16="http://schemas.microsoft.com/office/drawing/2014/main" id="{425A5800-F9F7-D342-5F03-682EA5EDC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1357314"/>
            <a:ext cx="546417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1" name="Picture 13" descr="Coronaire1">
            <a:extLst>
              <a:ext uri="{FF2B5EF4-FFF2-40B4-BE49-F238E27FC236}">
                <a16:creationId xmlns:a16="http://schemas.microsoft.com/office/drawing/2014/main" id="{8D9107DD-39DE-4911-EACA-CA0BDF9EA4B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9939" y="3500438"/>
            <a:ext cx="2439987" cy="2857500"/>
          </a:xfrm>
        </p:spPr>
      </p:pic>
      <p:pic>
        <p:nvPicPr>
          <p:cNvPr id="186372" name="Picture 8" descr="brain2">
            <a:extLst>
              <a:ext uri="{FF2B5EF4-FFF2-40B4-BE49-F238E27FC236}">
                <a16:creationId xmlns:a16="http://schemas.microsoft.com/office/drawing/2014/main" id="{982C4DCE-A8BC-8991-7461-F1A90239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357188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3" name="ZoneTexte 5">
            <a:extLst>
              <a:ext uri="{FF2B5EF4-FFF2-40B4-BE49-F238E27FC236}">
                <a16:creationId xmlns:a16="http://schemas.microsoft.com/office/drawing/2014/main" id="{64FEEA59-EB6C-06BA-99C8-F3217EE9B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6" y="571501"/>
            <a:ext cx="491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4000" b="1">
                <a:solidFill>
                  <a:srgbClr val="FF0000"/>
                </a:solidFill>
              </a:rPr>
              <a:t>La douleur projetée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>
            <a:extLst>
              <a:ext uri="{FF2B5EF4-FFF2-40B4-BE49-F238E27FC236}">
                <a16:creationId xmlns:a16="http://schemas.microsoft.com/office/drawing/2014/main" id="{622F06BD-5718-2F27-71F4-5C008A972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785813"/>
            <a:ext cx="7605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200" b="1">
                <a:solidFill>
                  <a:srgbClr val="FF0000"/>
                </a:solidFill>
              </a:rPr>
              <a:t>Les différentes modalités sensorielles</a:t>
            </a:r>
          </a:p>
        </p:txBody>
      </p:sp>
      <p:sp>
        <p:nvSpPr>
          <p:cNvPr id="146435" name="Rectangle 1">
            <a:extLst>
              <a:ext uri="{FF2B5EF4-FFF2-40B4-BE49-F238E27FC236}">
                <a16:creationId xmlns:a16="http://schemas.microsoft.com/office/drawing/2014/main" id="{0D8FCAE5-85F1-256A-7CF5-5C471CD6A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357313"/>
            <a:ext cx="5715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fr-FR" altLang="fr-FR" sz="3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Le tact épicritique</a:t>
            </a:r>
          </a:p>
          <a:p>
            <a:pPr algn="ctr">
              <a:tabLst>
                <a:tab pos="457200" algn="l"/>
              </a:tabLst>
              <a:defRPr/>
            </a:pPr>
            <a:endParaRPr lang="fr-FR" altLang="fr-FR" sz="3600" b="1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fr-FR" altLang="fr-FR" sz="3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Le tact protopathique</a:t>
            </a:r>
          </a:p>
          <a:p>
            <a:pPr algn="ctr">
              <a:tabLst>
                <a:tab pos="457200" algn="l"/>
              </a:tabLst>
              <a:defRPr/>
            </a:pPr>
            <a:endParaRPr lang="fr-FR" altLang="fr-FR" sz="3600" b="1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fr-FR" altLang="fr-FR" sz="3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La proprioception</a:t>
            </a:r>
          </a:p>
          <a:p>
            <a:pPr algn="ctr">
              <a:tabLst>
                <a:tab pos="457200" algn="l"/>
              </a:tabLst>
              <a:defRPr/>
            </a:pPr>
            <a:endParaRPr lang="fr-FR" altLang="fr-FR" sz="3600" b="1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fr-FR" altLang="fr-FR" sz="3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Le nociception</a:t>
            </a:r>
          </a:p>
          <a:p>
            <a:pPr algn="ctr">
              <a:tabLst>
                <a:tab pos="457200" algn="l"/>
              </a:tabLst>
              <a:defRPr/>
            </a:pPr>
            <a:endParaRPr lang="fr-FR" altLang="fr-FR" sz="3600" b="1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fr-FR" altLang="fr-FR" sz="3600" b="1" dirty="0">
                <a:latin typeface="+mj-lt"/>
                <a:ea typeface="Calibri" pitchFamily="34" charset="0"/>
                <a:cs typeface="Times New Roman" pitchFamily="18" charset="0"/>
              </a:rPr>
              <a:t>Le sens thermoréceptif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1">
            <a:extLst>
              <a:ext uri="{FF2B5EF4-FFF2-40B4-BE49-F238E27FC236}">
                <a16:creationId xmlns:a16="http://schemas.microsoft.com/office/drawing/2014/main" id="{F0C36286-E0F3-8D88-AD6C-40044B91A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1" y="1857376"/>
            <a:ext cx="2786063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696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Selon le type de stimulus</a:t>
            </a:r>
            <a:endParaRPr lang="fr-FR" altLang="fr-FR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fr-FR" altLang="fr-FR"/>
          </a:p>
        </p:txBody>
      </p:sp>
      <p:sp>
        <p:nvSpPr>
          <p:cNvPr id="256002" name="Rectangle 2">
            <a:extLst>
              <a:ext uri="{FF2B5EF4-FFF2-40B4-BE49-F238E27FC236}">
                <a16:creationId xmlns:a16="http://schemas.microsoft.com/office/drawing/2014/main" id="{E7BA6C84-1A87-AF1D-9AFC-325B4DEA4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1857376"/>
            <a:ext cx="3429000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696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Selon la situation anatomique</a:t>
            </a:r>
            <a:endParaRPr lang="fr-FR" altLang="fr-FR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fr-FR" altLang="fr-FR"/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8B9733A0-3DA6-0757-C3C1-2CD484E7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928939"/>
            <a:ext cx="328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Mécanorécepteurs</a:t>
            </a:r>
            <a:endParaRPr lang="fr-FR" altLang="fr-FR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72CE4-2A11-0867-DA2D-4375956C2B7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024064" y="3714750"/>
            <a:ext cx="221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/>
              <a:t>Thermorécepteurs</a:t>
            </a: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C5735-95D1-2CBB-2EEC-3857129240C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38375" y="4643439"/>
            <a:ext cx="164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/>
              <a:t>Nocicepteurs</a:t>
            </a:r>
            <a:endParaRPr lang="fr-FR" altLang="fr-FR"/>
          </a:p>
        </p:txBody>
      </p:sp>
      <p:sp>
        <p:nvSpPr>
          <p:cNvPr id="7" name="Flèche vers le bas 6">
            <a:extLst>
              <a:ext uri="{FF2B5EF4-FFF2-40B4-BE49-F238E27FC236}">
                <a16:creationId xmlns:a16="http://schemas.microsoft.com/office/drawing/2014/main" id="{6BB24117-F691-FC8C-60C6-0E9DE6B7B253}"/>
              </a:ext>
            </a:extLst>
          </p:cNvPr>
          <p:cNvSpPr/>
          <p:nvPr/>
        </p:nvSpPr>
        <p:spPr>
          <a:xfrm>
            <a:off x="2881313" y="2286001"/>
            <a:ext cx="285750" cy="71437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" name="Flèche vers le bas 7">
            <a:extLst>
              <a:ext uri="{FF2B5EF4-FFF2-40B4-BE49-F238E27FC236}">
                <a16:creationId xmlns:a16="http://schemas.microsoft.com/office/drawing/2014/main" id="{F54EDBAE-24DF-39BD-4A97-9835799FC8FB}"/>
              </a:ext>
            </a:extLst>
          </p:cNvPr>
          <p:cNvSpPr/>
          <p:nvPr/>
        </p:nvSpPr>
        <p:spPr>
          <a:xfrm>
            <a:off x="7953375" y="2286001"/>
            <a:ext cx="285750" cy="71437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544D38-283A-8A22-7005-E47273B52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6" y="3071814"/>
            <a:ext cx="1865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/>
              <a:t>Extérocepteurs</a:t>
            </a:r>
            <a:endParaRPr lang="fr-FR" alt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EA025B-72F9-D45A-D515-66DDEC8FA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6" y="3643314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/>
              <a:t>Intérocepteurs</a:t>
            </a:r>
            <a:endParaRPr lang="fr-FR" alt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FDE129-5A50-20BF-CA80-7AC8A0F4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4" y="4857750"/>
            <a:ext cx="2039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/>
              <a:t>Viscérocepteurs </a:t>
            </a:r>
            <a:endParaRPr lang="fr-FR" alt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D16D91-0812-B5CC-7AD2-DE298A538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688" y="4857750"/>
            <a:ext cx="196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/>
              <a:t>Propriocepteurs</a:t>
            </a:r>
            <a:endParaRPr lang="fr-FR" altLang="fr-FR"/>
          </a:p>
        </p:txBody>
      </p:sp>
      <p:sp>
        <p:nvSpPr>
          <p:cNvPr id="13" name="Flèche vers le bas 12">
            <a:extLst>
              <a:ext uri="{FF2B5EF4-FFF2-40B4-BE49-F238E27FC236}">
                <a16:creationId xmlns:a16="http://schemas.microsoft.com/office/drawing/2014/main" id="{68FE3ED6-BDD6-958F-35DD-9E31221E13E4}"/>
              </a:ext>
            </a:extLst>
          </p:cNvPr>
          <p:cNvSpPr/>
          <p:nvPr/>
        </p:nvSpPr>
        <p:spPr>
          <a:xfrm rot="1314623">
            <a:off x="6965951" y="4056063"/>
            <a:ext cx="474663" cy="92551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4" name="Flèche vers le bas 13">
            <a:extLst>
              <a:ext uri="{FF2B5EF4-FFF2-40B4-BE49-F238E27FC236}">
                <a16:creationId xmlns:a16="http://schemas.microsoft.com/office/drawing/2014/main" id="{8563A5E9-611E-C3CC-B592-E6A974E039FC}"/>
              </a:ext>
            </a:extLst>
          </p:cNvPr>
          <p:cNvSpPr/>
          <p:nvPr/>
        </p:nvSpPr>
        <p:spPr>
          <a:xfrm rot="20074386">
            <a:off x="8343901" y="4057651"/>
            <a:ext cx="474663" cy="92551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54639" name="Rectangle 14">
            <a:extLst>
              <a:ext uri="{FF2B5EF4-FFF2-40B4-BE49-F238E27FC236}">
                <a16:creationId xmlns:a16="http://schemas.microsoft.com/office/drawing/2014/main" id="{97CD91E4-644A-D517-D9AB-62BCFA2CA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6" y="785813"/>
            <a:ext cx="8215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0000"/>
                </a:solidFill>
              </a:rPr>
              <a:t>Les récepteurs périphériques somatosensoriels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1" grpId="0" animBg="1"/>
      <p:bldP spid="256002" grpId="0" animBg="1"/>
      <p:bldP spid="256003" grpId="0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>
            <a:extLst>
              <a:ext uri="{FF2B5EF4-FFF2-40B4-BE49-F238E27FC236}">
                <a16:creationId xmlns:a16="http://schemas.microsoft.com/office/drawing/2014/main" id="{AED0A969-3E38-C7BD-075E-A59342709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857250"/>
            <a:ext cx="6858000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696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32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m</a:t>
            </a:r>
            <a:r>
              <a:rPr lang="fr-FR" altLang="fr-FR" sz="32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é</a:t>
            </a:r>
            <a:r>
              <a:rPr lang="fr-FR" altLang="fr-FR" sz="32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canor</a:t>
            </a:r>
            <a:r>
              <a:rPr lang="fr-FR" altLang="fr-FR" sz="32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é</a:t>
            </a:r>
            <a:r>
              <a:rPr lang="fr-FR" altLang="fr-FR" sz="32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cepteurs tactiles cutan</a:t>
            </a:r>
            <a:r>
              <a:rPr lang="fr-FR" altLang="fr-FR" sz="32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é</a:t>
            </a:r>
            <a:r>
              <a:rPr lang="fr-FR" altLang="fr-FR" sz="32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fr-FR" altLang="fr-FR" sz="32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fr-FR" altLang="fr-FR"/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20A4A3BF-657B-889C-B42E-EC81E7147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9" y="2428875"/>
            <a:ext cx="2668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fr-FR" altLang="fr-FR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Corpuscules de Meissner</a:t>
            </a:r>
            <a:endParaRPr lang="fr-FR" altLang="fr-FR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61B1D4FE-EA56-B908-6A72-57D35D56B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214689"/>
            <a:ext cx="2500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fr-FR" altLang="fr-FR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Disques de Merkel</a:t>
            </a:r>
            <a:endParaRPr lang="fr-FR" altLang="fr-FR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5653" name="Rectangle 4">
            <a:extLst>
              <a:ext uri="{FF2B5EF4-FFF2-40B4-BE49-F238E27FC236}">
                <a16:creationId xmlns:a16="http://schemas.microsoft.com/office/drawing/2014/main" id="{5C535C80-DE6A-6C28-98C1-FDFB9171E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9" y="4214814"/>
            <a:ext cx="2928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fr-FR" altLang="fr-FR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Corpuscules de Pacini</a:t>
            </a:r>
            <a:endParaRPr lang="fr-FR" altLang="fr-FR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5654" name="Rectangle 5">
            <a:extLst>
              <a:ext uri="{FF2B5EF4-FFF2-40B4-BE49-F238E27FC236}">
                <a16:creationId xmlns:a16="http://schemas.microsoft.com/office/drawing/2014/main" id="{67F793E9-4BEE-ED00-D15C-FA70C2619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5286375"/>
            <a:ext cx="257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fr-FR" altLang="fr-FR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Corpuscules de Ruffini</a:t>
            </a:r>
            <a:endParaRPr lang="fr-FR" altLang="fr-FR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>
            <a:extLst>
              <a:ext uri="{FF2B5EF4-FFF2-40B4-BE49-F238E27FC236}">
                <a16:creationId xmlns:a16="http://schemas.microsoft.com/office/drawing/2014/main" id="{7A7E2303-6B31-8BBD-F4DA-BB9EC422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>
            <a:extLst>
              <a:ext uri="{FF2B5EF4-FFF2-40B4-BE49-F238E27FC236}">
                <a16:creationId xmlns:a16="http://schemas.microsoft.com/office/drawing/2014/main" id="{732571E9-516D-59CD-67EC-9A285F30C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1" y="1071563"/>
            <a:ext cx="4926013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2696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m</a:t>
            </a:r>
            <a:r>
              <a:rPr lang="fr-FR" altLang="fr-FR" sz="2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é</a:t>
            </a:r>
            <a:r>
              <a:rPr lang="fr-FR" altLang="fr-FR" sz="24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canor</a:t>
            </a:r>
            <a:r>
              <a:rPr lang="fr-FR" altLang="fr-FR" sz="2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é</a:t>
            </a:r>
            <a:r>
              <a:rPr lang="fr-FR" altLang="fr-FR" sz="24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cepteurs proprioceptifs</a:t>
            </a:r>
            <a:endParaRPr lang="fr-FR" altLang="fr-FR" sz="24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fr-FR" altLang="fr-FR"/>
          </a:p>
        </p:txBody>
      </p:sp>
      <p:sp>
        <p:nvSpPr>
          <p:cNvPr id="258050" name="Rectangle 2">
            <a:extLst>
              <a:ext uri="{FF2B5EF4-FFF2-40B4-BE49-F238E27FC236}">
                <a16:creationId xmlns:a16="http://schemas.microsoft.com/office/drawing/2014/main" id="{CA00C187-BF13-ACE6-7DE4-3B28D0C50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00313"/>
            <a:ext cx="309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récepteurs articulaires</a:t>
            </a:r>
            <a:endParaRPr lang="fr-FR" altLang="fr-FR" sz="2000" b="1"/>
          </a:p>
        </p:txBody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D8A6735E-A83A-12BA-1DC4-D717E643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0439"/>
            <a:ext cx="3500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fr-FR" altLang="fr-FR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récepteurs musculaires</a:t>
            </a:r>
            <a:endParaRPr lang="fr-FR" altLang="fr-FR" b="1"/>
          </a:p>
        </p:txBody>
      </p:sp>
      <p:sp>
        <p:nvSpPr>
          <p:cNvPr id="5" name="Flèche droite 4">
            <a:extLst>
              <a:ext uri="{FF2B5EF4-FFF2-40B4-BE49-F238E27FC236}">
                <a16:creationId xmlns:a16="http://schemas.microsoft.com/office/drawing/2014/main" id="{4193A169-0A59-0AAA-E147-A760BC9200F7}"/>
              </a:ext>
            </a:extLst>
          </p:cNvPr>
          <p:cNvSpPr/>
          <p:nvPr/>
        </p:nvSpPr>
        <p:spPr>
          <a:xfrm>
            <a:off x="4810126" y="3571875"/>
            <a:ext cx="1285875" cy="3571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C55B152-57BA-4755-7893-8B30D6D44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1" y="3500439"/>
            <a:ext cx="313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/>
              <a:t>Organe tendineux de Golgi</a:t>
            </a:r>
          </a:p>
        </p:txBody>
      </p:sp>
      <p:sp>
        <p:nvSpPr>
          <p:cNvPr id="7" name="Flèche droite 6">
            <a:extLst>
              <a:ext uri="{FF2B5EF4-FFF2-40B4-BE49-F238E27FC236}">
                <a16:creationId xmlns:a16="http://schemas.microsoft.com/office/drawing/2014/main" id="{4DBC439D-AB50-1340-9A23-86594918CC3D}"/>
              </a:ext>
            </a:extLst>
          </p:cNvPr>
          <p:cNvSpPr/>
          <p:nvPr/>
        </p:nvSpPr>
        <p:spPr>
          <a:xfrm>
            <a:off x="4881564" y="4357689"/>
            <a:ext cx="1285875" cy="35718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490D28-4726-FEB0-7339-DB8735E8B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4357689"/>
            <a:ext cx="3467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/>
              <a:t>Les fuseaux Neuromusculaire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BB85940-3C1D-B5D0-6772-CC002DC99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36539" r="49519" b="32692"/>
          <a:stretch>
            <a:fillRect/>
          </a:stretch>
        </p:blipFill>
        <p:spPr bwMode="auto">
          <a:xfrm>
            <a:off x="1809750" y="4429126"/>
            <a:ext cx="11430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Afficher l'image d'origine">
            <a:extLst>
              <a:ext uri="{FF2B5EF4-FFF2-40B4-BE49-F238E27FC236}">
                <a16:creationId xmlns:a16="http://schemas.microsoft.com/office/drawing/2014/main" id="{7A3936C2-4A38-C9BE-EF70-835FD5E5F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6858001"/>
            <a:ext cx="52959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8271 L -0.00052 -0.515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/>
      <p:bldP spid="258051" grpId="0"/>
      <p:bldP spid="5" grpId="0" animBg="1"/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>
            <a:extLst>
              <a:ext uri="{FF2B5EF4-FFF2-40B4-BE49-F238E27FC236}">
                <a16:creationId xmlns:a16="http://schemas.microsoft.com/office/drawing/2014/main" id="{BB4F27E1-FDAB-321E-9FD0-BC5FC24E9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3" y="857251"/>
            <a:ext cx="7358062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696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28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Nociception</a:t>
            </a:r>
            <a:endParaRPr lang="fr-FR" altLang="fr-FR" sz="28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fr-FR" alt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1FD66E-5499-8192-1E2D-DBAE4E709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1714501"/>
            <a:ext cx="6858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400" b="1"/>
              <a:t>Processus sensoriel à l’origine du message nerveux qui provoque la douleur</a:t>
            </a:r>
          </a:p>
          <a:p>
            <a:pPr algn="ctr" eaLnBrk="1" hangingPunct="1"/>
            <a:endParaRPr lang="fr-FR" altLang="fr-FR" sz="2400" b="1"/>
          </a:p>
          <a:p>
            <a:pPr algn="ctr" eaLnBrk="1" hangingPunct="1"/>
            <a:r>
              <a:rPr lang="fr-FR" altLang="fr-FR" sz="2400" b="1"/>
              <a:t>Ensemble des fonctions de l'organisme qui permettent de détecter, percevoir et de réagir à des stimulations internes et externes potentiellement nocives pour l’organisme</a:t>
            </a:r>
            <a:endParaRPr lang="fr-FR" altLang="fr-FR" sz="2400"/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97C4F6B7-50B8-A29F-657F-8FEAC164D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4572000"/>
            <a:ext cx="7715250" cy="1570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Terminaisons libres de fibres nerveuses</a:t>
            </a:r>
            <a:r>
              <a:rPr lang="fr-FR" altLang="fr-FR" sz="2400" b="1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  <a:p>
            <a:pPr algn="ctr"/>
            <a:endParaRPr lang="fr-FR" altLang="fr-FR" sz="2400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Fibres lentes peu my</a:t>
            </a:r>
            <a:r>
              <a:rPr lang="fr-FR" altLang="fr-FR" sz="2400" b="1">
                <a:solidFill>
                  <a:srgbClr val="000000"/>
                </a:solidFill>
                <a:cs typeface="Times New Roman" panose="02020603050405020304" pitchFamily="18" charset="0"/>
              </a:rPr>
              <a:t>é</a:t>
            </a: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linis</a:t>
            </a:r>
            <a:r>
              <a:rPr lang="fr-FR" altLang="fr-FR" sz="2400" b="1">
                <a:solidFill>
                  <a:srgbClr val="000000"/>
                </a:solidFill>
                <a:cs typeface="Times New Roman" panose="02020603050405020304" pitchFamily="18" charset="0"/>
              </a:rPr>
              <a:t>é</a:t>
            </a: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 de moyen calibre Aδ et amy</a:t>
            </a:r>
            <a:r>
              <a:rPr lang="fr-FR" altLang="fr-FR" sz="2400" b="1">
                <a:solidFill>
                  <a:srgbClr val="000000"/>
                </a:solidFill>
                <a:cs typeface="Times New Roman" panose="02020603050405020304" pitchFamily="18" charset="0"/>
              </a:rPr>
              <a:t>é</a:t>
            </a: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liniques de petit calibre C</a:t>
            </a:r>
            <a:endParaRPr lang="fr-FR" altLang="fr-FR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Grand écran</PresentationFormat>
  <Paragraphs>99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Wingdings 2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christophe piasentin</dc:creator>
  <cp:lastModifiedBy>jean christophe piasentin</cp:lastModifiedBy>
  <cp:revision>1</cp:revision>
  <dcterms:created xsi:type="dcterms:W3CDTF">2022-07-26T08:04:27Z</dcterms:created>
  <dcterms:modified xsi:type="dcterms:W3CDTF">2022-07-26T08:04:49Z</dcterms:modified>
</cp:coreProperties>
</file>