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24" r:id="rId2"/>
    <p:sldId id="588" r:id="rId3"/>
    <p:sldId id="523" r:id="rId4"/>
    <p:sldId id="725" r:id="rId5"/>
    <p:sldId id="726" r:id="rId6"/>
    <p:sldId id="727" r:id="rId7"/>
    <p:sldId id="728" r:id="rId8"/>
    <p:sldId id="729" r:id="rId9"/>
    <p:sldId id="730" r:id="rId10"/>
    <p:sldId id="731" r:id="rId11"/>
    <p:sldId id="732" r:id="rId12"/>
    <p:sldId id="854" r:id="rId13"/>
    <p:sldId id="855" r:id="rId14"/>
    <p:sldId id="853" r:id="rId15"/>
    <p:sldId id="858" r:id="rId16"/>
    <p:sldId id="735" r:id="rId17"/>
    <p:sldId id="856" r:id="rId18"/>
    <p:sldId id="857" r:id="rId19"/>
    <p:sldId id="737" r:id="rId20"/>
    <p:sldId id="859" r:id="rId21"/>
    <p:sldId id="860" r:id="rId22"/>
    <p:sldId id="862" r:id="rId23"/>
    <p:sldId id="861" r:id="rId24"/>
    <p:sldId id="863" r:id="rId25"/>
    <p:sldId id="864" r:id="rId26"/>
    <p:sldId id="739" r:id="rId27"/>
    <p:sldId id="740" r:id="rId28"/>
    <p:sldId id="741" r:id="rId29"/>
    <p:sldId id="742" r:id="rId30"/>
    <p:sldId id="743" r:id="rId31"/>
    <p:sldId id="745" r:id="rId32"/>
    <p:sldId id="903" r:id="rId33"/>
    <p:sldId id="867" r:id="rId34"/>
    <p:sldId id="865" r:id="rId35"/>
    <p:sldId id="866" r:id="rId36"/>
    <p:sldId id="868" r:id="rId37"/>
    <p:sldId id="869" r:id="rId38"/>
    <p:sldId id="870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01D48-1C87-12AD-EECF-943290A5D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6CA283-3F6A-2C5A-2F5F-BD3D86618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8626D-4CDC-0658-B470-9C8EC64E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81BE06-3122-A639-E4D0-4693BC39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29759-ADB2-0D89-BEA3-E3A22F19C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BA664-46B4-C267-2765-E9ADFB35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772519-AF9E-3D9E-59C1-4C42E11D4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D66514-3BCF-2B7B-6412-C58D1FFE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8A6E56-5BE4-FDBE-2A0C-FCB6307E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DA3A1-54DF-7090-54ED-ABD5CFBD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0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4384DB1-E5BD-A073-ACD9-789B2679E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7A41E7-CDB0-1B72-270C-A93F64B97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9DEAA-77A0-D55B-C5B8-5F5ADC59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4989EE-17BE-F0E2-D25E-212DF39B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25BA1-FE15-69B0-136F-903CB11F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3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0C003-5E90-8862-1C0C-C5FFCB22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53D9CF-D6F5-FF6E-3B99-FB33E501E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51E1C-7D46-FD29-A31D-16F2F57A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1C1BC9-554D-2260-789A-A2EDA68E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C9D75F-7813-FDE7-57E6-E4C9DE47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0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594F1-0C57-EF31-9632-B224D0D5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DA7116-2C9C-13BD-B784-0A5B5F50C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AE0519-D902-0CE6-8CFD-81230FE5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5DED1-D2EE-A248-2B6E-12C54FA8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259FD-8266-6E97-A5B7-7AC295EB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91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47125-C35F-82FC-9728-5746EC52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E45450-FAC2-8778-48BA-4F50F2F4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DBA4A4-CE00-1101-8E15-6FC9F1F8A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91801-0669-B772-70B5-240448AE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6E5CDF-B857-1AC1-9C56-C6440527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2ADA3E-0DC1-B54B-4704-2FF4CDAA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C5B8F-FABC-F446-30F1-204A61BD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CD7E1D-CEAB-C142-C18D-EC43B25A3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7326D4-F50D-E1B7-0FC1-8D1142EA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260D95-1065-EA21-948C-D387EF46F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B6A9A2-4C84-70FE-67E8-D3298A49C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BBD209-9987-D1FC-50B5-1DFF5E981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B49FA5-1896-21F3-1303-5A6FC1D7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F080D2-1525-E94E-2C5F-50D12616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6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3569C-1CF6-423D-994C-4C08E114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A92745-2550-9063-2C90-91850011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F49D34-8CED-8A65-CD4C-2A8F696C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846F08-6AC4-E80C-2AF4-96D6764A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9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64882A-EBAD-7926-A682-C95A0052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BB3315-9EBE-B791-9C66-9CE83698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223389-53E8-E339-2C62-0F7250C4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76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20088-2BC4-078A-5070-8F932074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23C77-793B-D268-7B9D-9DD4F208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8F7A55-88B2-0984-A136-A6BB8662B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F27C9F-7F7C-FFC1-F87C-231A49EA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471A7C-7502-0E1E-5D2E-D5B69950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3DBA2B-BD63-C12F-FF58-7C7E58E4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65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C0BC4-73A0-FBDB-5799-7E1047E8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145817-69B8-3ED1-5D69-193FEE7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87601C-D25B-B9A5-DF34-B62126D45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A4EEE-489E-3456-6F6B-A64C2F38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F56D35-6BC0-6493-4A54-DE8529E4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C9A79B-E85C-7A62-C221-4D0895E3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30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7882EF-FD5A-86E2-E8DF-D27661F9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942870-B9EB-FE61-D9B6-0745DE05C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7C6743-DF93-6FB7-76FA-56DD57694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9A9F-5CE0-4537-80C4-4B899E1D115A}" type="datetimeFigureOut">
              <a:rPr lang="fr-FR" smtClean="0"/>
              <a:t>20/07/2022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31599-9A52-5FDD-E2FB-5AAE74E6A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23F352-99D0-D139-1EBF-810B3EFE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7C6D-A436-49CE-BCBF-54A49415B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ites.google.com/site/aphysionado/home/fonctionssn/systmoteur/faisctrcbmoll/controlsuprasemtr2.png?attredirects=0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oneTexte 1">
            <a:extLst>
              <a:ext uri="{FF2B5EF4-FFF2-40B4-BE49-F238E27FC236}">
                <a16:creationId xmlns:a16="http://schemas.microsoft.com/office/drawing/2014/main" id="{0F98BCF8-278E-8602-007E-4555DB42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2786063"/>
            <a:ext cx="400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FF0000"/>
                </a:solidFill>
              </a:rPr>
              <a:t>Le Cortex moteur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oneTexte 1">
            <a:extLst>
              <a:ext uri="{FF2B5EF4-FFF2-40B4-BE49-F238E27FC236}">
                <a16:creationId xmlns:a16="http://schemas.microsoft.com/office/drawing/2014/main" id="{027C115D-AAA2-097E-6FC8-6580E220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785813"/>
            <a:ext cx="6775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fr-FR" altLang="fr-FR" sz="2800" b="1">
                <a:solidFill>
                  <a:srgbClr val="FF0000"/>
                </a:solidFill>
              </a:rPr>
              <a:t>Projections motrices du cortex moteur</a:t>
            </a:r>
          </a:p>
          <a:p>
            <a:pPr eaLnBrk="1" hangingPunct="1"/>
            <a:endParaRPr lang="fr-FR" alt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14BBD7-6675-06F5-4335-E36BF2B1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2071688"/>
            <a:ext cx="70104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3200" b="1"/>
          </a:p>
          <a:p>
            <a:pPr eaLnBrk="1" hangingPunct="1"/>
            <a:r>
              <a:rPr lang="fr-FR" altLang="fr-FR" sz="3200" b="1"/>
              <a:t>Voies pyramidale / extrapyramidale</a:t>
            </a:r>
          </a:p>
          <a:p>
            <a:pPr eaLnBrk="1" hangingPunct="1"/>
            <a:endParaRPr lang="fr-FR" altLang="fr-FR" sz="3200"/>
          </a:p>
          <a:p>
            <a:pPr eaLnBrk="1" hangingPunct="1"/>
            <a:endParaRPr lang="fr-FR" altLang="fr-FR" sz="3200"/>
          </a:p>
          <a:p>
            <a:pPr eaLnBrk="1" hangingPunct="1"/>
            <a:r>
              <a:rPr lang="fr-FR" altLang="fr-FR" sz="3200" b="1"/>
              <a:t>Systèmes moteur direct / indirect</a:t>
            </a:r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  <a:p>
            <a:pPr eaLnBrk="1" hangingPunct="1"/>
            <a:endParaRPr lang="fr-FR" altLang="fr-FR" b="1"/>
          </a:p>
          <a:p>
            <a:pPr eaLnBrk="1" hangingPunct="1"/>
            <a:endParaRPr lang="fr-FR" altLang="fr-FR" b="1"/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280B3D0-E432-1DB5-3D53-4FE87D9E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071689"/>
            <a:ext cx="7950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 sz="2800" b="1"/>
          </a:p>
          <a:p>
            <a:pPr eaLnBrk="1" hangingPunct="1"/>
            <a:r>
              <a:rPr lang="fr-FR" altLang="fr-FR" sz="2800" b="1"/>
              <a:t>la voie cortico-nucléaire (= </a:t>
            </a:r>
            <a:r>
              <a:rPr lang="fr-FR" altLang="fr-FR" sz="2800" b="1" i="1"/>
              <a:t>faisceau géniculé</a:t>
            </a:r>
            <a:r>
              <a:rPr lang="fr-FR" altLang="fr-FR" sz="2800"/>
              <a:t>)</a:t>
            </a:r>
          </a:p>
          <a:p>
            <a:pPr eaLnBrk="1" hangingPunct="1"/>
            <a:endParaRPr lang="fr-FR" altLang="fr-FR" sz="2800"/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 b="1"/>
              <a:t>la voie cortico-spinale (= </a:t>
            </a:r>
            <a:r>
              <a:rPr lang="fr-FR" altLang="fr-FR" sz="2800" b="1" i="1"/>
              <a:t>faisceau pyramidal</a:t>
            </a:r>
            <a:r>
              <a:rPr lang="fr-FR" altLang="fr-FR" sz="2800" b="1"/>
              <a:t>)</a:t>
            </a:r>
          </a:p>
          <a:p>
            <a:pPr eaLnBrk="1" hangingPunct="1"/>
            <a:endParaRPr lang="fr-FR" altLang="fr-FR" sz="2800"/>
          </a:p>
          <a:p>
            <a:pPr eaLnBrk="1" hangingPunct="1"/>
            <a:r>
              <a:rPr lang="fr-FR" altLang="fr-FR" sz="2800"/>
              <a:t> </a:t>
            </a:r>
          </a:p>
        </p:txBody>
      </p:sp>
      <p:sp>
        <p:nvSpPr>
          <p:cNvPr id="109571" name="ZoneTexte 2">
            <a:extLst>
              <a:ext uri="{FF2B5EF4-FFF2-40B4-BE49-F238E27FC236}">
                <a16:creationId xmlns:a16="http://schemas.microsoft.com/office/drawing/2014/main" id="{08867E2E-36A3-8782-3962-A0A96C85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785813"/>
            <a:ext cx="6775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fr-FR" altLang="fr-FR" sz="2800" b="1">
                <a:solidFill>
                  <a:srgbClr val="FF0000"/>
                </a:solidFill>
              </a:rPr>
              <a:t>Projections motrices du cortex moteur</a:t>
            </a:r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>
            <a:extLst>
              <a:ext uri="{FF2B5EF4-FFF2-40B4-BE49-F238E27FC236}">
                <a16:creationId xmlns:a16="http://schemas.microsoft.com/office/drawing/2014/main" id="{02A295F8-3494-E39B-6C1A-1F2E9D6F5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6" y="2420938"/>
            <a:ext cx="9540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400" b="1">
                <a:solidFill>
                  <a:srgbClr val="FF0000"/>
                </a:solidFill>
              </a:rPr>
              <a:t>La voie cortico-spinale (= </a:t>
            </a:r>
            <a:r>
              <a:rPr lang="fr-FR" altLang="fr-FR" sz="4400" b="1" i="1">
                <a:solidFill>
                  <a:srgbClr val="FF0000"/>
                </a:solidFill>
              </a:rPr>
              <a:t>faisceau pyramidal</a:t>
            </a:r>
            <a:r>
              <a:rPr lang="fr-FR" altLang="fr-FR" sz="4400" b="1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F:\disque dur externe\cours pour ATSA\NEURO\image neuro lignon par laura\CERVEAU 1\CERVEAU 28.jpg">
            <a:extLst>
              <a:ext uri="{FF2B5EF4-FFF2-40B4-BE49-F238E27FC236}">
                <a16:creationId xmlns:a16="http://schemas.microsoft.com/office/drawing/2014/main" id="{928D00F2-ADF1-3054-674E-84236CD5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0" r="5511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6CD8B-794E-4D02-8951-598222311134}"/>
              </a:ext>
            </a:extLst>
          </p:cNvPr>
          <p:cNvSpPr/>
          <p:nvPr/>
        </p:nvSpPr>
        <p:spPr>
          <a:xfrm>
            <a:off x="9120188" y="1"/>
            <a:ext cx="1547812" cy="62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:\disque dur externe\cours pour ATSA\NEURO\image neuro lignon par laura\CERVEAU 1\voie desc py cort médullaire.jpg">
            <a:extLst>
              <a:ext uri="{FF2B5EF4-FFF2-40B4-BE49-F238E27FC236}">
                <a16:creationId xmlns:a16="http://schemas.microsoft.com/office/drawing/2014/main" id="{77708995-D4AE-22BD-CC54-87363003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:\disque dur externe\cours pour ATSA\NEURO\image neuro lignon par laura\TRONC CEREBRAL\T.C15.jpg">
            <a:extLst>
              <a:ext uri="{FF2B5EF4-FFF2-40B4-BE49-F238E27FC236}">
                <a16:creationId xmlns:a16="http://schemas.microsoft.com/office/drawing/2014/main" id="{B45650A8-A48E-3D2E-3343-9091A8A1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Voie motrice pyramidale">
            <a:extLst>
              <a:ext uri="{FF2B5EF4-FFF2-40B4-BE49-F238E27FC236}">
                <a16:creationId xmlns:a16="http://schemas.microsoft.com/office/drawing/2014/main" id="{1B4AE47C-A6F8-02A4-46E5-C12BAE90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>
            <a:extLst>
              <a:ext uri="{FF2B5EF4-FFF2-40B4-BE49-F238E27FC236}">
                <a16:creationId xmlns:a16="http://schemas.microsoft.com/office/drawing/2014/main" id="{229FF1F8-684E-5EC7-87F6-A6F859CB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105150"/>
            <a:ext cx="7632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400" b="1">
                <a:solidFill>
                  <a:srgbClr val="FF0000"/>
                </a:solidFill>
              </a:rPr>
              <a:t>La voie cortico-nucléaire</a:t>
            </a:r>
          </a:p>
          <a:p>
            <a:pPr algn="ctr" eaLnBrk="1" hangingPunct="1"/>
            <a:r>
              <a:rPr lang="fr-FR" altLang="fr-FR" sz="4400" b="1">
                <a:solidFill>
                  <a:srgbClr val="FF0000"/>
                </a:solidFill>
              </a:rPr>
              <a:t>(=Géniculée)</a:t>
            </a:r>
            <a:r>
              <a:rPr lang="fr-FR" altLang="fr-FR" b="1">
                <a:solidFill>
                  <a:srgbClr val="FF0000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:\disque dur externe\cours pour ATSA\NEURO\image neuro lignon par laura\CERVEAU 1\voie desc pyra cort nucléaire.jpg">
            <a:extLst>
              <a:ext uri="{FF2B5EF4-FFF2-40B4-BE49-F238E27FC236}">
                <a16:creationId xmlns:a16="http://schemas.microsoft.com/office/drawing/2014/main" id="{DC6A871E-B3EE-4B7F-A5E5-C792E26E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oneTexte 1">
            <a:extLst>
              <a:ext uri="{FF2B5EF4-FFF2-40B4-BE49-F238E27FC236}">
                <a16:creationId xmlns:a16="http://schemas.microsoft.com/office/drawing/2014/main" id="{EABD4577-E296-B114-93CA-4E8895ED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981075"/>
            <a:ext cx="75930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4400" b="1">
                <a:solidFill>
                  <a:srgbClr val="FF0000"/>
                </a:solidFill>
              </a:rPr>
              <a:t>Le système extra pyramidal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630DA-6ACD-107A-3413-4149C9BE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2205039"/>
            <a:ext cx="31289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/>
              <a:t>structure ancestrale</a:t>
            </a:r>
          </a:p>
          <a:p>
            <a:pPr eaLnBrk="1" hangingPunct="1"/>
            <a:r>
              <a:rPr lang="fr-FR" altLang="fr-FR" sz="2400" b="1"/>
              <a:t> </a:t>
            </a:r>
          </a:p>
          <a:p>
            <a:pPr eaLnBrk="1" hangingPunct="1"/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0F422-BECE-D498-057D-9D614ADDE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676" y="2924175"/>
            <a:ext cx="8569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/>
              <a:t>motricité involontaire (notamment la posture et l'équilibre), intervient dans l'automatisation des gestes et dans la coordination des mouvements</a:t>
            </a:r>
            <a:br>
              <a:rPr lang="fr-FR" altLang="fr-FR" sz="2400"/>
            </a:br>
            <a:endParaRPr lang="fr-FR" alt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7A14C-36B5-7972-322E-33461485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508501"/>
            <a:ext cx="799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400" b="1"/>
              <a:t>scénario neurologique afin de réaliser le mouvement de la façon la plus appropriée et la plus fluide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Aire 4 de Brodman">
            <a:extLst>
              <a:ext uri="{FF2B5EF4-FFF2-40B4-BE49-F238E27FC236}">
                <a16:creationId xmlns:a16="http://schemas.microsoft.com/office/drawing/2014/main" id="{2FE03777-852C-D316-E82A-9193976AD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4"/>
            <a:ext cx="914400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9">
            <a:extLst>
              <a:ext uri="{FF2B5EF4-FFF2-40B4-BE49-F238E27FC236}">
                <a16:creationId xmlns:a16="http://schemas.microsoft.com/office/drawing/2014/main" id="{912D8B81-6AF5-8EE4-5E31-1A300A086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860800"/>
            <a:ext cx="12239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b="1"/>
              <a:t>Cortex moteur primaire</a:t>
            </a:r>
          </a:p>
        </p:txBody>
      </p:sp>
      <p:sp>
        <p:nvSpPr>
          <p:cNvPr id="100356" name="Text Box 10">
            <a:extLst>
              <a:ext uri="{FF2B5EF4-FFF2-40B4-BE49-F238E27FC236}">
                <a16:creationId xmlns:a16="http://schemas.microsoft.com/office/drawing/2014/main" id="{81C78A45-1CD1-F481-2B3A-F2B2E77F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25538"/>
            <a:ext cx="3384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400" b="1">
                <a:solidFill>
                  <a:srgbClr val="FF0000"/>
                </a:solidFill>
              </a:rPr>
              <a:t>Aire 4 (Homonculus moteur)</a:t>
            </a:r>
          </a:p>
        </p:txBody>
      </p:sp>
      <p:sp>
        <p:nvSpPr>
          <p:cNvPr id="100357" name="Text Box 11">
            <a:extLst>
              <a:ext uri="{FF2B5EF4-FFF2-40B4-BE49-F238E27FC236}">
                <a16:creationId xmlns:a16="http://schemas.microsoft.com/office/drawing/2014/main" id="{838F81E8-BD03-0B0B-26DA-4B652B3AD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15889"/>
            <a:ext cx="89646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200" b="1">
                <a:solidFill>
                  <a:srgbClr val="FF0000"/>
                </a:solidFill>
              </a:rPr>
              <a:t>Aires fonctionnelles du cortex cérébral : rôle dans le mouvement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>
            <a:extLst>
              <a:ext uri="{FF2B5EF4-FFF2-40B4-BE49-F238E27FC236}">
                <a16:creationId xmlns:a16="http://schemas.microsoft.com/office/drawing/2014/main" id="{4E94BFBD-2991-447F-C45B-715EF01F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549276"/>
            <a:ext cx="2878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600" b="1">
                <a:solidFill>
                  <a:srgbClr val="FF0000"/>
                </a:solidFill>
              </a:rPr>
              <a:t>Rappel NGC</a:t>
            </a:r>
          </a:p>
        </p:txBody>
      </p:sp>
      <p:pic>
        <p:nvPicPr>
          <p:cNvPr id="118787" name="Image 3" descr="NGC.jpg">
            <a:extLst>
              <a:ext uri="{FF2B5EF4-FFF2-40B4-BE49-F238E27FC236}">
                <a16:creationId xmlns:a16="http://schemas.microsoft.com/office/drawing/2014/main" id="{3B86B50F-CB7C-08D6-37F1-2BF6BF0F0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306514"/>
            <a:ext cx="6835775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Image 1" descr="boucle.jpg">
            <a:extLst>
              <a:ext uri="{FF2B5EF4-FFF2-40B4-BE49-F238E27FC236}">
                <a16:creationId xmlns:a16="http://schemas.microsoft.com/office/drawing/2014/main" id="{EA914B69-0B13-9912-136A-35B942DC7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78000"/>
            <a:ext cx="8128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2">
            <a:extLst>
              <a:ext uri="{FF2B5EF4-FFF2-40B4-BE49-F238E27FC236}">
                <a16:creationId xmlns:a16="http://schemas.microsoft.com/office/drawing/2014/main" id="{097F7097-950C-4D04-225C-0CEA94486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8914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3200" b="1">
                <a:solidFill>
                  <a:srgbClr val="FF0000"/>
                </a:solidFill>
              </a:rPr>
              <a:t>Principe de la « double inhibition » à la boucle d'activation directe et à la boucle d'activation indirecte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>
            <a:extLst>
              <a:ext uri="{FF2B5EF4-FFF2-40B4-BE49-F238E27FC236}">
                <a16:creationId xmlns:a16="http://schemas.microsoft.com/office/drawing/2014/main" id="{5C24BE37-EF42-6117-59F0-1224AD11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765175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3200" b="1">
                <a:solidFill>
                  <a:srgbClr val="FF0000"/>
                </a:solidFill>
              </a:rPr>
              <a:t>Voie dopaminergique</a:t>
            </a:r>
            <a:endParaRPr lang="fr-FR" altLang="fr-FR" sz="3200">
              <a:solidFill>
                <a:srgbClr val="FF0000"/>
              </a:solidFill>
            </a:endParaRPr>
          </a:p>
        </p:txBody>
      </p:sp>
      <p:pic>
        <p:nvPicPr>
          <p:cNvPr id="120835" name="Picture 2" descr="https://upload.wikimedia.org/wikipedia/commons/9/98/Noyaux.jpg">
            <a:extLst>
              <a:ext uri="{FF2B5EF4-FFF2-40B4-BE49-F238E27FC236}">
                <a16:creationId xmlns:a16="http://schemas.microsoft.com/office/drawing/2014/main" id="{780514DD-CBF3-39FF-1F1F-D1FE020E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00214"/>
            <a:ext cx="8964612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8C410D-3415-4482-8FA5-6AE8119DF302}"/>
              </a:ext>
            </a:extLst>
          </p:cNvPr>
          <p:cNvSpPr/>
          <p:nvPr/>
        </p:nvSpPr>
        <p:spPr>
          <a:xfrm rot="2693407">
            <a:off x="7002463" y="3671889"/>
            <a:ext cx="969962" cy="2560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Image 2" descr="boucle.jpg">
            <a:extLst>
              <a:ext uri="{FF2B5EF4-FFF2-40B4-BE49-F238E27FC236}">
                <a16:creationId xmlns:a16="http://schemas.microsoft.com/office/drawing/2014/main" id="{63AF8EB5-9159-2F89-C936-1341602D1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08050"/>
            <a:ext cx="8128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8A242E-AA43-493D-9D38-E91B30A40993}"/>
              </a:ext>
            </a:extLst>
          </p:cNvPr>
          <p:cNvSpPr/>
          <p:nvPr/>
        </p:nvSpPr>
        <p:spPr>
          <a:xfrm>
            <a:off x="1847850" y="4005263"/>
            <a:ext cx="1295400" cy="1223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lèche droite 4">
            <a:extLst>
              <a:ext uri="{FF2B5EF4-FFF2-40B4-BE49-F238E27FC236}">
                <a16:creationId xmlns:a16="http://schemas.microsoft.com/office/drawing/2014/main" id="{EA0A4701-0E7B-49E3-9AD0-AA48E70F3F22}"/>
              </a:ext>
            </a:extLst>
          </p:cNvPr>
          <p:cNvSpPr/>
          <p:nvPr/>
        </p:nvSpPr>
        <p:spPr>
          <a:xfrm rot="18329631">
            <a:off x="2992438" y="3321050"/>
            <a:ext cx="1071562" cy="5349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lèche droite 5">
            <a:extLst>
              <a:ext uri="{FF2B5EF4-FFF2-40B4-BE49-F238E27FC236}">
                <a16:creationId xmlns:a16="http://schemas.microsoft.com/office/drawing/2014/main" id="{F61C69D5-14E6-489E-88A8-B329C4471BBE}"/>
              </a:ext>
            </a:extLst>
          </p:cNvPr>
          <p:cNvSpPr/>
          <p:nvPr/>
        </p:nvSpPr>
        <p:spPr>
          <a:xfrm rot="20331051">
            <a:off x="3098800" y="3879850"/>
            <a:ext cx="4191000" cy="533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61F33E-D8E7-525A-4031-86408F121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5085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/>
              <a:t>LN</a:t>
            </a:r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F91F9EFD-4CE2-4160-BFB6-B3EA78C6E7D5}"/>
              </a:ext>
            </a:extLst>
          </p:cNvPr>
          <p:cNvSpPr/>
          <p:nvPr/>
        </p:nvSpPr>
        <p:spPr>
          <a:xfrm>
            <a:off x="7391400" y="3284539"/>
            <a:ext cx="217488" cy="288925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A400312F-5AEB-40B1-BD89-78C25AF8A963}"/>
              </a:ext>
            </a:extLst>
          </p:cNvPr>
          <p:cNvSpPr/>
          <p:nvPr/>
        </p:nvSpPr>
        <p:spPr>
          <a:xfrm>
            <a:off x="4079875" y="3141664"/>
            <a:ext cx="287338" cy="3587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Image 2" descr="boucle.jpg">
            <a:extLst>
              <a:ext uri="{FF2B5EF4-FFF2-40B4-BE49-F238E27FC236}">
                <a16:creationId xmlns:a16="http://schemas.microsoft.com/office/drawing/2014/main" id="{AE43076B-A509-F64C-658D-D1A2BC8F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08050"/>
            <a:ext cx="8128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EBDBD4-C0BC-4DC7-9A4B-D019A42B786A}"/>
              </a:ext>
            </a:extLst>
          </p:cNvPr>
          <p:cNvSpPr/>
          <p:nvPr/>
        </p:nvSpPr>
        <p:spPr>
          <a:xfrm>
            <a:off x="1847850" y="4005263"/>
            <a:ext cx="1295400" cy="1223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Flèche droite 4">
            <a:extLst>
              <a:ext uri="{FF2B5EF4-FFF2-40B4-BE49-F238E27FC236}">
                <a16:creationId xmlns:a16="http://schemas.microsoft.com/office/drawing/2014/main" id="{93D8C929-4FA5-4EE9-9487-78D65392AF63}"/>
              </a:ext>
            </a:extLst>
          </p:cNvPr>
          <p:cNvSpPr/>
          <p:nvPr/>
        </p:nvSpPr>
        <p:spPr>
          <a:xfrm rot="18329631">
            <a:off x="2992438" y="3321050"/>
            <a:ext cx="1071562" cy="53498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lèche droite 5">
            <a:extLst>
              <a:ext uri="{FF2B5EF4-FFF2-40B4-BE49-F238E27FC236}">
                <a16:creationId xmlns:a16="http://schemas.microsoft.com/office/drawing/2014/main" id="{20DB8A60-0623-40E0-906E-A0D1D4A0B31A}"/>
              </a:ext>
            </a:extLst>
          </p:cNvPr>
          <p:cNvSpPr/>
          <p:nvPr/>
        </p:nvSpPr>
        <p:spPr>
          <a:xfrm rot="20331051">
            <a:off x="3098800" y="3879850"/>
            <a:ext cx="4191000" cy="533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886" name="ZoneTexte 6">
            <a:extLst>
              <a:ext uri="{FF2B5EF4-FFF2-40B4-BE49-F238E27FC236}">
                <a16:creationId xmlns:a16="http://schemas.microsoft.com/office/drawing/2014/main" id="{170660C6-80F5-A9B7-F2B6-11D50D80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50850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/>
              <a:t>LN</a:t>
            </a:r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C90817B4-D486-4690-8031-5593D65E15C5}"/>
              </a:ext>
            </a:extLst>
          </p:cNvPr>
          <p:cNvSpPr/>
          <p:nvPr/>
        </p:nvSpPr>
        <p:spPr>
          <a:xfrm>
            <a:off x="7391400" y="3284539"/>
            <a:ext cx="217488" cy="288925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Moins 9">
            <a:extLst>
              <a:ext uri="{FF2B5EF4-FFF2-40B4-BE49-F238E27FC236}">
                <a16:creationId xmlns:a16="http://schemas.microsoft.com/office/drawing/2014/main" id="{21996152-9CA5-4902-8E1C-3C6F999D58DE}"/>
              </a:ext>
            </a:extLst>
          </p:cNvPr>
          <p:cNvSpPr/>
          <p:nvPr/>
        </p:nvSpPr>
        <p:spPr>
          <a:xfrm>
            <a:off x="4079875" y="3141664"/>
            <a:ext cx="287338" cy="358775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1FEE8402-295C-466F-B7F2-3D97BD138F1C}"/>
              </a:ext>
            </a:extLst>
          </p:cNvPr>
          <p:cNvSpPr/>
          <p:nvPr/>
        </p:nvSpPr>
        <p:spPr>
          <a:xfrm rot="3462770">
            <a:off x="1167607" y="4558507"/>
            <a:ext cx="2798762" cy="276225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7351E1FC-6DE7-41DA-9F6A-63E759E00876}"/>
              </a:ext>
            </a:extLst>
          </p:cNvPr>
          <p:cNvSpPr/>
          <p:nvPr/>
        </p:nvSpPr>
        <p:spPr>
          <a:xfrm rot="18394357">
            <a:off x="1069976" y="4640264"/>
            <a:ext cx="2797175" cy="276225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2891" name="ZoneTexte 14">
            <a:extLst>
              <a:ext uri="{FF2B5EF4-FFF2-40B4-BE49-F238E27FC236}">
                <a16:creationId xmlns:a16="http://schemas.microsoft.com/office/drawing/2014/main" id="{AFF89E6E-AF51-E3F8-0C90-F1C2CCF7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60351"/>
            <a:ext cx="3224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000" b="1">
                <a:solidFill>
                  <a:srgbClr val="FF0000"/>
                </a:solidFill>
              </a:rPr>
              <a:t>PARKINSON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Image 2" descr="boucle.jpg">
            <a:extLst>
              <a:ext uri="{FF2B5EF4-FFF2-40B4-BE49-F238E27FC236}">
                <a16:creationId xmlns:a16="http://schemas.microsoft.com/office/drawing/2014/main" id="{17847EE0-72A8-A33E-72CD-51B9AB39F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08050"/>
            <a:ext cx="8128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us 8">
            <a:extLst>
              <a:ext uri="{FF2B5EF4-FFF2-40B4-BE49-F238E27FC236}">
                <a16:creationId xmlns:a16="http://schemas.microsoft.com/office/drawing/2014/main" id="{CB8B320C-A801-4CE7-BF1C-42E3A4F328D4}"/>
              </a:ext>
            </a:extLst>
          </p:cNvPr>
          <p:cNvSpPr/>
          <p:nvPr/>
        </p:nvSpPr>
        <p:spPr>
          <a:xfrm>
            <a:off x="6240463" y="5445125"/>
            <a:ext cx="215900" cy="287338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Moins 12">
            <a:extLst>
              <a:ext uri="{FF2B5EF4-FFF2-40B4-BE49-F238E27FC236}">
                <a16:creationId xmlns:a16="http://schemas.microsoft.com/office/drawing/2014/main" id="{28032D18-A808-42F6-B59F-6EB6A72F7BEC}"/>
              </a:ext>
            </a:extLst>
          </p:cNvPr>
          <p:cNvSpPr/>
          <p:nvPr/>
        </p:nvSpPr>
        <p:spPr>
          <a:xfrm rot="3462770">
            <a:off x="3760789" y="5627689"/>
            <a:ext cx="2797175" cy="276225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Moins 13">
            <a:extLst>
              <a:ext uri="{FF2B5EF4-FFF2-40B4-BE49-F238E27FC236}">
                <a16:creationId xmlns:a16="http://schemas.microsoft.com/office/drawing/2014/main" id="{296AA3DB-3233-4EA6-ACBA-7A724DB8558F}"/>
              </a:ext>
            </a:extLst>
          </p:cNvPr>
          <p:cNvSpPr/>
          <p:nvPr/>
        </p:nvSpPr>
        <p:spPr>
          <a:xfrm rot="18394357">
            <a:off x="3552826" y="5513388"/>
            <a:ext cx="2798762" cy="277813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3910" name="ZoneTexte 14">
            <a:extLst>
              <a:ext uri="{FF2B5EF4-FFF2-40B4-BE49-F238E27FC236}">
                <a16:creationId xmlns:a16="http://schemas.microsoft.com/office/drawing/2014/main" id="{47B50EBB-D800-AC3F-CC04-346B7B258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260351"/>
            <a:ext cx="18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 sz="4000" b="1">
              <a:solidFill>
                <a:srgbClr val="FF0000"/>
              </a:solidFill>
            </a:endParaRPr>
          </a:p>
        </p:txBody>
      </p:sp>
      <p:sp>
        <p:nvSpPr>
          <p:cNvPr id="123911" name="Rectangle 1">
            <a:extLst>
              <a:ext uri="{FF2B5EF4-FFF2-40B4-BE49-F238E27FC236}">
                <a16:creationId xmlns:a16="http://schemas.microsoft.com/office/drawing/2014/main" id="{F16F2C08-3939-F264-0F24-C89DF881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1"/>
            <a:ext cx="4151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 sz="5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Hémiballisme</a:t>
            </a:r>
            <a:r>
              <a:rPr lang="fr-FR" altLang="fr-FR" sz="1400" b="1" u="sng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altLang="fr-FR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>
            <a:extLst>
              <a:ext uri="{FF2B5EF4-FFF2-40B4-BE49-F238E27FC236}">
                <a16:creationId xmlns:a16="http://schemas.microsoft.com/office/drawing/2014/main" id="{C9D96913-4B6D-B5A0-62C8-F7790955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908051"/>
            <a:ext cx="702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4000" b="1">
                <a:solidFill>
                  <a:srgbClr val="FF0000"/>
                </a:solidFill>
              </a:rPr>
              <a:t>Les voies extrapyramidales </a:t>
            </a:r>
            <a:endParaRPr lang="fr-FR" altLang="fr-FR" sz="40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BC658-B7EA-367A-3F79-78AC50FC6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1916114"/>
            <a:ext cx="748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Quatre faisceaux principaux répartis en 2 voies principales</a:t>
            </a:r>
            <a:r>
              <a:rPr lang="fr-FR" altLang="fr-FR"/>
              <a:t> </a:t>
            </a:r>
          </a:p>
        </p:txBody>
      </p:sp>
      <p:sp>
        <p:nvSpPr>
          <p:cNvPr id="259073" name="Rectangle 1">
            <a:extLst>
              <a:ext uri="{FF2B5EF4-FFF2-40B4-BE49-F238E27FC236}">
                <a16:creationId xmlns:a16="http://schemas.microsoft.com/office/drawing/2014/main" id="{B4072B4A-86A6-431D-8EA5-0B5477B50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63826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Tx/>
              <a:buChar char="•"/>
              <a:tabLst>
                <a:tab pos="457200" algn="l"/>
              </a:tabLst>
              <a:defRPr/>
            </a:pPr>
            <a:r>
              <a:rPr lang="fr-FR" altLang="fr-FR" sz="2000" b="1" dirty="0">
                <a:latin typeface="+mj-lt"/>
                <a:ea typeface="Times New Roman" pitchFamily="18" charset="0"/>
                <a:cs typeface="Segoe UI" pitchFamily="34" charset="0"/>
              </a:rPr>
              <a:t>La voie latérale </a:t>
            </a:r>
            <a:r>
              <a:rPr lang="fr-FR" altLang="fr-FR" sz="2000" dirty="0">
                <a:latin typeface="+mj-lt"/>
                <a:ea typeface="Times New Roman" pitchFamily="18" charset="0"/>
                <a:cs typeface="Segoe UI" pitchFamily="34" charset="0"/>
              </a:rPr>
              <a:t>=le faisceau </a:t>
            </a:r>
            <a:r>
              <a:rPr lang="fr-FR" altLang="fr-FR" sz="2000" b="1" dirty="0">
                <a:latin typeface="+mj-lt"/>
                <a:ea typeface="Times New Roman" pitchFamily="18" charset="0"/>
                <a:cs typeface="Segoe UI" pitchFamily="34" charset="0"/>
              </a:rPr>
              <a:t>rubro-spinal</a:t>
            </a:r>
          </a:p>
          <a:p>
            <a:pPr algn="ctr">
              <a:buFontTx/>
              <a:buChar char="•"/>
              <a:tabLst>
                <a:tab pos="457200" algn="l"/>
              </a:tabLst>
              <a:defRPr/>
            </a:pPr>
            <a:endParaRPr lang="fr-FR" altLang="fr-FR" sz="2000" dirty="0">
              <a:latin typeface="+mj-lt"/>
              <a:ea typeface="Times New Roman" pitchFamily="18" charset="0"/>
              <a:cs typeface="Segoe UI" pitchFamily="34" charset="0"/>
            </a:endParaRPr>
          </a:p>
          <a:p>
            <a:pPr algn="ctr">
              <a:buFontTx/>
              <a:buChar char="•"/>
              <a:tabLst>
                <a:tab pos="457200" algn="l"/>
              </a:tabLst>
              <a:defRPr/>
            </a:pPr>
            <a:r>
              <a:rPr lang="fr-FR" altLang="fr-FR" sz="2000" b="1" dirty="0">
                <a:latin typeface="+mj-lt"/>
              </a:rPr>
              <a:t> La voie antérieur </a:t>
            </a:r>
            <a:endParaRPr lang="fr-FR" altLang="fr-FR" sz="2000" dirty="0">
              <a:latin typeface="+mj-lt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endParaRPr lang="fr-FR" altLang="fr-FR" sz="2000" b="1" dirty="0">
              <a:latin typeface="Arial" charset="0"/>
              <a:ea typeface="Times New Roman" pitchFamily="18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DD69F5-1611-0C61-8744-D39295D92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573464"/>
            <a:ext cx="8964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/>
              <a:t> </a:t>
            </a:r>
          </a:p>
          <a:p>
            <a:pPr eaLnBrk="1" hangingPunct="1"/>
            <a:endParaRPr lang="fr-FR" altLang="fr-FR"/>
          </a:p>
          <a:p>
            <a:pPr eaLnBrk="1" hangingPunct="1"/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536CA-28C0-CF7E-8BE3-2FDE6FB07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3789363"/>
            <a:ext cx="305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Faisceau vestibulo-spinal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6EB1F-A711-F4E2-5F7D-3E4B9E879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4437064"/>
            <a:ext cx="294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Faisceau réticulo-spinal</a:t>
            </a:r>
            <a:r>
              <a:rPr lang="fr-FR" altLang="fr-FR"/>
              <a:t> 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A41A3-9F9E-C416-0D30-256A7E0EB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5157788"/>
            <a:ext cx="253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/>
              <a:t>Faisceau tecto-spinal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age 1" descr="cordon de la moelle.gif">
            <a:extLst>
              <a:ext uri="{FF2B5EF4-FFF2-40B4-BE49-F238E27FC236}">
                <a16:creationId xmlns:a16="http://schemas.microsoft.com/office/drawing/2014/main" id="{8D841EFA-0408-35D8-F214-D249E94FE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5"/>
          <a:stretch>
            <a:fillRect/>
          </a:stretch>
        </p:blipFill>
        <p:spPr bwMode="auto">
          <a:xfrm>
            <a:off x="1524001" y="0"/>
            <a:ext cx="601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90F19-6034-4CF1-B0ED-80A1BBB259A5}"/>
              </a:ext>
            </a:extLst>
          </p:cNvPr>
          <p:cNvSpPr/>
          <p:nvPr/>
        </p:nvSpPr>
        <p:spPr>
          <a:xfrm>
            <a:off x="7535864" y="1"/>
            <a:ext cx="3132137" cy="981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" name="Flèche droite 3">
            <a:extLst>
              <a:ext uri="{FF2B5EF4-FFF2-40B4-BE49-F238E27FC236}">
                <a16:creationId xmlns:a16="http://schemas.microsoft.com/office/drawing/2014/main" id="{7A876060-D7FF-4D9B-BC09-2CD39E3CD0C8}"/>
              </a:ext>
            </a:extLst>
          </p:cNvPr>
          <p:cNvSpPr/>
          <p:nvPr/>
        </p:nvSpPr>
        <p:spPr>
          <a:xfrm rot="19990717">
            <a:off x="1538289" y="1885950"/>
            <a:ext cx="1557337" cy="431800"/>
          </a:xfrm>
          <a:prstGeom prst="rightArrow">
            <a:avLst/>
          </a:prstGeom>
          <a:solidFill>
            <a:srgbClr val="FFDD7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Image 1" descr="rubro spinal.jpg">
            <a:extLst>
              <a:ext uri="{FF2B5EF4-FFF2-40B4-BE49-F238E27FC236}">
                <a16:creationId xmlns:a16="http://schemas.microsoft.com/office/drawing/2014/main" id="{0877B272-B0D0-927E-C81F-4C144EFB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68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0D28E9-F331-452C-BA50-83AB7E768E02}"/>
              </a:ext>
            </a:extLst>
          </p:cNvPr>
          <p:cNvSpPr/>
          <p:nvPr/>
        </p:nvSpPr>
        <p:spPr>
          <a:xfrm>
            <a:off x="7167564" y="0"/>
            <a:ext cx="3500437" cy="1125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07058A29-6149-5EB4-BEC6-74864CA85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44901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fr-FR" altLang="fr-FR" b="1">
                <a:solidFill>
                  <a:srgbClr val="FF0000"/>
                </a:solidFill>
              </a:rPr>
              <a:t>Le faisceau rubro-spinal : </a:t>
            </a:r>
          </a:p>
          <a:p>
            <a:pPr algn="just" eaLnBrk="1" hangingPunct="1"/>
            <a:endParaRPr lang="fr-FR" altLang="fr-FR">
              <a:solidFill>
                <a:srgbClr val="0000FF"/>
              </a:solidFill>
            </a:endParaRPr>
          </a:p>
          <a:p>
            <a:pPr algn="just" eaLnBrk="1" hangingPunct="1"/>
            <a:r>
              <a:rPr lang="fr-FR" altLang="fr-FR" b="1"/>
              <a:t>Descend du noyau rouge du tronc cérébral. Il se place dans le cordon  latéral de la moelle épinière.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 descr="Tronc cérébral ect">
            <a:extLst>
              <a:ext uri="{FF2B5EF4-FFF2-40B4-BE49-F238E27FC236}">
                <a16:creationId xmlns:a16="http://schemas.microsoft.com/office/drawing/2014/main" id="{C4F63D04-20B9-5BA2-72AD-289C1E78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93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ZoneTexte 2">
            <a:extLst>
              <a:ext uri="{FF2B5EF4-FFF2-40B4-BE49-F238E27FC236}">
                <a16:creationId xmlns:a16="http://schemas.microsoft.com/office/drawing/2014/main" id="{1EF5991B-A500-6A8B-5099-BC703829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9" y="2143126"/>
            <a:ext cx="39639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00B050"/>
                </a:solidFill>
              </a:rPr>
              <a:t>Le Faisceau Tectospinal</a:t>
            </a:r>
          </a:p>
          <a:p>
            <a:pPr algn="ctr" eaLnBrk="1" hangingPunct="1"/>
            <a:r>
              <a:rPr lang="fr-FR" altLang="fr-FR" sz="2800" b="1">
                <a:solidFill>
                  <a:srgbClr val="92D050"/>
                </a:solidFill>
              </a:rPr>
              <a:t> </a:t>
            </a:r>
            <a:r>
              <a:rPr lang="fr-FR" altLang="fr-FR" b="1"/>
              <a:t>participe au contrôle des mouvements controlatéraux de la tête en réponse à un stimulus visuel, auditif ou somatique</a:t>
            </a:r>
            <a:endParaRPr lang="fr-FR" altLang="fr-FR" b="1">
              <a:solidFill>
                <a:srgbClr val="92D050"/>
              </a:solidFill>
            </a:endParaRPr>
          </a:p>
        </p:txBody>
      </p:sp>
      <p:sp>
        <p:nvSpPr>
          <p:cNvPr id="4" name="Flèche vers le bas 3">
            <a:extLst>
              <a:ext uri="{FF2B5EF4-FFF2-40B4-BE49-F238E27FC236}">
                <a16:creationId xmlns:a16="http://schemas.microsoft.com/office/drawing/2014/main" id="{5B38EA51-8754-45D9-B6AA-2431F9CD9485}"/>
              </a:ext>
            </a:extLst>
          </p:cNvPr>
          <p:cNvSpPr/>
          <p:nvPr/>
        </p:nvSpPr>
        <p:spPr>
          <a:xfrm rot="4853215">
            <a:off x="5430838" y="1481138"/>
            <a:ext cx="503238" cy="316706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ortex moteur">
            <a:extLst>
              <a:ext uri="{FF2B5EF4-FFF2-40B4-BE49-F238E27FC236}">
                <a16:creationId xmlns:a16="http://schemas.microsoft.com/office/drawing/2014/main" id="{D50121CF-08CA-338E-FB3E-897EC7DE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513"/>
            <a:ext cx="5722938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3">
            <a:extLst>
              <a:ext uri="{FF2B5EF4-FFF2-40B4-BE49-F238E27FC236}">
                <a16:creationId xmlns:a16="http://schemas.microsoft.com/office/drawing/2014/main" id="{BF700B07-A287-FB33-D8AD-2260A029B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15889"/>
            <a:ext cx="89646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fr-FR" altLang="fr-FR" sz="2200"/>
              <a:t> Aires fonctionnelles du cortex cérébral : rôle dans le mouvement (1)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0EAE13EA-46F4-4C9D-DCDE-46B6C6FB9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4214813"/>
            <a:ext cx="341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u="sng"/>
              <a:t>Aire 4 :</a:t>
            </a:r>
            <a:r>
              <a:rPr lang="fr-FR" altLang="fr-FR"/>
              <a:t> </a:t>
            </a:r>
            <a:r>
              <a:rPr lang="fr-FR" altLang="fr-FR" u="sng"/>
              <a:t>Cortex moteur primaire</a:t>
            </a:r>
          </a:p>
        </p:txBody>
      </p:sp>
      <p:sp>
        <p:nvSpPr>
          <p:cNvPr id="101381" name="AutoShape 5">
            <a:extLst>
              <a:ext uri="{FF2B5EF4-FFF2-40B4-BE49-F238E27FC236}">
                <a16:creationId xmlns:a16="http://schemas.microsoft.com/office/drawing/2014/main" id="{9C76469E-AF73-C71E-6B3C-374DB508DB15}"/>
              </a:ext>
            </a:extLst>
          </p:cNvPr>
          <p:cNvSpPr>
            <a:spLocks/>
          </p:cNvSpPr>
          <p:nvPr/>
        </p:nvSpPr>
        <p:spPr bwMode="auto">
          <a:xfrm rot="5400000">
            <a:off x="4043363" y="439738"/>
            <a:ext cx="215900" cy="1152525"/>
          </a:xfrm>
          <a:prstGeom prst="lef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83759B22-5347-D9B5-F0C1-A9D245A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549276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Aire 4</a:t>
            </a:r>
          </a:p>
        </p:txBody>
      </p:sp>
      <p:sp>
        <p:nvSpPr>
          <p:cNvPr id="101383" name="AutoShape 7">
            <a:extLst>
              <a:ext uri="{FF2B5EF4-FFF2-40B4-BE49-F238E27FC236}">
                <a16:creationId xmlns:a16="http://schemas.microsoft.com/office/drawing/2014/main" id="{F612FDBD-246E-7775-8978-049789E8AEB5}"/>
              </a:ext>
            </a:extLst>
          </p:cNvPr>
          <p:cNvSpPr>
            <a:spLocks/>
          </p:cNvSpPr>
          <p:nvPr/>
        </p:nvSpPr>
        <p:spPr bwMode="auto">
          <a:xfrm rot="3415622">
            <a:off x="2171701" y="873126"/>
            <a:ext cx="215900" cy="1152525"/>
          </a:xfrm>
          <a:prstGeom prst="leftBrace">
            <a:avLst>
              <a:gd name="adj1" fmla="val 4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16D13D70-C9CA-7D80-16FC-93755248FFFA}"/>
              </a:ext>
            </a:extLst>
          </p:cNvPr>
          <p:cNvSpPr txBox="1">
            <a:spLocks noChangeArrowheads="1"/>
          </p:cNvSpPr>
          <p:nvPr/>
        </p:nvSpPr>
        <p:spPr bwMode="auto">
          <a:xfrm rot="19696604">
            <a:off x="1701800" y="901701"/>
            <a:ext cx="865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/>
              <a:t>Aire 6</a:t>
            </a: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2447690A-7857-4455-861F-59BCB0DC3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4" y="4797426"/>
            <a:ext cx="4884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b="1" u="sng"/>
              <a:t>Aire 6 :</a:t>
            </a:r>
            <a:r>
              <a:rPr lang="fr-FR" altLang="fr-FR"/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/>
              <a:t>1) </a:t>
            </a:r>
            <a:r>
              <a:rPr lang="fr-FR" altLang="fr-FR" u="sng"/>
              <a:t>cortex prémoteur =</a:t>
            </a:r>
            <a:r>
              <a:rPr lang="fr-FR" altLang="fr-FR"/>
              <a:t> régulation de la posture en dictant au cortex moteur une position optimale pour un mouvement donné </a:t>
            </a:r>
          </a:p>
          <a:p>
            <a:pPr algn="just" eaLnBrk="1" hangingPunct="1">
              <a:spcBef>
                <a:spcPct val="50000"/>
              </a:spcBef>
            </a:pPr>
            <a:r>
              <a:rPr lang="fr-FR" altLang="fr-FR"/>
              <a:t>2) </a:t>
            </a:r>
            <a:r>
              <a:rPr lang="fr-FR" altLang="fr-FR" u="sng"/>
              <a:t>aire motrice supplémentaire = </a:t>
            </a:r>
            <a:r>
              <a:rPr lang="fr-FR" altLang="fr-FR"/>
              <a:t>influence la planification et l’initiation des mouvements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Tronc cérébral ect">
            <a:extLst>
              <a:ext uri="{FF2B5EF4-FFF2-40B4-BE49-F238E27FC236}">
                <a16:creationId xmlns:a16="http://schemas.microsoft.com/office/drawing/2014/main" id="{7B53EE57-D478-36F3-F0DE-2128088B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71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498012-3294-445F-86D7-2BB99CF0ECAD}"/>
              </a:ext>
            </a:extLst>
          </p:cNvPr>
          <p:cNvSpPr/>
          <p:nvPr/>
        </p:nvSpPr>
        <p:spPr>
          <a:xfrm>
            <a:off x="3524250" y="3714750"/>
            <a:ext cx="357188" cy="642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8A924-DB0E-4585-806F-9B03E4251C99}"/>
              </a:ext>
            </a:extLst>
          </p:cNvPr>
          <p:cNvSpPr/>
          <p:nvPr/>
        </p:nvSpPr>
        <p:spPr>
          <a:xfrm>
            <a:off x="4167189" y="4429126"/>
            <a:ext cx="1785937" cy="428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C2E339A-7473-431B-B97E-38B221DFB5E3}"/>
              </a:ext>
            </a:extLst>
          </p:cNvPr>
          <p:cNvCxnSpPr>
            <a:endCxn id="3" idx="3"/>
          </p:cNvCxnSpPr>
          <p:nvPr/>
        </p:nvCxnSpPr>
        <p:spPr>
          <a:xfrm rot="10800000" flipV="1">
            <a:off x="3881439" y="2357439"/>
            <a:ext cx="2143125" cy="1679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BA16CC4-113D-439C-B1C0-2079F05FDB35}"/>
              </a:ext>
            </a:extLst>
          </p:cNvPr>
          <p:cNvCxnSpPr/>
          <p:nvPr/>
        </p:nvCxnSpPr>
        <p:spPr>
          <a:xfrm rot="5400000">
            <a:off x="4845844" y="3250406"/>
            <a:ext cx="2000250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31" name="Rectangle 12">
            <a:extLst>
              <a:ext uri="{FF2B5EF4-FFF2-40B4-BE49-F238E27FC236}">
                <a16:creationId xmlns:a16="http://schemas.microsoft.com/office/drawing/2014/main" id="{42B8076F-A717-892D-AB5A-58134C8F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5" y="1928814"/>
            <a:ext cx="4572000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fr-FR" altLang="fr-FR" sz="2800" b="1">
                <a:solidFill>
                  <a:srgbClr val="FF0000"/>
                </a:solidFill>
              </a:rPr>
              <a:t>Le faisceau réticulo-spinal</a:t>
            </a:r>
            <a:r>
              <a:rPr lang="fr-FR" altLang="fr-FR" sz="2800">
                <a:solidFill>
                  <a:srgbClr val="FF0000"/>
                </a:solidFill>
              </a:rPr>
              <a:t> : </a:t>
            </a:r>
          </a:p>
          <a:p>
            <a:pPr algn="ctr" eaLnBrk="1" hangingPunct="1">
              <a:lnSpc>
                <a:spcPct val="105000"/>
              </a:lnSpc>
            </a:pPr>
            <a:r>
              <a:rPr lang="fr-FR" altLang="fr-FR" b="1"/>
              <a:t>Issu de la substance réticulée du tronc cérébral, il comprend deux parties : </a:t>
            </a:r>
          </a:p>
          <a:p>
            <a:pPr algn="ctr" eaLnBrk="1" hangingPunct="1">
              <a:lnSpc>
                <a:spcPct val="105000"/>
              </a:lnSpc>
            </a:pPr>
            <a:endParaRPr lang="fr-FR" altLang="fr-FR" b="1"/>
          </a:p>
          <a:p>
            <a:pPr algn="ctr" eaLnBrk="1" hangingPunct="1">
              <a:lnSpc>
                <a:spcPct val="105000"/>
              </a:lnSpc>
            </a:pPr>
            <a:r>
              <a:rPr lang="fr-FR" altLang="fr-FR" b="1"/>
              <a:t>1) le faisceau réticulo-spinal médian à fonction facilitante. Il se place dans le cordon ventral de ME.</a:t>
            </a:r>
          </a:p>
          <a:p>
            <a:pPr algn="ctr" eaLnBrk="1" hangingPunct="1">
              <a:lnSpc>
                <a:spcPct val="105000"/>
              </a:lnSpc>
            </a:pPr>
            <a:r>
              <a:rPr lang="fr-FR" altLang="fr-FR" b="1"/>
              <a:t>2) le faisceau réticulo-spinal latéral à fonction inhibitrice. Il se place dans le cordon  latéral de ME.   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F95557-FE31-48DA-87D3-0C59D96913FB}"/>
              </a:ext>
            </a:extLst>
          </p:cNvPr>
          <p:cNvSpPr/>
          <p:nvPr/>
        </p:nvSpPr>
        <p:spPr>
          <a:xfrm>
            <a:off x="5951538" y="1"/>
            <a:ext cx="4716462" cy="1196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>
            <a:extLst>
              <a:ext uri="{FF2B5EF4-FFF2-40B4-BE49-F238E27FC236}">
                <a16:creationId xmlns:a16="http://schemas.microsoft.com/office/drawing/2014/main" id="{1982C797-9ECC-9476-4058-3D6AD55B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9375" r="9180" b="3125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Image 1" descr="https://sites.google.com/site/aphysionado/_/rsrc/1369478393923/home/fonctionssn/systmoteur/faisctrcbmoll/controlsuprasemtr2.png?height=506&amp;width=800">
            <a:hlinkClick r:id="rId2"/>
            <a:extLst>
              <a:ext uri="{FF2B5EF4-FFF2-40B4-BE49-F238E27FC236}">
                <a16:creationId xmlns:a16="http://schemas.microsoft.com/office/drawing/2014/main" id="{C2131213-29ED-D347-669B-627C68A56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A8308-6D74-4D76-81B2-CFF5198F5CF9}"/>
              </a:ext>
            </a:extLst>
          </p:cNvPr>
          <p:cNvSpPr/>
          <p:nvPr/>
        </p:nvSpPr>
        <p:spPr>
          <a:xfrm>
            <a:off x="6024564" y="1125539"/>
            <a:ext cx="2879725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F39CA-F49B-4BBF-96D5-529514600DDE}"/>
              </a:ext>
            </a:extLst>
          </p:cNvPr>
          <p:cNvSpPr/>
          <p:nvPr/>
        </p:nvSpPr>
        <p:spPr>
          <a:xfrm>
            <a:off x="6022976" y="2060576"/>
            <a:ext cx="2881313" cy="576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>
            <a:extLst>
              <a:ext uri="{FF2B5EF4-FFF2-40B4-BE49-F238E27FC236}">
                <a16:creationId xmlns:a16="http://schemas.microsoft.com/office/drawing/2014/main" id="{150F8CCC-E24C-118E-BED9-212C9699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2565401"/>
            <a:ext cx="6346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/>
              <a:t> </a:t>
            </a:r>
            <a:r>
              <a:rPr lang="fr-FR" altLang="fr-FR" sz="4000" b="1">
                <a:solidFill>
                  <a:srgbClr val="FF0000"/>
                </a:solidFill>
              </a:rPr>
              <a:t>La voie vestibulo-spinale</a:t>
            </a:r>
            <a:endParaRPr lang="fr-FR" altLang="fr-FR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www.dralami.edu/anatomie/Vestibulor/jpg/vestib-18.jpg">
            <a:extLst>
              <a:ext uri="{FF2B5EF4-FFF2-40B4-BE49-F238E27FC236}">
                <a16:creationId xmlns:a16="http://schemas.microsoft.com/office/drawing/2014/main" id="{9C8998C6-9062-6CCD-6EF0-994B89D15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C72C8-8A4B-442A-9461-A39CBA80819D}"/>
              </a:ext>
            </a:extLst>
          </p:cNvPr>
          <p:cNvSpPr/>
          <p:nvPr/>
        </p:nvSpPr>
        <p:spPr>
          <a:xfrm>
            <a:off x="1524001" y="1"/>
            <a:ext cx="1908175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71A3F-B36A-42B6-B4A8-18DAB8F42068}"/>
              </a:ext>
            </a:extLst>
          </p:cNvPr>
          <p:cNvSpPr/>
          <p:nvPr/>
        </p:nvSpPr>
        <p:spPr>
          <a:xfrm>
            <a:off x="8543926" y="1"/>
            <a:ext cx="2124075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www.dralami.edu/anatomie/Vestibulor/jpg/vestib-23.jpg">
            <a:extLst>
              <a:ext uri="{FF2B5EF4-FFF2-40B4-BE49-F238E27FC236}">
                <a16:creationId xmlns:a16="http://schemas.microsoft.com/office/drawing/2014/main" id="{2B098AB3-BF80-99CD-EC51-E8C1967A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0"/>
            <a:ext cx="520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F4460E-D8A8-446E-807C-2B045EC79E7E}"/>
              </a:ext>
            </a:extLst>
          </p:cNvPr>
          <p:cNvSpPr/>
          <p:nvPr/>
        </p:nvSpPr>
        <p:spPr>
          <a:xfrm>
            <a:off x="1524000" y="1"/>
            <a:ext cx="2051050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61B26-0359-4FD7-AFF3-B334419A22C1}"/>
              </a:ext>
            </a:extLst>
          </p:cNvPr>
          <p:cNvSpPr/>
          <p:nvPr/>
        </p:nvSpPr>
        <p:spPr>
          <a:xfrm>
            <a:off x="8759826" y="1"/>
            <a:ext cx="1908175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">
            <a:extLst>
              <a:ext uri="{FF2B5EF4-FFF2-40B4-BE49-F238E27FC236}">
                <a16:creationId xmlns:a16="http://schemas.microsoft.com/office/drawing/2014/main" id="{FA1B0F12-77E5-179B-1030-404DC43D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20939"/>
            <a:ext cx="872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4000" b="1">
                <a:solidFill>
                  <a:srgbClr val="FF0000"/>
                </a:solidFill>
              </a:rPr>
              <a:t>La coordination oculo-céphalogyre</a:t>
            </a:r>
            <a:endParaRPr lang="fr-FR" altLang="fr-FR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://www.dralami.edu/anatomie/Vestibulor/jpg/vestib-24.jpg">
            <a:extLst>
              <a:ext uri="{FF2B5EF4-FFF2-40B4-BE49-F238E27FC236}">
                <a16:creationId xmlns:a16="http://schemas.microsoft.com/office/drawing/2014/main" id="{C7162FEF-375D-11D2-AA58-C8AF93C9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0"/>
            <a:ext cx="4541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437EB4-B4A7-4A8B-9EF2-425D301FD594}"/>
              </a:ext>
            </a:extLst>
          </p:cNvPr>
          <p:cNvSpPr/>
          <p:nvPr/>
        </p:nvSpPr>
        <p:spPr>
          <a:xfrm>
            <a:off x="1524001" y="1"/>
            <a:ext cx="2195513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B7F77-348B-4728-A9FF-376578AC2CCE}"/>
              </a:ext>
            </a:extLst>
          </p:cNvPr>
          <p:cNvSpPr/>
          <p:nvPr/>
        </p:nvSpPr>
        <p:spPr>
          <a:xfrm>
            <a:off x="8256588" y="1"/>
            <a:ext cx="2411412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www.dralami.edu/anatomie/Vestibulor/jpg/vestib-25.jpg">
            <a:extLst>
              <a:ext uri="{FF2B5EF4-FFF2-40B4-BE49-F238E27FC236}">
                <a16:creationId xmlns:a16="http://schemas.microsoft.com/office/drawing/2014/main" id="{D6913A36-129D-1562-87B2-B007E5544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0"/>
            <a:ext cx="496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04D7AB-48DC-4997-946A-B04E0A37A1B4}"/>
              </a:ext>
            </a:extLst>
          </p:cNvPr>
          <p:cNvSpPr/>
          <p:nvPr/>
        </p:nvSpPr>
        <p:spPr>
          <a:xfrm>
            <a:off x="1524001" y="1"/>
            <a:ext cx="2195513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3F253-4792-4C55-9343-779165324250}"/>
              </a:ext>
            </a:extLst>
          </p:cNvPr>
          <p:cNvSpPr/>
          <p:nvPr/>
        </p:nvSpPr>
        <p:spPr>
          <a:xfrm>
            <a:off x="8472488" y="1"/>
            <a:ext cx="2195512" cy="126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lecerveau.mcgill.ca/flash/d/d_10/d_10_cr/d_10_cr_lan/d_10_cr_lan_1e.jpg">
            <a:extLst>
              <a:ext uri="{FF2B5EF4-FFF2-40B4-BE49-F238E27FC236}">
                <a16:creationId xmlns:a16="http://schemas.microsoft.com/office/drawing/2014/main" id="{1E622D1E-42B5-E8F0-869C-452BFD0A7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357314"/>
            <a:ext cx="8143875" cy="550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ZoneTexte 2">
            <a:extLst>
              <a:ext uri="{FF2B5EF4-FFF2-40B4-BE49-F238E27FC236}">
                <a16:creationId xmlns:a16="http://schemas.microsoft.com/office/drawing/2014/main" id="{4A352BF0-1949-3307-D630-FCDDF350B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571500"/>
            <a:ext cx="515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FF0000"/>
                </a:solidFill>
              </a:rPr>
              <a:t>Aire de Broca et de Wernicke</a:t>
            </a:r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oneTexte 1">
            <a:extLst>
              <a:ext uri="{FF2B5EF4-FFF2-40B4-BE49-F238E27FC236}">
                <a16:creationId xmlns:a16="http://schemas.microsoft.com/office/drawing/2014/main" id="{423734A9-ECE0-F972-77B8-D49CD3AC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4" y="857250"/>
            <a:ext cx="50815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fr-FR" altLang="fr-FR" sz="2800" b="1">
                <a:solidFill>
                  <a:srgbClr val="FF0000"/>
                </a:solidFill>
              </a:rPr>
              <a:t>Afférences du cortex moteur</a:t>
            </a:r>
            <a:endParaRPr lang="fr-FR" altLang="fr-FR" sz="2800">
              <a:solidFill>
                <a:srgbClr val="FF0000"/>
              </a:solidFill>
            </a:endParaRPr>
          </a:p>
          <a:p>
            <a:pPr eaLnBrk="1" hangingPunct="1"/>
            <a:endParaRPr lang="fr-FR" altLang="fr-FR"/>
          </a:p>
        </p:txBody>
      </p:sp>
      <p:sp>
        <p:nvSpPr>
          <p:cNvPr id="103427" name="ZoneTexte 3">
            <a:extLst>
              <a:ext uri="{FF2B5EF4-FFF2-40B4-BE49-F238E27FC236}">
                <a16:creationId xmlns:a16="http://schemas.microsoft.com/office/drawing/2014/main" id="{21F48627-F541-B641-30F6-9A304BF6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1" y="2214563"/>
            <a:ext cx="75723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/>
              <a:t>cortex somesthésique  </a:t>
            </a:r>
          </a:p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cortex visuel et auditif </a:t>
            </a:r>
          </a:p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aires adjacentes du cortex frontal</a:t>
            </a:r>
          </a:p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aires motrices homologues</a:t>
            </a:r>
            <a:r>
              <a:rPr lang="fr-FR" altLang="fr-FR"/>
              <a:t> </a:t>
            </a:r>
          </a:p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b="1"/>
              <a:t>complexe ventrobasal du thalamus</a:t>
            </a:r>
          </a:p>
          <a:p>
            <a:pPr algn="ctr" eaLnBrk="1" hangingPunct="1"/>
            <a:r>
              <a:rPr lang="fr-FR" altLang="fr-FR"/>
              <a:t> </a:t>
            </a:r>
          </a:p>
          <a:p>
            <a:pPr algn="ctr" eaLnBrk="1" hangingPunct="1"/>
            <a:r>
              <a:rPr lang="fr-FR" altLang="fr-FR" b="1"/>
              <a:t>noyaux thalamiques ventrolatéral et ventral antérieur</a:t>
            </a:r>
            <a:endParaRPr lang="fr-FR" altLang="fr-FR"/>
          </a:p>
          <a:p>
            <a:pPr algn="ctr" eaLnBrk="1" hangingPunct="1"/>
            <a:endParaRPr lang="fr-FR" altLang="fr-FR"/>
          </a:p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oneTexte 1">
            <a:extLst>
              <a:ext uri="{FF2B5EF4-FFF2-40B4-BE49-F238E27FC236}">
                <a16:creationId xmlns:a16="http://schemas.microsoft.com/office/drawing/2014/main" id="{B9221F07-DB09-8FA2-38F2-DD939ED0B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1071564"/>
            <a:ext cx="6916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</a:rPr>
              <a:t>Rôle des afférences somesthésiques dans le contrôle moteur</a:t>
            </a:r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04451" name="Rectangle 4">
            <a:extLst>
              <a:ext uri="{FF2B5EF4-FFF2-40B4-BE49-F238E27FC236}">
                <a16:creationId xmlns:a16="http://schemas.microsoft.com/office/drawing/2014/main" id="{D3F282A5-AE90-B370-75D8-E085AC959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66964"/>
            <a:ext cx="4572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les fuseaux neuromusculaires (sensibilité proprioceptive)</a:t>
            </a:r>
          </a:p>
          <a:p>
            <a:pPr>
              <a:buFontTx/>
              <a:buChar char="•"/>
            </a:pP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les organes tendineux des tendons musculaires (sensibilité proprioceptive)</a:t>
            </a:r>
          </a:p>
          <a:p>
            <a:pPr>
              <a:buFontTx/>
              <a:buChar char="•"/>
            </a:pPr>
            <a:endParaRPr lang="fr-FR" altLang="fr-FR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dans les récepteurs tactiles de la peau qui recouvre le muscle (sensibilité épicritique)</a:t>
            </a:r>
            <a:endParaRPr lang="fr-FR" altLang="fr-FR" sz="800"/>
          </a:p>
          <a:p>
            <a:endParaRPr lang="fr-FR" altLang="fr-FR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oneTexte 1">
            <a:extLst>
              <a:ext uri="{FF2B5EF4-FFF2-40B4-BE49-F238E27FC236}">
                <a16:creationId xmlns:a16="http://schemas.microsoft.com/office/drawing/2014/main" id="{63F4F56E-089F-D98C-15B0-E26D07FA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928688"/>
            <a:ext cx="506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/>
            <a:r>
              <a:rPr lang="fr-FR" altLang="fr-FR" sz="2800" b="1">
                <a:solidFill>
                  <a:srgbClr val="FF0000"/>
                </a:solidFill>
              </a:rPr>
              <a:t>Efférences du cortex moteur</a:t>
            </a:r>
            <a:endParaRPr lang="fr-FR" altLang="fr-FR" sz="2800">
              <a:solidFill>
                <a:srgbClr val="FF0000"/>
              </a:solidFill>
            </a:endParaRPr>
          </a:p>
          <a:p>
            <a:pPr eaLnBrk="1" hangingPunct="1"/>
            <a:endParaRPr lang="fr-FR" altLang="fr-FR"/>
          </a:p>
        </p:txBody>
      </p:sp>
      <p:sp>
        <p:nvSpPr>
          <p:cNvPr id="105475" name="Rectangle 4">
            <a:extLst>
              <a:ext uri="{FF2B5EF4-FFF2-40B4-BE49-F238E27FC236}">
                <a16:creationId xmlns:a16="http://schemas.microsoft.com/office/drawing/2014/main" id="{E8A1C599-4AD4-44B7-CBBB-E13D114B1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090739"/>
            <a:ext cx="4572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aires motrices controlatérales via le corps calleux.</a:t>
            </a:r>
          </a:p>
          <a:p>
            <a:pPr algn="just"/>
            <a:endParaRPr lang="fr-FR" altLang="fr-FR" sz="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noyaux gris centraux</a:t>
            </a:r>
          </a:p>
          <a:p>
            <a:pPr algn="just"/>
            <a:endParaRPr lang="fr-FR" altLang="fr-FR" sz="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moelle épinière voie la voie</a:t>
            </a: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cortico-spinale</a:t>
            </a:r>
          </a:p>
          <a:p>
            <a:pPr algn="just"/>
            <a:endParaRPr lang="fr-FR" altLang="fr-FR" sz="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noyaux moteurs du tronc cérébral via la </a:t>
            </a:r>
            <a:r>
              <a:rPr lang="fr-FR" altLang="fr-FR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voie cortico nucléaire.</a:t>
            </a:r>
          </a:p>
          <a:p>
            <a:pPr algn="just"/>
            <a:endParaRPr lang="fr-FR" altLang="fr-FR" sz="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fr-FR" altLang="fr-FR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noyaux du tronc cérébral : réticulée ; noyaux vestibulaire d’où partent les faisceaux vers la moelle et le cervelet</a:t>
            </a:r>
            <a:endParaRPr lang="fr-FR" altLang="fr-FR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>
            <a:extLst>
              <a:ext uri="{FF2B5EF4-FFF2-40B4-BE49-F238E27FC236}">
                <a16:creationId xmlns:a16="http://schemas.microsoft.com/office/drawing/2014/main" id="{062C542E-1622-BD70-EB46-CCB9BE88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1"/>
            <a:ext cx="516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/>
            <a:r>
              <a:rPr lang="fr-FR" altLang="fr-FR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Architecture du cortex moteur</a:t>
            </a:r>
            <a:endParaRPr lang="fr-FR" altLang="fr-FR" sz="2800">
              <a:solidFill>
                <a:srgbClr val="FF0000"/>
              </a:solidFill>
            </a:endParaRPr>
          </a:p>
        </p:txBody>
      </p:sp>
      <p:pic>
        <p:nvPicPr>
          <p:cNvPr id="106499" name="Picture 2">
            <a:extLst>
              <a:ext uri="{FF2B5EF4-FFF2-40B4-BE49-F238E27FC236}">
                <a16:creationId xmlns:a16="http://schemas.microsoft.com/office/drawing/2014/main" id="{FC4A323F-4F87-DB4B-9E37-E25C1688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27142" r="25446" b="37857"/>
          <a:stretch>
            <a:fillRect/>
          </a:stretch>
        </p:blipFill>
        <p:spPr bwMode="auto">
          <a:xfrm>
            <a:off x="1524000" y="928688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>
            <a:extLst>
              <a:ext uri="{FF2B5EF4-FFF2-40B4-BE49-F238E27FC236}">
                <a16:creationId xmlns:a16="http://schemas.microsoft.com/office/drawing/2014/main" id="{2A29782F-751F-D65D-D145-38F37F15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35001" r="25893" b="3714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Grand écran</PresentationFormat>
  <Paragraphs>96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christophe piasentin</dc:creator>
  <cp:lastModifiedBy>jean christophe piasentin</cp:lastModifiedBy>
  <cp:revision>1</cp:revision>
  <dcterms:created xsi:type="dcterms:W3CDTF">2022-07-20T09:03:30Z</dcterms:created>
  <dcterms:modified xsi:type="dcterms:W3CDTF">2022-07-20T09:04:04Z</dcterms:modified>
</cp:coreProperties>
</file>