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72" r:id="rId2"/>
    <p:sldId id="673" r:id="rId3"/>
    <p:sldId id="674" r:id="rId4"/>
    <p:sldId id="675" r:id="rId5"/>
    <p:sldId id="676" r:id="rId6"/>
    <p:sldId id="677" r:id="rId7"/>
    <p:sldId id="678" r:id="rId8"/>
    <p:sldId id="679" r:id="rId9"/>
    <p:sldId id="830" r:id="rId10"/>
    <p:sldId id="893" r:id="rId11"/>
    <p:sldId id="852" r:id="rId12"/>
    <p:sldId id="895" r:id="rId13"/>
    <p:sldId id="894" r:id="rId14"/>
    <p:sldId id="89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17" name="Sous-titr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4" name="Espace réservé de la date 29">
            <a:extLst>
              <a:ext uri="{FF2B5EF4-FFF2-40B4-BE49-F238E27FC236}">
                <a16:creationId xmlns:a16="http://schemas.microsoft.com/office/drawing/2014/main" id="{871467A7-D964-2917-8F60-C749F03D3D45}"/>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18">
            <a:extLst>
              <a:ext uri="{FF2B5EF4-FFF2-40B4-BE49-F238E27FC236}">
                <a16:creationId xmlns:a16="http://schemas.microsoft.com/office/drawing/2014/main" id="{162A84D0-A9C9-6E25-7669-F0151860412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a:extLst>
              <a:ext uri="{FF2B5EF4-FFF2-40B4-BE49-F238E27FC236}">
                <a16:creationId xmlns:a16="http://schemas.microsoft.com/office/drawing/2014/main" id="{C87709AD-EB6C-2103-00DD-DA8EE737E61A}"/>
              </a:ext>
            </a:extLst>
          </p:cNvPr>
          <p:cNvSpPr>
            <a:spLocks noGrp="1"/>
          </p:cNvSpPr>
          <p:nvPr>
            <p:ph type="sldNum" sz="quarter" idx="12"/>
          </p:nvPr>
        </p:nvSpPr>
        <p:spPr/>
        <p:txBody>
          <a:bodyPr/>
          <a:lstStyle>
            <a:lvl1pPr>
              <a:defRPr smtClean="0">
                <a:solidFill>
                  <a:srgbClr val="D1EAEE"/>
                </a:solidFill>
              </a:defRPr>
            </a:lvl1pPr>
          </a:lstStyle>
          <a:p>
            <a:pPr>
              <a:defRPr/>
            </a:pPr>
            <a:fld id="{D26BBF28-14E4-413A-8469-001F394D1C56}" type="slidenum">
              <a:rPr lang="fr-FR" altLang="fr-FR"/>
              <a:pPr>
                <a:defRPr/>
              </a:pPr>
              <a:t>‹N°›</a:t>
            </a:fld>
            <a:endParaRPr lang="fr-FR" altLang="fr-FR"/>
          </a:p>
        </p:txBody>
      </p:sp>
    </p:spTree>
    <p:extLst>
      <p:ext uri="{BB962C8B-B14F-4D97-AF65-F5344CB8AC3E}">
        <p14:creationId xmlns:p14="http://schemas.microsoft.com/office/powerpoint/2010/main" val="37867850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a:extLst>
              <a:ext uri="{FF2B5EF4-FFF2-40B4-BE49-F238E27FC236}">
                <a16:creationId xmlns:a16="http://schemas.microsoft.com/office/drawing/2014/main" id="{0F8B6823-B0C7-9AF8-FD42-7F876F70456B}"/>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1">
            <a:extLst>
              <a:ext uri="{FF2B5EF4-FFF2-40B4-BE49-F238E27FC236}">
                <a16:creationId xmlns:a16="http://schemas.microsoft.com/office/drawing/2014/main" id="{D236D8CA-1EAB-80E8-02D6-6157C08757A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a:extLst>
              <a:ext uri="{FF2B5EF4-FFF2-40B4-BE49-F238E27FC236}">
                <a16:creationId xmlns:a16="http://schemas.microsoft.com/office/drawing/2014/main" id="{93F3115D-6F53-21A3-AABA-3A670F6BE4A8}"/>
              </a:ext>
            </a:extLst>
          </p:cNvPr>
          <p:cNvSpPr>
            <a:spLocks noGrp="1"/>
          </p:cNvSpPr>
          <p:nvPr>
            <p:ph type="sldNum" sz="quarter" idx="12"/>
          </p:nvPr>
        </p:nvSpPr>
        <p:spPr/>
        <p:txBody>
          <a:bodyPr/>
          <a:lstStyle>
            <a:lvl1pPr>
              <a:defRPr/>
            </a:lvl1pPr>
          </a:lstStyle>
          <a:p>
            <a:pPr>
              <a:defRPr/>
            </a:pPr>
            <a:fld id="{56AC469F-3867-4880-AC4A-AAC4E4A64079}" type="slidenum">
              <a:rPr lang="fr-FR" altLang="fr-FR"/>
              <a:pPr>
                <a:defRPr/>
              </a:pPr>
              <a:t>‹N°›</a:t>
            </a:fld>
            <a:endParaRPr lang="fr-FR" altLang="fr-FR"/>
          </a:p>
        </p:txBody>
      </p:sp>
    </p:spTree>
    <p:extLst>
      <p:ext uri="{BB962C8B-B14F-4D97-AF65-F5344CB8AC3E}">
        <p14:creationId xmlns:p14="http://schemas.microsoft.com/office/powerpoint/2010/main" val="195246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914402"/>
            <a:ext cx="2743200" cy="5211763"/>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609600" y="914402"/>
            <a:ext cx="8026400" cy="5211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a:extLst>
              <a:ext uri="{FF2B5EF4-FFF2-40B4-BE49-F238E27FC236}">
                <a16:creationId xmlns:a16="http://schemas.microsoft.com/office/drawing/2014/main" id="{CEB0E715-8F47-2A65-69BB-A382E1C41D25}"/>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1">
            <a:extLst>
              <a:ext uri="{FF2B5EF4-FFF2-40B4-BE49-F238E27FC236}">
                <a16:creationId xmlns:a16="http://schemas.microsoft.com/office/drawing/2014/main" id="{E89FDB3D-0F8D-14CD-CFCA-BE5744BDA01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a:extLst>
              <a:ext uri="{FF2B5EF4-FFF2-40B4-BE49-F238E27FC236}">
                <a16:creationId xmlns:a16="http://schemas.microsoft.com/office/drawing/2014/main" id="{3C47E8B7-D9D1-FBE1-8B9B-07E85AA2D63C}"/>
              </a:ext>
            </a:extLst>
          </p:cNvPr>
          <p:cNvSpPr>
            <a:spLocks noGrp="1"/>
          </p:cNvSpPr>
          <p:nvPr>
            <p:ph type="sldNum" sz="quarter" idx="12"/>
          </p:nvPr>
        </p:nvSpPr>
        <p:spPr/>
        <p:txBody>
          <a:bodyPr/>
          <a:lstStyle>
            <a:lvl1pPr>
              <a:defRPr/>
            </a:lvl1pPr>
          </a:lstStyle>
          <a:p>
            <a:pPr>
              <a:defRPr/>
            </a:pPr>
            <a:fld id="{776BC97E-4DA7-46C4-9C9B-BBA0F7CA18FB}" type="slidenum">
              <a:rPr lang="fr-FR" altLang="fr-FR"/>
              <a:pPr>
                <a:defRPr/>
              </a:pPr>
              <a:t>‹N°›</a:t>
            </a:fld>
            <a:endParaRPr lang="fr-FR" altLang="fr-FR"/>
          </a:p>
        </p:txBody>
      </p:sp>
    </p:spTree>
    <p:extLst>
      <p:ext uri="{BB962C8B-B14F-4D97-AF65-F5344CB8AC3E}">
        <p14:creationId xmlns:p14="http://schemas.microsoft.com/office/powerpoint/2010/main" val="94825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a:extLst>
              <a:ext uri="{FF2B5EF4-FFF2-40B4-BE49-F238E27FC236}">
                <a16:creationId xmlns:a16="http://schemas.microsoft.com/office/drawing/2014/main" id="{1DC39068-A899-4F22-F06A-9EB0C1AFE0CD}"/>
              </a:ext>
            </a:extLst>
          </p:cNvPr>
          <p:cNvSpPr>
            <a:spLocks noGrp="1"/>
          </p:cNvSpPr>
          <p:nvPr>
            <p:ph type="dt" sz="half" idx="10"/>
          </p:nvPr>
        </p:nvSpPr>
        <p:spPr>
          <a:xfrm>
            <a:off x="609600" y="6245225"/>
            <a:ext cx="2844800" cy="476250"/>
          </a:xfrm>
        </p:spPr>
        <p:txBody>
          <a:bodyPr/>
          <a:lstStyle>
            <a:lvl1pPr>
              <a:defRPr/>
            </a:lvl1pPr>
          </a:lstStyle>
          <a:p>
            <a:pPr>
              <a:defRPr/>
            </a:pPr>
            <a:endParaRPr lang="fr-FR"/>
          </a:p>
        </p:txBody>
      </p:sp>
      <p:sp>
        <p:nvSpPr>
          <p:cNvPr id="4" name="Espace réservé du pied de page 3">
            <a:extLst>
              <a:ext uri="{FF2B5EF4-FFF2-40B4-BE49-F238E27FC236}">
                <a16:creationId xmlns:a16="http://schemas.microsoft.com/office/drawing/2014/main" id="{B9655B0E-DF0E-2D56-2E72-3A6226E68B68}"/>
              </a:ext>
            </a:extLst>
          </p:cNvPr>
          <p:cNvSpPr>
            <a:spLocks noGrp="1"/>
          </p:cNvSpPr>
          <p:nvPr>
            <p:ph type="ftr" sz="quarter" idx="11"/>
          </p:nvPr>
        </p:nvSpPr>
        <p:spPr>
          <a:xfrm>
            <a:off x="4165600" y="6245225"/>
            <a:ext cx="3860800" cy="476250"/>
          </a:xfrm>
        </p:spPr>
        <p:txBody>
          <a:bodyPr/>
          <a:lstStyle>
            <a:lvl1pPr>
              <a:defRPr/>
            </a:lvl1pPr>
          </a:lstStyle>
          <a:p>
            <a:pPr>
              <a:defRPr/>
            </a:pPr>
            <a:endParaRPr lang="fr-FR"/>
          </a:p>
        </p:txBody>
      </p:sp>
      <p:sp>
        <p:nvSpPr>
          <p:cNvPr id="5" name="Espace réservé du numéro de diapositive 4">
            <a:extLst>
              <a:ext uri="{FF2B5EF4-FFF2-40B4-BE49-F238E27FC236}">
                <a16:creationId xmlns:a16="http://schemas.microsoft.com/office/drawing/2014/main" id="{3EC1EF54-7496-6D7A-044D-67AA53FE68B0}"/>
              </a:ext>
            </a:extLst>
          </p:cNvPr>
          <p:cNvSpPr>
            <a:spLocks noGrp="1"/>
          </p:cNvSpPr>
          <p:nvPr>
            <p:ph type="sldNum" sz="quarter" idx="12"/>
          </p:nvPr>
        </p:nvSpPr>
        <p:spPr>
          <a:xfrm>
            <a:off x="8737600" y="6245225"/>
            <a:ext cx="2844800" cy="476250"/>
          </a:xfrm>
        </p:spPr>
        <p:txBody>
          <a:bodyPr/>
          <a:lstStyle>
            <a:lvl1pPr>
              <a:defRPr smtClean="0"/>
            </a:lvl1pPr>
          </a:lstStyle>
          <a:p>
            <a:pPr>
              <a:defRPr/>
            </a:pPr>
            <a:fld id="{58440D7C-819D-48D0-A584-B394191BADDF}" type="slidenum">
              <a:rPr lang="fr-FR" altLang="fr-FR"/>
              <a:pPr>
                <a:defRPr/>
              </a:pPr>
              <a:t>‹N°›</a:t>
            </a:fld>
            <a:endParaRPr lang="fr-FR" altLang="fr-FR"/>
          </a:p>
        </p:txBody>
      </p:sp>
    </p:spTree>
    <p:extLst>
      <p:ext uri="{BB962C8B-B14F-4D97-AF65-F5344CB8AC3E}">
        <p14:creationId xmlns:p14="http://schemas.microsoft.com/office/powerpoint/2010/main" val="396002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a:extLst>
              <a:ext uri="{FF2B5EF4-FFF2-40B4-BE49-F238E27FC236}">
                <a16:creationId xmlns:a16="http://schemas.microsoft.com/office/drawing/2014/main" id="{28E2C1D8-11A9-A0A0-6433-6EA79FD96E7A}"/>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1">
            <a:extLst>
              <a:ext uri="{FF2B5EF4-FFF2-40B4-BE49-F238E27FC236}">
                <a16:creationId xmlns:a16="http://schemas.microsoft.com/office/drawing/2014/main" id="{3EF42951-B420-6167-511F-0D20265541F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a:extLst>
              <a:ext uri="{FF2B5EF4-FFF2-40B4-BE49-F238E27FC236}">
                <a16:creationId xmlns:a16="http://schemas.microsoft.com/office/drawing/2014/main" id="{A75D106A-43C4-7C4C-E931-1A9757CB83B5}"/>
              </a:ext>
            </a:extLst>
          </p:cNvPr>
          <p:cNvSpPr>
            <a:spLocks noGrp="1"/>
          </p:cNvSpPr>
          <p:nvPr>
            <p:ph type="sldNum" sz="quarter" idx="12"/>
          </p:nvPr>
        </p:nvSpPr>
        <p:spPr/>
        <p:txBody>
          <a:bodyPr/>
          <a:lstStyle>
            <a:lvl1pPr>
              <a:defRPr/>
            </a:lvl1pPr>
          </a:lstStyle>
          <a:p>
            <a:pPr>
              <a:defRPr/>
            </a:pPr>
            <a:fld id="{3EA7301A-B5D3-46D0-B4C6-CD66717F589D}" type="slidenum">
              <a:rPr lang="fr-FR" altLang="fr-FR"/>
              <a:pPr>
                <a:defRPr/>
              </a:pPr>
              <a:t>‹N°›</a:t>
            </a:fld>
            <a:endParaRPr lang="fr-FR" altLang="fr-FR"/>
          </a:p>
        </p:txBody>
      </p:sp>
    </p:spTree>
    <p:extLst>
      <p:ext uri="{BB962C8B-B14F-4D97-AF65-F5344CB8AC3E}">
        <p14:creationId xmlns:p14="http://schemas.microsoft.com/office/powerpoint/2010/main" val="158317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6F0C7E2-7651-074D-2764-1209C11C6B89}"/>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695977A0-FF2F-9B2E-914B-D38BCAEC747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536F635-B8BB-B6FE-5357-B8EB4F746876}"/>
              </a:ext>
            </a:extLst>
          </p:cNvPr>
          <p:cNvSpPr>
            <a:spLocks noGrp="1"/>
          </p:cNvSpPr>
          <p:nvPr>
            <p:ph type="sldNum" sz="quarter" idx="12"/>
          </p:nvPr>
        </p:nvSpPr>
        <p:spPr/>
        <p:txBody>
          <a:bodyPr/>
          <a:lstStyle>
            <a:lvl1pPr>
              <a:defRPr smtClean="0">
                <a:solidFill>
                  <a:srgbClr val="D1EAEE"/>
                </a:solidFill>
              </a:defRPr>
            </a:lvl1pPr>
          </a:lstStyle>
          <a:p>
            <a:pPr>
              <a:defRPr/>
            </a:pPr>
            <a:fld id="{EE08097C-3897-43E0-9349-47CBFE70FCBA}" type="slidenum">
              <a:rPr lang="fr-FR" altLang="fr-FR"/>
              <a:pPr>
                <a:defRPr/>
              </a:pPr>
              <a:t>‹N°›</a:t>
            </a:fld>
            <a:endParaRPr lang="fr-FR" altLang="fr-FR"/>
          </a:p>
        </p:txBody>
      </p:sp>
    </p:spTree>
    <p:extLst>
      <p:ext uri="{BB962C8B-B14F-4D97-AF65-F5344CB8AC3E}">
        <p14:creationId xmlns:p14="http://schemas.microsoft.com/office/powerpoint/2010/main" val="7416082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a:extLst>
              <a:ext uri="{FF2B5EF4-FFF2-40B4-BE49-F238E27FC236}">
                <a16:creationId xmlns:a16="http://schemas.microsoft.com/office/drawing/2014/main" id="{36334B85-C946-AB8D-8B17-12DCA4195FD9}"/>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1">
            <a:extLst>
              <a:ext uri="{FF2B5EF4-FFF2-40B4-BE49-F238E27FC236}">
                <a16:creationId xmlns:a16="http://schemas.microsoft.com/office/drawing/2014/main" id="{5B396D7A-1B14-2C97-7964-9E4F5C978E4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a:extLst>
              <a:ext uri="{FF2B5EF4-FFF2-40B4-BE49-F238E27FC236}">
                <a16:creationId xmlns:a16="http://schemas.microsoft.com/office/drawing/2014/main" id="{202F54F7-079F-46C2-F750-569C2581C504}"/>
              </a:ext>
            </a:extLst>
          </p:cNvPr>
          <p:cNvSpPr>
            <a:spLocks noGrp="1"/>
          </p:cNvSpPr>
          <p:nvPr>
            <p:ph type="sldNum" sz="quarter" idx="12"/>
          </p:nvPr>
        </p:nvSpPr>
        <p:spPr/>
        <p:txBody>
          <a:bodyPr/>
          <a:lstStyle>
            <a:lvl1pPr>
              <a:defRPr/>
            </a:lvl1pPr>
          </a:lstStyle>
          <a:p>
            <a:pPr>
              <a:defRPr/>
            </a:pPr>
            <a:fld id="{8AC8F246-B36F-425B-A1D8-686E8C971315}" type="slidenum">
              <a:rPr lang="fr-FR" altLang="fr-FR"/>
              <a:pPr>
                <a:defRPr/>
              </a:pPr>
              <a:t>‹N°›</a:t>
            </a:fld>
            <a:endParaRPr lang="fr-FR" altLang="fr-FR"/>
          </a:p>
        </p:txBody>
      </p:sp>
    </p:spTree>
    <p:extLst>
      <p:ext uri="{BB962C8B-B14F-4D97-AF65-F5344CB8AC3E}">
        <p14:creationId xmlns:p14="http://schemas.microsoft.com/office/powerpoint/2010/main" val="413398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5" name="Espace réservé du contenu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9">
            <a:extLst>
              <a:ext uri="{FF2B5EF4-FFF2-40B4-BE49-F238E27FC236}">
                <a16:creationId xmlns:a16="http://schemas.microsoft.com/office/drawing/2014/main" id="{903CF647-FEA0-AF0B-9EC7-0BF5B3DF4624}"/>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21">
            <a:extLst>
              <a:ext uri="{FF2B5EF4-FFF2-40B4-BE49-F238E27FC236}">
                <a16:creationId xmlns:a16="http://schemas.microsoft.com/office/drawing/2014/main" id="{B4B83F81-580C-602B-2D3C-05AE9B4C29A0}"/>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a:extLst>
              <a:ext uri="{FF2B5EF4-FFF2-40B4-BE49-F238E27FC236}">
                <a16:creationId xmlns:a16="http://schemas.microsoft.com/office/drawing/2014/main" id="{E3CCA5BB-2AD0-FB4C-02CB-A5E1371E6490}"/>
              </a:ext>
            </a:extLst>
          </p:cNvPr>
          <p:cNvSpPr>
            <a:spLocks noGrp="1"/>
          </p:cNvSpPr>
          <p:nvPr>
            <p:ph type="sldNum" sz="quarter" idx="12"/>
          </p:nvPr>
        </p:nvSpPr>
        <p:spPr/>
        <p:txBody>
          <a:bodyPr/>
          <a:lstStyle>
            <a:lvl1pPr>
              <a:defRPr/>
            </a:lvl1pPr>
          </a:lstStyle>
          <a:p>
            <a:pPr>
              <a:defRPr/>
            </a:pPr>
            <a:fld id="{93935852-7810-4074-A56C-76C397E9EE56}" type="slidenum">
              <a:rPr lang="fr-FR" altLang="fr-FR"/>
              <a:pPr>
                <a:defRPr/>
              </a:pPr>
              <a:t>‹N°›</a:t>
            </a:fld>
            <a:endParaRPr lang="fr-FR" altLang="fr-FR"/>
          </a:p>
        </p:txBody>
      </p:sp>
    </p:spTree>
    <p:extLst>
      <p:ext uri="{BB962C8B-B14F-4D97-AF65-F5344CB8AC3E}">
        <p14:creationId xmlns:p14="http://schemas.microsoft.com/office/powerpoint/2010/main" val="365206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e la date 9">
            <a:extLst>
              <a:ext uri="{FF2B5EF4-FFF2-40B4-BE49-F238E27FC236}">
                <a16:creationId xmlns:a16="http://schemas.microsoft.com/office/drawing/2014/main" id="{F2A906AB-B9A7-B587-4A92-59C91528FA94}"/>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21">
            <a:extLst>
              <a:ext uri="{FF2B5EF4-FFF2-40B4-BE49-F238E27FC236}">
                <a16:creationId xmlns:a16="http://schemas.microsoft.com/office/drawing/2014/main" id="{4721949F-BDB7-E748-A611-9F99E3D53BA3}"/>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a:extLst>
              <a:ext uri="{FF2B5EF4-FFF2-40B4-BE49-F238E27FC236}">
                <a16:creationId xmlns:a16="http://schemas.microsoft.com/office/drawing/2014/main" id="{231A9FC6-9D01-9D76-24E4-3517D3A54DCE}"/>
              </a:ext>
            </a:extLst>
          </p:cNvPr>
          <p:cNvSpPr>
            <a:spLocks noGrp="1"/>
          </p:cNvSpPr>
          <p:nvPr>
            <p:ph type="sldNum" sz="quarter" idx="12"/>
          </p:nvPr>
        </p:nvSpPr>
        <p:spPr/>
        <p:txBody>
          <a:bodyPr/>
          <a:lstStyle>
            <a:lvl1pPr>
              <a:defRPr/>
            </a:lvl1pPr>
          </a:lstStyle>
          <a:p>
            <a:pPr>
              <a:defRPr/>
            </a:pPr>
            <a:fld id="{31DFEDDB-AFB0-4E0C-9C5C-1939138DFE0A}" type="slidenum">
              <a:rPr lang="fr-FR" altLang="fr-FR"/>
              <a:pPr>
                <a:defRPr/>
              </a:pPr>
              <a:t>‹N°›</a:t>
            </a:fld>
            <a:endParaRPr lang="fr-FR" altLang="fr-FR"/>
          </a:p>
        </p:txBody>
      </p:sp>
    </p:spTree>
    <p:extLst>
      <p:ext uri="{BB962C8B-B14F-4D97-AF65-F5344CB8AC3E}">
        <p14:creationId xmlns:p14="http://schemas.microsoft.com/office/powerpoint/2010/main" val="164404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a:extLst>
              <a:ext uri="{FF2B5EF4-FFF2-40B4-BE49-F238E27FC236}">
                <a16:creationId xmlns:a16="http://schemas.microsoft.com/office/drawing/2014/main" id="{68137B87-7A07-5963-539C-2A4DAC1FBB5A}"/>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21">
            <a:extLst>
              <a:ext uri="{FF2B5EF4-FFF2-40B4-BE49-F238E27FC236}">
                <a16:creationId xmlns:a16="http://schemas.microsoft.com/office/drawing/2014/main" id="{AEDCC8B7-AE1A-1F34-11FB-DA2999018168}"/>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a:extLst>
              <a:ext uri="{FF2B5EF4-FFF2-40B4-BE49-F238E27FC236}">
                <a16:creationId xmlns:a16="http://schemas.microsoft.com/office/drawing/2014/main" id="{7C0A0D99-BB48-5670-81B4-DAEACA5435C2}"/>
              </a:ext>
            </a:extLst>
          </p:cNvPr>
          <p:cNvSpPr>
            <a:spLocks noGrp="1"/>
          </p:cNvSpPr>
          <p:nvPr>
            <p:ph type="sldNum" sz="quarter" idx="12"/>
          </p:nvPr>
        </p:nvSpPr>
        <p:spPr/>
        <p:txBody>
          <a:bodyPr/>
          <a:lstStyle>
            <a:lvl1pPr>
              <a:defRPr/>
            </a:lvl1pPr>
          </a:lstStyle>
          <a:p>
            <a:pPr>
              <a:defRPr/>
            </a:pPr>
            <a:fld id="{558540CF-A6C7-4CC3-BFE8-86D074A148A3}" type="slidenum">
              <a:rPr lang="fr-FR" altLang="fr-FR"/>
              <a:pPr>
                <a:defRPr/>
              </a:pPr>
              <a:t>‹N°›</a:t>
            </a:fld>
            <a:endParaRPr lang="fr-FR" altLang="fr-FR"/>
          </a:p>
        </p:txBody>
      </p:sp>
    </p:spTree>
    <p:extLst>
      <p:ext uri="{BB962C8B-B14F-4D97-AF65-F5344CB8AC3E}">
        <p14:creationId xmlns:p14="http://schemas.microsoft.com/office/powerpoint/2010/main" val="42943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a:t>Cliquez pour modifier les styles du texte du masque</a:t>
            </a:r>
          </a:p>
        </p:txBody>
      </p:sp>
      <p:sp>
        <p:nvSpPr>
          <p:cNvPr id="4" name="Espace réservé du contenu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a:extLst>
              <a:ext uri="{FF2B5EF4-FFF2-40B4-BE49-F238E27FC236}">
                <a16:creationId xmlns:a16="http://schemas.microsoft.com/office/drawing/2014/main" id="{98CF394E-185D-B7F9-95DC-4418DFDEA188}"/>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1">
            <a:extLst>
              <a:ext uri="{FF2B5EF4-FFF2-40B4-BE49-F238E27FC236}">
                <a16:creationId xmlns:a16="http://schemas.microsoft.com/office/drawing/2014/main" id="{233D9768-58D2-1E00-401D-862E6BEBA78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a:extLst>
              <a:ext uri="{FF2B5EF4-FFF2-40B4-BE49-F238E27FC236}">
                <a16:creationId xmlns:a16="http://schemas.microsoft.com/office/drawing/2014/main" id="{E615710F-8A5E-F39B-6442-8B0FA1946B7C}"/>
              </a:ext>
            </a:extLst>
          </p:cNvPr>
          <p:cNvSpPr>
            <a:spLocks noGrp="1"/>
          </p:cNvSpPr>
          <p:nvPr>
            <p:ph type="sldNum" sz="quarter" idx="12"/>
          </p:nvPr>
        </p:nvSpPr>
        <p:spPr/>
        <p:txBody>
          <a:bodyPr/>
          <a:lstStyle>
            <a:lvl1pPr>
              <a:defRPr/>
            </a:lvl1pPr>
          </a:lstStyle>
          <a:p>
            <a:pPr>
              <a:defRPr/>
            </a:pPr>
            <a:fld id="{DABC7397-6BD0-4330-B0DD-CD469C58A9B6}" type="slidenum">
              <a:rPr lang="fr-FR" altLang="fr-FR"/>
              <a:pPr>
                <a:defRPr/>
              </a:pPr>
              <a:t>‹N°›</a:t>
            </a:fld>
            <a:endParaRPr lang="fr-FR" altLang="fr-FR"/>
          </a:p>
        </p:txBody>
      </p:sp>
    </p:spTree>
    <p:extLst>
      <p:ext uri="{BB962C8B-B14F-4D97-AF65-F5344CB8AC3E}">
        <p14:creationId xmlns:p14="http://schemas.microsoft.com/office/powerpoint/2010/main" val="11825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13">
            <a:extLst>
              <a:ext uri="{FF2B5EF4-FFF2-40B4-BE49-F238E27FC236}">
                <a16:creationId xmlns:a16="http://schemas.microsoft.com/office/drawing/2014/main" id="{3C6F658A-1D54-EC86-5E60-8D0B9DBB6140}"/>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Triangle rectangle 5">
            <a:extLst>
              <a:ext uri="{FF2B5EF4-FFF2-40B4-BE49-F238E27FC236}">
                <a16:creationId xmlns:a16="http://schemas.microsoft.com/office/drawing/2014/main" id="{A05C735D-97D3-564C-4135-C60F19B4CC63}"/>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orme libre 15">
            <a:extLst>
              <a:ext uri="{FF2B5EF4-FFF2-40B4-BE49-F238E27FC236}">
                <a16:creationId xmlns:a16="http://schemas.microsoft.com/office/drawing/2014/main" id="{AAC1B4B8-4CFF-8385-8696-F9D23D1A2681}"/>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orme libre 16">
            <a:extLst>
              <a:ext uri="{FF2B5EF4-FFF2-40B4-BE49-F238E27FC236}">
                <a16:creationId xmlns:a16="http://schemas.microsoft.com/office/drawing/2014/main" id="{B6732BAB-5C67-39AC-478E-6203456748A2}"/>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r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fr-FR"/>
              <a:t>Cliquez pour modifier le style du titre</a:t>
            </a:r>
            <a:endParaRPr lang="en-US"/>
          </a:p>
        </p:txBody>
      </p:sp>
      <p:sp>
        <p:nvSpPr>
          <p:cNvPr id="4" name="Espace réservé du texte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a:t>Cliquez pour modifier les styles du texte du masque</a:t>
            </a:r>
          </a:p>
        </p:txBody>
      </p:sp>
      <p:sp>
        <p:nvSpPr>
          <p:cNvPr id="3" name="Espace réservé pour une imag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Espace réservé de la date 4">
            <a:extLst>
              <a:ext uri="{FF2B5EF4-FFF2-40B4-BE49-F238E27FC236}">
                <a16:creationId xmlns:a16="http://schemas.microsoft.com/office/drawing/2014/main" id="{E41926B0-4773-72E5-645F-5C7D1F9DF14C}"/>
              </a:ext>
            </a:extLst>
          </p:cNvPr>
          <p:cNvSpPr>
            <a:spLocks noGrp="1"/>
          </p:cNvSpPr>
          <p:nvPr>
            <p:ph type="dt" sz="half" idx="10"/>
          </p:nvPr>
        </p:nvSpPr>
        <p:spPr/>
        <p:txBody>
          <a:bodyPr/>
          <a:lstStyle>
            <a:lvl1pPr>
              <a:defRPr/>
            </a:lvl1pPr>
          </a:lstStyle>
          <a:p>
            <a:pPr>
              <a:defRPr/>
            </a:pPr>
            <a:endParaRPr lang="fr-FR"/>
          </a:p>
        </p:txBody>
      </p:sp>
      <p:sp>
        <p:nvSpPr>
          <p:cNvPr id="10" name="Espace réservé du pied de page 5">
            <a:extLst>
              <a:ext uri="{FF2B5EF4-FFF2-40B4-BE49-F238E27FC236}">
                <a16:creationId xmlns:a16="http://schemas.microsoft.com/office/drawing/2014/main" id="{6F6CADEE-9604-0B45-0F12-0D87C332DBF1}"/>
              </a:ext>
            </a:extLst>
          </p:cNvPr>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a:extLst>
              <a:ext uri="{FF2B5EF4-FFF2-40B4-BE49-F238E27FC236}">
                <a16:creationId xmlns:a16="http://schemas.microsoft.com/office/drawing/2014/main" id="{35125254-36BB-E789-3C69-6BA6BD468432}"/>
              </a:ext>
            </a:extLst>
          </p:cNvPr>
          <p:cNvSpPr>
            <a:spLocks noGrp="1"/>
          </p:cNvSpPr>
          <p:nvPr>
            <p:ph type="sldNum" sz="quarter" idx="12"/>
          </p:nvPr>
        </p:nvSpPr>
        <p:spPr>
          <a:xfrm>
            <a:off x="10769600" y="6356351"/>
            <a:ext cx="812800" cy="365125"/>
          </a:xfrm>
        </p:spPr>
        <p:txBody>
          <a:bodyPr/>
          <a:lstStyle>
            <a:lvl1pPr>
              <a:defRPr smtClean="0"/>
            </a:lvl1pPr>
          </a:lstStyle>
          <a:p>
            <a:pPr>
              <a:defRPr/>
            </a:pPr>
            <a:fld id="{27A1C83F-6984-4BD0-8C0A-C223250723B0}" type="slidenum">
              <a:rPr lang="fr-FR" altLang="fr-FR"/>
              <a:pPr>
                <a:defRPr/>
              </a:pPr>
              <a:t>‹N°›</a:t>
            </a:fld>
            <a:endParaRPr lang="fr-FR" altLang="fr-FR"/>
          </a:p>
        </p:txBody>
      </p:sp>
    </p:spTree>
    <p:extLst>
      <p:ext uri="{BB962C8B-B14F-4D97-AF65-F5344CB8AC3E}">
        <p14:creationId xmlns:p14="http://schemas.microsoft.com/office/powerpoint/2010/main" val="22814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ECA558B6-6D7B-9B6F-0CC5-EA52A9081013}"/>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orme libre 7">
            <a:extLst>
              <a:ext uri="{FF2B5EF4-FFF2-40B4-BE49-F238E27FC236}">
                <a16:creationId xmlns:a16="http://schemas.microsoft.com/office/drawing/2014/main" id="{DC35B6CB-51AE-552E-5BB2-745E684E3373}"/>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1028" name="Espace réservé du titre 8">
            <a:extLst>
              <a:ext uri="{FF2B5EF4-FFF2-40B4-BE49-F238E27FC236}">
                <a16:creationId xmlns:a16="http://schemas.microsoft.com/office/drawing/2014/main" id="{5965C253-BC37-C8A1-8C01-FCBE0A6E2E56}"/>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a:t>Cliquez pour modifier le style du titre</a:t>
            </a:r>
            <a:endParaRPr lang="en-US" altLang="fr-FR"/>
          </a:p>
        </p:txBody>
      </p:sp>
      <p:sp>
        <p:nvSpPr>
          <p:cNvPr id="1029" name="Espace réservé du texte 29">
            <a:extLst>
              <a:ext uri="{FF2B5EF4-FFF2-40B4-BE49-F238E27FC236}">
                <a16:creationId xmlns:a16="http://schemas.microsoft.com/office/drawing/2014/main" id="{3D3D2A80-1724-2659-79C7-99FCF935CA0B}"/>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 name="Espace réservé de la date 9">
            <a:extLst>
              <a:ext uri="{FF2B5EF4-FFF2-40B4-BE49-F238E27FC236}">
                <a16:creationId xmlns:a16="http://schemas.microsoft.com/office/drawing/2014/main" id="{AFD35D40-7FBF-E845-30B5-6EFE6942EC55}"/>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fr-FR"/>
          </a:p>
        </p:txBody>
      </p:sp>
      <p:sp>
        <p:nvSpPr>
          <p:cNvPr id="22" name="Espace réservé du pied de page 21">
            <a:extLst>
              <a:ext uri="{FF2B5EF4-FFF2-40B4-BE49-F238E27FC236}">
                <a16:creationId xmlns:a16="http://schemas.microsoft.com/office/drawing/2014/main" id="{A701143D-3D98-9A4C-733D-CA62E3B9249C}"/>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fr-FR"/>
          </a:p>
        </p:txBody>
      </p:sp>
      <p:sp>
        <p:nvSpPr>
          <p:cNvPr id="18" name="Espace réservé du numéro de diapositive 17">
            <a:extLst>
              <a:ext uri="{FF2B5EF4-FFF2-40B4-BE49-F238E27FC236}">
                <a16:creationId xmlns:a16="http://schemas.microsoft.com/office/drawing/2014/main" id="{2A8B3316-24D3-B8DD-DD53-AF618714474A}"/>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65A9DEAF-D292-4AD1-B9C7-BB9E203F337F}" type="slidenum">
              <a:rPr lang="fr-FR" altLang="fr-FR"/>
              <a:pPr>
                <a:defRPr/>
              </a:pPr>
              <a:t>‹N°›</a:t>
            </a:fld>
            <a:endParaRPr lang="fr-FR" altLang="fr-FR"/>
          </a:p>
        </p:txBody>
      </p:sp>
      <p:grpSp>
        <p:nvGrpSpPr>
          <p:cNvPr id="1033" name="Groupe 1">
            <a:extLst>
              <a:ext uri="{FF2B5EF4-FFF2-40B4-BE49-F238E27FC236}">
                <a16:creationId xmlns:a16="http://schemas.microsoft.com/office/drawing/2014/main" id="{6AD27309-DF74-907D-53FB-0D45E5699164}"/>
              </a:ext>
            </a:extLst>
          </p:cNvPr>
          <p:cNvGrpSpPr>
            <a:grpSpLocks/>
          </p:cNvGrpSpPr>
          <p:nvPr/>
        </p:nvGrpSpPr>
        <p:grpSpPr bwMode="auto">
          <a:xfrm>
            <a:off x="-25399" y="203200"/>
            <a:ext cx="12240684" cy="647700"/>
            <a:chOff x="-19045" y="216550"/>
            <a:chExt cx="9180548" cy="649224"/>
          </a:xfrm>
        </p:grpSpPr>
        <p:sp>
          <p:nvSpPr>
            <p:cNvPr id="12" name="Forme libre 11">
              <a:extLst>
                <a:ext uri="{FF2B5EF4-FFF2-40B4-BE49-F238E27FC236}">
                  <a16:creationId xmlns:a16="http://schemas.microsoft.com/office/drawing/2014/main" id="{FA280C63-577B-3BA2-873A-23E5AEB56BB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3" name="Forme libre 12">
              <a:extLst>
                <a:ext uri="{FF2B5EF4-FFF2-40B4-BE49-F238E27FC236}">
                  <a16:creationId xmlns:a16="http://schemas.microsoft.com/office/drawing/2014/main" id="{3BB6AAC9-1413-85F1-5E34-9EA7804E5A0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latin typeface="Arial" charset="0"/>
              </a:endParaRPr>
            </a:p>
          </p:txBody>
        </p:sp>
      </p:grpSp>
    </p:spTree>
    <p:extLst>
      <p:ext uri="{BB962C8B-B14F-4D97-AF65-F5344CB8AC3E}">
        <p14:creationId xmlns:p14="http://schemas.microsoft.com/office/powerpoint/2010/main" val="1623125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FC8468E8-A7A3-9DC2-E2DF-AA53DCCBE6B3}"/>
              </a:ext>
            </a:extLst>
          </p:cNvPr>
          <p:cNvSpPr>
            <a:spLocks noGrp="1"/>
          </p:cNvSpPr>
          <p:nvPr>
            <p:ph type="title"/>
          </p:nvPr>
        </p:nvSpPr>
        <p:spPr/>
        <p:txBody>
          <a:bodyPr/>
          <a:lstStyle/>
          <a:p>
            <a:pPr eaLnBrk="1" hangingPunct="1"/>
            <a:r>
              <a:rPr lang="fr-FR" altLang="fr-FR"/>
              <a:t> </a:t>
            </a:r>
          </a:p>
        </p:txBody>
      </p:sp>
      <p:sp>
        <p:nvSpPr>
          <p:cNvPr id="37891" name="Espace réservé du contenu 2">
            <a:extLst>
              <a:ext uri="{FF2B5EF4-FFF2-40B4-BE49-F238E27FC236}">
                <a16:creationId xmlns:a16="http://schemas.microsoft.com/office/drawing/2014/main" id="{9D1EADFD-4B5B-8C1E-2AEF-CC4EE67CBACA}"/>
              </a:ext>
            </a:extLst>
          </p:cNvPr>
          <p:cNvSpPr>
            <a:spLocks noGrp="1"/>
          </p:cNvSpPr>
          <p:nvPr>
            <p:ph idx="1"/>
          </p:nvPr>
        </p:nvSpPr>
        <p:spPr/>
        <p:txBody>
          <a:bodyPr/>
          <a:lstStyle/>
          <a:p>
            <a:pPr algn="ctr" eaLnBrk="1" hangingPunct="1">
              <a:buFont typeface="Wingdings 2" panose="05020102010507070707" pitchFamily="18" charset="2"/>
              <a:buNone/>
            </a:pPr>
            <a:r>
              <a:rPr lang="fr-FR" altLang="fr-FR" sz="4400"/>
              <a:t>Deux grandes catégories de cellule:</a:t>
            </a:r>
          </a:p>
          <a:p>
            <a:pPr algn="ctr" eaLnBrk="1" hangingPunct="1">
              <a:buFont typeface="Wingdings 2" panose="05020102010507070707" pitchFamily="18" charset="2"/>
              <a:buNone/>
            </a:pPr>
            <a:r>
              <a:rPr lang="fr-FR" altLang="fr-FR" sz="4400"/>
              <a:t>		Les cellules nerveuses </a:t>
            </a:r>
          </a:p>
          <a:p>
            <a:pPr algn="ctr" eaLnBrk="1" hangingPunct="1">
              <a:buFont typeface="Wingdings 2" panose="05020102010507070707" pitchFamily="18" charset="2"/>
              <a:buNone/>
            </a:pPr>
            <a:r>
              <a:rPr lang="fr-FR" altLang="fr-FR" sz="4400"/>
              <a:t> 		Les cellules gliales.</a:t>
            </a:r>
          </a:p>
          <a:p>
            <a:pPr eaLnBrk="1" hangingPunct="1"/>
            <a:endParaRPr lang="fr-FR" alt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8D766CB2-F4A6-A093-720D-C9C32384110F}"/>
              </a:ext>
            </a:extLst>
          </p:cNvPr>
          <p:cNvSpPr>
            <a:spLocks noGrp="1"/>
          </p:cNvSpPr>
          <p:nvPr>
            <p:ph type="title"/>
          </p:nvPr>
        </p:nvSpPr>
        <p:spPr/>
        <p:txBody>
          <a:bodyPr/>
          <a:lstStyle/>
          <a:p>
            <a:pPr eaLnBrk="1" hangingPunct="1"/>
            <a:r>
              <a:rPr lang="fr-FR" altLang="fr-FR"/>
              <a:t> </a:t>
            </a:r>
          </a:p>
        </p:txBody>
      </p:sp>
      <p:pic>
        <p:nvPicPr>
          <p:cNvPr id="4" name="Espace réservé du contenu 3" descr="conduction nerveuse saltatoire.jpg">
            <a:extLst>
              <a:ext uri="{FF2B5EF4-FFF2-40B4-BE49-F238E27FC236}">
                <a16:creationId xmlns:a16="http://schemas.microsoft.com/office/drawing/2014/main" id="{562AE68E-C650-E650-7ADA-7A4DF5C74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5" name="ZoneTexte 4">
            <a:extLst>
              <a:ext uri="{FF2B5EF4-FFF2-40B4-BE49-F238E27FC236}">
                <a16:creationId xmlns:a16="http://schemas.microsoft.com/office/drawing/2014/main" id="{F8E24EF0-A825-3E45-D0AB-5EE1BAD22437}"/>
              </a:ext>
            </a:extLst>
          </p:cNvPr>
          <p:cNvSpPr txBox="1">
            <a:spLocks noChangeArrowheads="1"/>
          </p:cNvSpPr>
          <p:nvPr/>
        </p:nvSpPr>
        <p:spPr bwMode="auto">
          <a:xfrm>
            <a:off x="1664859" y="2060575"/>
            <a:ext cx="87559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fr-FR" altLang="fr-FR" sz="2000" b="1">
                <a:solidFill>
                  <a:prstClr val="black"/>
                </a:solidFill>
              </a:rPr>
              <a:t>Conduction saltatoire</a:t>
            </a:r>
          </a:p>
          <a:p>
            <a:pPr algn="ctr" fontAlgn="base">
              <a:spcBef>
                <a:spcPct val="0"/>
              </a:spcBef>
              <a:spcAft>
                <a:spcPct val="0"/>
              </a:spcAft>
            </a:pPr>
            <a:endParaRPr lang="fr-FR" altLang="fr-FR" sz="2000" b="1">
              <a:solidFill>
                <a:prstClr val="black"/>
              </a:solidFill>
            </a:endParaRPr>
          </a:p>
          <a:p>
            <a:pPr algn="ctr" fontAlgn="base">
              <a:spcBef>
                <a:spcPct val="0"/>
              </a:spcBef>
              <a:spcAft>
                <a:spcPct val="0"/>
              </a:spcAft>
            </a:pPr>
            <a:r>
              <a:rPr lang="fr-FR" altLang="fr-FR" sz="2000" b="1">
                <a:solidFill>
                  <a:prstClr val="black"/>
                </a:solidFill>
              </a:rPr>
              <a:t>Nœud de RANVIER</a:t>
            </a:r>
          </a:p>
          <a:p>
            <a:pPr algn="ctr" fontAlgn="base">
              <a:spcBef>
                <a:spcPct val="0"/>
              </a:spcBef>
              <a:spcAft>
                <a:spcPct val="0"/>
              </a:spcAft>
            </a:pPr>
            <a:endParaRPr lang="fr-FR" altLang="fr-FR" sz="2000" b="1">
              <a:solidFill>
                <a:prstClr val="black"/>
              </a:solidFill>
            </a:endParaRPr>
          </a:p>
          <a:p>
            <a:pPr algn="ctr" fontAlgn="base">
              <a:spcBef>
                <a:spcPct val="0"/>
              </a:spcBef>
              <a:spcAft>
                <a:spcPct val="0"/>
              </a:spcAft>
            </a:pPr>
            <a:r>
              <a:rPr lang="fr-FR" altLang="fr-FR" sz="2000" b="1">
                <a:solidFill>
                  <a:prstClr val="black"/>
                </a:solidFill>
              </a:rPr>
              <a:t>Les fibres nerveuses les plus rapides sont donc les fibres myélinisées</a:t>
            </a:r>
          </a:p>
          <a:p>
            <a:pPr algn="ctr" fontAlgn="base">
              <a:spcBef>
                <a:spcPct val="0"/>
              </a:spcBef>
              <a:spcAft>
                <a:spcPct val="0"/>
              </a:spcAft>
            </a:pPr>
            <a:r>
              <a:rPr lang="fr-FR" altLang="fr-FR" sz="2000" b="1">
                <a:solidFill>
                  <a:prstClr val="black"/>
                </a:solidFill>
              </a:rPr>
              <a:t> de gros diamètre.</a:t>
            </a:r>
            <a:endParaRPr lang="fr-FR" altLang="fr-FR" sz="2000">
              <a:solidFill>
                <a:prstClr val="black"/>
              </a:solidFill>
            </a:endParaRPr>
          </a:p>
          <a:p>
            <a:pPr algn="ctr" fontAlgn="base">
              <a:spcBef>
                <a:spcPct val="0"/>
              </a:spcBef>
              <a:spcAft>
                <a:spcPct val="0"/>
              </a:spcAft>
            </a:pPr>
            <a:endParaRPr lang="fr-FR" altLang="fr-FR" b="1">
              <a:solidFill>
                <a:prstClr val="black"/>
              </a:solidFill>
            </a:endParaRPr>
          </a:p>
          <a:p>
            <a:pPr algn="ctr" fontAlgn="base">
              <a:spcBef>
                <a:spcPct val="0"/>
              </a:spcBef>
              <a:spcAft>
                <a:spcPct val="0"/>
              </a:spcAft>
            </a:pPr>
            <a:endParaRPr lang="fr-FR" altLang="fr-FR">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8BC86037-E9E5-6CDF-D3B4-39A4839231EA}"/>
              </a:ext>
            </a:extLst>
          </p:cNvPr>
          <p:cNvSpPr>
            <a:spLocks noGrp="1"/>
          </p:cNvSpPr>
          <p:nvPr>
            <p:ph type="title"/>
          </p:nvPr>
        </p:nvSpPr>
        <p:spPr/>
        <p:txBody>
          <a:bodyPr/>
          <a:lstStyle/>
          <a:p>
            <a:pPr algn="ctr"/>
            <a:r>
              <a:rPr lang="fr-FR" altLang="fr-FR" b="1">
                <a:solidFill>
                  <a:srgbClr val="FF0000"/>
                </a:solidFill>
              </a:rPr>
              <a:t>Structure conjonctive du nerf périphérique</a:t>
            </a:r>
          </a:p>
        </p:txBody>
      </p:sp>
      <p:pic>
        <p:nvPicPr>
          <p:cNvPr id="48131" name="Picture 2">
            <a:extLst>
              <a:ext uri="{FF2B5EF4-FFF2-40B4-BE49-F238E27FC236}">
                <a16:creationId xmlns:a16="http://schemas.microsoft.com/office/drawing/2014/main" id="{B8B6573E-D931-BF9D-5549-B78F4BE0BB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312" t="17758" r="43896" b="20396"/>
          <a:stretch>
            <a:fillRect/>
          </a:stretch>
        </p:blipFill>
        <p:spPr>
          <a:xfrm>
            <a:off x="3667126" y="1928814"/>
            <a:ext cx="5857875" cy="4929187"/>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42192098-4ACC-4D0B-C990-6670D6B32F8F}"/>
              </a:ext>
            </a:extLst>
          </p:cNvPr>
          <p:cNvSpPr>
            <a:spLocks noGrp="1"/>
          </p:cNvSpPr>
          <p:nvPr>
            <p:ph type="title"/>
          </p:nvPr>
        </p:nvSpPr>
        <p:spPr/>
        <p:txBody>
          <a:bodyPr/>
          <a:lstStyle/>
          <a:p>
            <a:pPr algn="ctr"/>
            <a:r>
              <a:rPr lang="fr-FR" altLang="fr-FR" b="1">
                <a:solidFill>
                  <a:srgbClr val="FF0000"/>
                </a:solidFill>
              </a:rPr>
              <a:t>Propriétés mécaniques du nerf</a:t>
            </a:r>
          </a:p>
        </p:txBody>
      </p:sp>
      <p:sp>
        <p:nvSpPr>
          <p:cNvPr id="49155" name="Espace réservé du contenu 2">
            <a:extLst>
              <a:ext uri="{FF2B5EF4-FFF2-40B4-BE49-F238E27FC236}">
                <a16:creationId xmlns:a16="http://schemas.microsoft.com/office/drawing/2014/main" id="{D52B75B5-6ECC-0F0C-4A7A-103154BF6156}"/>
              </a:ext>
            </a:extLst>
          </p:cNvPr>
          <p:cNvSpPr>
            <a:spLocks noGrp="1"/>
          </p:cNvSpPr>
          <p:nvPr>
            <p:ph idx="1"/>
          </p:nvPr>
        </p:nvSpPr>
        <p:spPr/>
        <p:txBody>
          <a:bodyPr/>
          <a:lstStyle/>
          <a:p>
            <a:endParaRPr lang="fr-FR" altLang="fr-FR"/>
          </a:p>
          <a:p>
            <a:endParaRPr lang="fr-FR" altLang="fr-FR"/>
          </a:p>
          <a:p>
            <a:pPr algn="ctr">
              <a:buFont typeface="Wingdings 2" panose="05020102010507070707" pitchFamily="18" charset="2"/>
              <a:buNone/>
            </a:pPr>
            <a:r>
              <a:rPr lang="fr-FR" altLang="fr-FR" sz="3600" b="1"/>
              <a:t>Nerf= structure Viscoélastique </a:t>
            </a:r>
          </a:p>
          <a:p>
            <a:pPr algn="ctr">
              <a:buFont typeface="Wingdings 2" panose="05020102010507070707" pitchFamily="18" charset="2"/>
              <a:buNone/>
            </a:pPr>
            <a:endParaRPr lang="fr-FR" altLang="fr-FR" sz="3600" b="1"/>
          </a:p>
          <a:p>
            <a:pPr algn="ctr">
              <a:buFont typeface="Wingdings 2" panose="05020102010507070707" pitchFamily="18" charset="2"/>
              <a:buNone/>
            </a:pPr>
            <a:r>
              <a:rPr lang="fr-FR" altLang="fr-FR" sz="3600" b="1"/>
              <a:t>Adaptation à la course articulaire sans perdre sa fonction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838574AB-F6B2-2D3E-2508-187EFB6D7D64}"/>
              </a:ext>
            </a:extLst>
          </p:cNvPr>
          <p:cNvSpPr>
            <a:spLocks noGrp="1"/>
          </p:cNvSpPr>
          <p:nvPr>
            <p:ph type="title"/>
          </p:nvPr>
        </p:nvSpPr>
        <p:spPr/>
        <p:txBody>
          <a:bodyPr/>
          <a:lstStyle/>
          <a:p>
            <a:pPr algn="ctr"/>
            <a:r>
              <a:rPr lang="fr-FR" altLang="fr-FR" b="1">
                <a:solidFill>
                  <a:srgbClr val="FF0000"/>
                </a:solidFill>
              </a:rPr>
              <a:t>Classification des lésions nerveuses</a:t>
            </a:r>
            <a:endParaRPr lang="fr-FR" altLang="fr-FR">
              <a:solidFill>
                <a:srgbClr val="FF0000"/>
              </a:solidFill>
            </a:endParaRPr>
          </a:p>
        </p:txBody>
      </p:sp>
      <p:sp>
        <p:nvSpPr>
          <p:cNvPr id="50179" name="Espace réservé du contenu 2">
            <a:extLst>
              <a:ext uri="{FF2B5EF4-FFF2-40B4-BE49-F238E27FC236}">
                <a16:creationId xmlns:a16="http://schemas.microsoft.com/office/drawing/2014/main" id="{1A13B429-9DA3-FDC5-E5C5-3A685189CF38}"/>
              </a:ext>
            </a:extLst>
          </p:cNvPr>
          <p:cNvSpPr>
            <a:spLocks noGrp="1"/>
          </p:cNvSpPr>
          <p:nvPr>
            <p:ph idx="1"/>
          </p:nvPr>
        </p:nvSpPr>
        <p:spPr/>
        <p:txBody>
          <a:bodyPr/>
          <a:lstStyle/>
          <a:p>
            <a:pPr algn="ctr">
              <a:buFont typeface="Wingdings 2" panose="05020102010507070707" pitchFamily="18" charset="2"/>
              <a:buNone/>
            </a:pPr>
            <a:r>
              <a:rPr lang="fr-FR" altLang="fr-FR" sz="6600" b="1"/>
              <a:t>NEURAPRAXIE</a:t>
            </a:r>
            <a:endParaRPr lang="fr-FR" altLang="fr-FR" sz="6600"/>
          </a:p>
          <a:p>
            <a:pPr algn="ctr">
              <a:buFont typeface="Wingdings 2" panose="05020102010507070707" pitchFamily="18" charset="2"/>
              <a:buNone/>
            </a:pPr>
            <a:r>
              <a:rPr lang="fr-FR" altLang="fr-FR" sz="6600" b="1"/>
              <a:t>AXONOTMESIS</a:t>
            </a:r>
          </a:p>
          <a:p>
            <a:pPr algn="ctr">
              <a:buFont typeface="Wingdings 2" panose="05020102010507070707" pitchFamily="18" charset="2"/>
              <a:buNone/>
            </a:pPr>
            <a:r>
              <a:rPr lang="fr-FR" altLang="fr-FR" sz="6600" b="1"/>
              <a:t>NEUROTMESIS</a:t>
            </a:r>
            <a:endParaRPr lang="fr-FR" altLang="fr-FR" sz="6600"/>
          </a:p>
          <a:p>
            <a:endParaRPr lang="fr-FR"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C46E3A43-7075-EDA2-34E2-B9AE9FAC6D33}"/>
              </a:ext>
            </a:extLst>
          </p:cNvPr>
          <p:cNvSpPr>
            <a:spLocks noGrp="1"/>
          </p:cNvSpPr>
          <p:nvPr>
            <p:ph type="title"/>
          </p:nvPr>
        </p:nvSpPr>
        <p:spPr/>
        <p:txBody>
          <a:bodyPr/>
          <a:lstStyle/>
          <a:p>
            <a:pPr algn="ctr"/>
            <a:r>
              <a:rPr lang="fr-FR" altLang="fr-FR" b="1">
                <a:solidFill>
                  <a:srgbClr val="FF0000"/>
                </a:solidFill>
              </a:rPr>
              <a:t>La dégénérescence Wallérienne</a:t>
            </a:r>
            <a:endParaRPr lang="fr-FR" altLang="fr-FR">
              <a:solidFill>
                <a:srgbClr val="FF0000"/>
              </a:solidFill>
            </a:endParaRPr>
          </a:p>
        </p:txBody>
      </p:sp>
      <p:sp>
        <p:nvSpPr>
          <p:cNvPr id="51203" name="Espace réservé du contenu 2">
            <a:extLst>
              <a:ext uri="{FF2B5EF4-FFF2-40B4-BE49-F238E27FC236}">
                <a16:creationId xmlns:a16="http://schemas.microsoft.com/office/drawing/2014/main" id="{22208592-8950-5290-5CE6-3091375FCC28}"/>
              </a:ext>
            </a:extLst>
          </p:cNvPr>
          <p:cNvSpPr>
            <a:spLocks noGrp="1"/>
          </p:cNvSpPr>
          <p:nvPr>
            <p:ph idx="1"/>
          </p:nvPr>
        </p:nvSpPr>
        <p:spPr/>
        <p:txBody>
          <a:bodyPr/>
          <a:lstStyle/>
          <a:p>
            <a:pPr algn="ctr">
              <a:buFont typeface="Wingdings 2" panose="05020102010507070707" pitchFamily="18" charset="2"/>
              <a:buNone/>
            </a:pPr>
            <a:r>
              <a:rPr lang="fr-FR" altLang="fr-FR" sz="3600" b="1"/>
              <a:t> Lorsque la fibre nerveuse est sectionnée, la partie distale dégénère=dégénérescence Wallérienne. </a:t>
            </a:r>
          </a:p>
          <a:p>
            <a:pPr algn="ctr">
              <a:buFont typeface="Wingdings 2" panose="05020102010507070707" pitchFamily="18" charset="2"/>
              <a:buNone/>
            </a:pPr>
            <a:r>
              <a:rPr lang="fr-FR" altLang="fr-FR" sz="3600" b="1"/>
              <a:t>Par contre la partie proximale peut régénérer</a:t>
            </a:r>
          </a:p>
          <a:p>
            <a:endParaRPr lang="fr-FR" alt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EAC9B-E51C-B23D-A025-3EBC4B362C9D}"/>
              </a:ext>
            </a:extLst>
          </p:cNvPr>
          <p:cNvSpPr>
            <a:spLocks noGrp="1"/>
          </p:cNvSpPr>
          <p:nvPr>
            <p:ph type="title"/>
          </p:nvPr>
        </p:nvSpPr>
        <p:spPr/>
        <p:txBody>
          <a:bodyPr>
            <a:normAutofit fontScale="90000"/>
          </a:bodyPr>
          <a:lstStyle/>
          <a:p>
            <a:pPr algn="ctr" eaLnBrk="1" fontAlgn="auto" hangingPunct="1">
              <a:spcAft>
                <a:spcPts val="0"/>
              </a:spcAft>
              <a:defRPr/>
            </a:pPr>
            <a:r>
              <a:rPr lang="fr-FR" b="1" dirty="0">
                <a:solidFill>
                  <a:srgbClr val="FF0000"/>
                </a:solidFill>
              </a:rPr>
              <a:t>Les cellules gliales</a:t>
            </a:r>
            <a:br>
              <a:rPr lang="fr-FR" dirty="0"/>
            </a:br>
            <a:endParaRPr lang="fr-FR" dirty="0"/>
          </a:p>
        </p:txBody>
      </p:sp>
      <p:sp>
        <p:nvSpPr>
          <p:cNvPr id="3" name="Espace réservé du contenu 2">
            <a:extLst>
              <a:ext uri="{FF2B5EF4-FFF2-40B4-BE49-F238E27FC236}">
                <a16:creationId xmlns:a16="http://schemas.microsoft.com/office/drawing/2014/main" id="{A8B40F02-3268-BB4D-5B4D-B859BD7D3351}"/>
              </a:ext>
            </a:extLst>
          </p:cNvPr>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fr-FR" dirty="0"/>
              <a:t>Cellule de soutien.</a:t>
            </a:r>
          </a:p>
          <a:p>
            <a:pPr marL="274320" indent="-274320" eaLnBrk="1" fontAlgn="auto" hangingPunct="1">
              <a:spcAft>
                <a:spcPts val="0"/>
              </a:spcAft>
              <a:buClr>
                <a:schemeClr val="accent3"/>
              </a:buClr>
              <a:buFont typeface="Wingdings 2"/>
              <a:buChar char=""/>
              <a:defRPr/>
            </a:pPr>
            <a:r>
              <a:rPr lang="fr-FR" dirty="0"/>
              <a:t>10 fois plus nombreuses que les neurones</a:t>
            </a:r>
          </a:p>
          <a:p>
            <a:pPr marL="274320" indent="-274320" eaLnBrk="1" fontAlgn="auto" hangingPunct="1">
              <a:spcAft>
                <a:spcPts val="0"/>
              </a:spcAft>
              <a:buClr>
                <a:schemeClr val="accent3"/>
              </a:buClr>
              <a:buFont typeface="Wingdings 2"/>
              <a:buChar char=""/>
              <a:defRPr/>
            </a:pPr>
            <a:r>
              <a:rPr lang="fr-FR" dirty="0"/>
              <a:t>incapables d'émettre des signaux électriques </a:t>
            </a:r>
          </a:p>
          <a:p>
            <a:pPr marL="274320" indent="-274320" eaLnBrk="1" fontAlgn="auto" hangingPunct="1">
              <a:spcAft>
                <a:spcPts val="0"/>
              </a:spcAft>
              <a:buClr>
                <a:schemeClr val="accent3"/>
              </a:buClr>
              <a:buFont typeface="Wingdings 2"/>
              <a:buChar char=""/>
              <a:defRPr/>
            </a:pPr>
            <a:r>
              <a:rPr lang="fr-FR" dirty="0"/>
              <a:t>contribuent à maintenir les neurones en état d'émettre des signaux</a:t>
            </a:r>
          </a:p>
          <a:p>
            <a:pPr marL="274320" indent="-274320" eaLnBrk="1" fontAlgn="auto" hangingPunct="1">
              <a:spcAft>
                <a:spcPts val="0"/>
              </a:spcAft>
              <a:buClr>
                <a:schemeClr val="accent3"/>
              </a:buClr>
              <a:buFont typeface="Wingdings 2"/>
              <a:buChar char=""/>
              <a:defRPr/>
            </a:pPr>
            <a:r>
              <a:rPr lang="fr-FR" dirty="0"/>
              <a:t>2 types de cellules:</a:t>
            </a:r>
          </a:p>
          <a:p>
            <a:pPr marL="640080" lvl="1" indent="-246888" eaLnBrk="1" fontAlgn="auto" hangingPunct="1">
              <a:spcAft>
                <a:spcPts val="0"/>
              </a:spcAft>
              <a:buFont typeface="Wingdings 2"/>
              <a:buChar char=""/>
              <a:defRPr/>
            </a:pPr>
            <a:r>
              <a:rPr lang="fr-FR" dirty="0"/>
              <a:t>Les astrocytes</a:t>
            </a:r>
            <a:endParaRPr lang="fr-FR" sz="1800" dirty="0"/>
          </a:p>
          <a:p>
            <a:pPr marL="640080" lvl="1" indent="-246888" eaLnBrk="1" fontAlgn="auto" hangingPunct="1">
              <a:spcAft>
                <a:spcPts val="0"/>
              </a:spcAft>
              <a:buFont typeface="Wingdings 2"/>
              <a:buChar char=""/>
              <a:defRPr/>
            </a:pPr>
            <a:r>
              <a:rPr lang="fr-FR" dirty="0"/>
              <a:t>Les oligodendrocytes</a:t>
            </a:r>
            <a:endParaRPr lang="fr-FR" sz="1800" dirty="0"/>
          </a:p>
          <a:p>
            <a:pPr marL="640080" lvl="1" indent="-246888" eaLnBrk="1" fontAlgn="auto" hangingPunct="1">
              <a:spcAft>
                <a:spcPts val="0"/>
              </a:spcAft>
              <a:buFont typeface="Wingdings 2"/>
              <a:buChar char=""/>
              <a:defRPr/>
            </a:pPr>
            <a:endParaRPr lang="fr-FR" dirty="0"/>
          </a:p>
          <a:p>
            <a:pPr marL="274320" indent="-274320" eaLnBrk="1" fontAlgn="auto" hangingPunct="1">
              <a:spcAft>
                <a:spcPts val="0"/>
              </a:spcAft>
              <a:buClr>
                <a:schemeClr val="accent3"/>
              </a:buClr>
              <a:buNone/>
              <a:defRPr/>
            </a:pPr>
            <a:r>
              <a:rPr lang="fr-FR" b="1" dirty="0"/>
              <a:t>Assurent donc l'homéostasie du milieu immédiat entourant les neurones, contribuant au fonctionnement cérébral, en étroite synergie avec la fonction neuronale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2E1633B7-1DD3-D3C7-8A2D-212A15E091F1}"/>
              </a:ext>
            </a:extLst>
          </p:cNvPr>
          <p:cNvSpPr>
            <a:spLocks noGrp="1"/>
          </p:cNvSpPr>
          <p:nvPr>
            <p:ph type="title"/>
          </p:nvPr>
        </p:nvSpPr>
        <p:spPr/>
        <p:txBody>
          <a:bodyPr/>
          <a:lstStyle/>
          <a:p>
            <a:pPr algn="ctr" eaLnBrk="1" hangingPunct="1"/>
            <a:r>
              <a:rPr lang="fr-FR" altLang="fr-FR" b="1">
                <a:solidFill>
                  <a:srgbClr val="FF0000"/>
                </a:solidFill>
              </a:rPr>
              <a:t>Les neurones</a:t>
            </a:r>
          </a:p>
        </p:txBody>
      </p:sp>
      <p:sp>
        <p:nvSpPr>
          <p:cNvPr id="39939" name="Espace réservé du contenu 2">
            <a:extLst>
              <a:ext uri="{FF2B5EF4-FFF2-40B4-BE49-F238E27FC236}">
                <a16:creationId xmlns:a16="http://schemas.microsoft.com/office/drawing/2014/main" id="{707EA91A-D663-EF16-770F-6883E504C60B}"/>
              </a:ext>
            </a:extLst>
          </p:cNvPr>
          <p:cNvSpPr>
            <a:spLocks noGrp="1"/>
          </p:cNvSpPr>
          <p:nvPr>
            <p:ph idx="1"/>
          </p:nvPr>
        </p:nvSpPr>
        <p:spPr/>
        <p:txBody>
          <a:bodyPr/>
          <a:lstStyle/>
          <a:p>
            <a:pPr eaLnBrk="1" hangingPunct="1"/>
            <a:r>
              <a:rPr lang="fr-FR" altLang="fr-FR"/>
              <a:t>L'encéphale humain adulte contient environ 100 milliards de neurones</a:t>
            </a:r>
          </a:p>
          <a:p>
            <a:pPr eaLnBrk="1" hangingPunct="1"/>
            <a:r>
              <a:rPr lang="fr-FR" altLang="fr-FR"/>
              <a:t>cellules spécialisées, hautement différenciées, capables de répondre à des stimuli et de transmettre des signaux électriques à distance</a:t>
            </a:r>
          </a:p>
          <a:p>
            <a:pPr eaLnBrk="1" hangingPunct="1"/>
            <a:r>
              <a:rPr lang="fr-FR" altLang="fr-FR"/>
              <a:t>communiquent les uns avec les autres et avec les cellules effectrices par les synapses</a:t>
            </a:r>
          </a:p>
          <a:p>
            <a:pPr eaLnBrk="1" hangingPunct="1"/>
            <a:r>
              <a:rPr lang="fr-FR" altLang="fr-FR"/>
              <a:t>Neurone afférent, efférent, interneurone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B485DA59-D9A3-E5CC-997E-1DD5AD0BC8A4}"/>
              </a:ext>
            </a:extLst>
          </p:cNvPr>
          <p:cNvSpPr>
            <a:spLocks noGrp="1"/>
          </p:cNvSpPr>
          <p:nvPr>
            <p:ph type="title"/>
          </p:nvPr>
        </p:nvSpPr>
        <p:spPr/>
        <p:txBody>
          <a:bodyPr/>
          <a:lstStyle/>
          <a:p>
            <a:pPr algn="ctr" eaLnBrk="1" hangingPunct="1"/>
            <a:r>
              <a:rPr lang="fr-FR" altLang="fr-FR" b="1">
                <a:solidFill>
                  <a:srgbClr val="FF0000"/>
                </a:solidFill>
              </a:rPr>
              <a:t>Constitution du neurone</a:t>
            </a:r>
          </a:p>
        </p:txBody>
      </p:sp>
      <p:sp>
        <p:nvSpPr>
          <p:cNvPr id="40963" name="Espace réservé du contenu 2">
            <a:extLst>
              <a:ext uri="{FF2B5EF4-FFF2-40B4-BE49-F238E27FC236}">
                <a16:creationId xmlns:a16="http://schemas.microsoft.com/office/drawing/2014/main" id="{D1C386CF-1765-7D13-7E09-6459AC6FF565}"/>
              </a:ext>
            </a:extLst>
          </p:cNvPr>
          <p:cNvSpPr>
            <a:spLocks noGrp="1"/>
          </p:cNvSpPr>
          <p:nvPr>
            <p:ph idx="1"/>
          </p:nvPr>
        </p:nvSpPr>
        <p:spPr/>
        <p:txBody>
          <a:bodyPr/>
          <a:lstStyle/>
          <a:p>
            <a:pPr algn="ctr" eaLnBrk="1" hangingPunct="1">
              <a:buFont typeface="Wingdings 2" panose="05020102010507070707" pitchFamily="18" charset="2"/>
              <a:buNone/>
            </a:pPr>
            <a:r>
              <a:rPr lang="fr-FR" altLang="fr-FR" sz="5400"/>
              <a:t>trois parties principales:</a:t>
            </a:r>
          </a:p>
          <a:p>
            <a:pPr lvl="1" algn="ctr" eaLnBrk="1" hangingPunct="1"/>
            <a:r>
              <a:rPr lang="fr-FR" altLang="fr-FR" sz="5400"/>
              <a:t> le soma</a:t>
            </a:r>
          </a:p>
          <a:p>
            <a:pPr lvl="1" algn="ctr" eaLnBrk="1" hangingPunct="1"/>
            <a:r>
              <a:rPr lang="fr-FR" altLang="fr-FR" sz="5400"/>
              <a:t>les dendrites </a:t>
            </a:r>
          </a:p>
          <a:p>
            <a:pPr lvl="1" algn="ctr" eaLnBrk="1" hangingPunct="1"/>
            <a:r>
              <a:rPr lang="fr-FR" altLang="fr-FR" sz="5400"/>
              <a:t> l'axone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AF7934C1-A335-755A-B092-B5C66C62E2B4}"/>
              </a:ext>
            </a:extLst>
          </p:cNvPr>
          <p:cNvSpPr>
            <a:spLocks noGrp="1"/>
          </p:cNvSpPr>
          <p:nvPr>
            <p:ph type="title"/>
          </p:nvPr>
        </p:nvSpPr>
        <p:spPr/>
        <p:txBody>
          <a:bodyPr/>
          <a:lstStyle/>
          <a:p>
            <a:pPr algn="ctr" eaLnBrk="1" hangingPunct="1"/>
            <a:r>
              <a:rPr lang="fr-FR" altLang="fr-FR" b="1">
                <a:solidFill>
                  <a:srgbClr val="FF0000"/>
                </a:solidFill>
              </a:rPr>
              <a:t>Constitution du neurone</a:t>
            </a:r>
          </a:p>
        </p:txBody>
      </p:sp>
      <p:sp>
        <p:nvSpPr>
          <p:cNvPr id="41987" name="Espace réservé du contenu 2">
            <a:extLst>
              <a:ext uri="{FF2B5EF4-FFF2-40B4-BE49-F238E27FC236}">
                <a16:creationId xmlns:a16="http://schemas.microsoft.com/office/drawing/2014/main" id="{973D0872-3691-364C-2918-8880BB8F4BFC}"/>
              </a:ext>
            </a:extLst>
          </p:cNvPr>
          <p:cNvSpPr>
            <a:spLocks noGrp="1"/>
          </p:cNvSpPr>
          <p:nvPr>
            <p:ph idx="1"/>
          </p:nvPr>
        </p:nvSpPr>
        <p:spPr/>
        <p:txBody>
          <a:bodyPr/>
          <a:lstStyle/>
          <a:p>
            <a:pPr lvl="1" algn="ctr" eaLnBrk="1" hangingPunct="1">
              <a:buFont typeface="Wingdings 2" panose="05020102010507070707" pitchFamily="18" charset="2"/>
              <a:buNone/>
            </a:pPr>
            <a:r>
              <a:rPr lang="fr-FR" altLang="fr-FR" b="1"/>
              <a:t>La membrane neuronale</a:t>
            </a:r>
            <a:r>
              <a:rPr lang="fr-FR" altLang="fr-FR"/>
              <a:t> délimite le pourtour  cellulaire, et donne la faculté de véhiculer et de transmettre les messages nerveux</a:t>
            </a:r>
          </a:p>
          <a:p>
            <a:pPr lvl="1" algn="ctr" eaLnBrk="1" hangingPunct="1">
              <a:buFont typeface="Wingdings 2" panose="05020102010507070707" pitchFamily="18" charset="2"/>
              <a:buNone/>
            </a:pPr>
            <a:r>
              <a:rPr lang="fr-FR" altLang="fr-FR" b="1"/>
              <a:t>Le corps cellulaire ou soma</a:t>
            </a:r>
            <a:r>
              <a:rPr lang="fr-FR" altLang="fr-FR"/>
              <a:t> contient:</a:t>
            </a:r>
          </a:p>
          <a:p>
            <a:pPr lvl="1" algn="ctr" eaLnBrk="1" hangingPunct="1">
              <a:buFont typeface="Wingdings 2" panose="05020102010507070707" pitchFamily="18" charset="2"/>
              <a:buNone/>
            </a:pPr>
            <a:r>
              <a:rPr lang="fr-FR" altLang="fr-FR"/>
              <a:t>un noyau</a:t>
            </a:r>
          </a:p>
          <a:p>
            <a:pPr lvl="1" algn="ctr" eaLnBrk="1" hangingPunct="1">
              <a:buFont typeface="Wingdings 2" panose="05020102010507070707" pitchFamily="18" charset="2"/>
              <a:buNone/>
            </a:pPr>
            <a:r>
              <a:rPr lang="fr-FR" altLang="fr-FR"/>
              <a:t> un réticulum endoplasmique (rugueux et lisse)= production de protéines</a:t>
            </a:r>
          </a:p>
          <a:p>
            <a:pPr lvl="1" algn="ctr" eaLnBrk="1" hangingPunct="1">
              <a:buFont typeface="Wingdings 2" panose="05020102010507070707" pitchFamily="18" charset="2"/>
              <a:buNone/>
            </a:pPr>
            <a:r>
              <a:rPr lang="fr-FR" altLang="fr-FR"/>
              <a:t> des ribosomes,</a:t>
            </a:r>
          </a:p>
          <a:p>
            <a:pPr lvl="1" algn="ctr" eaLnBrk="1" hangingPunct="1">
              <a:buFont typeface="Wingdings 2" panose="05020102010507070707" pitchFamily="18" charset="2"/>
              <a:buNone/>
            </a:pPr>
            <a:r>
              <a:rPr lang="fr-FR" altLang="fr-FR"/>
              <a:t>un appareil de Golgi</a:t>
            </a:r>
          </a:p>
          <a:p>
            <a:pPr lvl="1" algn="ctr" eaLnBrk="1" hangingPunct="1">
              <a:buFont typeface="Wingdings 2" panose="05020102010507070707" pitchFamily="18" charset="2"/>
              <a:buNone/>
            </a:pPr>
            <a:r>
              <a:rPr lang="fr-FR" altLang="fr-FR"/>
              <a:t> des mitochondries= production d’énergie</a:t>
            </a:r>
          </a:p>
          <a:p>
            <a:pPr algn="ctr" eaLnBrk="1" hangingPunct="1">
              <a:buFont typeface="Wingdings 2" panose="05020102010507070707" pitchFamily="18" charset="2"/>
              <a:buNone/>
            </a:pPr>
            <a:endParaRPr lang="fr-FR" altLang="fr-F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6DEBB53C-95F0-0E73-64CA-5E6A8D64E208}"/>
              </a:ext>
            </a:extLst>
          </p:cNvPr>
          <p:cNvSpPr>
            <a:spLocks noGrp="1"/>
          </p:cNvSpPr>
          <p:nvPr>
            <p:ph type="title"/>
          </p:nvPr>
        </p:nvSpPr>
        <p:spPr/>
        <p:txBody>
          <a:bodyPr/>
          <a:lstStyle/>
          <a:p>
            <a:pPr algn="ctr" eaLnBrk="1" hangingPunct="1"/>
            <a:r>
              <a:rPr lang="fr-FR" altLang="fr-FR" b="1">
                <a:solidFill>
                  <a:srgbClr val="FF0000"/>
                </a:solidFill>
              </a:rPr>
              <a:t>Constitution du neurone</a:t>
            </a:r>
            <a:endParaRPr lang="fr-FR" altLang="fr-FR"/>
          </a:p>
        </p:txBody>
      </p:sp>
      <p:sp>
        <p:nvSpPr>
          <p:cNvPr id="3" name="Espace réservé du contenu 2">
            <a:extLst>
              <a:ext uri="{FF2B5EF4-FFF2-40B4-BE49-F238E27FC236}">
                <a16:creationId xmlns:a16="http://schemas.microsoft.com/office/drawing/2014/main" id="{1C114F15-03DE-49D3-D4E5-DAA451A6BBE3}"/>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fr-FR" dirty="0"/>
              <a:t>Les neurones =cellules spécialisées dans la transmission de signaux </a:t>
            </a:r>
          </a:p>
          <a:p>
            <a:pPr marL="274320" indent="-274320" eaLnBrk="1" fontAlgn="auto" hangingPunct="1">
              <a:spcAft>
                <a:spcPts val="0"/>
              </a:spcAft>
              <a:buClr>
                <a:schemeClr val="accent3"/>
              </a:buClr>
              <a:buFont typeface="Wingdings 2"/>
              <a:buChar char=""/>
              <a:defRPr/>
            </a:pPr>
            <a:r>
              <a:rPr lang="fr-FR" dirty="0"/>
              <a:t>Les neurones présentent des  neurites</a:t>
            </a:r>
            <a:r>
              <a:rPr lang="fr-FR" b="1" dirty="0"/>
              <a:t> </a:t>
            </a:r>
            <a:r>
              <a:rPr lang="fr-FR" dirty="0"/>
              <a:t>=axones ou dendrites</a:t>
            </a:r>
          </a:p>
          <a:p>
            <a:pPr marL="274320" indent="-274320" eaLnBrk="1" fontAlgn="auto" hangingPunct="1">
              <a:spcAft>
                <a:spcPts val="0"/>
              </a:spcAft>
              <a:buClr>
                <a:schemeClr val="accent3"/>
              </a:buClr>
              <a:buFont typeface="Wingdings 2"/>
              <a:buChar char=""/>
              <a:defRPr/>
            </a:pPr>
            <a:r>
              <a:rPr lang="fr-FR" dirty="0"/>
              <a:t>Les dendrites =fines ramifications =qui naissent du corps cellulaire, </a:t>
            </a:r>
          </a:p>
          <a:p>
            <a:pPr marL="274320" indent="-274320" eaLnBrk="1" fontAlgn="auto" hangingPunct="1">
              <a:spcAft>
                <a:spcPts val="0"/>
              </a:spcAft>
              <a:buClr>
                <a:schemeClr val="accent3"/>
              </a:buClr>
              <a:buFont typeface="Wingdings 2"/>
              <a:buChar char=""/>
              <a:defRPr/>
            </a:pPr>
            <a:r>
              <a:rPr lang="fr-FR" dirty="0"/>
              <a:t>Le corps cellulaire donne généralement naissance à un seul axone=le segment du neurone spécialisé dans la conduction du signal. Le segment initial de l'axone se nomme le cône axonique et le segment terminal s'appelle la terminaison axonique ou bouton terminal.</a:t>
            </a:r>
          </a:p>
          <a:p>
            <a:pPr marL="274320" indent="-274320" eaLnBrk="1" fontAlgn="auto" hangingPunct="1">
              <a:spcAft>
                <a:spcPts val="0"/>
              </a:spcAft>
              <a:buClr>
                <a:schemeClr val="accent3"/>
              </a:buClr>
              <a:buFont typeface="Wingdings 2"/>
              <a:buChar char=""/>
              <a:defRPr/>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8CADF0F5-B3C6-B141-1D08-3475C02043F1}"/>
              </a:ext>
            </a:extLst>
          </p:cNvPr>
          <p:cNvSpPr>
            <a:spLocks noGrp="1"/>
          </p:cNvSpPr>
          <p:nvPr>
            <p:ph type="title"/>
          </p:nvPr>
        </p:nvSpPr>
        <p:spPr/>
        <p:txBody>
          <a:bodyPr/>
          <a:lstStyle/>
          <a:p>
            <a:pPr algn="ctr" eaLnBrk="1" hangingPunct="1"/>
            <a:r>
              <a:rPr lang="fr-FR" altLang="fr-FR" b="1">
                <a:solidFill>
                  <a:srgbClr val="FF0000"/>
                </a:solidFill>
              </a:rPr>
              <a:t>Constitution du neurone</a:t>
            </a:r>
            <a:endParaRPr lang="fr-FR" altLang="fr-FR"/>
          </a:p>
        </p:txBody>
      </p:sp>
      <p:sp>
        <p:nvSpPr>
          <p:cNvPr id="44035" name="Espace réservé du contenu 2">
            <a:extLst>
              <a:ext uri="{FF2B5EF4-FFF2-40B4-BE49-F238E27FC236}">
                <a16:creationId xmlns:a16="http://schemas.microsoft.com/office/drawing/2014/main" id="{67D13FD8-AAEE-7C3B-ADDB-1EE500FEF80D}"/>
              </a:ext>
            </a:extLst>
          </p:cNvPr>
          <p:cNvSpPr>
            <a:spLocks noGrp="1"/>
          </p:cNvSpPr>
          <p:nvPr>
            <p:ph idx="1"/>
          </p:nvPr>
        </p:nvSpPr>
        <p:spPr/>
        <p:txBody>
          <a:bodyPr/>
          <a:lstStyle/>
          <a:p>
            <a:pPr algn="ctr" eaLnBrk="1" hangingPunct="1">
              <a:buFont typeface="Wingdings 2" panose="05020102010507070707" pitchFamily="18" charset="2"/>
              <a:buNone/>
            </a:pPr>
            <a:r>
              <a:rPr lang="fr-FR" altLang="fr-FR"/>
              <a:t>Pas ou peu de synthèse protéique dans l'axone</a:t>
            </a:r>
          </a:p>
          <a:p>
            <a:pPr algn="ctr" eaLnBrk="1" hangingPunct="1">
              <a:buFont typeface="Wingdings 2" panose="05020102010507070707" pitchFamily="18" charset="2"/>
              <a:buNone/>
            </a:pPr>
            <a:r>
              <a:rPr lang="fr-FR" altLang="fr-FR"/>
              <a:t>Transport antérograde</a:t>
            </a:r>
          </a:p>
          <a:p>
            <a:pPr algn="ctr" eaLnBrk="1" hangingPunct="1">
              <a:buFont typeface="Wingdings 2" panose="05020102010507070707" pitchFamily="18" charset="2"/>
              <a:buNone/>
            </a:pPr>
            <a:r>
              <a:rPr lang="fr-FR" altLang="fr-FR"/>
              <a:t>Transport rétrograde</a:t>
            </a:r>
          </a:p>
          <a:p>
            <a:pPr algn="ctr" eaLnBrk="1" hangingPunct="1">
              <a:buFont typeface="Wingdings 2" panose="05020102010507070707" pitchFamily="18" charset="2"/>
              <a:buNone/>
            </a:pPr>
            <a:r>
              <a:rPr lang="fr-FR" altLang="fr-FR"/>
              <a:t>Le bouton terminal de l'axone est le site où celui-ci entre en contact avec d'autres neurones =</a:t>
            </a:r>
            <a:r>
              <a:rPr lang="fr-FR" altLang="fr-FR" b="1"/>
              <a:t> Synapse</a:t>
            </a:r>
          </a:p>
          <a:p>
            <a:pPr algn="ctr" eaLnBrk="1" hangingPunct="1">
              <a:buFont typeface="Wingdings 2" panose="05020102010507070707" pitchFamily="18" charset="2"/>
              <a:buNone/>
            </a:pPr>
            <a:endParaRPr lang="fr-FR" altLang="fr-FR" b="1"/>
          </a:p>
          <a:p>
            <a:pPr algn="ctr" eaLnBrk="1" hangingPunct="1">
              <a:buFont typeface="Wingdings 2" panose="05020102010507070707" pitchFamily="18" charset="2"/>
              <a:buNone/>
            </a:pPr>
            <a:r>
              <a:rPr lang="fr-FR" altLang="fr-FR" b="1"/>
              <a:t>Chaque neurone est capable d'intégrer les informations émanant d'un grand nombre d'autres neurones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36710-6176-5E69-13B5-95024AD508CC}"/>
              </a:ext>
            </a:extLst>
          </p:cNvPr>
          <p:cNvSpPr>
            <a:spLocks noGrp="1"/>
          </p:cNvSpPr>
          <p:nvPr>
            <p:ph type="title"/>
          </p:nvPr>
        </p:nvSpPr>
        <p:spPr/>
        <p:txBody>
          <a:bodyPr>
            <a:normAutofit fontScale="90000"/>
          </a:bodyPr>
          <a:lstStyle/>
          <a:p>
            <a:pPr algn="ctr" eaLnBrk="1" fontAlgn="auto" hangingPunct="1">
              <a:spcAft>
                <a:spcPts val="0"/>
              </a:spcAft>
              <a:defRPr/>
            </a:pPr>
            <a:r>
              <a:rPr lang="fr-FR" b="1" dirty="0">
                <a:solidFill>
                  <a:srgbClr val="FF0000"/>
                </a:solidFill>
              </a:rPr>
              <a:t>Myélinisation du système nerveux périphérique</a:t>
            </a:r>
          </a:p>
        </p:txBody>
      </p:sp>
      <p:sp>
        <p:nvSpPr>
          <p:cNvPr id="45059" name="Espace réservé du contenu 2">
            <a:extLst>
              <a:ext uri="{FF2B5EF4-FFF2-40B4-BE49-F238E27FC236}">
                <a16:creationId xmlns:a16="http://schemas.microsoft.com/office/drawing/2014/main" id="{9E0DCEE4-20CB-CFC9-9212-891AF63AB17D}"/>
              </a:ext>
            </a:extLst>
          </p:cNvPr>
          <p:cNvSpPr>
            <a:spLocks noGrp="1"/>
          </p:cNvSpPr>
          <p:nvPr>
            <p:ph idx="1"/>
          </p:nvPr>
        </p:nvSpPr>
        <p:spPr/>
        <p:txBody>
          <a:bodyPr/>
          <a:lstStyle/>
          <a:p>
            <a:pPr algn="ctr" eaLnBrk="1" hangingPunct="1">
              <a:buFont typeface="Wingdings 2" panose="05020102010507070707" pitchFamily="18" charset="2"/>
              <a:buNone/>
            </a:pPr>
            <a:r>
              <a:rPr lang="fr-FR" altLang="fr-FR"/>
              <a:t>Myélinisation = Cellules de Schwann + l'axone</a:t>
            </a:r>
          </a:p>
          <a:p>
            <a:pPr algn="ctr" eaLnBrk="1" hangingPunct="1">
              <a:buFont typeface="Wingdings 2" panose="05020102010507070707" pitchFamily="18" charset="2"/>
              <a:buNone/>
            </a:pPr>
            <a:endParaRPr lang="fr-FR" altLang="fr-FR"/>
          </a:p>
          <a:p>
            <a:pPr algn="ctr" eaLnBrk="1" hangingPunct="1">
              <a:buFont typeface="Wingdings 2" panose="05020102010507070707" pitchFamily="18" charset="2"/>
              <a:buNone/>
            </a:pPr>
            <a:r>
              <a:rPr lang="fr-FR" altLang="fr-FR"/>
              <a:t>Cellules de Schwann = production de myéline</a:t>
            </a:r>
          </a:p>
          <a:p>
            <a:pPr algn="ctr" eaLnBrk="1" hangingPunct="1">
              <a:buFont typeface="Wingdings 2" panose="05020102010507070707" pitchFamily="18" charset="2"/>
              <a:buNone/>
            </a:pPr>
            <a:endParaRPr lang="fr-FR" altLang="fr-FR"/>
          </a:p>
          <a:p>
            <a:pPr algn="ctr" eaLnBrk="1" hangingPunct="1">
              <a:buFont typeface="Wingdings 2" panose="05020102010507070707" pitchFamily="18" charset="2"/>
              <a:buNone/>
            </a:pPr>
            <a:r>
              <a:rPr lang="fr-FR" altLang="fr-FR" b="1"/>
              <a:t>Le rôle des cellules de Schwann apparaît en fait beaucoup plus large. Elles sont les partenaires multifonctions indispensables du neurone en intervenant dans son développement, son fonctionnement et ses processus de régénération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A763A5EF-81E0-1D42-6DA8-8F4CCA5CE491}"/>
              </a:ext>
            </a:extLst>
          </p:cNvPr>
          <p:cNvSpPr>
            <a:spLocks noGrp="1"/>
          </p:cNvSpPr>
          <p:nvPr>
            <p:ph type="title"/>
          </p:nvPr>
        </p:nvSpPr>
        <p:spPr/>
        <p:txBody>
          <a:bodyPr/>
          <a:lstStyle/>
          <a:p>
            <a:endParaRPr lang="fr-FR" altLang="fr-FR"/>
          </a:p>
        </p:txBody>
      </p:sp>
      <p:pic>
        <p:nvPicPr>
          <p:cNvPr id="46083" name="Espace réservé du contenu 3" descr="myeline-gaine-formation.gif">
            <a:extLst>
              <a:ext uri="{FF2B5EF4-FFF2-40B4-BE49-F238E27FC236}">
                <a16:creationId xmlns:a16="http://schemas.microsoft.com/office/drawing/2014/main" id="{A84AE8B9-6C0B-8A98-36EE-B4EE43341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8913"/>
            <a:ext cx="9144000" cy="547211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Grand écran</PresentationFormat>
  <Paragraphs>71</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Constantia</vt:lpstr>
      <vt:lpstr>Wingdings 2</vt:lpstr>
      <vt:lpstr>Débit</vt:lpstr>
      <vt:lpstr> </vt:lpstr>
      <vt:lpstr>Les cellules gliales </vt:lpstr>
      <vt:lpstr>Les neurones</vt:lpstr>
      <vt:lpstr>Constitution du neurone</vt:lpstr>
      <vt:lpstr>Constitution du neurone</vt:lpstr>
      <vt:lpstr>Constitution du neurone</vt:lpstr>
      <vt:lpstr>Constitution du neurone</vt:lpstr>
      <vt:lpstr>Myélinisation du système nerveux périphérique</vt:lpstr>
      <vt:lpstr>Présentation PowerPoint</vt:lpstr>
      <vt:lpstr> </vt:lpstr>
      <vt:lpstr>Structure conjonctive du nerf périphérique</vt:lpstr>
      <vt:lpstr>Propriétés mécaniques du nerf</vt:lpstr>
      <vt:lpstr>Classification des lésions nerveuses</vt:lpstr>
      <vt:lpstr>La dégénérescence Wallérienne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jean christophe piasentin</dc:creator>
  <cp:lastModifiedBy>jean christophe piasentin</cp:lastModifiedBy>
  <cp:revision>1</cp:revision>
  <dcterms:created xsi:type="dcterms:W3CDTF">2022-07-20T13:25:15Z</dcterms:created>
  <dcterms:modified xsi:type="dcterms:W3CDTF">2022-07-20T13:25:55Z</dcterms:modified>
</cp:coreProperties>
</file>