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80" r:id="rId2"/>
    <p:sldId id="681" r:id="rId3"/>
    <p:sldId id="682" r:id="rId4"/>
    <p:sldId id="683" r:id="rId5"/>
    <p:sldId id="684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4" r:id="rId16"/>
    <p:sldId id="695" r:id="rId17"/>
    <p:sldId id="696" r:id="rId18"/>
    <p:sldId id="699" r:id="rId19"/>
    <p:sldId id="697" r:id="rId20"/>
    <p:sldId id="897" r:id="rId21"/>
    <p:sldId id="698" r:id="rId22"/>
    <p:sldId id="700" r:id="rId23"/>
    <p:sldId id="701" r:id="rId24"/>
    <p:sldId id="721" r:id="rId25"/>
    <p:sldId id="702" r:id="rId26"/>
    <p:sldId id="703" r:id="rId27"/>
    <p:sldId id="704" r:id="rId28"/>
    <p:sldId id="705" r:id="rId29"/>
    <p:sldId id="706" r:id="rId30"/>
    <p:sldId id="707" r:id="rId31"/>
    <p:sldId id="708" r:id="rId32"/>
    <p:sldId id="709" r:id="rId33"/>
    <p:sldId id="710" r:id="rId34"/>
    <p:sldId id="711" r:id="rId35"/>
    <p:sldId id="712" r:id="rId36"/>
    <p:sldId id="713" r:id="rId37"/>
    <p:sldId id="720" r:id="rId38"/>
    <p:sldId id="715" r:id="rId39"/>
    <p:sldId id="716" r:id="rId40"/>
    <p:sldId id="717" r:id="rId41"/>
    <p:sldId id="718" r:id="rId42"/>
    <p:sldId id="719" r:id="rId43"/>
    <p:sldId id="898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AAB38-D75D-8B61-66A3-020445349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90213D-F3D0-A750-F9B0-64E20F580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846AA9-11CE-A0C9-AE5C-7116ACB0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FED0DD-E928-AEAF-A78D-6B07237D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50D298-6271-4E89-6E64-50EF5F6F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65EA0-D1CF-34CF-D059-ED8645C9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A6D7B4-0420-2FEA-98CC-68FAECD4C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0121C-8DEE-C257-CCC8-FE6A0EC5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56320-4B27-C3B3-CEE0-814DF67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DDA95-3CBD-B601-2076-6E333075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77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17023E-0DBC-98B8-D390-A870D21CB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A541DA-DE4B-1364-4270-9D6689993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2A3CB4-4B60-F58B-0F6C-AF35FEB8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5CFF0-85FA-32F7-CBF7-CB9FB898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824E59-C58E-58FD-A19F-02116575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0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2E3A9-C4D6-B59C-F828-E253B54E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F4B9CC-340D-3B33-AB75-2949EE52E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49F0DA-D43C-08B6-AE81-B532A8BF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D8EFE-4D0F-5D03-AAE8-B42CE758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22012-C72A-0074-37FA-6D795EF0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79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8887B-C792-0176-5B7C-D6AB976B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8C929E-8FF7-48C2-7EA0-DE6FD7299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E3A34F-645C-9C2F-B546-943B588C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2EB711-23BA-528A-33B5-BD451DF2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B0D785-C76C-39E8-6761-B3CCBF42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5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10423-976E-306D-6937-C5374E1D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FD1E5-3009-1A1C-9E8A-FD3AE68B3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E76468-089F-561C-F91C-DE5FA937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4FE113-F0F8-63A2-DD6F-8271477B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E837CE-9B16-BA41-B644-4C5BB259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3AC312-EE4F-67CA-8DB6-437DDF4C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39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80389-0A23-A8A0-11BD-3FAB422C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189913-6D40-06CF-D4CB-C7D654687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2B8AA2-C99C-A0C7-F9A1-249252837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0179EA-8167-F87A-52F0-293600391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65959D-F01B-298B-292F-87851CDC3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97FC1C-BB5C-1295-D84C-4EBA6C65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3B5B7D-B73C-E0F3-96F0-0B75E8B5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1FBB17-8F57-0402-2E90-FD5A184E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4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2E0FA-58EF-E5DC-521E-33A45E38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BA4599-9C96-0DC2-AE7B-E775BCD2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87A0E9-C374-763F-280A-F697F1C0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CC2952-B888-601D-3812-2D54290B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98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C25641-6A12-F07A-C74C-3CB89804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5EEF9D-7CAA-7138-ABBC-67ED3162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E4366C-0F7C-D7C3-2A29-B7DA8A4B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1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2090A-03DD-E1CC-DAB0-7A406023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E2E3A-1D16-8547-528E-2A2341F0C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DFAF71-19BF-3CAE-0E0A-1FEEC150A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62F952-D003-362C-CE85-0DC8F0CF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24B214-FCA2-37A5-129B-480DC438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129CB0-9159-9EF8-F7B5-0F8EF1DE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69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D75CF-9884-D521-46E2-457B41B7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D4EEBA-AAAA-8578-9CF5-56BA5F3CB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A6A75E-F4DB-5856-4B8E-548E78FCE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32D824-A7E3-E38E-9D41-40B42900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65B40F-DEF4-9C5D-2094-21606979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9755F8-F7FF-8096-C77A-05D147C9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00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FF9293-A7C9-297A-382E-48BAC4F2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E6A846-F55D-FAB4-F3F0-D533C2E0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45395-EE15-2578-0B47-BDA6BD6E3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7956D-5C1D-4C99-921B-E33051E30B01}" type="datetimeFigureOut">
              <a:rPr lang="fr-FR" smtClean="0"/>
              <a:t>16/07/2022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12D897-F664-9FAA-754E-5302C525F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15B70-4C58-6C4A-D4DD-424A092CF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AE04-E3B0-4C1C-A5CC-E2B5B2887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>
            <a:extLst>
              <a:ext uri="{FF2B5EF4-FFF2-40B4-BE49-F238E27FC236}">
                <a16:creationId xmlns:a16="http://schemas.microsoft.com/office/drawing/2014/main" id="{C9FF946C-A0BF-CC51-0F8D-702378F7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b="1">
                <a:solidFill>
                  <a:srgbClr val="FF0000"/>
                </a:solidFill>
              </a:rPr>
              <a:t>La transmission neuronale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F5BBC-76C0-4D99-8ACE-B61D39709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b="1" dirty="0"/>
              <a:t>Propagation de signaux électriques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b="1" dirty="0"/>
              <a:t>Transfert de ce signal électrique à d'autres cellules 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dirty="0"/>
              <a:t>Le potentiel d'action =signal électrique fondamental =onde électrique qui s'autorégénère et se propage 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dirty="0"/>
              <a:t>L'information codée par la fréquence des PA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dirty="0"/>
              <a:t>Flux d'ions extrêmement rapides à travers la membrane cellulaire. 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dirty="0"/>
              <a:t>Ces signaux électriques reflètent des modifications transitoires de la perméabilité membranaire à certains 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>
            <a:extLst>
              <a:ext uri="{FF2B5EF4-FFF2-40B4-BE49-F238E27FC236}">
                <a16:creationId xmlns:a16="http://schemas.microsoft.com/office/drawing/2014/main" id="{575BFC5D-9FBE-7E66-C6CA-1A8D531C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62467" name="Espace réservé du contenu 2">
            <a:extLst>
              <a:ext uri="{FF2B5EF4-FFF2-40B4-BE49-F238E27FC236}">
                <a16:creationId xmlns:a16="http://schemas.microsoft.com/office/drawing/2014/main" id="{69B7A933-6977-763E-1482-F6B220C7E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/>
              <a:t> </a:t>
            </a:r>
            <a:r>
              <a:rPr lang="fr-FR" altLang="fr-FR" sz="8000" b="1">
                <a:solidFill>
                  <a:srgbClr val="FF0000"/>
                </a:solidFill>
              </a:rPr>
              <a:t>Constitution du potentiel d’équilibre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>
            <a:extLst>
              <a:ext uri="{FF2B5EF4-FFF2-40B4-BE49-F238E27FC236}">
                <a16:creationId xmlns:a16="http://schemas.microsoft.com/office/drawing/2014/main" id="{BAEF7452-75E5-60B5-74C2-7A8410C1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63491" name="Espace réservé du contenu 3" descr="PoRepos2.png">
            <a:extLst>
              <a:ext uri="{FF2B5EF4-FFF2-40B4-BE49-F238E27FC236}">
                <a16:creationId xmlns:a16="http://schemas.microsoft.com/office/drawing/2014/main" id="{BC171980-1368-7DF5-1FAF-C81E8C0484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62134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>
            <a:extLst>
              <a:ext uri="{FF2B5EF4-FFF2-40B4-BE49-F238E27FC236}">
                <a16:creationId xmlns:a16="http://schemas.microsoft.com/office/drawing/2014/main" id="{C24621FD-7C52-7D28-0EFA-C193BE93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64515" name="Espace réservé du contenu 2">
            <a:extLst>
              <a:ext uri="{FF2B5EF4-FFF2-40B4-BE49-F238E27FC236}">
                <a16:creationId xmlns:a16="http://schemas.microsoft.com/office/drawing/2014/main" id="{04B0184F-F7CE-086A-5E0F-A55B520E9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36614"/>
            <a:ext cx="8229600" cy="5487987"/>
          </a:xfrm>
        </p:spPr>
        <p:txBody>
          <a:bodyPr/>
          <a:lstStyle/>
          <a:p>
            <a:pPr eaLnBrk="1" hangingPunct="1"/>
            <a:r>
              <a:rPr lang="fr-FR" altLang="fr-FR"/>
              <a:t>Il existe tout d'abord un potentiel d'équilibre pour chaque ion, correspondant au potentiel de membrane qui serait obtenu si la membrane n'était perméable qu'à cet ion seulement.</a:t>
            </a:r>
          </a:p>
          <a:p>
            <a:pPr eaLnBrk="1" hangingPunct="1"/>
            <a:r>
              <a:rPr lang="fr-FR" altLang="fr-FR"/>
              <a:t>Le potentiel d'équilibre d'un ion donné peut être calculé par l’équation de Nernst</a:t>
            </a:r>
          </a:p>
          <a:p>
            <a:pPr eaLnBrk="1" hangingPunct="1"/>
            <a:r>
              <a:rPr lang="fr-FR" altLang="fr-FR"/>
              <a:t>Le potentiel d'équilibre (exprimé en millivolts) pour le potassium et le sodium devient respectivement </a:t>
            </a:r>
          </a:p>
          <a:p>
            <a:pPr eaLnBrk="1" hangingPunct="1"/>
            <a:endParaRPr lang="fr-FR" altLang="fr-FR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/>
              <a:t>	E</a:t>
            </a:r>
            <a:r>
              <a:rPr lang="fr-FR" altLang="fr-FR" baseline="-25000"/>
              <a:t>k</a:t>
            </a:r>
            <a:r>
              <a:rPr lang="fr-FR" altLang="fr-FR"/>
              <a:t>=61,54 x log (K</a:t>
            </a:r>
            <a:r>
              <a:rPr lang="fr-FR" altLang="fr-FR" baseline="-25000"/>
              <a:t>extra</a:t>
            </a:r>
            <a:r>
              <a:rPr lang="fr-FR" altLang="fr-FR"/>
              <a:t>/K</a:t>
            </a:r>
            <a:r>
              <a:rPr lang="fr-FR" altLang="fr-FR" baseline="-25000"/>
              <a:t>intra</a:t>
            </a:r>
            <a:r>
              <a:rPr lang="fr-FR" altLang="fr-FR"/>
              <a:t>)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/>
              <a:t>		 E</a:t>
            </a:r>
            <a:r>
              <a:rPr lang="fr-FR" altLang="fr-FR" baseline="-25000"/>
              <a:t>Na</a:t>
            </a:r>
            <a:r>
              <a:rPr lang="fr-FR" altLang="fr-FR"/>
              <a:t>=61,54 log (Na</a:t>
            </a:r>
            <a:r>
              <a:rPr lang="fr-FR" altLang="fr-FR" baseline="-25000"/>
              <a:t>extra</a:t>
            </a:r>
            <a:r>
              <a:rPr lang="fr-FR" altLang="fr-FR"/>
              <a:t>/Na</a:t>
            </a:r>
            <a:r>
              <a:rPr lang="fr-FR" altLang="fr-FR" baseline="-25000"/>
              <a:t>intra</a:t>
            </a:r>
            <a:r>
              <a:rPr lang="fr-FR" altLang="fr-FR"/>
              <a:t>).</a:t>
            </a:r>
          </a:p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>
            <a:extLst>
              <a:ext uri="{FF2B5EF4-FFF2-40B4-BE49-F238E27FC236}">
                <a16:creationId xmlns:a16="http://schemas.microsoft.com/office/drawing/2014/main" id="{41C14A7E-2980-45A5-DE34-15362D34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65539" name="Espace réservé du contenu 3">
            <a:extLst>
              <a:ext uri="{FF2B5EF4-FFF2-40B4-BE49-F238E27FC236}">
                <a16:creationId xmlns:a16="http://schemas.microsoft.com/office/drawing/2014/main" id="{8C935502-FE9D-F0A1-2DE1-EEE7E718F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2514"/>
            <a:ext cx="8229600" cy="5272087"/>
          </a:xfrm>
        </p:spPr>
        <p:txBody>
          <a:bodyPr/>
          <a:lstStyle/>
          <a:p>
            <a:pPr lvl="1" algn="ctr" eaLnBrk="1" hangingPunct="1">
              <a:buFont typeface="Wingdings 2" panose="05020102010507070707" pitchFamily="18" charset="2"/>
              <a:buNone/>
            </a:pPr>
            <a:r>
              <a:rPr lang="fr-FR" altLang="fr-FR" sz="2800" b="1"/>
              <a:t>Pour une concentration en potassium 20 fois plus élevée à l'intérieur de la cellule par rapport à l'extérieur, le potentiel d'équilibre du potassium, E</a:t>
            </a:r>
            <a:r>
              <a:rPr lang="fr-FR" altLang="fr-FR" sz="2800" b="1" baseline="-25000"/>
              <a:t>k</a:t>
            </a:r>
            <a:r>
              <a:rPr lang="fr-FR" altLang="fr-FR" sz="2800" b="1"/>
              <a:t>, vaut -80 mV</a:t>
            </a:r>
          </a:p>
          <a:p>
            <a:pPr lvl="1" algn="ctr" eaLnBrk="1" hangingPunct="1">
              <a:buFont typeface="Wingdings 2" panose="05020102010507070707" pitchFamily="18" charset="2"/>
              <a:buNone/>
            </a:pPr>
            <a:endParaRPr lang="fr-FR" altLang="fr-FR" sz="2800" b="1"/>
          </a:p>
          <a:p>
            <a:pPr lvl="1" algn="ctr" eaLnBrk="1" hangingPunct="1">
              <a:buFont typeface="Wingdings 2" panose="05020102010507070707" pitchFamily="18" charset="2"/>
              <a:buNone/>
            </a:pPr>
            <a:endParaRPr lang="fr-FR" altLang="fr-FR" sz="2800" b="1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b="1"/>
              <a:t>De la même façon, pour une concentration de sodium 10 fois plus élevée à l'extérieur de la cellule, le potentiel d'équilibre du sodium, E</a:t>
            </a:r>
            <a:r>
              <a:rPr lang="fr-FR" altLang="fr-FR" b="1" baseline="-25000"/>
              <a:t>Na</a:t>
            </a:r>
            <a:r>
              <a:rPr lang="fr-FR" altLang="fr-FR" b="1"/>
              <a:t>, vaut +62 mV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>
            <a:extLst>
              <a:ext uri="{FF2B5EF4-FFF2-40B4-BE49-F238E27FC236}">
                <a16:creationId xmlns:a16="http://schemas.microsoft.com/office/drawing/2014/main" id="{22F1C140-5EDF-CCAE-2C81-3BF86655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66563" name="Espace réservé du contenu 2">
            <a:extLst>
              <a:ext uri="{FF2B5EF4-FFF2-40B4-BE49-F238E27FC236}">
                <a16:creationId xmlns:a16="http://schemas.microsoft.com/office/drawing/2014/main" id="{74C9CC10-566D-FF91-7AA1-39E7F2DB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2514"/>
            <a:ext cx="8229600" cy="5272087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/>
              <a:t>Si la membrane du neurone n'était perméable qu'au potassium, son potentiel de repos serait donc de -80 mV et si elle n'était perméable qu'au sodium, il serait de +62 mV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fr-FR" altLang="fr-FR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fr-FR" altLang="fr-FR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/>
              <a:t>Or, les valeurs mesurées du potentiel de membrane au repos sont de l'ordre de -65 mV, car ce potentiel de membrane résulte de la combinaison de la perméabilité des deux ions en tenant compte que la </a:t>
            </a:r>
            <a:r>
              <a:rPr lang="fr-FR" altLang="fr-FR" b="1">
                <a:solidFill>
                  <a:srgbClr val="FF0000"/>
                </a:solidFill>
              </a:rPr>
              <a:t>membrane est 40 fois plus perméable au potassium</a:t>
            </a:r>
            <a:endParaRPr lang="fr-FR" alt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>
            <a:extLst>
              <a:ext uri="{FF2B5EF4-FFF2-40B4-BE49-F238E27FC236}">
                <a16:creationId xmlns:a16="http://schemas.microsoft.com/office/drawing/2014/main" id="{36179838-74F9-AC10-4919-5F62145D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67587" name="Espace réservé du contenu 2">
            <a:extLst>
              <a:ext uri="{FF2B5EF4-FFF2-40B4-BE49-F238E27FC236}">
                <a16:creationId xmlns:a16="http://schemas.microsoft.com/office/drawing/2014/main" id="{767BF07E-0B95-EE2C-682C-59D862104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9600" b="1">
                <a:solidFill>
                  <a:srgbClr val="FF0000"/>
                </a:solidFill>
              </a:rPr>
              <a:t>Le Potentiel d’action</a:t>
            </a:r>
            <a:endParaRPr lang="fr-FR" altLang="fr-FR" sz="9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>
            <a:extLst>
              <a:ext uri="{FF2B5EF4-FFF2-40B4-BE49-F238E27FC236}">
                <a16:creationId xmlns:a16="http://schemas.microsoft.com/office/drawing/2014/main" id="{32DBF108-89DD-5BFC-52C2-A26D7527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68611" name="Espace réservé du contenu 2">
            <a:extLst>
              <a:ext uri="{FF2B5EF4-FFF2-40B4-BE49-F238E27FC236}">
                <a16:creationId xmlns:a16="http://schemas.microsoft.com/office/drawing/2014/main" id="{F15E630A-30AF-17AE-8ED2-9FA234CCA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b="1"/>
              <a:t>Changement transitoire du potentiel membranaire qui devient momentanément positif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fr-FR" altLang="fr-FR" b="1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b="1"/>
              <a:t> Augmentation brutale et transitoire de la perméabilité membranaire au Na</a:t>
            </a:r>
            <a:r>
              <a:rPr lang="fr-FR" altLang="fr-FR" b="1" baseline="30000"/>
              <a:t>+</a:t>
            </a:r>
            <a:r>
              <a:rPr lang="fr-FR" altLang="fr-FR" b="1"/>
              <a:t>, par ouverture de canaux ioniques sélectifs au Na</a:t>
            </a:r>
            <a:r>
              <a:rPr lang="fr-FR" altLang="fr-FR" b="1" baseline="30000"/>
              <a:t>+</a:t>
            </a:r>
            <a:endParaRPr lang="fr-FR" altLang="fr-FR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>
            <a:extLst>
              <a:ext uri="{FF2B5EF4-FFF2-40B4-BE49-F238E27FC236}">
                <a16:creationId xmlns:a16="http://schemas.microsoft.com/office/drawing/2014/main" id="{3F18BFBE-510C-9888-CE6F-A1653685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620713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pic>
        <p:nvPicPr>
          <p:cNvPr id="69635" name="Espace réservé du contenu 3" descr="morphologie PA.jpg">
            <a:extLst>
              <a:ext uri="{FF2B5EF4-FFF2-40B4-BE49-F238E27FC236}">
                <a16:creationId xmlns:a16="http://schemas.microsoft.com/office/drawing/2014/main" id="{1B3CA456-1E6E-AFD3-CEFD-1264C27B30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6162675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538038-625F-4A5E-A3A9-2D297A5E8C32}"/>
              </a:ext>
            </a:extLst>
          </p:cNvPr>
          <p:cNvSpPr/>
          <p:nvPr/>
        </p:nvSpPr>
        <p:spPr>
          <a:xfrm>
            <a:off x="7535864" y="1"/>
            <a:ext cx="3132137" cy="105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>
            <a:extLst>
              <a:ext uri="{FF2B5EF4-FFF2-40B4-BE49-F238E27FC236}">
                <a16:creationId xmlns:a16="http://schemas.microsoft.com/office/drawing/2014/main" id="{5C887B34-2D5B-7320-870B-0C155D75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CE92D8-6615-CFB8-9ED0-D01845B30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7029450"/>
          </a:xfrm>
        </p:spPr>
        <p:txBody>
          <a:bodyPr/>
          <a:lstStyle/>
          <a:p>
            <a:pPr lvl="2" eaLnBrk="1" hangingPunct="1">
              <a:buFont typeface="Wingdings 2" panose="05020102010507070707" pitchFamily="18" charset="2"/>
              <a:buNone/>
            </a:pPr>
            <a:endParaRPr lang="fr-FR" altLang="fr-FR" sz="6000" b="1"/>
          </a:p>
          <a:p>
            <a:pPr lvl="2" algn="ctr" eaLnBrk="1" hangingPunct="1">
              <a:buFont typeface="Wingdings 2" panose="05020102010507070707" pitchFamily="18" charset="2"/>
              <a:buNone/>
            </a:pPr>
            <a:r>
              <a:rPr lang="fr-FR" altLang="fr-FR" sz="4800" b="1"/>
              <a:t>  Dépolarisation</a:t>
            </a:r>
          </a:p>
          <a:p>
            <a:pPr lvl="2" algn="ctr" eaLnBrk="1" hangingPunct="1">
              <a:buFont typeface="Wingdings 2" panose="05020102010507070707" pitchFamily="18" charset="2"/>
              <a:buNone/>
            </a:pPr>
            <a:endParaRPr lang="fr-FR" altLang="fr-FR" sz="4800" b="1"/>
          </a:p>
          <a:p>
            <a:pPr lvl="2" algn="ctr" eaLnBrk="1" hangingPunct="1">
              <a:buFont typeface="Wingdings 2" panose="05020102010507070707" pitchFamily="18" charset="2"/>
              <a:buNone/>
            </a:pPr>
            <a:r>
              <a:rPr lang="fr-FR" altLang="fr-FR" sz="4800" b="1"/>
              <a:t>Potentiel-seuil</a:t>
            </a:r>
          </a:p>
          <a:p>
            <a:pPr lvl="2" algn="ctr" eaLnBrk="1" hangingPunct="1">
              <a:buFont typeface="Wingdings 2" panose="05020102010507070707" pitchFamily="18" charset="2"/>
              <a:buNone/>
            </a:pPr>
            <a:endParaRPr lang="fr-FR" altLang="fr-FR" sz="4800" b="1"/>
          </a:p>
          <a:p>
            <a:pPr lvl="2" algn="ctr" eaLnBrk="1" hangingPunct="1">
              <a:buFont typeface="Wingdings 2" panose="05020102010507070707" pitchFamily="18" charset="2"/>
              <a:buNone/>
            </a:pPr>
            <a:r>
              <a:rPr lang="fr-FR" altLang="fr-FR" sz="4800" b="1"/>
              <a:t>loi du "tout ou rien"</a:t>
            </a:r>
            <a:endParaRPr lang="fr-FR" altLang="fr-FR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>
            <a:extLst>
              <a:ext uri="{FF2B5EF4-FFF2-40B4-BE49-F238E27FC236}">
                <a16:creationId xmlns:a16="http://schemas.microsoft.com/office/drawing/2014/main" id="{9CB2885A-0CF0-DB22-EB72-31941B9D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pic>
        <p:nvPicPr>
          <p:cNvPr id="71683" name="Espace réservé du contenu 3" descr="PA permblt.png">
            <a:extLst>
              <a:ext uri="{FF2B5EF4-FFF2-40B4-BE49-F238E27FC236}">
                <a16:creationId xmlns:a16="http://schemas.microsoft.com/office/drawing/2014/main" id="{51416414-40AF-3ED8-B87A-937CCD0651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012F8C-B438-4E29-A426-C64FABC8DBE4}"/>
              </a:ext>
            </a:extLst>
          </p:cNvPr>
          <p:cNvSpPr/>
          <p:nvPr/>
        </p:nvSpPr>
        <p:spPr>
          <a:xfrm>
            <a:off x="7319964" y="1"/>
            <a:ext cx="3348037" cy="105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38A7B-AA15-46B6-AA68-D8B3559A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Potentiels de membrane de repos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749785CD-7BE2-FB1B-5DFD-D48E394F08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6" r="34013" b="13472"/>
          <a:stretch>
            <a:fillRect/>
          </a:stretch>
        </p:blipFill>
        <p:spPr>
          <a:xfrm>
            <a:off x="2192339" y="1773238"/>
            <a:ext cx="8224837" cy="50847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>
            <a:extLst>
              <a:ext uri="{FF2B5EF4-FFF2-40B4-BE49-F238E27FC236}">
                <a16:creationId xmlns:a16="http://schemas.microsoft.com/office/drawing/2014/main" id="{6BC66416-7D2B-30B1-5769-67BCB942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 </a:t>
            </a:r>
          </a:p>
        </p:txBody>
      </p:sp>
      <p:sp>
        <p:nvSpPr>
          <p:cNvPr id="72707" name="Espace réservé du contenu 2">
            <a:extLst>
              <a:ext uri="{FF2B5EF4-FFF2-40B4-BE49-F238E27FC236}">
                <a16:creationId xmlns:a16="http://schemas.microsoft.com/office/drawing/2014/main" id="{309BA2A7-312D-01BC-20B9-5ADC3533C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81076"/>
            <a:ext cx="8229600" cy="534352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fr-FR" altLang="fr-FR" sz="4000" b="1">
              <a:solidFill>
                <a:srgbClr val="FF0000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fr-FR" altLang="fr-FR" sz="4000" b="1">
                <a:solidFill>
                  <a:srgbClr val="FF0000"/>
                </a:solidFill>
              </a:rPr>
              <a:t>La dépolarisation de la cellule qui accompagne le PA est ainsi provoquée par l'afflux d'ions sodium à travers la membrane, et la repolarisation est provoquée par la sortie d'ions potassium</a:t>
            </a:r>
            <a:endParaRPr lang="fr-FR" altLang="fr-FR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1">
            <a:extLst>
              <a:ext uri="{FF2B5EF4-FFF2-40B4-BE49-F238E27FC236}">
                <a16:creationId xmlns:a16="http://schemas.microsoft.com/office/drawing/2014/main" id="{3FB7174E-C0B1-80A0-A207-195941D1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74755" name="Espace réservé du contenu 2">
            <a:extLst>
              <a:ext uri="{FF2B5EF4-FFF2-40B4-BE49-F238E27FC236}">
                <a16:creationId xmlns:a16="http://schemas.microsoft.com/office/drawing/2014/main" id="{C0738392-8A51-CA74-D087-198F17FFB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9600" b="1">
                <a:solidFill>
                  <a:srgbClr val="FF0000"/>
                </a:solidFill>
              </a:rPr>
              <a:t>Répétition des PA</a:t>
            </a:r>
            <a:endParaRPr lang="fr-FR" altLang="fr-FR" sz="9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1">
            <a:extLst>
              <a:ext uri="{FF2B5EF4-FFF2-40B4-BE49-F238E27FC236}">
                <a16:creationId xmlns:a16="http://schemas.microsoft.com/office/drawing/2014/main" id="{EA18128B-B641-92E2-B048-6229390F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89237-D6D8-C339-A5C2-447E589F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fr-FR" altLang="fr-FR" sz="3600" b="1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3600" b="1"/>
              <a:t>L'intensité du stimulus est donc codée par </a:t>
            </a:r>
            <a:r>
              <a:rPr lang="fr-FR" altLang="fr-FR" sz="3600" b="1" u="sng">
                <a:solidFill>
                  <a:srgbClr val="FF0000"/>
                </a:solidFill>
              </a:rPr>
              <a:t>la fréquence</a:t>
            </a:r>
            <a:r>
              <a:rPr lang="fr-FR" altLang="fr-FR" sz="3600" b="1"/>
              <a:t> des PA et non par leur 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1">
            <a:extLst>
              <a:ext uri="{FF2B5EF4-FFF2-40B4-BE49-F238E27FC236}">
                <a16:creationId xmlns:a16="http://schemas.microsoft.com/office/drawing/2014/main" id="{1FC713CB-AE54-2B6E-C545-D2912C24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76803" name="Espace réservé du contenu 2">
            <a:extLst>
              <a:ext uri="{FF2B5EF4-FFF2-40B4-BE49-F238E27FC236}">
                <a16:creationId xmlns:a16="http://schemas.microsoft.com/office/drawing/2014/main" id="{55B49CF6-6FE1-EF1C-CABB-E73270995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5400" b="1"/>
              <a:t>Période réfractaire absolue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5400" b="1"/>
              <a:t>Période réfractaire relative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fr-FR" alt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a5lf1115_a">
            <a:extLst>
              <a:ext uri="{FF2B5EF4-FFF2-40B4-BE49-F238E27FC236}">
                <a16:creationId xmlns:a16="http://schemas.microsoft.com/office/drawing/2014/main" id="{4347EA99-8342-9FC7-D474-72BD0C2A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62738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EDE2FEF9-6FB6-5B3D-9A0A-B963AC45D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05000"/>
            <a:ext cx="1447800" cy="3365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600">
                <a:latin typeface="Times New Roman" panose="02020603050405020304" pitchFamily="18" charset="0"/>
              </a:rPr>
              <a:t>Dépolarisation</a:t>
            </a: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5EC654BA-A748-2540-97FD-44DB3449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09800"/>
            <a:ext cx="1371600" cy="3365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600">
                <a:latin typeface="Times New Roman" panose="02020603050405020304" pitchFamily="18" charset="0"/>
              </a:rPr>
              <a:t>Entrée de Na</a:t>
            </a:r>
            <a:r>
              <a:rPr lang="fr-CA" altLang="fr-FR" sz="1600" baseline="30000">
                <a:latin typeface="Times New Roman" panose="02020603050405020304" pitchFamily="18" charset="0"/>
              </a:rPr>
              <a:t>+</a:t>
            </a:r>
            <a:r>
              <a:rPr lang="fr-CA" altLang="fr-FR" sz="1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D12B6AA5-7604-292B-2766-F684B5CB2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1"/>
            <a:ext cx="2895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b="1">
                <a:latin typeface="Times New Roman" panose="02020603050405020304" pitchFamily="18" charset="0"/>
              </a:rPr>
              <a:t>Période réfractaire absolue</a:t>
            </a: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00AED2D5-C62E-552A-FB9E-0FB68C5FE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143001"/>
            <a:ext cx="2895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b="1">
                <a:latin typeface="Times New Roman" panose="02020603050405020304" pitchFamily="18" charset="0"/>
              </a:rPr>
              <a:t>Période réfractaire relative</a:t>
            </a: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DDA8BCC5-6F8A-D112-0139-EFD6FCD6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257800"/>
            <a:ext cx="2667000" cy="3365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600">
                <a:latin typeface="Times New Roman" panose="02020603050405020304" pitchFamily="18" charset="0"/>
              </a:rPr>
              <a:t>Potentiel de repos</a:t>
            </a: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A47F1DF0-07F0-5D46-5BA0-73B5034BD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572000"/>
            <a:ext cx="1676400" cy="3365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600">
                <a:latin typeface="Times New Roman" panose="02020603050405020304" pitchFamily="18" charset="0"/>
              </a:rPr>
              <a:t>Seuil d’excitation</a:t>
            </a: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B11C61BC-2A30-3F23-C49C-C41F931D4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1"/>
            <a:ext cx="1676400" cy="703263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600">
                <a:latin typeface="Times New Roman" panose="02020603050405020304" pitchFamily="18" charset="0"/>
              </a:rPr>
              <a:t>Hyperpolarisation</a:t>
            </a:r>
          </a:p>
          <a:p>
            <a:pPr eaLnBrk="1" hangingPunct="1">
              <a:spcBef>
                <a:spcPct val="50000"/>
              </a:spcBef>
            </a:pPr>
            <a:r>
              <a:rPr lang="fr-CA" altLang="fr-FR" sz="1600">
                <a:latin typeface="Times New Roman" panose="02020603050405020304" pitchFamily="18" charset="0"/>
              </a:rPr>
              <a:t>tardive</a:t>
            </a:r>
          </a:p>
        </p:txBody>
      </p:sp>
      <p:sp>
        <p:nvSpPr>
          <p:cNvPr id="77834" name="Text Box 10">
            <a:extLst>
              <a:ext uri="{FF2B5EF4-FFF2-40B4-BE49-F238E27FC236}">
                <a16:creationId xmlns:a16="http://schemas.microsoft.com/office/drawing/2014/main" id="{5011CAD7-3EF3-6F83-708C-86D7A12F9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14601"/>
            <a:ext cx="1524000" cy="703263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600">
                <a:latin typeface="Times New Roman" panose="02020603050405020304" pitchFamily="18" charset="0"/>
              </a:rPr>
              <a:t>Repolarisation</a:t>
            </a:r>
          </a:p>
          <a:p>
            <a:pPr eaLnBrk="1" hangingPunct="1">
              <a:spcBef>
                <a:spcPct val="50000"/>
              </a:spcBef>
            </a:pPr>
            <a:r>
              <a:rPr lang="fr-CA" altLang="fr-FR" sz="1600">
                <a:latin typeface="Times New Roman" panose="02020603050405020304" pitchFamily="18" charset="0"/>
              </a:rPr>
              <a:t>Sortie de K</a:t>
            </a:r>
            <a:r>
              <a:rPr lang="fr-CA" altLang="fr-FR" sz="1600" baseline="30000">
                <a:latin typeface="Times New Roman" panose="02020603050405020304" pitchFamily="18" charset="0"/>
              </a:rPr>
              <a:t>+</a:t>
            </a:r>
            <a:endParaRPr lang="fr-CA" altLang="fr-FR" sz="1600">
              <a:latin typeface="Times New Roman" panose="02020603050405020304" pitchFamily="18" charset="0"/>
            </a:endParaRPr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37713529-EA70-EF02-2BFF-2AE40BA65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981200"/>
            <a:ext cx="1905000" cy="3365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1600">
                <a:latin typeface="Times New Roman" panose="02020603050405020304" pitchFamily="18" charset="0"/>
              </a:rPr>
              <a:t>Potentiel d’action</a:t>
            </a:r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EFCE347E-8507-5CA0-F46C-674AB0A0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19801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b="1">
                <a:latin typeface="Times New Roman" panose="02020603050405020304" pitchFamily="18" charset="0"/>
              </a:rPr>
              <a:t>Temps</a:t>
            </a:r>
          </a:p>
        </p:txBody>
      </p:sp>
      <p:sp>
        <p:nvSpPr>
          <p:cNvPr id="77837" name="Line 13">
            <a:extLst>
              <a:ext uri="{FF2B5EF4-FFF2-40B4-BE49-F238E27FC236}">
                <a16:creationId xmlns:a16="http://schemas.microsoft.com/office/drawing/2014/main" id="{4F733D25-6AF3-E330-B186-6B50D1CAD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800600"/>
            <a:ext cx="304800" cy="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8" name="Line 14">
            <a:extLst>
              <a:ext uri="{FF2B5EF4-FFF2-40B4-BE49-F238E27FC236}">
                <a16:creationId xmlns:a16="http://schemas.microsoft.com/office/drawing/2014/main" id="{6A092C4A-75F2-3AB4-28C8-11ABCF6A7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4572000"/>
            <a:ext cx="0" cy="22860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1">
            <a:extLst>
              <a:ext uri="{FF2B5EF4-FFF2-40B4-BE49-F238E27FC236}">
                <a16:creationId xmlns:a16="http://schemas.microsoft.com/office/drawing/2014/main" id="{AE5929CF-ACFC-47BC-D996-C0FB6816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78851" name="Espace réservé du contenu 2">
            <a:extLst>
              <a:ext uri="{FF2B5EF4-FFF2-40B4-BE49-F238E27FC236}">
                <a16:creationId xmlns:a16="http://schemas.microsoft.com/office/drawing/2014/main" id="{90AB8AB1-B2FA-53B6-C8F3-A86C10479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8800" b="1">
                <a:solidFill>
                  <a:srgbClr val="FF0000"/>
                </a:solidFill>
              </a:rPr>
              <a:t>La conduction nerveuse</a:t>
            </a:r>
            <a:endParaRPr lang="fr-FR" altLang="fr-FR" sz="8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58DEC-546D-4789-8CDF-0EC9B7CD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Transmission des PA le long de l’axone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9875" name="Espace réservé du contenu 3" descr="conduction nerveuse.jpg">
            <a:extLst>
              <a:ext uri="{FF2B5EF4-FFF2-40B4-BE49-F238E27FC236}">
                <a16:creationId xmlns:a16="http://schemas.microsoft.com/office/drawing/2014/main" id="{57C1A0B9-2B2A-AE40-7388-16DAF67F5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73238"/>
            <a:ext cx="9144000" cy="50847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E2A1B-C2C4-469A-A574-604C75A4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Augmentation de la vitesse de conduction des PA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C20AEE-AF3D-EE5E-52CC-8374D4AF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La vitesse de conduction d'une fibre nerveuse dépend de son calibre</a:t>
            </a:r>
          </a:p>
          <a:p>
            <a:pPr lvl="1" eaLnBrk="1" hangingPunct="1"/>
            <a:r>
              <a:rPr lang="fr-FR" altLang="fr-FR"/>
              <a:t>Fibre 14 µm =60 m/s (216 km/h)</a:t>
            </a:r>
          </a:p>
          <a:p>
            <a:pPr lvl="1" eaLnBrk="1" hangingPunct="1"/>
            <a:r>
              <a:rPr lang="fr-FR" altLang="fr-FR"/>
              <a:t>Fibre  7 µm =30 m/s (108 km/h)</a:t>
            </a:r>
          </a:p>
          <a:p>
            <a:pPr lvl="1" eaLnBrk="1" hangingPunct="1"/>
            <a:endParaRPr lang="fr-FR" altLang="fr-FR"/>
          </a:p>
          <a:p>
            <a:pPr lvl="1" algn="ctr" eaLnBrk="1" hangingPunct="1">
              <a:buFont typeface="Wingdings 2" panose="05020102010507070707" pitchFamily="18" charset="2"/>
              <a:buNone/>
            </a:pPr>
            <a:r>
              <a:rPr lang="fr-FR" altLang="fr-FR" sz="3200" b="1"/>
              <a:t>Augmentation du diamètre de l'axone</a:t>
            </a:r>
          </a:p>
          <a:p>
            <a:pPr lvl="1" algn="ctr" eaLnBrk="1" hangingPunct="1">
              <a:buFont typeface="Wingdings 2" panose="05020102010507070707" pitchFamily="18" charset="2"/>
              <a:buNone/>
            </a:pPr>
            <a:endParaRPr lang="fr-FR" altLang="fr-FR" sz="3200" b="1"/>
          </a:p>
          <a:p>
            <a:pPr lvl="1" algn="ctr" eaLnBrk="1" hangingPunct="1">
              <a:buFont typeface="Wingdings 2" panose="05020102010507070707" pitchFamily="18" charset="2"/>
              <a:buNone/>
            </a:pPr>
            <a:r>
              <a:rPr lang="fr-FR" altLang="fr-FR" sz="3200" b="1"/>
              <a:t>Myélinisation des axones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1">
            <a:extLst>
              <a:ext uri="{FF2B5EF4-FFF2-40B4-BE49-F238E27FC236}">
                <a16:creationId xmlns:a16="http://schemas.microsoft.com/office/drawing/2014/main" id="{B6950678-2830-5357-BAB9-4091BF17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pic>
        <p:nvPicPr>
          <p:cNvPr id="4" name="Espace réservé du contenu 3" descr="conduction nerveuse saltatoire.jpg">
            <a:extLst>
              <a:ext uri="{FF2B5EF4-FFF2-40B4-BE49-F238E27FC236}">
                <a16:creationId xmlns:a16="http://schemas.microsoft.com/office/drawing/2014/main" id="{1B46AD3B-08AC-737C-E4F5-89D8758C53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55FB84-2C44-9A4D-BE37-F468DA9D5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859" y="2060575"/>
            <a:ext cx="875592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/>
              <a:t>Conduction saltatoire</a:t>
            </a:r>
          </a:p>
          <a:p>
            <a:pPr algn="ctr" eaLnBrk="1" hangingPunct="1"/>
            <a:endParaRPr lang="fr-FR" altLang="fr-FR" sz="2000" b="1"/>
          </a:p>
          <a:p>
            <a:pPr algn="ctr" eaLnBrk="1" hangingPunct="1"/>
            <a:r>
              <a:rPr lang="fr-FR" altLang="fr-FR" sz="2000" b="1"/>
              <a:t>Nœud de RANVIER</a:t>
            </a:r>
          </a:p>
          <a:p>
            <a:pPr algn="ctr" eaLnBrk="1" hangingPunct="1"/>
            <a:endParaRPr lang="fr-FR" altLang="fr-FR" sz="2000" b="1"/>
          </a:p>
          <a:p>
            <a:pPr algn="ctr" eaLnBrk="1" hangingPunct="1"/>
            <a:r>
              <a:rPr lang="fr-FR" altLang="fr-FR" sz="2000" b="1"/>
              <a:t>Les fibres nerveuses les plus rapides sont donc les fibres myélinisées</a:t>
            </a:r>
          </a:p>
          <a:p>
            <a:pPr algn="ctr" eaLnBrk="1" hangingPunct="1"/>
            <a:r>
              <a:rPr lang="fr-FR" altLang="fr-FR" sz="2000" b="1"/>
              <a:t> de gros diamètre.</a:t>
            </a:r>
            <a:endParaRPr lang="fr-FR" altLang="fr-FR" sz="2000"/>
          </a:p>
          <a:p>
            <a:pPr algn="ctr" eaLnBrk="1" hangingPunct="1"/>
            <a:endParaRPr lang="fr-FR" altLang="fr-FR" b="1"/>
          </a:p>
          <a:p>
            <a:pPr algn="ctr"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re 1">
            <a:extLst>
              <a:ext uri="{FF2B5EF4-FFF2-40B4-BE49-F238E27FC236}">
                <a16:creationId xmlns:a16="http://schemas.microsoft.com/office/drawing/2014/main" id="{E836AEC1-5EDE-129E-F2BF-3C3E98F7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82947" name="Espace réservé du contenu 2">
            <a:extLst>
              <a:ext uri="{FF2B5EF4-FFF2-40B4-BE49-F238E27FC236}">
                <a16:creationId xmlns:a16="http://schemas.microsoft.com/office/drawing/2014/main" id="{BADE787E-1E8B-D841-1F17-F8C0EA2B9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8000" b="1">
                <a:solidFill>
                  <a:srgbClr val="FF0000"/>
                </a:solidFill>
              </a:rPr>
              <a:t>La Transmission synaptique</a:t>
            </a:r>
            <a:endParaRPr lang="fr-FR" altLang="fr-FR" sz="8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29F10-2929-4560-BD84-AF394A6B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Potentiels de membrane de repos</a:t>
            </a:r>
            <a:endParaRPr lang="fr-FR" dirty="0"/>
          </a:p>
        </p:txBody>
      </p:sp>
      <p:sp>
        <p:nvSpPr>
          <p:cNvPr id="55299" name="Espace réservé du contenu 2">
            <a:extLst>
              <a:ext uri="{FF2B5EF4-FFF2-40B4-BE49-F238E27FC236}">
                <a16:creationId xmlns:a16="http://schemas.microsoft.com/office/drawing/2014/main" id="{0519225F-96FD-C52A-AE98-306C63F9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fr-FR" altLang="fr-FR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/>
              <a:t>Différence de concentration de certains ions de part et d'autre de la membrane (ou gradient de concentration)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fr-FR" altLang="fr-FR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/>
              <a:t>Perméabilité sélective des membranes cellulaires à certains ions</a:t>
            </a:r>
          </a:p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re 1">
            <a:extLst>
              <a:ext uri="{FF2B5EF4-FFF2-40B4-BE49-F238E27FC236}">
                <a16:creationId xmlns:a16="http://schemas.microsoft.com/office/drawing/2014/main" id="{F3D3402D-5D8C-4D70-8E23-6275E3F0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E5081-1FD6-4E73-9190-4DE7C5FD6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sz="4000" b="1" dirty="0"/>
              <a:t>Zone de jonction spécialisée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endParaRPr lang="fr-FR" sz="4000" b="1" dirty="0"/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sz="4000" b="1" dirty="0"/>
              <a:t>élément présynaptique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endParaRPr lang="fr-FR" sz="4000" b="1" dirty="0"/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sz="4000" b="1" dirty="0"/>
              <a:t>  élément postsynaptique 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endParaRPr lang="fr-FR" sz="4000" b="1" dirty="0"/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sz="4000" b="1" dirty="0"/>
              <a:t>Fente ou l'espace synaptique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re 1">
            <a:extLst>
              <a:ext uri="{FF2B5EF4-FFF2-40B4-BE49-F238E27FC236}">
                <a16:creationId xmlns:a16="http://schemas.microsoft.com/office/drawing/2014/main" id="{A3AEE842-0D4C-5EFE-4F7F-154E4401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b="1">
                <a:solidFill>
                  <a:srgbClr val="FF0000"/>
                </a:solidFill>
              </a:rPr>
              <a:t>Deux types de synapses</a:t>
            </a:r>
          </a:p>
        </p:txBody>
      </p:sp>
      <p:pic>
        <p:nvPicPr>
          <p:cNvPr id="84995" name="Espace réservé du contenu 3" descr="Synapse electrique.png">
            <a:extLst>
              <a:ext uri="{FF2B5EF4-FFF2-40B4-BE49-F238E27FC236}">
                <a16:creationId xmlns:a16="http://schemas.microsoft.com/office/drawing/2014/main" id="{DA0A90ED-86EB-574E-EC9A-7CD817CA51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6" y="1916114"/>
            <a:ext cx="3783013" cy="43894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>
            <a:extLst>
              <a:ext uri="{FF2B5EF4-FFF2-40B4-BE49-F238E27FC236}">
                <a16:creationId xmlns:a16="http://schemas.microsoft.com/office/drawing/2014/main" id="{C2A2D169-A054-ECCA-BE01-C6253F86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b="1">
                <a:solidFill>
                  <a:srgbClr val="FF0000"/>
                </a:solidFill>
              </a:rPr>
              <a:t>Deux types de synapses</a:t>
            </a:r>
            <a:endParaRPr lang="fr-FR" altLang="fr-FR"/>
          </a:p>
        </p:txBody>
      </p:sp>
      <p:pic>
        <p:nvPicPr>
          <p:cNvPr id="86019" name="Espace réservé du contenu 3" descr="synapse chimique 2.jpg">
            <a:extLst>
              <a:ext uri="{FF2B5EF4-FFF2-40B4-BE49-F238E27FC236}">
                <a16:creationId xmlns:a16="http://schemas.microsoft.com/office/drawing/2014/main" id="{3AF832D4-7C75-0926-4676-5CC8605D07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3" y="1844676"/>
            <a:ext cx="4679950" cy="50133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re 1">
            <a:extLst>
              <a:ext uri="{FF2B5EF4-FFF2-40B4-BE49-F238E27FC236}">
                <a16:creationId xmlns:a16="http://schemas.microsoft.com/office/drawing/2014/main" id="{05922ED2-10EB-CF1B-7FBF-2E7891A5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87043" name="Espace réservé du contenu 2">
            <a:extLst>
              <a:ext uri="{FF2B5EF4-FFF2-40B4-BE49-F238E27FC236}">
                <a16:creationId xmlns:a16="http://schemas.microsoft.com/office/drawing/2014/main" id="{D52EBB15-C66B-0937-D491-D4E4AAB84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fr-FR" altLang="fr-FR" sz="6000" b="1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6000" b="1"/>
              <a:t>Neurotransmetteurs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re 1">
            <a:extLst>
              <a:ext uri="{FF2B5EF4-FFF2-40B4-BE49-F238E27FC236}">
                <a16:creationId xmlns:a16="http://schemas.microsoft.com/office/drawing/2014/main" id="{E71C1E57-AB0A-6B4A-343C-E2737A8D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0C4F86-8E90-4B9B-B746-ACF88B1D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81076"/>
            <a:ext cx="8229600" cy="5343525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fr-FR" dirty="0"/>
              <a:t>Au niveau du système nerveux central, les synapses peuvent être classées, selon leur portion pré et postsynaptique, en synapses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fr-FR" dirty="0"/>
              <a:t>axodendritiques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fr-FR" dirty="0"/>
              <a:t>axosomatiques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fr-FR" dirty="0"/>
              <a:t>axoaxoniques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fr-FR" dirty="0"/>
              <a:t>Dendrodendritiques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fr-FR" dirty="0"/>
              <a:t>Au niveau du système périphérique, on trouve des synapses entre</a:t>
            </a:r>
            <a:endParaRPr lang="fr-FR" sz="2000" dirty="0"/>
          </a:p>
          <a:p>
            <a:pPr marL="640080" lvl="1" indent="-246888">
              <a:buFont typeface="Wingdings 2"/>
              <a:buChar char=""/>
              <a:defRPr/>
            </a:pPr>
            <a:r>
              <a:rPr lang="fr-FR" dirty="0"/>
              <a:t>les axones du système nerveux autonome et les glandes, les muscles lisses et le cœur</a:t>
            </a:r>
            <a:endParaRPr lang="fr-FR" sz="1800" dirty="0"/>
          </a:p>
          <a:p>
            <a:pPr marL="640080" lvl="1" indent="-246888">
              <a:buFont typeface="Wingdings 2"/>
              <a:buChar char=""/>
              <a:defRPr/>
            </a:pPr>
            <a:r>
              <a:rPr lang="fr-FR" dirty="0"/>
              <a:t>les axones des neurones moteurs de la moelle spinale et les muscles squelettiques. Ces synapses sont les jonctions neuromusculaires. La membrane postsynaptique y est nommée </a:t>
            </a:r>
            <a:r>
              <a:rPr lang="fr-FR" b="1" dirty="0"/>
              <a:t>plaque motrice</a:t>
            </a:r>
            <a:r>
              <a:rPr lang="fr-FR" dirty="0"/>
              <a:t>. Elle est organisée en nombreux replis profonds formant l'appareil sous-neural où sont situés les très nombreux récepteurs à l'acétylcholine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D56BC-C302-4CF9-9678-3FD88263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Constituants principaux des synapses chimiques</a:t>
            </a:r>
          </a:p>
        </p:txBody>
      </p:sp>
      <p:pic>
        <p:nvPicPr>
          <p:cNvPr id="89091" name="Espace réservé du contenu 3" descr="Synapse1.jpg">
            <a:extLst>
              <a:ext uri="{FF2B5EF4-FFF2-40B4-BE49-F238E27FC236}">
                <a16:creationId xmlns:a16="http://schemas.microsoft.com/office/drawing/2014/main" id="{FFC0F6F9-8535-F869-90BA-21F188DC27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5864" y="1935164"/>
            <a:ext cx="7888287" cy="492283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C58B9-E95A-4CD8-BEDB-99AEFE9F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22193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Etapes pré et post synaptiques de la transmission synaptique chimique</a:t>
            </a:r>
            <a:br>
              <a:rPr lang="fr-FR" b="1" dirty="0"/>
            </a:br>
            <a:endParaRPr lang="fr-FR" dirty="0"/>
          </a:p>
        </p:txBody>
      </p:sp>
      <p:pic>
        <p:nvPicPr>
          <p:cNvPr id="90115" name="Espace réservé du contenu 3" descr="presynaptique.jpg">
            <a:extLst>
              <a:ext uri="{FF2B5EF4-FFF2-40B4-BE49-F238E27FC236}">
                <a16:creationId xmlns:a16="http://schemas.microsoft.com/office/drawing/2014/main" id="{DD24091A-B11A-BCD3-F34B-0563DD0A6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05038"/>
            <a:ext cx="7164388" cy="465296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>
            <a:extLst>
              <a:ext uri="{FF2B5EF4-FFF2-40B4-BE49-F238E27FC236}">
                <a16:creationId xmlns:a16="http://schemas.microsoft.com/office/drawing/2014/main" id="{683EDB51-55C2-7E36-F4C6-D69C487AF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20714"/>
            <a:ext cx="7345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/>
              <a:t>Influx nerveux arrive au niveau du bouton synaptique du neurone pré-synaptique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78D71440-A619-E075-8017-A1E08193D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885951"/>
            <a:ext cx="7272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/>
              <a:t>Dépolarisation de la membrane du bouton synaptique</a:t>
            </a:r>
          </a:p>
        </p:txBody>
      </p:sp>
      <p:sp>
        <p:nvSpPr>
          <p:cNvPr id="116741" name="Text Box 5">
            <a:extLst>
              <a:ext uri="{FF2B5EF4-FFF2-40B4-BE49-F238E27FC236}">
                <a16:creationId xmlns:a16="http://schemas.microsoft.com/office/drawing/2014/main" id="{FC903A5E-A104-4D39-E22F-D18D27F9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111501"/>
            <a:ext cx="7272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/>
              <a:t>Libération par exocytose du neurotransmetteur dans la fente synaptique</a:t>
            </a:r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1FAAA2DA-F032-CA24-5458-B74163D45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406901"/>
            <a:ext cx="7272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/>
              <a:t>Le neurotransmetteur se fixe sur son récepteur (spécifique) sur le neurone post-synaptique</a:t>
            </a: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EF5C6276-36F0-9C78-C5C3-9FC8B7B4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775326"/>
            <a:ext cx="7272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/>
              <a:t>La fixation du neurotransmetteur provoque l’ouverture de canaux ioniques chimiodédendants</a:t>
            </a:r>
          </a:p>
        </p:txBody>
      </p:sp>
      <p:sp>
        <p:nvSpPr>
          <p:cNvPr id="116744" name="AutoShape 8">
            <a:extLst>
              <a:ext uri="{FF2B5EF4-FFF2-40B4-BE49-F238E27FC236}">
                <a16:creationId xmlns:a16="http://schemas.microsoft.com/office/drawing/2014/main" id="{5BD2F37C-E7F7-894F-717D-B1671751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484313"/>
            <a:ext cx="5032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6745" name="AutoShape 9">
            <a:extLst>
              <a:ext uri="{FF2B5EF4-FFF2-40B4-BE49-F238E27FC236}">
                <a16:creationId xmlns:a16="http://schemas.microsoft.com/office/drawing/2014/main" id="{60F48F68-FEF4-4BB5-29F5-28D6FFBB8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2709863"/>
            <a:ext cx="5032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6746" name="AutoShape 10">
            <a:extLst>
              <a:ext uri="{FF2B5EF4-FFF2-40B4-BE49-F238E27FC236}">
                <a16:creationId xmlns:a16="http://schemas.microsoft.com/office/drawing/2014/main" id="{45554FB2-8437-6E25-E14C-495CBB4F3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3933825"/>
            <a:ext cx="5032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6747" name="AutoShape 11">
            <a:extLst>
              <a:ext uri="{FF2B5EF4-FFF2-40B4-BE49-F238E27FC236}">
                <a16:creationId xmlns:a16="http://schemas.microsoft.com/office/drawing/2014/main" id="{1DAEFFEB-97BC-6A19-6534-AD24793D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5302250"/>
            <a:ext cx="5032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1147" name="Rectangle 11">
            <a:extLst>
              <a:ext uri="{FF2B5EF4-FFF2-40B4-BE49-F238E27FC236}">
                <a16:creationId xmlns:a16="http://schemas.microsoft.com/office/drawing/2014/main" id="{76E8FF57-26A7-AA86-1F7A-D660F0E9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0"/>
            <a:ext cx="4572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rgbClr val="FF0000"/>
                </a:solidFill>
              </a:rPr>
              <a:t>Chronologie de la transmission synaptique chimique</a:t>
            </a:r>
            <a:br>
              <a:rPr lang="fr-FR" altLang="fr-FR" b="1"/>
            </a:br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  <p:bldP spid="116745" grpId="0" animBg="1"/>
      <p:bldP spid="116746" grpId="0" animBg="1"/>
      <p:bldP spid="1167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AutoShape 2">
            <a:extLst>
              <a:ext uri="{FF2B5EF4-FFF2-40B4-BE49-F238E27FC236}">
                <a16:creationId xmlns:a16="http://schemas.microsoft.com/office/drawing/2014/main" id="{694EF9D0-7C19-494B-7FA6-F56002F2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924176"/>
            <a:ext cx="3168650" cy="576263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683" name="AutoShape 3">
            <a:extLst>
              <a:ext uri="{FF2B5EF4-FFF2-40B4-BE49-F238E27FC236}">
                <a16:creationId xmlns:a16="http://schemas.microsoft.com/office/drawing/2014/main" id="{5BB10E61-A9EE-CDE4-93AA-0495CE7D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9" y="333376"/>
            <a:ext cx="2162175" cy="2087563"/>
          </a:xfrm>
          <a:prstGeom prst="ca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684" name="AutoShape 4">
            <a:extLst>
              <a:ext uri="{FF2B5EF4-FFF2-40B4-BE49-F238E27FC236}">
                <a16:creationId xmlns:a16="http://schemas.microsoft.com/office/drawing/2014/main" id="{FA2F8A8B-5DD7-8C96-D421-06AFBE54F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5300663"/>
            <a:ext cx="7705725" cy="576262"/>
          </a:xfrm>
          <a:prstGeom prst="cube">
            <a:avLst>
              <a:gd name="adj" fmla="val 25000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2000"/>
              <a:t>Membrane post-synaptique</a:t>
            </a:r>
          </a:p>
        </p:txBody>
      </p:sp>
      <p:sp>
        <p:nvSpPr>
          <p:cNvPr id="327685" name="Oval 5">
            <a:extLst>
              <a:ext uri="{FF2B5EF4-FFF2-40B4-BE49-F238E27FC236}">
                <a16:creationId xmlns:a16="http://schemas.microsoft.com/office/drawing/2014/main" id="{32C48ABC-AAD1-768E-7306-E60F5FFC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1" y="2133601"/>
            <a:ext cx="2593975" cy="1008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686" name="Oval 6">
            <a:extLst>
              <a:ext uri="{FF2B5EF4-FFF2-40B4-BE49-F238E27FC236}">
                <a16:creationId xmlns:a16="http://schemas.microsoft.com/office/drawing/2014/main" id="{85C81AD0-1C57-06CC-79A8-C0C7573A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364490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687" name="Oval 7">
            <a:extLst>
              <a:ext uri="{FF2B5EF4-FFF2-40B4-BE49-F238E27FC236}">
                <a16:creationId xmlns:a16="http://schemas.microsoft.com/office/drawing/2014/main" id="{1799BA17-652C-608B-0904-C7BC5DC10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35734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688" name="Oval 8">
            <a:extLst>
              <a:ext uri="{FF2B5EF4-FFF2-40B4-BE49-F238E27FC236}">
                <a16:creationId xmlns:a16="http://schemas.microsoft.com/office/drawing/2014/main" id="{6E64127B-46FF-B624-F27F-6B6D56BD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71792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689" name="Oval 9">
            <a:extLst>
              <a:ext uri="{FF2B5EF4-FFF2-40B4-BE49-F238E27FC236}">
                <a16:creationId xmlns:a16="http://schemas.microsoft.com/office/drawing/2014/main" id="{7BDE58E6-99D1-EB17-83A4-15DB6A061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393382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24800F6-11F2-E376-F552-42D7F27FE195}"/>
              </a:ext>
            </a:extLst>
          </p:cNvPr>
          <p:cNvGrpSpPr>
            <a:grpSpLocks/>
          </p:cNvGrpSpPr>
          <p:nvPr/>
        </p:nvGrpSpPr>
        <p:grpSpPr bwMode="auto">
          <a:xfrm>
            <a:off x="5592764" y="4652963"/>
            <a:ext cx="1006475" cy="1727200"/>
            <a:chOff x="2563" y="2931"/>
            <a:chExt cx="634" cy="1088"/>
          </a:xfrm>
        </p:grpSpPr>
        <p:grpSp>
          <p:nvGrpSpPr>
            <p:cNvPr id="92246" name="Group 11">
              <a:extLst>
                <a:ext uri="{FF2B5EF4-FFF2-40B4-BE49-F238E27FC236}">
                  <a16:creationId xmlns:a16="http://schemas.microsoft.com/office/drawing/2014/main" id="{8A578434-2CAC-9F81-F6E9-A02B358D6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2931"/>
              <a:ext cx="544" cy="1088"/>
              <a:chOff x="1520" y="1026"/>
              <a:chExt cx="726" cy="1452"/>
            </a:xfrm>
          </p:grpSpPr>
          <p:sp>
            <p:nvSpPr>
              <p:cNvPr id="92248" name="Oval 12">
                <a:extLst>
                  <a:ext uri="{FF2B5EF4-FFF2-40B4-BE49-F238E27FC236}">
                    <a16:creationId xmlns:a16="http://schemas.microsoft.com/office/drawing/2014/main" id="{3D598A20-F68F-8F8A-E154-E08952AB7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026"/>
                <a:ext cx="635" cy="1452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249" name="AutoShape 13">
                <a:extLst>
                  <a:ext uri="{FF2B5EF4-FFF2-40B4-BE49-F238E27FC236}">
                    <a16:creationId xmlns:a16="http://schemas.microsoft.com/office/drawing/2014/main" id="{ADB0DFB0-52C5-64BF-76EB-0DA25D96F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0" y="1252"/>
                <a:ext cx="590" cy="1044"/>
              </a:xfrm>
              <a:prstGeom prst="moon">
                <a:avLst>
                  <a:gd name="adj" fmla="val 50000"/>
                </a:avLst>
              </a:prstGeom>
              <a:solidFill>
                <a:srgbClr val="FF00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250" name="AutoShape 14">
                <a:extLst>
                  <a:ext uri="{FF2B5EF4-FFF2-40B4-BE49-F238E27FC236}">
                    <a16:creationId xmlns:a16="http://schemas.microsoft.com/office/drawing/2014/main" id="{79D92BA0-B60E-7465-D756-11BE24A30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01" y="1252"/>
                <a:ext cx="545" cy="1044"/>
              </a:xfrm>
              <a:prstGeom prst="moon">
                <a:avLst>
                  <a:gd name="adj" fmla="val 50000"/>
                </a:avLst>
              </a:prstGeom>
              <a:solidFill>
                <a:srgbClr val="FF00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92247" name="AutoShape 15">
              <a:extLst>
                <a:ext uri="{FF2B5EF4-FFF2-40B4-BE49-F238E27FC236}">
                  <a16:creationId xmlns:a16="http://schemas.microsoft.com/office/drawing/2014/main" id="{206786E8-2844-9E9F-C9FC-B37FB0E6B9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98748">
              <a:off x="2563" y="2931"/>
              <a:ext cx="181" cy="318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04B831B6-3205-EB0C-154E-DA60BAE1703B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652964"/>
            <a:ext cx="1030288" cy="1728787"/>
            <a:chOff x="2548" y="2931"/>
            <a:chExt cx="649" cy="1089"/>
          </a:xfrm>
        </p:grpSpPr>
        <p:grpSp>
          <p:nvGrpSpPr>
            <p:cNvPr id="92241" name="Group 17">
              <a:extLst>
                <a:ext uri="{FF2B5EF4-FFF2-40B4-BE49-F238E27FC236}">
                  <a16:creationId xmlns:a16="http://schemas.microsoft.com/office/drawing/2014/main" id="{FCF5FAFB-1BE8-5315-CA38-34D276076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7" y="2931"/>
              <a:ext cx="540" cy="1089"/>
              <a:chOff x="3515" y="1026"/>
              <a:chExt cx="726" cy="1452"/>
            </a:xfrm>
          </p:grpSpPr>
          <p:sp>
            <p:nvSpPr>
              <p:cNvPr id="92243" name="Oval 18">
                <a:extLst>
                  <a:ext uri="{FF2B5EF4-FFF2-40B4-BE49-F238E27FC236}">
                    <a16:creationId xmlns:a16="http://schemas.microsoft.com/office/drawing/2014/main" id="{FBD56F54-68BF-8589-6D47-B0E0FAADE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1026"/>
                <a:ext cx="635" cy="1452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244" name="AutoShape 19">
                <a:extLst>
                  <a:ext uri="{FF2B5EF4-FFF2-40B4-BE49-F238E27FC236}">
                    <a16:creationId xmlns:a16="http://schemas.microsoft.com/office/drawing/2014/main" id="{A9D14269-4197-21C2-CEAC-29F67D358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1252"/>
                <a:ext cx="318" cy="1044"/>
              </a:xfrm>
              <a:prstGeom prst="moon">
                <a:avLst>
                  <a:gd name="adj" fmla="val 50000"/>
                </a:avLst>
              </a:prstGeom>
              <a:solidFill>
                <a:srgbClr val="FF00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245" name="AutoShape 20">
                <a:extLst>
                  <a:ext uri="{FF2B5EF4-FFF2-40B4-BE49-F238E27FC236}">
                    <a16:creationId xmlns:a16="http://schemas.microsoft.com/office/drawing/2014/main" id="{80DBE6DE-3761-850F-E7D0-CE4204921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1252"/>
                <a:ext cx="318" cy="1044"/>
              </a:xfrm>
              <a:prstGeom prst="moon">
                <a:avLst>
                  <a:gd name="adj" fmla="val 50000"/>
                </a:avLst>
              </a:prstGeom>
              <a:solidFill>
                <a:srgbClr val="FF00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92242" name="AutoShape 21">
              <a:extLst>
                <a:ext uri="{FF2B5EF4-FFF2-40B4-BE49-F238E27FC236}">
                  <a16:creationId xmlns:a16="http://schemas.microsoft.com/office/drawing/2014/main" id="{97BA6F5E-969C-F0C7-DDC1-C940BC25F4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98748">
              <a:off x="2548" y="2931"/>
              <a:ext cx="196" cy="318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27702" name="Oval 22">
            <a:extLst>
              <a:ext uri="{FF2B5EF4-FFF2-40B4-BE49-F238E27FC236}">
                <a16:creationId xmlns:a16="http://schemas.microsoft.com/office/drawing/2014/main" id="{891BB8B0-182E-171D-6536-CE427A40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7244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03" name="Oval 23">
            <a:extLst>
              <a:ext uri="{FF2B5EF4-FFF2-40B4-BE49-F238E27FC236}">
                <a16:creationId xmlns:a16="http://schemas.microsoft.com/office/drawing/2014/main" id="{6A5FE98A-2D72-005B-3873-F4CD6C4CE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407670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04" name="Oval 24">
            <a:extLst>
              <a:ext uri="{FF2B5EF4-FFF2-40B4-BE49-F238E27FC236}">
                <a16:creationId xmlns:a16="http://schemas.microsoft.com/office/drawing/2014/main" id="{274A5127-D15D-DA75-38E7-A94FAC10B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42926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05" name="Rectangle 25">
            <a:extLst>
              <a:ext uri="{FF2B5EF4-FFF2-40B4-BE49-F238E27FC236}">
                <a16:creationId xmlns:a16="http://schemas.microsoft.com/office/drawing/2014/main" id="{9707AD02-C163-1AD2-0B79-77BB8642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422116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06" name="Rectangle 26">
            <a:extLst>
              <a:ext uri="{FF2B5EF4-FFF2-40B4-BE49-F238E27FC236}">
                <a16:creationId xmlns:a16="http://schemas.microsoft.com/office/drawing/2014/main" id="{5138AFCC-A26A-ACD7-DA81-B6B27C31D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443706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07" name="Rectangle 27">
            <a:extLst>
              <a:ext uri="{FF2B5EF4-FFF2-40B4-BE49-F238E27FC236}">
                <a16:creationId xmlns:a16="http://schemas.microsoft.com/office/drawing/2014/main" id="{13A73865-469D-9BCE-188E-55B22836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65296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08" name="Rectangle 28">
            <a:extLst>
              <a:ext uri="{FF2B5EF4-FFF2-40B4-BE49-F238E27FC236}">
                <a16:creationId xmlns:a16="http://schemas.microsoft.com/office/drawing/2014/main" id="{D7B3F3EF-9786-B32B-3A5B-93834215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013326"/>
            <a:ext cx="144463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09" name="Rectangle 29">
            <a:extLst>
              <a:ext uri="{FF2B5EF4-FFF2-40B4-BE49-F238E27FC236}">
                <a16:creationId xmlns:a16="http://schemas.microsoft.com/office/drawing/2014/main" id="{CB3C7A16-9D14-89C6-65F5-786B97CBC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5229226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10" name="Rectangle 30">
            <a:extLst>
              <a:ext uri="{FF2B5EF4-FFF2-40B4-BE49-F238E27FC236}">
                <a16:creationId xmlns:a16="http://schemas.microsoft.com/office/drawing/2014/main" id="{31E1C10A-C83C-CE8E-4B2D-A7EDF1A8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5445126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11" name="Rectangle 31">
            <a:extLst>
              <a:ext uri="{FF2B5EF4-FFF2-40B4-BE49-F238E27FC236}">
                <a16:creationId xmlns:a16="http://schemas.microsoft.com/office/drawing/2014/main" id="{A363CFFC-CD76-CFD5-BDCD-0453D5AF9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5661026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12" name="Rectangle 32">
            <a:extLst>
              <a:ext uri="{FF2B5EF4-FFF2-40B4-BE49-F238E27FC236}">
                <a16:creationId xmlns:a16="http://schemas.microsoft.com/office/drawing/2014/main" id="{68580535-3AAB-605B-A7EC-328715D05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876926"/>
            <a:ext cx="144463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13" name="Rectangle 33">
            <a:extLst>
              <a:ext uri="{FF2B5EF4-FFF2-40B4-BE49-F238E27FC236}">
                <a16:creationId xmlns:a16="http://schemas.microsoft.com/office/drawing/2014/main" id="{AFA4E60B-6076-A252-228F-269573238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6453188"/>
            <a:ext cx="144463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14" name="Rectangle 34">
            <a:extLst>
              <a:ext uri="{FF2B5EF4-FFF2-40B4-BE49-F238E27FC236}">
                <a16:creationId xmlns:a16="http://schemas.microsoft.com/office/drawing/2014/main" id="{4DE9D545-70E7-1638-2193-8BAB8C07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6669088"/>
            <a:ext cx="144463" cy="1444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15" name="Rectangle 35">
            <a:extLst>
              <a:ext uri="{FF2B5EF4-FFF2-40B4-BE49-F238E27FC236}">
                <a16:creationId xmlns:a16="http://schemas.microsoft.com/office/drawing/2014/main" id="{CE60DCE8-8471-50EF-E298-6187AC40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4508501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16" name="Rectangle 36">
            <a:extLst>
              <a:ext uri="{FF2B5EF4-FFF2-40B4-BE49-F238E27FC236}">
                <a16:creationId xmlns:a16="http://schemas.microsoft.com/office/drawing/2014/main" id="{8A1F8446-650E-63FC-C1B7-487DFE7C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4724401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17" name="Rectangle 37">
            <a:extLst>
              <a:ext uri="{FF2B5EF4-FFF2-40B4-BE49-F238E27FC236}">
                <a16:creationId xmlns:a16="http://schemas.microsoft.com/office/drawing/2014/main" id="{7ADBD834-C238-47CA-82C9-CA14C6C84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4365626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18" name="Rectangle 38">
            <a:extLst>
              <a:ext uri="{FF2B5EF4-FFF2-40B4-BE49-F238E27FC236}">
                <a16:creationId xmlns:a16="http://schemas.microsoft.com/office/drawing/2014/main" id="{1F47F58A-DCE2-74E4-554F-28D7F1D7E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4292601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6CED23D2-A0DD-24BA-F1ED-B966D8EC6B0B}"/>
              </a:ext>
            </a:extLst>
          </p:cNvPr>
          <p:cNvGrpSpPr>
            <a:grpSpLocks/>
          </p:cNvGrpSpPr>
          <p:nvPr/>
        </p:nvGrpSpPr>
        <p:grpSpPr bwMode="auto">
          <a:xfrm>
            <a:off x="5375276" y="2493964"/>
            <a:ext cx="936625" cy="503237"/>
            <a:chOff x="2426" y="1570"/>
            <a:chExt cx="590" cy="317"/>
          </a:xfrm>
        </p:grpSpPr>
        <p:sp>
          <p:nvSpPr>
            <p:cNvPr id="92234" name="Oval 40">
              <a:extLst>
                <a:ext uri="{FF2B5EF4-FFF2-40B4-BE49-F238E27FC236}">
                  <a16:creationId xmlns:a16="http://schemas.microsoft.com/office/drawing/2014/main" id="{1E39B677-ED12-8264-5866-2C93F24B2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5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35" name="Oval 41">
              <a:extLst>
                <a:ext uri="{FF2B5EF4-FFF2-40B4-BE49-F238E27FC236}">
                  <a16:creationId xmlns:a16="http://schemas.microsoft.com/office/drawing/2014/main" id="{D73A0AF0-887F-1C33-13C7-EDD1B4E0F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1570"/>
              <a:ext cx="590" cy="31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36" name="Oval 42">
              <a:extLst>
                <a:ext uri="{FF2B5EF4-FFF2-40B4-BE49-F238E27FC236}">
                  <a16:creationId xmlns:a16="http://schemas.microsoft.com/office/drawing/2014/main" id="{2A61B5F2-E56F-3E1B-B6DD-5E3923F96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706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37" name="Oval 43">
              <a:extLst>
                <a:ext uri="{FF2B5EF4-FFF2-40B4-BE49-F238E27FC236}">
                  <a16:creationId xmlns:a16="http://schemas.microsoft.com/office/drawing/2014/main" id="{31079AA4-E600-C6F0-3526-976B4E78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61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38" name="Oval 44">
              <a:extLst>
                <a:ext uri="{FF2B5EF4-FFF2-40B4-BE49-F238E27FC236}">
                  <a16:creationId xmlns:a16="http://schemas.microsoft.com/office/drawing/2014/main" id="{95184468-5780-34B9-FF07-0EB33467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175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39" name="Oval 45">
              <a:extLst>
                <a:ext uri="{FF2B5EF4-FFF2-40B4-BE49-F238E27FC236}">
                  <a16:creationId xmlns:a16="http://schemas.microsoft.com/office/drawing/2014/main" id="{0DC0AA32-8B13-C9BF-7A4D-57800BCDC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166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40" name="Oval 46">
              <a:extLst>
                <a:ext uri="{FF2B5EF4-FFF2-40B4-BE49-F238E27FC236}">
                  <a16:creationId xmlns:a16="http://schemas.microsoft.com/office/drawing/2014/main" id="{3A4EB695-DAD7-0CE6-BF05-8F99C440D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61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F6D70E9B-29B7-6AE5-63F5-99DC04D90443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2565401"/>
            <a:ext cx="647700" cy="358775"/>
            <a:chOff x="3198" y="1616"/>
            <a:chExt cx="408" cy="226"/>
          </a:xfrm>
        </p:grpSpPr>
        <p:sp>
          <p:nvSpPr>
            <p:cNvPr id="92227" name="Oval 48">
              <a:extLst>
                <a:ext uri="{FF2B5EF4-FFF2-40B4-BE49-F238E27FC236}">
                  <a16:creationId xmlns:a16="http://schemas.microsoft.com/office/drawing/2014/main" id="{08043B11-E705-ADE3-6984-BE26D4C5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1732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28" name="Oval 49">
              <a:extLst>
                <a:ext uri="{FF2B5EF4-FFF2-40B4-BE49-F238E27FC236}">
                  <a16:creationId xmlns:a16="http://schemas.microsoft.com/office/drawing/2014/main" id="{B8F70B79-52E0-C825-0659-BA29A691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616"/>
              <a:ext cx="408" cy="22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29" name="Oval 50">
              <a:extLst>
                <a:ext uri="{FF2B5EF4-FFF2-40B4-BE49-F238E27FC236}">
                  <a16:creationId xmlns:a16="http://schemas.microsoft.com/office/drawing/2014/main" id="{2FAFABFB-92FF-6475-8962-8B7F19246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752"/>
              <a:ext cx="63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30" name="Oval 51">
              <a:extLst>
                <a:ext uri="{FF2B5EF4-FFF2-40B4-BE49-F238E27FC236}">
                  <a16:creationId xmlns:a16="http://schemas.microsoft.com/office/drawing/2014/main" id="{423A3C97-3212-9DB1-1E4D-270EACFFE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706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31" name="Oval 52">
              <a:extLst>
                <a:ext uri="{FF2B5EF4-FFF2-40B4-BE49-F238E27FC236}">
                  <a16:creationId xmlns:a16="http://schemas.microsoft.com/office/drawing/2014/main" id="{6582FC66-4BE9-4E0F-5331-1D7AB5F7E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732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32" name="Oval 53">
              <a:extLst>
                <a:ext uri="{FF2B5EF4-FFF2-40B4-BE49-F238E27FC236}">
                  <a16:creationId xmlns:a16="http://schemas.microsoft.com/office/drawing/2014/main" id="{6D552D7A-5011-CFA0-AFF3-6FF0D9DB7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1641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2233" name="Oval 54">
              <a:extLst>
                <a:ext uri="{FF2B5EF4-FFF2-40B4-BE49-F238E27FC236}">
                  <a16:creationId xmlns:a16="http://schemas.microsoft.com/office/drawing/2014/main" id="{0AF8FE9E-B804-5F65-4836-F8B278456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661"/>
              <a:ext cx="63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8" name="Group 55">
            <a:extLst>
              <a:ext uri="{FF2B5EF4-FFF2-40B4-BE49-F238E27FC236}">
                <a16:creationId xmlns:a16="http://schemas.microsoft.com/office/drawing/2014/main" id="{4B0D0125-FC0D-63AE-7B4D-253A181C375F}"/>
              </a:ext>
            </a:extLst>
          </p:cNvPr>
          <p:cNvGrpSpPr>
            <a:grpSpLocks/>
          </p:cNvGrpSpPr>
          <p:nvPr/>
        </p:nvGrpSpPr>
        <p:grpSpPr bwMode="auto">
          <a:xfrm>
            <a:off x="5951538" y="3141664"/>
            <a:ext cx="647700" cy="358775"/>
            <a:chOff x="2835" y="1979"/>
            <a:chExt cx="408" cy="226"/>
          </a:xfrm>
        </p:grpSpPr>
        <p:sp>
          <p:nvSpPr>
            <p:cNvPr id="92219" name="Oval 56">
              <a:extLst>
                <a:ext uri="{FF2B5EF4-FFF2-40B4-BE49-F238E27FC236}">
                  <a16:creationId xmlns:a16="http://schemas.microsoft.com/office/drawing/2014/main" id="{5CC87DFF-4A9E-6F70-E0C9-D1917E08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79"/>
              <a:ext cx="408" cy="22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92220" name="Group 57">
              <a:extLst>
                <a:ext uri="{FF2B5EF4-FFF2-40B4-BE49-F238E27FC236}">
                  <a16:creationId xmlns:a16="http://schemas.microsoft.com/office/drawing/2014/main" id="{DAB3731A-8CA3-F92E-EB41-D4E2323EE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024"/>
              <a:ext cx="356" cy="175"/>
              <a:chOff x="2880" y="2004"/>
              <a:chExt cx="356" cy="175"/>
            </a:xfrm>
          </p:grpSpPr>
          <p:sp>
            <p:nvSpPr>
              <p:cNvPr id="92221" name="Oval 58">
                <a:extLst>
                  <a:ext uri="{FF2B5EF4-FFF2-40B4-BE49-F238E27FC236}">
                    <a16:creationId xmlns:a16="http://schemas.microsoft.com/office/drawing/2014/main" id="{1D29895C-54C5-E376-CEFB-686203AA1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3" y="2095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222" name="Oval 59">
                <a:extLst>
                  <a:ext uri="{FF2B5EF4-FFF2-40B4-BE49-F238E27FC236}">
                    <a16:creationId xmlns:a16="http://schemas.microsoft.com/office/drawing/2014/main" id="{9FBEF364-DD35-A73A-C3D0-EB371AC82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2115"/>
                <a:ext cx="63" cy="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223" name="Oval 60">
                <a:extLst>
                  <a:ext uri="{FF2B5EF4-FFF2-40B4-BE49-F238E27FC236}">
                    <a16:creationId xmlns:a16="http://schemas.microsoft.com/office/drawing/2014/main" id="{935300AC-9A53-798A-710C-F24CFEB5E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069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224" name="Oval 61">
                <a:extLst>
                  <a:ext uri="{FF2B5EF4-FFF2-40B4-BE49-F238E27FC236}">
                    <a16:creationId xmlns:a16="http://schemas.microsoft.com/office/drawing/2014/main" id="{1AA723EC-13A1-B04A-7FD7-AE7C18A72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2095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225" name="Oval 62">
                <a:extLst>
                  <a:ext uri="{FF2B5EF4-FFF2-40B4-BE49-F238E27FC236}">
                    <a16:creationId xmlns:a16="http://schemas.microsoft.com/office/drawing/2014/main" id="{49288107-81DE-F158-FF11-6D607501C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7" y="2004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226" name="Oval 63">
                <a:extLst>
                  <a:ext uri="{FF2B5EF4-FFF2-40B4-BE49-F238E27FC236}">
                    <a16:creationId xmlns:a16="http://schemas.microsoft.com/office/drawing/2014/main" id="{E83BF582-04F7-F8A5-FA5E-9CE510A28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024"/>
                <a:ext cx="63" cy="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</p:grpSp>
      <p:sp>
        <p:nvSpPr>
          <p:cNvPr id="327744" name="Oval 64">
            <a:extLst>
              <a:ext uri="{FF2B5EF4-FFF2-40B4-BE49-F238E27FC236}">
                <a16:creationId xmlns:a16="http://schemas.microsoft.com/office/drawing/2014/main" id="{E0ED260F-E150-FB44-1344-4ABC49B3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4290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45" name="Oval 65">
            <a:extLst>
              <a:ext uri="{FF2B5EF4-FFF2-40B4-BE49-F238E27FC236}">
                <a16:creationId xmlns:a16="http://schemas.microsoft.com/office/drawing/2014/main" id="{323D118B-DC3B-E340-9D6B-BAEA58A1D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713" y="3614738"/>
            <a:ext cx="100012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46" name="Oval 66">
            <a:extLst>
              <a:ext uri="{FF2B5EF4-FFF2-40B4-BE49-F238E27FC236}">
                <a16:creationId xmlns:a16="http://schemas.microsoft.com/office/drawing/2014/main" id="{8FACD53A-96F0-0465-E561-403FD4D2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3541714"/>
            <a:ext cx="100012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47" name="Oval 67">
            <a:extLst>
              <a:ext uri="{FF2B5EF4-FFF2-40B4-BE49-F238E27FC236}">
                <a16:creationId xmlns:a16="http://schemas.microsoft.com/office/drawing/2014/main" id="{E4885F6A-20AB-3428-AF3B-DB441D4C6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6" y="3903663"/>
            <a:ext cx="10001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48" name="Oval 68">
            <a:extLst>
              <a:ext uri="{FF2B5EF4-FFF2-40B4-BE49-F238E27FC236}">
                <a16:creationId xmlns:a16="http://schemas.microsoft.com/office/drawing/2014/main" id="{24770351-A471-CE10-A77F-9DDBEAFD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6" y="3830639"/>
            <a:ext cx="100013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49" name="Oval 69">
            <a:extLst>
              <a:ext uri="{FF2B5EF4-FFF2-40B4-BE49-F238E27FC236}">
                <a16:creationId xmlns:a16="http://schemas.microsoft.com/office/drawing/2014/main" id="{892E22A5-C39E-9133-ABCB-69A98749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4119563"/>
            <a:ext cx="10001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50" name="Oval 70">
            <a:extLst>
              <a:ext uri="{FF2B5EF4-FFF2-40B4-BE49-F238E27FC236}">
                <a16:creationId xmlns:a16="http://schemas.microsoft.com/office/drawing/2014/main" id="{4AB46F44-5CA8-725F-DADB-C6454521A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4046539"/>
            <a:ext cx="100013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51" name="Line 71">
            <a:extLst>
              <a:ext uri="{FF2B5EF4-FFF2-40B4-BE49-F238E27FC236}">
                <a16:creationId xmlns:a16="http://schemas.microsoft.com/office/drawing/2014/main" id="{9FE43618-C4AA-9AE6-BAB4-7C3E39D2C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8888" y="1052514"/>
            <a:ext cx="8636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52" name="Text Box 72">
            <a:extLst>
              <a:ext uri="{FF2B5EF4-FFF2-40B4-BE49-F238E27FC236}">
                <a16:creationId xmlns:a16="http://schemas.microsoft.com/office/drawing/2014/main" id="{7DCBB6F5-CCF5-5EEE-78A4-2AFBB47B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333376"/>
            <a:ext cx="2592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Axone du neurone pré-synaptique</a:t>
            </a:r>
          </a:p>
        </p:txBody>
      </p:sp>
      <p:sp>
        <p:nvSpPr>
          <p:cNvPr id="327753" name="AutoShape 73">
            <a:extLst>
              <a:ext uri="{FF2B5EF4-FFF2-40B4-BE49-F238E27FC236}">
                <a16:creationId xmlns:a16="http://schemas.microsoft.com/office/drawing/2014/main" id="{B8111B87-DE7D-E531-47FE-F67340880324}"/>
              </a:ext>
            </a:extLst>
          </p:cNvPr>
          <p:cNvSpPr>
            <a:spLocks/>
          </p:cNvSpPr>
          <p:nvPr/>
        </p:nvSpPr>
        <p:spPr bwMode="auto">
          <a:xfrm>
            <a:off x="4295776" y="2276476"/>
            <a:ext cx="360363" cy="1223963"/>
          </a:xfrm>
          <a:prstGeom prst="leftBrace">
            <a:avLst>
              <a:gd name="adj1" fmla="val 283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54" name="Text Box 74">
            <a:extLst>
              <a:ext uri="{FF2B5EF4-FFF2-40B4-BE49-F238E27FC236}">
                <a16:creationId xmlns:a16="http://schemas.microsoft.com/office/drawing/2014/main" id="{88A5B015-C5BE-118D-276F-EE132B65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439989"/>
            <a:ext cx="2592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Bouton terminal (synaptique)</a:t>
            </a:r>
          </a:p>
        </p:txBody>
      </p:sp>
      <p:sp>
        <p:nvSpPr>
          <p:cNvPr id="327755" name="Text Box 75">
            <a:extLst>
              <a:ext uri="{FF2B5EF4-FFF2-40B4-BE49-F238E27FC236}">
                <a16:creationId xmlns:a16="http://schemas.microsoft.com/office/drawing/2014/main" id="{11DDABA9-2AD1-332C-7D14-9E713408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933826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Fente synaptique (20 nm)</a:t>
            </a:r>
          </a:p>
        </p:txBody>
      </p:sp>
      <p:sp>
        <p:nvSpPr>
          <p:cNvPr id="327756" name="Line 76">
            <a:extLst>
              <a:ext uri="{FF2B5EF4-FFF2-40B4-BE49-F238E27FC236}">
                <a16:creationId xmlns:a16="http://schemas.microsoft.com/office/drawing/2014/main" id="{825EFF94-7F86-EC3E-989D-E31978412C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1"/>
            <a:ext cx="8636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57" name="Text Box 77">
            <a:extLst>
              <a:ext uri="{FF2B5EF4-FFF2-40B4-BE49-F238E27FC236}">
                <a16:creationId xmlns:a16="http://schemas.microsoft.com/office/drawing/2014/main" id="{80063AEA-9D64-B639-F061-14D60A795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1736726"/>
            <a:ext cx="2592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Vésicule présynaptique</a:t>
            </a:r>
          </a:p>
        </p:txBody>
      </p:sp>
      <p:sp>
        <p:nvSpPr>
          <p:cNvPr id="327758" name="Line 78">
            <a:extLst>
              <a:ext uri="{FF2B5EF4-FFF2-40B4-BE49-F238E27FC236}">
                <a16:creationId xmlns:a16="http://schemas.microsoft.com/office/drawing/2014/main" id="{29B8564B-A084-74AB-BDDB-B2C8C71277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8163" y="3644900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59" name="Text Box 79">
            <a:extLst>
              <a:ext uri="{FF2B5EF4-FFF2-40B4-BE49-F238E27FC236}">
                <a16:creationId xmlns:a16="http://schemas.microsoft.com/office/drawing/2014/main" id="{94CE869C-EBDE-6401-150B-A172E1A39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3429001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Neuromédiateurs</a:t>
            </a:r>
          </a:p>
        </p:txBody>
      </p:sp>
      <p:sp>
        <p:nvSpPr>
          <p:cNvPr id="327760" name="Line 80">
            <a:extLst>
              <a:ext uri="{FF2B5EF4-FFF2-40B4-BE49-F238E27FC236}">
                <a16:creationId xmlns:a16="http://schemas.microsoft.com/office/drawing/2014/main" id="{19C1986E-2D3C-DBE8-5613-E7B858D564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48525" y="4581525"/>
            <a:ext cx="935038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61" name="Text Box 81">
            <a:extLst>
              <a:ext uri="{FF2B5EF4-FFF2-40B4-BE49-F238E27FC236}">
                <a16:creationId xmlns:a16="http://schemas.microsoft.com/office/drawing/2014/main" id="{91298D63-E560-4B3A-24F5-D1A52A49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4471989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/>
              <a:t>Na</a:t>
            </a:r>
            <a:r>
              <a:rPr lang="fr-FR" altLang="fr-FR" sz="2000" baseline="30000"/>
              <a:t>+</a:t>
            </a:r>
          </a:p>
        </p:txBody>
      </p:sp>
      <p:sp>
        <p:nvSpPr>
          <p:cNvPr id="327762" name="Line 82">
            <a:extLst>
              <a:ext uri="{FF2B5EF4-FFF2-40B4-BE49-F238E27FC236}">
                <a16:creationId xmlns:a16="http://schemas.microsoft.com/office/drawing/2014/main" id="{B9CFD26F-75B4-1679-CEAD-90EB1B3B4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1" y="4941888"/>
            <a:ext cx="790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63" name="Text Box 83">
            <a:extLst>
              <a:ext uri="{FF2B5EF4-FFF2-40B4-BE49-F238E27FC236}">
                <a16:creationId xmlns:a16="http://schemas.microsoft.com/office/drawing/2014/main" id="{D3A9A8DD-00D1-9ABB-985D-F5CAF05C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4724401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sz="2000"/>
              <a:t>Récepteurs</a:t>
            </a:r>
          </a:p>
        </p:txBody>
      </p:sp>
      <p:sp>
        <p:nvSpPr>
          <p:cNvPr id="327764" name="Text Box 84">
            <a:extLst>
              <a:ext uri="{FF2B5EF4-FFF2-40B4-BE49-F238E27FC236}">
                <a16:creationId xmlns:a16="http://schemas.microsoft.com/office/drawing/2014/main" id="{108B018E-9174-ABA8-1EFB-97D9F3189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6021389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/>
              <a:t>Canal ionique fermé</a:t>
            </a:r>
          </a:p>
        </p:txBody>
      </p:sp>
      <p:sp>
        <p:nvSpPr>
          <p:cNvPr id="327765" name="Text Box 85">
            <a:extLst>
              <a:ext uri="{FF2B5EF4-FFF2-40B4-BE49-F238E27FC236}">
                <a16:creationId xmlns:a16="http://schemas.microsoft.com/office/drawing/2014/main" id="{0470C6EB-C6DB-07B1-662C-C3948DFDE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6021389"/>
            <a:ext cx="25923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/>
              <a:t>Canal ionique ouvert</a:t>
            </a:r>
          </a:p>
        </p:txBody>
      </p:sp>
      <p:sp>
        <p:nvSpPr>
          <p:cNvPr id="327766" name="AutoShape 86">
            <a:extLst>
              <a:ext uri="{FF2B5EF4-FFF2-40B4-BE49-F238E27FC236}">
                <a16:creationId xmlns:a16="http://schemas.microsoft.com/office/drawing/2014/main" id="{1FAFCD24-4FD9-E664-B015-D988F6CA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5" y="404814"/>
            <a:ext cx="503238" cy="1368425"/>
          </a:xfrm>
          <a:prstGeom prst="downArrow">
            <a:avLst>
              <a:gd name="adj1" fmla="val 50000"/>
              <a:gd name="adj2" fmla="val 67981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67" name="Text Box 87">
            <a:extLst>
              <a:ext uri="{FF2B5EF4-FFF2-40B4-BE49-F238E27FC236}">
                <a16:creationId xmlns:a16="http://schemas.microsoft.com/office/drawing/2014/main" id="{1B862693-6226-2BD1-DF90-AC9B3091B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620714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Influx nerveux</a:t>
            </a:r>
          </a:p>
        </p:txBody>
      </p:sp>
      <p:sp>
        <p:nvSpPr>
          <p:cNvPr id="327768" name="Rectangle 88">
            <a:extLst>
              <a:ext uri="{FF2B5EF4-FFF2-40B4-BE49-F238E27FC236}">
                <a16:creationId xmlns:a16="http://schemas.microsoft.com/office/drawing/2014/main" id="{15F653CB-2ACD-AF31-959A-6C55897B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4365626"/>
            <a:ext cx="144463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69" name="Rectangle 89">
            <a:extLst>
              <a:ext uri="{FF2B5EF4-FFF2-40B4-BE49-F238E27FC236}">
                <a16:creationId xmlns:a16="http://schemas.microsoft.com/office/drawing/2014/main" id="{5750571B-9286-2D73-B973-EAF17A3DB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4581526"/>
            <a:ext cx="144463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2218" name="Text Box 90">
            <a:extLst>
              <a:ext uri="{FF2B5EF4-FFF2-40B4-BE49-F238E27FC236}">
                <a16:creationId xmlns:a16="http://schemas.microsoft.com/office/drawing/2014/main" id="{26465EA7-F6A9-BD2D-B058-7F4D4128F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6" y="44451"/>
            <a:ext cx="89646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fr-FR" altLang="fr-FR" sz="2000"/>
          </a:p>
          <a:p>
            <a:pPr algn="just" eaLnBrk="1" hangingPunct="1">
              <a:spcBef>
                <a:spcPct val="50000"/>
              </a:spcBef>
            </a:pPr>
            <a:endParaRPr lang="fr-FR" altLang="fr-F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2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2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2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2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2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2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2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32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32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2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2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3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327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327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4" dur="500"/>
                                        <p:tgtEl>
                                          <p:spTgt spid="327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327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0" dur="500"/>
                                        <p:tgtEl>
                                          <p:spTgt spid="327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3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3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3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32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3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3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3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3" dur="500"/>
                                        <p:tgtEl>
                                          <p:spTgt spid="327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6" dur="500"/>
                                        <p:tgtEl>
                                          <p:spTgt spid="327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9" dur="500"/>
                                        <p:tgtEl>
                                          <p:spTgt spid="327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3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500"/>
                                        <p:tgtEl>
                                          <p:spTgt spid="3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3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6" dur="500"/>
                                        <p:tgtEl>
                                          <p:spTgt spid="327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9" dur="500"/>
                                        <p:tgtEl>
                                          <p:spTgt spid="327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3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3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3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3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nimBg="1"/>
      <p:bldP spid="327683" grpId="0" animBg="1"/>
      <p:bldP spid="327684" grpId="0" animBg="1"/>
      <p:bldP spid="327685" grpId="0" animBg="1"/>
      <p:bldP spid="327686" grpId="0" animBg="1"/>
      <p:bldP spid="327686" grpId="1" animBg="1"/>
      <p:bldP spid="327687" grpId="0" animBg="1"/>
      <p:bldP spid="327687" grpId="1" animBg="1"/>
      <p:bldP spid="327688" grpId="0" animBg="1"/>
      <p:bldP spid="327688" grpId="1" animBg="1"/>
      <p:bldP spid="327689" grpId="0" animBg="1"/>
      <p:bldP spid="327689" grpId="1" animBg="1"/>
      <p:bldP spid="327702" grpId="0" animBg="1"/>
      <p:bldP spid="327703" grpId="0" animBg="1"/>
      <p:bldP spid="327704" grpId="0" animBg="1"/>
      <p:bldP spid="327705" grpId="0" animBg="1"/>
      <p:bldP spid="327706" grpId="0" animBg="1"/>
      <p:bldP spid="327707" grpId="0" animBg="1"/>
      <p:bldP spid="327707" grpId="1" animBg="1"/>
      <p:bldP spid="327708" grpId="0" animBg="1"/>
      <p:bldP spid="327708" grpId="1" animBg="1"/>
      <p:bldP spid="327709" grpId="0" animBg="1"/>
      <p:bldP spid="327709" grpId="1" animBg="1"/>
      <p:bldP spid="327710" grpId="0" animBg="1"/>
      <p:bldP spid="327710" grpId="1" animBg="1"/>
      <p:bldP spid="327711" grpId="0" animBg="1"/>
      <p:bldP spid="327712" grpId="0" animBg="1"/>
      <p:bldP spid="327713" grpId="0" animBg="1"/>
      <p:bldP spid="327714" grpId="0" animBg="1"/>
      <p:bldP spid="327715" grpId="0" animBg="1"/>
      <p:bldP spid="327716" grpId="0" animBg="1"/>
      <p:bldP spid="327716" grpId="1" animBg="1"/>
      <p:bldP spid="327717" grpId="0" animBg="1"/>
      <p:bldP spid="327717" grpId="1" animBg="1"/>
      <p:bldP spid="327718" grpId="0" animBg="1"/>
      <p:bldP spid="327744" grpId="0" animBg="1"/>
      <p:bldP spid="327744" grpId="1" animBg="1"/>
      <p:bldP spid="327745" grpId="0" animBg="1"/>
      <p:bldP spid="327745" grpId="1" animBg="1"/>
      <p:bldP spid="327746" grpId="0" animBg="1"/>
      <p:bldP spid="327746" grpId="1" animBg="1"/>
      <p:bldP spid="327747" grpId="0" animBg="1"/>
      <p:bldP spid="327747" grpId="1" animBg="1"/>
      <p:bldP spid="327748" grpId="0" animBg="1"/>
      <p:bldP spid="327748" grpId="1" animBg="1"/>
      <p:bldP spid="327749" grpId="0" animBg="1"/>
      <p:bldP spid="327750" grpId="0" animBg="1"/>
      <p:bldP spid="327752" grpId="0"/>
      <p:bldP spid="327753" grpId="0" animBg="1"/>
      <p:bldP spid="327754" grpId="0"/>
      <p:bldP spid="327755" grpId="0"/>
      <p:bldP spid="327757" grpId="0"/>
      <p:bldP spid="327759" grpId="0"/>
      <p:bldP spid="327763" grpId="0"/>
      <p:bldP spid="327764" grpId="0"/>
      <p:bldP spid="327765" grpId="0" animBg="1"/>
      <p:bldP spid="327766" grpId="0" animBg="1"/>
      <p:bldP spid="327766" grpId="1" animBg="1"/>
      <p:bldP spid="327767" grpId="0"/>
      <p:bldP spid="327767" grpId="1"/>
      <p:bldP spid="327768" grpId="0" animBg="1"/>
      <p:bldP spid="32776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AAF2462D-92E8-E570-FFED-02C35CC11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6" y="44451"/>
            <a:ext cx="896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>
                <a:solidFill>
                  <a:srgbClr val="FF0000"/>
                </a:solidFill>
              </a:rPr>
              <a:t> La synapse suite...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E0F81544-FC6A-8870-5BF6-E0B8D1E17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41339"/>
            <a:ext cx="896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La liaison du récepteur avec le neurotransmetteur peut avoir deux effets</a:t>
            </a:r>
          </a:p>
        </p:txBody>
      </p:sp>
      <p:sp>
        <p:nvSpPr>
          <p:cNvPr id="118788" name="Line 4">
            <a:extLst>
              <a:ext uri="{FF2B5EF4-FFF2-40B4-BE49-F238E27FC236}">
                <a16:creationId xmlns:a16="http://schemas.microsoft.com/office/drawing/2014/main" id="{E52A41DE-72A2-724A-F1DA-C85057E4EA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7576" y="1052514"/>
            <a:ext cx="1223963" cy="649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789" name="Line 5">
            <a:extLst>
              <a:ext uri="{FF2B5EF4-FFF2-40B4-BE49-F238E27FC236}">
                <a16:creationId xmlns:a16="http://schemas.microsoft.com/office/drawing/2014/main" id="{45FCACA2-9EAC-E73B-EB13-C36A6C61A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9" y="1052514"/>
            <a:ext cx="1081087" cy="649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9947B531-1A85-CE28-33CA-2A64BABED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1844676"/>
            <a:ext cx="4427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Baisse de la polarité de la membrane du neurone post-synapatique</a:t>
            </a: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6ACE7744-1484-A0D5-7743-8432E43F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9" y="1844676"/>
            <a:ext cx="4427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Hyperpolarisation de la membrane post-synaptique</a:t>
            </a:r>
          </a:p>
        </p:txBody>
      </p:sp>
      <p:sp>
        <p:nvSpPr>
          <p:cNvPr id="118792" name="AutoShape 8">
            <a:extLst>
              <a:ext uri="{FF2B5EF4-FFF2-40B4-BE49-F238E27FC236}">
                <a16:creationId xmlns:a16="http://schemas.microsoft.com/office/drawing/2014/main" id="{DA6A010D-A3C7-04AF-B3B4-DAF5E7CA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9" y="2565401"/>
            <a:ext cx="503237" cy="576263"/>
          </a:xfrm>
          <a:prstGeom prst="upDownArrow">
            <a:avLst>
              <a:gd name="adj1" fmla="val 50000"/>
              <a:gd name="adj2" fmla="val 22902"/>
            </a:avLst>
          </a:prstGeom>
          <a:solidFill>
            <a:schemeClr val="accent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B9B3B74C-1B2C-984B-DD73-9F0CBDD5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303588"/>
            <a:ext cx="442753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Ouverture de canaux à sodium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/>
              <a:t> </a:t>
            </a:r>
            <a:r>
              <a:rPr lang="fr-FR" altLang="fr-FR">
                <a:sym typeface="Wingdings 3" panose="05040102010807070707" pitchFamily="18" charset="2"/>
              </a:rPr>
              <a:t> polarité membranaire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>
                <a:sym typeface="Wingdings 3" panose="05040102010807070707" pitchFamily="18" charset="2"/>
              </a:rPr>
              <a:t> PA si dépolarisation &gt; seuil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>
                <a:sym typeface="Wingdings 3" panose="05040102010807070707" pitchFamily="18" charset="2"/>
              </a:rPr>
              <a:t> influx</a:t>
            </a:r>
          </a:p>
        </p:txBody>
      </p:sp>
      <p:sp>
        <p:nvSpPr>
          <p:cNvPr id="118794" name="Text Box 10">
            <a:extLst>
              <a:ext uri="{FF2B5EF4-FFF2-40B4-BE49-F238E27FC236}">
                <a16:creationId xmlns:a16="http://schemas.microsoft.com/office/drawing/2014/main" id="{F05AC847-1AA9-4CE2-4533-062EA783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3213100"/>
            <a:ext cx="4427537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Ouverture de canaux à Cl</a:t>
            </a:r>
            <a:r>
              <a:rPr lang="fr-FR" altLang="fr-FR" baseline="30000"/>
              <a:t>-</a:t>
            </a:r>
            <a:r>
              <a:rPr lang="fr-FR" altLang="fr-FR"/>
              <a:t> voire canaux supplémentaires à K</a:t>
            </a:r>
            <a:r>
              <a:rPr lang="fr-FR" altLang="fr-FR" baseline="30000"/>
              <a:t>+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/>
              <a:t> </a:t>
            </a:r>
            <a:r>
              <a:rPr lang="fr-FR" altLang="fr-FR">
                <a:sym typeface="Wingdings 3" panose="05040102010807070707" pitchFamily="18" charset="2"/>
              </a:rPr>
              <a:t> polarité membranaire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fr-FR" altLang="fr-FR">
                <a:sym typeface="Wingdings 3" panose="05040102010807070707" pitchFamily="18" charset="2"/>
              </a:rPr>
              <a:t> neurone plus difficile à dépolariser (&lt; seuil)</a:t>
            </a:r>
          </a:p>
        </p:txBody>
      </p:sp>
      <p:sp>
        <p:nvSpPr>
          <p:cNvPr id="118795" name="AutoShape 11">
            <a:extLst>
              <a:ext uri="{FF2B5EF4-FFF2-40B4-BE49-F238E27FC236}">
                <a16:creationId xmlns:a16="http://schemas.microsoft.com/office/drawing/2014/main" id="{7E177E1B-07FE-A94F-DE6A-D2CA25B3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4" y="2565401"/>
            <a:ext cx="503237" cy="576263"/>
          </a:xfrm>
          <a:prstGeom prst="upDownArrow">
            <a:avLst>
              <a:gd name="adj1" fmla="val 50000"/>
              <a:gd name="adj2" fmla="val 22902"/>
            </a:avLst>
          </a:prstGeom>
          <a:solidFill>
            <a:schemeClr val="accent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18796" name="Picture 12">
            <a:extLst>
              <a:ext uri="{FF2B5EF4-FFF2-40B4-BE49-F238E27FC236}">
                <a16:creationId xmlns:a16="http://schemas.microsoft.com/office/drawing/2014/main" id="{6BCE3885-4227-8DA2-958C-0CA8C156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941889"/>
            <a:ext cx="273685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/>
      <p:bldP spid="118792" grpId="0" animBg="1"/>
      <p:bldP spid="118793" grpId="0"/>
      <p:bldP spid="118794" grpId="0"/>
      <p:bldP spid="1187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10701-4F63-46B6-BA4B-A8DF5D14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Potentiels de membrane de repos</a:t>
            </a:r>
            <a:endParaRPr lang="fr-FR" dirty="0"/>
          </a:p>
        </p:txBody>
      </p:sp>
      <p:sp>
        <p:nvSpPr>
          <p:cNvPr id="56323" name="Espace réservé du contenu 2">
            <a:extLst>
              <a:ext uri="{FF2B5EF4-FFF2-40B4-BE49-F238E27FC236}">
                <a16:creationId xmlns:a16="http://schemas.microsoft.com/office/drawing/2014/main" id="{096DABF5-50D9-228D-6411-49ADD147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3200"/>
              <a:t>La différence entre les concentrations d'un ion donné s'appelle le </a:t>
            </a:r>
            <a:r>
              <a:rPr lang="fr-FR" altLang="fr-FR" sz="3200" b="1"/>
              <a:t>gradient de concentration</a:t>
            </a:r>
            <a:r>
              <a:rPr lang="fr-FR" altLang="fr-FR" sz="3200"/>
              <a:t>. 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FR" altLang="fr-FR" sz="3200"/>
              <a:t>Un ion a spontanément tendance à se diriger selon un gradient de concentration c'est-à-dire </a:t>
            </a:r>
            <a:r>
              <a:rPr lang="fr-FR" altLang="fr-FR" sz="3200" b="1"/>
              <a:t>des régions de plus forte concentration vers les régions de plus faible concentration </a:t>
            </a:r>
            <a:r>
              <a:rPr lang="fr-FR" altLang="fr-FR" sz="3200"/>
              <a:t>pour cet ion: ce mouvement s'appelle </a:t>
            </a:r>
            <a:r>
              <a:rPr lang="fr-FR" altLang="fr-FR" sz="3600"/>
              <a:t>la </a:t>
            </a:r>
            <a:r>
              <a:rPr lang="fr-FR" altLang="fr-FR" sz="3600" b="1"/>
              <a:t>diffusion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B53919C3-B708-77BB-4D95-0D2ECDF2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6" y="44451"/>
            <a:ext cx="896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/>
              <a:t> </a:t>
            </a:r>
            <a:r>
              <a:rPr lang="fr-FR" altLang="fr-FR" sz="2000" b="1">
                <a:solidFill>
                  <a:srgbClr val="FF0000"/>
                </a:solidFill>
              </a:rPr>
              <a:t>La synapse suite...</a:t>
            </a: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B2ACB14F-4FB9-82BF-6F77-122D0B71F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908050"/>
            <a:ext cx="8351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/>
              <a:t>L’effet du neurotransmetteur est fonction du type de neurotransmetteur </a:t>
            </a:r>
            <a:r>
              <a:rPr lang="fr-FR" altLang="fr-FR" sz="1600" i="1"/>
              <a:t>(Ach, GABA, glutamate, dopamine…)</a:t>
            </a:r>
            <a:r>
              <a:rPr lang="fr-FR" altLang="fr-FR" sz="2400"/>
              <a:t> et du type de récepteur </a:t>
            </a:r>
            <a:r>
              <a:rPr lang="fr-FR" altLang="fr-FR" sz="1600" i="1"/>
              <a:t>(Nicotinique, GABA</a:t>
            </a:r>
            <a:r>
              <a:rPr lang="fr-FR" altLang="fr-FR" sz="1600" i="1" baseline="-25000"/>
              <a:t>A</a:t>
            </a:r>
            <a:r>
              <a:rPr lang="fr-FR" altLang="fr-FR" sz="1600" i="1"/>
              <a:t>, GABA</a:t>
            </a:r>
            <a:r>
              <a:rPr lang="fr-FR" altLang="fr-FR" sz="1600" i="1" baseline="-25000"/>
              <a:t>B</a:t>
            </a:r>
            <a:r>
              <a:rPr lang="fr-FR" altLang="fr-FR" sz="1600" i="1"/>
              <a:t>….)</a:t>
            </a:r>
            <a:endParaRPr lang="fr-FR" altLang="fr-FR" sz="1600" i="1" baseline="-25000"/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911005D6-48A1-C268-BDC1-600ECD893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967038"/>
            <a:ext cx="8820150" cy="1160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800"/>
              <a:t> Neurotransmetteur excitateur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2800">
                <a:sym typeface="Wingdings 3" panose="05040102010807070707" pitchFamily="18" charset="2"/>
              </a:rPr>
              <a:t>	 </a:t>
            </a:r>
            <a:r>
              <a:rPr lang="fr-FR" altLang="fr-FR" sz="2800" b="1" u="sng">
                <a:solidFill>
                  <a:srgbClr val="FF0000"/>
                </a:solidFill>
                <a:sym typeface="Wingdings 3" panose="05040102010807070707" pitchFamily="18" charset="2"/>
              </a:rPr>
              <a:t>PPSE</a:t>
            </a:r>
            <a:r>
              <a:rPr lang="fr-FR" altLang="fr-FR" sz="2800">
                <a:sym typeface="Wingdings 3" panose="05040102010807070707" pitchFamily="18" charset="2"/>
              </a:rPr>
              <a:t> (potentiel post-synaptique excitateur)</a:t>
            </a: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2C46D84F-17CC-A4A7-531F-FD5520A9A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656138"/>
            <a:ext cx="88201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800"/>
              <a:t> Neurotransmetteur inhibiteur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2800">
                <a:sym typeface="Wingdings 3" panose="05040102010807070707" pitchFamily="18" charset="2"/>
              </a:rPr>
              <a:t>	 </a:t>
            </a:r>
            <a:r>
              <a:rPr lang="fr-FR" altLang="fr-FR" sz="2800" b="1" u="sng">
                <a:solidFill>
                  <a:srgbClr val="FF0000"/>
                </a:solidFill>
                <a:sym typeface="Wingdings 3" panose="05040102010807070707" pitchFamily="18" charset="2"/>
              </a:rPr>
              <a:t>PPSI</a:t>
            </a:r>
            <a:r>
              <a:rPr lang="fr-FR" altLang="fr-FR" sz="2800">
                <a:sym typeface="Wingdings 3" panose="05040102010807070707" pitchFamily="18" charset="2"/>
              </a:rPr>
              <a:t> (potentiel post-synaptique inhibiteur)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1469A7C1-F1BA-20B6-7108-BD891B6CE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6" y="44451"/>
            <a:ext cx="896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>
                <a:solidFill>
                  <a:srgbClr val="FF0000"/>
                </a:solidFill>
              </a:rPr>
              <a:t>La synapse suite ...</a:t>
            </a:r>
          </a:p>
        </p:txBody>
      </p:sp>
      <p:sp>
        <p:nvSpPr>
          <p:cNvPr id="95235" name="Text Box 4">
            <a:extLst>
              <a:ext uri="{FF2B5EF4-FFF2-40B4-BE49-F238E27FC236}">
                <a16:creationId xmlns:a16="http://schemas.microsoft.com/office/drawing/2014/main" id="{192ED22B-0157-95A0-9606-7FA9BF966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92150"/>
            <a:ext cx="83518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b="1"/>
              <a:t>Chaque neurone reçoit des terminaisons PPSE et PPSI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 sz="1700" i="1"/>
              <a:t>Exemple du neurone moteur:</a:t>
            </a:r>
          </a:p>
        </p:txBody>
      </p:sp>
      <p:sp>
        <p:nvSpPr>
          <p:cNvPr id="95236" name="Text Box 5">
            <a:extLst>
              <a:ext uri="{FF2B5EF4-FFF2-40B4-BE49-F238E27FC236}">
                <a16:creationId xmlns:a16="http://schemas.microsoft.com/office/drawing/2014/main" id="{D58F8FD6-0273-26EB-415E-638F51F1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303839"/>
            <a:ext cx="83518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arenR"/>
            </a:pPr>
            <a:r>
              <a:rPr lang="fr-FR" altLang="fr-FR" b="1"/>
              <a:t>S’il y a plus de PPSE / PPSI, le neurone moteur est dépolarisé au-delà du seuil et il y a influx</a:t>
            </a:r>
          </a:p>
          <a:p>
            <a:pPr algn="just" eaLnBrk="1" hangingPunct="1">
              <a:spcBef>
                <a:spcPct val="50000"/>
              </a:spcBef>
              <a:buFontTx/>
              <a:buAutoNum type="arabicParenR"/>
            </a:pPr>
            <a:r>
              <a:rPr lang="fr-FR" altLang="fr-FR" b="1"/>
              <a:t>S’il y a plus de PPSI / PPSE, le neurone moteur ne se dépolarise pas jusqu’au seuil et il n’y a pas d’influx.</a:t>
            </a:r>
          </a:p>
        </p:txBody>
      </p:sp>
      <p:grpSp>
        <p:nvGrpSpPr>
          <p:cNvPr id="95237" name="Group 7">
            <a:extLst>
              <a:ext uri="{FF2B5EF4-FFF2-40B4-BE49-F238E27FC236}">
                <a16:creationId xmlns:a16="http://schemas.microsoft.com/office/drawing/2014/main" id="{5EC2DB0B-C7D3-A231-AED9-40BDCE83EA3E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773239"/>
            <a:ext cx="6554788" cy="3190875"/>
            <a:chOff x="974" y="1117"/>
            <a:chExt cx="4129" cy="2010"/>
          </a:xfrm>
        </p:grpSpPr>
        <p:pic>
          <p:nvPicPr>
            <p:cNvPr id="95238" name="Picture 3">
              <a:extLst>
                <a:ext uri="{FF2B5EF4-FFF2-40B4-BE49-F238E27FC236}">
                  <a16:creationId xmlns:a16="http://schemas.microsoft.com/office/drawing/2014/main" id="{76EB2FA4-0694-5A52-5964-A56C67E95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" y="1117"/>
              <a:ext cx="3811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39" name="Text Box 6">
              <a:extLst>
                <a:ext uri="{FF2B5EF4-FFF2-40B4-BE49-F238E27FC236}">
                  <a16:creationId xmlns:a16="http://schemas.microsoft.com/office/drawing/2014/main" id="{DAAD4DDD-B961-57C8-4858-5DE67F8DC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434"/>
              <a:ext cx="1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ou motoneurone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0DBB9C5F-307C-FCB4-C05D-2CAE6D46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6" y="44451"/>
            <a:ext cx="896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>
                <a:solidFill>
                  <a:srgbClr val="FF0000"/>
                </a:solidFill>
              </a:rPr>
              <a:t> La synapse suite et fin...</a:t>
            </a: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667A1B08-25EA-8560-49C5-03EB6E2CA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212851"/>
            <a:ext cx="87852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>
                <a:solidFill>
                  <a:srgbClr val="008000"/>
                </a:solidFill>
              </a:rPr>
              <a:t> La sommation temporelle :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2400" b="1"/>
              <a:t>Comme un PPSE (10 ms) dure de temps qu’un PA au niveau de la terminaison nerveuse (1-2 ms), il est possible d’avoir un deuxième PA arrivant à la terminaison nerveuse (en dehors de la période réfractaire) qui va générer un autre PPSE avant que le 1er ait diminué. Les 2 PPSE s’additionnent = dépolarisation plus fort</a:t>
            </a:r>
            <a:r>
              <a:rPr lang="fr-FR" altLang="fr-FR" sz="2400"/>
              <a:t>e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>
                <a:solidFill>
                  <a:srgbClr val="008000"/>
                </a:solidFill>
              </a:rPr>
              <a:t> La sommation spatiale :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2400" b="1"/>
              <a:t>Comme une cellule nerveuse peut recevoir plusieurs synapses: possibilité d’avoir ajout de plusieurs PPSE en même temps </a:t>
            </a:r>
            <a:endParaRPr lang="fr-FR" altLang="fr-FR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oneTexte 1">
            <a:extLst>
              <a:ext uri="{FF2B5EF4-FFF2-40B4-BE49-F238E27FC236}">
                <a16:creationId xmlns:a16="http://schemas.microsoft.com/office/drawing/2014/main" id="{78BBBD55-8C82-4ECB-7FB2-CFF16C85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600" b="1"/>
              <a:t>L’INTEGRATION DU MESSAGE NERVEUX CONSITE A FAIRE LA SOMME</a:t>
            </a:r>
          </a:p>
          <a:p>
            <a:pPr algn="ctr"/>
            <a:r>
              <a:rPr lang="fr-FR" altLang="fr-FR" sz="3600" b="1"/>
              <a:t>DES PPSI ET PPSE. CETTE INTEGRATION SE FAIT AU NIVEAU DU CONE AXONIQUE DU NEURONE </a:t>
            </a:r>
          </a:p>
          <a:p>
            <a:pPr algn="ctr"/>
            <a:r>
              <a:rPr lang="fr-FR" altLang="fr-FR" sz="3600" b="1"/>
              <a:t>POSTSYNAPTIQUE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61BB1-EC84-4EED-A9F1-E94B8A6E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Acteurs du Potentiel de membrane de repos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F341B-AC0D-4426-A0F6-B0A4E860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sz="4400" dirty="0"/>
              <a:t>Les pompes ioniques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endParaRPr lang="fr-FR" sz="4400" dirty="0"/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sz="4400" dirty="0"/>
              <a:t>Les gradients de concentration ionique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endParaRPr lang="fr-FR" sz="4400" b="1" dirty="0"/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sz="4400" dirty="0"/>
              <a:t>La perméabilité sélective des membranes</a:t>
            </a:r>
            <a:endParaRPr lang="fr-FR" sz="4400" b="1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F8B7E-C17C-4449-8543-0A34FDB4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52513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5400" b="1" dirty="0">
                <a:solidFill>
                  <a:srgbClr val="FF0000"/>
                </a:solidFill>
              </a:rPr>
              <a:t>Les pompes ioniques: pompes ATPase</a:t>
            </a:r>
            <a:br>
              <a:rPr lang="fr-FR" sz="5400" dirty="0"/>
            </a:br>
            <a:endParaRPr lang="fr-FR" dirty="0"/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ADA019AC-D00A-E899-0F31-8C5BA64ED7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13124" r="47427" b="32739"/>
          <a:stretch>
            <a:fillRect/>
          </a:stretch>
        </p:blipFill>
        <p:spPr>
          <a:xfrm>
            <a:off x="1524000" y="1844675"/>
            <a:ext cx="9144000" cy="53736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AD739-BEC9-473A-9E9A-2746D675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800" b="1" dirty="0">
                <a:solidFill>
                  <a:srgbClr val="FF0000"/>
                </a:solidFill>
              </a:rPr>
              <a:t>Les pompes ioniques: pompes échangeur d’ions</a:t>
            </a:r>
            <a:endParaRPr lang="fr-FR" dirty="0"/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AC44D5E7-84FF-E8E8-A79D-F686DC17A0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15987" r="49078" b="26596"/>
          <a:stretch>
            <a:fillRect/>
          </a:stretch>
        </p:blipFill>
        <p:spPr>
          <a:xfrm>
            <a:off x="1524000" y="1844676"/>
            <a:ext cx="9144000" cy="50133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8F78C-2FB3-4290-A525-F323F788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196975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Les gradients de concentration ionique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A21698-2DB6-4C09-9E32-C96FCD517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fr-FR" dirty="0"/>
              <a:t>Les concentrations intra et extracellulaires du sodium et du potassium sont approximativement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fr-FR" b="1" dirty="0"/>
              <a:t>mEq/l   extraC   intraC</a:t>
            </a:r>
            <a:endParaRPr lang="fr-FR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fr-FR" dirty="0"/>
              <a:t>Na+        142-150   10-15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fr-FR" b="1" dirty="0"/>
              <a:t>K</a:t>
            </a:r>
            <a:r>
              <a:rPr lang="fr-FR" b="1" baseline="30000" dirty="0"/>
              <a:t>+                   4-5                100-140</a:t>
            </a:r>
            <a:endParaRPr lang="fr-FR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fr-FR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fr-FR" dirty="0"/>
              <a:t>Les quotients des concentrations des deux ions Na</a:t>
            </a:r>
            <a:r>
              <a:rPr lang="fr-FR" baseline="30000" dirty="0"/>
              <a:t>+</a:t>
            </a:r>
            <a:r>
              <a:rPr lang="fr-FR" dirty="0"/>
              <a:t> et K</a:t>
            </a:r>
            <a:r>
              <a:rPr lang="fr-FR" baseline="30000" dirty="0"/>
              <a:t>+</a:t>
            </a:r>
            <a:r>
              <a:rPr lang="fr-FR" dirty="0"/>
              <a:t> de l'intérieur par rapport à l'extérieur sont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fr-FR" i="1" dirty="0"/>
              <a:t>Na</a:t>
            </a:r>
            <a:r>
              <a:rPr lang="fr-FR" i="1" baseline="30000" dirty="0"/>
              <a:t>+</a:t>
            </a:r>
            <a:r>
              <a:rPr lang="fr-FR" i="1" dirty="0"/>
              <a:t> </a:t>
            </a:r>
            <a:r>
              <a:rPr lang="fr-FR" i="1" baseline="-25000" dirty="0"/>
              <a:t>(intraC)</a:t>
            </a:r>
            <a:r>
              <a:rPr lang="fr-FR" i="1" dirty="0"/>
              <a:t> / Na</a:t>
            </a:r>
            <a:r>
              <a:rPr lang="fr-FR" i="1" baseline="30000" dirty="0"/>
              <a:t>+</a:t>
            </a:r>
            <a:r>
              <a:rPr lang="fr-FR" i="1" dirty="0"/>
              <a:t> </a:t>
            </a:r>
            <a:r>
              <a:rPr lang="fr-FR" i="1" baseline="-25000" dirty="0"/>
              <a:t>(extraC)</a:t>
            </a:r>
            <a:r>
              <a:rPr lang="fr-FR" i="1" dirty="0"/>
              <a:t> = 0.1    et    K</a:t>
            </a:r>
            <a:r>
              <a:rPr lang="fr-FR" i="1" baseline="30000" dirty="0"/>
              <a:t>+</a:t>
            </a:r>
            <a:r>
              <a:rPr lang="fr-FR" i="1" dirty="0"/>
              <a:t> </a:t>
            </a:r>
            <a:r>
              <a:rPr lang="fr-FR" i="1" baseline="-25000" dirty="0"/>
              <a:t>(intraC)</a:t>
            </a:r>
            <a:r>
              <a:rPr lang="fr-FR" i="1" dirty="0"/>
              <a:t> / K</a:t>
            </a:r>
            <a:r>
              <a:rPr lang="fr-FR" i="1" baseline="30000" dirty="0"/>
              <a:t>+</a:t>
            </a:r>
            <a:r>
              <a:rPr lang="fr-FR" i="1" dirty="0"/>
              <a:t> </a:t>
            </a:r>
            <a:r>
              <a:rPr lang="fr-FR" i="1" baseline="-25000" dirty="0"/>
              <a:t>(extraC)</a:t>
            </a:r>
            <a:r>
              <a:rPr lang="fr-FR" i="1" dirty="0"/>
              <a:t> = 20 (à 35)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br>
              <a:rPr lang="fr-FR" dirty="0"/>
            </a:b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7AEAD14-4259-49FB-9971-2A7572064D8A}"/>
              </a:ext>
            </a:extLst>
          </p:cNvPr>
          <p:cNvGraphicFramePr>
            <a:graphicFrameLocks noGrp="1"/>
          </p:cNvGraphicFramePr>
          <p:nvPr/>
        </p:nvGraphicFramePr>
        <p:xfrm>
          <a:off x="2016126" y="2636839"/>
          <a:ext cx="3287713" cy="1133475"/>
        </p:xfrm>
        <a:graphic>
          <a:graphicData uri="http://schemas.openxmlformats.org/drawingml/2006/table">
            <a:tbl>
              <a:tblPr/>
              <a:tblGrid>
                <a:gridCol w="970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5" marR="91445" marT="45730" marB="4573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5" marR="9144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5" marR="9144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D3B2578-0F29-456F-A1B5-50EC0E7F6F7E}"/>
              </a:ext>
            </a:extLst>
          </p:cNvPr>
          <p:cNvGraphicFramePr>
            <a:graphicFrameLocks noGrp="1"/>
          </p:cNvGraphicFramePr>
          <p:nvPr/>
        </p:nvGraphicFramePr>
        <p:xfrm>
          <a:off x="2030414" y="2997200"/>
          <a:ext cx="3273425" cy="365128"/>
        </p:xfrm>
        <a:graphic>
          <a:graphicData uri="http://schemas.openxmlformats.org/drawingml/2006/table">
            <a:tbl>
              <a:tblPr/>
              <a:tblGrid>
                <a:gridCol w="327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404" marB="454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C7118-2489-4065-85F3-FE11D788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134143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5400" b="1" dirty="0">
                <a:solidFill>
                  <a:srgbClr val="FF0000"/>
                </a:solidFill>
              </a:rPr>
              <a:t>La perméabilité sélective des membranes</a:t>
            </a:r>
            <a:br>
              <a:rPr lang="fr-FR" sz="5400" b="1" dirty="0"/>
            </a:br>
            <a:endParaRPr lang="fr-FR" dirty="0"/>
          </a:p>
        </p:txBody>
      </p:sp>
      <p:pic>
        <p:nvPicPr>
          <p:cNvPr id="61443" name="Espace réservé du contenu 3" descr="Canal sodique.png">
            <a:extLst>
              <a:ext uri="{FF2B5EF4-FFF2-40B4-BE49-F238E27FC236}">
                <a16:creationId xmlns:a16="http://schemas.microsoft.com/office/drawing/2014/main" id="{F1FFFF36-5257-58D4-5A83-9A6085C7EB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914" y="1773238"/>
            <a:ext cx="5972175" cy="50847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1287</Words>
  <Application>Microsoft Office PowerPoint</Application>
  <PresentationFormat>Grand écran</PresentationFormat>
  <Paragraphs>183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Wingdings 2</vt:lpstr>
      <vt:lpstr>Thème Office</vt:lpstr>
      <vt:lpstr>La transmission neuronale</vt:lpstr>
      <vt:lpstr>Potentiels de membrane de repos</vt:lpstr>
      <vt:lpstr>Potentiels de membrane de repos</vt:lpstr>
      <vt:lpstr>Potentiels de membrane de repos</vt:lpstr>
      <vt:lpstr>Acteurs du Potentiel de membrane de repos</vt:lpstr>
      <vt:lpstr>Les pompes ioniques: pompes ATPase </vt:lpstr>
      <vt:lpstr>Les pompes ioniques: pompes échangeur d’ions</vt:lpstr>
      <vt:lpstr>Les gradients de concentration ionique </vt:lpstr>
      <vt:lpstr>La perméabilité sélective des membranes </vt:lpstr>
      <vt:lpstr> </vt:lpstr>
      <vt:lpstr>Présentation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Présentation PowerPoint</vt:lpstr>
      <vt:lpstr> </vt:lpstr>
      <vt:lpstr>Transmission des PA le long de l’axone</vt:lpstr>
      <vt:lpstr>Augmentation de la vitesse de conduction des PA </vt:lpstr>
      <vt:lpstr> </vt:lpstr>
      <vt:lpstr> </vt:lpstr>
      <vt:lpstr> </vt:lpstr>
      <vt:lpstr>Deux types de synapses</vt:lpstr>
      <vt:lpstr>Deux types de synapses</vt:lpstr>
      <vt:lpstr> </vt:lpstr>
      <vt:lpstr> </vt:lpstr>
      <vt:lpstr>Constituants principaux des synapses chimiques</vt:lpstr>
      <vt:lpstr>Etapes pré et post synaptiques de la transmission synaptique chimique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transmission neuronale</dc:title>
  <dc:creator>jean christophe piasentin</dc:creator>
  <cp:lastModifiedBy>jean christophe piasentin</cp:lastModifiedBy>
  <cp:revision>1</cp:revision>
  <dcterms:created xsi:type="dcterms:W3CDTF">2022-07-16T15:06:41Z</dcterms:created>
  <dcterms:modified xsi:type="dcterms:W3CDTF">2022-07-16T15:09:45Z</dcterms:modified>
</cp:coreProperties>
</file>