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82" r:id="rId2"/>
    <p:sldId id="390" r:id="rId3"/>
    <p:sldId id="263" r:id="rId4"/>
    <p:sldId id="389" r:id="rId5"/>
    <p:sldId id="270" r:id="rId6"/>
    <p:sldId id="388" r:id="rId7"/>
    <p:sldId id="501" r:id="rId8"/>
    <p:sldId id="502" r:id="rId9"/>
    <p:sldId id="503" r:id="rId10"/>
    <p:sldId id="504" r:id="rId11"/>
    <p:sldId id="505" r:id="rId12"/>
    <p:sldId id="776" r:id="rId13"/>
    <p:sldId id="777" r:id="rId14"/>
    <p:sldId id="778" r:id="rId15"/>
    <p:sldId id="779" r:id="rId16"/>
    <p:sldId id="780" r:id="rId17"/>
    <p:sldId id="828" r:id="rId18"/>
    <p:sldId id="781" r:id="rId19"/>
    <p:sldId id="782" r:id="rId20"/>
    <p:sldId id="783" r:id="rId21"/>
    <p:sldId id="784" r:id="rId22"/>
    <p:sldId id="785" r:id="rId23"/>
    <p:sldId id="788" r:id="rId24"/>
    <p:sldId id="789" r:id="rId25"/>
    <p:sldId id="790" r:id="rId26"/>
    <p:sldId id="791" r:id="rId27"/>
    <p:sldId id="793" r:id="rId2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6D99232-9216-AC27-AACF-52A717AEC2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1DFC53D-B3FD-28C2-2D81-D78422BB07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2A9F961-59F5-649E-B73F-3CA958A24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A7181-DEFA-491A-9E0C-489357551B40}" type="datetimeFigureOut">
              <a:rPr lang="fr-FR" smtClean="0"/>
              <a:t>13/07/2022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9A5F76D-28F7-8F6A-8E74-EE18E83FC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0109D89-3192-8260-D3D8-FDBD0D3F49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5543F-72AA-4899-AD91-6AD06CA85A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8816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870717C-887F-0D46-BCC6-F187D96CB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8F5C72C-2919-2C07-07FD-09151FC3D6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9E12A06-6CD1-0867-EE3F-E873A1EBEF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A7181-DEFA-491A-9E0C-489357551B40}" type="datetimeFigureOut">
              <a:rPr lang="fr-FR" smtClean="0"/>
              <a:t>13/07/2022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2274460-670A-6E98-4B0E-33CBDF40A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03DABEB-F1F8-635B-315D-F858E9E040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5543F-72AA-4899-AD91-6AD06CA85A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9160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43947641-BC7C-3658-48CE-7A8E62CDF6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A87CE2A-9C7A-F0D6-861B-E23D832F4B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7946A8F-1F1F-2A74-AE50-C15712627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A7181-DEFA-491A-9E0C-489357551B40}" type="datetimeFigureOut">
              <a:rPr lang="fr-FR" smtClean="0"/>
              <a:t>13/07/2022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02B429E-7897-918A-2B48-CAB0D0AAD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6F78CC1-7AFE-F328-16BA-BAB45D316F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5543F-72AA-4899-AD91-6AD06CA85A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7723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C328060-BB3D-8485-48D5-CD987333C1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F7E72E3-A844-5C59-118D-811D1C4E01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1BC013C-3859-EAE7-9152-1B7B115617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A7181-DEFA-491A-9E0C-489357551B40}" type="datetimeFigureOut">
              <a:rPr lang="fr-FR" smtClean="0"/>
              <a:t>13/07/2022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DAC17F3-2245-C8F8-DDD1-23616DB643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5F087FC-EB94-E99B-C70C-EB55645BFC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5543F-72AA-4899-AD91-6AD06CA85A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8853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1CE5020-16E8-E9C2-F046-35F9310DCF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830B11C-C5B4-FACD-86F5-BB58231F1F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D953D70-A846-BC42-D61E-6909D1DD4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A7181-DEFA-491A-9E0C-489357551B40}" type="datetimeFigureOut">
              <a:rPr lang="fr-FR" smtClean="0"/>
              <a:t>13/07/2022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0DAE185-4D0F-5D55-936A-71F6634026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3AAEA52-AB51-D194-9E1E-C64B60AAD9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5543F-72AA-4899-AD91-6AD06CA85A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2729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DBAC11D-2D35-9E44-8CAE-C267C1BE56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4836ACC-F5D1-2278-C555-9EEBEDB899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DA98B98-C136-34AD-F4F1-24F01CB214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87A2BAB-A5D0-F313-C594-D4B358DA46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A7181-DEFA-491A-9E0C-489357551B40}" type="datetimeFigureOut">
              <a:rPr lang="fr-FR" smtClean="0"/>
              <a:t>13/07/2022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201CD1C-4E04-0828-742D-ED8CE997FA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AFBE032-82A4-8137-18E9-4163BA9667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5543F-72AA-4899-AD91-6AD06CA85A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7914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A79A3A0-8AB8-F64C-46EF-8541FCAECE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42A4ACB-8070-ED14-CA09-9818F3A7B4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DB19B64-FF8E-D91E-9DFC-6E243150F9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86A1E9B9-064C-4DF7-0188-C380050DFC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A40FD0C6-92F3-FE97-53E0-20C588E702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4AF6569F-F26E-62CB-9061-2CB3D7DED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A7181-DEFA-491A-9E0C-489357551B40}" type="datetimeFigureOut">
              <a:rPr lang="fr-FR" smtClean="0"/>
              <a:t>13/07/2022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97D63BC-4032-E01D-758C-90207F8FB9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0201F779-0DB8-150D-2EDA-D67E6E3681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5543F-72AA-4899-AD91-6AD06CA85A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045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13D2A04-7BA6-501D-7625-AE56A149FF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98FDAF7-6288-786B-2DC0-574A09153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A7181-DEFA-491A-9E0C-489357551B40}" type="datetimeFigureOut">
              <a:rPr lang="fr-FR" smtClean="0"/>
              <a:t>13/07/2022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7EC95FA-0FCE-13D4-0426-9CB8DCC3C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26F1351-690D-4DC1-B6B8-07BA8FD42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5543F-72AA-4899-AD91-6AD06CA85A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3047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BD858EC-4CEB-6175-FDE3-7E5CC6067B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A7181-DEFA-491A-9E0C-489357551B40}" type="datetimeFigureOut">
              <a:rPr lang="fr-FR" smtClean="0"/>
              <a:t>13/07/2022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2C19868C-51B7-AFE7-5455-CCD38C1183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9F644B3-7611-899F-1FC1-E44D7818F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5543F-72AA-4899-AD91-6AD06CA85A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63407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68DBBBA-1B39-39EE-4E04-0C79DB6A4C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2705716-9A21-EC51-1C6D-5DFE5667D6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F2616DB-0F2F-9199-E245-BD3EB884A6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F617534-2C93-A050-B7C3-1D761ED57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A7181-DEFA-491A-9E0C-489357551B40}" type="datetimeFigureOut">
              <a:rPr lang="fr-FR" smtClean="0"/>
              <a:t>13/07/2022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8D584B8-7CEB-7CCD-3646-8851C1492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77E821C-63E8-AD92-6448-1836FBA7D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5543F-72AA-4899-AD91-6AD06CA85A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9418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327CC78-4292-D25A-54ED-DF8AD494A4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A9146EE1-6665-5ABD-53B6-BF0AA3457A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7138939-B077-CB5C-F10C-50037059CC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0A906F3-37D3-9C92-B936-B3A0321E1D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A7181-DEFA-491A-9E0C-489357551B40}" type="datetimeFigureOut">
              <a:rPr lang="fr-FR" smtClean="0"/>
              <a:t>13/07/2022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147D18B-2061-6167-62A0-CB665894E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BCC3EBB-F16B-5D97-F160-6EF567BB81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5543F-72AA-4899-AD91-6AD06CA85A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4543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E29760DA-AC84-47E9-23C2-AD1D173D04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6B48A46-7E92-DB57-58A4-50A9ED261C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FF6C2E6-3FAD-E96B-2F4E-4FB4C413AF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6A7181-DEFA-491A-9E0C-489357551B40}" type="datetimeFigureOut">
              <a:rPr lang="fr-FR" smtClean="0"/>
              <a:t>13/07/2022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78EE5C7-3E86-C5CA-814A-EB7BFCA4F6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0917BD8-9509-2222-E9BE-287E2211FC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C5543F-72AA-4899-AD91-6AD06CA85A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0727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F56947FA-3657-CE4D-3FE8-AF7F7F2E9A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9650" y="2565401"/>
            <a:ext cx="7539038" cy="144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altLang="fr-FR" sz="4400" b="1">
                <a:solidFill>
                  <a:srgbClr val="FF0000"/>
                </a:solidFill>
              </a:rPr>
              <a:t>1.Introduction et généralités sur le SN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>
            <a:extLst>
              <a:ext uri="{FF2B5EF4-FFF2-40B4-BE49-F238E27FC236}">
                <a16:creationId xmlns:a16="http://schemas.microsoft.com/office/drawing/2014/main" id="{A5A3E710-C7E0-C92C-DF13-EC7C1EDDD6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3213" y="152401"/>
            <a:ext cx="8915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altLang="fr-FR" sz="2800" b="1">
                <a:solidFill>
                  <a:srgbClr val="FF0000"/>
                </a:solidFill>
                <a:cs typeface="Arial" panose="020B0604020202020204" pitchFamily="34" charset="0"/>
              </a:rPr>
              <a:t>Elaboration des messages efférents</a:t>
            </a:r>
          </a:p>
        </p:txBody>
      </p:sp>
      <p:sp>
        <p:nvSpPr>
          <p:cNvPr id="264195" name="Text Box 3">
            <a:extLst>
              <a:ext uri="{FF2B5EF4-FFF2-40B4-BE49-F238E27FC236}">
                <a16:creationId xmlns:a16="http://schemas.microsoft.com/office/drawing/2014/main" id="{1480543F-39D5-646F-68FB-480AF710D6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5943601"/>
            <a:ext cx="16764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r-FR" altLang="fr-FR" sz="2400" b="1">
                <a:solidFill>
                  <a:srgbClr val="0000FF"/>
                </a:solidFill>
                <a:cs typeface="Arial" panose="020B0604020202020204" pitchFamily="34" charset="0"/>
              </a:rPr>
              <a:t>Signal physique</a:t>
            </a:r>
          </a:p>
        </p:txBody>
      </p:sp>
      <p:grpSp>
        <p:nvGrpSpPr>
          <p:cNvPr id="2" name="Group 4">
            <a:extLst>
              <a:ext uri="{FF2B5EF4-FFF2-40B4-BE49-F238E27FC236}">
                <a16:creationId xmlns:a16="http://schemas.microsoft.com/office/drawing/2014/main" id="{BFC59DAE-52D4-3A20-8CA3-A60FB6513340}"/>
              </a:ext>
            </a:extLst>
          </p:cNvPr>
          <p:cNvGrpSpPr>
            <a:grpSpLocks/>
          </p:cNvGrpSpPr>
          <p:nvPr/>
        </p:nvGrpSpPr>
        <p:grpSpPr bwMode="auto">
          <a:xfrm>
            <a:off x="2971800" y="4648200"/>
            <a:ext cx="2590800" cy="1447800"/>
            <a:chOff x="912" y="2928"/>
            <a:chExt cx="1632" cy="912"/>
          </a:xfrm>
        </p:grpSpPr>
        <p:sp>
          <p:nvSpPr>
            <p:cNvPr id="17426" name="Line 5">
              <a:extLst>
                <a:ext uri="{FF2B5EF4-FFF2-40B4-BE49-F238E27FC236}">
                  <a16:creationId xmlns:a16="http://schemas.microsoft.com/office/drawing/2014/main" id="{A1418D37-1EC7-E8FA-AF26-28362675159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12" y="3456"/>
              <a:ext cx="576" cy="384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fr-FR"/>
            </a:p>
          </p:txBody>
        </p:sp>
        <p:sp>
          <p:nvSpPr>
            <p:cNvPr id="17427" name="Text Box 6">
              <a:extLst>
                <a:ext uri="{FF2B5EF4-FFF2-40B4-BE49-F238E27FC236}">
                  <a16:creationId xmlns:a16="http://schemas.microsoft.com/office/drawing/2014/main" id="{666408F9-BB56-01C9-4588-0549545933E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88" y="2928"/>
              <a:ext cx="1056" cy="5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fr-FR" altLang="fr-FR" sz="2400" b="1">
                  <a:solidFill>
                    <a:srgbClr val="0000FF"/>
                  </a:solidFill>
                  <a:cs typeface="Arial" panose="020B0604020202020204" pitchFamily="34" charset="0"/>
                </a:rPr>
                <a:t>Effecteur spécialisé</a:t>
              </a:r>
            </a:p>
          </p:txBody>
        </p:sp>
      </p:grpSp>
      <p:grpSp>
        <p:nvGrpSpPr>
          <p:cNvPr id="3" name="Group 7">
            <a:extLst>
              <a:ext uri="{FF2B5EF4-FFF2-40B4-BE49-F238E27FC236}">
                <a16:creationId xmlns:a16="http://schemas.microsoft.com/office/drawing/2014/main" id="{82FB9B29-30C4-856E-1E76-6B9AB8AA338F}"/>
              </a:ext>
            </a:extLst>
          </p:cNvPr>
          <p:cNvGrpSpPr>
            <a:grpSpLocks/>
          </p:cNvGrpSpPr>
          <p:nvPr/>
        </p:nvGrpSpPr>
        <p:grpSpPr bwMode="auto">
          <a:xfrm>
            <a:off x="5257800" y="3048000"/>
            <a:ext cx="2514600" cy="1371600"/>
            <a:chOff x="2352" y="1920"/>
            <a:chExt cx="1584" cy="864"/>
          </a:xfrm>
        </p:grpSpPr>
        <p:sp>
          <p:nvSpPr>
            <p:cNvPr id="17424" name="Line 8">
              <a:extLst>
                <a:ext uri="{FF2B5EF4-FFF2-40B4-BE49-F238E27FC236}">
                  <a16:creationId xmlns:a16="http://schemas.microsoft.com/office/drawing/2014/main" id="{7632F7FB-62FE-05EC-895A-6B80A747284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52" y="2400"/>
              <a:ext cx="576" cy="384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fr-FR"/>
            </a:p>
          </p:txBody>
        </p:sp>
        <p:sp>
          <p:nvSpPr>
            <p:cNvPr id="17425" name="Text Box 9">
              <a:extLst>
                <a:ext uri="{FF2B5EF4-FFF2-40B4-BE49-F238E27FC236}">
                  <a16:creationId xmlns:a16="http://schemas.microsoft.com/office/drawing/2014/main" id="{02C205D9-9C14-1165-8EBC-0972A8DFEC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80" y="1920"/>
              <a:ext cx="105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fr-FR" altLang="fr-FR" sz="2400" b="1">
                  <a:solidFill>
                    <a:srgbClr val="0000FF"/>
                  </a:solidFill>
                  <a:cs typeface="Arial" panose="020B0604020202020204" pitchFamily="34" charset="0"/>
                </a:rPr>
                <a:t>Nerfs</a:t>
              </a:r>
            </a:p>
          </p:txBody>
        </p:sp>
      </p:grpSp>
      <p:grpSp>
        <p:nvGrpSpPr>
          <p:cNvPr id="4" name="Group 10">
            <a:extLst>
              <a:ext uri="{FF2B5EF4-FFF2-40B4-BE49-F238E27FC236}">
                <a16:creationId xmlns:a16="http://schemas.microsoft.com/office/drawing/2014/main" id="{D3BD2B79-6752-44FD-5B1F-40631FB07546}"/>
              </a:ext>
            </a:extLst>
          </p:cNvPr>
          <p:cNvGrpSpPr>
            <a:grpSpLocks/>
          </p:cNvGrpSpPr>
          <p:nvPr/>
        </p:nvGrpSpPr>
        <p:grpSpPr bwMode="auto">
          <a:xfrm>
            <a:off x="7162800" y="1524000"/>
            <a:ext cx="2667000" cy="1295400"/>
            <a:chOff x="3552" y="960"/>
            <a:chExt cx="1680" cy="816"/>
          </a:xfrm>
        </p:grpSpPr>
        <p:sp>
          <p:nvSpPr>
            <p:cNvPr id="17422" name="Text Box 11">
              <a:extLst>
                <a:ext uri="{FF2B5EF4-FFF2-40B4-BE49-F238E27FC236}">
                  <a16:creationId xmlns:a16="http://schemas.microsoft.com/office/drawing/2014/main" id="{166F9109-D4AE-79FA-AF54-B8131BE3BF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76" y="960"/>
              <a:ext cx="105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fr-FR" altLang="fr-FR" sz="2400" b="1">
                  <a:solidFill>
                    <a:srgbClr val="0000FF"/>
                  </a:solidFill>
                  <a:cs typeface="Arial" panose="020B0604020202020204" pitchFamily="34" charset="0"/>
                </a:rPr>
                <a:t>SNC</a:t>
              </a:r>
            </a:p>
          </p:txBody>
        </p:sp>
        <p:sp>
          <p:nvSpPr>
            <p:cNvPr id="17423" name="Line 12">
              <a:extLst>
                <a:ext uri="{FF2B5EF4-FFF2-40B4-BE49-F238E27FC236}">
                  <a16:creationId xmlns:a16="http://schemas.microsoft.com/office/drawing/2014/main" id="{CC217104-0492-20C8-B9CC-78BA3E99F54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52" y="1392"/>
              <a:ext cx="576" cy="384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fr-FR"/>
            </a:p>
          </p:txBody>
        </p:sp>
      </p:grpSp>
      <p:sp>
        <p:nvSpPr>
          <p:cNvPr id="264205" name="Text Box 13">
            <a:extLst>
              <a:ext uri="{FF2B5EF4-FFF2-40B4-BE49-F238E27FC236}">
                <a16:creationId xmlns:a16="http://schemas.microsoft.com/office/drawing/2014/main" id="{1E1AF2BC-D8F0-B735-BEDB-AF630BEC85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4038600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r-FR" altLang="fr-FR" sz="2400" b="1">
                <a:solidFill>
                  <a:srgbClr val="FF6600"/>
                </a:solidFill>
                <a:cs typeface="Arial" panose="020B0604020202020204" pitchFamily="34" charset="0"/>
              </a:rPr>
              <a:t>Transduction</a:t>
            </a:r>
          </a:p>
        </p:txBody>
      </p:sp>
      <p:sp>
        <p:nvSpPr>
          <p:cNvPr id="264206" name="Text Box 14">
            <a:extLst>
              <a:ext uri="{FF2B5EF4-FFF2-40B4-BE49-F238E27FC236}">
                <a16:creationId xmlns:a16="http://schemas.microsoft.com/office/drawing/2014/main" id="{6A189074-C202-B6D9-669D-CCEFCF4154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2133600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r-FR" altLang="fr-FR" sz="2400" b="1">
                <a:solidFill>
                  <a:srgbClr val="FF6600"/>
                </a:solidFill>
                <a:cs typeface="Arial" panose="020B0604020202020204" pitchFamily="34" charset="0"/>
              </a:rPr>
              <a:t>Transmission</a:t>
            </a:r>
          </a:p>
        </p:txBody>
      </p:sp>
      <p:sp>
        <p:nvSpPr>
          <p:cNvPr id="264207" name="Text Box 15">
            <a:extLst>
              <a:ext uri="{FF2B5EF4-FFF2-40B4-BE49-F238E27FC236}">
                <a16:creationId xmlns:a16="http://schemas.microsoft.com/office/drawing/2014/main" id="{552026D1-561A-F2AB-4ACA-4196D38999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609601"/>
            <a:ext cx="27432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r-FR" altLang="fr-FR" sz="2400" b="1">
                <a:solidFill>
                  <a:srgbClr val="FF6600"/>
                </a:solidFill>
                <a:cs typeface="Arial" panose="020B0604020202020204" pitchFamily="34" charset="0"/>
              </a:rPr>
              <a:t>Construction du mouvement</a:t>
            </a:r>
          </a:p>
        </p:txBody>
      </p:sp>
      <p:sp>
        <p:nvSpPr>
          <p:cNvPr id="264208" name="Text Box 16">
            <a:extLst>
              <a:ext uri="{FF2B5EF4-FFF2-40B4-BE49-F238E27FC236}">
                <a16:creationId xmlns:a16="http://schemas.microsoft.com/office/drawing/2014/main" id="{1D76CEC5-550A-DAD0-7E1B-8830E56CB2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5410200"/>
            <a:ext cx="3276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r-FR" altLang="fr-FR" sz="2400" b="1">
                <a:solidFill>
                  <a:srgbClr val="FFCC66"/>
                </a:solidFill>
                <a:cs typeface="Arial" panose="020B0604020202020204" pitchFamily="34" charset="0"/>
              </a:rPr>
              <a:t>Signal électrique</a:t>
            </a:r>
          </a:p>
        </p:txBody>
      </p:sp>
      <p:sp>
        <p:nvSpPr>
          <p:cNvPr id="264209" name="Text Box 17">
            <a:extLst>
              <a:ext uri="{FF2B5EF4-FFF2-40B4-BE49-F238E27FC236}">
                <a16:creationId xmlns:a16="http://schemas.microsoft.com/office/drawing/2014/main" id="{0E3C9AC2-0F2B-F21E-9188-F5D9E3BFFA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34400" y="2057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r-FR" altLang="fr-FR" sz="2400" b="1">
                <a:solidFill>
                  <a:srgbClr val="FFCC66"/>
                </a:solidFill>
                <a:cs typeface="Arial" panose="020B0604020202020204" pitchFamily="34" charset="0"/>
              </a:rPr>
              <a:t>Commande</a:t>
            </a:r>
          </a:p>
        </p:txBody>
      </p:sp>
      <p:sp>
        <p:nvSpPr>
          <p:cNvPr id="264210" name="Text Box 18">
            <a:extLst>
              <a:ext uri="{FF2B5EF4-FFF2-40B4-BE49-F238E27FC236}">
                <a16:creationId xmlns:a16="http://schemas.microsoft.com/office/drawing/2014/main" id="{BB4CDDFA-3CE4-4AF1-6209-535D86C962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6600" y="3505201"/>
            <a:ext cx="32766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r-FR" altLang="fr-FR" sz="2400" b="1">
                <a:solidFill>
                  <a:srgbClr val="FFCC66"/>
                </a:solidFill>
                <a:cs typeface="Arial" panose="020B0604020202020204" pitchFamily="34" charset="0"/>
              </a:rPr>
              <a:t>Transport de l’information codée</a:t>
            </a:r>
          </a:p>
        </p:txBody>
      </p:sp>
      <p:sp>
        <p:nvSpPr>
          <p:cNvPr id="264211" name="Text Box 19">
            <a:extLst>
              <a:ext uri="{FF2B5EF4-FFF2-40B4-BE49-F238E27FC236}">
                <a16:creationId xmlns:a16="http://schemas.microsoft.com/office/drawing/2014/main" id="{9CD01337-ADA1-A5EB-F065-3303296B21D3}"/>
              </a:ext>
            </a:extLst>
          </p:cNvPr>
          <p:cNvSpPr txBox="1">
            <a:spLocks noChangeArrowheads="1"/>
          </p:cNvSpPr>
          <p:nvPr/>
        </p:nvSpPr>
        <p:spPr bwMode="auto">
          <a:xfrm rot="19328153">
            <a:off x="1371600" y="1524000"/>
            <a:ext cx="46482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r-FR" altLang="fr-FR" sz="2800" b="1">
                <a:latin typeface="Comic Sans MS" panose="030F0702030302020204" pitchFamily="66" charset="0"/>
              </a:rPr>
              <a:t>Cette organisation permet le mouvement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4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4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642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642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642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64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642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642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642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64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642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642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64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64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642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642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64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64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642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642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64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64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642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642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64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64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642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642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64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64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4195" grpId="0" autoUpdateAnimBg="0"/>
      <p:bldP spid="264205" grpId="0" autoUpdateAnimBg="0"/>
      <p:bldP spid="264206" grpId="0" autoUpdateAnimBg="0"/>
      <p:bldP spid="264207" grpId="0" autoUpdateAnimBg="0"/>
      <p:bldP spid="264208" grpId="0" autoUpdateAnimBg="0"/>
      <p:bldP spid="264209" grpId="0" autoUpdateAnimBg="0"/>
      <p:bldP spid="264210" grpId="0" autoUpdateAnimBg="0"/>
      <p:bldP spid="264211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>
            <a:extLst>
              <a:ext uri="{FF2B5EF4-FFF2-40B4-BE49-F238E27FC236}">
                <a16:creationId xmlns:a16="http://schemas.microsoft.com/office/drawing/2014/main" id="{8D780ABE-29A7-4172-B636-9FB885E4F6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1171575"/>
            <a:ext cx="3810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altLang="fr-FR" sz="2400" b="1" u="sng">
                <a:solidFill>
                  <a:srgbClr val="FF0000"/>
                </a:solidFill>
                <a:cs typeface="Arial" panose="020B0604020202020204" pitchFamily="34" charset="0"/>
              </a:rPr>
              <a:t>MOUVEMENTS</a:t>
            </a:r>
          </a:p>
        </p:txBody>
      </p:sp>
      <p:sp>
        <p:nvSpPr>
          <p:cNvPr id="265219" name="Text Box 3">
            <a:extLst>
              <a:ext uri="{FF2B5EF4-FFF2-40B4-BE49-F238E27FC236}">
                <a16:creationId xmlns:a16="http://schemas.microsoft.com/office/drawing/2014/main" id="{8DC59161-99C7-AC07-F13A-A87DD468E8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5880101"/>
            <a:ext cx="3810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altLang="fr-FR" sz="2800" b="1">
                <a:solidFill>
                  <a:srgbClr val="0000FF"/>
                </a:solidFill>
                <a:cs typeface="Arial" panose="020B0604020202020204" pitchFamily="34" charset="0"/>
              </a:rPr>
              <a:t>REFLEXES</a:t>
            </a:r>
          </a:p>
        </p:txBody>
      </p:sp>
      <p:sp>
        <p:nvSpPr>
          <p:cNvPr id="265220" name="Text Box 4">
            <a:extLst>
              <a:ext uri="{FF2B5EF4-FFF2-40B4-BE49-F238E27FC236}">
                <a16:creationId xmlns:a16="http://schemas.microsoft.com/office/drawing/2014/main" id="{C55CEE6C-2383-9BCA-374F-0FA7F58EEF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4046539"/>
            <a:ext cx="3810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altLang="fr-FR" sz="2400" b="1">
                <a:solidFill>
                  <a:srgbClr val="0000FF"/>
                </a:solidFill>
                <a:cs typeface="Arial" panose="020B0604020202020204" pitchFamily="34" charset="0"/>
              </a:rPr>
              <a:t>PROGRAMMES MOTEURS PRIMAIRES</a:t>
            </a:r>
          </a:p>
        </p:txBody>
      </p:sp>
      <p:sp>
        <p:nvSpPr>
          <p:cNvPr id="265221" name="Text Box 5">
            <a:extLst>
              <a:ext uri="{FF2B5EF4-FFF2-40B4-BE49-F238E27FC236}">
                <a16:creationId xmlns:a16="http://schemas.microsoft.com/office/drawing/2014/main" id="{54470E9B-1D23-FBCA-B159-863CB6504A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1950" y="2246314"/>
            <a:ext cx="3810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altLang="fr-FR" sz="2400" b="1">
                <a:solidFill>
                  <a:srgbClr val="0000FF"/>
                </a:solidFill>
                <a:cs typeface="Arial" panose="020B0604020202020204" pitchFamily="34" charset="0"/>
              </a:rPr>
              <a:t>PROGRAMMES ACQUIS PAR APPRENTISSAGE</a:t>
            </a:r>
          </a:p>
        </p:txBody>
      </p:sp>
      <p:sp>
        <p:nvSpPr>
          <p:cNvPr id="18438" name="Text Box 6">
            <a:extLst>
              <a:ext uri="{FF2B5EF4-FFF2-40B4-BE49-F238E27FC236}">
                <a16:creationId xmlns:a16="http://schemas.microsoft.com/office/drawing/2014/main" id="{12E2A4BE-C17D-502A-E357-96C9B32A2A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8214" y="1171575"/>
            <a:ext cx="43259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altLang="fr-FR" sz="2400" b="1" u="sng">
                <a:solidFill>
                  <a:srgbClr val="FF0000"/>
                </a:solidFill>
                <a:cs typeface="Arial" panose="020B0604020202020204" pitchFamily="34" charset="0"/>
              </a:rPr>
              <a:t>STRUCTURES NERVEUSES</a:t>
            </a:r>
          </a:p>
        </p:txBody>
      </p:sp>
      <p:sp>
        <p:nvSpPr>
          <p:cNvPr id="265223" name="Text Box 7">
            <a:extLst>
              <a:ext uri="{FF2B5EF4-FFF2-40B4-BE49-F238E27FC236}">
                <a16:creationId xmlns:a16="http://schemas.microsoft.com/office/drawing/2014/main" id="{31E7B961-3D29-FFC7-4140-371877CDF8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50050" y="5867401"/>
            <a:ext cx="3810000" cy="4947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20000"/>
              </a:lnSpc>
              <a:spcBef>
                <a:spcPct val="50000"/>
              </a:spcBef>
            </a:pPr>
            <a:r>
              <a:rPr lang="fr-FR" altLang="fr-FR" sz="2400" b="1">
                <a:solidFill>
                  <a:srgbClr val="FF6600"/>
                </a:solidFill>
                <a:cs typeface="Arial" panose="020B0604020202020204" pitchFamily="34" charset="0"/>
              </a:rPr>
              <a:t>MOELLE ÉPINIÈRE</a:t>
            </a:r>
          </a:p>
        </p:txBody>
      </p:sp>
      <p:sp>
        <p:nvSpPr>
          <p:cNvPr id="265224" name="Text Box 8">
            <a:extLst>
              <a:ext uri="{FF2B5EF4-FFF2-40B4-BE49-F238E27FC236}">
                <a16:creationId xmlns:a16="http://schemas.microsoft.com/office/drawing/2014/main" id="{3749FDCA-BC8C-4024-6AFC-EF70D80689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50050" y="4005264"/>
            <a:ext cx="3810000" cy="96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20000"/>
              </a:lnSpc>
              <a:spcBef>
                <a:spcPct val="50000"/>
              </a:spcBef>
            </a:pPr>
            <a:r>
              <a:rPr lang="fr-FR" altLang="fr-FR" sz="2400" b="1">
                <a:solidFill>
                  <a:srgbClr val="FF6600"/>
                </a:solidFill>
                <a:cs typeface="Arial" panose="020B0604020202020204" pitchFamily="34" charset="0"/>
              </a:rPr>
              <a:t>TRONC CÉRÉBRAL CERVELET</a:t>
            </a:r>
          </a:p>
        </p:txBody>
      </p:sp>
      <p:sp>
        <p:nvSpPr>
          <p:cNvPr id="265225" name="Text Box 9">
            <a:extLst>
              <a:ext uri="{FF2B5EF4-FFF2-40B4-BE49-F238E27FC236}">
                <a16:creationId xmlns:a16="http://schemas.microsoft.com/office/drawing/2014/main" id="{0CB2794C-E4B9-F7C9-7E9F-5E5CF29A78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43700" y="2097089"/>
            <a:ext cx="38100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altLang="fr-FR" sz="2400" b="1">
                <a:solidFill>
                  <a:srgbClr val="FF6600"/>
                </a:solidFill>
                <a:cs typeface="Arial" panose="020B0604020202020204" pitchFamily="34" charset="0"/>
              </a:rPr>
              <a:t>STRUCTURES SOUS-CORTICALES ET CORTICALES</a:t>
            </a:r>
          </a:p>
        </p:txBody>
      </p:sp>
      <p:sp>
        <p:nvSpPr>
          <p:cNvPr id="18442" name="Line 10">
            <a:extLst>
              <a:ext uri="{FF2B5EF4-FFF2-40B4-BE49-F238E27FC236}">
                <a16:creationId xmlns:a16="http://schemas.microsoft.com/office/drawing/2014/main" id="{D5DF2E05-BAD9-9B0A-0590-3EA30CEEE743}"/>
              </a:ext>
            </a:extLst>
          </p:cNvPr>
          <p:cNvSpPr>
            <a:spLocks noChangeShapeType="1"/>
          </p:cNvSpPr>
          <p:nvPr/>
        </p:nvSpPr>
        <p:spPr bwMode="auto">
          <a:xfrm>
            <a:off x="5283200" y="6172200"/>
            <a:ext cx="1676400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fr-FR"/>
          </a:p>
        </p:txBody>
      </p:sp>
      <p:sp>
        <p:nvSpPr>
          <p:cNvPr id="18443" name="Line 11">
            <a:extLst>
              <a:ext uri="{FF2B5EF4-FFF2-40B4-BE49-F238E27FC236}">
                <a16:creationId xmlns:a16="http://schemas.microsoft.com/office/drawing/2014/main" id="{44F483C4-4604-D4C5-9096-69B0632C7C91}"/>
              </a:ext>
            </a:extLst>
          </p:cNvPr>
          <p:cNvSpPr>
            <a:spLocks noChangeShapeType="1"/>
          </p:cNvSpPr>
          <p:nvPr/>
        </p:nvSpPr>
        <p:spPr bwMode="auto">
          <a:xfrm>
            <a:off x="5280025" y="4502150"/>
            <a:ext cx="1676400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fr-FR"/>
          </a:p>
        </p:txBody>
      </p:sp>
      <p:sp>
        <p:nvSpPr>
          <p:cNvPr id="18444" name="Line 12">
            <a:extLst>
              <a:ext uri="{FF2B5EF4-FFF2-40B4-BE49-F238E27FC236}">
                <a16:creationId xmlns:a16="http://schemas.microsoft.com/office/drawing/2014/main" id="{10BE49B9-30AE-36D6-CF11-FC7C3491798C}"/>
              </a:ext>
            </a:extLst>
          </p:cNvPr>
          <p:cNvSpPr>
            <a:spLocks noChangeShapeType="1"/>
          </p:cNvSpPr>
          <p:nvPr/>
        </p:nvSpPr>
        <p:spPr bwMode="auto">
          <a:xfrm>
            <a:off x="5356225" y="2674938"/>
            <a:ext cx="1676400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fr-FR"/>
          </a:p>
        </p:txBody>
      </p:sp>
      <p:sp>
        <p:nvSpPr>
          <p:cNvPr id="18445" name="Text Box 13">
            <a:extLst>
              <a:ext uri="{FF2B5EF4-FFF2-40B4-BE49-F238E27FC236}">
                <a16:creationId xmlns:a16="http://schemas.microsoft.com/office/drawing/2014/main" id="{C3CFBBC4-57F2-CBD8-2516-0D9991997E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228600"/>
            <a:ext cx="3810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altLang="fr-FR" sz="2400" b="1" u="sng">
                <a:solidFill>
                  <a:srgbClr val="FF0000"/>
                </a:solidFill>
                <a:cs typeface="Arial" panose="020B0604020202020204" pitchFamily="34" charset="0"/>
              </a:rPr>
              <a:t>RELATIONS ENTRE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5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5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5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5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5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5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5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5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65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65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65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65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5219" grpId="0" autoUpdateAnimBg="0"/>
      <p:bldP spid="265220" grpId="0" autoUpdateAnimBg="0"/>
      <p:bldP spid="265221" grpId="0" autoUpdateAnimBg="0"/>
      <p:bldP spid="265223" grpId="0" autoUpdateAnimBg="0"/>
      <p:bldP spid="265224" grpId="0" autoUpdateAnimBg="0"/>
      <p:bldP spid="265225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>
            <a:extLst>
              <a:ext uri="{FF2B5EF4-FFF2-40B4-BE49-F238E27FC236}">
                <a16:creationId xmlns:a16="http://schemas.microsoft.com/office/drawing/2014/main" id="{46FCB59C-826F-D0F7-0524-A032113C6E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8925" y="671513"/>
            <a:ext cx="9036050" cy="677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fr-FR" altLang="fr-FR" sz="1900"/>
              <a:t>La substance blanche : organisée en cordons et contient des fibres nerveuses motrices et sensitives qui s’étendent entre le cerveau et la ME. </a:t>
            </a:r>
          </a:p>
        </p:txBody>
      </p:sp>
      <p:sp>
        <p:nvSpPr>
          <p:cNvPr id="19459" name="Text Box 3">
            <a:extLst>
              <a:ext uri="{FF2B5EF4-FFF2-40B4-BE49-F238E27FC236}">
                <a16:creationId xmlns:a16="http://schemas.microsoft.com/office/drawing/2014/main" id="{EEEC43F4-1B49-944F-ADCE-A9CAA6CD0A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7026" y="44450"/>
            <a:ext cx="89646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altLang="fr-FR" sz="2400" b="1">
                <a:solidFill>
                  <a:srgbClr val="FF0000"/>
                </a:solidFill>
              </a:rPr>
              <a:t>Organisation de la moelle épinière </a:t>
            </a:r>
          </a:p>
        </p:txBody>
      </p:sp>
      <p:pic>
        <p:nvPicPr>
          <p:cNvPr id="19460" name="Picture 4" descr="moelle epiniere">
            <a:extLst>
              <a:ext uri="{FF2B5EF4-FFF2-40B4-BE49-F238E27FC236}">
                <a16:creationId xmlns:a16="http://schemas.microsoft.com/office/drawing/2014/main" id="{43AD9F31-F032-B04C-B602-AD0BC9EFC5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5914" y="3033714"/>
            <a:ext cx="6910387" cy="3811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5957" name="Text Box 5">
            <a:extLst>
              <a:ext uri="{FF2B5EF4-FFF2-40B4-BE49-F238E27FC236}">
                <a16:creationId xmlns:a16="http://schemas.microsoft.com/office/drawing/2014/main" id="{CC93B3F8-D9FA-236E-6A38-4AFEF1116A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8925" y="1514476"/>
            <a:ext cx="903605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fr-FR" altLang="fr-FR" sz="2000"/>
              <a:t>La substance grise : divisé en 2 cornes dorsales (postérieures) et 2 cornes ventrales (antérieures). Elle contient les corps cellulaires des neurones, leurs dendrites et leurs synapses. C'est le centre nerveux de la moelle. Au centre, il y a le canal de l’épendyme</a:t>
            </a:r>
          </a:p>
        </p:txBody>
      </p:sp>
      <p:sp>
        <p:nvSpPr>
          <p:cNvPr id="125958" name="Line 6">
            <a:extLst>
              <a:ext uri="{FF2B5EF4-FFF2-40B4-BE49-F238E27FC236}">
                <a16:creationId xmlns:a16="http://schemas.microsoft.com/office/drawing/2014/main" id="{276ED11E-9AC5-F89B-BDB7-99A8D56916E9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1438" y="1857375"/>
            <a:ext cx="1871662" cy="3455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25959" name="Line 7">
            <a:extLst>
              <a:ext uri="{FF2B5EF4-FFF2-40B4-BE49-F238E27FC236}">
                <a16:creationId xmlns:a16="http://schemas.microsoft.com/office/drawing/2014/main" id="{E4B254C5-AD92-008A-02A4-CD829D14CF30}"/>
              </a:ext>
            </a:extLst>
          </p:cNvPr>
          <p:cNvSpPr>
            <a:spLocks noChangeShapeType="1"/>
          </p:cNvSpPr>
          <p:nvPr/>
        </p:nvSpPr>
        <p:spPr bwMode="auto">
          <a:xfrm>
            <a:off x="4008438" y="981075"/>
            <a:ext cx="1871662" cy="3455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5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95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82" name="Group 4">
            <a:extLst>
              <a:ext uri="{FF2B5EF4-FFF2-40B4-BE49-F238E27FC236}">
                <a16:creationId xmlns:a16="http://schemas.microsoft.com/office/drawing/2014/main" id="{2D139DFB-FDF0-9530-92EB-55E4940E89D8}"/>
              </a:ext>
            </a:extLst>
          </p:cNvPr>
          <p:cNvGrpSpPr>
            <a:grpSpLocks/>
          </p:cNvGrpSpPr>
          <p:nvPr/>
        </p:nvGrpSpPr>
        <p:grpSpPr bwMode="auto">
          <a:xfrm>
            <a:off x="2351089" y="2492376"/>
            <a:ext cx="5329237" cy="4365625"/>
            <a:chOff x="521" y="2704"/>
            <a:chExt cx="1951" cy="1616"/>
          </a:xfrm>
        </p:grpSpPr>
        <p:pic>
          <p:nvPicPr>
            <p:cNvPr id="20490" name="Picture 5" descr="moelle-epinieretris">
              <a:extLst>
                <a:ext uri="{FF2B5EF4-FFF2-40B4-BE49-F238E27FC236}">
                  <a16:creationId xmlns:a16="http://schemas.microsoft.com/office/drawing/2014/main" id="{078716C5-8B01-4C9C-4F86-4B312C5874E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1" y="2704"/>
              <a:ext cx="1951" cy="1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491" name="Rectangle 6">
              <a:extLst>
                <a:ext uri="{FF2B5EF4-FFF2-40B4-BE49-F238E27FC236}">
                  <a16:creationId xmlns:a16="http://schemas.microsoft.com/office/drawing/2014/main" id="{EA562293-C7A0-08FB-664B-B6D0AD7425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7" y="3339"/>
              <a:ext cx="1905" cy="981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20492" name="Rectangle 7">
              <a:extLst>
                <a:ext uri="{FF2B5EF4-FFF2-40B4-BE49-F238E27FC236}">
                  <a16:creationId xmlns:a16="http://schemas.microsoft.com/office/drawing/2014/main" id="{296E5FF2-7C3E-D4B6-EB2F-A654D1DDC5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65" y="2704"/>
              <a:ext cx="907" cy="981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</p:grpSp>
      <p:sp>
        <p:nvSpPr>
          <p:cNvPr id="20483" name="Text Box 8">
            <a:extLst>
              <a:ext uri="{FF2B5EF4-FFF2-40B4-BE49-F238E27FC236}">
                <a16:creationId xmlns:a16="http://schemas.microsoft.com/office/drawing/2014/main" id="{A84571CF-AF62-A9CB-330A-AF22A35458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7026" y="2281238"/>
            <a:ext cx="8964613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Char char="•"/>
            </a:pPr>
            <a:r>
              <a:rPr lang="fr-FR" altLang="fr-FR" sz="2600"/>
              <a:t> Organisation de la moelle épinière (1)</a:t>
            </a:r>
          </a:p>
        </p:txBody>
      </p:sp>
      <p:sp>
        <p:nvSpPr>
          <p:cNvPr id="20484" name="Text Box 9">
            <a:extLst>
              <a:ext uri="{FF2B5EF4-FFF2-40B4-BE49-F238E27FC236}">
                <a16:creationId xmlns:a16="http://schemas.microsoft.com/office/drawing/2014/main" id="{F88A43E7-D311-591E-515D-DAA3469E37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1950" y="3573464"/>
            <a:ext cx="9036050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fr-FR" altLang="fr-FR" sz="2200"/>
              <a:t>Très fragile (grosseur d’un crayon)</a:t>
            </a:r>
          </a:p>
        </p:txBody>
      </p:sp>
      <p:sp>
        <p:nvSpPr>
          <p:cNvPr id="20485" name="Text Box 10">
            <a:extLst>
              <a:ext uri="{FF2B5EF4-FFF2-40B4-BE49-F238E27FC236}">
                <a16:creationId xmlns:a16="http://schemas.microsoft.com/office/drawing/2014/main" id="{190D75E6-DFC3-471A-1318-4EE68D0EC3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1950" y="4724400"/>
            <a:ext cx="903605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altLang="fr-FR" sz="2200"/>
              <a:t>Région centrale = grise (forme de H) entourée de substance blanche.</a:t>
            </a:r>
          </a:p>
        </p:txBody>
      </p:sp>
      <p:sp>
        <p:nvSpPr>
          <p:cNvPr id="20486" name="Line 11">
            <a:extLst>
              <a:ext uri="{FF2B5EF4-FFF2-40B4-BE49-F238E27FC236}">
                <a16:creationId xmlns:a16="http://schemas.microsoft.com/office/drawing/2014/main" id="{73BEE2B0-F1BB-F859-B4BE-B9C148A863D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863975" y="3357564"/>
            <a:ext cx="719138" cy="1366837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0487" name="Line 12">
            <a:extLst>
              <a:ext uri="{FF2B5EF4-FFF2-40B4-BE49-F238E27FC236}">
                <a16:creationId xmlns:a16="http://schemas.microsoft.com/office/drawing/2014/main" id="{F8FD05F0-C7E8-1922-6B95-10FE9F85AB7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295775" y="3357563"/>
            <a:ext cx="5113338" cy="1439862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0488" name="Rectangle 13">
            <a:extLst>
              <a:ext uri="{FF2B5EF4-FFF2-40B4-BE49-F238E27FC236}">
                <a16:creationId xmlns:a16="http://schemas.microsoft.com/office/drawing/2014/main" id="{F6DA2F16-4632-AACC-8765-B3659F6BE0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5700714"/>
            <a:ext cx="91440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fr-FR" sz="2000" b="1"/>
              <a:t>C'est un cordon de tissu nerveux situé dans le canal vertébral et s'étendant de la première vertèbre cervicale à la deuxième vertèbre lombaire. Elle est protégée par les méninges.</a:t>
            </a:r>
          </a:p>
        </p:txBody>
      </p:sp>
      <p:sp>
        <p:nvSpPr>
          <p:cNvPr id="20489" name="Rectangle 12">
            <a:extLst>
              <a:ext uri="{FF2B5EF4-FFF2-40B4-BE49-F238E27FC236}">
                <a16:creationId xmlns:a16="http://schemas.microsoft.com/office/drawing/2014/main" id="{28624904-04DA-D597-F042-9F561E3CDD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5564" y="642938"/>
            <a:ext cx="69691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altLang="fr-FR" sz="3200" b="1">
                <a:solidFill>
                  <a:srgbClr val="FF0000"/>
                </a:solidFill>
              </a:rPr>
              <a:t>Organisation de la moelle épinière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moelle epinierebis">
            <a:extLst>
              <a:ext uri="{FF2B5EF4-FFF2-40B4-BE49-F238E27FC236}">
                <a16:creationId xmlns:a16="http://schemas.microsoft.com/office/drawing/2014/main" id="{267E7A87-AC24-3994-303B-67DCCA870D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0238" y="1412876"/>
            <a:ext cx="6227762" cy="5153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7" name="Text Box 3">
            <a:extLst>
              <a:ext uri="{FF2B5EF4-FFF2-40B4-BE49-F238E27FC236}">
                <a16:creationId xmlns:a16="http://schemas.microsoft.com/office/drawing/2014/main" id="{E6C54008-D022-8264-24E0-C932649203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8925" y="620713"/>
            <a:ext cx="90360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fr-FR" altLang="fr-FR" sz="2200"/>
              <a:t>On a 31 paires de nerfs spinaux. Chaque paire possède une racine dorsale (ou postérieure) et une racine ventrale (ou antérieure).</a:t>
            </a:r>
          </a:p>
        </p:txBody>
      </p:sp>
      <p:sp>
        <p:nvSpPr>
          <p:cNvPr id="21508" name="Text Box 4">
            <a:extLst>
              <a:ext uri="{FF2B5EF4-FFF2-40B4-BE49-F238E27FC236}">
                <a16:creationId xmlns:a16="http://schemas.microsoft.com/office/drawing/2014/main" id="{790BC711-69F0-9C75-9C6F-311816BC82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7026" y="44450"/>
            <a:ext cx="89646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altLang="fr-FR" sz="2400" b="1">
                <a:solidFill>
                  <a:srgbClr val="FF0000"/>
                </a:solidFill>
              </a:rPr>
              <a:t> Organisation de la moelle épinière </a:t>
            </a:r>
          </a:p>
        </p:txBody>
      </p:sp>
      <p:sp>
        <p:nvSpPr>
          <p:cNvPr id="21509" name="Text Box 5">
            <a:extLst>
              <a:ext uri="{FF2B5EF4-FFF2-40B4-BE49-F238E27FC236}">
                <a16:creationId xmlns:a16="http://schemas.microsoft.com/office/drawing/2014/main" id="{9518BE0E-E51D-2EF2-0187-E90DC39C6E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5126039"/>
            <a:ext cx="3492500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fr-FR" altLang="fr-FR" sz="2000"/>
              <a:t>Racine dorsale : renflement appelé ganglion spinal qui contient les corps cellulaires des fibres nerveuses de la racine dorsale.</a:t>
            </a:r>
          </a:p>
        </p:txBody>
      </p:sp>
      <p:sp>
        <p:nvSpPr>
          <p:cNvPr id="21510" name="Text Box 6">
            <a:extLst>
              <a:ext uri="{FF2B5EF4-FFF2-40B4-BE49-F238E27FC236}">
                <a16:creationId xmlns:a16="http://schemas.microsoft.com/office/drawing/2014/main" id="{063DFBF5-E216-7CA7-B5DC-885A64035F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87488" y="2965451"/>
            <a:ext cx="3168651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fr-FR" altLang="fr-FR" sz="2000"/>
              <a:t>Les fibres de la racine ventrale naissent des cellules nerveuses situées dans la corne ventrale de la matière grise de la ME.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">
            <a:extLst>
              <a:ext uri="{FF2B5EF4-FFF2-40B4-BE49-F238E27FC236}">
                <a16:creationId xmlns:a16="http://schemas.microsoft.com/office/drawing/2014/main" id="{78221A6C-F2FB-3901-4567-081BDA2EC1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7026" y="44450"/>
            <a:ext cx="89646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altLang="fr-FR" sz="2400" b="1">
                <a:solidFill>
                  <a:srgbClr val="FF0000"/>
                </a:solidFill>
              </a:rPr>
              <a:t> Organisation de la moelle épinière </a:t>
            </a:r>
          </a:p>
        </p:txBody>
      </p:sp>
      <p:pic>
        <p:nvPicPr>
          <p:cNvPr id="22531" name="Picture 3" descr="moelle epinierebis">
            <a:extLst>
              <a:ext uri="{FF2B5EF4-FFF2-40B4-BE49-F238E27FC236}">
                <a16:creationId xmlns:a16="http://schemas.microsoft.com/office/drawing/2014/main" id="{35D9F250-78BF-004E-3A6B-D7B67EE84C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8925" y="1690688"/>
            <a:ext cx="6192838" cy="5122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8004" name="Freeform 4">
            <a:extLst>
              <a:ext uri="{FF2B5EF4-FFF2-40B4-BE49-F238E27FC236}">
                <a16:creationId xmlns:a16="http://schemas.microsoft.com/office/drawing/2014/main" id="{96489029-34EE-0678-031B-08F477516D13}"/>
              </a:ext>
            </a:extLst>
          </p:cNvPr>
          <p:cNvSpPr>
            <a:spLocks/>
          </p:cNvSpPr>
          <p:nvPr/>
        </p:nvSpPr>
        <p:spPr bwMode="auto">
          <a:xfrm>
            <a:off x="6024563" y="4149725"/>
            <a:ext cx="2087562" cy="153988"/>
          </a:xfrm>
          <a:custGeom>
            <a:avLst/>
            <a:gdLst>
              <a:gd name="T0" fmla="*/ 2147483646 w 1315"/>
              <a:gd name="T1" fmla="*/ 2147483646 h 97"/>
              <a:gd name="T2" fmla="*/ 2147483646 w 1315"/>
              <a:gd name="T3" fmla="*/ 2147483646 h 97"/>
              <a:gd name="T4" fmla="*/ 2147483646 w 1315"/>
              <a:gd name="T5" fmla="*/ 2147483646 h 97"/>
              <a:gd name="T6" fmla="*/ 2147483646 w 1315"/>
              <a:gd name="T7" fmla="*/ 2147483646 h 97"/>
              <a:gd name="T8" fmla="*/ 0 w 1315"/>
              <a:gd name="T9" fmla="*/ 0 h 9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315"/>
              <a:gd name="T16" fmla="*/ 0 h 97"/>
              <a:gd name="T17" fmla="*/ 1315 w 1315"/>
              <a:gd name="T18" fmla="*/ 97 h 9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315" h="97">
                <a:moveTo>
                  <a:pt x="1315" y="90"/>
                </a:moveTo>
                <a:cubicBezTo>
                  <a:pt x="997" y="93"/>
                  <a:pt x="680" y="97"/>
                  <a:pt x="499" y="90"/>
                </a:cubicBezTo>
                <a:cubicBezTo>
                  <a:pt x="318" y="83"/>
                  <a:pt x="302" y="52"/>
                  <a:pt x="226" y="45"/>
                </a:cubicBezTo>
                <a:cubicBezTo>
                  <a:pt x="150" y="38"/>
                  <a:pt x="83" y="52"/>
                  <a:pt x="45" y="45"/>
                </a:cubicBezTo>
                <a:cubicBezTo>
                  <a:pt x="7" y="38"/>
                  <a:pt x="3" y="19"/>
                  <a:pt x="0" y="0"/>
                </a:cubicBezTo>
              </a:path>
            </a:pathLst>
          </a:cu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28005" name="Text Box 5">
            <a:extLst>
              <a:ext uri="{FF2B5EF4-FFF2-40B4-BE49-F238E27FC236}">
                <a16:creationId xmlns:a16="http://schemas.microsoft.com/office/drawing/2014/main" id="{B2BE397E-63A1-B5D0-3AA1-D98D3EC65A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16726" y="3500438"/>
            <a:ext cx="37433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altLang="fr-FR" b="1">
                <a:solidFill>
                  <a:srgbClr val="FF0000"/>
                </a:solidFill>
              </a:rPr>
              <a:t>Informations sensitives provenant des organes sensitifs</a:t>
            </a:r>
          </a:p>
        </p:txBody>
      </p:sp>
      <p:sp>
        <p:nvSpPr>
          <p:cNvPr id="128006" name="Line 6">
            <a:extLst>
              <a:ext uri="{FF2B5EF4-FFF2-40B4-BE49-F238E27FC236}">
                <a16:creationId xmlns:a16="http://schemas.microsoft.com/office/drawing/2014/main" id="{271AE736-A979-AE67-13AB-7768600D003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880101" y="2276475"/>
            <a:ext cx="1655763" cy="187325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28007" name="Text Box 7">
            <a:extLst>
              <a:ext uri="{FF2B5EF4-FFF2-40B4-BE49-F238E27FC236}">
                <a16:creationId xmlns:a16="http://schemas.microsoft.com/office/drawing/2014/main" id="{F3DEC593-74F3-B402-FA87-BF31C9E643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16726" y="1838326"/>
            <a:ext cx="37433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altLang="fr-FR" b="1"/>
              <a:t>Fibres nerveuses afférentes</a:t>
            </a:r>
          </a:p>
        </p:txBody>
      </p:sp>
      <p:sp>
        <p:nvSpPr>
          <p:cNvPr id="128008" name="Freeform 8">
            <a:extLst>
              <a:ext uri="{FF2B5EF4-FFF2-40B4-BE49-F238E27FC236}">
                <a16:creationId xmlns:a16="http://schemas.microsoft.com/office/drawing/2014/main" id="{09B802F9-B423-8370-F7D9-18228BF25C7D}"/>
              </a:ext>
            </a:extLst>
          </p:cNvPr>
          <p:cNvSpPr>
            <a:spLocks/>
          </p:cNvSpPr>
          <p:nvPr/>
        </p:nvSpPr>
        <p:spPr bwMode="auto">
          <a:xfrm>
            <a:off x="5232400" y="4354514"/>
            <a:ext cx="2808288" cy="587375"/>
          </a:xfrm>
          <a:custGeom>
            <a:avLst/>
            <a:gdLst>
              <a:gd name="T0" fmla="*/ 0 w 1769"/>
              <a:gd name="T1" fmla="*/ 2147483646 h 370"/>
              <a:gd name="T2" fmla="*/ 2147483646 w 1769"/>
              <a:gd name="T3" fmla="*/ 2147483646 h 370"/>
              <a:gd name="T4" fmla="*/ 2147483646 w 1769"/>
              <a:gd name="T5" fmla="*/ 2147483646 h 370"/>
              <a:gd name="T6" fmla="*/ 2147483646 w 1769"/>
              <a:gd name="T7" fmla="*/ 2147483646 h 370"/>
              <a:gd name="T8" fmla="*/ 2147483646 w 1769"/>
              <a:gd name="T9" fmla="*/ 2147483646 h 370"/>
              <a:gd name="T10" fmla="*/ 2147483646 w 1769"/>
              <a:gd name="T11" fmla="*/ 2147483646 h 370"/>
              <a:gd name="T12" fmla="*/ 2147483646 w 1769"/>
              <a:gd name="T13" fmla="*/ 2147483646 h 37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769"/>
              <a:gd name="T22" fmla="*/ 0 h 370"/>
              <a:gd name="T23" fmla="*/ 1769 w 1769"/>
              <a:gd name="T24" fmla="*/ 370 h 37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769" h="370">
                <a:moveTo>
                  <a:pt x="0" y="370"/>
                </a:moveTo>
                <a:cubicBezTo>
                  <a:pt x="60" y="324"/>
                  <a:pt x="120" y="279"/>
                  <a:pt x="181" y="233"/>
                </a:cubicBezTo>
                <a:cubicBezTo>
                  <a:pt x="242" y="187"/>
                  <a:pt x="318" y="127"/>
                  <a:pt x="363" y="97"/>
                </a:cubicBezTo>
                <a:cubicBezTo>
                  <a:pt x="408" y="67"/>
                  <a:pt x="400" y="67"/>
                  <a:pt x="453" y="52"/>
                </a:cubicBezTo>
                <a:cubicBezTo>
                  <a:pt x="506" y="37"/>
                  <a:pt x="559" y="14"/>
                  <a:pt x="680" y="7"/>
                </a:cubicBezTo>
                <a:cubicBezTo>
                  <a:pt x="801" y="0"/>
                  <a:pt x="998" y="0"/>
                  <a:pt x="1179" y="7"/>
                </a:cubicBezTo>
                <a:cubicBezTo>
                  <a:pt x="1360" y="14"/>
                  <a:pt x="1671" y="45"/>
                  <a:pt x="1769" y="52"/>
                </a:cubicBezTo>
              </a:path>
            </a:pathLst>
          </a:custGeom>
          <a:noFill/>
          <a:ln w="508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28009" name="Text Box 9">
            <a:extLst>
              <a:ext uri="{FF2B5EF4-FFF2-40B4-BE49-F238E27FC236}">
                <a16:creationId xmlns:a16="http://schemas.microsoft.com/office/drawing/2014/main" id="{44192BD9-CD46-20B2-6919-6044F86F63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0826" y="4889500"/>
            <a:ext cx="3959225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altLang="fr-FR" b="1">
                <a:solidFill>
                  <a:srgbClr val="0000FF"/>
                </a:solidFill>
              </a:rPr>
              <a:t>Informations motrices de la ME vers les muscles et glandes secrétoires</a:t>
            </a:r>
          </a:p>
        </p:txBody>
      </p:sp>
      <p:sp>
        <p:nvSpPr>
          <p:cNvPr id="128010" name="Line 10">
            <a:extLst>
              <a:ext uri="{FF2B5EF4-FFF2-40B4-BE49-F238E27FC236}">
                <a16:creationId xmlns:a16="http://schemas.microsoft.com/office/drawing/2014/main" id="{D292D27A-9E81-92FA-BF17-A958C7F9EC5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096000" y="4437064"/>
            <a:ext cx="863600" cy="180022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28011" name="Text Box 11">
            <a:extLst>
              <a:ext uri="{FF2B5EF4-FFF2-40B4-BE49-F238E27FC236}">
                <a16:creationId xmlns:a16="http://schemas.microsoft.com/office/drawing/2014/main" id="{7CE6632F-5623-3493-C50E-732E399CEB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72264" y="6157913"/>
            <a:ext cx="37433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altLang="fr-FR" b="1"/>
              <a:t>Fibres nerveuses efférentes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005" grpId="0"/>
      <p:bldP spid="128007" grpId="0"/>
      <p:bldP spid="128009" grpId="0"/>
      <p:bldP spid="12801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FA903A9D-B197-E8E7-B9F3-76EEDC3CF0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1950" y="836614"/>
            <a:ext cx="8820150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fr-FR" altLang="fr-FR" sz="2000" b="1" u="sng"/>
              <a:t>La corne ventrale de la substance grise :</a:t>
            </a:r>
          </a:p>
          <a:p>
            <a:pPr algn="just" eaLnBrk="1" hangingPunct="1"/>
            <a:endParaRPr lang="fr-FR" altLang="fr-FR" sz="2000" b="1" u="sng">
              <a:solidFill>
                <a:srgbClr val="0000FF"/>
              </a:solidFill>
            </a:endParaRPr>
          </a:p>
          <a:p>
            <a:pPr algn="just" eaLnBrk="1" hangingPunct="1">
              <a:buFont typeface="Wingdings" panose="05000000000000000000" pitchFamily="2" charset="2"/>
              <a:buChar char="Ø"/>
            </a:pPr>
            <a:r>
              <a:rPr lang="fr-FR" altLang="fr-FR" sz="2000"/>
              <a:t> fonction motrice. </a:t>
            </a:r>
          </a:p>
          <a:p>
            <a:pPr algn="just" eaLnBrk="1" hangingPunct="1">
              <a:buFont typeface="Wingdings" panose="05000000000000000000" pitchFamily="2" charset="2"/>
              <a:buChar char="Ø"/>
            </a:pPr>
            <a:endParaRPr lang="fr-FR" altLang="fr-FR" sz="2000"/>
          </a:p>
          <a:p>
            <a:pPr algn="just" eaLnBrk="1" hangingPunct="1">
              <a:buFont typeface="Wingdings" panose="05000000000000000000" pitchFamily="2" charset="2"/>
              <a:buChar char="Ø"/>
            </a:pPr>
            <a:r>
              <a:rPr lang="fr-FR" altLang="fr-FR" sz="2000"/>
              <a:t> contient les motoneurones dont les axones forment les fibres motrices des nerfs périphériques. 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11A449A6-554D-295B-6EAA-BD618AB193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744789"/>
            <a:ext cx="9144000" cy="409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fr-FR" altLang="fr-FR" sz="2000" b="1" u="sng"/>
              <a:t>La corne dorsale :</a:t>
            </a:r>
          </a:p>
          <a:p>
            <a:pPr algn="just" eaLnBrk="1" hangingPunct="1"/>
            <a:endParaRPr lang="fr-FR" altLang="fr-FR" sz="2000" b="1" u="sng">
              <a:solidFill>
                <a:srgbClr val="0000FF"/>
              </a:solidFill>
            </a:endParaRPr>
          </a:p>
          <a:p>
            <a:pPr algn="just" eaLnBrk="1" hangingPunct="1">
              <a:buFont typeface="Wingdings" panose="05000000000000000000" pitchFamily="2" charset="2"/>
              <a:buChar char="Ø"/>
            </a:pPr>
            <a:r>
              <a:rPr lang="fr-FR" altLang="fr-FR" sz="2000"/>
              <a:t> fonction sensitive. </a:t>
            </a:r>
          </a:p>
          <a:p>
            <a:pPr algn="just" eaLnBrk="1" hangingPunct="1">
              <a:buFont typeface="Wingdings" panose="05000000000000000000" pitchFamily="2" charset="2"/>
              <a:buChar char="Ø"/>
            </a:pPr>
            <a:endParaRPr lang="fr-FR" altLang="fr-FR" sz="2000"/>
          </a:p>
          <a:p>
            <a:pPr algn="just" eaLnBrk="1" hangingPunct="1">
              <a:buFont typeface="Wingdings" panose="05000000000000000000" pitchFamily="2" charset="2"/>
              <a:buChar char="Ø"/>
            </a:pPr>
            <a:r>
              <a:rPr lang="fr-FR" altLang="fr-FR" sz="2000"/>
              <a:t> Ses neurones sont regroupés en 3 noyaux principaux :</a:t>
            </a:r>
          </a:p>
          <a:p>
            <a:pPr algn="just" eaLnBrk="1" hangingPunct="1"/>
            <a:r>
              <a:rPr lang="fr-FR" altLang="fr-FR" sz="2000"/>
              <a:t> </a:t>
            </a:r>
          </a:p>
          <a:p>
            <a:pPr algn="ctr" eaLnBrk="1" hangingPunct="1"/>
            <a:r>
              <a:rPr lang="fr-FR" altLang="fr-FR" sz="2000"/>
              <a:t>a) le noyau de</a:t>
            </a:r>
            <a:r>
              <a:rPr lang="fr-FR" altLang="fr-FR" sz="2000" b="1"/>
              <a:t> CLARKE</a:t>
            </a:r>
            <a:r>
              <a:rPr lang="fr-FR" altLang="fr-FR" sz="2000"/>
              <a:t> situé sur le bord médial du col de la corne dorsale</a:t>
            </a:r>
          </a:p>
          <a:p>
            <a:pPr algn="ctr" eaLnBrk="1" hangingPunct="1"/>
            <a:r>
              <a:rPr lang="fr-FR" altLang="fr-FR" sz="2000"/>
              <a:t>b) le noyau de </a:t>
            </a:r>
            <a:r>
              <a:rPr lang="fr-FR" altLang="fr-FR" sz="2000" b="1"/>
              <a:t>BETCHEREW </a:t>
            </a:r>
            <a:r>
              <a:rPr lang="fr-FR" altLang="fr-FR" sz="2000"/>
              <a:t>est situé sur le bord latéral du col. </a:t>
            </a:r>
          </a:p>
          <a:p>
            <a:pPr algn="ctr" eaLnBrk="1" hangingPunct="1"/>
            <a:r>
              <a:rPr lang="fr-FR" altLang="fr-FR" sz="2000"/>
              <a:t>c) le noyau propre de la corne dorsale.</a:t>
            </a:r>
          </a:p>
          <a:p>
            <a:pPr algn="ctr" eaLnBrk="1" hangingPunct="1"/>
            <a:r>
              <a:rPr lang="fr-FR" altLang="fr-FR" sz="2000"/>
              <a:t>Les deux premiers noyaux sont des relais sur les voies de la sensibilité proprioceptive inconsciente (fuseaux neuro-musculaires et organes neurotendineux de GOLGI). Le dernier noyau est un relais sur la voie des sensibilités protopathiques, thermiques et douloureuse.</a:t>
            </a:r>
          </a:p>
        </p:txBody>
      </p:sp>
      <p:sp>
        <p:nvSpPr>
          <p:cNvPr id="23556" name="Text Box 4">
            <a:extLst>
              <a:ext uri="{FF2B5EF4-FFF2-40B4-BE49-F238E27FC236}">
                <a16:creationId xmlns:a16="http://schemas.microsoft.com/office/drawing/2014/main" id="{B79F5F1A-C4DB-B1F0-E4C0-4AAD1E3739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7026" y="44450"/>
            <a:ext cx="89646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altLang="fr-FR" sz="2400" b="1">
                <a:solidFill>
                  <a:srgbClr val="FF0000"/>
                </a:solidFill>
              </a:rPr>
              <a:t> Organisation de la moelle épinière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http://www.anatomie-humaine.com/IMG/gif/_S.51_Lamination_de_Rexed.gif">
            <a:extLst>
              <a:ext uri="{FF2B5EF4-FFF2-40B4-BE49-F238E27FC236}">
                <a16:creationId xmlns:a16="http://schemas.microsoft.com/office/drawing/2014/main" id="{A7EE0B1D-A6CB-452B-DA15-F0DC7B30C2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6050" y="0"/>
            <a:ext cx="92519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Ellipse 1">
            <a:extLst>
              <a:ext uri="{FF2B5EF4-FFF2-40B4-BE49-F238E27FC236}">
                <a16:creationId xmlns:a16="http://schemas.microsoft.com/office/drawing/2014/main" id="{B320F55E-25D6-4CEB-ADEB-61465435E0A1}"/>
              </a:ext>
            </a:extLst>
          </p:cNvPr>
          <p:cNvSpPr/>
          <p:nvPr/>
        </p:nvSpPr>
        <p:spPr>
          <a:xfrm>
            <a:off x="6600825" y="2997201"/>
            <a:ext cx="503238" cy="36036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3" name="Ellipse 2">
            <a:extLst>
              <a:ext uri="{FF2B5EF4-FFF2-40B4-BE49-F238E27FC236}">
                <a16:creationId xmlns:a16="http://schemas.microsoft.com/office/drawing/2014/main" id="{8BF9B35E-05C3-42CB-8F61-F54429243004}"/>
              </a:ext>
            </a:extLst>
          </p:cNvPr>
          <p:cNvSpPr/>
          <p:nvPr/>
        </p:nvSpPr>
        <p:spPr>
          <a:xfrm>
            <a:off x="7104064" y="2924176"/>
            <a:ext cx="287337" cy="36036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4" name="Rectangle : coins arrondis 3">
            <a:extLst>
              <a:ext uri="{FF2B5EF4-FFF2-40B4-BE49-F238E27FC236}">
                <a16:creationId xmlns:a16="http://schemas.microsoft.com/office/drawing/2014/main" id="{91A39C46-185F-4925-AEFB-75AC4B52C2DC}"/>
              </a:ext>
            </a:extLst>
          </p:cNvPr>
          <p:cNvSpPr/>
          <p:nvPr/>
        </p:nvSpPr>
        <p:spPr>
          <a:xfrm rot="20238579">
            <a:off x="6683376" y="3376614"/>
            <a:ext cx="842963" cy="223837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2">
            <a:extLst>
              <a:ext uri="{FF2B5EF4-FFF2-40B4-BE49-F238E27FC236}">
                <a16:creationId xmlns:a16="http://schemas.microsoft.com/office/drawing/2014/main" id="{985A45D2-178D-93DA-A301-7599829F9A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7026" y="44450"/>
            <a:ext cx="89646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altLang="fr-FR" sz="2400" b="1">
                <a:solidFill>
                  <a:srgbClr val="FF0000"/>
                </a:solidFill>
              </a:rPr>
              <a:t>Organisation de la moelle épinière </a:t>
            </a:r>
          </a:p>
        </p:txBody>
      </p:sp>
      <p:grpSp>
        <p:nvGrpSpPr>
          <p:cNvPr id="25603" name="Group 3">
            <a:extLst>
              <a:ext uri="{FF2B5EF4-FFF2-40B4-BE49-F238E27FC236}">
                <a16:creationId xmlns:a16="http://schemas.microsoft.com/office/drawing/2014/main" id="{899AF79D-4760-3F1D-2A4C-CE7E96ED410C}"/>
              </a:ext>
            </a:extLst>
          </p:cNvPr>
          <p:cNvGrpSpPr>
            <a:grpSpLocks/>
          </p:cNvGrpSpPr>
          <p:nvPr/>
        </p:nvGrpSpPr>
        <p:grpSpPr bwMode="auto">
          <a:xfrm>
            <a:off x="1703389" y="620714"/>
            <a:ext cx="5329237" cy="4365625"/>
            <a:chOff x="521" y="2704"/>
            <a:chExt cx="1951" cy="1616"/>
          </a:xfrm>
        </p:grpSpPr>
        <p:pic>
          <p:nvPicPr>
            <p:cNvPr id="25608" name="Picture 4" descr="moelle-epinieretris">
              <a:extLst>
                <a:ext uri="{FF2B5EF4-FFF2-40B4-BE49-F238E27FC236}">
                  <a16:creationId xmlns:a16="http://schemas.microsoft.com/office/drawing/2014/main" id="{6B245219-F448-59C8-2C57-8D70A83602B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1" y="2704"/>
              <a:ext cx="1951" cy="1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5609" name="Rectangle 5">
              <a:extLst>
                <a:ext uri="{FF2B5EF4-FFF2-40B4-BE49-F238E27FC236}">
                  <a16:creationId xmlns:a16="http://schemas.microsoft.com/office/drawing/2014/main" id="{3A5B4848-AE03-AD33-A216-41F5D435E6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7" y="3339"/>
              <a:ext cx="1905" cy="981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25610" name="Rectangle 6">
              <a:extLst>
                <a:ext uri="{FF2B5EF4-FFF2-40B4-BE49-F238E27FC236}">
                  <a16:creationId xmlns:a16="http://schemas.microsoft.com/office/drawing/2014/main" id="{2224917E-5ACD-B8FE-EB0D-08FF4980E2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65" y="2704"/>
              <a:ext cx="907" cy="981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</p:grpSp>
      <p:sp>
        <p:nvSpPr>
          <p:cNvPr id="25604" name="Text Box 7">
            <a:extLst>
              <a:ext uri="{FF2B5EF4-FFF2-40B4-BE49-F238E27FC236}">
                <a16:creationId xmlns:a16="http://schemas.microsoft.com/office/drawing/2014/main" id="{5D91D189-889D-652E-8461-85CFE4687D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59376" y="908051"/>
            <a:ext cx="550862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altLang="fr-FR" sz="2400">
                <a:solidFill>
                  <a:srgbClr val="FF0000"/>
                </a:solidFill>
              </a:rPr>
              <a:t>La substance grise = centre nerveux segmentaire</a:t>
            </a:r>
          </a:p>
        </p:txBody>
      </p:sp>
      <p:sp>
        <p:nvSpPr>
          <p:cNvPr id="25605" name="Line 8">
            <a:extLst>
              <a:ext uri="{FF2B5EF4-FFF2-40B4-BE49-F238E27FC236}">
                <a16:creationId xmlns:a16="http://schemas.microsoft.com/office/drawing/2014/main" id="{15AFA653-7DAF-9CAD-530F-4B74A7EF752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216276" y="1125539"/>
            <a:ext cx="1800225" cy="358775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30054" name="Text Box 9">
            <a:extLst>
              <a:ext uri="{FF2B5EF4-FFF2-40B4-BE49-F238E27FC236}">
                <a16:creationId xmlns:a16="http://schemas.microsoft.com/office/drawing/2014/main" id="{6C622C54-45F1-9712-0531-6154E7E28D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708276"/>
            <a:ext cx="9144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fr-FR" altLang="fr-FR" sz="2400"/>
              <a:t> Centre nerveux car, c’est là que se déroulent les phénomènes réflexes</a:t>
            </a:r>
          </a:p>
        </p:txBody>
      </p:sp>
      <p:sp>
        <p:nvSpPr>
          <p:cNvPr id="130055" name="Text Box 10">
            <a:extLst>
              <a:ext uri="{FF2B5EF4-FFF2-40B4-BE49-F238E27FC236}">
                <a16:creationId xmlns:a16="http://schemas.microsoft.com/office/drawing/2014/main" id="{30F31E06-1654-C1DF-4197-4EE61777CF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949700"/>
            <a:ext cx="9144000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fr-FR" altLang="fr-FR" sz="2400"/>
              <a:t> Segmentaire, car la ME est formée de 31 segments étagés qui donne naissance aux racines d’un nerf spinal. Chaque segment = neuromère.</a:t>
            </a:r>
          </a:p>
          <a:p>
            <a:pPr algn="just"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endParaRPr lang="fr-FR" altLang="fr-FR" sz="2400"/>
          </a:p>
          <a:p>
            <a:pPr algn="ctr"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fr-FR" altLang="fr-FR" sz="2400"/>
              <a:t>Neuromères : 8 cervicaux, 12 thoraciques, 5 lombaires, 5 sacrés et 1 coccygien.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05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2">
            <a:extLst>
              <a:ext uri="{FF2B5EF4-FFF2-40B4-BE49-F238E27FC236}">
                <a16:creationId xmlns:a16="http://schemas.microsoft.com/office/drawing/2014/main" id="{87D3DD8E-9D87-61FD-84B4-27C65DBDA2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606426"/>
            <a:ext cx="8763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altLang="fr-FR" sz="2800" b="1">
                <a:solidFill>
                  <a:srgbClr val="FF0000"/>
                </a:solidFill>
                <a:cs typeface="Arial" panose="020B0604020202020204" pitchFamily="34" charset="0"/>
              </a:rPr>
              <a:t>Notion</a:t>
            </a:r>
            <a:r>
              <a:rPr lang="fr-FR" altLang="fr-FR" sz="2800" b="1">
                <a:solidFill>
                  <a:srgbClr val="0000FF"/>
                </a:solidFill>
                <a:cs typeface="Arial" panose="020B0604020202020204" pitchFamily="34" charset="0"/>
              </a:rPr>
              <a:t> </a:t>
            </a:r>
            <a:r>
              <a:rPr lang="fr-FR" altLang="fr-FR" sz="2800" b="1">
                <a:solidFill>
                  <a:srgbClr val="FF0000"/>
                </a:solidFill>
                <a:cs typeface="Arial" panose="020B0604020202020204" pitchFamily="34" charset="0"/>
              </a:rPr>
              <a:t>de métamérie</a:t>
            </a:r>
          </a:p>
        </p:txBody>
      </p:sp>
      <p:sp>
        <p:nvSpPr>
          <p:cNvPr id="272387" name="Text Box 3">
            <a:extLst>
              <a:ext uri="{FF2B5EF4-FFF2-40B4-BE49-F238E27FC236}">
                <a16:creationId xmlns:a16="http://schemas.microsoft.com/office/drawing/2014/main" id="{B3077B37-3EED-7CB2-3799-F26732FFCF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1423988"/>
            <a:ext cx="87630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altLang="fr-FR" sz="2400" b="1">
                <a:solidFill>
                  <a:srgbClr val="00B050"/>
                </a:solidFill>
                <a:cs typeface="Arial" panose="020B0604020202020204" pitchFamily="34" charset="0"/>
              </a:rPr>
              <a:t>Les informations arrivent à la moelle par 31 racines rachidiennes postérieures:</a:t>
            </a:r>
          </a:p>
        </p:txBody>
      </p:sp>
      <p:sp>
        <p:nvSpPr>
          <p:cNvPr id="272388" name="Text Box 4">
            <a:extLst>
              <a:ext uri="{FF2B5EF4-FFF2-40B4-BE49-F238E27FC236}">
                <a16:creationId xmlns:a16="http://schemas.microsoft.com/office/drawing/2014/main" id="{34A5EFF6-F5F1-F4D1-79B3-EEFF334750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2566988"/>
            <a:ext cx="8763000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altLang="fr-FR" sz="2400" b="1">
                <a:cs typeface="Arial" panose="020B0604020202020204" pitchFamily="34" charset="0"/>
              </a:rPr>
              <a:t>8 racines cervicales</a:t>
            </a:r>
          </a:p>
          <a:p>
            <a:pPr algn="ctr" eaLnBrk="1" hangingPunct="1">
              <a:spcBef>
                <a:spcPct val="50000"/>
              </a:spcBef>
            </a:pPr>
            <a:r>
              <a:rPr lang="fr-FR" altLang="fr-FR" sz="2400" b="1">
                <a:cs typeface="Arial" panose="020B0604020202020204" pitchFamily="34" charset="0"/>
              </a:rPr>
              <a:t>12 racines thoraciques</a:t>
            </a:r>
          </a:p>
          <a:p>
            <a:pPr algn="ctr" eaLnBrk="1" hangingPunct="1">
              <a:spcBef>
                <a:spcPct val="50000"/>
              </a:spcBef>
            </a:pPr>
            <a:r>
              <a:rPr lang="fr-FR" altLang="fr-FR" sz="2400" b="1">
                <a:cs typeface="Arial" panose="020B0604020202020204" pitchFamily="34" charset="0"/>
              </a:rPr>
              <a:t>5 racines lombaires</a:t>
            </a:r>
          </a:p>
          <a:p>
            <a:pPr algn="ctr" eaLnBrk="1" hangingPunct="1">
              <a:spcBef>
                <a:spcPct val="50000"/>
              </a:spcBef>
            </a:pPr>
            <a:r>
              <a:rPr lang="fr-FR" altLang="fr-FR" sz="2400" b="1">
                <a:cs typeface="Arial" panose="020B0604020202020204" pitchFamily="34" charset="0"/>
              </a:rPr>
              <a:t>5 racines sacrées</a:t>
            </a:r>
          </a:p>
          <a:p>
            <a:pPr algn="ctr" eaLnBrk="1" hangingPunct="1">
              <a:spcBef>
                <a:spcPct val="50000"/>
              </a:spcBef>
            </a:pPr>
            <a:r>
              <a:rPr lang="fr-FR" altLang="fr-FR" sz="2400" b="1">
                <a:cs typeface="Arial" panose="020B0604020202020204" pitchFamily="34" charset="0"/>
              </a:rPr>
              <a:t>1 racine coccygiène</a:t>
            </a:r>
          </a:p>
        </p:txBody>
      </p:sp>
      <p:sp>
        <p:nvSpPr>
          <p:cNvPr id="272389" name="Text Box 5">
            <a:extLst>
              <a:ext uri="{FF2B5EF4-FFF2-40B4-BE49-F238E27FC236}">
                <a16:creationId xmlns:a16="http://schemas.microsoft.com/office/drawing/2014/main" id="{C3BE487D-B74E-97A2-B792-67592418BF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2113" y="5732463"/>
            <a:ext cx="87630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altLang="fr-FR" sz="2400" b="1">
                <a:solidFill>
                  <a:srgbClr val="00B050"/>
                </a:solidFill>
                <a:cs typeface="Arial" panose="020B0604020202020204" pitchFamily="34" charset="0"/>
              </a:rPr>
              <a:t>Les informations partent de la moelle par les racines rachidiennes antérieures…</a:t>
            </a:r>
          </a:p>
        </p:txBody>
      </p:sp>
      <p:sp>
        <p:nvSpPr>
          <p:cNvPr id="26630" name="Text Box 6">
            <a:extLst>
              <a:ext uri="{FF2B5EF4-FFF2-40B4-BE49-F238E27FC236}">
                <a16:creationId xmlns:a16="http://schemas.microsoft.com/office/drawing/2014/main" id="{B58049C9-B35A-CCD9-2B28-6CE8D29B54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7026" y="44450"/>
            <a:ext cx="89646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altLang="fr-FR" sz="2400" b="1">
                <a:solidFill>
                  <a:srgbClr val="FF0000"/>
                </a:solidFill>
              </a:rPr>
              <a:t>Organisation de la moelle épinière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72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72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72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2387" grpId="0" autoUpdateAnimBg="0"/>
      <p:bldP spid="272388" grpId="0" autoUpdateAnimBg="0"/>
      <p:bldP spid="272389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3" descr="snc">
            <a:extLst>
              <a:ext uri="{FF2B5EF4-FFF2-40B4-BE49-F238E27FC236}">
                <a16:creationId xmlns:a16="http://schemas.microsoft.com/office/drawing/2014/main" id="{5E797C05-80FA-E1A2-A584-90A4FFAAAF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8925" y="765175"/>
            <a:ext cx="4006850" cy="4103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9" name="Line 4">
            <a:extLst>
              <a:ext uri="{FF2B5EF4-FFF2-40B4-BE49-F238E27FC236}">
                <a16:creationId xmlns:a16="http://schemas.microsoft.com/office/drawing/2014/main" id="{068F04B2-7CAD-4F40-BBEF-A7AF2C22C409}"/>
              </a:ext>
            </a:extLst>
          </p:cNvPr>
          <p:cNvSpPr>
            <a:spLocks noChangeShapeType="1"/>
          </p:cNvSpPr>
          <p:nvPr/>
        </p:nvSpPr>
        <p:spPr bwMode="auto">
          <a:xfrm>
            <a:off x="5375275" y="1484313"/>
            <a:ext cx="865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9220" name="Line 5">
            <a:extLst>
              <a:ext uri="{FF2B5EF4-FFF2-40B4-BE49-F238E27FC236}">
                <a16:creationId xmlns:a16="http://schemas.microsoft.com/office/drawing/2014/main" id="{CA0C6E1B-82F6-C5FB-243A-0B6BC5AAFBF7}"/>
              </a:ext>
            </a:extLst>
          </p:cNvPr>
          <p:cNvSpPr>
            <a:spLocks noChangeShapeType="1"/>
          </p:cNvSpPr>
          <p:nvPr/>
        </p:nvSpPr>
        <p:spPr bwMode="auto">
          <a:xfrm>
            <a:off x="4872039" y="2205038"/>
            <a:ext cx="13684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9221" name="Text Box 6">
            <a:extLst>
              <a:ext uri="{FF2B5EF4-FFF2-40B4-BE49-F238E27FC236}">
                <a16:creationId xmlns:a16="http://schemas.microsoft.com/office/drawing/2014/main" id="{32B031C0-3895-6A55-D503-ABF4C2127B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56364" y="1268413"/>
            <a:ext cx="21605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fr-FR" altLang="fr-FR" sz="2400"/>
              <a:t>Dans le crâne</a:t>
            </a:r>
          </a:p>
        </p:txBody>
      </p:sp>
      <p:sp>
        <p:nvSpPr>
          <p:cNvPr id="9222" name="Text Box 7">
            <a:extLst>
              <a:ext uri="{FF2B5EF4-FFF2-40B4-BE49-F238E27FC236}">
                <a16:creationId xmlns:a16="http://schemas.microsoft.com/office/drawing/2014/main" id="{712BCBFD-BD58-5F5B-9BB0-9D3C88BCF0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56364" y="1844676"/>
            <a:ext cx="421163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fr-FR" altLang="fr-FR" sz="2400"/>
              <a:t>Dans le canal vertébral de la colonne vertébrale</a:t>
            </a:r>
          </a:p>
        </p:txBody>
      </p:sp>
      <p:sp>
        <p:nvSpPr>
          <p:cNvPr id="9223" name="AutoShape 8">
            <a:extLst>
              <a:ext uri="{FF2B5EF4-FFF2-40B4-BE49-F238E27FC236}">
                <a16:creationId xmlns:a16="http://schemas.microsoft.com/office/drawing/2014/main" id="{8348734D-7667-0F5F-DF3E-A580E7F9C4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80325" y="2925763"/>
            <a:ext cx="863600" cy="6477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2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9224" name="Text Box 9">
            <a:extLst>
              <a:ext uri="{FF2B5EF4-FFF2-40B4-BE49-F238E27FC236}">
                <a16:creationId xmlns:a16="http://schemas.microsoft.com/office/drawing/2014/main" id="{53E77691-C59C-1848-BEDF-9527A933DF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91176" y="3789364"/>
            <a:ext cx="507682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altLang="fr-FR" sz="2400"/>
              <a:t>Recouverts par 3 membranes = méninges (protection)</a:t>
            </a:r>
          </a:p>
        </p:txBody>
      </p:sp>
      <p:sp>
        <p:nvSpPr>
          <p:cNvPr id="9225" name="Text Box 10">
            <a:extLst>
              <a:ext uri="{FF2B5EF4-FFF2-40B4-BE49-F238E27FC236}">
                <a16:creationId xmlns:a16="http://schemas.microsoft.com/office/drawing/2014/main" id="{BEAF2AD1-6A36-862D-F101-2E01A3637B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5232401"/>
            <a:ext cx="91440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fr-FR" altLang="fr-FR" sz="2400"/>
              <a:t>Espaces entre les membranes = liquide céphalorachidien. </a:t>
            </a:r>
          </a:p>
          <a:p>
            <a:pPr algn="just" eaLnBrk="1" hangingPunct="1">
              <a:spcBef>
                <a:spcPct val="50000"/>
              </a:spcBef>
            </a:pPr>
            <a:r>
              <a:rPr lang="fr-FR" altLang="fr-FR" sz="2400"/>
              <a:t>Le SNC flotte dans un récipient rempli de liquide : protection</a:t>
            </a:r>
          </a:p>
        </p:txBody>
      </p:sp>
      <p:sp>
        <p:nvSpPr>
          <p:cNvPr id="9226" name="Text Box 11">
            <a:extLst>
              <a:ext uri="{FF2B5EF4-FFF2-40B4-BE49-F238E27FC236}">
                <a16:creationId xmlns:a16="http://schemas.microsoft.com/office/drawing/2014/main" id="{7A6A1EF9-C133-F81B-8BD9-98573C051F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1951" y="115888"/>
            <a:ext cx="89646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altLang="fr-FR" sz="2400" b="1">
                <a:solidFill>
                  <a:srgbClr val="FF0000"/>
                </a:solidFill>
              </a:rPr>
              <a:t>Le système nerveux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3410" name="Picture 2" descr="métamérie01">
            <a:extLst>
              <a:ext uri="{FF2B5EF4-FFF2-40B4-BE49-F238E27FC236}">
                <a16:creationId xmlns:a16="http://schemas.microsoft.com/office/drawing/2014/main" id="{BD0E25C8-E91E-7F92-4CAD-C86C3F5C95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2670176"/>
            <a:ext cx="7924800" cy="411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3411" name="Text Box 3">
            <a:extLst>
              <a:ext uri="{FF2B5EF4-FFF2-40B4-BE49-F238E27FC236}">
                <a16:creationId xmlns:a16="http://schemas.microsoft.com/office/drawing/2014/main" id="{579F855B-2971-4925-9A34-2FCD84DF72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201739"/>
            <a:ext cx="9144000" cy="757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50000"/>
              </a:spcBef>
            </a:pPr>
            <a:r>
              <a:rPr lang="fr-FR" altLang="fr-FR" sz="2400" b="1">
                <a:cs typeface="Arial" panose="020B0604020202020204" pitchFamily="34" charset="0"/>
              </a:rPr>
              <a:t>Chaque branche rachidienne innerve un territoire corporel précis.</a:t>
            </a:r>
          </a:p>
        </p:txBody>
      </p:sp>
      <p:sp>
        <p:nvSpPr>
          <p:cNvPr id="273412" name="Text Box 4">
            <a:extLst>
              <a:ext uri="{FF2B5EF4-FFF2-40B4-BE49-F238E27FC236}">
                <a16:creationId xmlns:a16="http://schemas.microsoft.com/office/drawing/2014/main" id="{33D48906-3A82-8F25-B90F-8190E26601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1887539"/>
            <a:ext cx="8763000" cy="757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50000"/>
              </a:spcBef>
            </a:pPr>
            <a:r>
              <a:rPr lang="fr-FR" altLang="fr-FR" sz="2400" b="1">
                <a:cs typeface="Arial" panose="020B0604020202020204" pitchFamily="34" charset="0"/>
              </a:rPr>
              <a:t>On appelle métamérie, la correspondance entre une branche rachidienne et une partie du corps.</a:t>
            </a:r>
          </a:p>
        </p:txBody>
      </p:sp>
      <p:sp>
        <p:nvSpPr>
          <p:cNvPr id="273413" name="Freeform 5">
            <a:extLst>
              <a:ext uri="{FF2B5EF4-FFF2-40B4-BE49-F238E27FC236}">
                <a16:creationId xmlns:a16="http://schemas.microsoft.com/office/drawing/2014/main" id="{D531611C-7CA9-F126-2490-CBB898363064}"/>
              </a:ext>
            </a:extLst>
          </p:cNvPr>
          <p:cNvSpPr>
            <a:spLocks/>
          </p:cNvSpPr>
          <p:nvPr/>
        </p:nvSpPr>
        <p:spPr bwMode="auto">
          <a:xfrm>
            <a:off x="8647113" y="5365750"/>
            <a:ext cx="773112" cy="369332"/>
          </a:xfrm>
          <a:custGeom>
            <a:avLst/>
            <a:gdLst>
              <a:gd name="T0" fmla="*/ 2147483646 w 487"/>
              <a:gd name="T1" fmla="*/ 2147483646 h 400"/>
              <a:gd name="T2" fmla="*/ 2147483646 w 487"/>
              <a:gd name="T3" fmla="*/ 2147483646 h 400"/>
              <a:gd name="T4" fmla="*/ 2147483646 w 487"/>
              <a:gd name="T5" fmla="*/ 2147483646 h 400"/>
              <a:gd name="T6" fmla="*/ 2147483646 w 487"/>
              <a:gd name="T7" fmla="*/ 2147483646 h 400"/>
              <a:gd name="T8" fmla="*/ 2147483646 w 487"/>
              <a:gd name="T9" fmla="*/ 2147483646 h 400"/>
              <a:gd name="T10" fmla="*/ 2147483646 w 487"/>
              <a:gd name="T11" fmla="*/ 2147483646 h 400"/>
              <a:gd name="T12" fmla="*/ 2147483646 w 487"/>
              <a:gd name="T13" fmla="*/ 2147483646 h 400"/>
              <a:gd name="T14" fmla="*/ 2147483646 w 487"/>
              <a:gd name="T15" fmla="*/ 2147483646 h 400"/>
              <a:gd name="T16" fmla="*/ 2147483646 w 487"/>
              <a:gd name="T17" fmla="*/ 2147483646 h 400"/>
              <a:gd name="T18" fmla="*/ 2147483646 w 487"/>
              <a:gd name="T19" fmla="*/ 2147483646 h 400"/>
              <a:gd name="T20" fmla="*/ 2147483646 w 487"/>
              <a:gd name="T21" fmla="*/ 2147483646 h 400"/>
              <a:gd name="T22" fmla="*/ 2147483646 w 487"/>
              <a:gd name="T23" fmla="*/ 2147483646 h 400"/>
              <a:gd name="T24" fmla="*/ 2147483646 w 487"/>
              <a:gd name="T25" fmla="*/ 2147483646 h 400"/>
              <a:gd name="T26" fmla="*/ 2147483646 w 487"/>
              <a:gd name="T27" fmla="*/ 2147483646 h 400"/>
              <a:gd name="T28" fmla="*/ 2147483646 w 487"/>
              <a:gd name="T29" fmla="*/ 2147483646 h 400"/>
              <a:gd name="T30" fmla="*/ 2147483646 w 487"/>
              <a:gd name="T31" fmla="*/ 2147483646 h 400"/>
              <a:gd name="T32" fmla="*/ 2147483646 w 487"/>
              <a:gd name="T33" fmla="*/ 2147483646 h 400"/>
              <a:gd name="T34" fmla="*/ 2147483646 w 487"/>
              <a:gd name="T35" fmla="*/ 2147483646 h 400"/>
              <a:gd name="T36" fmla="*/ 2147483646 w 487"/>
              <a:gd name="T37" fmla="*/ 2147483646 h 400"/>
              <a:gd name="T38" fmla="*/ 2147483646 w 487"/>
              <a:gd name="T39" fmla="*/ 2147483646 h 400"/>
              <a:gd name="T40" fmla="*/ 2147483646 w 487"/>
              <a:gd name="T41" fmla="*/ 2147483646 h 400"/>
              <a:gd name="T42" fmla="*/ 2147483646 w 487"/>
              <a:gd name="T43" fmla="*/ 2147483646 h 400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w 487"/>
              <a:gd name="T67" fmla="*/ 0 h 400"/>
              <a:gd name="T68" fmla="*/ 487 w 487"/>
              <a:gd name="T69" fmla="*/ 400 h 400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T66" t="T67" r="T68" b="T69"/>
            <a:pathLst>
              <a:path w="487" h="400">
                <a:moveTo>
                  <a:pt x="404" y="4"/>
                </a:moveTo>
                <a:cubicBezTo>
                  <a:pt x="347" y="22"/>
                  <a:pt x="285" y="0"/>
                  <a:pt x="229" y="19"/>
                </a:cubicBezTo>
                <a:cubicBezTo>
                  <a:pt x="212" y="38"/>
                  <a:pt x="224" y="29"/>
                  <a:pt x="188" y="40"/>
                </a:cubicBezTo>
                <a:cubicBezTo>
                  <a:pt x="178" y="43"/>
                  <a:pt x="157" y="50"/>
                  <a:pt x="157" y="50"/>
                </a:cubicBezTo>
                <a:cubicBezTo>
                  <a:pt x="146" y="63"/>
                  <a:pt x="134" y="70"/>
                  <a:pt x="121" y="81"/>
                </a:cubicBezTo>
                <a:cubicBezTo>
                  <a:pt x="103" y="97"/>
                  <a:pt x="92" y="116"/>
                  <a:pt x="75" y="133"/>
                </a:cubicBezTo>
                <a:cubicBezTo>
                  <a:pt x="63" y="145"/>
                  <a:pt x="44" y="174"/>
                  <a:pt x="44" y="174"/>
                </a:cubicBezTo>
                <a:cubicBezTo>
                  <a:pt x="39" y="194"/>
                  <a:pt x="29" y="206"/>
                  <a:pt x="23" y="225"/>
                </a:cubicBezTo>
                <a:cubicBezTo>
                  <a:pt x="15" y="273"/>
                  <a:pt x="0" y="305"/>
                  <a:pt x="18" y="359"/>
                </a:cubicBezTo>
                <a:cubicBezTo>
                  <a:pt x="22" y="372"/>
                  <a:pt x="83" y="396"/>
                  <a:pt x="95" y="400"/>
                </a:cubicBezTo>
                <a:cubicBezTo>
                  <a:pt x="133" y="398"/>
                  <a:pt x="170" y="399"/>
                  <a:pt x="208" y="395"/>
                </a:cubicBezTo>
                <a:cubicBezTo>
                  <a:pt x="219" y="394"/>
                  <a:pt x="239" y="385"/>
                  <a:pt x="239" y="385"/>
                </a:cubicBezTo>
                <a:cubicBezTo>
                  <a:pt x="260" y="371"/>
                  <a:pt x="277" y="357"/>
                  <a:pt x="301" y="349"/>
                </a:cubicBezTo>
                <a:cubicBezTo>
                  <a:pt x="316" y="338"/>
                  <a:pt x="329" y="329"/>
                  <a:pt x="347" y="323"/>
                </a:cubicBezTo>
                <a:cubicBezTo>
                  <a:pt x="382" y="291"/>
                  <a:pt x="406" y="246"/>
                  <a:pt x="445" y="220"/>
                </a:cubicBezTo>
                <a:cubicBezTo>
                  <a:pt x="456" y="203"/>
                  <a:pt x="468" y="178"/>
                  <a:pt x="481" y="163"/>
                </a:cubicBezTo>
                <a:cubicBezTo>
                  <a:pt x="483" y="155"/>
                  <a:pt x="486" y="146"/>
                  <a:pt x="486" y="138"/>
                </a:cubicBezTo>
                <a:cubicBezTo>
                  <a:pt x="486" y="110"/>
                  <a:pt x="487" y="82"/>
                  <a:pt x="481" y="55"/>
                </a:cubicBezTo>
                <a:cubicBezTo>
                  <a:pt x="480" y="49"/>
                  <a:pt x="471" y="49"/>
                  <a:pt x="466" y="45"/>
                </a:cubicBezTo>
                <a:cubicBezTo>
                  <a:pt x="456" y="38"/>
                  <a:pt x="451" y="25"/>
                  <a:pt x="440" y="19"/>
                </a:cubicBezTo>
                <a:cubicBezTo>
                  <a:pt x="434" y="15"/>
                  <a:pt x="426" y="17"/>
                  <a:pt x="419" y="14"/>
                </a:cubicBezTo>
                <a:cubicBezTo>
                  <a:pt x="413" y="12"/>
                  <a:pt x="409" y="7"/>
                  <a:pt x="404" y="4"/>
                </a:cubicBezTo>
                <a:close/>
              </a:path>
            </a:pathLst>
          </a:custGeom>
          <a:noFill/>
          <a:ln w="57150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endParaRPr lang="fr-FR"/>
          </a:p>
        </p:txBody>
      </p:sp>
      <p:grpSp>
        <p:nvGrpSpPr>
          <p:cNvPr id="2" name="Group 6">
            <a:extLst>
              <a:ext uri="{FF2B5EF4-FFF2-40B4-BE49-F238E27FC236}">
                <a16:creationId xmlns:a16="http://schemas.microsoft.com/office/drawing/2014/main" id="{4A83CFBE-CD8C-8ED8-7376-20D52EDA8915}"/>
              </a:ext>
            </a:extLst>
          </p:cNvPr>
          <p:cNvGrpSpPr>
            <a:grpSpLocks/>
          </p:cNvGrpSpPr>
          <p:nvPr/>
        </p:nvGrpSpPr>
        <p:grpSpPr bwMode="auto">
          <a:xfrm>
            <a:off x="5573714" y="4522788"/>
            <a:ext cx="3730625" cy="1636712"/>
            <a:chOff x="2551" y="2849"/>
            <a:chExt cx="2350" cy="1031"/>
          </a:xfrm>
        </p:grpSpPr>
        <p:sp>
          <p:nvSpPr>
            <p:cNvPr id="27657" name="Freeform 7">
              <a:extLst>
                <a:ext uri="{FF2B5EF4-FFF2-40B4-BE49-F238E27FC236}">
                  <a16:creationId xmlns:a16="http://schemas.microsoft.com/office/drawing/2014/main" id="{C25AA06F-A17C-DA48-4B6E-0F4F66B6A912}"/>
                </a:ext>
              </a:extLst>
            </p:cNvPr>
            <p:cNvSpPr>
              <a:spLocks/>
            </p:cNvSpPr>
            <p:nvPr/>
          </p:nvSpPr>
          <p:spPr bwMode="auto">
            <a:xfrm>
              <a:off x="2551" y="2849"/>
              <a:ext cx="2180" cy="233"/>
            </a:xfrm>
            <a:custGeom>
              <a:avLst/>
              <a:gdLst>
                <a:gd name="T0" fmla="*/ 0 w 2180"/>
                <a:gd name="T1" fmla="*/ 0 h 797"/>
                <a:gd name="T2" fmla="*/ 62 w 2180"/>
                <a:gd name="T3" fmla="*/ 36 h 797"/>
                <a:gd name="T4" fmla="*/ 144 w 2180"/>
                <a:gd name="T5" fmla="*/ 67 h 797"/>
                <a:gd name="T6" fmla="*/ 175 w 2180"/>
                <a:gd name="T7" fmla="*/ 77 h 797"/>
                <a:gd name="T8" fmla="*/ 262 w 2180"/>
                <a:gd name="T9" fmla="*/ 124 h 797"/>
                <a:gd name="T10" fmla="*/ 293 w 2180"/>
                <a:gd name="T11" fmla="*/ 134 h 797"/>
                <a:gd name="T12" fmla="*/ 308 w 2180"/>
                <a:gd name="T13" fmla="*/ 139 h 797"/>
                <a:gd name="T14" fmla="*/ 365 w 2180"/>
                <a:gd name="T15" fmla="*/ 180 h 797"/>
                <a:gd name="T16" fmla="*/ 411 w 2180"/>
                <a:gd name="T17" fmla="*/ 196 h 797"/>
                <a:gd name="T18" fmla="*/ 442 w 2180"/>
                <a:gd name="T19" fmla="*/ 216 h 797"/>
                <a:gd name="T20" fmla="*/ 473 w 2180"/>
                <a:gd name="T21" fmla="*/ 226 h 797"/>
                <a:gd name="T22" fmla="*/ 530 w 2180"/>
                <a:gd name="T23" fmla="*/ 257 h 797"/>
                <a:gd name="T24" fmla="*/ 648 w 2180"/>
                <a:gd name="T25" fmla="*/ 329 h 797"/>
                <a:gd name="T26" fmla="*/ 720 w 2180"/>
                <a:gd name="T27" fmla="*/ 365 h 797"/>
                <a:gd name="T28" fmla="*/ 807 w 2180"/>
                <a:gd name="T29" fmla="*/ 406 h 797"/>
                <a:gd name="T30" fmla="*/ 848 w 2180"/>
                <a:gd name="T31" fmla="*/ 427 h 797"/>
                <a:gd name="T32" fmla="*/ 864 w 2180"/>
                <a:gd name="T33" fmla="*/ 432 h 797"/>
                <a:gd name="T34" fmla="*/ 895 w 2180"/>
                <a:gd name="T35" fmla="*/ 448 h 797"/>
                <a:gd name="T36" fmla="*/ 926 w 2180"/>
                <a:gd name="T37" fmla="*/ 458 h 797"/>
                <a:gd name="T38" fmla="*/ 1111 w 2180"/>
                <a:gd name="T39" fmla="*/ 550 h 797"/>
                <a:gd name="T40" fmla="*/ 1193 w 2180"/>
                <a:gd name="T41" fmla="*/ 586 h 797"/>
                <a:gd name="T42" fmla="*/ 1301 w 2180"/>
                <a:gd name="T43" fmla="*/ 648 h 797"/>
                <a:gd name="T44" fmla="*/ 1409 w 2180"/>
                <a:gd name="T45" fmla="*/ 679 h 797"/>
                <a:gd name="T46" fmla="*/ 1471 w 2180"/>
                <a:gd name="T47" fmla="*/ 700 h 797"/>
                <a:gd name="T48" fmla="*/ 1512 w 2180"/>
                <a:gd name="T49" fmla="*/ 710 h 797"/>
                <a:gd name="T50" fmla="*/ 1712 w 2180"/>
                <a:gd name="T51" fmla="*/ 756 h 797"/>
                <a:gd name="T52" fmla="*/ 2000 w 2180"/>
                <a:gd name="T53" fmla="*/ 797 h 797"/>
                <a:gd name="T54" fmla="*/ 2067 w 2180"/>
                <a:gd name="T55" fmla="*/ 792 h 797"/>
                <a:gd name="T56" fmla="*/ 2098 w 2180"/>
                <a:gd name="T57" fmla="*/ 730 h 797"/>
                <a:gd name="T58" fmla="*/ 2150 w 2180"/>
                <a:gd name="T59" fmla="*/ 679 h 797"/>
                <a:gd name="T60" fmla="*/ 2180 w 2180"/>
                <a:gd name="T61" fmla="*/ 653 h 797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2180"/>
                <a:gd name="T94" fmla="*/ 0 h 797"/>
                <a:gd name="T95" fmla="*/ 2180 w 2180"/>
                <a:gd name="T96" fmla="*/ 797 h 797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2180" h="797">
                  <a:moveTo>
                    <a:pt x="0" y="0"/>
                  </a:moveTo>
                  <a:cubicBezTo>
                    <a:pt x="17" y="18"/>
                    <a:pt x="38" y="29"/>
                    <a:pt x="62" y="36"/>
                  </a:cubicBezTo>
                  <a:cubicBezTo>
                    <a:pt x="86" y="52"/>
                    <a:pt x="116" y="58"/>
                    <a:pt x="144" y="67"/>
                  </a:cubicBezTo>
                  <a:cubicBezTo>
                    <a:pt x="154" y="70"/>
                    <a:pt x="175" y="77"/>
                    <a:pt x="175" y="77"/>
                  </a:cubicBezTo>
                  <a:cubicBezTo>
                    <a:pt x="201" y="96"/>
                    <a:pt x="233" y="111"/>
                    <a:pt x="262" y="124"/>
                  </a:cubicBezTo>
                  <a:cubicBezTo>
                    <a:pt x="272" y="129"/>
                    <a:pt x="283" y="131"/>
                    <a:pt x="293" y="134"/>
                  </a:cubicBezTo>
                  <a:cubicBezTo>
                    <a:pt x="298" y="136"/>
                    <a:pt x="308" y="139"/>
                    <a:pt x="308" y="139"/>
                  </a:cubicBezTo>
                  <a:cubicBezTo>
                    <a:pt x="323" y="153"/>
                    <a:pt x="347" y="174"/>
                    <a:pt x="365" y="180"/>
                  </a:cubicBezTo>
                  <a:cubicBezTo>
                    <a:pt x="367" y="181"/>
                    <a:pt x="403" y="191"/>
                    <a:pt x="411" y="196"/>
                  </a:cubicBezTo>
                  <a:cubicBezTo>
                    <a:pt x="422" y="202"/>
                    <a:pt x="432" y="209"/>
                    <a:pt x="442" y="216"/>
                  </a:cubicBezTo>
                  <a:cubicBezTo>
                    <a:pt x="451" y="222"/>
                    <a:pt x="473" y="226"/>
                    <a:pt x="473" y="226"/>
                  </a:cubicBezTo>
                  <a:cubicBezTo>
                    <a:pt x="487" y="241"/>
                    <a:pt x="510" y="251"/>
                    <a:pt x="530" y="257"/>
                  </a:cubicBezTo>
                  <a:cubicBezTo>
                    <a:pt x="551" y="280"/>
                    <a:pt x="617" y="314"/>
                    <a:pt x="648" y="329"/>
                  </a:cubicBezTo>
                  <a:cubicBezTo>
                    <a:pt x="660" y="343"/>
                    <a:pt x="701" y="361"/>
                    <a:pt x="720" y="365"/>
                  </a:cubicBezTo>
                  <a:cubicBezTo>
                    <a:pt x="731" y="377"/>
                    <a:pt x="786" y="399"/>
                    <a:pt x="807" y="406"/>
                  </a:cubicBezTo>
                  <a:cubicBezTo>
                    <a:pt x="825" y="424"/>
                    <a:pt x="813" y="416"/>
                    <a:pt x="848" y="427"/>
                  </a:cubicBezTo>
                  <a:cubicBezTo>
                    <a:pt x="853" y="429"/>
                    <a:pt x="864" y="432"/>
                    <a:pt x="864" y="432"/>
                  </a:cubicBezTo>
                  <a:cubicBezTo>
                    <a:pt x="881" y="444"/>
                    <a:pt x="876" y="441"/>
                    <a:pt x="895" y="448"/>
                  </a:cubicBezTo>
                  <a:cubicBezTo>
                    <a:pt x="905" y="451"/>
                    <a:pt x="926" y="458"/>
                    <a:pt x="926" y="458"/>
                  </a:cubicBezTo>
                  <a:cubicBezTo>
                    <a:pt x="979" y="494"/>
                    <a:pt x="1049" y="535"/>
                    <a:pt x="1111" y="550"/>
                  </a:cubicBezTo>
                  <a:cubicBezTo>
                    <a:pt x="1132" y="565"/>
                    <a:pt x="1167" y="580"/>
                    <a:pt x="1193" y="586"/>
                  </a:cubicBezTo>
                  <a:cubicBezTo>
                    <a:pt x="1227" y="611"/>
                    <a:pt x="1265" y="625"/>
                    <a:pt x="1301" y="648"/>
                  </a:cubicBezTo>
                  <a:cubicBezTo>
                    <a:pt x="1326" y="664"/>
                    <a:pt x="1380" y="667"/>
                    <a:pt x="1409" y="679"/>
                  </a:cubicBezTo>
                  <a:cubicBezTo>
                    <a:pt x="1430" y="688"/>
                    <a:pt x="1449" y="694"/>
                    <a:pt x="1471" y="700"/>
                  </a:cubicBezTo>
                  <a:cubicBezTo>
                    <a:pt x="1485" y="704"/>
                    <a:pt x="1512" y="710"/>
                    <a:pt x="1512" y="710"/>
                  </a:cubicBezTo>
                  <a:cubicBezTo>
                    <a:pt x="1571" y="739"/>
                    <a:pt x="1647" y="746"/>
                    <a:pt x="1712" y="756"/>
                  </a:cubicBezTo>
                  <a:cubicBezTo>
                    <a:pt x="1809" y="771"/>
                    <a:pt x="1901" y="788"/>
                    <a:pt x="2000" y="797"/>
                  </a:cubicBezTo>
                  <a:cubicBezTo>
                    <a:pt x="2022" y="795"/>
                    <a:pt x="2045" y="796"/>
                    <a:pt x="2067" y="792"/>
                  </a:cubicBezTo>
                  <a:cubicBezTo>
                    <a:pt x="2084" y="789"/>
                    <a:pt x="2092" y="743"/>
                    <a:pt x="2098" y="730"/>
                  </a:cubicBezTo>
                  <a:cubicBezTo>
                    <a:pt x="2108" y="709"/>
                    <a:pt x="2132" y="692"/>
                    <a:pt x="2150" y="679"/>
                  </a:cubicBezTo>
                  <a:cubicBezTo>
                    <a:pt x="2157" y="668"/>
                    <a:pt x="2165" y="653"/>
                    <a:pt x="2180" y="653"/>
                  </a:cubicBezTo>
                </a:path>
              </a:pathLst>
            </a:custGeom>
            <a:noFill/>
            <a:ln w="571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fr-FR"/>
            </a:p>
          </p:txBody>
        </p:sp>
        <p:sp>
          <p:nvSpPr>
            <p:cNvPr id="27658" name="Freeform 8">
              <a:extLst>
                <a:ext uri="{FF2B5EF4-FFF2-40B4-BE49-F238E27FC236}">
                  <a16:creationId xmlns:a16="http://schemas.microsoft.com/office/drawing/2014/main" id="{4772C4BE-FADD-F01A-4235-73E42400D196}"/>
                </a:ext>
              </a:extLst>
            </p:cNvPr>
            <p:cNvSpPr>
              <a:spLocks/>
            </p:cNvSpPr>
            <p:nvPr/>
          </p:nvSpPr>
          <p:spPr bwMode="auto">
            <a:xfrm>
              <a:off x="4546" y="3647"/>
              <a:ext cx="160" cy="233"/>
            </a:xfrm>
            <a:custGeom>
              <a:avLst/>
              <a:gdLst>
                <a:gd name="T0" fmla="*/ 0 w 160"/>
                <a:gd name="T1" fmla="*/ 0 h 83"/>
                <a:gd name="T2" fmla="*/ 98 w 160"/>
                <a:gd name="T3" fmla="*/ 82 h 83"/>
                <a:gd name="T4" fmla="*/ 160 w 160"/>
                <a:gd name="T5" fmla="*/ 82 h 83"/>
                <a:gd name="T6" fmla="*/ 0 60000 65536"/>
                <a:gd name="T7" fmla="*/ 0 60000 65536"/>
                <a:gd name="T8" fmla="*/ 0 60000 65536"/>
                <a:gd name="T9" fmla="*/ 0 w 160"/>
                <a:gd name="T10" fmla="*/ 0 h 83"/>
                <a:gd name="T11" fmla="*/ 160 w 160"/>
                <a:gd name="T12" fmla="*/ 83 h 8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60" h="83">
                  <a:moveTo>
                    <a:pt x="0" y="0"/>
                  </a:moveTo>
                  <a:cubicBezTo>
                    <a:pt x="29" y="27"/>
                    <a:pt x="52" y="79"/>
                    <a:pt x="98" y="82"/>
                  </a:cubicBezTo>
                  <a:cubicBezTo>
                    <a:pt x="119" y="83"/>
                    <a:pt x="139" y="82"/>
                    <a:pt x="160" y="82"/>
                  </a:cubicBezTo>
                </a:path>
              </a:pathLst>
            </a:custGeom>
            <a:noFill/>
            <a:ln w="571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fr-FR"/>
            </a:p>
          </p:txBody>
        </p:sp>
        <p:sp>
          <p:nvSpPr>
            <p:cNvPr id="27659" name="Freeform 9">
              <a:extLst>
                <a:ext uri="{FF2B5EF4-FFF2-40B4-BE49-F238E27FC236}">
                  <a16:creationId xmlns:a16="http://schemas.microsoft.com/office/drawing/2014/main" id="{D3472086-759C-B870-624B-7634741602A3}"/>
                </a:ext>
              </a:extLst>
            </p:cNvPr>
            <p:cNvSpPr>
              <a:spLocks/>
            </p:cNvSpPr>
            <p:nvPr/>
          </p:nvSpPr>
          <p:spPr bwMode="auto">
            <a:xfrm>
              <a:off x="4644" y="3554"/>
              <a:ext cx="257" cy="233"/>
            </a:xfrm>
            <a:custGeom>
              <a:avLst/>
              <a:gdLst>
                <a:gd name="T0" fmla="*/ 0 w 257"/>
                <a:gd name="T1" fmla="*/ 92 h 92"/>
                <a:gd name="T2" fmla="*/ 98 w 257"/>
                <a:gd name="T3" fmla="*/ 87 h 92"/>
                <a:gd name="T4" fmla="*/ 139 w 257"/>
                <a:gd name="T5" fmla="*/ 46 h 92"/>
                <a:gd name="T6" fmla="*/ 242 w 257"/>
                <a:gd name="T7" fmla="*/ 10 h 92"/>
                <a:gd name="T8" fmla="*/ 257 w 257"/>
                <a:gd name="T9" fmla="*/ 0 h 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7"/>
                <a:gd name="T16" fmla="*/ 0 h 92"/>
                <a:gd name="T17" fmla="*/ 257 w 257"/>
                <a:gd name="T18" fmla="*/ 92 h 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7" h="92">
                  <a:moveTo>
                    <a:pt x="0" y="92"/>
                  </a:moveTo>
                  <a:cubicBezTo>
                    <a:pt x="33" y="90"/>
                    <a:pt x="66" y="91"/>
                    <a:pt x="98" y="87"/>
                  </a:cubicBezTo>
                  <a:cubicBezTo>
                    <a:pt x="117" y="84"/>
                    <a:pt x="128" y="57"/>
                    <a:pt x="139" y="46"/>
                  </a:cubicBezTo>
                  <a:cubicBezTo>
                    <a:pt x="161" y="24"/>
                    <a:pt x="211" y="17"/>
                    <a:pt x="242" y="10"/>
                  </a:cubicBezTo>
                  <a:cubicBezTo>
                    <a:pt x="247" y="7"/>
                    <a:pt x="257" y="0"/>
                    <a:pt x="257" y="0"/>
                  </a:cubicBezTo>
                </a:path>
              </a:pathLst>
            </a:custGeom>
            <a:noFill/>
            <a:ln w="571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fr-FR"/>
            </a:p>
          </p:txBody>
        </p:sp>
        <p:sp>
          <p:nvSpPr>
            <p:cNvPr id="27660" name="Freeform 10">
              <a:extLst>
                <a:ext uri="{FF2B5EF4-FFF2-40B4-BE49-F238E27FC236}">
                  <a16:creationId xmlns:a16="http://schemas.microsoft.com/office/drawing/2014/main" id="{3E34E27C-51E6-01B4-A704-F53BAF04C8AE}"/>
                </a:ext>
              </a:extLst>
            </p:cNvPr>
            <p:cNvSpPr>
              <a:spLocks/>
            </p:cNvSpPr>
            <p:nvPr/>
          </p:nvSpPr>
          <p:spPr bwMode="auto">
            <a:xfrm>
              <a:off x="4753" y="3451"/>
              <a:ext cx="72" cy="233"/>
            </a:xfrm>
            <a:custGeom>
              <a:avLst/>
              <a:gdLst>
                <a:gd name="T0" fmla="*/ 9 w 72"/>
                <a:gd name="T1" fmla="*/ 175 h 175"/>
                <a:gd name="T2" fmla="*/ 56 w 72"/>
                <a:gd name="T3" fmla="*/ 46 h 175"/>
                <a:gd name="T4" fmla="*/ 66 w 72"/>
                <a:gd name="T5" fmla="*/ 0 h 175"/>
                <a:gd name="T6" fmla="*/ 0 60000 65536"/>
                <a:gd name="T7" fmla="*/ 0 60000 65536"/>
                <a:gd name="T8" fmla="*/ 0 60000 65536"/>
                <a:gd name="T9" fmla="*/ 0 w 72"/>
                <a:gd name="T10" fmla="*/ 0 h 175"/>
                <a:gd name="T11" fmla="*/ 72 w 72"/>
                <a:gd name="T12" fmla="*/ 175 h 17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2" h="175">
                  <a:moveTo>
                    <a:pt x="9" y="175"/>
                  </a:moveTo>
                  <a:cubicBezTo>
                    <a:pt x="13" y="97"/>
                    <a:pt x="0" y="81"/>
                    <a:pt x="56" y="46"/>
                  </a:cubicBezTo>
                  <a:cubicBezTo>
                    <a:pt x="72" y="22"/>
                    <a:pt x="66" y="37"/>
                    <a:pt x="66" y="0"/>
                  </a:cubicBezTo>
                </a:path>
              </a:pathLst>
            </a:custGeom>
            <a:noFill/>
            <a:ln w="571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fr-FR"/>
            </a:p>
          </p:txBody>
        </p:sp>
        <p:sp>
          <p:nvSpPr>
            <p:cNvPr id="27661" name="Freeform 11">
              <a:extLst>
                <a:ext uri="{FF2B5EF4-FFF2-40B4-BE49-F238E27FC236}">
                  <a16:creationId xmlns:a16="http://schemas.microsoft.com/office/drawing/2014/main" id="{57F4EB69-D75C-93CE-D0CB-072DB2CE5D9C}"/>
                </a:ext>
              </a:extLst>
            </p:cNvPr>
            <p:cNvSpPr>
              <a:spLocks/>
            </p:cNvSpPr>
            <p:nvPr/>
          </p:nvSpPr>
          <p:spPr bwMode="auto">
            <a:xfrm>
              <a:off x="4696" y="3632"/>
              <a:ext cx="108" cy="233"/>
            </a:xfrm>
            <a:custGeom>
              <a:avLst/>
              <a:gdLst>
                <a:gd name="T0" fmla="*/ 0 w 108"/>
                <a:gd name="T1" fmla="*/ 0 h 46"/>
                <a:gd name="T2" fmla="*/ 108 w 108"/>
                <a:gd name="T3" fmla="*/ 46 h 46"/>
                <a:gd name="T4" fmla="*/ 0 60000 65536"/>
                <a:gd name="T5" fmla="*/ 0 60000 65536"/>
                <a:gd name="T6" fmla="*/ 0 w 108"/>
                <a:gd name="T7" fmla="*/ 0 h 46"/>
                <a:gd name="T8" fmla="*/ 108 w 108"/>
                <a:gd name="T9" fmla="*/ 46 h 4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08" h="46">
                  <a:moveTo>
                    <a:pt x="0" y="0"/>
                  </a:moveTo>
                  <a:cubicBezTo>
                    <a:pt x="36" y="36"/>
                    <a:pt x="56" y="46"/>
                    <a:pt x="108" y="46"/>
                  </a:cubicBezTo>
                </a:path>
              </a:pathLst>
            </a:custGeom>
            <a:noFill/>
            <a:ln w="571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fr-FR"/>
            </a:p>
          </p:txBody>
        </p:sp>
      </p:grpSp>
      <p:sp>
        <p:nvSpPr>
          <p:cNvPr id="27655" name="Text Box 12">
            <a:extLst>
              <a:ext uri="{FF2B5EF4-FFF2-40B4-BE49-F238E27FC236}">
                <a16:creationId xmlns:a16="http://schemas.microsoft.com/office/drawing/2014/main" id="{C4652C59-13A2-18E5-D025-E4F59DDB73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606426"/>
            <a:ext cx="8763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altLang="fr-FR" sz="2800" b="1">
                <a:solidFill>
                  <a:srgbClr val="FF0000"/>
                </a:solidFill>
                <a:cs typeface="Arial" panose="020B0604020202020204" pitchFamily="34" charset="0"/>
              </a:rPr>
              <a:t>Notion de métamérie...suite...</a:t>
            </a:r>
          </a:p>
        </p:txBody>
      </p:sp>
      <p:sp>
        <p:nvSpPr>
          <p:cNvPr id="27656" name="Text Box 13">
            <a:extLst>
              <a:ext uri="{FF2B5EF4-FFF2-40B4-BE49-F238E27FC236}">
                <a16:creationId xmlns:a16="http://schemas.microsoft.com/office/drawing/2014/main" id="{6E5C04BB-6CA0-057E-BA07-427F98C80D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7026" y="44450"/>
            <a:ext cx="89646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altLang="fr-FR" sz="2400" b="1">
                <a:solidFill>
                  <a:srgbClr val="FF0000"/>
                </a:solidFill>
              </a:rPr>
              <a:t>Organisation de la moelle épinière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73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73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73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73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73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3411" grpId="0" autoUpdateAnimBg="0"/>
      <p:bldP spid="273412" grpId="0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>
            <a:extLst>
              <a:ext uri="{FF2B5EF4-FFF2-40B4-BE49-F238E27FC236}">
                <a16:creationId xmlns:a16="http://schemas.microsoft.com/office/drawing/2014/main" id="{A1155CA4-1103-45D7-81E6-EA6FC8AA9B1A}"/>
              </a:ext>
            </a:extLst>
          </p:cNvPr>
          <p:cNvGrpSpPr>
            <a:grpSpLocks/>
          </p:cNvGrpSpPr>
          <p:nvPr/>
        </p:nvGrpSpPr>
        <p:grpSpPr bwMode="auto">
          <a:xfrm>
            <a:off x="6248400" y="2057402"/>
            <a:ext cx="4419600" cy="1954213"/>
            <a:chOff x="96" y="1296"/>
            <a:chExt cx="2784" cy="1231"/>
          </a:xfrm>
          <a:solidFill>
            <a:srgbClr val="00B0F0"/>
          </a:solidFill>
        </p:grpSpPr>
        <p:sp>
          <p:nvSpPr>
            <p:cNvPr id="133128" name="Text Box 7">
              <a:extLst>
                <a:ext uri="{FF2B5EF4-FFF2-40B4-BE49-F238E27FC236}">
                  <a16:creationId xmlns:a16="http://schemas.microsoft.com/office/drawing/2014/main" id="{8E864B2D-8644-476F-B154-F80B6B8E068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6" y="1296"/>
              <a:ext cx="2784" cy="327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  <a:defRPr/>
              </a:pPr>
              <a:r>
                <a:rPr lang="fr-FR" sz="2800" b="1" dirty="0">
                  <a:latin typeface="Comic Sans MS" pitchFamily="66" charset="0"/>
                </a:rPr>
                <a:t>SUBSTANCE BLANCHE</a:t>
              </a:r>
            </a:p>
          </p:txBody>
        </p:sp>
        <p:sp>
          <p:nvSpPr>
            <p:cNvPr id="133129" name="AutoShape 8">
              <a:extLst>
                <a:ext uri="{FF2B5EF4-FFF2-40B4-BE49-F238E27FC236}">
                  <a16:creationId xmlns:a16="http://schemas.microsoft.com/office/drawing/2014/main" id="{850C818D-AADB-4D3A-9502-3F29381DD0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2177"/>
              <a:ext cx="768" cy="350"/>
            </a:xfrm>
            <a:prstGeom prst="downArrow">
              <a:avLst>
                <a:gd name="adj1" fmla="val 55204"/>
                <a:gd name="adj2" fmla="val 61589"/>
              </a:avLst>
            </a:prstGeom>
            <a:grpFill/>
            <a:ln w="38100">
              <a:solidFill>
                <a:srgbClr val="FF0000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 eaLnBrk="1" hangingPunct="1">
                <a:defRPr/>
              </a:pPr>
              <a:endParaRPr lang="fr-FR">
                <a:latin typeface="Arial" charset="0"/>
              </a:endParaRPr>
            </a:p>
          </p:txBody>
        </p:sp>
      </p:grpSp>
      <p:sp>
        <p:nvSpPr>
          <p:cNvPr id="153609" name="Text Box 9">
            <a:extLst>
              <a:ext uri="{FF2B5EF4-FFF2-40B4-BE49-F238E27FC236}">
                <a16:creationId xmlns:a16="http://schemas.microsoft.com/office/drawing/2014/main" id="{C58591C9-C0AF-4ADD-7E50-6DC3EEAC6F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5029200"/>
            <a:ext cx="38862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altLang="fr-FR" sz="2800" b="1">
                <a:latin typeface="Comic Sans MS" panose="030F0702030302020204" pitchFamily="66" charset="0"/>
              </a:rPr>
              <a:t>Voies de </a:t>
            </a:r>
            <a:r>
              <a:rPr lang="fr-FR" altLang="fr-FR" sz="2800" b="1" u="sng">
                <a:latin typeface="Comic Sans MS" panose="030F0702030302020204" pitchFamily="66" charset="0"/>
              </a:rPr>
              <a:t>conduction</a:t>
            </a:r>
            <a:r>
              <a:rPr lang="fr-FR" altLang="fr-FR" sz="2800" b="1">
                <a:latin typeface="Comic Sans MS" panose="030F0702030302020204" pitchFamily="66" charset="0"/>
              </a:rPr>
              <a:t> des informations</a:t>
            </a:r>
          </a:p>
        </p:txBody>
      </p:sp>
      <p:grpSp>
        <p:nvGrpSpPr>
          <p:cNvPr id="3" name="Group 10">
            <a:extLst>
              <a:ext uri="{FF2B5EF4-FFF2-40B4-BE49-F238E27FC236}">
                <a16:creationId xmlns:a16="http://schemas.microsoft.com/office/drawing/2014/main" id="{028E44A7-CB7B-67AA-76A1-94958EB35729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2057402"/>
            <a:ext cx="3810000" cy="1954213"/>
            <a:chOff x="3360" y="1296"/>
            <a:chExt cx="2400" cy="1231"/>
          </a:xfrm>
        </p:grpSpPr>
        <p:sp>
          <p:nvSpPr>
            <p:cNvPr id="28678" name="Text Box 11">
              <a:extLst>
                <a:ext uri="{FF2B5EF4-FFF2-40B4-BE49-F238E27FC236}">
                  <a16:creationId xmlns:a16="http://schemas.microsoft.com/office/drawing/2014/main" id="{927EEABD-C55A-5037-F255-753745762D8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60" y="1296"/>
              <a:ext cx="2400" cy="327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fr-FR" altLang="fr-FR" sz="2800" b="1">
                  <a:latin typeface="Comic Sans MS" panose="030F0702030302020204" pitchFamily="66" charset="0"/>
                </a:rPr>
                <a:t>SUBSTANCE GRISE</a:t>
              </a:r>
            </a:p>
          </p:txBody>
        </p:sp>
        <p:sp>
          <p:nvSpPr>
            <p:cNvPr id="28679" name="AutoShape 12">
              <a:extLst>
                <a:ext uri="{FF2B5EF4-FFF2-40B4-BE49-F238E27FC236}">
                  <a16:creationId xmlns:a16="http://schemas.microsoft.com/office/drawing/2014/main" id="{E05346F2-C3C8-7C55-5E41-E4778E0B0B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6" y="2177"/>
              <a:ext cx="768" cy="350"/>
            </a:xfrm>
            <a:prstGeom prst="downArrow">
              <a:avLst>
                <a:gd name="adj1" fmla="val 55204"/>
                <a:gd name="adj2" fmla="val 61589"/>
              </a:avLst>
            </a:prstGeom>
            <a:solidFill>
              <a:srgbClr val="00B0F0"/>
            </a:solidFill>
            <a:ln w="38100">
              <a:solidFill>
                <a:srgbClr val="FF0000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</p:grpSp>
      <p:sp>
        <p:nvSpPr>
          <p:cNvPr id="153613" name="Text Box 13">
            <a:extLst>
              <a:ext uri="{FF2B5EF4-FFF2-40B4-BE49-F238E27FC236}">
                <a16:creationId xmlns:a16="http://schemas.microsoft.com/office/drawing/2014/main" id="{3E2E40D2-98D5-5DF5-516A-D26F7DC698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5029200"/>
            <a:ext cx="42672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altLang="fr-FR" sz="2800" b="1">
                <a:latin typeface="Comic Sans MS" panose="030F0702030302020204" pitchFamily="66" charset="0"/>
              </a:rPr>
              <a:t>Centres de </a:t>
            </a:r>
            <a:r>
              <a:rPr lang="fr-FR" altLang="fr-FR" sz="2800" b="1" u="sng">
                <a:latin typeface="Comic Sans MS" panose="030F0702030302020204" pitchFamily="66" charset="0"/>
              </a:rPr>
              <a:t>traitement</a:t>
            </a:r>
            <a:r>
              <a:rPr lang="fr-FR" altLang="fr-FR" sz="2800" b="1">
                <a:latin typeface="Comic Sans MS" panose="030F0702030302020204" pitchFamily="66" charset="0"/>
              </a:rPr>
              <a:t> des informations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36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6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36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36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09" grpId="0" autoUpdateAnimBg="0"/>
      <p:bldP spid="153613" grpId="0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2">
            <a:extLst>
              <a:ext uri="{FF2B5EF4-FFF2-40B4-BE49-F238E27FC236}">
                <a16:creationId xmlns:a16="http://schemas.microsoft.com/office/drawing/2014/main" id="{9A95CFFB-4838-F6BD-77AD-297E261CB6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4426" y="457200"/>
            <a:ext cx="3095625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altLang="fr-FR" sz="2800" b="1" u="sng">
                <a:cs typeface="Arial" panose="020B0604020202020204" pitchFamily="34" charset="0"/>
              </a:rPr>
              <a:t>Conduction</a:t>
            </a:r>
            <a:r>
              <a:rPr lang="fr-FR" altLang="fr-FR" sz="2800" b="1">
                <a:cs typeface="Arial" panose="020B0604020202020204" pitchFamily="34" charset="0"/>
              </a:rPr>
              <a:t> des informations</a:t>
            </a:r>
          </a:p>
        </p:txBody>
      </p:sp>
      <p:sp>
        <p:nvSpPr>
          <p:cNvPr id="29699" name="Text Box 3">
            <a:extLst>
              <a:ext uri="{FF2B5EF4-FFF2-40B4-BE49-F238E27FC236}">
                <a16:creationId xmlns:a16="http://schemas.microsoft.com/office/drawing/2014/main" id="{1ECF38D8-7039-8118-3B66-B282630DBD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3375" y="457200"/>
            <a:ext cx="35814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altLang="fr-FR" sz="2800" b="1" u="sng">
                <a:cs typeface="Arial" panose="020B0604020202020204" pitchFamily="34" charset="0"/>
              </a:rPr>
              <a:t>Traitement</a:t>
            </a:r>
            <a:r>
              <a:rPr lang="fr-FR" altLang="fr-FR" sz="2800" b="1">
                <a:cs typeface="Arial" panose="020B0604020202020204" pitchFamily="34" charset="0"/>
              </a:rPr>
              <a:t> des informations</a:t>
            </a:r>
          </a:p>
        </p:txBody>
      </p:sp>
      <p:sp>
        <p:nvSpPr>
          <p:cNvPr id="29700" name="Text Box 5">
            <a:extLst>
              <a:ext uri="{FF2B5EF4-FFF2-40B4-BE49-F238E27FC236}">
                <a16:creationId xmlns:a16="http://schemas.microsoft.com/office/drawing/2014/main" id="{23EB15EB-018A-B3C2-D6BC-CBC24AA4A7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2025651"/>
            <a:ext cx="31242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altLang="fr-FR" sz="2400" b="1">
                <a:solidFill>
                  <a:srgbClr val="0000FF"/>
                </a:solidFill>
                <a:cs typeface="Arial" panose="020B0604020202020204" pitchFamily="34" charset="0"/>
              </a:rPr>
              <a:t>Voies des sensibilités (voies afférentes)</a:t>
            </a:r>
          </a:p>
        </p:txBody>
      </p:sp>
      <p:sp>
        <p:nvSpPr>
          <p:cNvPr id="29701" name="Text Box 8">
            <a:extLst>
              <a:ext uri="{FF2B5EF4-FFF2-40B4-BE49-F238E27FC236}">
                <a16:creationId xmlns:a16="http://schemas.microsoft.com/office/drawing/2014/main" id="{D537D499-2778-037E-54EC-6AD7D2B50F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6200" y="4724401"/>
            <a:ext cx="29718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altLang="fr-FR" sz="2400" b="1">
                <a:solidFill>
                  <a:srgbClr val="FF0000"/>
                </a:solidFill>
                <a:cs typeface="Arial" panose="020B0604020202020204" pitchFamily="34" charset="0"/>
              </a:rPr>
              <a:t>Voies des motricités (voies efférentes)</a:t>
            </a:r>
          </a:p>
        </p:txBody>
      </p:sp>
      <p:sp>
        <p:nvSpPr>
          <p:cNvPr id="154634" name="Text Box 10">
            <a:extLst>
              <a:ext uri="{FF2B5EF4-FFF2-40B4-BE49-F238E27FC236}">
                <a16:creationId xmlns:a16="http://schemas.microsoft.com/office/drawing/2014/main" id="{0A0BB898-FC61-D690-0752-1978B28D17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1765300"/>
            <a:ext cx="2749550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altLang="fr-FR" sz="2400" b="1">
                <a:solidFill>
                  <a:srgbClr val="0000FF"/>
                </a:solidFill>
                <a:cs typeface="Arial" panose="020B0604020202020204" pitchFamily="34" charset="0"/>
              </a:rPr>
              <a:t>CENTRES DE LA SENSIBILITÉ</a:t>
            </a:r>
          </a:p>
          <a:p>
            <a:pPr algn="ctr" eaLnBrk="1" hangingPunct="1">
              <a:spcBef>
                <a:spcPct val="50000"/>
              </a:spcBef>
            </a:pPr>
            <a:r>
              <a:rPr lang="fr-FR" altLang="fr-FR" sz="2400" b="1">
                <a:solidFill>
                  <a:srgbClr val="0000FF"/>
                </a:solidFill>
                <a:cs typeface="Arial" panose="020B0604020202020204" pitchFamily="34" charset="0"/>
              </a:rPr>
              <a:t>Corne postérieure</a:t>
            </a:r>
          </a:p>
        </p:txBody>
      </p:sp>
      <p:sp>
        <p:nvSpPr>
          <p:cNvPr id="154635" name="Text Box 11">
            <a:extLst>
              <a:ext uri="{FF2B5EF4-FFF2-40B4-BE49-F238E27FC236}">
                <a16:creationId xmlns:a16="http://schemas.microsoft.com/office/drawing/2014/main" id="{8418FB85-A2A3-5BB9-04CB-E13B9074B1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4579939"/>
            <a:ext cx="274955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altLang="fr-FR" sz="2400" b="1">
                <a:solidFill>
                  <a:srgbClr val="FF0000"/>
                </a:solidFill>
                <a:cs typeface="Arial" panose="020B0604020202020204" pitchFamily="34" charset="0"/>
              </a:rPr>
              <a:t>CENTRES DE LA MOTRICITÉ</a:t>
            </a:r>
          </a:p>
          <a:p>
            <a:pPr algn="ctr" eaLnBrk="1" hangingPunct="1">
              <a:spcBef>
                <a:spcPct val="50000"/>
              </a:spcBef>
            </a:pPr>
            <a:r>
              <a:rPr lang="fr-FR" altLang="fr-FR" sz="2400" b="1">
                <a:solidFill>
                  <a:srgbClr val="FF0000"/>
                </a:solidFill>
                <a:cs typeface="Arial" panose="020B0604020202020204" pitchFamily="34" charset="0"/>
              </a:rPr>
              <a:t>Corne antérieure</a:t>
            </a:r>
          </a:p>
        </p:txBody>
      </p:sp>
      <p:sp>
        <p:nvSpPr>
          <p:cNvPr id="29704" name="AutoShape 12">
            <a:extLst>
              <a:ext uri="{FF2B5EF4-FFF2-40B4-BE49-F238E27FC236}">
                <a16:creationId xmlns:a16="http://schemas.microsoft.com/office/drawing/2014/main" id="{E413AF37-7CD3-A2D6-9BA0-293034BFC3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43476" y="2205038"/>
            <a:ext cx="2665413" cy="863600"/>
          </a:xfrm>
          <a:custGeom>
            <a:avLst/>
            <a:gdLst>
              <a:gd name="T0" fmla="*/ 2147483646 w 21600"/>
              <a:gd name="T1" fmla="*/ 0 h 21600"/>
              <a:gd name="T2" fmla="*/ 0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rgbClr val="0000FF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29705" name="AutoShape 13">
            <a:extLst>
              <a:ext uri="{FF2B5EF4-FFF2-40B4-BE49-F238E27FC236}">
                <a16:creationId xmlns:a16="http://schemas.microsoft.com/office/drawing/2014/main" id="{98386546-64D3-2BAD-F240-7CE80E2813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43476" y="4870450"/>
            <a:ext cx="2665413" cy="863600"/>
          </a:xfrm>
          <a:custGeom>
            <a:avLst/>
            <a:gdLst>
              <a:gd name="T0" fmla="*/ 2147483646 w 21600"/>
              <a:gd name="T1" fmla="*/ 0 h 21600"/>
              <a:gd name="T2" fmla="*/ 0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4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54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634" grpId="0" autoUpdateAnimBg="0"/>
      <p:bldP spid="154635" grpId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2">
            <a:extLst>
              <a:ext uri="{FF2B5EF4-FFF2-40B4-BE49-F238E27FC236}">
                <a16:creationId xmlns:a16="http://schemas.microsoft.com/office/drawing/2014/main" id="{963C5304-C7D0-F737-24F7-B17B7A009C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304801"/>
            <a:ext cx="8686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altLang="fr-FR" sz="2800" b="1">
                <a:solidFill>
                  <a:srgbClr val="FF0000"/>
                </a:solidFill>
                <a:cs typeface="Arial" panose="020B0604020202020204" pitchFamily="34" charset="0"/>
              </a:rPr>
              <a:t>Les 2 aspects de la métamérie :</a:t>
            </a:r>
          </a:p>
        </p:txBody>
      </p:sp>
      <p:sp>
        <p:nvSpPr>
          <p:cNvPr id="159747" name="Text Box 3">
            <a:extLst>
              <a:ext uri="{FF2B5EF4-FFF2-40B4-BE49-F238E27FC236}">
                <a16:creationId xmlns:a16="http://schemas.microsoft.com/office/drawing/2014/main" id="{AF909DC3-AB2A-D46F-9CB1-48D1E67D88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5486401"/>
            <a:ext cx="914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r-FR" altLang="fr-FR" sz="2800" b="1">
                <a:cs typeface="Arial" panose="020B0604020202020204" pitchFamily="34" charset="0"/>
              </a:rPr>
              <a:t>ME</a:t>
            </a:r>
          </a:p>
        </p:txBody>
      </p:sp>
      <p:grpSp>
        <p:nvGrpSpPr>
          <p:cNvPr id="2" name="Group 4">
            <a:extLst>
              <a:ext uri="{FF2B5EF4-FFF2-40B4-BE49-F238E27FC236}">
                <a16:creationId xmlns:a16="http://schemas.microsoft.com/office/drawing/2014/main" id="{CCF78FC2-0663-5276-3815-B26E82F70A86}"/>
              </a:ext>
            </a:extLst>
          </p:cNvPr>
          <p:cNvGrpSpPr>
            <a:grpSpLocks/>
          </p:cNvGrpSpPr>
          <p:nvPr/>
        </p:nvGrpSpPr>
        <p:grpSpPr bwMode="auto">
          <a:xfrm>
            <a:off x="2301875" y="4768850"/>
            <a:ext cx="5226050" cy="946150"/>
            <a:chOff x="490" y="3004"/>
            <a:chExt cx="3292" cy="596"/>
          </a:xfrm>
        </p:grpSpPr>
        <p:sp>
          <p:nvSpPr>
            <p:cNvPr id="30746" name="Line 5">
              <a:extLst>
                <a:ext uri="{FF2B5EF4-FFF2-40B4-BE49-F238E27FC236}">
                  <a16:creationId xmlns:a16="http://schemas.microsoft.com/office/drawing/2014/main" id="{4A434318-4F31-E435-D3B6-2C006BA55F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3600"/>
              <a:ext cx="1776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fr-FR"/>
            </a:p>
          </p:txBody>
        </p:sp>
        <p:sp>
          <p:nvSpPr>
            <p:cNvPr id="30747" name="Line 6">
              <a:extLst>
                <a:ext uri="{FF2B5EF4-FFF2-40B4-BE49-F238E27FC236}">
                  <a16:creationId xmlns:a16="http://schemas.microsoft.com/office/drawing/2014/main" id="{3A16589C-5A7C-BE07-BB31-DB3A7AD9C53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54" y="3312"/>
              <a:ext cx="528" cy="288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fr-FR"/>
            </a:p>
          </p:txBody>
        </p:sp>
        <p:sp>
          <p:nvSpPr>
            <p:cNvPr id="30748" name="Line 7">
              <a:extLst>
                <a:ext uri="{FF2B5EF4-FFF2-40B4-BE49-F238E27FC236}">
                  <a16:creationId xmlns:a16="http://schemas.microsoft.com/office/drawing/2014/main" id="{FE86A01B-17D5-7CE7-46BD-907665C57CC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960" y="3312"/>
              <a:ext cx="528" cy="288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fr-FR"/>
            </a:p>
          </p:txBody>
        </p:sp>
        <p:sp>
          <p:nvSpPr>
            <p:cNvPr id="30749" name="Line 8">
              <a:extLst>
                <a:ext uri="{FF2B5EF4-FFF2-40B4-BE49-F238E27FC236}">
                  <a16:creationId xmlns:a16="http://schemas.microsoft.com/office/drawing/2014/main" id="{D47477CE-9EB9-D68B-A33F-B4B1046C4B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0" y="3312"/>
              <a:ext cx="480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fr-FR"/>
            </a:p>
          </p:txBody>
        </p:sp>
        <p:sp>
          <p:nvSpPr>
            <p:cNvPr id="30750" name="Oval 9">
              <a:extLst>
                <a:ext uri="{FF2B5EF4-FFF2-40B4-BE49-F238E27FC236}">
                  <a16:creationId xmlns:a16="http://schemas.microsoft.com/office/drawing/2014/main" id="{3DE87D72-E5B9-5F6B-B680-64C40C8E50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8" y="3004"/>
              <a:ext cx="164" cy="327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</p:grpSp>
      <p:grpSp>
        <p:nvGrpSpPr>
          <p:cNvPr id="3" name="Group 10">
            <a:extLst>
              <a:ext uri="{FF2B5EF4-FFF2-40B4-BE49-F238E27FC236}">
                <a16:creationId xmlns:a16="http://schemas.microsoft.com/office/drawing/2014/main" id="{D8A1E196-682A-9F3F-36A5-1F7269A82F69}"/>
              </a:ext>
            </a:extLst>
          </p:cNvPr>
          <p:cNvGrpSpPr>
            <a:grpSpLocks/>
          </p:cNvGrpSpPr>
          <p:nvPr/>
        </p:nvGrpSpPr>
        <p:grpSpPr bwMode="auto">
          <a:xfrm>
            <a:off x="2301875" y="5783263"/>
            <a:ext cx="5226050" cy="647700"/>
            <a:chOff x="490" y="3643"/>
            <a:chExt cx="3292" cy="408"/>
          </a:xfrm>
        </p:grpSpPr>
        <p:sp>
          <p:nvSpPr>
            <p:cNvPr id="30741" name="Line 11">
              <a:extLst>
                <a:ext uri="{FF2B5EF4-FFF2-40B4-BE49-F238E27FC236}">
                  <a16:creationId xmlns:a16="http://schemas.microsoft.com/office/drawing/2014/main" id="{7DEDA103-140E-A748-E2F8-0F2CFE42938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3648"/>
              <a:ext cx="1776" cy="0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fr-FR"/>
            </a:p>
          </p:txBody>
        </p:sp>
        <p:sp>
          <p:nvSpPr>
            <p:cNvPr id="30742" name="Line 12">
              <a:extLst>
                <a:ext uri="{FF2B5EF4-FFF2-40B4-BE49-F238E27FC236}">
                  <a16:creationId xmlns:a16="http://schemas.microsoft.com/office/drawing/2014/main" id="{DFC66C19-7628-591F-E834-5CDDC13EABA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54" y="3643"/>
              <a:ext cx="528" cy="288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fr-FR"/>
            </a:p>
          </p:txBody>
        </p:sp>
        <p:sp>
          <p:nvSpPr>
            <p:cNvPr id="30743" name="Line 13">
              <a:extLst>
                <a:ext uri="{FF2B5EF4-FFF2-40B4-BE49-F238E27FC236}">
                  <a16:creationId xmlns:a16="http://schemas.microsoft.com/office/drawing/2014/main" id="{5ECD19CD-7C0E-CEEC-2DB9-095E70EE041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65" y="3648"/>
              <a:ext cx="528" cy="288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fr-FR"/>
            </a:p>
          </p:txBody>
        </p:sp>
        <p:sp>
          <p:nvSpPr>
            <p:cNvPr id="30744" name="Line 14">
              <a:extLst>
                <a:ext uri="{FF2B5EF4-FFF2-40B4-BE49-F238E27FC236}">
                  <a16:creationId xmlns:a16="http://schemas.microsoft.com/office/drawing/2014/main" id="{B90F19C9-F48D-341E-CF29-6F653E27789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0" y="3936"/>
              <a:ext cx="480" cy="0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fr-FR"/>
            </a:p>
          </p:txBody>
        </p:sp>
        <p:sp>
          <p:nvSpPr>
            <p:cNvPr id="30745" name="Oval 15">
              <a:extLst>
                <a:ext uri="{FF2B5EF4-FFF2-40B4-BE49-F238E27FC236}">
                  <a16:creationId xmlns:a16="http://schemas.microsoft.com/office/drawing/2014/main" id="{E6DD67B7-4EFA-2FD8-959A-E0D99D42D5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8" y="3724"/>
              <a:ext cx="164" cy="327"/>
            </a:xfrm>
            <a:prstGeom prst="ellips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</p:grpSp>
      <p:sp>
        <p:nvSpPr>
          <p:cNvPr id="159760" name="Text Box 16">
            <a:extLst>
              <a:ext uri="{FF2B5EF4-FFF2-40B4-BE49-F238E27FC236}">
                <a16:creationId xmlns:a16="http://schemas.microsoft.com/office/drawing/2014/main" id="{0CAFC413-6ABA-A734-4CEE-7BC0777B3C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63000" y="46482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r-FR" altLang="fr-FR" sz="2400" b="1">
                <a:solidFill>
                  <a:srgbClr val="FF0000"/>
                </a:solidFill>
                <a:cs typeface="Arial" panose="020B0604020202020204" pitchFamily="34" charset="0"/>
              </a:rPr>
              <a:t>Dermatome</a:t>
            </a:r>
          </a:p>
        </p:txBody>
      </p:sp>
      <p:sp>
        <p:nvSpPr>
          <p:cNvPr id="159761" name="Text Box 17">
            <a:extLst>
              <a:ext uri="{FF2B5EF4-FFF2-40B4-BE49-F238E27FC236}">
                <a16:creationId xmlns:a16="http://schemas.microsoft.com/office/drawing/2014/main" id="{14263FBA-3808-B05C-096D-1D43E285CE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39200" y="5943600"/>
            <a:ext cx="152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r-FR" altLang="fr-FR" sz="2400" b="1">
                <a:solidFill>
                  <a:srgbClr val="0000FF"/>
                </a:solidFill>
                <a:cs typeface="Arial" panose="020B0604020202020204" pitchFamily="34" charset="0"/>
              </a:rPr>
              <a:t>Myotome</a:t>
            </a:r>
          </a:p>
        </p:txBody>
      </p:sp>
      <p:grpSp>
        <p:nvGrpSpPr>
          <p:cNvPr id="4" name="Group 18">
            <a:extLst>
              <a:ext uri="{FF2B5EF4-FFF2-40B4-BE49-F238E27FC236}">
                <a16:creationId xmlns:a16="http://schemas.microsoft.com/office/drawing/2014/main" id="{6FDED0F9-1073-279C-12DF-8B23907F57CB}"/>
              </a:ext>
            </a:extLst>
          </p:cNvPr>
          <p:cNvGrpSpPr>
            <a:grpSpLocks/>
          </p:cNvGrpSpPr>
          <p:nvPr/>
        </p:nvGrpSpPr>
        <p:grpSpPr bwMode="auto">
          <a:xfrm>
            <a:off x="3657600" y="4724403"/>
            <a:ext cx="3124200" cy="1287463"/>
            <a:chOff x="1344" y="2976"/>
            <a:chExt cx="1968" cy="811"/>
          </a:xfrm>
        </p:grpSpPr>
        <p:grpSp>
          <p:nvGrpSpPr>
            <p:cNvPr id="30737" name="Group 19">
              <a:extLst>
                <a:ext uri="{FF2B5EF4-FFF2-40B4-BE49-F238E27FC236}">
                  <a16:creationId xmlns:a16="http://schemas.microsoft.com/office/drawing/2014/main" id="{2FB753B3-C44B-4EB4-BD40-8FB3D40D707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344" y="2976"/>
              <a:ext cx="1968" cy="811"/>
              <a:chOff x="1344" y="2976"/>
              <a:chExt cx="1968" cy="811"/>
            </a:xfrm>
          </p:grpSpPr>
          <p:sp>
            <p:nvSpPr>
              <p:cNvPr id="30739" name="Oval 20">
                <a:extLst>
                  <a:ext uri="{FF2B5EF4-FFF2-40B4-BE49-F238E27FC236}">
                    <a16:creationId xmlns:a16="http://schemas.microsoft.com/office/drawing/2014/main" id="{12E3F59C-FA54-93E8-3EFB-D74C7BCA771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28" y="3460"/>
                <a:ext cx="164" cy="327"/>
              </a:xfrm>
              <a:prstGeom prst="ellipse">
                <a:avLst/>
              </a:prstGeom>
              <a:noFill/>
              <a:ln w="38100" cap="rnd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fr-FR" altLang="fr-FR"/>
              </a:p>
            </p:txBody>
          </p:sp>
          <p:sp>
            <p:nvSpPr>
              <p:cNvPr id="30740" name="Text Box 21">
                <a:extLst>
                  <a:ext uri="{FF2B5EF4-FFF2-40B4-BE49-F238E27FC236}">
                    <a16:creationId xmlns:a16="http://schemas.microsoft.com/office/drawing/2014/main" id="{2AB4C79E-391D-6D2C-266D-9D5771169A7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344" y="2976"/>
                <a:ext cx="196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fr-FR" altLang="fr-FR" sz="2400" b="1">
                    <a:cs typeface="Arial" panose="020B0604020202020204" pitchFamily="34" charset="0"/>
                  </a:rPr>
                  <a:t>Racine rachidienne</a:t>
                </a:r>
              </a:p>
            </p:txBody>
          </p:sp>
        </p:grpSp>
        <p:sp>
          <p:nvSpPr>
            <p:cNvPr id="30738" name="Line 22">
              <a:extLst>
                <a:ext uri="{FF2B5EF4-FFF2-40B4-BE49-F238E27FC236}">
                  <a16:creationId xmlns:a16="http://schemas.microsoft.com/office/drawing/2014/main" id="{41AAEF00-4BA1-A00C-C231-F50EB826CEB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824" y="3264"/>
              <a:ext cx="432" cy="2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fr-FR"/>
            </a:p>
          </p:txBody>
        </p:sp>
      </p:grpSp>
      <p:grpSp>
        <p:nvGrpSpPr>
          <p:cNvPr id="6" name="Group 23">
            <a:extLst>
              <a:ext uri="{FF2B5EF4-FFF2-40B4-BE49-F238E27FC236}">
                <a16:creationId xmlns:a16="http://schemas.microsoft.com/office/drawing/2014/main" id="{6A56F24C-94E2-76C2-ABF3-9FA59C1D9973}"/>
              </a:ext>
            </a:extLst>
          </p:cNvPr>
          <p:cNvGrpSpPr>
            <a:grpSpLocks/>
          </p:cNvGrpSpPr>
          <p:nvPr/>
        </p:nvGrpSpPr>
        <p:grpSpPr bwMode="auto">
          <a:xfrm>
            <a:off x="1676400" y="1524000"/>
            <a:ext cx="8534400" cy="946150"/>
            <a:chOff x="96" y="960"/>
            <a:chExt cx="5376" cy="596"/>
          </a:xfrm>
        </p:grpSpPr>
        <p:sp>
          <p:nvSpPr>
            <p:cNvPr id="30734" name="Text Box 24">
              <a:extLst>
                <a:ext uri="{FF2B5EF4-FFF2-40B4-BE49-F238E27FC236}">
                  <a16:creationId xmlns:a16="http://schemas.microsoft.com/office/drawing/2014/main" id="{8D0BF6DF-9590-46C9-4585-A69EE786BCD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6" y="960"/>
              <a:ext cx="2208" cy="5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fr-FR" altLang="fr-FR" sz="2800" b="1">
                  <a:solidFill>
                    <a:srgbClr val="FF0000"/>
                  </a:solidFill>
                  <a:cs typeface="Arial" panose="020B0604020202020204" pitchFamily="34" charset="0"/>
                </a:rPr>
                <a:t>racine rachidienne</a:t>
              </a:r>
              <a:r>
                <a:rPr lang="fr-FR" altLang="fr-FR" sz="2800" b="1">
                  <a:solidFill>
                    <a:srgbClr val="0000FF"/>
                  </a:solidFill>
                  <a:cs typeface="Arial" panose="020B0604020202020204" pitchFamily="34" charset="0"/>
                </a:rPr>
                <a:t> </a:t>
              </a:r>
              <a:r>
                <a:rPr lang="fr-FR" altLang="fr-FR" sz="2800" b="1">
                  <a:solidFill>
                    <a:srgbClr val="FF0000"/>
                  </a:solidFill>
                  <a:cs typeface="Arial" panose="020B0604020202020204" pitchFamily="34" charset="0"/>
                </a:rPr>
                <a:t>(branche sensitive)</a:t>
              </a:r>
            </a:p>
          </p:txBody>
        </p:sp>
        <p:sp>
          <p:nvSpPr>
            <p:cNvPr id="30735" name="Rectangle 25">
              <a:extLst>
                <a:ext uri="{FF2B5EF4-FFF2-40B4-BE49-F238E27FC236}">
                  <a16:creationId xmlns:a16="http://schemas.microsoft.com/office/drawing/2014/main" id="{ECDD9B74-D01F-F4FB-7BAC-C2BDE57F3F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48" y="1099"/>
              <a:ext cx="182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fr-FR" altLang="fr-FR" sz="2800" b="1">
                  <a:solidFill>
                    <a:srgbClr val="FF0000"/>
                  </a:solidFill>
                  <a:cs typeface="Arial" panose="020B0604020202020204" pitchFamily="34" charset="0"/>
                </a:rPr>
                <a:t>territoire cutané</a:t>
              </a:r>
            </a:p>
          </p:txBody>
        </p:sp>
        <p:sp>
          <p:nvSpPr>
            <p:cNvPr id="30736" name="Line 26">
              <a:extLst>
                <a:ext uri="{FF2B5EF4-FFF2-40B4-BE49-F238E27FC236}">
                  <a16:creationId xmlns:a16="http://schemas.microsoft.com/office/drawing/2014/main" id="{973E3FE6-B761-8B50-5544-2F70395A2B1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56" y="1296"/>
              <a:ext cx="1344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fr-FR"/>
            </a:p>
          </p:txBody>
        </p:sp>
      </p:grpSp>
      <p:grpSp>
        <p:nvGrpSpPr>
          <p:cNvPr id="7" name="Group 27">
            <a:extLst>
              <a:ext uri="{FF2B5EF4-FFF2-40B4-BE49-F238E27FC236}">
                <a16:creationId xmlns:a16="http://schemas.microsoft.com/office/drawing/2014/main" id="{86DBBC13-4B35-4950-CD4D-A71AF1277CF1}"/>
              </a:ext>
            </a:extLst>
          </p:cNvPr>
          <p:cNvGrpSpPr>
            <a:grpSpLocks/>
          </p:cNvGrpSpPr>
          <p:nvPr/>
        </p:nvGrpSpPr>
        <p:grpSpPr bwMode="auto">
          <a:xfrm>
            <a:off x="1676400" y="3321050"/>
            <a:ext cx="8915400" cy="946150"/>
            <a:chOff x="96" y="2092"/>
            <a:chExt cx="5616" cy="596"/>
          </a:xfrm>
        </p:grpSpPr>
        <p:sp>
          <p:nvSpPr>
            <p:cNvPr id="30731" name="Text Box 28">
              <a:extLst>
                <a:ext uri="{FF2B5EF4-FFF2-40B4-BE49-F238E27FC236}">
                  <a16:creationId xmlns:a16="http://schemas.microsoft.com/office/drawing/2014/main" id="{04BD2D7F-D903-E2F4-12EF-4C6F382F5BD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6" y="2092"/>
              <a:ext cx="2208" cy="5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fr-FR" altLang="fr-FR" sz="2800" b="1">
                  <a:solidFill>
                    <a:srgbClr val="0000FF"/>
                  </a:solidFill>
                  <a:cs typeface="Arial" panose="020B0604020202020204" pitchFamily="34" charset="0"/>
                </a:rPr>
                <a:t>racine rachidienne (branche motrice)</a:t>
              </a:r>
            </a:p>
          </p:txBody>
        </p:sp>
        <p:sp>
          <p:nvSpPr>
            <p:cNvPr id="30732" name="Rectangle 29">
              <a:extLst>
                <a:ext uri="{FF2B5EF4-FFF2-40B4-BE49-F238E27FC236}">
                  <a16:creationId xmlns:a16="http://schemas.microsoft.com/office/drawing/2014/main" id="{BC7EFA2F-8666-8128-F9BA-9F5A7C8958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12" y="2236"/>
              <a:ext cx="2400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fr-FR" altLang="fr-FR" sz="2800" b="1">
                  <a:solidFill>
                    <a:srgbClr val="0000FF"/>
                  </a:solidFill>
                  <a:cs typeface="Arial" panose="020B0604020202020204" pitchFamily="34" charset="0"/>
                </a:rPr>
                <a:t>territoire musculaire</a:t>
              </a:r>
            </a:p>
          </p:txBody>
        </p:sp>
        <p:sp>
          <p:nvSpPr>
            <p:cNvPr id="30733" name="Line 30">
              <a:extLst>
                <a:ext uri="{FF2B5EF4-FFF2-40B4-BE49-F238E27FC236}">
                  <a16:creationId xmlns:a16="http://schemas.microsoft.com/office/drawing/2014/main" id="{5E2C5E49-396D-5505-CD5E-7734C71B29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56" y="2400"/>
              <a:ext cx="1056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fr-FR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59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59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59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747" grpId="0" autoUpdateAnimBg="0"/>
      <p:bldP spid="159760" grpId="0" autoUpdateAnimBg="0"/>
      <p:bldP spid="159761" grpId="0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">
            <a:extLst>
              <a:ext uri="{FF2B5EF4-FFF2-40B4-BE49-F238E27FC236}">
                <a16:creationId xmlns:a16="http://schemas.microsoft.com/office/drawing/2014/main" id="{725A43EE-E8E2-2ABE-F801-10D99B76A1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476251"/>
            <a:ext cx="8748712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fr-FR" sz="3600"/>
              <a:t>Les afférences périphériques extéroceptives sont organisées sur le plan topographique en </a:t>
            </a:r>
            <a:r>
              <a:rPr lang="fr-FR" altLang="fr-FR" sz="3600" b="1">
                <a:solidFill>
                  <a:srgbClr val="FF0000"/>
                </a:solidFill>
              </a:rPr>
              <a:t>dermatomes</a:t>
            </a:r>
            <a:r>
              <a:rPr lang="fr-FR" altLang="fr-FR" sz="3600"/>
              <a:t> = région cutanée dont l’innervation sensitive correspond à un segment médullaire donc à une racine postérieure et au ganglion rachidien correspondant.</a:t>
            </a:r>
          </a:p>
          <a:p>
            <a:pPr eaLnBrk="1" hangingPunct="1"/>
            <a:endParaRPr lang="fr-FR" altLang="fr-FR" sz="3600"/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2139DF20-1FAD-2F2C-EE93-E629634C2E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4" y="4365626"/>
            <a:ext cx="7991475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fr-FR" sz="3600"/>
              <a:t>Au niveau médullaire, il existe 30 segments spinaux ( C1 n’ayant pas de branche cutanée: il innerve les méninges le la fosse postérieure)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 descr="https://36d3907d-a-62cb3a1a-s-sites.googlegroups.com/site/aphysionado/home/fonctionssn/somesthesie/Dermatomes.png?attachauth=ANoY7cqCl5rqjZ8yutfFiJmEUpOkTqTHUtriStLhOLJGAWRwmyZYYrWsU_UscdSOX-GswdQoruMCX11q2wgMSTYDq018ppIWOyXGf6H2E8ke_fTltwVZCJFF-29VODG6HWPZ5jh7cMgIXVZLiEg-Yeg-0-GkaetQ3_bH7ByOuKWp14fmDQOJKzbBckzTFibsgGHz7vxrWSU8cbAUWCyCuauCe87hpLeQcRxxVi9Yt5gqsMLiifK0DF0-kHeaJkgRN6bPr9-6EOfG&amp;attredirects=0">
            <a:extLst>
              <a:ext uri="{FF2B5EF4-FFF2-40B4-BE49-F238E27FC236}">
                <a16:creationId xmlns:a16="http://schemas.microsoft.com/office/drawing/2014/main" id="{E3C0C86A-045E-0C03-ADBF-5BBB77C23D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2">
            <a:extLst>
              <a:ext uri="{FF2B5EF4-FFF2-40B4-BE49-F238E27FC236}">
                <a16:creationId xmlns:a16="http://schemas.microsoft.com/office/drawing/2014/main" id="{FF26FC3B-1043-E826-E482-8768CEDBBB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28601"/>
            <a:ext cx="8991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altLang="fr-FR" sz="2800" b="1">
                <a:solidFill>
                  <a:srgbClr val="FF0000"/>
                </a:solidFill>
                <a:cs typeface="Arial" panose="020B0604020202020204" pitchFamily="34" charset="0"/>
              </a:rPr>
              <a:t>Fonction de la moelle épinière</a:t>
            </a:r>
          </a:p>
        </p:txBody>
      </p:sp>
      <p:sp>
        <p:nvSpPr>
          <p:cNvPr id="162819" name="Text Box 3">
            <a:extLst>
              <a:ext uri="{FF2B5EF4-FFF2-40B4-BE49-F238E27FC236}">
                <a16:creationId xmlns:a16="http://schemas.microsoft.com/office/drawing/2014/main" id="{ACF85072-F334-FFD3-83E3-21512157BA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066801"/>
            <a:ext cx="9144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altLang="fr-FR" sz="2800" b="1">
                <a:cs typeface="Arial" panose="020B0604020202020204" pitchFamily="34" charset="0"/>
              </a:rPr>
              <a:t>Le réflexe est une réponse à une stimulation.</a:t>
            </a:r>
          </a:p>
        </p:txBody>
      </p:sp>
      <p:sp>
        <p:nvSpPr>
          <p:cNvPr id="162820" name="Text Box 4">
            <a:extLst>
              <a:ext uri="{FF2B5EF4-FFF2-40B4-BE49-F238E27FC236}">
                <a16:creationId xmlns:a16="http://schemas.microsoft.com/office/drawing/2014/main" id="{4A822F7A-D7E3-DBF6-22B0-6BED7D1369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981201"/>
            <a:ext cx="9144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altLang="fr-FR" sz="2800" b="1">
                <a:cs typeface="Arial" panose="020B0604020202020204" pitchFamily="34" charset="0"/>
              </a:rPr>
              <a:t>2 origines possibles :</a:t>
            </a:r>
          </a:p>
        </p:txBody>
      </p:sp>
      <p:grpSp>
        <p:nvGrpSpPr>
          <p:cNvPr id="2" name="Group 5">
            <a:extLst>
              <a:ext uri="{FF2B5EF4-FFF2-40B4-BE49-F238E27FC236}">
                <a16:creationId xmlns:a16="http://schemas.microsoft.com/office/drawing/2014/main" id="{5D722D6A-DD2A-6ED5-2FC0-D3AB2FF4D0BC}"/>
              </a:ext>
            </a:extLst>
          </p:cNvPr>
          <p:cNvGrpSpPr>
            <a:grpSpLocks/>
          </p:cNvGrpSpPr>
          <p:nvPr/>
        </p:nvGrpSpPr>
        <p:grpSpPr bwMode="auto">
          <a:xfrm>
            <a:off x="3429000" y="2514600"/>
            <a:ext cx="5257800" cy="914400"/>
            <a:chOff x="1200" y="1584"/>
            <a:chExt cx="3312" cy="576"/>
          </a:xfrm>
        </p:grpSpPr>
        <p:sp>
          <p:nvSpPr>
            <p:cNvPr id="33806" name="Line 6">
              <a:extLst>
                <a:ext uri="{FF2B5EF4-FFF2-40B4-BE49-F238E27FC236}">
                  <a16:creationId xmlns:a16="http://schemas.microsoft.com/office/drawing/2014/main" id="{2E37621D-F2A2-5342-D1B6-26AFB6ACE92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200" y="1584"/>
              <a:ext cx="1680" cy="57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fr-FR"/>
            </a:p>
          </p:txBody>
        </p:sp>
        <p:sp>
          <p:nvSpPr>
            <p:cNvPr id="33807" name="Line 7">
              <a:extLst>
                <a:ext uri="{FF2B5EF4-FFF2-40B4-BE49-F238E27FC236}">
                  <a16:creationId xmlns:a16="http://schemas.microsoft.com/office/drawing/2014/main" id="{0C2FA3B9-7178-A96E-199E-32048C92121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32" y="1584"/>
              <a:ext cx="1680" cy="57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fr-FR"/>
            </a:p>
          </p:txBody>
        </p:sp>
      </p:grpSp>
      <p:sp>
        <p:nvSpPr>
          <p:cNvPr id="162824" name="Text Box 8">
            <a:extLst>
              <a:ext uri="{FF2B5EF4-FFF2-40B4-BE49-F238E27FC236}">
                <a16:creationId xmlns:a16="http://schemas.microsoft.com/office/drawing/2014/main" id="{DF4A8673-53C4-61D5-0F7C-9D8A77E578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3657601"/>
            <a:ext cx="1828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altLang="fr-FR" sz="2800" b="1">
                <a:cs typeface="Arial" panose="020B0604020202020204" pitchFamily="34" charset="0"/>
              </a:rPr>
              <a:t>Externe</a:t>
            </a:r>
          </a:p>
        </p:txBody>
      </p:sp>
      <p:sp>
        <p:nvSpPr>
          <p:cNvPr id="162825" name="Text Box 9">
            <a:extLst>
              <a:ext uri="{FF2B5EF4-FFF2-40B4-BE49-F238E27FC236}">
                <a16:creationId xmlns:a16="http://schemas.microsoft.com/office/drawing/2014/main" id="{C752C1E7-3309-8937-2DDB-9AC40E878C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77200" y="3657601"/>
            <a:ext cx="1828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altLang="fr-FR" sz="2800" b="1">
                <a:cs typeface="Arial" panose="020B0604020202020204" pitchFamily="34" charset="0"/>
              </a:rPr>
              <a:t>Interne</a:t>
            </a:r>
          </a:p>
        </p:txBody>
      </p:sp>
      <p:grpSp>
        <p:nvGrpSpPr>
          <p:cNvPr id="3" name="Group 10">
            <a:extLst>
              <a:ext uri="{FF2B5EF4-FFF2-40B4-BE49-F238E27FC236}">
                <a16:creationId xmlns:a16="http://schemas.microsoft.com/office/drawing/2014/main" id="{642C89A7-E6FB-50B2-DEC6-59199AEE55F6}"/>
              </a:ext>
            </a:extLst>
          </p:cNvPr>
          <p:cNvGrpSpPr>
            <a:grpSpLocks/>
          </p:cNvGrpSpPr>
          <p:nvPr/>
        </p:nvGrpSpPr>
        <p:grpSpPr bwMode="auto">
          <a:xfrm>
            <a:off x="2057400" y="4664076"/>
            <a:ext cx="2514600" cy="1920875"/>
            <a:chOff x="336" y="2938"/>
            <a:chExt cx="1584" cy="1210"/>
          </a:xfrm>
        </p:grpSpPr>
        <p:sp>
          <p:nvSpPr>
            <p:cNvPr id="33804" name="AutoShape 11">
              <a:extLst>
                <a:ext uri="{FF2B5EF4-FFF2-40B4-BE49-F238E27FC236}">
                  <a16:creationId xmlns:a16="http://schemas.microsoft.com/office/drawing/2014/main" id="{AE4CF488-F841-ADD0-F6C3-94CDBABCD0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6" y="2938"/>
              <a:ext cx="231" cy="269"/>
            </a:xfrm>
            <a:prstGeom prst="downArrow">
              <a:avLst>
                <a:gd name="adj1" fmla="val 50000"/>
                <a:gd name="adj2" fmla="val 32143"/>
              </a:avLst>
            </a:prstGeom>
            <a:solidFill>
              <a:srgbClr val="00B0F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33805" name="Text Box 12">
              <a:extLst>
                <a:ext uri="{FF2B5EF4-FFF2-40B4-BE49-F238E27FC236}">
                  <a16:creationId xmlns:a16="http://schemas.microsoft.com/office/drawing/2014/main" id="{6BF37D56-C697-BE15-39A9-ECB1A43FECC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6" y="3552"/>
              <a:ext cx="1584" cy="5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fr-FR" altLang="fr-FR" sz="2800" b="1">
                  <a:cs typeface="Arial" panose="020B0604020202020204" pitchFamily="34" charset="0"/>
                </a:rPr>
                <a:t>Réflexe extéroceptif</a:t>
              </a:r>
            </a:p>
          </p:txBody>
        </p:sp>
      </p:grpSp>
      <p:grpSp>
        <p:nvGrpSpPr>
          <p:cNvPr id="4" name="Group 13">
            <a:extLst>
              <a:ext uri="{FF2B5EF4-FFF2-40B4-BE49-F238E27FC236}">
                <a16:creationId xmlns:a16="http://schemas.microsoft.com/office/drawing/2014/main" id="{F9791F1E-D60E-C030-63CF-F144B0805D79}"/>
              </a:ext>
            </a:extLst>
          </p:cNvPr>
          <p:cNvGrpSpPr>
            <a:grpSpLocks/>
          </p:cNvGrpSpPr>
          <p:nvPr/>
        </p:nvGrpSpPr>
        <p:grpSpPr bwMode="auto">
          <a:xfrm>
            <a:off x="7620000" y="4664076"/>
            <a:ext cx="2819400" cy="1920875"/>
            <a:chOff x="3840" y="2938"/>
            <a:chExt cx="1776" cy="1210"/>
          </a:xfrm>
        </p:grpSpPr>
        <p:sp>
          <p:nvSpPr>
            <p:cNvPr id="33802" name="AutoShape 14">
              <a:extLst>
                <a:ext uri="{FF2B5EF4-FFF2-40B4-BE49-F238E27FC236}">
                  <a16:creationId xmlns:a16="http://schemas.microsoft.com/office/drawing/2014/main" id="{CE81E2F6-6B81-CFDE-C1EB-4D7C9EA28D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68" y="2938"/>
              <a:ext cx="231" cy="269"/>
            </a:xfrm>
            <a:prstGeom prst="downArrow">
              <a:avLst>
                <a:gd name="adj1" fmla="val 50000"/>
                <a:gd name="adj2" fmla="val 32143"/>
              </a:avLst>
            </a:prstGeom>
            <a:solidFill>
              <a:srgbClr val="00B0F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 altLang="fr-FR"/>
            </a:p>
          </p:txBody>
        </p:sp>
        <p:sp>
          <p:nvSpPr>
            <p:cNvPr id="33803" name="Text Box 15">
              <a:extLst>
                <a:ext uri="{FF2B5EF4-FFF2-40B4-BE49-F238E27FC236}">
                  <a16:creationId xmlns:a16="http://schemas.microsoft.com/office/drawing/2014/main" id="{A0D25C8E-A21A-4B54-2CB1-2786C05779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0" y="3552"/>
              <a:ext cx="1776" cy="5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fr-FR" altLang="fr-FR" sz="2800" b="1">
                  <a:cs typeface="Arial" panose="020B0604020202020204" pitchFamily="34" charset="0"/>
                </a:rPr>
                <a:t>Réflexe proprioceptif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2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2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62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62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2819" grpId="0" autoUpdateAnimBg="0"/>
      <p:bldP spid="162820" grpId="0" autoUpdateAnimBg="0"/>
      <p:bldP spid="162824" grpId="0" autoUpdateAnimBg="0"/>
      <p:bldP spid="162825" grpId="0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8">
            <a:extLst>
              <a:ext uri="{FF2B5EF4-FFF2-40B4-BE49-F238E27FC236}">
                <a16:creationId xmlns:a16="http://schemas.microsoft.com/office/drawing/2014/main" id="{E8087FAE-32B8-59CF-2A67-243AF0293D2E}"/>
              </a:ext>
            </a:extLst>
          </p:cNvPr>
          <p:cNvSpPr>
            <a:spLocks noChangeArrowheads="1"/>
          </p:cNvSpPr>
          <p:nvPr/>
        </p:nvSpPr>
        <p:spPr bwMode="auto">
          <a:xfrm rot="2124568">
            <a:off x="6383338" y="3355976"/>
            <a:ext cx="1008062" cy="72072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pic>
        <p:nvPicPr>
          <p:cNvPr id="163842" name="Picture 2" descr="Réflexe interne cours deug">
            <a:extLst>
              <a:ext uri="{FF2B5EF4-FFF2-40B4-BE49-F238E27FC236}">
                <a16:creationId xmlns:a16="http://schemas.microsoft.com/office/drawing/2014/main" id="{901EDDBE-81C0-A4FE-52FD-F863D5DCB2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1927226"/>
            <a:ext cx="5943600" cy="4519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20" name="Text Box 3">
            <a:extLst>
              <a:ext uri="{FF2B5EF4-FFF2-40B4-BE49-F238E27FC236}">
                <a16:creationId xmlns:a16="http://schemas.microsoft.com/office/drawing/2014/main" id="{400448A3-7739-AED2-ECAC-DC3CA80CD8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381001"/>
            <a:ext cx="8991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altLang="fr-FR" sz="2800" b="1">
                <a:solidFill>
                  <a:srgbClr val="FF0000"/>
                </a:solidFill>
                <a:cs typeface="Arial" panose="020B0604020202020204" pitchFamily="34" charset="0"/>
              </a:rPr>
              <a:t> Circuit du réflexe proprioceptif</a:t>
            </a:r>
          </a:p>
        </p:txBody>
      </p:sp>
      <p:grpSp>
        <p:nvGrpSpPr>
          <p:cNvPr id="2" name="Group 4">
            <a:extLst>
              <a:ext uri="{FF2B5EF4-FFF2-40B4-BE49-F238E27FC236}">
                <a16:creationId xmlns:a16="http://schemas.microsoft.com/office/drawing/2014/main" id="{0BDE5074-873B-157F-53D4-1149A217A6D0}"/>
              </a:ext>
            </a:extLst>
          </p:cNvPr>
          <p:cNvGrpSpPr>
            <a:grpSpLocks/>
          </p:cNvGrpSpPr>
          <p:nvPr/>
        </p:nvGrpSpPr>
        <p:grpSpPr bwMode="auto">
          <a:xfrm>
            <a:off x="3959226" y="2776539"/>
            <a:ext cx="4162425" cy="1430338"/>
            <a:chOff x="1065" y="1749"/>
            <a:chExt cx="2622" cy="901"/>
          </a:xfrm>
        </p:grpSpPr>
        <p:sp>
          <p:nvSpPr>
            <p:cNvPr id="34835" name="Freeform 5">
              <a:extLst>
                <a:ext uri="{FF2B5EF4-FFF2-40B4-BE49-F238E27FC236}">
                  <a16:creationId xmlns:a16="http://schemas.microsoft.com/office/drawing/2014/main" id="{C34F13A7-1AD9-BD23-762D-4189F84785D5}"/>
                </a:ext>
              </a:extLst>
            </p:cNvPr>
            <p:cNvSpPr>
              <a:spLocks/>
            </p:cNvSpPr>
            <p:nvPr/>
          </p:nvSpPr>
          <p:spPr bwMode="auto">
            <a:xfrm>
              <a:off x="1065" y="1749"/>
              <a:ext cx="2622" cy="233"/>
            </a:xfrm>
            <a:custGeom>
              <a:avLst/>
              <a:gdLst>
                <a:gd name="T0" fmla="*/ 0 w 2622"/>
                <a:gd name="T1" fmla="*/ 745 h 1314"/>
                <a:gd name="T2" fmla="*/ 25 w 2622"/>
                <a:gd name="T3" fmla="*/ 673 h 1314"/>
                <a:gd name="T4" fmla="*/ 10 w 2622"/>
                <a:gd name="T5" fmla="*/ 514 h 1314"/>
                <a:gd name="T6" fmla="*/ 15 w 2622"/>
                <a:gd name="T7" fmla="*/ 252 h 1314"/>
                <a:gd name="T8" fmla="*/ 77 w 2622"/>
                <a:gd name="T9" fmla="*/ 210 h 1314"/>
                <a:gd name="T10" fmla="*/ 108 w 2622"/>
                <a:gd name="T11" fmla="*/ 190 h 1314"/>
                <a:gd name="T12" fmla="*/ 195 w 2622"/>
                <a:gd name="T13" fmla="*/ 108 h 1314"/>
                <a:gd name="T14" fmla="*/ 241 w 2622"/>
                <a:gd name="T15" fmla="*/ 87 h 1314"/>
                <a:gd name="T16" fmla="*/ 272 w 2622"/>
                <a:gd name="T17" fmla="*/ 77 h 1314"/>
                <a:gd name="T18" fmla="*/ 416 w 2622"/>
                <a:gd name="T19" fmla="*/ 20 h 1314"/>
                <a:gd name="T20" fmla="*/ 462 w 2622"/>
                <a:gd name="T21" fmla="*/ 5 h 1314"/>
                <a:gd name="T22" fmla="*/ 478 w 2622"/>
                <a:gd name="T23" fmla="*/ 0 h 1314"/>
                <a:gd name="T24" fmla="*/ 617 w 2622"/>
                <a:gd name="T25" fmla="*/ 5 h 1314"/>
                <a:gd name="T26" fmla="*/ 648 w 2622"/>
                <a:gd name="T27" fmla="*/ 15 h 1314"/>
                <a:gd name="T28" fmla="*/ 807 w 2622"/>
                <a:gd name="T29" fmla="*/ 82 h 1314"/>
                <a:gd name="T30" fmla="*/ 853 w 2622"/>
                <a:gd name="T31" fmla="*/ 97 h 1314"/>
                <a:gd name="T32" fmla="*/ 869 w 2622"/>
                <a:gd name="T33" fmla="*/ 102 h 1314"/>
                <a:gd name="T34" fmla="*/ 1152 w 2622"/>
                <a:gd name="T35" fmla="*/ 334 h 1314"/>
                <a:gd name="T36" fmla="*/ 1229 w 2622"/>
                <a:gd name="T37" fmla="*/ 468 h 1314"/>
                <a:gd name="T38" fmla="*/ 1249 w 2622"/>
                <a:gd name="T39" fmla="*/ 529 h 1314"/>
                <a:gd name="T40" fmla="*/ 1321 w 2622"/>
                <a:gd name="T41" fmla="*/ 642 h 1314"/>
                <a:gd name="T42" fmla="*/ 1368 w 2622"/>
                <a:gd name="T43" fmla="*/ 663 h 1314"/>
                <a:gd name="T44" fmla="*/ 1398 w 2622"/>
                <a:gd name="T45" fmla="*/ 673 h 1314"/>
                <a:gd name="T46" fmla="*/ 1414 w 2622"/>
                <a:gd name="T47" fmla="*/ 678 h 1314"/>
                <a:gd name="T48" fmla="*/ 1445 w 2622"/>
                <a:gd name="T49" fmla="*/ 694 h 1314"/>
                <a:gd name="T50" fmla="*/ 1476 w 2622"/>
                <a:gd name="T51" fmla="*/ 714 h 1314"/>
                <a:gd name="T52" fmla="*/ 1517 w 2622"/>
                <a:gd name="T53" fmla="*/ 756 h 1314"/>
                <a:gd name="T54" fmla="*/ 1548 w 2622"/>
                <a:gd name="T55" fmla="*/ 766 h 1314"/>
                <a:gd name="T56" fmla="*/ 1666 w 2622"/>
                <a:gd name="T57" fmla="*/ 843 h 1314"/>
                <a:gd name="T58" fmla="*/ 1733 w 2622"/>
                <a:gd name="T59" fmla="*/ 884 h 1314"/>
                <a:gd name="T60" fmla="*/ 1784 w 2622"/>
                <a:gd name="T61" fmla="*/ 920 h 1314"/>
                <a:gd name="T62" fmla="*/ 1918 w 2622"/>
                <a:gd name="T63" fmla="*/ 1008 h 1314"/>
                <a:gd name="T64" fmla="*/ 1980 w 2622"/>
                <a:gd name="T65" fmla="*/ 1049 h 1314"/>
                <a:gd name="T66" fmla="*/ 2057 w 2622"/>
                <a:gd name="T67" fmla="*/ 1105 h 1314"/>
                <a:gd name="T68" fmla="*/ 2180 w 2622"/>
                <a:gd name="T69" fmla="*/ 1177 h 1314"/>
                <a:gd name="T70" fmla="*/ 2237 w 2622"/>
                <a:gd name="T71" fmla="*/ 1208 h 1314"/>
                <a:gd name="T72" fmla="*/ 2427 w 2622"/>
                <a:gd name="T73" fmla="*/ 1270 h 1314"/>
                <a:gd name="T74" fmla="*/ 2622 w 2622"/>
                <a:gd name="T75" fmla="*/ 1249 h 1314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2622"/>
                <a:gd name="T115" fmla="*/ 0 h 1314"/>
                <a:gd name="T116" fmla="*/ 2622 w 2622"/>
                <a:gd name="T117" fmla="*/ 1314 h 1314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2622" h="1314">
                  <a:moveTo>
                    <a:pt x="0" y="745"/>
                  </a:moveTo>
                  <a:cubicBezTo>
                    <a:pt x="41" y="759"/>
                    <a:pt x="16" y="702"/>
                    <a:pt x="25" y="673"/>
                  </a:cubicBezTo>
                  <a:cubicBezTo>
                    <a:pt x="22" y="601"/>
                    <a:pt x="21" y="573"/>
                    <a:pt x="10" y="514"/>
                  </a:cubicBezTo>
                  <a:cubicBezTo>
                    <a:pt x="12" y="427"/>
                    <a:pt x="9" y="339"/>
                    <a:pt x="15" y="252"/>
                  </a:cubicBezTo>
                  <a:cubicBezTo>
                    <a:pt x="16" y="242"/>
                    <a:pt x="69" y="215"/>
                    <a:pt x="77" y="210"/>
                  </a:cubicBezTo>
                  <a:cubicBezTo>
                    <a:pt x="88" y="204"/>
                    <a:pt x="108" y="190"/>
                    <a:pt x="108" y="190"/>
                  </a:cubicBezTo>
                  <a:cubicBezTo>
                    <a:pt x="128" y="159"/>
                    <a:pt x="159" y="120"/>
                    <a:pt x="195" y="108"/>
                  </a:cubicBezTo>
                  <a:cubicBezTo>
                    <a:pt x="219" y="91"/>
                    <a:pt x="204" y="99"/>
                    <a:pt x="241" y="87"/>
                  </a:cubicBezTo>
                  <a:cubicBezTo>
                    <a:pt x="251" y="84"/>
                    <a:pt x="272" y="77"/>
                    <a:pt x="272" y="77"/>
                  </a:cubicBezTo>
                  <a:cubicBezTo>
                    <a:pt x="304" y="42"/>
                    <a:pt x="372" y="34"/>
                    <a:pt x="416" y="20"/>
                  </a:cubicBezTo>
                  <a:cubicBezTo>
                    <a:pt x="431" y="15"/>
                    <a:pt x="447" y="10"/>
                    <a:pt x="462" y="5"/>
                  </a:cubicBezTo>
                  <a:cubicBezTo>
                    <a:pt x="467" y="3"/>
                    <a:pt x="478" y="0"/>
                    <a:pt x="478" y="0"/>
                  </a:cubicBezTo>
                  <a:cubicBezTo>
                    <a:pt x="524" y="2"/>
                    <a:pt x="571" y="1"/>
                    <a:pt x="617" y="5"/>
                  </a:cubicBezTo>
                  <a:cubicBezTo>
                    <a:pt x="628" y="6"/>
                    <a:pt x="648" y="15"/>
                    <a:pt x="648" y="15"/>
                  </a:cubicBezTo>
                  <a:cubicBezTo>
                    <a:pt x="696" y="48"/>
                    <a:pt x="752" y="64"/>
                    <a:pt x="807" y="82"/>
                  </a:cubicBezTo>
                  <a:cubicBezTo>
                    <a:pt x="822" y="87"/>
                    <a:pt x="838" y="92"/>
                    <a:pt x="853" y="97"/>
                  </a:cubicBezTo>
                  <a:cubicBezTo>
                    <a:pt x="858" y="99"/>
                    <a:pt x="869" y="102"/>
                    <a:pt x="869" y="102"/>
                  </a:cubicBezTo>
                  <a:cubicBezTo>
                    <a:pt x="965" y="173"/>
                    <a:pt x="1079" y="237"/>
                    <a:pt x="1152" y="334"/>
                  </a:cubicBezTo>
                  <a:cubicBezTo>
                    <a:pt x="1183" y="374"/>
                    <a:pt x="1210" y="421"/>
                    <a:pt x="1229" y="468"/>
                  </a:cubicBezTo>
                  <a:cubicBezTo>
                    <a:pt x="1237" y="487"/>
                    <a:pt x="1240" y="511"/>
                    <a:pt x="1249" y="529"/>
                  </a:cubicBezTo>
                  <a:cubicBezTo>
                    <a:pt x="1268" y="566"/>
                    <a:pt x="1284" y="617"/>
                    <a:pt x="1321" y="642"/>
                  </a:cubicBezTo>
                  <a:cubicBezTo>
                    <a:pt x="1332" y="650"/>
                    <a:pt x="1356" y="658"/>
                    <a:pt x="1368" y="663"/>
                  </a:cubicBezTo>
                  <a:cubicBezTo>
                    <a:pt x="1378" y="667"/>
                    <a:pt x="1388" y="670"/>
                    <a:pt x="1398" y="673"/>
                  </a:cubicBezTo>
                  <a:cubicBezTo>
                    <a:pt x="1403" y="675"/>
                    <a:pt x="1414" y="678"/>
                    <a:pt x="1414" y="678"/>
                  </a:cubicBezTo>
                  <a:cubicBezTo>
                    <a:pt x="1460" y="712"/>
                    <a:pt x="1399" y="670"/>
                    <a:pt x="1445" y="694"/>
                  </a:cubicBezTo>
                  <a:cubicBezTo>
                    <a:pt x="1456" y="700"/>
                    <a:pt x="1476" y="714"/>
                    <a:pt x="1476" y="714"/>
                  </a:cubicBezTo>
                  <a:cubicBezTo>
                    <a:pt x="1486" y="728"/>
                    <a:pt x="1501" y="748"/>
                    <a:pt x="1517" y="756"/>
                  </a:cubicBezTo>
                  <a:cubicBezTo>
                    <a:pt x="1527" y="761"/>
                    <a:pt x="1548" y="766"/>
                    <a:pt x="1548" y="766"/>
                  </a:cubicBezTo>
                  <a:cubicBezTo>
                    <a:pt x="1586" y="791"/>
                    <a:pt x="1622" y="829"/>
                    <a:pt x="1666" y="843"/>
                  </a:cubicBezTo>
                  <a:cubicBezTo>
                    <a:pt x="1689" y="859"/>
                    <a:pt x="1708" y="872"/>
                    <a:pt x="1733" y="884"/>
                  </a:cubicBezTo>
                  <a:cubicBezTo>
                    <a:pt x="1750" y="902"/>
                    <a:pt x="1764" y="907"/>
                    <a:pt x="1784" y="920"/>
                  </a:cubicBezTo>
                  <a:cubicBezTo>
                    <a:pt x="1829" y="950"/>
                    <a:pt x="1870" y="982"/>
                    <a:pt x="1918" y="1008"/>
                  </a:cubicBezTo>
                  <a:cubicBezTo>
                    <a:pt x="1940" y="1020"/>
                    <a:pt x="1957" y="1042"/>
                    <a:pt x="1980" y="1049"/>
                  </a:cubicBezTo>
                  <a:cubicBezTo>
                    <a:pt x="2004" y="1073"/>
                    <a:pt x="2032" y="1084"/>
                    <a:pt x="2057" y="1105"/>
                  </a:cubicBezTo>
                  <a:cubicBezTo>
                    <a:pt x="2090" y="1132"/>
                    <a:pt x="2139" y="1163"/>
                    <a:pt x="2180" y="1177"/>
                  </a:cubicBezTo>
                  <a:cubicBezTo>
                    <a:pt x="2194" y="1192"/>
                    <a:pt x="2217" y="1202"/>
                    <a:pt x="2237" y="1208"/>
                  </a:cubicBezTo>
                  <a:cubicBezTo>
                    <a:pt x="2296" y="1248"/>
                    <a:pt x="2356" y="1263"/>
                    <a:pt x="2427" y="1270"/>
                  </a:cubicBezTo>
                  <a:cubicBezTo>
                    <a:pt x="2492" y="1268"/>
                    <a:pt x="2622" y="1314"/>
                    <a:pt x="2622" y="1249"/>
                  </a:cubicBezTo>
                </a:path>
              </a:pathLst>
            </a:custGeom>
            <a:noFill/>
            <a:ln w="571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fr-FR"/>
            </a:p>
          </p:txBody>
        </p:sp>
        <p:sp>
          <p:nvSpPr>
            <p:cNvPr id="34836" name="Freeform 6">
              <a:extLst>
                <a:ext uri="{FF2B5EF4-FFF2-40B4-BE49-F238E27FC236}">
                  <a16:creationId xmlns:a16="http://schemas.microsoft.com/office/drawing/2014/main" id="{EA11BF08-D07B-D2F6-6525-6DD732AE96D3}"/>
                </a:ext>
              </a:extLst>
            </p:cNvPr>
            <p:cNvSpPr>
              <a:spLocks/>
            </p:cNvSpPr>
            <p:nvPr/>
          </p:nvSpPr>
          <p:spPr bwMode="auto">
            <a:xfrm>
              <a:off x="1095" y="2417"/>
              <a:ext cx="103" cy="233"/>
            </a:xfrm>
            <a:custGeom>
              <a:avLst/>
              <a:gdLst>
                <a:gd name="T0" fmla="*/ 0 w 103"/>
                <a:gd name="T1" fmla="*/ 0 h 46"/>
                <a:gd name="T2" fmla="*/ 103 w 103"/>
                <a:gd name="T3" fmla="*/ 46 h 46"/>
                <a:gd name="T4" fmla="*/ 0 60000 65536"/>
                <a:gd name="T5" fmla="*/ 0 60000 65536"/>
                <a:gd name="T6" fmla="*/ 0 w 103"/>
                <a:gd name="T7" fmla="*/ 0 h 46"/>
                <a:gd name="T8" fmla="*/ 103 w 103"/>
                <a:gd name="T9" fmla="*/ 46 h 4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03" h="46">
                  <a:moveTo>
                    <a:pt x="0" y="0"/>
                  </a:moveTo>
                  <a:cubicBezTo>
                    <a:pt x="22" y="31"/>
                    <a:pt x="66" y="46"/>
                    <a:pt x="103" y="46"/>
                  </a:cubicBezTo>
                </a:path>
              </a:pathLst>
            </a:custGeom>
            <a:noFill/>
            <a:ln w="571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fr-FR"/>
            </a:p>
          </p:txBody>
        </p:sp>
        <p:sp>
          <p:nvSpPr>
            <p:cNvPr id="34837" name="Freeform 7">
              <a:extLst>
                <a:ext uri="{FF2B5EF4-FFF2-40B4-BE49-F238E27FC236}">
                  <a16:creationId xmlns:a16="http://schemas.microsoft.com/office/drawing/2014/main" id="{FC9468ED-FB44-1643-CBAE-5CBB0A4049BE}"/>
                </a:ext>
              </a:extLst>
            </p:cNvPr>
            <p:cNvSpPr>
              <a:spLocks/>
            </p:cNvSpPr>
            <p:nvPr/>
          </p:nvSpPr>
          <p:spPr bwMode="auto">
            <a:xfrm>
              <a:off x="2041" y="1821"/>
              <a:ext cx="104" cy="233"/>
            </a:xfrm>
            <a:custGeom>
              <a:avLst/>
              <a:gdLst>
                <a:gd name="T0" fmla="*/ 1 w 104"/>
                <a:gd name="T1" fmla="*/ 87 h 87"/>
                <a:gd name="T2" fmla="*/ 6 w 104"/>
                <a:gd name="T3" fmla="*/ 56 h 87"/>
                <a:gd name="T4" fmla="*/ 11 w 104"/>
                <a:gd name="T5" fmla="*/ 20 h 87"/>
                <a:gd name="T6" fmla="*/ 83 w 104"/>
                <a:gd name="T7" fmla="*/ 36 h 87"/>
                <a:gd name="T8" fmla="*/ 68 w 104"/>
                <a:gd name="T9" fmla="*/ 82 h 87"/>
                <a:gd name="T10" fmla="*/ 1 w 104"/>
                <a:gd name="T11" fmla="*/ 87 h 8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04"/>
                <a:gd name="T19" fmla="*/ 0 h 87"/>
                <a:gd name="T20" fmla="*/ 104 w 104"/>
                <a:gd name="T21" fmla="*/ 87 h 8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04" h="87">
                  <a:moveTo>
                    <a:pt x="1" y="87"/>
                  </a:moveTo>
                  <a:cubicBezTo>
                    <a:pt x="27" y="78"/>
                    <a:pt x="30" y="72"/>
                    <a:pt x="6" y="56"/>
                  </a:cubicBezTo>
                  <a:cubicBezTo>
                    <a:pt x="8" y="44"/>
                    <a:pt x="0" y="25"/>
                    <a:pt x="11" y="20"/>
                  </a:cubicBezTo>
                  <a:cubicBezTo>
                    <a:pt x="55" y="0"/>
                    <a:pt x="65" y="16"/>
                    <a:pt x="83" y="36"/>
                  </a:cubicBezTo>
                  <a:cubicBezTo>
                    <a:pt x="94" y="69"/>
                    <a:pt x="104" y="70"/>
                    <a:pt x="68" y="82"/>
                  </a:cubicBezTo>
                  <a:cubicBezTo>
                    <a:pt x="17" y="76"/>
                    <a:pt x="39" y="72"/>
                    <a:pt x="1" y="87"/>
                  </a:cubicBezTo>
                  <a:close/>
                </a:path>
              </a:pathLst>
            </a:custGeom>
            <a:noFill/>
            <a:ln w="381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fr-FR"/>
            </a:p>
          </p:txBody>
        </p:sp>
      </p:grpSp>
      <p:sp>
        <p:nvSpPr>
          <p:cNvPr id="163848" name="Freeform 8">
            <a:extLst>
              <a:ext uri="{FF2B5EF4-FFF2-40B4-BE49-F238E27FC236}">
                <a16:creationId xmlns:a16="http://schemas.microsoft.com/office/drawing/2014/main" id="{EB25A61A-89CB-E39D-E99F-BE0107AF0D07}"/>
              </a:ext>
            </a:extLst>
          </p:cNvPr>
          <p:cNvSpPr>
            <a:spLocks/>
          </p:cNvSpPr>
          <p:nvPr/>
        </p:nvSpPr>
        <p:spPr bwMode="auto">
          <a:xfrm>
            <a:off x="3921126" y="3940175"/>
            <a:ext cx="4156075" cy="369332"/>
          </a:xfrm>
          <a:custGeom>
            <a:avLst/>
            <a:gdLst>
              <a:gd name="T0" fmla="*/ 2147483646 w 2618"/>
              <a:gd name="T1" fmla="*/ 2147483646 h 845"/>
              <a:gd name="T2" fmla="*/ 2147483646 w 2618"/>
              <a:gd name="T3" fmla="*/ 2147483646 h 845"/>
              <a:gd name="T4" fmla="*/ 2147483646 w 2618"/>
              <a:gd name="T5" fmla="*/ 2147483646 h 845"/>
              <a:gd name="T6" fmla="*/ 2147483646 w 2618"/>
              <a:gd name="T7" fmla="*/ 2147483646 h 845"/>
              <a:gd name="T8" fmla="*/ 2147483646 w 2618"/>
              <a:gd name="T9" fmla="*/ 2147483646 h 845"/>
              <a:gd name="T10" fmla="*/ 2147483646 w 2618"/>
              <a:gd name="T11" fmla="*/ 2147483646 h 845"/>
              <a:gd name="T12" fmla="*/ 0 w 2618"/>
              <a:gd name="T13" fmla="*/ 2147483646 h 845"/>
              <a:gd name="T14" fmla="*/ 2147483646 w 2618"/>
              <a:gd name="T15" fmla="*/ 2147483646 h 845"/>
              <a:gd name="T16" fmla="*/ 2147483646 w 2618"/>
              <a:gd name="T17" fmla="*/ 2147483646 h 845"/>
              <a:gd name="T18" fmla="*/ 2147483646 w 2618"/>
              <a:gd name="T19" fmla="*/ 2147483646 h 845"/>
              <a:gd name="T20" fmla="*/ 2147483646 w 2618"/>
              <a:gd name="T21" fmla="*/ 2147483646 h 845"/>
              <a:gd name="T22" fmla="*/ 2147483646 w 2618"/>
              <a:gd name="T23" fmla="*/ 2147483646 h 845"/>
              <a:gd name="T24" fmla="*/ 2147483646 w 2618"/>
              <a:gd name="T25" fmla="*/ 2147483646 h 845"/>
              <a:gd name="T26" fmla="*/ 2147483646 w 2618"/>
              <a:gd name="T27" fmla="*/ 2147483646 h 845"/>
              <a:gd name="T28" fmla="*/ 2147483646 w 2618"/>
              <a:gd name="T29" fmla="*/ 2147483646 h 845"/>
              <a:gd name="T30" fmla="*/ 2147483646 w 2618"/>
              <a:gd name="T31" fmla="*/ 2147483646 h 845"/>
              <a:gd name="T32" fmla="*/ 2147483646 w 2618"/>
              <a:gd name="T33" fmla="*/ 2147483646 h 845"/>
              <a:gd name="T34" fmla="*/ 2147483646 w 2618"/>
              <a:gd name="T35" fmla="*/ 2147483646 h 845"/>
              <a:gd name="T36" fmla="*/ 2147483646 w 2618"/>
              <a:gd name="T37" fmla="*/ 2147483646 h 845"/>
              <a:gd name="T38" fmla="*/ 2147483646 w 2618"/>
              <a:gd name="T39" fmla="*/ 2147483646 h 845"/>
              <a:gd name="T40" fmla="*/ 2147483646 w 2618"/>
              <a:gd name="T41" fmla="*/ 2147483646 h 845"/>
              <a:gd name="T42" fmla="*/ 2147483646 w 2618"/>
              <a:gd name="T43" fmla="*/ 2147483646 h 845"/>
              <a:gd name="T44" fmla="*/ 2147483646 w 2618"/>
              <a:gd name="T45" fmla="*/ 2147483646 h 845"/>
              <a:gd name="T46" fmla="*/ 2147483646 w 2618"/>
              <a:gd name="T47" fmla="*/ 2147483646 h 845"/>
              <a:gd name="T48" fmla="*/ 2147483646 w 2618"/>
              <a:gd name="T49" fmla="*/ 2147483646 h 845"/>
              <a:gd name="T50" fmla="*/ 2147483646 w 2618"/>
              <a:gd name="T51" fmla="*/ 2147483646 h 845"/>
              <a:gd name="T52" fmla="*/ 2147483646 w 2618"/>
              <a:gd name="T53" fmla="*/ 2147483646 h 845"/>
              <a:gd name="T54" fmla="*/ 2147483646 w 2618"/>
              <a:gd name="T55" fmla="*/ 2147483646 h 845"/>
              <a:gd name="T56" fmla="*/ 2147483646 w 2618"/>
              <a:gd name="T57" fmla="*/ 2147483646 h 845"/>
              <a:gd name="T58" fmla="*/ 2147483646 w 2618"/>
              <a:gd name="T59" fmla="*/ 2147483646 h 845"/>
              <a:gd name="T60" fmla="*/ 2147483646 w 2618"/>
              <a:gd name="T61" fmla="*/ 2147483646 h 845"/>
              <a:gd name="T62" fmla="*/ 2147483646 w 2618"/>
              <a:gd name="T63" fmla="*/ 2147483646 h 845"/>
              <a:gd name="T64" fmla="*/ 2147483646 w 2618"/>
              <a:gd name="T65" fmla="*/ 2147483646 h 845"/>
              <a:gd name="T66" fmla="*/ 2147483646 w 2618"/>
              <a:gd name="T67" fmla="*/ 2147483646 h 845"/>
              <a:gd name="T68" fmla="*/ 2147483646 w 2618"/>
              <a:gd name="T69" fmla="*/ 2147483646 h 845"/>
              <a:gd name="T70" fmla="*/ 2147483646 w 2618"/>
              <a:gd name="T71" fmla="*/ 2147483646 h 845"/>
              <a:gd name="T72" fmla="*/ 2147483646 w 2618"/>
              <a:gd name="T73" fmla="*/ 2147483646 h 845"/>
              <a:gd name="T74" fmla="*/ 2147483646 w 2618"/>
              <a:gd name="T75" fmla="*/ 2147483646 h 845"/>
              <a:gd name="T76" fmla="*/ 2147483646 w 2618"/>
              <a:gd name="T77" fmla="*/ 2147483646 h 845"/>
              <a:gd name="T78" fmla="*/ 2147483646 w 2618"/>
              <a:gd name="T79" fmla="*/ 2147483646 h 845"/>
              <a:gd name="T80" fmla="*/ 2147483646 w 2618"/>
              <a:gd name="T81" fmla="*/ 2147483646 h 845"/>
              <a:gd name="T82" fmla="*/ 2147483646 w 2618"/>
              <a:gd name="T83" fmla="*/ 2147483646 h 845"/>
              <a:gd name="T84" fmla="*/ 2147483646 w 2618"/>
              <a:gd name="T85" fmla="*/ 2147483646 h 845"/>
              <a:gd name="T86" fmla="*/ 2147483646 w 2618"/>
              <a:gd name="T87" fmla="*/ 2147483646 h 845"/>
              <a:gd name="T88" fmla="*/ 2147483646 w 2618"/>
              <a:gd name="T89" fmla="*/ 2147483646 h 845"/>
              <a:gd name="T90" fmla="*/ 2147483646 w 2618"/>
              <a:gd name="T91" fmla="*/ 2147483646 h 845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2618"/>
              <a:gd name="T139" fmla="*/ 0 h 845"/>
              <a:gd name="T140" fmla="*/ 2618 w 2618"/>
              <a:gd name="T141" fmla="*/ 845 h 845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2618" h="845">
                <a:moveTo>
                  <a:pt x="139" y="156"/>
                </a:moveTo>
                <a:cubicBezTo>
                  <a:pt x="167" y="112"/>
                  <a:pt x="150" y="130"/>
                  <a:pt x="195" y="115"/>
                </a:cubicBezTo>
                <a:cubicBezTo>
                  <a:pt x="178" y="104"/>
                  <a:pt x="171" y="91"/>
                  <a:pt x="159" y="74"/>
                </a:cubicBezTo>
                <a:cubicBezTo>
                  <a:pt x="154" y="57"/>
                  <a:pt x="155" y="37"/>
                  <a:pt x="144" y="23"/>
                </a:cubicBezTo>
                <a:cubicBezTo>
                  <a:pt x="140" y="19"/>
                  <a:pt x="133" y="19"/>
                  <a:pt x="128" y="17"/>
                </a:cubicBezTo>
                <a:cubicBezTo>
                  <a:pt x="4" y="35"/>
                  <a:pt x="71" y="0"/>
                  <a:pt x="46" y="64"/>
                </a:cubicBezTo>
                <a:cubicBezTo>
                  <a:pt x="40" y="80"/>
                  <a:pt x="0" y="89"/>
                  <a:pt x="0" y="89"/>
                </a:cubicBezTo>
                <a:cubicBezTo>
                  <a:pt x="9" y="96"/>
                  <a:pt x="23" y="97"/>
                  <a:pt x="31" y="105"/>
                </a:cubicBezTo>
                <a:cubicBezTo>
                  <a:pt x="40" y="114"/>
                  <a:pt x="51" y="136"/>
                  <a:pt x="51" y="136"/>
                </a:cubicBezTo>
                <a:cubicBezTo>
                  <a:pt x="59" y="203"/>
                  <a:pt x="56" y="170"/>
                  <a:pt x="92" y="146"/>
                </a:cubicBezTo>
                <a:cubicBezTo>
                  <a:pt x="180" y="154"/>
                  <a:pt x="132" y="148"/>
                  <a:pt x="175" y="187"/>
                </a:cubicBezTo>
                <a:cubicBezTo>
                  <a:pt x="185" y="219"/>
                  <a:pt x="203" y="236"/>
                  <a:pt x="226" y="259"/>
                </a:cubicBezTo>
                <a:cubicBezTo>
                  <a:pt x="230" y="263"/>
                  <a:pt x="232" y="270"/>
                  <a:pt x="236" y="275"/>
                </a:cubicBezTo>
                <a:cubicBezTo>
                  <a:pt x="245" y="286"/>
                  <a:pt x="271" y="300"/>
                  <a:pt x="278" y="305"/>
                </a:cubicBezTo>
                <a:cubicBezTo>
                  <a:pt x="290" y="313"/>
                  <a:pt x="302" y="327"/>
                  <a:pt x="314" y="336"/>
                </a:cubicBezTo>
                <a:cubicBezTo>
                  <a:pt x="360" y="371"/>
                  <a:pt x="412" y="411"/>
                  <a:pt x="468" y="424"/>
                </a:cubicBezTo>
                <a:cubicBezTo>
                  <a:pt x="519" y="450"/>
                  <a:pt x="577" y="457"/>
                  <a:pt x="632" y="470"/>
                </a:cubicBezTo>
                <a:cubicBezTo>
                  <a:pt x="663" y="477"/>
                  <a:pt x="725" y="485"/>
                  <a:pt x="725" y="485"/>
                </a:cubicBezTo>
                <a:cubicBezTo>
                  <a:pt x="785" y="483"/>
                  <a:pt x="845" y="483"/>
                  <a:pt x="905" y="480"/>
                </a:cubicBezTo>
                <a:cubicBezTo>
                  <a:pt x="922" y="479"/>
                  <a:pt x="946" y="470"/>
                  <a:pt x="962" y="465"/>
                </a:cubicBezTo>
                <a:cubicBezTo>
                  <a:pt x="972" y="462"/>
                  <a:pt x="992" y="455"/>
                  <a:pt x="992" y="455"/>
                </a:cubicBezTo>
                <a:cubicBezTo>
                  <a:pt x="1017" y="438"/>
                  <a:pt x="1039" y="420"/>
                  <a:pt x="1064" y="403"/>
                </a:cubicBezTo>
                <a:cubicBezTo>
                  <a:pt x="1078" y="393"/>
                  <a:pt x="1111" y="383"/>
                  <a:pt x="1111" y="383"/>
                </a:cubicBezTo>
                <a:cubicBezTo>
                  <a:pt x="1135" y="365"/>
                  <a:pt x="1159" y="345"/>
                  <a:pt x="1188" y="336"/>
                </a:cubicBezTo>
                <a:cubicBezTo>
                  <a:pt x="1223" y="313"/>
                  <a:pt x="1251" y="283"/>
                  <a:pt x="1280" y="254"/>
                </a:cubicBezTo>
                <a:cubicBezTo>
                  <a:pt x="1297" y="237"/>
                  <a:pt x="1309" y="220"/>
                  <a:pt x="1332" y="213"/>
                </a:cubicBezTo>
                <a:cubicBezTo>
                  <a:pt x="1365" y="178"/>
                  <a:pt x="1414" y="153"/>
                  <a:pt x="1460" y="141"/>
                </a:cubicBezTo>
                <a:cubicBezTo>
                  <a:pt x="1520" y="145"/>
                  <a:pt x="1533" y="145"/>
                  <a:pt x="1579" y="156"/>
                </a:cubicBezTo>
                <a:cubicBezTo>
                  <a:pt x="1603" y="183"/>
                  <a:pt x="1697" y="201"/>
                  <a:pt x="1738" y="228"/>
                </a:cubicBezTo>
                <a:cubicBezTo>
                  <a:pt x="1784" y="258"/>
                  <a:pt x="1830" y="295"/>
                  <a:pt x="1877" y="321"/>
                </a:cubicBezTo>
                <a:cubicBezTo>
                  <a:pt x="1892" y="330"/>
                  <a:pt x="1903" y="343"/>
                  <a:pt x="1918" y="352"/>
                </a:cubicBezTo>
                <a:cubicBezTo>
                  <a:pt x="1968" y="381"/>
                  <a:pt x="2018" y="412"/>
                  <a:pt x="2067" y="444"/>
                </a:cubicBezTo>
                <a:cubicBezTo>
                  <a:pt x="2094" y="462"/>
                  <a:pt x="2122" y="479"/>
                  <a:pt x="2150" y="496"/>
                </a:cubicBezTo>
                <a:cubicBezTo>
                  <a:pt x="2176" y="512"/>
                  <a:pt x="2198" y="533"/>
                  <a:pt x="2227" y="542"/>
                </a:cubicBezTo>
                <a:cubicBezTo>
                  <a:pt x="2251" y="558"/>
                  <a:pt x="2281" y="566"/>
                  <a:pt x="2309" y="573"/>
                </a:cubicBezTo>
                <a:cubicBezTo>
                  <a:pt x="2314" y="576"/>
                  <a:pt x="2319" y="580"/>
                  <a:pt x="2324" y="583"/>
                </a:cubicBezTo>
                <a:cubicBezTo>
                  <a:pt x="2329" y="585"/>
                  <a:pt x="2335" y="585"/>
                  <a:pt x="2340" y="588"/>
                </a:cubicBezTo>
                <a:cubicBezTo>
                  <a:pt x="2359" y="600"/>
                  <a:pt x="2374" y="617"/>
                  <a:pt x="2396" y="624"/>
                </a:cubicBezTo>
                <a:cubicBezTo>
                  <a:pt x="2429" y="647"/>
                  <a:pt x="2468" y="665"/>
                  <a:pt x="2504" y="681"/>
                </a:cubicBezTo>
                <a:cubicBezTo>
                  <a:pt x="2509" y="683"/>
                  <a:pt x="2541" y="693"/>
                  <a:pt x="2551" y="696"/>
                </a:cubicBezTo>
                <a:cubicBezTo>
                  <a:pt x="2556" y="698"/>
                  <a:pt x="2566" y="701"/>
                  <a:pt x="2566" y="701"/>
                </a:cubicBezTo>
                <a:cubicBezTo>
                  <a:pt x="2571" y="700"/>
                  <a:pt x="2618" y="705"/>
                  <a:pt x="2618" y="681"/>
                </a:cubicBezTo>
                <a:cubicBezTo>
                  <a:pt x="2618" y="676"/>
                  <a:pt x="2610" y="687"/>
                  <a:pt x="2607" y="691"/>
                </a:cubicBezTo>
                <a:cubicBezTo>
                  <a:pt x="2603" y="696"/>
                  <a:pt x="2600" y="701"/>
                  <a:pt x="2597" y="707"/>
                </a:cubicBezTo>
                <a:cubicBezTo>
                  <a:pt x="2588" y="725"/>
                  <a:pt x="2577" y="736"/>
                  <a:pt x="2566" y="753"/>
                </a:cubicBezTo>
                <a:cubicBezTo>
                  <a:pt x="2585" y="790"/>
                  <a:pt x="2582" y="795"/>
                  <a:pt x="2582" y="845"/>
                </a:cubicBezTo>
              </a:path>
            </a:pathLst>
          </a:cu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endParaRPr lang="fr-FR"/>
          </a:p>
        </p:txBody>
      </p:sp>
      <p:grpSp>
        <p:nvGrpSpPr>
          <p:cNvPr id="3" name="Group 9">
            <a:extLst>
              <a:ext uri="{FF2B5EF4-FFF2-40B4-BE49-F238E27FC236}">
                <a16:creationId xmlns:a16="http://schemas.microsoft.com/office/drawing/2014/main" id="{0AB9059A-652D-BEC0-8DDB-146CC5A2F51A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2514600"/>
            <a:ext cx="2667000" cy="2286000"/>
            <a:chOff x="4080" y="1584"/>
            <a:chExt cx="1680" cy="1440"/>
          </a:xfrm>
        </p:grpSpPr>
        <p:sp>
          <p:nvSpPr>
            <p:cNvPr id="34833" name="Text Box 10">
              <a:extLst>
                <a:ext uri="{FF2B5EF4-FFF2-40B4-BE49-F238E27FC236}">
                  <a16:creationId xmlns:a16="http://schemas.microsoft.com/office/drawing/2014/main" id="{0340282E-39A7-9DB9-2ED8-9699118F46D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10" y="1584"/>
              <a:ext cx="1450" cy="7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fr-FR" altLang="fr-FR" sz="2400" b="1">
                  <a:solidFill>
                    <a:srgbClr val="FF6600"/>
                  </a:solidFill>
                  <a:cs typeface="Arial" panose="020B0604020202020204" pitchFamily="34" charset="0"/>
                </a:rPr>
                <a:t>Stimulation : étirement du muscle</a:t>
              </a:r>
            </a:p>
          </p:txBody>
        </p:sp>
        <p:sp>
          <p:nvSpPr>
            <p:cNvPr id="34834" name="Line 11">
              <a:extLst>
                <a:ext uri="{FF2B5EF4-FFF2-40B4-BE49-F238E27FC236}">
                  <a16:creationId xmlns:a16="http://schemas.microsoft.com/office/drawing/2014/main" id="{8761CF50-1015-1B01-68C5-7403BEF556A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080" y="2304"/>
              <a:ext cx="1008" cy="720"/>
            </a:xfrm>
            <a:prstGeom prst="line">
              <a:avLst/>
            </a:prstGeom>
            <a:noFill/>
            <a:ln w="38100">
              <a:solidFill>
                <a:srgbClr val="FF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fr-FR"/>
            </a:p>
          </p:txBody>
        </p:sp>
      </p:grpSp>
      <p:sp>
        <p:nvSpPr>
          <p:cNvPr id="163852" name="Text Box 12">
            <a:extLst>
              <a:ext uri="{FF2B5EF4-FFF2-40B4-BE49-F238E27FC236}">
                <a16:creationId xmlns:a16="http://schemas.microsoft.com/office/drawing/2014/main" id="{354E2C2C-96ED-E2E8-24B6-76CA68576E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2133601"/>
            <a:ext cx="2819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r-FR" altLang="fr-FR" sz="2800" b="1">
                <a:solidFill>
                  <a:srgbClr val="0000FF"/>
                </a:solidFill>
                <a:cs typeface="Arial" panose="020B0604020202020204" pitchFamily="34" charset="0"/>
              </a:rPr>
              <a:t>Nerf sensitif</a:t>
            </a:r>
          </a:p>
        </p:txBody>
      </p:sp>
      <p:sp>
        <p:nvSpPr>
          <p:cNvPr id="163853" name="Text Box 13">
            <a:extLst>
              <a:ext uri="{FF2B5EF4-FFF2-40B4-BE49-F238E27FC236}">
                <a16:creationId xmlns:a16="http://schemas.microsoft.com/office/drawing/2014/main" id="{FB8D76E3-C9EC-5D54-88E3-27DFE33ACF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4953001"/>
            <a:ext cx="2819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r-FR" altLang="fr-FR" sz="2800" b="1">
                <a:solidFill>
                  <a:srgbClr val="FF0000"/>
                </a:solidFill>
                <a:cs typeface="Arial" panose="020B0604020202020204" pitchFamily="34" charset="0"/>
              </a:rPr>
              <a:t>Nerf moteur</a:t>
            </a:r>
          </a:p>
        </p:txBody>
      </p:sp>
      <p:sp>
        <p:nvSpPr>
          <p:cNvPr id="163854" name="Text Box 14">
            <a:extLst>
              <a:ext uri="{FF2B5EF4-FFF2-40B4-BE49-F238E27FC236}">
                <a16:creationId xmlns:a16="http://schemas.microsoft.com/office/drawing/2014/main" id="{EBA6A2DA-76E7-0410-58F3-AC2BFF1F30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581401"/>
            <a:ext cx="25908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altLang="fr-FR" sz="2400" b="1">
                <a:cs typeface="Arial" panose="020B0604020202020204" pitchFamily="34" charset="0"/>
              </a:rPr>
              <a:t>Connexion sensori-motrice directe</a:t>
            </a:r>
          </a:p>
        </p:txBody>
      </p:sp>
      <p:sp>
        <p:nvSpPr>
          <p:cNvPr id="163855" name="Text Box 15">
            <a:extLst>
              <a:ext uri="{FF2B5EF4-FFF2-40B4-BE49-F238E27FC236}">
                <a16:creationId xmlns:a16="http://schemas.microsoft.com/office/drawing/2014/main" id="{FADE8966-DA68-4E11-93F7-67A07C229F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6019800"/>
            <a:ext cx="3733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r-FR" altLang="fr-FR" sz="2400" b="1">
                <a:solidFill>
                  <a:srgbClr val="FF0000"/>
                </a:solidFill>
                <a:cs typeface="Arial" panose="020B0604020202020204" pitchFamily="34" charset="0"/>
              </a:rPr>
              <a:t>Contraction musculaire</a:t>
            </a:r>
          </a:p>
        </p:txBody>
      </p:sp>
      <p:sp>
        <p:nvSpPr>
          <p:cNvPr id="34828" name="Rectangle 19">
            <a:extLst>
              <a:ext uri="{FF2B5EF4-FFF2-40B4-BE49-F238E27FC236}">
                <a16:creationId xmlns:a16="http://schemas.microsoft.com/office/drawing/2014/main" id="{7695D55E-3E3D-BCC0-381D-EABF10964924}"/>
              </a:ext>
            </a:extLst>
          </p:cNvPr>
          <p:cNvSpPr>
            <a:spLocks noChangeArrowheads="1"/>
          </p:cNvSpPr>
          <p:nvPr/>
        </p:nvSpPr>
        <p:spPr bwMode="auto">
          <a:xfrm rot="2124568">
            <a:off x="8212138" y="1154114"/>
            <a:ext cx="1008062" cy="72072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34829" name="Rectangle 20">
            <a:extLst>
              <a:ext uri="{FF2B5EF4-FFF2-40B4-BE49-F238E27FC236}">
                <a16:creationId xmlns:a16="http://schemas.microsoft.com/office/drawing/2014/main" id="{AEBFA13A-3766-8C07-9732-AACF4E710B3F}"/>
              </a:ext>
            </a:extLst>
          </p:cNvPr>
          <p:cNvSpPr>
            <a:spLocks noChangeArrowheads="1"/>
          </p:cNvSpPr>
          <p:nvPr/>
        </p:nvSpPr>
        <p:spPr bwMode="auto">
          <a:xfrm rot="1912199">
            <a:off x="6456364" y="3357563"/>
            <a:ext cx="719137" cy="6477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139278" name="Line 16">
            <a:extLst>
              <a:ext uri="{FF2B5EF4-FFF2-40B4-BE49-F238E27FC236}">
                <a16:creationId xmlns:a16="http://schemas.microsoft.com/office/drawing/2014/main" id="{F2B46A15-595A-CC8A-E188-2A63CFB3926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600825" y="3644901"/>
            <a:ext cx="503238" cy="288925"/>
          </a:xfrm>
          <a:prstGeom prst="line">
            <a:avLst/>
          </a:prstGeom>
          <a:noFill/>
          <a:ln w="88900">
            <a:solidFill>
              <a:srgbClr val="0000FF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34831" name="Rectangle 21">
            <a:extLst>
              <a:ext uri="{FF2B5EF4-FFF2-40B4-BE49-F238E27FC236}">
                <a16:creationId xmlns:a16="http://schemas.microsoft.com/office/drawing/2014/main" id="{BC63DAFD-4C36-3D6F-E554-03E4DF6064DA}"/>
              </a:ext>
            </a:extLst>
          </p:cNvPr>
          <p:cNvSpPr>
            <a:spLocks noChangeArrowheads="1"/>
          </p:cNvSpPr>
          <p:nvPr/>
        </p:nvSpPr>
        <p:spPr bwMode="auto">
          <a:xfrm rot="1912199">
            <a:off x="6096000" y="4508500"/>
            <a:ext cx="719138" cy="6477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139280" name="Line 17">
            <a:extLst>
              <a:ext uri="{FF2B5EF4-FFF2-40B4-BE49-F238E27FC236}">
                <a16:creationId xmlns:a16="http://schemas.microsoft.com/office/drawing/2014/main" id="{A4C3F49C-B1DC-96F8-4C81-87F7A0864901}"/>
              </a:ext>
            </a:extLst>
          </p:cNvPr>
          <p:cNvSpPr>
            <a:spLocks noChangeShapeType="1"/>
          </p:cNvSpPr>
          <p:nvPr/>
        </p:nvSpPr>
        <p:spPr bwMode="auto">
          <a:xfrm rot="10800000" flipH="1" flipV="1">
            <a:off x="6383339" y="4581526"/>
            <a:ext cx="503237" cy="288925"/>
          </a:xfrm>
          <a:prstGeom prst="line">
            <a:avLst/>
          </a:prstGeom>
          <a:noFill/>
          <a:ln w="88900">
            <a:solidFill>
              <a:srgbClr val="FF0000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8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8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63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63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63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163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638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638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52" grpId="0" autoUpdateAnimBg="0"/>
      <p:bldP spid="163853" grpId="0" autoUpdateAnimBg="0"/>
      <p:bldP spid="163854" grpId="0" autoUpdateAnimBg="0"/>
      <p:bldP spid="163855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5">
            <a:extLst>
              <a:ext uri="{FF2B5EF4-FFF2-40B4-BE49-F238E27FC236}">
                <a16:creationId xmlns:a16="http://schemas.microsoft.com/office/drawing/2014/main" id="{620BA685-1C88-7536-3D18-6C51F70F26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1951" y="549276"/>
            <a:ext cx="8964613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Char char="•"/>
            </a:pPr>
            <a:r>
              <a:rPr lang="fr-FR" altLang="fr-FR" sz="2400"/>
              <a:t> Le système nerveux est adapté pour fournir des signaux rapides sur de longues distances </a:t>
            </a:r>
          </a:p>
        </p:txBody>
      </p:sp>
      <p:sp>
        <p:nvSpPr>
          <p:cNvPr id="10243" name="Text Box 6">
            <a:extLst>
              <a:ext uri="{FF2B5EF4-FFF2-40B4-BE49-F238E27FC236}">
                <a16:creationId xmlns:a16="http://schemas.microsoft.com/office/drawing/2014/main" id="{4227901C-393D-8E65-C357-D7901B8C00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1951" y="1598613"/>
            <a:ext cx="8964613" cy="47551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Char char="•"/>
            </a:pPr>
            <a:r>
              <a:rPr lang="fr-FR" altLang="fr-FR" sz="2400"/>
              <a:t> Le SN =</a:t>
            </a:r>
          </a:p>
          <a:p>
            <a:pPr lvl="1" algn="just" eaLnBrk="1" hangingPunct="1"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fr-FR" altLang="fr-FR" sz="2400"/>
              <a:t> encéphale</a:t>
            </a:r>
          </a:p>
          <a:p>
            <a:pPr lvl="1" algn="just" eaLnBrk="1" hangingPunct="1"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fr-FR" altLang="fr-FR" sz="2400"/>
              <a:t> moelle épinière</a:t>
            </a:r>
          </a:p>
          <a:p>
            <a:pPr lvl="1" algn="just" eaLnBrk="1" hangingPunct="1"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fr-FR" altLang="fr-FR" sz="2400"/>
              <a:t> nerfs périphériques</a:t>
            </a:r>
          </a:p>
          <a:p>
            <a:pPr lvl="1" algn="just"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fr-FR" altLang="fr-FR"/>
              <a:t>(nerfs crâniens et rachidiens)</a:t>
            </a:r>
          </a:p>
          <a:p>
            <a:pPr lvl="1" algn="just" eaLnBrk="1" hangingPunct="1"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fr-FR" altLang="fr-FR" sz="2400"/>
              <a:t> SN végétatif ou autonome</a:t>
            </a:r>
          </a:p>
          <a:p>
            <a:pPr lvl="1" algn="just" eaLnBrk="1" hangingPunct="1"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fr-FR" altLang="fr-FR" sz="2400"/>
              <a:t> SN entérique</a:t>
            </a:r>
          </a:p>
          <a:p>
            <a:pPr algn="just" eaLnBrk="1" hangingPunct="1">
              <a:spcBef>
                <a:spcPct val="50000"/>
              </a:spcBef>
              <a:buFontTx/>
              <a:buChar char="•"/>
            </a:pPr>
            <a:endParaRPr lang="fr-FR" altLang="fr-FR" sz="2400"/>
          </a:p>
          <a:p>
            <a:pPr algn="just" eaLnBrk="1" hangingPunct="1">
              <a:spcBef>
                <a:spcPct val="50000"/>
              </a:spcBef>
              <a:buFontTx/>
              <a:buChar char="•"/>
            </a:pPr>
            <a:endParaRPr lang="fr-FR" altLang="fr-FR" sz="2400"/>
          </a:p>
        </p:txBody>
      </p:sp>
      <p:sp>
        <p:nvSpPr>
          <p:cNvPr id="10244" name="AutoShape 7">
            <a:extLst>
              <a:ext uri="{FF2B5EF4-FFF2-40B4-BE49-F238E27FC236}">
                <a16:creationId xmlns:a16="http://schemas.microsoft.com/office/drawing/2014/main" id="{29CC5911-305A-6958-E7CF-623435A0D614}"/>
              </a:ext>
            </a:extLst>
          </p:cNvPr>
          <p:cNvSpPr>
            <a:spLocks/>
          </p:cNvSpPr>
          <p:nvPr/>
        </p:nvSpPr>
        <p:spPr bwMode="auto">
          <a:xfrm>
            <a:off x="6311901" y="2205038"/>
            <a:ext cx="288925" cy="863600"/>
          </a:xfrm>
          <a:prstGeom prst="rightBrace">
            <a:avLst>
              <a:gd name="adj1" fmla="val 24908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10245" name="AutoShape 8">
            <a:extLst>
              <a:ext uri="{FF2B5EF4-FFF2-40B4-BE49-F238E27FC236}">
                <a16:creationId xmlns:a16="http://schemas.microsoft.com/office/drawing/2014/main" id="{AD23BF22-A39B-EBC9-6A09-771B44991769}"/>
              </a:ext>
            </a:extLst>
          </p:cNvPr>
          <p:cNvSpPr>
            <a:spLocks/>
          </p:cNvSpPr>
          <p:nvPr/>
        </p:nvSpPr>
        <p:spPr bwMode="auto">
          <a:xfrm>
            <a:off x="6240464" y="3357563"/>
            <a:ext cx="433387" cy="1871662"/>
          </a:xfrm>
          <a:prstGeom prst="rightBrace">
            <a:avLst>
              <a:gd name="adj1" fmla="val 35989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10246" name="Text Box 9">
            <a:extLst>
              <a:ext uri="{FF2B5EF4-FFF2-40B4-BE49-F238E27FC236}">
                <a16:creationId xmlns:a16="http://schemas.microsoft.com/office/drawing/2014/main" id="{584D8743-21C3-CE3C-258E-15AFD4DD64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88163" y="2276476"/>
            <a:ext cx="36004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altLang="fr-FR" sz="2800" b="1">
                <a:solidFill>
                  <a:srgbClr val="0000FF"/>
                </a:solidFill>
              </a:rPr>
              <a:t>SNC (central)</a:t>
            </a:r>
          </a:p>
        </p:txBody>
      </p:sp>
      <p:sp>
        <p:nvSpPr>
          <p:cNvPr id="10247" name="Text Box 10">
            <a:extLst>
              <a:ext uri="{FF2B5EF4-FFF2-40B4-BE49-F238E27FC236}">
                <a16:creationId xmlns:a16="http://schemas.microsoft.com/office/drawing/2014/main" id="{3D12748D-97F3-7660-721F-C2539F2B0E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88163" y="3854451"/>
            <a:ext cx="36004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altLang="fr-FR" sz="2800" b="1">
                <a:solidFill>
                  <a:srgbClr val="0000FF"/>
                </a:solidFill>
              </a:rPr>
              <a:t>SNP (périphérique)</a:t>
            </a:r>
          </a:p>
        </p:txBody>
      </p:sp>
      <p:sp>
        <p:nvSpPr>
          <p:cNvPr id="10248" name="Line 11">
            <a:extLst>
              <a:ext uri="{FF2B5EF4-FFF2-40B4-BE49-F238E27FC236}">
                <a16:creationId xmlns:a16="http://schemas.microsoft.com/office/drawing/2014/main" id="{D1DC1FDC-0368-A621-E3B7-498B8D76C281}"/>
              </a:ext>
            </a:extLst>
          </p:cNvPr>
          <p:cNvSpPr>
            <a:spLocks noChangeShapeType="1"/>
          </p:cNvSpPr>
          <p:nvPr/>
        </p:nvSpPr>
        <p:spPr bwMode="auto">
          <a:xfrm>
            <a:off x="4224339" y="4654551"/>
            <a:ext cx="719137" cy="7905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0249" name="Line 12">
            <a:extLst>
              <a:ext uri="{FF2B5EF4-FFF2-40B4-BE49-F238E27FC236}">
                <a16:creationId xmlns:a16="http://schemas.microsoft.com/office/drawing/2014/main" id="{8AA94A36-B17C-9043-5077-6F8EC6FB8AF0}"/>
              </a:ext>
            </a:extLst>
          </p:cNvPr>
          <p:cNvSpPr>
            <a:spLocks noChangeShapeType="1"/>
          </p:cNvSpPr>
          <p:nvPr/>
        </p:nvSpPr>
        <p:spPr bwMode="auto">
          <a:xfrm>
            <a:off x="4008439" y="5157789"/>
            <a:ext cx="71437" cy="503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0250" name="Text Box 13">
            <a:extLst>
              <a:ext uri="{FF2B5EF4-FFF2-40B4-BE49-F238E27FC236}">
                <a16:creationId xmlns:a16="http://schemas.microsoft.com/office/drawing/2014/main" id="{D1BABAC0-51B3-4048-AA29-7D7572687F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83114" y="5408614"/>
            <a:ext cx="60848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r-FR" altLang="fr-FR" sz="2000"/>
              <a:t>Innerve les vaisseaux sanguins et organes internes</a:t>
            </a:r>
          </a:p>
        </p:txBody>
      </p:sp>
      <p:sp>
        <p:nvSpPr>
          <p:cNvPr id="10251" name="Text Box 14">
            <a:extLst>
              <a:ext uri="{FF2B5EF4-FFF2-40B4-BE49-F238E27FC236}">
                <a16:creationId xmlns:a16="http://schemas.microsoft.com/office/drawing/2014/main" id="{7FEF835A-D58A-2EB0-F873-E27B9A589D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3000" y="5768976"/>
            <a:ext cx="60848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r-FR" altLang="fr-FR" sz="2000"/>
              <a:t>Contrôle l’activité du tube digestif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Text Box 2">
            <a:extLst>
              <a:ext uri="{FF2B5EF4-FFF2-40B4-BE49-F238E27FC236}">
                <a16:creationId xmlns:a16="http://schemas.microsoft.com/office/drawing/2014/main" id="{5F2793A5-A08A-0632-552A-694D67E30C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836613"/>
            <a:ext cx="7924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altLang="fr-FR" sz="2800" b="1">
                <a:cs typeface="Arial" panose="020B0604020202020204" pitchFamily="34" charset="0"/>
              </a:rPr>
              <a:t>SYSTEME NERVEUX CENTRAL</a:t>
            </a:r>
          </a:p>
        </p:txBody>
      </p:sp>
      <p:grpSp>
        <p:nvGrpSpPr>
          <p:cNvPr id="2" name="Group 3">
            <a:extLst>
              <a:ext uri="{FF2B5EF4-FFF2-40B4-BE49-F238E27FC236}">
                <a16:creationId xmlns:a16="http://schemas.microsoft.com/office/drawing/2014/main" id="{B3437DC1-40FB-997E-179B-D9C3B0C60C3E}"/>
              </a:ext>
            </a:extLst>
          </p:cNvPr>
          <p:cNvGrpSpPr>
            <a:grpSpLocks/>
          </p:cNvGrpSpPr>
          <p:nvPr/>
        </p:nvGrpSpPr>
        <p:grpSpPr bwMode="auto">
          <a:xfrm>
            <a:off x="2362201" y="1446213"/>
            <a:ext cx="2843213" cy="533400"/>
            <a:chOff x="528" y="1200"/>
            <a:chExt cx="1791" cy="336"/>
          </a:xfrm>
        </p:grpSpPr>
        <p:sp>
          <p:nvSpPr>
            <p:cNvPr id="11279" name="Line 4">
              <a:extLst>
                <a:ext uri="{FF2B5EF4-FFF2-40B4-BE49-F238E27FC236}">
                  <a16:creationId xmlns:a16="http://schemas.microsoft.com/office/drawing/2014/main" id="{54D2A1F9-9D45-93C6-BBED-8DF098B37FD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28" y="1200"/>
              <a:ext cx="912" cy="336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fr-FR"/>
            </a:p>
          </p:txBody>
        </p:sp>
        <p:sp>
          <p:nvSpPr>
            <p:cNvPr id="11280" name="Line 5">
              <a:extLst>
                <a:ext uri="{FF2B5EF4-FFF2-40B4-BE49-F238E27FC236}">
                  <a16:creationId xmlns:a16="http://schemas.microsoft.com/office/drawing/2014/main" id="{EAEA5590-D88E-C01D-B826-3A8E2A6CA50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07" y="1200"/>
              <a:ext cx="912" cy="336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fr-FR"/>
            </a:p>
          </p:txBody>
        </p:sp>
      </p:grpSp>
      <p:sp>
        <p:nvSpPr>
          <p:cNvPr id="142342" name="Text Box 6">
            <a:extLst>
              <a:ext uri="{FF2B5EF4-FFF2-40B4-BE49-F238E27FC236}">
                <a16:creationId xmlns:a16="http://schemas.microsoft.com/office/drawing/2014/main" id="{C77E326E-2971-9728-35A4-F886EFDE0F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132013"/>
            <a:ext cx="19050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altLang="fr-FR" sz="2800" b="1">
                <a:solidFill>
                  <a:srgbClr val="0000FF"/>
                </a:solidFill>
                <a:cs typeface="Arial" panose="020B0604020202020204" pitchFamily="34" charset="0"/>
              </a:rPr>
              <a:t>Moelle épinière</a:t>
            </a:r>
          </a:p>
        </p:txBody>
      </p:sp>
      <p:sp>
        <p:nvSpPr>
          <p:cNvPr id="142343" name="Text Box 7">
            <a:extLst>
              <a:ext uri="{FF2B5EF4-FFF2-40B4-BE49-F238E27FC236}">
                <a16:creationId xmlns:a16="http://schemas.microsoft.com/office/drawing/2014/main" id="{006782B1-9C0C-B182-1503-DD5B64EC48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83114" y="2208213"/>
            <a:ext cx="20923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altLang="fr-FR" sz="2800" b="1">
                <a:solidFill>
                  <a:srgbClr val="0000FF"/>
                </a:solidFill>
                <a:cs typeface="Arial" panose="020B0604020202020204" pitchFamily="34" charset="0"/>
              </a:rPr>
              <a:t>Encéphale</a:t>
            </a:r>
          </a:p>
        </p:txBody>
      </p:sp>
      <p:sp>
        <p:nvSpPr>
          <p:cNvPr id="142344" name="Text Box 8">
            <a:extLst>
              <a:ext uri="{FF2B5EF4-FFF2-40B4-BE49-F238E27FC236}">
                <a16:creationId xmlns:a16="http://schemas.microsoft.com/office/drawing/2014/main" id="{28BB55B8-4BE8-47AA-BA65-D9A926F555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4995863"/>
            <a:ext cx="19050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altLang="fr-FR" sz="2800" b="1">
                <a:solidFill>
                  <a:srgbClr val="0000FF"/>
                </a:solidFill>
                <a:cs typeface="Arial" panose="020B0604020202020204" pitchFamily="34" charset="0"/>
              </a:rPr>
              <a:t>Tronc cérébral</a:t>
            </a:r>
          </a:p>
        </p:txBody>
      </p:sp>
      <p:sp>
        <p:nvSpPr>
          <p:cNvPr id="142345" name="Text Box 9">
            <a:extLst>
              <a:ext uri="{FF2B5EF4-FFF2-40B4-BE49-F238E27FC236}">
                <a16:creationId xmlns:a16="http://schemas.microsoft.com/office/drawing/2014/main" id="{096520DA-5FA3-52A0-6CDA-DE94BDCF62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5057776"/>
            <a:ext cx="1905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altLang="fr-FR" sz="2800" b="1">
                <a:solidFill>
                  <a:srgbClr val="0000FF"/>
                </a:solidFill>
                <a:cs typeface="Arial" panose="020B0604020202020204" pitchFamily="34" charset="0"/>
              </a:rPr>
              <a:t>Cervelet</a:t>
            </a:r>
          </a:p>
        </p:txBody>
      </p:sp>
      <p:grpSp>
        <p:nvGrpSpPr>
          <p:cNvPr id="3" name="Group 10">
            <a:extLst>
              <a:ext uri="{FF2B5EF4-FFF2-40B4-BE49-F238E27FC236}">
                <a16:creationId xmlns:a16="http://schemas.microsoft.com/office/drawing/2014/main" id="{23BD2608-F40B-DC97-BBB3-15A3BA462FAF}"/>
              </a:ext>
            </a:extLst>
          </p:cNvPr>
          <p:cNvGrpSpPr>
            <a:grpSpLocks/>
          </p:cNvGrpSpPr>
          <p:nvPr/>
        </p:nvGrpSpPr>
        <p:grpSpPr bwMode="auto">
          <a:xfrm>
            <a:off x="4471988" y="4219575"/>
            <a:ext cx="5205412" cy="609600"/>
            <a:chOff x="1857" y="2947"/>
            <a:chExt cx="3279" cy="384"/>
          </a:xfrm>
        </p:grpSpPr>
        <p:sp>
          <p:nvSpPr>
            <p:cNvPr id="11276" name="Line 11">
              <a:extLst>
                <a:ext uri="{FF2B5EF4-FFF2-40B4-BE49-F238E27FC236}">
                  <a16:creationId xmlns:a16="http://schemas.microsoft.com/office/drawing/2014/main" id="{92910240-4DE6-6A65-A28B-0B838A13F5B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857" y="2947"/>
              <a:ext cx="912" cy="336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fr-FR"/>
            </a:p>
          </p:txBody>
        </p:sp>
        <p:sp>
          <p:nvSpPr>
            <p:cNvPr id="11277" name="Line 12">
              <a:extLst>
                <a:ext uri="{FF2B5EF4-FFF2-40B4-BE49-F238E27FC236}">
                  <a16:creationId xmlns:a16="http://schemas.microsoft.com/office/drawing/2014/main" id="{BCECBCE9-8FB3-0141-7352-38EC010A65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36" y="2947"/>
              <a:ext cx="912" cy="336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fr-FR"/>
            </a:p>
          </p:txBody>
        </p:sp>
        <p:sp>
          <p:nvSpPr>
            <p:cNvPr id="11278" name="Line 13">
              <a:extLst>
                <a:ext uri="{FF2B5EF4-FFF2-40B4-BE49-F238E27FC236}">
                  <a16:creationId xmlns:a16="http://schemas.microsoft.com/office/drawing/2014/main" id="{CAD74E99-AED6-DB3C-7ECB-76780B37D1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36" y="2947"/>
              <a:ext cx="2400" cy="384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fr-FR"/>
            </a:p>
          </p:txBody>
        </p:sp>
      </p:grpSp>
      <p:sp>
        <p:nvSpPr>
          <p:cNvPr id="142350" name="Text Box 14">
            <a:extLst>
              <a:ext uri="{FF2B5EF4-FFF2-40B4-BE49-F238E27FC236}">
                <a16:creationId xmlns:a16="http://schemas.microsoft.com/office/drawing/2014/main" id="{AEB1E542-84D0-8965-E71E-059885779F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6800" y="5057776"/>
            <a:ext cx="1905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altLang="fr-FR" sz="2800" b="1">
                <a:solidFill>
                  <a:srgbClr val="0000FF"/>
                </a:solidFill>
                <a:cs typeface="Arial" panose="020B0604020202020204" pitchFamily="34" charset="0"/>
              </a:rPr>
              <a:t>Cerveau</a:t>
            </a:r>
          </a:p>
        </p:txBody>
      </p:sp>
      <p:sp>
        <p:nvSpPr>
          <p:cNvPr id="142351" name="Text Box 15">
            <a:extLst>
              <a:ext uri="{FF2B5EF4-FFF2-40B4-BE49-F238E27FC236}">
                <a16:creationId xmlns:a16="http://schemas.microsoft.com/office/drawing/2014/main" id="{3BFB12D9-531C-955C-1EF1-7A52E1C0B6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22800" y="3046414"/>
            <a:ext cx="1905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altLang="fr-FR" sz="2400" b="1">
                <a:solidFill>
                  <a:srgbClr val="FF6600"/>
                </a:solidFill>
                <a:cs typeface="Arial" panose="020B0604020202020204" pitchFamily="34" charset="0"/>
              </a:rPr>
              <a:t>(boîte crânienne)</a:t>
            </a:r>
          </a:p>
        </p:txBody>
      </p:sp>
      <p:sp>
        <p:nvSpPr>
          <p:cNvPr id="142352" name="Text Box 16">
            <a:extLst>
              <a:ext uri="{FF2B5EF4-FFF2-40B4-BE49-F238E27FC236}">
                <a16:creationId xmlns:a16="http://schemas.microsoft.com/office/drawing/2014/main" id="{4653C121-EE7F-6D8D-AF13-C4490FBE8B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3046414"/>
            <a:ext cx="1905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altLang="fr-FR" sz="2400" b="1">
                <a:solidFill>
                  <a:srgbClr val="FF6600"/>
                </a:solidFill>
                <a:cs typeface="Arial" panose="020B0604020202020204" pitchFamily="34" charset="0"/>
              </a:rPr>
              <a:t>(colonne vertébrale)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2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42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42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42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42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42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42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42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2338" grpId="0" autoUpdateAnimBg="0"/>
      <p:bldP spid="142342" grpId="0" autoUpdateAnimBg="0"/>
      <p:bldP spid="142343" grpId="0" autoUpdateAnimBg="0"/>
      <p:bldP spid="142344" grpId="0" autoUpdateAnimBg="0"/>
      <p:bldP spid="142345" grpId="0" autoUpdateAnimBg="0"/>
      <p:bldP spid="142350" grpId="0" autoUpdateAnimBg="0"/>
      <p:bldP spid="142351" grpId="0" autoUpdateAnimBg="0"/>
      <p:bldP spid="142352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4">
            <a:extLst>
              <a:ext uri="{FF2B5EF4-FFF2-40B4-BE49-F238E27FC236}">
                <a16:creationId xmlns:a16="http://schemas.microsoft.com/office/drawing/2014/main" id="{314A8EF4-E717-CA04-71A1-875AECE716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1951" y="188913"/>
            <a:ext cx="89646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altLang="fr-FR" sz="2400" b="1">
                <a:solidFill>
                  <a:srgbClr val="FF0000"/>
                </a:solidFill>
              </a:rPr>
              <a:t>Le SN a 3 fonctions principales</a:t>
            </a:r>
          </a:p>
        </p:txBody>
      </p:sp>
      <p:pic>
        <p:nvPicPr>
          <p:cNvPr id="12291" name="Picture 5" descr="fonctions sytème nerveux">
            <a:extLst>
              <a:ext uri="{FF2B5EF4-FFF2-40B4-BE49-F238E27FC236}">
                <a16:creationId xmlns:a16="http://schemas.microsoft.com/office/drawing/2014/main" id="{55925DFB-BFA5-1129-5A24-4BD3161138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4826" y="1268414"/>
            <a:ext cx="4054475" cy="496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5" name="Text Box 7">
            <a:extLst>
              <a:ext uri="{FF2B5EF4-FFF2-40B4-BE49-F238E27FC236}">
                <a16:creationId xmlns:a16="http://schemas.microsoft.com/office/drawing/2014/main" id="{13F57990-32F8-32E7-408E-02CF46855B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08663" y="836614"/>
            <a:ext cx="47879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fr-FR" altLang="fr-FR" sz="2000"/>
              <a:t>1) Fonction </a:t>
            </a:r>
            <a:r>
              <a:rPr lang="fr-FR" altLang="fr-FR" sz="2000">
                <a:solidFill>
                  <a:srgbClr val="FF0000"/>
                </a:solidFill>
              </a:rPr>
              <a:t>sensitive</a:t>
            </a:r>
            <a:r>
              <a:rPr lang="fr-FR" altLang="fr-FR" sz="2000">
                <a:solidFill>
                  <a:srgbClr val="0000FF"/>
                </a:solidFill>
              </a:rPr>
              <a:t> </a:t>
            </a:r>
            <a:r>
              <a:rPr lang="fr-FR" altLang="fr-FR" sz="2000"/>
              <a:t>: détection des modifications internes et externes (rôle des récepteurs)</a:t>
            </a:r>
          </a:p>
        </p:txBody>
      </p:sp>
      <p:sp>
        <p:nvSpPr>
          <p:cNvPr id="17416" name="Text Box 8">
            <a:extLst>
              <a:ext uri="{FF2B5EF4-FFF2-40B4-BE49-F238E27FC236}">
                <a16:creationId xmlns:a16="http://schemas.microsoft.com/office/drawing/2014/main" id="{6E51C699-F775-51AC-69F0-8586DF11F5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08663" y="2676526"/>
            <a:ext cx="4787900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fr-FR" altLang="fr-FR" sz="2000"/>
              <a:t>2) Fonction </a:t>
            </a:r>
            <a:r>
              <a:rPr lang="fr-FR" altLang="fr-FR" sz="2000">
                <a:solidFill>
                  <a:srgbClr val="FF0000"/>
                </a:solidFill>
              </a:rPr>
              <a:t>intégratrice </a:t>
            </a:r>
            <a:r>
              <a:rPr lang="fr-FR" altLang="fr-FR" sz="2000"/>
              <a:t>:</a:t>
            </a:r>
            <a:r>
              <a:rPr lang="fr-FR" altLang="fr-FR" sz="2000">
                <a:solidFill>
                  <a:srgbClr val="FF0000"/>
                </a:solidFill>
              </a:rPr>
              <a:t> </a:t>
            </a:r>
            <a:r>
              <a:rPr lang="fr-FR" altLang="fr-FR" sz="2000"/>
              <a:t>analyse et intègre les infos venant des récepteurs. Comparaison avec valeurs de références puis décision d’une réponse appropriée</a:t>
            </a:r>
          </a:p>
        </p:txBody>
      </p:sp>
      <p:sp>
        <p:nvSpPr>
          <p:cNvPr id="17419" name="Text Box 11">
            <a:extLst>
              <a:ext uri="{FF2B5EF4-FFF2-40B4-BE49-F238E27FC236}">
                <a16:creationId xmlns:a16="http://schemas.microsoft.com/office/drawing/2014/main" id="{7B6A5B96-6929-4E3B-92D5-9B66109B98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08663" y="5229226"/>
            <a:ext cx="47879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fr-FR" altLang="fr-FR" sz="2000"/>
              <a:t>3) Fonction </a:t>
            </a:r>
            <a:r>
              <a:rPr lang="fr-FR" altLang="fr-FR" sz="2000">
                <a:solidFill>
                  <a:srgbClr val="FF0000"/>
                </a:solidFill>
              </a:rPr>
              <a:t>motrice </a:t>
            </a:r>
            <a:r>
              <a:rPr lang="fr-FR" altLang="fr-FR" sz="2000"/>
              <a:t>:</a:t>
            </a:r>
            <a:r>
              <a:rPr lang="fr-FR" altLang="fr-FR" sz="2000">
                <a:solidFill>
                  <a:srgbClr val="FF0000"/>
                </a:solidFill>
              </a:rPr>
              <a:t> </a:t>
            </a:r>
            <a:r>
              <a:rPr lang="fr-FR" altLang="fr-FR" sz="2000"/>
              <a:t>envoie d’un signal à l’effecteur</a:t>
            </a:r>
          </a:p>
        </p:txBody>
      </p:sp>
      <p:sp>
        <p:nvSpPr>
          <p:cNvPr id="12295" name="Text Box 12">
            <a:extLst>
              <a:ext uri="{FF2B5EF4-FFF2-40B4-BE49-F238E27FC236}">
                <a16:creationId xmlns:a16="http://schemas.microsoft.com/office/drawing/2014/main" id="{5FB25580-8E12-5423-5D50-C8D5A35B79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3388" y="4941888"/>
            <a:ext cx="3603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fr-FR" altLang="fr-FR"/>
          </a:p>
        </p:txBody>
      </p:sp>
      <p:sp>
        <p:nvSpPr>
          <p:cNvPr id="12296" name="Oval 13">
            <a:extLst>
              <a:ext uri="{FF2B5EF4-FFF2-40B4-BE49-F238E27FC236}">
                <a16:creationId xmlns:a16="http://schemas.microsoft.com/office/drawing/2014/main" id="{B76A523F-3ADF-4D3D-1F95-B2D5670D7E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3389" y="4941888"/>
            <a:ext cx="358775" cy="431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fr-FR" b="1"/>
              <a:t>1</a:t>
            </a:r>
          </a:p>
        </p:txBody>
      </p:sp>
      <p:sp>
        <p:nvSpPr>
          <p:cNvPr id="12297" name="Oval 14">
            <a:extLst>
              <a:ext uri="{FF2B5EF4-FFF2-40B4-BE49-F238E27FC236}">
                <a16:creationId xmlns:a16="http://schemas.microsoft.com/office/drawing/2014/main" id="{E33B6D25-C44A-FBDF-DF8C-980EBE781C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4114" y="2205038"/>
            <a:ext cx="358775" cy="431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fr-FR" b="1"/>
              <a:t>2</a:t>
            </a:r>
          </a:p>
        </p:txBody>
      </p:sp>
      <p:sp>
        <p:nvSpPr>
          <p:cNvPr id="12298" name="Oval 15">
            <a:extLst>
              <a:ext uri="{FF2B5EF4-FFF2-40B4-BE49-F238E27FC236}">
                <a16:creationId xmlns:a16="http://schemas.microsoft.com/office/drawing/2014/main" id="{F676F307-BA47-6146-916D-30CFC5967E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19739" y="4797425"/>
            <a:ext cx="358775" cy="431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fr-FR" b="1"/>
              <a:t>3</a:t>
            </a:r>
          </a:p>
        </p:txBody>
      </p:sp>
      <p:sp>
        <p:nvSpPr>
          <p:cNvPr id="17424" name="Text Box 16">
            <a:extLst>
              <a:ext uri="{FF2B5EF4-FFF2-40B4-BE49-F238E27FC236}">
                <a16:creationId xmlns:a16="http://schemas.microsoft.com/office/drawing/2014/main" id="{8C8D3047-EAAC-C7E1-3FE2-1AFE4D0B22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8926" y="6308726"/>
            <a:ext cx="91090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altLang="fr-FR" sz="2400" b="1">
                <a:solidFill>
                  <a:srgbClr val="FF0000"/>
                </a:solidFill>
              </a:rPr>
              <a:t>Rôle des nerfs et des neurones : circulation de l’information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Text Box 2">
            <a:extLst>
              <a:ext uri="{FF2B5EF4-FFF2-40B4-BE49-F238E27FC236}">
                <a16:creationId xmlns:a16="http://schemas.microsoft.com/office/drawing/2014/main" id="{FD24AC24-B5FF-576B-988C-8AE15F736B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549275"/>
            <a:ext cx="2971800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altLang="fr-FR" sz="2800" b="1">
                <a:solidFill>
                  <a:srgbClr val="0000FF"/>
                </a:solidFill>
                <a:cs typeface="Arial" panose="020B0604020202020204" pitchFamily="34" charset="0"/>
              </a:rPr>
              <a:t>SYSTÈME NERVEUX CENTRAL</a:t>
            </a:r>
          </a:p>
        </p:txBody>
      </p:sp>
      <p:sp>
        <p:nvSpPr>
          <p:cNvPr id="141315" name="Text Box 3">
            <a:extLst>
              <a:ext uri="{FF2B5EF4-FFF2-40B4-BE49-F238E27FC236}">
                <a16:creationId xmlns:a16="http://schemas.microsoft.com/office/drawing/2014/main" id="{52B9DE7D-D4A3-BA9C-5DE7-7351953592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5188" y="44451"/>
            <a:ext cx="2971800" cy="242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20000"/>
              </a:lnSpc>
              <a:spcBef>
                <a:spcPct val="50000"/>
              </a:spcBef>
            </a:pPr>
            <a:r>
              <a:rPr lang="fr-FR" altLang="fr-FR" sz="2800" b="1">
                <a:solidFill>
                  <a:srgbClr val="0000FF"/>
                </a:solidFill>
                <a:cs typeface="Arial" panose="020B0604020202020204" pitchFamily="34" charset="0"/>
              </a:rPr>
              <a:t>SYSTÈME NERVEUX PÉRIPHÉRIQUE</a:t>
            </a:r>
          </a:p>
          <a:p>
            <a:pPr algn="ctr" eaLnBrk="1" hangingPunct="1">
              <a:lnSpc>
                <a:spcPct val="120000"/>
              </a:lnSpc>
              <a:spcBef>
                <a:spcPct val="50000"/>
              </a:spcBef>
            </a:pPr>
            <a:r>
              <a:rPr lang="fr-FR" altLang="fr-FR" b="1">
                <a:solidFill>
                  <a:srgbClr val="0000FF"/>
                </a:solidFill>
                <a:cs typeface="Arial" panose="020B0604020202020204" pitchFamily="34" charset="0"/>
              </a:rPr>
              <a:t>(nerfs crâniens, nerfs rachidiens…)</a:t>
            </a:r>
          </a:p>
        </p:txBody>
      </p:sp>
      <p:sp>
        <p:nvSpPr>
          <p:cNvPr id="141316" name="Text Box 4">
            <a:extLst>
              <a:ext uri="{FF2B5EF4-FFF2-40B4-BE49-F238E27FC236}">
                <a16:creationId xmlns:a16="http://schemas.microsoft.com/office/drawing/2014/main" id="{EB4990B5-C755-D4CF-875A-D11FF72B8C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3475039"/>
            <a:ext cx="4267200" cy="326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altLang="fr-FR" sz="2600" b="1">
                <a:cs typeface="Arial" panose="020B0604020202020204" pitchFamily="34" charset="0"/>
              </a:rPr>
              <a:t>  ENREGISTREMENT DES INFORMATIONS ENTRANTES.</a:t>
            </a:r>
          </a:p>
          <a:p>
            <a:pPr algn="ctr" eaLnBrk="1" hangingPunct="1">
              <a:spcBef>
                <a:spcPct val="50000"/>
              </a:spcBef>
            </a:pPr>
            <a:endParaRPr lang="fr-FR" altLang="fr-FR" sz="2600" b="1">
              <a:cs typeface="Arial" panose="020B0604020202020204" pitchFamily="34" charset="0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fr-FR" altLang="fr-FR" sz="2600" b="1">
                <a:cs typeface="Arial" panose="020B0604020202020204" pitchFamily="34" charset="0"/>
              </a:rPr>
              <a:t>  ÉLABORATION DES INFORMATIONS DE SORTIE </a:t>
            </a:r>
          </a:p>
        </p:txBody>
      </p:sp>
      <p:sp>
        <p:nvSpPr>
          <p:cNvPr id="141317" name="Text Box 5">
            <a:extLst>
              <a:ext uri="{FF2B5EF4-FFF2-40B4-BE49-F238E27FC236}">
                <a16:creationId xmlns:a16="http://schemas.microsoft.com/office/drawing/2014/main" id="{FD7AF2D4-281B-FFA2-768C-02D4C71727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3388" y="4710114"/>
            <a:ext cx="381635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altLang="fr-FR" sz="2600" b="1">
                <a:cs typeface="Arial" panose="020B0604020202020204" pitchFamily="34" charset="0"/>
              </a:rPr>
              <a:t>TRANSPORT DES INFORMATIONS</a:t>
            </a:r>
          </a:p>
        </p:txBody>
      </p:sp>
      <p:sp>
        <p:nvSpPr>
          <p:cNvPr id="141318" name="AutoShape 6">
            <a:extLst>
              <a:ext uri="{FF2B5EF4-FFF2-40B4-BE49-F238E27FC236}">
                <a16:creationId xmlns:a16="http://schemas.microsoft.com/office/drawing/2014/main" id="{9DD21605-4ACE-E07E-3197-8CC92D540C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71813" y="3206830"/>
            <a:ext cx="366960" cy="444341"/>
          </a:xfrm>
          <a:prstGeom prst="downArrow">
            <a:avLst>
              <a:gd name="adj1" fmla="val 50000"/>
              <a:gd name="adj2" fmla="val 42857"/>
            </a:avLst>
          </a:prstGeom>
          <a:solidFill>
            <a:srgbClr val="00B0F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141319" name="AutoShape 7">
            <a:extLst>
              <a:ext uri="{FF2B5EF4-FFF2-40B4-BE49-F238E27FC236}">
                <a16:creationId xmlns:a16="http://schemas.microsoft.com/office/drawing/2014/main" id="{FA0FA938-25BC-C07B-17EE-D6A84256D5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51763" y="2693869"/>
            <a:ext cx="1066800" cy="419338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00B0F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1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1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1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41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41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1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1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41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413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314" grpId="0" autoUpdateAnimBg="0"/>
      <p:bldP spid="141315" grpId="0" autoUpdateAnimBg="0"/>
      <p:bldP spid="141316" grpId="0" build="p" autoUpdateAnimBg="0"/>
      <p:bldP spid="141317" grpId="0" autoUpdateAnimBg="0"/>
      <p:bldP spid="141318" grpId="0" animBg="1"/>
      <p:bldP spid="14131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>
            <a:extLst>
              <a:ext uri="{FF2B5EF4-FFF2-40B4-BE49-F238E27FC236}">
                <a16:creationId xmlns:a16="http://schemas.microsoft.com/office/drawing/2014/main" id="{983EB5E7-6BF8-11AA-CBAB-DA5566C4B4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188913"/>
            <a:ext cx="86868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altLang="fr-FR" sz="2800" b="1">
                <a:solidFill>
                  <a:srgbClr val="FF0000"/>
                </a:solidFill>
                <a:cs typeface="Arial" panose="020B0604020202020204" pitchFamily="34" charset="0"/>
              </a:rPr>
              <a:t>Il y a plusieurs types d’infos qui sont fournies au SNC (encéphale + ME) </a:t>
            </a:r>
          </a:p>
        </p:txBody>
      </p:sp>
      <p:sp>
        <p:nvSpPr>
          <p:cNvPr id="261123" name="Text Box 3">
            <a:extLst>
              <a:ext uri="{FF2B5EF4-FFF2-40B4-BE49-F238E27FC236}">
                <a16:creationId xmlns:a16="http://schemas.microsoft.com/office/drawing/2014/main" id="{33FF3DD9-B2E9-8061-32BB-1A8764CBC7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8925" y="1560513"/>
            <a:ext cx="45720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altLang="fr-FR" sz="2400" b="1" u="sng">
                <a:cs typeface="Arial" panose="020B0604020202020204" pitchFamily="34" charset="0"/>
              </a:rPr>
              <a:t>Informations sensorielles</a:t>
            </a:r>
          </a:p>
          <a:p>
            <a:pPr algn="ctr" eaLnBrk="1" hangingPunct="1">
              <a:spcBef>
                <a:spcPct val="50000"/>
              </a:spcBef>
            </a:pPr>
            <a:r>
              <a:rPr lang="fr-FR" altLang="fr-FR" sz="2400" b="1">
                <a:cs typeface="Arial" panose="020B0604020202020204" pitchFamily="34" charset="0"/>
              </a:rPr>
              <a:t>(les 5 organes des sens)</a:t>
            </a:r>
          </a:p>
        </p:txBody>
      </p:sp>
      <p:sp>
        <p:nvSpPr>
          <p:cNvPr id="261124" name="Text Box 4">
            <a:extLst>
              <a:ext uri="{FF2B5EF4-FFF2-40B4-BE49-F238E27FC236}">
                <a16:creationId xmlns:a16="http://schemas.microsoft.com/office/drawing/2014/main" id="{A17AF94D-286E-8D48-400C-31406C9E2D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3373438"/>
            <a:ext cx="1905000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r-FR" altLang="fr-FR" sz="2400" b="1">
                <a:cs typeface="Arial" panose="020B0604020202020204" pitchFamily="34" charset="0"/>
              </a:rPr>
              <a:t>Vision</a:t>
            </a:r>
          </a:p>
          <a:p>
            <a:pPr eaLnBrk="1" hangingPunct="1">
              <a:spcBef>
                <a:spcPct val="50000"/>
              </a:spcBef>
            </a:pPr>
            <a:r>
              <a:rPr lang="fr-FR" altLang="fr-FR" sz="2400" b="1">
                <a:cs typeface="Arial" panose="020B0604020202020204" pitchFamily="34" charset="0"/>
              </a:rPr>
              <a:t>Tact</a:t>
            </a:r>
          </a:p>
          <a:p>
            <a:pPr eaLnBrk="1" hangingPunct="1">
              <a:spcBef>
                <a:spcPct val="50000"/>
              </a:spcBef>
            </a:pPr>
            <a:r>
              <a:rPr lang="fr-FR" altLang="fr-FR" sz="2400" b="1">
                <a:cs typeface="Arial" panose="020B0604020202020204" pitchFamily="34" charset="0"/>
              </a:rPr>
              <a:t>Audition</a:t>
            </a:r>
          </a:p>
          <a:p>
            <a:pPr eaLnBrk="1" hangingPunct="1">
              <a:spcBef>
                <a:spcPct val="50000"/>
              </a:spcBef>
            </a:pPr>
            <a:r>
              <a:rPr lang="fr-FR" altLang="fr-FR" sz="2400" b="1">
                <a:cs typeface="Arial" panose="020B0604020202020204" pitchFamily="34" charset="0"/>
              </a:rPr>
              <a:t>Olfaction</a:t>
            </a:r>
          </a:p>
          <a:p>
            <a:pPr eaLnBrk="1" hangingPunct="1">
              <a:spcBef>
                <a:spcPct val="50000"/>
              </a:spcBef>
            </a:pPr>
            <a:r>
              <a:rPr lang="fr-FR" altLang="fr-FR" sz="2400" b="1">
                <a:cs typeface="Arial" panose="020B0604020202020204" pitchFamily="34" charset="0"/>
              </a:rPr>
              <a:t>Gustation</a:t>
            </a:r>
          </a:p>
        </p:txBody>
      </p:sp>
      <p:sp>
        <p:nvSpPr>
          <p:cNvPr id="261127" name="Text Box 7">
            <a:extLst>
              <a:ext uri="{FF2B5EF4-FFF2-40B4-BE49-F238E27FC236}">
                <a16:creationId xmlns:a16="http://schemas.microsoft.com/office/drawing/2014/main" id="{DAA6709F-D81E-0AFD-1D31-FEE132C01E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1557338"/>
            <a:ext cx="42672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altLang="fr-FR" sz="2400" b="1" u="sng">
                <a:cs typeface="Arial" panose="020B0604020202020204" pitchFamily="34" charset="0"/>
              </a:rPr>
              <a:t>Informations sensitives</a:t>
            </a:r>
          </a:p>
          <a:p>
            <a:pPr algn="ctr" eaLnBrk="1" hangingPunct="1">
              <a:spcBef>
                <a:spcPct val="50000"/>
              </a:spcBef>
            </a:pPr>
            <a:r>
              <a:rPr lang="fr-FR" altLang="fr-FR" sz="2400" b="1">
                <a:cs typeface="Arial" panose="020B0604020202020204" pitchFamily="34" charset="0"/>
              </a:rPr>
              <a:t>(les autres)</a:t>
            </a:r>
          </a:p>
        </p:txBody>
      </p:sp>
      <p:sp>
        <p:nvSpPr>
          <p:cNvPr id="261128" name="Text Box 8">
            <a:extLst>
              <a:ext uri="{FF2B5EF4-FFF2-40B4-BE49-F238E27FC236}">
                <a16:creationId xmlns:a16="http://schemas.microsoft.com/office/drawing/2014/main" id="{A332E07F-B423-AFA1-E7AA-549B8A8D24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3429000"/>
            <a:ext cx="2895600" cy="2492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r-FR" altLang="fr-FR" sz="2400" b="1">
                <a:cs typeface="Arial" panose="020B0604020202020204" pitchFamily="34" charset="0"/>
              </a:rPr>
              <a:t>Sens musculaire (proprioception)</a:t>
            </a:r>
          </a:p>
          <a:p>
            <a:pPr eaLnBrk="1" hangingPunct="1">
              <a:spcBef>
                <a:spcPct val="50000"/>
              </a:spcBef>
            </a:pPr>
            <a:endParaRPr lang="fr-FR" altLang="fr-FR" sz="2400" b="1">
              <a:cs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fr-FR" altLang="fr-FR" sz="2400" b="1">
              <a:cs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fr-FR" altLang="fr-FR" sz="2400" b="1">
                <a:cs typeface="Arial" panose="020B0604020202020204" pitchFamily="34" charset="0"/>
              </a:rPr>
              <a:t>Douleur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61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61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61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61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61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611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61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61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2611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1123" grpId="0" autoUpdateAnimBg="0"/>
      <p:bldP spid="261124" grpId="0" build="p" autoUpdateAnimBg="0"/>
      <p:bldP spid="261127" grpId="0" autoUpdateAnimBg="0"/>
      <p:bldP spid="261128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>
            <a:extLst>
              <a:ext uri="{FF2B5EF4-FFF2-40B4-BE49-F238E27FC236}">
                <a16:creationId xmlns:a16="http://schemas.microsoft.com/office/drawing/2014/main" id="{EE669D20-4491-3A19-4C2D-F098156BE1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152401"/>
            <a:ext cx="8915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altLang="fr-FR" sz="2800" b="1">
                <a:solidFill>
                  <a:srgbClr val="FF0000"/>
                </a:solidFill>
                <a:cs typeface="Arial" panose="020B0604020202020204" pitchFamily="34" charset="0"/>
              </a:rPr>
              <a:t>Elaboration des messages afférents</a:t>
            </a:r>
          </a:p>
        </p:txBody>
      </p:sp>
      <p:sp>
        <p:nvSpPr>
          <p:cNvPr id="262147" name="Text Box 3">
            <a:extLst>
              <a:ext uri="{FF2B5EF4-FFF2-40B4-BE49-F238E27FC236}">
                <a16:creationId xmlns:a16="http://schemas.microsoft.com/office/drawing/2014/main" id="{2470DD46-9B90-4202-245D-888488FFD0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53400" y="1524000"/>
            <a:ext cx="167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r-FR" altLang="fr-FR" sz="2400" b="1">
                <a:solidFill>
                  <a:srgbClr val="0000FF"/>
                </a:solidFill>
                <a:cs typeface="Arial" panose="020B0604020202020204" pitchFamily="34" charset="0"/>
              </a:rPr>
              <a:t>SNC</a:t>
            </a:r>
          </a:p>
        </p:txBody>
      </p:sp>
      <p:grpSp>
        <p:nvGrpSpPr>
          <p:cNvPr id="2" name="Group 4">
            <a:extLst>
              <a:ext uri="{FF2B5EF4-FFF2-40B4-BE49-F238E27FC236}">
                <a16:creationId xmlns:a16="http://schemas.microsoft.com/office/drawing/2014/main" id="{06FAF27D-5599-7F2E-04BE-AC92954CB76E}"/>
              </a:ext>
            </a:extLst>
          </p:cNvPr>
          <p:cNvGrpSpPr>
            <a:grpSpLocks/>
          </p:cNvGrpSpPr>
          <p:nvPr/>
        </p:nvGrpSpPr>
        <p:grpSpPr bwMode="auto">
          <a:xfrm>
            <a:off x="1676400" y="5486403"/>
            <a:ext cx="2209800" cy="1287463"/>
            <a:chOff x="96" y="3456"/>
            <a:chExt cx="1392" cy="811"/>
          </a:xfrm>
        </p:grpSpPr>
        <p:sp>
          <p:nvSpPr>
            <p:cNvPr id="15378" name="Text Box 5">
              <a:extLst>
                <a:ext uri="{FF2B5EF4-FFF2-40B4-BE49-F238E27FC236}">
                  <a16:creationId xmlns:a16="http://schemas.microsoft.com/office/drawing/2014/main" id="{F59CB5F0-C964-D249-C2FF-620BC547299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6" y="3744"/>
              <a:ext cx="1056" cy="5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fr-FR" altLang="fr-FR" sz="2400" b="1">
                  <a:solidFill>
                    <a:srgbClr val="0000FF"/>
                  </a:solidFill>
                  <a:cs typeface="Arial" panose="020B0604020202020204" pitchFamily="34" charset="0"/>
                </a:rPr>
                <a:t>Signal physique</a:t>
              </a:r>
            </a:p>
          </p:txBody>
        </p:sp>
        <p:sp>
          <p:nvSpPr>
            <p:cNvPr id="15379" name="Line 6">
              <a:extLst>
                <a:ext uri="{FF2B5EF4-FFF2-40B4-BE49-F238E27FC236}">
                  <a16:creationId xmlns:a16="http://schemas.microsoft.com/office/drawing/2014/main" id="{432FA2F7-2334-4E4B-A40C-C363443537C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12" y="3456"/>
              <a:ext cx="576" cy="384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fr-FR"/>
            </a:p>
          </p:txBody>
        </p:sp>
      </p:grpSp>
      <p:grpSp>
        <p:nvGrpSpPr>
          <p:cNvPr id="3" name="Group 7">
            <a:extLst>
              <a:ext uri="{FF2B5EF4-FFF2-40B4-BE49-F238E27FC236}">
                <a16:creationId xmlns:a16="http://schemas.microsoft.com/office/drawing/2014/main" id="{B9508F62-8E89-F461-D561-202B62B8B79C}"/>
              </a:ext>
            </a:extLst>
          </p:cNvPr>
          <p:cNvGrpSpPr>
            <a:grpSpLocks/>
          </p:cNvGrpSpPr>
          <p:nvPr/>
        </p:nvGrpSpPr>
        <p:grpSpPr bwMode="auto">
          <a:xfrm>
            <a:off x="3886200" y="3810002"/>
            <a:ext cx="2286000" cy="1668463"/>
            <a:chOff x="1488" y="2400"/>
            <a:chExt cx="1440" cy="1051"/>
          </a:xfrm>
        </p:grpSpPr>
        <p:sp>
          <p:nvSpPr>
            <p:cNvPr id="15376" name="Text Box 8">
              <a:extLst>
                <a:ext uri="{FF2B5EF4-FFF2-40B4-BE49-F238E27FC236}">
                  <a16:creationId xmlns:a16="http://schemas.microsoft.com/office/drawing/2014/main" id="{4E7677B0-84B3-4DFA-4934-0ECF082C35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88" y="2928"/>
              <a:ext cx="1056" cy="5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fr-FR" altLang="fr-FR" sz="2400" b="1">
                  <a:solidFill>
                    <a:srgbClr val="0000FF"/>
                  </a:solidFill>
                  <a:cs typeface="Arial" panose="020B0604020202020204" pitchFamily="34" charset="0"/>
                </a:rPr>
                <a:t>Récepteur spécialisé</a:t>
              </a:r>
            </a:p>
          </p:txBody>
        </p:sp>
        <p:sp>
          <p:nvSpPr>
            <p:cNvPr id="15377" name="Line 9">
              <a:extLst>
                <a:ext uri="{FF2B5EF4-FFF2-40B4-BE49-F238E27FC236}">
                  <a16:creationId xmlns:a16="http://schemas.microsoft.com/office/drawing/2014/main" id="{DEB0D45D-E630-5B7A-D49E-643D5B6DE68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52" y="2400"/>
              <a:ext cx="576" cy="384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fr-FR"/>
            </a:p>
          </p:txBody>
        </p:sp>
      </p:grpSp>
      <p:grpSp>
        <p:nvGrpSpPr>
          <p:cNvPr id="4" name="Group 10">
            <a:extLst>
              <a:ext uri="{FF2B5EF4-FFF2-40B4-BE49-F238E27FC236}">
                <a16:creationId xmlns:a16="http://schemas.microsoft.com/office/drawing/2014/main" id="{D0E5B0DE-A174-D382-52D9-28E02EBF88F2}"/>
              </a:ext>
            </a:extLst>
          </p:cNvPr>
          <p:cNvGrpSpPr>
            <a:grpSpLocks/>
          </p:cNvGrpSpPr>
          <p:nvPr/>
        </p:nvGrpSpPr>
        <p:grpSpPr bwMode="auto">
          <a:xfrm>
            <a:off x="6096000" y="2209800"/>
            <a:ext cx="1981200" cy="1295400"/>
            <a:chOff x="2880" y="1392"/>
            <a:chExt cx="1248" cy="816"/>
          </a:xfrm>
        </p:grpSpPr>
        <p:sp>
          <p:nvSpPr>
            <p:cNvPr id="15374" name="Text Box 11">
              <a:extLst>
                <a:ext uri="{FF2B5EF4-FFF2-40B4-BE49-F238E27FC236}">
                  <a16:creationId xmlns:a16="http://schemas.microsoft.com/office/drawing/2014/main" id="{D8DF0B40-C162-AE0A-DE7C-56AAF6A5032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80" y="1920"/>
              <a:ext cx="105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fr-FR" altLang="fr-FR" sz="2400" b="1">
                  <a:solidFill>
                    <a:srgbClr val="0000FF"/>
                  </a:solidFill>
                  <a:cs typeface="Arial" panose="020B0604020202020204" pitchFamily="34" charset="0"/>
                </a:rPr>
                <a:t>Nerfs</a:t>
              </a:r>
            </a:p>
          </p:txBody>
        </p:sp>
        <p:sp>
          <p:nvSpPr>
            <p:cNvPr id="15375" name="Line 12">
              <a:extLst>
                <a:ext uri="{FF2B5EF4-FFF2-40B4-BE49-F238E27FC236}">
                  <a16:creationId xmlns:a16="http://schemas.microsoft.com/office/drawing/2014/main" id="{E17FE19A-960B-80C2-4D16-90FE59A6067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52" y="1392"/>
              <a:ext cx="576" cy="384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fr-FR"/>
            </a:p>
          </p:txBody>
        </p:sp>
      </p:grpSp>
      <p:sp>
        <p:nvSpPr>
          <p:cNvPr id="262157" name="Text Box 13">
            <a:extLst>
              <a:ext uri="{FF2B5EF4-FFF2-40B4-BE49-F238E27FC236}">
                <a16:creationId xmlns:a16="http://schemas.microsoft.com/office/drawing/2014/main" id="{8598E9BF-E596-D996-FB8D-DFA7C81E49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4038600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r-FR" altLang="fr-FR" sz="2400" b="1">
                <a:solidFill>
                  <a:srgbClr val="FF6600"/>
                </a:solidFill>
                <a:cs typeface="Arial" panose="020B0604020202020204" pitchFamily="34" charset="0"/>
              </a:rPr>
              <a:t>Transduction</a:t>
            </a:r>
          </a:p>
        </p:txBody>
      </p:sp>
      <p:sp>
        <p:nvSpPr>
          <p:cNvPr id="262158" name="Text Box 14">
            <a:extLst>
              <a:ext uri="{FF2B5EF4-FFF2-40B4-BE49-F238E27FC236}">
                <a16:creationId xmlns:a16="http://schemas.microsoft.com/office/drawing/2014/main" id="{CD2D5E45-B19A-E403-921C-4D97EAE920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2133600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r-FR" altLang="fr-FR" sz="2400" b="1">
                <a:solidFill>
                  <a:srgbClr val="FF6600"/>
                </a:solidFill>
                <a:cs typeface="Arial" panose="020B0604020202020204" pitchFamily="34" charset="0"/>
              </a:rPr>
              <a:t>Transmission</a:t>
            </a:r>
          </a:p>
        </p:txBody>
      </p:sp>
      <p:sp>
        <p:nvSpPr>
          <p:cNvPr id="262159" name="Text Box 15">
            <a:extLst>
              <a:ext uri="{FF2B5EF4-FFF2-40B4-BE49-F238E27FC236}">
                <a16:creationId xmlns:a16="http://schemas.microsoft.com/office/drawing/2014/main" id="{FA12AA40-3E2C-6EA1-639A-4011E7F032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609600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r-FR" altLang="fr-FR" sz="2400" b="1">
                <a:solidFill>
                  <a:srgbClr val="FF6600"/>
                </a:solidFill>
                <a:cs typeface="Arial" panose="020B0604020202020204" pitchFamily="34" charset="0"/>
              </a:rPr>
              <a:t>Intégration</a:t>
            </a:r>
          </a:p>
        </p:txBody>
      </p:sp>
      <p:sp>
        <p:nvSpPr>
          <p:cNvPr id="262160" name="Text Box 16">
            <a:extLst>
              <a:ext uri="{FF2B5EF4-FFF2-40B4-BE49-F238E27FC236}">
                <a16:creationId xmlns:a16="http://schemas.microsoft.com/office/drawing/2014/main" id="{CCE37213-306E-6D35-3F69-6EAFD4873E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5410200"/>
            <a:ext cx="3276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r-FR" altLang="fr-FR" sz="2400" b="1">
                <a:solidFill>
                  <a:srgbClr val="FFCC66"/>
                </a:solidFill>
                <a:cs typeface="Arial" panose="020B0604020202020204" pitchFamily="34" charset="0"/>
              </a:rPr>
              <a:t>Signal électrique</a:t>
            </a:r>
          </a:p>
        </p:txBody>
      </p:sp>
      <p:sp>
        <p:nvSpPr>
          <p:cNvPr id="262161" name="Text Box 17">
            <a:extLst>
              <a:ext uri="{FF2B5EF4-FFF2-40B4-BE49-F238E27FC236}">
                <a16:creationId xmlns:a16="http://schemas.microsoft.com/office/drawing/2014/main" id="{9A82059E-565B-34C1-6450-E53DA22F2D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34400" y="2057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r-FR" altLang="fr-FR" sz="2400" b="1">
                <a:solidFill>
                  <a:srgbClr val="FFCC66"/>
                </a:solidFill>
                <a:cs typeface="Arial" panose="020B0604020202020204" pitchFamily="34" charset="0"/>
              </a:rPr>
              <a:t>Perception</a:t>
            </a:r>
          </a:p>
        </p:txBody>
      </p:sp>
      <p:sp>
        <p:nvSpPr>
          <p:cNvPr id="262162" name="Text Box 18">
            <a:extLst>
              <a:ext uri="{FF2B5EF4-FFF2-40B4-BE49-F238E27FC236}">
                <a16:creationId xmlns:a16="http://schemas.microsoft.com/office/drawing/2014/main" id="{682B468B-0660-85C8-3B3D-6EDB70F4AD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6600" y="3505201"/>
            <a:ext cx="32766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r-FR" altLang="fr-FR" sz="2400" b="1">
                <a:solidFill>
                  <a:srgbClr val="FFCC66"/>
                </a:solidFill>
                <a:cs typeface="Arial" panose="020B0604020202020204" pitchFamily="34" charset="0"/>
              </a:rPr>
              <a:t>Transport de l’information codée</a:t>
            </a:r>
          </a:p>
        </p:txBody>
      </p:sp>
      <p:sp>
        <p:nvSpPr>
          <p:cNvPr id="262163" name="Text Box 19">
            <a:extLst>
              <a:ext uri="{FF2B5EF4-FFF2-40B4-BE49-F238E27FC236}">
                <a16:creationId xmlns:a16="http://schemas.microsoft.com/office/drawing/2014/main" id="{50BFD8F9-F26E-57AE-9945-E3C497460EEB}"/>
              </a:ext>
            </a:extLst>
          </p:cNvPr>
          <p:cNvSpPr txBox="1">
            <a:spLocks noChangeArrowheads="1"/>
          </p:cNvSpPr>
          <p:nvPr/>
        </p:nvSpPr>
        <p:spPr bwMode="auto">
          <a:xfrm rot="19328153">
            <a:off x="1371600" y="1524000"/>
            <a:ext cx="46482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r-FR" altLang="fr-FR" sz="2800" b="1">
                <a:latin typeface="Comic Sans MS" panose="030F0702030302020204" pitchFamily="66" charset="0"/>
              </a:rPr>
              <a:t>Cette organisation permet la perception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2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2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62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62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62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62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62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621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62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62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62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62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62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62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621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621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62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62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621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621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62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62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621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621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62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62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62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621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62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62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2147" grpId="0" autoUpdateAnimBg="0"/>
      <p:bldP spid="262157" grpId="0" autoUpdateAnimBg="0"/>
      <p:bldP spid="262158" grpId="0" autoUpdateAnimBg="0"/>
      <p:bldP spid="262159" grpId="0" autoUpdateAnimBg="0"/>
      <p:bldP spid="262160" grpId="0" autoUpdateAnimBg="0"/>
      <p:bldP spid="262161" grpId="0" autoUpdateAnimBg="0"/>
      <p:bldP spid="262162" grpId="0" autoUpdateAnimBg="0"/>
      <p:bldP spid="262163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>
            <a:extLst>
              <a:ext uri="{FF2B5EF4-FFF2-40B4-BE49-F238E27FC236}">
                <a16:creationId xmlns:a16="http://schemas.microsoft.com/office/drawing/2014/main" id="{2B35E196-7884-5F9F-E395-1D18B01CD0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115888"/>
            <a:ext cx="86868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altLang="fr-FR" sz="2800" b="1">
                <a:solidFill>
                  <a:srgbClr val="FF0000"/>
                </a:solidFill>
                <a:cs typeface="Arial" panose="020B0604020202020204" pitchFamily="34" charset="0"/>
              </a:rPr>
              <a:t>Des commandes sont construites par le SNC (encéphale + ME)</a:t>
            </a:r>
          </a:p>
        </p:txBody>
      </p:sp>
      <p:grpSp>
        <p:nvGrpSpPr>
          <p:cNvPr id="2" name="Group 3">
            <a:extLst>
              <a:ext uri="{FF2B5EF4-FFF2-40B4-BE49-F238E27FC236}">
                <a16:creationId xmlns:a16="http://schemas.microsoft.com/office/drawing/2014/main" id="{D8CA9582-8A51-5BFF-4576-4DA86C7D2276}"/>
              </a:ext>
            </a:extLst>
          </p:cNvPr>
          <p:cNvGrpSpPr>
            <a:grpSpLocks/>
          </p:cNvGrpSpPr>
          <p:nvPr/>
        </p:nvGrpSpPr>
        <p:grpSpPr bwMode="auto">
          <a:xfrm>
            <a:off x="1905000" y="2043113"/>
            <a:ext cx="8458200" cy="519112"/>
            <a:chOff x="240" y="912"/>
            <a:chExt cx="5328" cy="327"/>
          </a:xfrm>
        </p:grpSpPr>
        <p:sp>
          <p:nvSpPr>
            <p:cNvPr id="16394" name="Text Box 4">
              <a:extLst>
                <a:ext uri="{FF2B5EF4-FFF2-40B4-BE49-F238E27FC236}">
                  <a16:creationId xmlns:a16="http://schemas.microsoft.com/office/drawing/2014/main" id="{B82996FF-F4DD-C4B5-66BB-271B1394D7A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0" y="912"/>
              <a:ext cx="532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fr-FR" altLang="fr-FR" sz="2800" b="1">
                  <a:cs typeface="Arial" panose="020B0604020202020204" pitchFamily="34" charset="0"/>
                </a:rPr>
                <a:t>Stimulation			Réponse</a:t>
              </a:r>
            </a:p>
          </p:txBody>
        </p:sp>
        <p:sp>
          <p:nvSpPr>
            <p:cNvPr id="16395" name="Line 5">
              <a:extLst>
                <a:ext uri="{FF2B5EF4-FFF2-40B4-BE49-F238E27FC236}">
                  <a16:creationId xmlns:a16="http://schemas.microsoft.com/office/drawing/2014/main" id="{456D9884-D86A-0632-24CF-6A86591DA1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61" y="1104"/>
              <a:ext cx="1536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fr-FR"/>
            </a:p>
          </p:txBody>
        </p:sp>
      </p:grpSp>
      <p:sp>
        <p:nvSpPr>
          <p:cNvPr id="16388" name="Text Box 6">
            <a:extLst>
              <a:ext uri="{FF2B5EF4-FFF2-40B4-BE49-F238E27FC236}">
                <a16:creationId xmlns:a16="http://schemas.microsoft.com/office/drawing/2014/main" id="{B00C82BB-0257-D185-42F7-C122CB810B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1433513"/>
            <a:ext cx="1676400" cy="52322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r-FR" altLang="fr-FR" sz="2800" b="1">
                <a:solidFill>
                  <a:srgbClr val="0000FF"/>
                </a:solidFill>
                <a:cs typeface="Arial" panose="020B0604020202020204" pitchFamily="34" charset="0"/>
              </a:rPr>
              <a:t>1</a:t>
            </a:r>
            <a:r>
              <a:rPr lang="fr-FR" altLang="fr-FR" sz="2800" b="1" baseline="30000">
                <a:solidFill>
                  <a:srgbClr val="0000FF"/>
                </a:solidFill>
                <a:cs typeface="Arial" panose="020B0604020202020204" pitchFamily="34" charset="0"/>
              </a:rPr>
              <a:t>e</a:t>
            </a:r>
            <a:r>
              <a:rPr lang="fr-FR" altLang="fr-FR" sz="2800" b="1">
                <a:solidFill>
                  <a:srgbClr val="0000FF"/>
                </a:solidFill>
                <a:cs typeface="Arial" panose="020B0604020202020204" pitchFamily="34" charset="0"/>
              </a:rPr>
              <a:t> cas :</a:t>
            </a:r>
          </a:p>
        </p:txBody>
      </p:sp>
      <p:sp>
        <p:nvSpPr>
          <p:cNvPr id="16389" name="Text Box 7">
            <a:extLst>
              <a:ext uri="{FF2B5EF4-FFF2-40B4-BE49-F238E27FC236}">
                <a16:creationId xmlns:a16="http://schemas.microsoft.com/office/drawing/2014/main" id="{63F871FE-3D83-430F-D05A-B985A57F98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4595813"/>
            <a:ext cx="1676400" cy="52322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r-FR" altLang="fr-FR" sz="2800" b="1">
                <a:solidFill>
                  <a:srgbClr val="0000FF"/>
                </a:solidFill>
                <a:cs typeface="Arial" panose="020B0604020202020204" pitchFamily="34" charset="0"/>
              </a:rPr>
              <a:t>2</a:t>
            </a:r>
            <a:r>
              <a:rPr lang="fr-FR" altLang="fr-FR" sz="2800" b="1" baseline="30000">
                <a:solidFill>
                  <a:srgbClr val="0000FF"/>
                </a:solidFill>
                <a:cs typeface="Arial" panose="020B0604020202020204" pitchFamily="34" charset="0"/>
              </a:rPr>
              <a:t>e</a:t>
            </a:r>
            <a:r>
              <a:rPr lang="fr-FR" altLang="fr-FR" sz="2800" b="1">
                <a:solidFill>
                  <a:srgbClr val="0000FF"/>
                </a:solidFill>
                <a:cs typeface="Arial" panose="020B0604020202020204" pitchFamily="34" charset="0"/>
              </a:rPr>
              <a:t> cas :</a:t>
            </a:r>
          </a:p>
        </p:txBody>
      </p:sp>
      <p:sp>
        <p:nvSpPr>
          <p:cNvPr id="263176" name="Text Box 8">
            <a:extLst>
              <a:ext uri="{FF2B5EF4-FFF2-40B4-BE49-F238E27FC236}">
                <a16:creationId xmlns:a16="http://schemas.microsoft.com/office/drawing/2014/main" id="{02936371-4127-62EA-7297-B4A23B720A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2881313"/>
            <a:ext cx="8686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r-FR" altLang="fr-FR" sz="2800" b="1">
                <a:cs typeface="Arial" panose="020B0604020202020204" pitchFamily="34" charset="0"/>
              </a:rPr>
              <a:t>La réponse est involontaire. C’est un réflexe</a:t>
            </a:r>
          </a:p>
        </p:txBody>
      </p:sp>
      <p:sp>
        <p:nvSpPr>
          <p:cNvPr id="263177" name="Text Box 9">
            <a:extLst>
              <a:ext uri="{FF2B5EF4-FFF2-40B4-BE49-F238E27FC236}">
                <a16:creationId xmlns:a16="http://schemas.microsoft.com/office/drawing/2014/main" id="{97DBD6E8-E7F2-5123-73B2-3454D08CAD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5357813"/>
            <a:ext cx="8458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r-FR" altLang="fr-FR" sz="2800" b="1">
                <a:cs typeface="Arial" panose="020B0604020202020204" pitchFamily="34" charset="0"/>
              </a:rPr>
              <a:t>Élaboration d’un comportement volontaire</a:t>
            </a:r>
          </a:p>
        </p:txBody>
      </p:sp>
      <p:sp>
        <p:nvSpPr>
          <p:cNvPr id="263178" name="Text Box 10">
            <a:extLst>
              <a:ext uri="{FF2B5EF4-FFF2-40B4-BE49-F238E27FC236}">
                <a16:creationId xmlns:a16="http://schemas.microsoft.com/office/drawing/2014/main" id="{30B09BDC-C586-E373-0F5F-535AC37C29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3490913"/>
            <a:ext cx="8686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r-FR" altLang="fr-FR" sz="2800" b="1">
                <a:cs typeface="Arial" panose="020B0604020202020204" pitchFamily="34" charset="0"/>
              </a:rPr>
              <a:t>Réponse aux sollicitations du monde extérieur.</a:t>
            </a:r>
          </a:p>
        </p:txBody>
      </p:sp>
      <p:sp>
        <p:nvSpPr>
          <p:cNvPr id="263179" name="Text Box 11">
            <a:extLst>
              <a:ext uri="{FF2B5EF4-FFF2-40B4-BE49-F238E27FC236}">
                <a16:creationId xmlns:a16="http://schemas.microsoft.com/office/drawing/2014/main" id="{5EBB7C0A-D30B-1DC2-99B4-5F7F143CA4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6005513"/>
            <a:ext cx="8458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r-FR" altLang="fr-FR" sz="2800" b="1">
                <a:cs typeface="Arial" panose="020B0604020202020204" pitchFamily="34" charset="0"/>
              </a:rPr>
              <a:t>Action délibérée sur l’environnement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63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63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63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263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3176" grpId="0" autoUpdateAnimBg="0"/>
      <p:bldP spid="263177" grpId="0" autoUpdateAnimBg="0"/>
      <p:bldP spid="263178" grpId="0" autoUpdateAnimBg="0"/>
      <p:bldP spid="263179" grpId="0" autoUpdateAnimBg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1101</Words>
  <Application>Microsoft Office PowerPoint</Application>
  <PresentationFormat>Grand écran</PresentationFormat>
  <Paragraphs>185</Paragraphs>
  <Slides>27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27</vt:i4>
      </vt:variant>
    </vt:vector>
  </HeadingPairs>
  <TitlesOfParts>
    <vt:vector size="33" baseType="lpstr">
      <vt:lpstr>Arial</vt:lpstr>
      <vt:lpstr>Calibri</vt:lpstr>
      <vt:lpstr>Calibri Light</vt:lpstr>
      <vt:lpstr>Comic Sans MS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jean christophe piasentin</dc:creator>
  <cp:lastModifiedBy>jean christophe piasentin</cp:lastModifiedBy>
  <cp:revision>1</cp:revision>
  <dcterms:created xsi:type="dcterms:W3CDTF">2022-07-13T09:08:40Z</dcterms:created>
  <dcterms:modified xsi:type="dcterms:W3CDTF">2022-07-13T09:09:41Z</dcterms:modified>
</cp:coreProperties>
</file>