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7" r:id="rId2"/>
    <p:sldId id="386" r:id="rId3"/>
    <p:sldId id="389" r:id="rId4"/>
    <p:sldId id="388" r:id="rId5"/>
    <p:sldId id="391" r:id="rId6"/>
    <p:sldId id="392" r:id="rId7"/>
    <p:sldId id="390" r:id="rId8"/>
    <p:sldId id="393" r:id="rId9"/>
    <p:sldId id="394" r:id="rId10"/>
    <p:sldId id="395" r:id="rId11"/>
    <p:sldId id="397" r:id="rId12"/>
    <p:sldId id="398" r:id="rId13"/>
    <p:sldId id="399" r:id="rId14"/>
    <p:sldId id="403" r:id="rId15"/>
    <p:sldId id="298" r:id="rId16"/>
    <p:sldId id="400" r:id="rId17"/>
    <p:sldId id="401" r:id="rId18"/>
    <p:sldId id="281" r:id="rId19"/>
    <p:sldId id="404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850A71-718F-4141-8C04-8B91F2E3E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DA6953-8328-8A9A-D959-74FDF6567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068E8F-B8AB-E4B8-3217-B81C643D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03386-A9BA-451A-92B5-19AB63662C91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CE87D1-04DC-82A1-3CD2-352586AE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E2DD87-FF0C-586F-77CD-A7ED2817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A8DC-4232-47B1-9156-C8917180EF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71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83F8E8-7F3D-221E-B6DB-67C6EE035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47CB84-4A1B-2EA5-509C-AC260143D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5E0D85-F8E5-60D9-F08B-5B42AD42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03386-A9BA-451A-92B5-19AB63662C91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79B748-F323-B8F3-175C-B5FB50AA3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237614-2B2F-BF79-9930-9FD9FCF9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A8DC-4232-47B1-9156-C8917180EF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56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ECEE5B1-AB03-13B7-B5CC-2578825FBE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656F13B-A1D2-72B2-F43A-89ECC8B0D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BD078B-6E43-E9E4-9F8D-9CCC4BE0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03386-A9BA-451A-92B5-19AB63662C91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946CD5-462A-C492-CCA6-16566B235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5B661C-E881-510D-4856-D51F4CCE9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A8DC-4232-47B1-9156-C8917180EF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59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38E9B-1780-9E64-8F4D-ED5D9C8C7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B69731-5F95-016B-C44B-DDAB8AD1A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730588-8B16-B601-B407-713A0B1A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03386-A9BA-451A-92B5-19AB63662C91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AB39E6-15AC-B014-4612-7DBC27FE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05C180-A7AD-5766-3C75-8931DA4D5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A8DC-4232-47B1-9156-C8917180EF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09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AD6FA8-D784-7510-0CFC-7CE598468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6B3E8C-10CC-D11A-46D7-2D86CF3BE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212BB1-5026-248E-C80F-7AA5B75E4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03386-A9BA-451A-92B5-19AB63662C91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C810AF-96CD-2AF5-D95E-0573B2391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5C1738-8F68-AAB1-8C1E-BDD88719F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A8DC-4232-47B1-9156-C8917180EF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93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A5A59E-B9AB-CD03-DBE3-9414CBDA7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EBA3B8-2507-82E3-2549-D22000319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4513B5-5BC4-8E33-A0F6-08469CEDA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0D3DAD-B1F8-25AE-061E-C565B74F4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03386-A9BA-451A-92B5-19AB63662C91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DE4622-3AC4-F2A0-C954-B64A65A4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CB5BE5-2DE0-6784-01E5-A067946ED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A8DC-4232-47B1-9156-C8917180EF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868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898E5A-2992-42CC-818D-5ABB4EF71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5874E3-9025-5B63-F234-593BD7D02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6D2BA2-ADD7-1D69-9C90-1CAFFF229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163D29A-DCA3-DEC1-D78A-898C0F5E5F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063709D-3247-E2B5-C549-E88C2F72C4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4A39EE3-35E1-BC0B-40A6-2CAD3AEEB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03386-A9BA-451A-92B5-19AB63662C91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8DAD42F-1FCE-20FD-76D9-907B19141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F3B785D-AA54-2F0A-8A5D-05343CC5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A8DC-4232-47B1-9156-C8917180EF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60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2A7C70-62A2-D105-EDC4-934477F9E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A81EC33-FF04-889B-BEB3-D85DC8B7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03386-A9BA-451A-92B5-19AB63662C91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79CB9A-3A17-8ABB-8524-60635690A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2926700-1435-3394-81E6-DB9D6E90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A8DC-4232-47B1-9156-C8917180EF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49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8877CD5-4DC0-3865-AA35-2FEAAB4AD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03386-A9BA-451A-92B5-19AB63662C91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979AD5A-A328-77D3-2E0A-1586B35F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2D639C-94A6-EF9A-E321-F560DC957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A8DC-4232-47B1-9156-C8917180EF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905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59A36E-2C28-EB2D-5441-9E1C4D009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AD906F-9F64-0023-446D-5874E151C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9555DD5-C0CA-277A-AAEE-240362293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486C90-A5F6-6B81-97DF-B76EF7F1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03386-A9BA-451A-92B5-19AB63662C91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A4402E-C7F8-AD8E-BF6D-B6B7DF833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21AE39-F468-1E7B-EA04-D3FB66D54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A8DC-4232-47B1-9156-C8917180EF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159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FB7B7-118E-9372-4C23-75DF1F22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32059C5-D534-E2E4-7511-06ECCA642B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D9BE3F-2121-EB57-3C9C-CEC1D07AB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FE085A-51E1-54E6-A435-481F98C3F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03386-A9BA-451A-92B5-19AB63662C91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3DD274-BC5E-CD3D-264A-B09DCCD6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7AFCBC-0FA9-7D67-0D19-997489C09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A8DC-4232-47B1-9156-C8917180EF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56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476F183-6903-FC83-FB44-230CC9DA7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1AE7A1-EDF4-BC91-4C59-1B6FBC586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0DFB0B-F83D-4672-9111-EC5DD6417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03386-A9BA-451A-92B5-19AB63662C91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8BD41E-B033-24B7-CFC2-E5BFD1494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77F09F-17F6-B9CE-9C37-C12436001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0A8DC-4232-47B1-9156-C8917180EF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28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89B2F-9AE0-441A-9F37-E58FA4F82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1998B2-7891-4BBA-B2E9-A87D6C85B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8000" b="1" dirty="0">
                <a:solidFill>
                  <a:srgbClr val="FF0000"/>
                </a:solidFill>
              </a:rPr>
              <a:t>Biomécanique du SNC</a:t>
            </a:r>
            <a:endParaRPr lang="fr-FR" sz="8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0525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D41004-FD30-4B4E-8F84-359C105D0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F75815-37E7-4C58-8992-97851025B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E5F688-40DC-4C82-A1FB-6952E066093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3893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	Equilibre dure-mérien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Equilibre longitudinal:</a:t>
            </a:r>
          </a:p>
          <a:p>
            <a:pPr lvl="2"/>
            <a:r>
              <a:rPr lang="fr-FR" dirty="0"/>
              <a:t>Ligament sacrodural ( Trolard)</a:t>
            </a:r>
          </a:p>
          <a:p>
            <a:pPr lvl="2"/>
            <a:r>
              <a:rPr lang="fr-FR" dirty="0"/>
              <a:t>Filum Terminale</a:t>
            </a:r>
          </a:p>
          <a:p>
            <a:pPr lvl="2"/>
            <a:r>
              <a:rPr lang="fr-FR" dirty="0"/>
              <a:t>Queue de cheval</a:t>
            </a:r>
          </a:p>
          <a:p>
            <a:pPr lvl="2"/>
            <a:r>
              <a:rPr lang="fr-FR" dirty="0"/>
              <a:t>Tente du cervelet</a:t>
            </a:r>
          </a:p>
          <a:p>
            <a:pPr marL="667512" lvl="2" indent="0">
              <a:buNone/>
            </a:pPr>
            <a:endParaRPr lang="fr-FR" dirty="0"/>
          </a:p>
          <a:p>
            <a:r>
              <a:rPr lang="fr-FR" dirty="0"/>
              <a:t>Equilibre latéral neuro-dure-mérien</a:t>
            </a:r>
          </a:p>
          <a:p>
            <a:pPr lvl="2"/>
            <a:r>
              <a:rPr lang="fr-FR" dirty="0"/>
              <a:t>racines nerveuses et les nerfs rachidiens « connectés » à la dure mère assurent l’équilibre neuro-dure-mérien</a:t>
            </a:r>
          </a:p>
          <a:p>
            <a:pPr lvl="2"/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		Rôle des plexus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  <a:p>
            <a:r>
              <a:rPr lang="fr-FR" dirty="0"/>
              <a:t>Plexus =remarquables distributeurs de forces</a:t>
            </a:r>
          </a:p>
          <a:p>
            <a:pPr>
              <a:buNone/>
            </a:pPr>
            <a:endParaRPr lang="fr-FR" dirty="0"/>
          </a:p>
          <a:p>
            <a:r>
              <a:rPr lang="fr-FR" dirty="0"/>
              <a:t>Plexus évite toute surcharge mécanique sur une seule racine</a:t>
            </a:r>
          </a:p>
          <a:p>
            <a:endParaRPr lang="fr-FR" dirty="0"/>
          </a:p>
          <a:p>
            <a:r>
              <a:rPr lang="fr-FR" dirty="0"/>
              <a:t>Plexus=point d’accès très intéressant  dans le traitement du fourreau dural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3512" y="836712"/>
            <a:ext cx="8507288" cy="1010376"/>
          </a:xfrm>
        </p:spPr>
        <p:txBody>
          <a:bodyPr>
            <a:normAutofit fontScale="90000"/>
          </a:bodyPr>
          <a:lstStyle/>
          <a:p>
            <a:pPr lvl="0"/>
            <a:br>
              <a:rPr lang="fr-FR" b="1" dirty="0">
                <a:solidFill>
                  <a:srgbClr val="FF0000"/>
                </a:solidFill>
              </a:rPr>
            </a:br>
            <a:br>
              <a:rPr lang="fr-FR" b="1" dirty="0">
                <a:solidFill>
                  <a:srgbClr val="FF0000"/>
                </a:solidFill>
              </a:rPr>
            </a:br>
            <a:br>
              <a:rPr lang="fr-FR" b="1" dirty="0">
                <a:solidFill>
                  <a:srgbClr val="FF0000"/>
                </a:solidFill>
              </a:rPr>
            </a:b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endParaRPr lang="fr-FR" dirty="0"/>
          </a:p>
          <a:p>
            <a:pPr algn="ctr">
              <a:buNone/>
            </a:pPr>
            <a:r>
              <a:rPr lang="fr-FR" dirty="0"/>
              <a:t>T8/T9 </a:t>
            </a:r>
          </a:p>
          <a:p>
            <a:pPr algn="ctr">
              <a:buNone/>
            </a:pPr>
            <a:r>
              <a:rPr lang="fr-FR" dirty="0"/>
              <a:t> </a:t>
            </a:r>
            <a:r>
              <a:rPr lang="fr-FR" b="1" dirty="0"/>
              <a:t>interdépendance neuro vertébrale</a:t>
            </a:r>
          </a:p>
          <a:p>
            <a:pPr algn="ctr">
              <a:buNone/>
            </a:pPr>
            <a:endParaRPr lang="fr-FR" dirty="0"/>
          </a:p>
          <a:p>
            <a:pPr algn="ctr">
              <a:buNone/>
            </a:pPr>
            <a:r>
              <a:rPr lang="fr-FR" dirty="0"/>
              <a:t>            articulation cachée 		 </a:t>
            </a:r>
          </a:p>
          <a:p>
            <a:pPr algn="ctr">
              <a:buNone/>
            </a:pPr>
            <a:r>
              <a:rPr lang="fr-FR" dirty="0"/>
              <a:t>   </a:t>
            </a:r>
            <a:r>
              <a:rPr lang="fr-FR" b="1" dirty="0"/>
              <a:t>syssarcose neuro rachidienne</a:t>
            </a:r>
          </a:p>
          <a:p>
            <a:pPr algn="ctr">
              <a:buNone/>
            </a:pPr>
            <a:endParaRPr lang="fr-FR" b="1" dirty="0"/>
          </a:p>
          <a:p>
            <a:pPr algn="ctr">
              <a:buNone/>
            </a:pPr>
            <a:r>
              <a:rPr lang="fr-FR" dirty="0"/>
              <a:t>pression négative :renforce encore l’effet Turgor</a:t>
            </a:r>
            <a:r>
              <a:rPr lang="fr-FR" b="1" dirty="0"/>
              <a:t>      </a:t>
            </a:r>
            <a:r>
              <a:rPr lang="fr-FR" sz="3400" b="1" dirty="0"/>
              <a:t>parfaite adaptation contenu/contenant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063552" y="836713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Espace épidural= syssarcose neuro-rachidienne</a:t>
            </a:r>
            <a:endParaRPr lang="fr-FR" sz="3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Nerfs sinu vertébral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dirty="0"/>
              <a:t>	Le nerf sinu vertébral donne l’innervation sensitive de la dure-mère, du fourreau dural, du ligament longitudinal postérieur et du ligament jaune, la partie superficielle de l’annulus fibrosus et des vaisseaux adjacents</a:t>
            </a:r>
          </a:p>
          <a:p>
            <a:r>
              <a:rPr lang="fr-FR" dirty="0"/>
              <a:t>Dans l’espace épidural on a donc une très grande richesse d’innervation :=espace placé sous haute surveillance: point de départ de nombreux reflexes de « défense vertébral »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Nerf Sinu Vertébral de Luschka</a:t>
            </a:r>
          </a:p>
        </p:txBody>
      </p:sp>
      <p:pic>
        <p:nvPicPr>
          <p:cNvPr id="6" name="Espace réservé du contenu 5"/>
          <p:cNvPicPr>
            <a:picLocks noGrp="1"/>
          </p:cNvPicPr>
          <p:nvPr>
            <p:ph idx="1"/>
          </p:nvPr>
        </p:nvPicPr>
        <p:blipFill>
          <a:blip r:embed="rId2" cstate="print"/>
          <a:srcRect l="34558" t="21337" r="28758" b="28195"/>
          <a:stretch>
            <a:fillRect/>
          </a:stretch>
        </p:blipFill>
        <p:spPr bwMode="auto">
          <a:xfrm>
            <a:off x="2207568" y="1988840"/>
            <a:ext cx="792088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	Espace épidural compartiment vasculaire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Au plan artériel: de nombreuse artérioles nourricières la moelle épinière</a:t>
            </a:r>
          </a:p>
          <a:p>
            <a:r>
              <a:rPr lang="fr-FR" dirty="0"/>
              <a:t>Au niveau veineux volumineux plexus intra rachidien communiquant avec les plexus extra rachidien par les veines formaninales</a:t>
            </a:r>
          </a:p>
          <a:p>
            <a:r>
              <a:rPr lang="fr-FR" dirty="0"/>
              <a:t>Veines avalvulées: circulation selon gradient de pression</a:t>
            </a:r>
          </a:p>
          <a:p>
            <a:r>
              <a:rPr lang="fr-FR" dirty="0"/>
              <a:t>Anastomose cavo-cave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1524000" y="1412776"/>
            <a:ext cx="8049072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		Espace épidural 	compartiment vasculaire</a:t>
            </a:r>
          </a:p>
        </p:txBody>
      </p:sp>
      <p:pic>
        <p:nvPicPr>
          <p:cNvPr id="4" name="Espace réservé du contenu 3" descr="drainage veineux épidural noir et blan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39617" y="2468564"/>
            <a:ext cx="6501527" cy="438943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Espace épidural compartiment vasculaire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/>
          </p:cNvPicPr>
          <p:nvPr>
            <p:ph idx="1"/>
          </p:nvPr>
        </p:nvPicPr>
        <p:blipFill>
          <a:blip r:embed="rId2" cstate="print"/>
          <a:srcRect l="30611" t="8432" r="13034" b="17467"/>
          <a:stretch>
            <a:fillRect/>
          </a:stretch>
        </p:blipFill>
        <p:spPr bwMode="auto">
          <a:xfrm>
            <a:off x="1991544" y="1772817"/>
            <a:ext cx="7776864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	Rôles Espace épidural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r>
              <a:rPr lang="fr-FR" dirty="0"/>
              <a:t>Mécanique : espace de glissement</a:t>
            </a:r>
          </a:p>
          <a:p>
            <a:pPr lvl="0" algn="ctr">
              <a:buNone/>
            </a:pPr>
            <a:endParaRPr lang="fr-FR" dirty="0"/>
          </a:p>
          <a:p>
            <a:pPr lvl="0" algn="ctr">
              <a:buNone/>
            </a:pPr>
            <a:r>
              <a:rPr lang="fr-FR" dirty="0"/>
              <a:t>Informationnel : dispositif de protection medulo radiculaire</a:t>
            </a:r>
          </a:p>
          <a:p>
            <a:pPr lvl="0" algn="ctr">
              <a:buNone/>
            </a:pPr>
            <a:endParaRPr lang="fr-FR" dirty="0"/>
          </a:p>
          <a:p>
            <a:pPr lvl="0" algn="ctr">
              <a:buNone/>
            </a:pPr>
            <a:r>
              <a:rPr lang="fr-FR" dirty="0"/>
              <a:t>Circulatoire : compartiment de drainage postérieur du tronc 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DAEED6-1E3C-4C6B-B4B3-A02C31AA9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88D3D4-340F-4D89-B51A-000A42B6A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sz="7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Ascension apparente de la moelle épinière</a:t>
            </a:r>
            <a:endParaRPr lang="fr-FR" sz="7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3152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Ascension apparente de la moelle épinière</a:t>
            </a:r>
          </a:p>
        </p:txBody>
      </p:sp>
      <p:pic>
        <p:nvPicPr>
          <p:cNvPr id="6" name="Espace réservé du contenu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1935164"/>
            <a:ext cx="8009744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DA348C-B4C2-4CB5-AF2E-D9009D54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CC2002-2269-47FE-A181-3444F2433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02378A-1120-4543-821A-4BB0C6EB0E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4685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619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Interdépendance neuro-vertébrale</a:t>
            </a:r>
          </a:p>
        </p:txBody>
      </p:sp>
      <p:pic>
        <p:nvPicPr>
          <p:cNvPr id="4" name="Espace réservé du contenu 3" descr="D8 D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41739" b="38388"/>
          <a:stretch>
            <a:fillRect/>
          </a:stretch>
        </p:blipFill>
        <p:spPr>
          <a:xfrm>
            <a:off x="1981200" y="1844824"/>
            <a:ext cx="8686800" cy="501317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     MOYEN de FIXITE du SNC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257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fr-FR" dirty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rgbClr val="00B050"/>
                </a:solidFill>
              </a:rPr>
              <a:t>Moyens à effets physiques</a:t>
            </a:r>
          </a:p>
          <a:p>
            <a:pPr marL="342900" lvl="2" indent="-342900" algn="ctr">
              <a:buNone/>
            </a:pPr>
            <a:r>
              <a:rPr lang="fr-FR" sz="2600" dirty="0"/>
              <a:t>L’effet Turgor </a:t>
            </a:r>
          </a:p>
          <a:p>
            <a:pPr algn="ctr">
              <a:buNone/>
            </a:pPr>
            <a:r>
              <a:rPr lang="fr-FR" sz="2600" dirty="0"/>
              <a:t>Présence et pression du LCR</a:t>
            </a:r>
          </a:p>
          <a:p>
            <a:pPr algn="ctr">
              <a:buNone/>
            </a:pPr>
            <a:r>
              <a:rPr lang="fr-FR" sz="2600"/>
              <a:t>Le vide </a:t>
            </a:r>
            <a:r>
              <a:rPr lang="fr-FR" sz="2600" dirty="0"/>
              <a:t>épidural</a:t>
            </a:r>
          </a:p>
          <a:p>
            <a:pPr algn="ctr">
              <a:buNone/>
            </a:pPr>
            <a:r>
              <a:rPr lang="fr-FR" b="1" dirty="0">
                <a:solidFill>
                  <a:srgbClr val="00B050"/>
                </a:solidFill>
              </a:rPr>
              <a:t>Moyens à effet mécaniques</a:t>
            </a:r>
          </a:p>
          <a:p>
            <a:pPr algn="ctr">
              <a:buNone/>
            </a:pPr>
            <a:r>
              <a:rPr lang="fr-FR" dirty="0"/>
              <a:t>Méninges</a:t>
            </a:r>
          </a:p>
          <a:p>
            <a:pPr algn="ctr">
              <a:buNone/>
            </a:pPr>
            <a:r>
              <a:rPr lang="fr-FR" dirty="0"/>
              <a:t>Ligaments dentelés</a:t>
            </a:r>
          </a:p>
          <a:p>
            <a:pPr algn="ctr">
              <a:buNone/>
            </a:pPr>
            <a:r>
              <a:rPr lang="fr-FR" dirty="0"/>
              <a:t>Trabéculations arachnoïdienne</a:t>
            </a:r>
          </a:p>
          <a:p>
            <a:pPr algn="ctr">
              <a:buNone/>
            </a:pPr>
            <a:r>
              <a:rPr lang="fr-FR" dirty="0"/>
              <a:t>Continuité duro épidural</a:t>
            </a:r>
          </a:p>
          <a:p>
            <a:pPr algn="ctr">
              <a:buNone/>
            </a:pPr>
            <a:r>
              <a:rPr lang="fr-FR" dirty="0"/>
              <a:t>Filum terminale</a:t>
            </a:r>
          </a:p>
          <a:p>
            <a:pPr>
              <a:buNone/>
            </a:pPr>
            <a:endParaRPr lang="fr-FR" dirty="0"/>
          </a:p>
          <a:p>
            <a:pPr>
              <a:buNone/>
            </a:pPr>
            <a:endParaRPr lang="fr-FR" dirty="0"/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F971CF-67B0-4067-810A-3708D7A4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45A8A2-05B7-4194-BD81-4BBA2CD7F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8E0F33-D0A9-437A-BCF7-E6ACE9F2C86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568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2E630F-13FD-4A0A-B7C1-0B2ED0FF1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14B33B-BFBC-4497-9EE0-73065AABC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559F29-A513-4E7F-B6DF-BC98398A25E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3" t="30687" r="39339" b="34921"/>
          <a:stretch>
            <a:fillRect/>
          </a:stretch>
        </p:blipFill>
        <p:spPr bwMode="auto">
          <a:xfrm>
            <a:off x="1524001" y="-5040"/>
            <a:ext cx="9143999" cy="74715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FA341AB-F667-437E-8308-E55C87EE9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-76477"/>
            <a:ext cx="1304478" cy="9131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fr-FR" altLang="fr-FR" sz="1100">
                <a:latin typeface="Calibri" panose="020F0502020204030204" pitchFamily="34" charset="0"/>
              </a:rPr>
              <a:t>LIGAMENT DE HOFMANN</a:t>
            </a:r>
            <a:endParaRPr lang="fr-FR" altLang="fr-FR">
              <a:latin typeface="Arial" panose="020B060402020202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482C453-179A-4811-9E6B-728F65DD7C90}"/>
              </a:ext>
            </a:extLst>
          </p:cNvPr>
          <p:cNvCxnSpPr/>
          <p:nvPr/>
        </p:nvCxnSpPr>
        <p:spPr>
          <a:xfrm>
            <a:off x="2639616" y="836712"/>
            <a:ext cx="3168352" cy="2592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054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C2E75C-DBF6-4AF6-94F3-DA5AF516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CCA32D6-08C4-454E-BCB8-7E1ED0177F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4BD4D3-5FDE-4388-8A7B-256E13890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5" y="617750"/>
            <a:ext cx="1466905" cy="1032821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874B27E-3E31-499B-B5EF-EF3271C4D8B2}"/>
              </a:ext>
            </a:extLst>
          </p:cNvPr>
          <p:cNvCxnSpPr/>
          <p:nvPr/>
        </p:nvCxnSpPr>
        <p:spPr>
          <a:xfrm flipH="1">
            <a:off x="6456040" y="1628800"/>
            <a:ext cx="1656184" cy="20882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EC4B850B-A807-4F34-8E57-52C18BC08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136" y="5502216"/>
            <a:ext cx="1426569" cy="1056718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4E983FA-0708-4B51-94A6-2EA44413D265}"/>
              </a:ext>
            </a:extLst>
          </p:cNvPr>
          <p:cNvCxnSpPr/>
          <p:nvPr/>
        </p:nvCxnSpPr>
        <p:spPr>
          <a:xfrm flipV="1">
            <a:off x="3431704" y="4581128"/>
            <a:ext cx="504056" cy="936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0780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</Words>
  <Application>Microsoft Office PowerPoint</Application>
  <PresentationFormat>Grand écran</PresentationFormat>
  <Paragraphs>63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 </vt:lpstr>
      <vt:lpstr> </vt:lpstr>
      <vt:lpstr>Ascension apparente de la moelle épinière</vt:lpstr>
      <vt:lpstr>Présentation PowerPoint</vt:lpstr>
      <vt:lpstr>Interdépendance neuro-vertébrale</vt:lpstr>
      <vt:lpstr>     MOYEN de FIXITE du SNC</vt:lpstr>
      <vt:lpstr>Présentation PowerPoint</vt:lpstr>
      <vt:lpstr>Présentation PowerPoint</vt:lpstr>
      <vt:lpstr>Présentation PowerPoint</vt:lpstr>
      <vt:lpstr>Présentation PowerPoint</vt:lpstr>
      <vt:lpstr> Equilibre dure-mérien</vt:lpstr>
      <vt:lpstr>  Rôle des plexus</vt:lpstr>
      <vt:lpstr>    </vt:lpstr>
      <vt:lpstr>Nerfs sinu vertébral</vt:lpstr>
      <vt:lpstr>Nerf Sinu Vertébral de Luschka</vt:lpstr>
      <vt:lpstr> Espace épidural compartiment vasculaire</vt:lpstr>
      <vt:lpstr>  Espace épidural  compartiment vasculaire</vt:lpstr>
      <vt:lpstr>Espace épidural compartiment vasculaire</vt:lpstr>
      <vt:lpstr> Rôles Espace épidural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jean christophe piasentin</dc:creator>
  <cp:lastModifiedBy>jean christophe piasentin</cp:lastModifiedBy>
  <cp:revision>1</cp:revision>
  <dcterms:created xsi:type="dcterms:W3CDTF">2022-07-12T09:04:34Z</dcterms:created>
  <dcterms:modified xsi:type="dcterms:W3CDTF">2022-07-12T09:04:56Z</dcterms:modified>
</cp:coreProperties>
</file>