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2" r:id="rId5"/>
    <p:sldId id="259" r:id="rId6"/>
    <p:sldId id="260" r:id="rId7"/>
    <p:sldId id="261" r:id="rId8"/>
    <p:sldId id="263" r:id="rId9"/>
    <p:sldId id="264" r:id="rId10"/>
    <p:sldId id="265"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ève" initials="E" lastIdx="3" clrIdx="0">
    <p:extLst>
      <p:ext uri="{19B8F6BF-5375-455C-9EA6-DF929625EA0E}">
        <p15:presenceInfo xmlns:p15="http://schemas.microsoft.com/office/powerpoint/2012/main" userId="Elèv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l&#232;ve\Documents\1C\EMC\Graphiqu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l&#232;ve\Documents\1C\EMC\Graphiqu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fr-FR"/>
              <a:t>Lien</a:t>
            </a:r>
            <a:r>
              <a:rPr lang="fr-FR" baseline="0"/>
              <a:t> social </a:t>
            </a:r>
            <a:endParaRPr lang="fr-FR"/>
          </a:p>
        </c:rich>
      </c:tx>
      <c:layout>
        <c:manualLayout>
          <c:xMode val="edge"/>
          <c:yMode val="edge"/>
          <c:x val="0.37862489063867011"/>
          <c:y val="3.7037037037037035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fr-FR"/>
        </a:p>
      </c:txPr>
    </c:title>
    <c:autoTitleDeleted val="0"/>
    <c:plotArea>
      <c:layout>
        <c:manualLayout>
          <c:layoutTarget val="inner"/>
          <c:xMode val="edge"/>
          <c:yMode val="edge"/>
          <c:x val="0.39550245256228217"/>
          <c:y val="0.28367486338797815"/>
          <c:w val="0.2991593520072286"/>
          <c:h val="0.4985989200120477"/>
        </c:manualLayout>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A8DA-4FB5-826F-2AFACAAD42A2}"/>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A8DA-4FB5-826F-2AFACAAD42A2}"/>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A8DA-4FB5-826F-2AFACAAD42A2}"/>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A8DA-4FB5-826F-2AFACAAD42A2}"/>
              </c:ext>
            </c:extLst>
          </c:dPt>
          <c:cat>
            <c:strRef>
              <c:f>Feuil1!$E$14:$E$17</c:f>
              <c:strCache>
                <c:ptCount val="4"/>
                <c:pt idx="0">
                  <c:v>Très bon </c:v>
                </c:pt>
                <c:pt idx="1">
                  <c:v>Assez bon</c:v>
                </c:pt>
                <c:pt idx="2">
                  <c:v>Bon</c:v>
                </c:pt>
                <c:pt idx="3">
                  <c:v>Insuffisant</c:v>
                </c:pt>
              </c:strCache>
            </c:strRef>
          </c:cat>
          <c:val>
            <c:numRef>
              <c:f>Feuil1!$F$14:$F$17</c:f>
              <c:numCache>
                <c:formatCode>General</c:formatCode>
                <c:ptCount val="4"/>
                <c:pt idx="0">
                  <c:v>2</c:v>
                </c:pt>
                <c:pt idx="1">
                  <c:v>11</c:v>
                </c:pt>
                <c:pt idx="2">
                  <c:v>16</c:v>
                </c:pt>
                <c:pt idx="3">
                  <c:v>6</c:v>
                </c:pt>
              </c:numCache>
            </c:numRef>
          </c:val>
          <c:extLst>
            <c:ext xmlns:c16="http://schemas.microsoft.com/office/drawing/2014/chart" uri="{C3380CC4-5D6E-409C-BE32-E72D297353CC}">
              <c16:uniqueId val="{00000008-A8DA-4FB5-826F-2AFACAAD42A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6983487328326363"/>
          <c:y val="0.88464104246116904"/>
          <c:w val="0.64755690021613266"/>
          <c:h val="8.51010265459737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fr-FR"/>
              <a:t>Lieu de rencontre amical </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fr-FR"/>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F5A8-4874-94DA-AD16924AD945}"/>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F5A8-4874-94DA-AD16924AD945}"/>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F5A8-4874-94DA-AD16924AD945}"/>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F5A8-4874-94DA-AD16924AD945}"/>
              </c:ext>
            </c:extLst>
          </c:dPt>
          <c:cat>
            <c:strRef>
              <c:f>Feuil1!$A$17:$A$20</c:f>
              <c:strCache>
                <c:ptCount val="4"/>
                <c:pt idx="0">
                  <c:v>Travail</c:v>
                </c:pt>
                <c:pt idx="1">
                  <c:v>Réseaux sociaux </c:v>
                </c:pt>
                <c:pt idx="2">
                  <c:v>Manifestations publiques</c:v>
                </c:pt>
                <c:pt idx="3">
                  <c:v>Manifestations privés </c:v>
                </c:pt>
              </c:strCache>
            </c:strRef>
          </c:cat>
          <c:val>
            <c:numRef>
              <c:f>Feuil1!$B$17:$B$20</c:f>
              <c:numCache>
                <c:formatCode>General</c:formatCode>
                <c:ptCount val="4"/>
                <c:pt idx="0">
                  <c:v>21</c:v>
                </c:pt>
                <c:pt idx="1">
                  <c:v>4</c:v>
                </c:pt>
                <c:pt idx="2">
                  <c:v>15</c:v>
                </c:pt>
                <c:pt idx="3">
                  <c:v>10</c:v>
                </c:pt>
              </c:numCache>
            </c:numRef>
          </c:val>
          <c:extLst>
            <c:ext xmlns:c16="http://schemas.microsoft.com/office/drawing/2014/chart" uri="{C3380CC4-5D6E-409C-BE32-E72D297353CC}">
              <c16:uniqueId val="{00000008-F5A8-4874-94DA-AD16924AD94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fr-FR"/>
              <a:t>Avez-vous des relations sociales...</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fr-FR"/>
        </a:p>
      </c:txPr>
    </c:title>
    <c:autoTitleDeleted val="0"/>
    <c:plotArea>
      <c:layout>
        <c:manualLayout>
          <c:layoutTarget val="inner"/>
          <c:xMode val="edge"/>
          <c:yMode val="edge"/>
          <c:x val="0.41751983943183574"/>
          <c:y val="0.37947712418300655"/>
          <c:w val="0.2355485564304462"/>
          <c:h val="0.39258092738407702"/>
        </c:manualLayout>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3349-4AD8-B716-A134646A8487}"/>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3349-4AD8-B716-A134646A8487}"/>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3349-4AD8-B716-A134646A8487}"/>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3349-4AD8-B716-A134646A8487}"/>
              </c:ext>
            </c:extLst>
          </c:dPt>
          <c:cat>
            <c:strRef>
              <c:f>Feuil1!$L$15:$L$18</c:f>
              <c:strCache>
                <c:ptCount val="4"/>
                <c:pt idx="0">
                  <c:v>Très nombreuses </c:v>
                </c:pt>
                <c:pt idx="1">
                  <c:v>Nombreuses </c:v>
                </c:pt>
                <c:pt idx="2">
                  <c:v>Modérées</c:v>
                </c:pt>
                <c:pt idx="3">
                  <c:v>Faibles</c:v>
                </c:pt>
              </c:strCache>
            </c:strRef>
          </c:cat>
          <c:val>
            <c:numRef>
              <c:f>Feuil1!$M$15:$M$18</c:f>
              <c:numCache>
                <c:formatCode>General</c:formatCode>
                <c:ptCount val="4"/>
                <c:pt idx="0">
                  <c:v>3</c:v>
                </c:pt>
                <c:pt idx="1">
                  <c:v>15</c:v>
                </c:pt>
                <c:pt idx="2">
                  <c:v>15</c:v>
                </c:pt>
                <c:pt idx="3">
                  <c:v>2</c:v>
                </c:pt>
              </c:numCache>
            </c:numRef>
          </c:val>
          <c:extLst>
            <c:ext xmlns:c16="http://schemas.microsoft.com/office/drawing/2014/chart" uri="{C3380CC4-5D6E-409C-BE32-E72D297353CC}">
              <c16:uniqueId val="{00000008-3349-4AD8-B716-A134646A848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fr-FR"/>
              <a:t>Amitié avec les collègues de travail</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fr-FR"/>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291C-45B2-B07E-D16C1FDBBC53}"/>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291C-45B2-B07E-D16C1FDBBC53}"/>
              </c:ext>
            </c:extLst>
          </c:dPt>
          <c:cat>
            <c:strRef>
              <c:f>Feuil1!$J$1:$J$2</c:f>
              <c:strCache>
                <c:ptCount val="2"/>
                <c:pt idx="0">
                  <c:v>Oui</c:v>
                </c:pt>
                <c:pt idx="1">
                  <c:v>Non</c:v>
                </c:pt>
              </c:strCache>
            </c:strRef>
          </c:cat>
          <c:val>
            <c:numRef>
              <c:f>Feuil1!$K$1:$K$2</c:f>
              <c:numCache>
                <c:formatCode>General</c:formatCode>
                <c:ptCount val="2"/>
                <c:pt idx="0">
                  <c:v>26</c:v>
                </c:pt>
                <c:pt idx="1">
                  <c:v>7</c:v>
                </c:pt>
              </c:numCache>
            </c:numRef>
          </c:val>
          <c:extLst>
            <c:ext xmlns:c16="http://schemas.microsoft.com/office/drawing/2014/chart" uri="{C3380CC4-5D6E-409C-BE32-E72D297353CC}">
              <c16:uniqueId val="{00000004-291C-45B2-B07E-D16C1FDBBC5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05-27T11:49:24.990"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F86514-3ABC-4220-987E-D96753ABB344}" type="datetimeFigureOut">
              <a:rPr lang="fr-FR" smtClean="0"/>
              <a:t>31/05/2020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B07FBD-D874-4555-AD05-1E5A96D30171}" type="slidenum">
              <a:rPr lang="fr-FR" smtClean="0"/>
              <a:t>‹N°›</a:t>
            </a:fld>
            <a:endParaRPr lang="fr-FR"/>
          </a:p>
        </p:txBody>
      </p:sp>
    </p:spTree>
    <p:extLst>
      <p:ext uri="{BB962C8B-B14F-4D97-AF65-F5344CB8AC3E}">
        <p14:creationId xmlns:p14="http://schemas.microsoft.com/office/powerpoint/2010/main" val="1087901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56233E-4013-4E9B-AE62-E8376398617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BB21A03-612D-4987-8AE9-D5C12CA8A0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AD3FC65-359B-4862-8B9A-17F26775B121}"/>
              </a:ext>
            </a:extLst>
          </p:cNvPr>
          <p:cNvSpPr>
            <a:spLocks noGrp="1"/>
          </p:cNvSpPr>
          <p:nvPr>
            <p:ph type="dt" sz="half" idx="10"/>
          </p:nvPr>
        </p:nvSpPr>
        <p:spPr/>
        <p:txBody>
          <a:bodyPr/>
          <a:lstStyle/>
          <a:p>
            <a:fld id="{DBFED07E-17B5-4901-8903-51CE2B69A8D9}" type="datetimeFigureOut">
              <a:rPr lang="fr-FR" smtClean="0"/>
              <a:t>31/05/2020</a:t>
            </a:fld>
            <a:endParaRPr lang="fr-FR"/>
          </a:p>
        </p:txBody>
      </p:sp>
      <p:sp>
        <p:nvSpPr>
          <p:cNvPr id="5" name="Espace réservé du pied de page 4">
            <a:extLst>
              <a:ext uri="{FF2B5EF4-FFF2-40B4-BE49-F238E27FC236}">
                <a16:creationId xmlns:a16="http://schemas.microsoft.com/office/drawing/2014/main" id="{AA496562-FF4D-49B7-A10C-3688CCCED5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B80F407-42A5-4B3B-80ED-9D517B8B4C9E}"/>
              </a:ext>
            </a:extLst>
          </p:cNvPr>
          <p:cNvSpPr>
            <a:spLocks noGrp="1"/>
          </p:cNvSpPr>
          <p:nvPr>
            <p:ph type="sldNum" sz="quarter" idx="12"/>
          </p:nvPr>
        </p:nvSpPr>
        <p:spPr/>
        <p:txBody>
          <a:bodyPr/>
          <a:lstStyle/>
          <a:p>
            <a:fld id="{5C7ADB37-2FFB-49D2-93AC-710469195F3F}" type="slidenum">
              <a:rPr lang="fr-FR" smtClean="0"/>
              <a:t>‹N°›</a:t>
            </a:fld>
            <a:endParaRPr lang="fr-FR"/>
          </a:p>
        </p:txBody>
      </p:sp>
    </p:spTree>
    <p:extLst>
      <p:ext uri="{BB962C8B-B14F-4D97-AF65-F5344CB8AC3E}">
        <p14:creationId xmlns:p14="http://schemas.microsoft.com/office/powerpoint/2010/main" val="3170425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1D7332-3CB1-4634-9BE1-7D3437649DA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36E10C7-CA7B-47BB-BE4A-510D6F5AF61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DA372D2-6270-4EA2-B94B-CEC70788B604}"/>
              </a:ext>
            </a:extLst>
          </p:cNvPr>
          <p:cNvSpPr>
            <a:spLocks noGrp="1"/>
          </p:cNvSpPr>
          <p:nvPr>
            <p:ph type="dt" sz="half" idx="10"/>
          </p:nvPr>
        </p:nvSpPr>
        <p:spPr/>
        <p:txBody>
          <a:bodyPr/>
          <a:lstStyle/>
          <a:p>
            <a:fld id="{DBFED07E-17B5-4901-8903-51CE2B69A8D9}" type="datetimeFigureOut">
              <a:rPr lang="fr-FR" smtClean="0"/>
              <a:t>31/05/2020</a:t>
            </a:fld>
            <a:endParaRPr lang="fr-FR"/>
          </a:p>
        </p:txBody>
      </p:sp>
      <p:sp>
        <p:nvSpPr>
          <p:cNvPr id="5" name="Espace réservé du pied de page 4">
            <a:extLst>
              <a:ext uri="{FF2B5EF4-FFF2-40B4-BE49-F238E27FC236}">
                <a16:creationId xmlns:a16="http://schemas.microsoft.com/office/drawing/2014/main" id="{F543E4B2-4F20-4D72-9865-5CF0A3E9A26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27BFD4D-824C-4F78-9F38-B2DF7C8AF238}"/>
              </a:ext>
            </a:extLst>
          </p:cNvPr>
          <p:cNvSpPr>
            <a:spLocks noGrp="1"/>
          </p:cNvSpPr>
          <p:nvPr>
            <p:ph type="sldNum" sz="quarter" idx="12"/>
          </p:nvPr>
        </p:nvSpPr>
        <p:spPr/>
        <p:txBody>
          <a:bodyPr/>
          <a:lstStyle/>
          <a:p>
            <a:fld id="{5C7ADB37-2FFB-49D2-93AC-710469195F3F}" type="slidenum">
              <a:rPr lang="fr-FR" smtClean="0"/>
              <a:t>‹N°›</a:t>
            </a:fld>
            <a:endParaRPr lang="fr-FR"/>
          </a:p>
        </p:txBody>
      </p:sp>
    </p:spTree>
    <p:extLst>
      <p:ext uri="{BB962C8B-B14F-4D97-AF65-F5344CB8AC3E}">
        <p14:creationId xmlns:p14="http://schemas.microsoft.com/office/powerpoint/2010/main" val="222176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E1872F9-DA67-49AA-B258-34B643BBE1B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73FAEE9-FE75-46BF-B1CD-E23B8DC5E30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5ECB315-9C25-4D98-AB85-A3B8063EEFE4}"/>
              </a:ext>
            </a:extLst>
          </p:cNvPr>
          <p:cNvSpPr>
            <a:spLocks noGrp="1"/>
          </p:cNvSpPr>
          <p:nvPr>
            <p:ph type="dt" sz="half" idx="10"/>
          </p:nvPr>
        </p:nvSpPr>
        <p:spPr/>
        <p:txBody>
          <a:bodyPr/>
          <a:lstStyle/>
          <a:p>
            <a:fld id="{DBFED07E-17B5-4901-8903-51CE2B69A8D9}" type="datetimeFigureOut">
              <a:rPr lang="fr-FR" smtClean="0"/>
              <a:t>31/05/2020</a:t>
            </a:fld>
            <a:endParaRPr lang="fr-FR"/>
          </a:p>
        </p:txBody>
      </p:sp>
      <p:sp>
        <p:nvSpPr>
          <p:cNvPr id="5" name="Espace réservé du pied de page 4">
            <a:extLst>
              <a:ext uri="{FF2B5EF4-FFF2-40B4-BE49-F238E27FC236}">
                <a16:creationId xmlns:a16="http://schemas.microsoft.com/office/drawing/2014/main" id="{6793735D-D68A-469D-9B72-00E20F8532B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D4FB044-38E4-4B8D-9EDE-C13D8CB9A2E4}"/>
              </a:ext>
            </a:extLst>
          </p:cNvPr>
          <p:cNvSpPr>
            <a:spLocks noGrp="1"/>
          </p:cNvSpPr>
          <p:nvPr>
            <p:ph type="sldNum" sz="quarter" idx="12"/>
          </p:nvPr>
        </p:nvSpPr>
        <p:spPr/>
        <p:txBody>
          <a:bodyPr/>
          <a:lstStyle/>
          <a:p>
            <a:fld id="{5C7ADB37-2FFB-49D2-93AC-710469195F3F}" type="slidenum">
              <a:rPr lang="fr-FR" smtClean="0"/>
              <a:t>‹N°›</a:t>
            </a:fld>
            <a:endParaRPr lang="fr-FR"/>
          </a:p>
        </p:txBody>
      </p:sp>
    </p:spTree>
    <p:extLst>
      <p:ext uri="{BB962C8B-B14F-4D97-AF65-F5344CB8AC3E}">
        <p14:creationId xmlns:p14="http://schemas.microsoft.com/office/powerpoint/2010/main" val="2995285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4218A9-82EB-4DA6-A04E-BDEB01AA7E9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EA0077D-4AC3-4564-B48C-CF355BCD2FF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53E99BA-D980-45B3-988B-11614CB8D489}"/>
              </a:ext>
            </a:extLst>
          </p:cNvPr>
          <p:cNvSpPr>
            <a:spLocks noGrp="1"/>
          </p:cNvSpPr>
          <p:nvPr>
            <p:ph type="dt" sz="half" idx="10"/>
          </p:nvPr>
        </p:nvSpPr>
        <p:spPr/>
        <p:txBody>
          <a:bodyPr/>
          <a:lstStyle/>
          <a:p>
            <a:fld id="{DBFED07E-17B5-4901-8903-51CE2B69A8D9}" type="datetimeFigureOut">
              <a:rPr lang="fr-FR" smtClean="0"/>
              <a:t>31/05/2020</a:t>
            </a:fld>
            <a:endParaRPr lang="fr-FR"/>
          </a:p>
        </p:txBody>
      </p:sp>
      <p:sp>
        <p:nvSpPr>
          <p:cNvPr id="5" name="Espace réservé du pied de page 4">
            <a:extLst>
              <a:ext uri="{FF2B5EF4-FFF2-40B4-BE49-F238E27FC236}">
                <a16:creationId xmlns:a16="http://schemas.microsoft.com/office/drawing/2014/main" id="{CF9F21B2-A25C-4105-AEEC-1D345E1A8A9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B9F2CED-DCAF-49BD-A637-D69395B1FD0B}"/>
              </a:ext>
            </a:extLst>
          </p:cNvPr>
          <p:cNvSpPr>
            <a:spLocks noGrp="1"/>
          </p:cNvSpPr>
          <p:nvPr>
            <p:ph type="sldNum" sz="quarter" idx="12"/>
          </p:nvPr>
        </p:nvSpPr>
        <p:spPr/>
        <p:txBody>
          <a:bodyPr/>
          <a:lstStyle/>
          <a:p>
            <a:fld id="{5C7ADB37-2FFB-49D2-93AC-710469195F3F}" type="slidenum">
              <a:rPr lang="fr-FR" smtClean="0"/>
              <a:t>‹N°›</a:t>
            </a:fld>
            <a:endParaRPr lang="fr-FR"/>
          </a:p>
        </p:txBody>
      </p:sp>
    </p:spTree>
    <p:extLst>
      <p:ext uri="{BB962C8B-B14F-4D97-AF65-F5344CB8AC3E}">
        <p14:creationId xmlns:p14="http://schemas.microsoft.com/office/powerpoint/2010/main" val="3438980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DDB0A7-D1E6-4A18-84E4-0AD9066D840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5996352-6A09-41D0-95CA-AF19008452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8EBDE1E-0E22-4048-A09C-B9A64DB5C544}"/>
              </a:ext>
            </a:extLst>
          </p:cNvPr>
          <p:cNvSpPr>
            <a:spLocks noGrp="1"/>
          </p:cNvSpPr>
          <p:nvPr>
            <p:ph type="dt" sz="half" idx="10"/>
          </p:nvPr>
        </p:nvSpPr>
        <p:spPr/>
        <p:txBody>
          <a:bodyPr/>
          <a:lstStyle/>
          <a:p>
            <a:fld id="{DBFED07E-17B5-4901-8903-51CE2B69A8D9}" type="datetimeFigureOut">
              <a:rPr lang="fr-FR" smtClean="0"/>
              <a:t>31/05/2020</a:t>
            </a:fld>
            <a:endParaRPr lang="fr-FR"/>
          </a:p>
        </p:txBody>
      </p:sp>
      <p:sp>
        <p:nvSpPr>
          <p:cNvPr id="5" name="Espace réservé du pied de page 4">
            <a:extLst>
              <a:ext uri="{FF2B5EF4-FFF2-40B4-BE49-F238E27FC236}">
                <a16:creationId xmlns:a16="http://schemas.microsoft.com/office/drawing/2014/main" id="{8DCB5708-4CF3-4459-89E4-C577FC180F4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38D5D7E-EE0A-4AF2-A3CA-BB7D80777AA9}"/>
              </a:ext>
            </a:extLst>
          </p:cNvPr>
          <p:cNvSpPr>
            <a:spLocks noGrp="1"/>
          </p:cNvSpPr>
          <p:nvPr>
            <p:ph type="sldNum" sz="quarter" idx="12"/>
          </p:nvPr>
        </p:nvSpPr>
        <p:spPr/>
        <p:txBody>
          <a:bodyPr/>
          <a:lstStyle/>
          <a:p>
            <a:fld id="{5C7ADB37-2FFB-49D2-93AC-710469195F3F}" type="slidenum">
              <a:rPr lang="fr-FR" smtClean="0"/>
              <a:t>‹N°›</a:t>
            </a:fld>
            <a:endParaRPr lang="fr-FR"/>
          </a:p>
        </p:txBody>
      </p:sp>
    </p:spTree>
    <p:extLst>
      <p:ext uri="{BB962C8B-B14F-4D97-AF65-F5344CB8AC3E}">
        <p14:creationId xmlns:p14="http://schemas.microsoft.com/office/powerpoint/2010/main" val="3396802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79BEF5-7BFD-401C-8E1B-187807F645D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64D067A-37E4-450E-9778-8A3F8B27D64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7097D0D-F595-4FCA-979C-43FDD0C0FF1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C30CA88-C60A-4CA0-A3B4-AC12C66DC99D}"/>
              </a:ext>
            </a:extLst>
          </p:cNvPr>
          <p:cNvSpPr>
            <a:spLocks noGrp="1"/>
          </p:cNvSpPr>
          <p:nvPr>
            <p:ph type="dt" sz="half" idx="10"/>
          </p:nvPr>
        </p:nvSpPr>
        <p:spPr/>
        <p:txBody>
          <a:bodyPr/>
          <a:lstStyle/>
          <a:p>
            <a:fld id="{DBFED07E-17B5-4901-8903-51CE2B69A8D9}" type="datetimeFigureOut">
              <a:rPr lang="fr-FR" smtClean="0"/>
              <a:t>31/05/2020</a:t>
            </a:fld>
            <a:endParaRPr lang="fr-FR"/>
          </a:p>
        </p:txBody>
      </p:sp>
      <p:sp>
        <p:nvSpPr>
          <p:cNvPr id="6" name="Espace réservé du pied de page 5">
            <a:extLst>
              <a:ext uri="{FF2B5EF4-FFF2-40B4-BE49-F238E27FC236}">
                <a16:creationId xmlns:a16="http://schemas.microsoft.com/office/drawing/2014/main" id="{CBBCDBC7-CFF7-468C-AD8F-076C7096FB5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D84A686-6598-4DD9-BEBD-95A16CA4A645}"/>
              </a:ext>
            </a:extLst>
          </p:cNvPr>
          <p:cNvSpPr>
            <a:spLocks noGrp="1"/>
          </p:cNvSpPr>
          <p:nvPr>
            <p:ph type="sldNum" sz="quarter" idx="12"/>
          </p:nvPr>
        </p:nvSpPr>
        <p:spPr/>
        <p:txBody>
          <a:bodyPr/>
          <a:lstStyle/>
          <a:p>
            <a:fld id="{5C7ADB37-2FFB-49D2-93AC-710469195F3F}" type="slidenum">
              <a:rPr lang="fr-FR" smtClean="0"/>
              <a:t>‹N°›</a:t>
            </a:fld>
            <a:endParaRPr lang="fr-FR"/>
          </a:p>
        </p:txBody>
      </p:sp>
    </p:spTree>
    <p:extLst>
      <p:ext uri="{BB962C8B-B14F-4D97-AF65-F5344CB8AC3E}">
        <p14:creationId xmlns:p14="http://schemas.microsoft.com/office/powerpoint/2010/main" val="1096701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4027DA-1832-4D36-8C35-52F85E7E95D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92E5F1B-1F0F-4601-86E9-CEC709ABFF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0890901-A7A5-46DA-9F15-CDAFDF72EF0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F973550-22E0-425B-ABBA-743823302E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144B87B-4D9C-4384-AA51-74F67AC4309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9EAD60E-2333-4072-84F9-7FE777EA0672}"/>
              </a:ext>
            </a:extLst>
          </p:cNvPr>
          <p:cNvSpPr>
            <a:spLocks noGrp="1"/>
          </p:cNvSpPr>
          <p:nvPr>
            <p:ph type="dt" sz="half" idx="10"/>
          </p:nvPr>
        </p:nvSpPr>
        <p:spPr/>
        <p:txBody>
          <a:bodyPr/>
          <a:lstStyle/>
          <a:p>
            <a:fld id="{DBFED07E-17B5-4901-8903-51CE2B69A8D9}" type="datetimeFigureOut">
              <a:rPr lang="fr-FR" smtClean="0"/>
              <a:t>31/05/2020</a:t>
            </a:fld>
            <a:endParaRPr lang="fr-FR"/>
          </a:p>
        </p:txBody>
      </p:sp>
      <p:sp>
        <p:nvSpPr>
          <p:cNvPr id="8" name="Espace réservé du pied de page 7">
            <a:extLst>
              <a:ext uri="{FF2B5EF4-FFF2-40B4-BE49-F238E27FC236}">
                <a16:creationId xmlns:a16="http://schemas.microsoft.com/office/drawing/2014/main" id="{CA13F246-6BCB-40CA-84FC-66938D762CD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F07D558-173D-4DF8-A970-51EBFB92D29B}"/>
              </a:ext>
            </a:extLst>
          </p:cNvPr>
          <p:cNvSpPr>
            <a:spLocks noGrp="1"/>
          </p:cNvSpPr>
          <p:nvPr>
            <p:ph type="sldNum" sz="quarter" idx="12"/>
          </p:nvPr>
        </p:nvSpPr>
        <p:spPr/>
        <p:txBody>
          <a:bodyPr/>
          <a:lstStyle/>
          <a:p>
            <a:fld id="{5C7ADB37-2FFB-49D2-93AC-710469195F3F}" type="slidenum">
              <a:rPr lang="fr-FR" smtClean="0"/>
              <a:t>‹N°›</a:t>
            </a:fld>
            <a:endParaRPr lang="fr-FR"/>
          </a:p>
        </p:txBody>
      </p:sp>
    </p:spTree>
    <p:extLst>
      <p:ext uri="{BB962C8B-B14F-4D97-AF65-F5344CB8AC3E}">
        <p14:creationId xmlns:p14="http://schemas.microsoft.com/office/powerpoint/2010/main" val="247115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B66D4A-E1B5-4BCB-8217-B035A013B05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5EEEFAD-4EC8-482F-8905-32EAA1FE08C5}"/>
              </a:ext>
            </a:extLst>
          </p:cNvPr>
          <p:cNvSpPr>
            <a:spLocks noGrp="1"/>
          </p:cNvSpPr>
          <p:nvPr>
            <p:ph type="dt" sz="half" idx="10"/>
          </p:nvPr>
        </p:nvSpPr>
        <p:spPr/>
        <p:txBody>
          <a:bodyPr/>
          <a:lstStyle/>
          <a:p>
            <a:fld id="{DBFED07E-17B5-4901-8903-51CE2B69A8D9}" type="datetimeFigureOut">
              <a:rPr lang="fr-FR" smtClean="0"/>
              <a:t>31/05/2020</a:t>
            </a:fld>
            <a:endParaRPr lang="fr-FR"/>
          </a:p>
        </p:txBody>
      </p:sp>
      <p:sp>
        <p:nvSpPr>
          <p:cNvPr id="4" name="Espace réservé du pied de page 3">
            <a:extLst>
              <a:ext uri="{FF2B5EF4-FFF2-40B4-BE49-F238E27FC236}">
                <a16:creationId xmlns:a16="http://schemas.microsoft.com/office/drawing/2014/main" id="{474E2418-1A5C-424A-80B4-7EEFD7881FA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0CC622A-9549-42A7-9A19-FB748EC8AD37}"/>
              </a:ext>
            </a:extLst>
          </p:cNvPr>
          <p:cNvSpPr>
            <a:spLocks noGrp="1"/>
          </p:cNvSpPr>
          <p:nvPr>
            <p:ph type="sldNum" sz="quarter" idx="12"/>
          </p:nvPr>
        </p:nvSpPr>
        <p:spPr/>
        <p:txBody>
          <a:bodyPr/>
          <a:lstStyle/>
          <a:p>
            <a:fld id="{5C7ADB37-2FFB-49D2-93AC-710469195F3F}" type="slidenum">
              <a:rPr lang="fr-FR" smtClean="0"/>
              <a:t>‹N°›</a:t>
            </a:fld>
            <a:endParaRPr lang="fr-FR"/>
          </a:p>
        </p:txBody>
      </p:sp>
    </p:spTree>
    <p:extLst>
      <p:ext uri="{BB962C8B-B14F-4D97-AF65-F5344CB8AC3E}">
        <p14:creationId xmlns:p14="http://schemas.microsoft.com/office/powerpoint/2010/main" val="197035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465965B-D214-4CC1-9841-1AD347481D17}"/>
              </a:ext>
            </a:extLst>
          </p:cNvPr>
          <p:cNvSpPr>
            <a:spLocks noGrp="1"/>
          </p:cNvSpPr>
          <p:nvPr>
            <p:ph type="dt" sz="half" idx="10"/>
          </p:nvPr>
        </p:nvSpPr>
        <p:spPr/>
        <p:txBody>
          <a:bodyPr/>
          <a:lstStyle/>
          <a:p>
            <a:fld id="{DBFED07E-17B5-4901-8903-51CE2B69A8D9}" type="datetimeFigureOut">
              <a:rPr lang="fr-FR" smtClean="0"/>
              <a:t>31/05/2020</a:t>
            </a:fld>
            <a:endParaRPr lang="fr-FR"/>
          </a:p>
        </p:txBody>
      </p:sp>
      <p:sp>
        <p:nvSpPr>
          <p:cNvPr id="3" name="Espace réservé du pied de page 2">
            <a:extLst>
              <a:ext uri="{FF2B5EF4-FFF2-40B4-BE49-F238E27FC236}">
                <a16:creationId xmlns:a16="http://schemas.microsoft.com/office/drawing/2014/main" id="{8679722D-24D3-49B5-A738-8B2EA6155B8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B3BABF8-BB63-4B02-8116-1579C1732B5C}"/>
              </a:ext>
            </a:extLst>
          </p:cNvPr>
          <p:cNvSpPr>
            <a:spLocks noGrp="1"/>
          </p:cNvSpPr>
          <p:nvPr>
            <p:ph type="sldNum" sz="quarter" idx="12"/>
          </p:nvPr>
        </p:nvSpPr>
        <p:spPr/>
        <p:txBody>
          <a:bodyPr/>
          <a:lstStyle/>
          <a:p>
            <a:fld id="{5C7ADB37-2FFB-49D2-93AC-710469195F3F}" type="slidenum">
              <a:rPr lang="fr-FR" smtClean="0"/>
              <a:t>‹N°›</a:t>
            </a:fld>
            <a:endParaRPr lang="fr-FR"/>
          </a:p>
        </p:txBody>
      </p:sp>
    </p:spTree>
    <p:extLst>
      <p:ext uri="{BB962C8B-B14F-4D97-AF65-F5344CB8AC3E}">
        <p14:creationId xmlns:p14="http://schemas.microsoft.com/office/powerpoint/2010/main" val="1472727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A33EA4-A921-421A-98C4-7F590F72446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C070797-3288-4387-8BA2-9F62D77994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8BC089C-26E2-4549-A1BC-4CA450EED8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75B6A92-B9EE-4A14-B29F-DB6522D13AA7}"/>
              </a:ext>
            </a:extLst>
          </p:cNvPr>
          <p:cNvSpPr>
            <a:spLocks noGrp="1"/>
          </p:cNvSpPr>
          <p:nvPr>
            <p:ph type="dt" sz="half" idx="10"/>
          </p:nvPr>
        </p:nvSpPr>
        <p:spPr/>
        <p:txBody>
          <a:bodyPr/>
          <a:lstStyle/>
          <a:p>
            <a:fld id="{DBFED07E-17B5-4901-8903-51CE2B69A8D9}" type="datetimeFigureOut">
              <a:rPr lang="fr-FR" smtClean="0"/>
              <a:t>31/05/2020</a:t>
            </a:fld>
            <a:endParaRPr lang="fr-FR"/>
          </a:p>
        </p:txBody>
      </p:sp>
      <p:sp>
        <p:nvSpPr>
          <p:cNvPr id="6" name="Espace réservé du pied de page 5">
            <a:extLst>
              <a:ext uri="{FF2B5EF4-FFF2-40B4-BE49-F238E27FC236}">
                <a16:creationId xmlns:a16="http://schemas.microsoft.com/office/drawing/2014/main" id="{661C3FA5-CD96-405C-A383-8BD3A0A2ED7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67241A1-B583-48E5-92AC-498B74F8AEDD}"/>
              </a:ext>
            </a:extLst>
          </p:cNvPr>
          <p:cNvSpPr>
            <a:spLocks noGrp="1"/>
          </p:cNvSpPr>
          <p:nvPr>
            <p:ph type="sldNum" sz="quarter" idx="12"/>
          </p:nvPr>
        </p:nvSpPr>
        <p:spPr/>
        <p:txBody>
          <a:bodyPr/>
          <a:lstStyle/>
          <a:p>
            <a:fld id="{5C7ADB37-2FFB-49D2-93AC-710469195F3F}" type="slidenum">
              <a:rPr lang="fr-FR" smtClean="0"/>
              <a:t>‹N°›</a:t>
            </a:fld>
            <a:endParaRPr lang="fr-FR"/>
          </a:p>
        </p:txBody>
      </p:sp>
    </p:spTree>
    <p:extLst>
      <p:ext uri="{BB962C8B-B14F-4D97-AF65-F5344CB8AC3E}">
        <p14:creationId xmlns:p14="http://schemas.microsoft.com/office/powerpoint/2010/main" val="270208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449223-818E-4FB5-BBF3-059E54F2E04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B63B71C-D473-4B12-9E8A-8820C6059B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9D2E537-1B57-497C-942B-459E2DB3D0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DFD7F14-6402-4534-8E5A-23136BC41403}"/>
              </a:ext>
            </a:extLst>
          </p:cNvPr>
          <p:cNvSpPr>
            <a:spLocks noGrp="1"/>
          </p:cNvSpPr>
          <p:nvPr>
            <p:ph type="dt" sz="half" idx="10"/>
          </p:nvPr>
        </p:nvSpPr>
        <p:spPr/>
        <p:txBody>
          <a:bodyPr/>
          <a:lstStyle/>
          <a:p>
            <a:fld id="{DBFED07E-17B5-4901-8903-51CE2B69A8D9}" type="datetimeFigureOut">
              <a:rPr lang="fr-FR" smtClean="0"/>
              <a:t>31/05/2020</a:t>
            </a:fld>
            <a:endParaRPr lang="fr-FR"/>
          </a:p>
        </p:txBody>
      </p:sp>
      <p:sp>
        <p:nvSpPr>
          <p:cNvPr id="6" name="Espace réservé du pied de page 5">
            <a:extLst>
              <a:ext uri="{FF2B5EF4-FFF2-40B4-BE49-F238E27FC236}">
                <a16:creationId xmlns:a16="http://schemas.microsoft.com/office/drawing/2014/main" id="{7B080301-FFE4-413A-B380-17EC0D8C879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4AF9F8F-5BB3-4F75-9DCF-3A889F5634EC}"/>
              </a:ext>
            </a:extLst>
          </p:cNvPr>
          <p:cNvSpPr>
            <a:spLocks noGrp="1"/>
          </p:cNvSpPr>
          <p:nvPr>
            <p:ph type="sldNum" sz="quarter" idx="12"/>
          </p:nvPr>
        </p:nvSpPr>
        <p:spPr/>
        <p:txBody>
          <a:bodyPr/>
          <a:lstStyle/>
          <a:p>
            <a:fld id="{5C7ADB37-2FFB-49D2-93AC-710469195F3F}" type="slidenum">
              <a:rPr lang="fr-FR" smtClean="0"/>
              <a:t>‹N°›</a:t>
            </a:fld>
            <a:endParaRPr lang="fr-FR"/>
          </a:p>
        </p:txBody>
      </p:sp>
    </p:spTree>
    <p:extLst>
      <p:ext uri="{BB962C8B-B14F-4D97-AF65-F5344CB8AC3E}">
        <p14:creationId xmlns:p14="http://schemas.microsoft.com/office/powerpoint/2010/main" val="4272779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306D870-A3FE-44AF-80DB-F554D9B544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659523F-A416-4AE2-B374-49640514BF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82301EA-1C29-4A69-93C1-650CF15258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ED07E-17B5-4901-8903-51CE2B69A8D9}" type="datetimeFigureOut">
              <a:rPr lang="fr-FR" smtClean="0"/>
              <a:t>31/05/2020</a:t>
            </a:fld>
            <a:endParaRPr lang="fr-FR"/>
          </a:p>
        </p:txBody>
      </p:sp>
      <p:sp>
        <p:nvSpPr>
          <p:cNvPr id="5" name="Espace réservé du pied de page 4">
            <a:extLst>
              <a:ext uri="{FF2B5EF4-FFF2-40B4-BE49-F238E27FC236}">
                <a16:creationId xmlns:a16="http://schemas.microsoft.com/office/drawing/2014/main" id="{9F1081A4-17E1-44AE-B096-8E607F72E5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3CB91B0-DB87-4192-B4F4-253142C7F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ADB37-2FFB-49D2-93AC-710469195F3F}" type="slidenum">
              <a:rPr lang="fr-FR" smtClean="0"/>
              <a:t>‹N°›</a:t>
            </a:fld>
            <a:endParaRPr lang="fr-FR"/>
          </a:p>
        </p:txBody>
      </p:sp>
    </p:spTree>
    <p:extLst>
      <p:ext uri="{BB962C8B-B14F-4D97-AF65-F5344CB8AC3E}">
        <p14:creationId xmlns:p14="http://schemas.microsoft.com/office/powerpoint/2010/main" val="2945602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6nGcH1385ec&amp;feature=youtu.be" TargetMode="Externa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dessin&#10;&#10;Description générée automatiquement">
            <a:extLst>
              <a:ext uri="{FF2B5EF4-FFF2-40B4-BE49-F238E27FC236}">
                <a16:creationId xmlns:a16="http://schemas.microsoft.com/office/drawing/2014/main" id="{99960803-486E-4033-B4CF-EF533EE33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4951"/>
            <a:ext cx="12192000" cy="6380480"/>
          </a:xfrm>
          <a:prstGeom prst="rect">
            <a:avLst/>
          </a:prstGeom>
        </p:spPr>
      </p:pic>
      <p:sp>
        <p:nvSpPr>
          <p:cNvPr id="2" name="Titre 1">
            <a:extLst>
              <a:ext uri="{FF2B5EF4-FFF2-40B4-BE49-F238E27FC236}">
                <a16:creationId xmlns:a16="http://schemas.microsoft.com/office/drawing/2014/main" id="{54CC4C58-4AA6-49C6-94B9-C94FABA2DE10}"/>
              </a:ext>
            </a:extLst>
          </p:cNvPr>
          <p:cNvSpPr>
            <a:spLocks noGrp="1"/>
          </p:cNvSpPr>
          <p:nvPr>
            <p:ph type="ctrTitle"/>
          </p:nvPr>
        </p:nvSpPr>
        <p:spPr>
          <a:xfrm>
            <a:off x="1524000" y="-504254"/>
            <a:ext cx="9144000" cy="2387600"/>
          </a:xfrm>
        </p:spPr>
        <p:txBody>
          <a:bodyPr/>
          <a:lstStyle/>
          <a:p>
            <a:r>
              <a:rPr lang="fr-FR" dirty="0"/>
              <a:t>Enquête sur le lien social dans le pays </a:t>
            </a:r>
            <a:r>
              <a:rPr lang="fr-FR" dirty="0" err="1"/>
              <a:t>rethelois</a:t>
            </a:r>
            <a:r>
              <a:rPr lang="fr-FR" dirty="0"/>
              <a:t>.</a:t>
            </a:r>
          </a:p>
        </p:txBody>
      </p:sp>
      <p:sp>
        <p:nvSpPr>
          <p:cNvPr id="3" name="Sous-titre 2">
            <a:extLst>
              <a:ext uri="{FF2B5EF4-FFF2-40B4-BE49-F238E27FC236}">
                <a16:creationId xmlns:a16="http://schemas.microsoft.com/office/drawing/2014/main" id="{FAFF557A-0A42-4EA2-AA93-E46E27327A2C}"/>
              </a:ext>
            </a:extLst>
          </p:cNvPr>
          <p:cNvSpPr>
            <a:spLocks noGrp="1"/>
          </p:cNvSpPr>
          <p:nvPr>
            <p:ph type="subTitle" idx="1"/>
          </p:nvPr>
        </p:nvSpPr>
        <p:spPr>
          <a:xfrm>
            <a:off x="1524000" y="6432862"/>
            <a:ext cx="9144000" cy="425138"/>
          </a:xfrm>
        </p:spPr>
        <p:txBody>
          <a:bodyPr/>
          <a:lstStyle/>
          <a:p>
            <a:r>
              <a:rPr lang="fr-FR" dirty="0"/>
              <a:t>Projet de la Classe de 1</a:t>
            </a:r>
            <a:r>
              <a:rPr lang="fr-FR" baseline="30000" dirty="0"/>
              <a:t>ère</a:t>
            </a:r>
            <a:r>
              <a:rPr lang="fr-FR" dirty="0"/>
              <a:t> C</a:t>
            </a:r>
          </a:p>
        </p:txBody>
      </p:sp>
    </p:spTree>
    <p:extLst>
      <p:ext uri="{BB962C8B-B14F-4D97-AF65-F5344CB8AC3E}">
        <p14:creationId xmlns:p14="http://schemas.microsoft.com/office/powerpoint/2010/main" val="989642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02FE831-62B1-42A5-B121-6425F949B89A}"/>
              </a:ext>
            </a:extLst>
          </p:cNvPr>
          <p:cNvSpPr txBox="1"/>
          <p:nvPr/>
        </p:nvSpPr>
        <p:spPr>
          <a:xfrm>
            <a:off x="159025" y="318052"/>
            <a:ext cx="5062331" cy="707886"/>
          </a:xfrm>
          <a:prstGeom prst="rect">
            <a:avLst/>
          </a:prstGeom>
          <a:noFill/>
        </p:spPr>
        <p:txBody>
          <a:bodyPr wrap="square" rtlCol="0">
            <a:spAutoFit/>
          </a:bodyPr>
          <a:lstStyle/>
          <a:p>
            <a:r>
              <a:rPr lang="fr-FR" sz="4000" dirty="0"/>
              <a:t>7) Bilan des Recherches</a:t>
            </a:r>
          </a:p>
        </p:txBody>
      </p:sp>
      <p:sp>
        <p:nvSpPr>
          <p:cNvPr id="3" name="ZoneTexte 2">
            <a:extLst>
              <a:ext uri="{FF2B5EF4-FFF2-40B4-BE49-F238E27FC236}">
                <a16:creationId xmlns:a16="http://schemas.microsoft.com/office/drawing/2014/main" id="{FB052ECE-EAF7-4351-9447-32808DF4879B}"/>
              </a:ext>
            </a:extLst>
          </p:cNvPr>
          <p:cNvSpPr txBox="1"/>
          <p:nvPr/>
        </p:nvSpPr>
        <p:spPr>
          <a:xfrm>
            <a:off x="357809" y="1232452"/>
            <a:ext cx="10893287" cy="4893647"/>
          </a:xfrm>
          <a:prstGeom prst="rect">
            <a:avLst/>
          </a:prstGeom>
          <a:noFill/>
        </p:spPr>
        <p:txBody>
          <a:bodyPr wrap="square" rtlCol="0">
            <a:spAutoFit/>
          </a:bodyPr>
          <a:lstStyle/>
          <a:p>
            <a:r>
              <a:rPr lang="fr-FR" sz="2400" dirty="0"/>
              <a:t>En résumé des recherches, le lien social dans le pays rethélois apparait solide. Nous avons donc récupérer les informations suivantes:</a:t>
            </a:r>
          </a:p>
          <a:p>
            <a:r>
              <a:rPr lang="fr-FR" sz="2400" dirty="0"/>
              <a:t>-Les personnes trouvent le lien social amplement suffisant, avec une bonne amitié avec famille, collègues et amis.</a:t>
            </a:r>
          </a:p>
          <a:p>
            <a:r>
              <a:rPr lang="fr-FR" sz="2400" dirty="0"/>
              <a:t>-Les citoyens eux-mêmes se considèrent sociables, aiment bien fréquenter des lieux publiques et ont un nombre moyen d’amis</a:t>
            </a:r>
          </a:p>
          <a:p>
            <a:r>
              <a:rPr lang="fr-FR" sz="2400" dirty="0"/>
              <a:t>-Les moyens pour les gens de se rencontrer tels que les </a:t>
            </a:r>
            <a:r>
              <a:rPr lang="fr-FR" sz="2400" dirty="0" err="1"/>
              <a:t>médiatèques</a:t>
            </a:r>
            <a:r>
              <a:rPr lang="fr-FR" sz="2400" dirty="0"/>
              <a:t> ou clubs sportif sont favorables au lien social.</a:t>
            </a:r>
          </a:p>
          <a:p>
            <a:r>
              <a:rPr lang="fr-FR" sz="2400" dirty="0"/>
              <a:t>-Les associations jouent une part importante dans le lien social en aidant les personnes dans le besoin montrant ces actes de gentillesses que certains apprécient </a:t>
            </a:r>
            <a:r>
              <a:rPr lang="fr-FR" sz="2400" dirty="0" err="1"/>
              <a:t>énormémément</a:t>
            </a:r>
            <a:endParaRPr lang="fr-FR" sz="2400" dirty="0"/>
          </a:p>
          <a:p>
            <a:r>
              <a:rPr lang="fr-FR" sz="2400" dirty="0"/>
              <a:t>-Le Covid-19 a certes eut un impact sur le lien social, mais cela n’a pas </a:t>
            </a:r>
            <a:r>
              <a:rPr lang="fr-FR" sz="2400" dirty="0" err="1"/>
              <a:t>empeché</a:t>
            </a:r>
            <a:r>
              <a:rPr lang="fr-FR" sz="2400" dirty="0"/>
              <a:t> les gens de se rapprocher avec des moyens plus ou moins innovants</a:t>
            </a:r>
          </a:p>
        </p:txBody>
      </p:sp>
    </p:spTree>
    <p:extLst>
      <p:ext uri="{BB962C8B-B14F-4D97-AF65-F5344CB8AC3E}">
        <p14:creationId xmlns:p14="http://schemas.microsoft.com/office/powerpoint/2010/main" val="227802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F9A0A07-447C-4A42-8BA3-9870A338C63C}"/>
              </a:ext>
            </a:extLst>
          </p:cNvPr>
          <p:cNvSpPr txBox="1"/>
          <p:nvPr/>
        </p:nvSpPr>
        <p:spPr>
          <a:xfrm>
            <a:off x="944838" y="1042934"/>
            <a:ext cx="5380383" cy="4832092"/>
          </a:xfrm>
          <a:prstGeom prst="rect">
            <a:avLst/>
          </a:prstGeom>
          <a:noFill/>
        </p:spPr>
        <p:txBody>
          <a:bodyPr wrap="square" rtlCol="0">
            <a:spAutoFit/>
          </a:bodyPr>
          <a:lstStyle/>
          <a:p>
            <a:r>
              <a:rPr lang="fr-FR" sz="2800" dirty="0"/>
              <a:t>Recherches menées:</a:t>
            </a:r>
          </a:p>
          <a:p>
            <a:pPr marL="342900" indent="-342900">
              <a:buAutoNum type="arabicParenR"/>
            </a:pPr>
            <a:r>
              <a:rPr lang="fr-FR" sz="2800" dirty="0"/>
              <a:t>Qu’est-ce que le Lien social?</a:t>
            </a:r>
          </a:p>
          <a:p>
            <a:pPr marL="342900" indent="-342900">
              <a:buAutoNum type="arabicParenR"/>
            </a:pPr>
            <a:r>
              <a:rPr lang="fr-FR" sz="2800" dirty="0"/>
              <a:t>Questionnaires auprès de la familles et des amis.</a:t>
            </a:r>
          </a:p>
          <a:p>
            <a:pPr marL="342900" indent="-342900">
              <a:buAutoNum type="arabicParenR"/>
            </a:pPr>
            <a:r>
              <a:rPr lang="fr-FR" sz="2800" dirty="0"/>
              <a:t>Sondage sur les réseaux sociaux</a:t>
            </a:r>
          </a:p>
          <a:p>
            <a:pPr marL="342900" indent="-342900">
              <a:buAutoNum type="arabicParenR"/>
            </a:pPr>
            <a:r>
              <a:rPr lang="fr-FR" sz="2800" dirty="0"/>
              <a:t>Lien social selon la presse</a:t>
            </a:r>
          </a:p>
          <a:p>
            <a:pPr marL="342900" indent="-342900">
              <a:buAutoNum type="arabicParenR"/>
            </a:pPr>
            <a:r>
              <a:rPr lang="fr-FR" sz="2800" dirty="0"/>
              <a:t>Le lien social au sein des associations </a:t>
            </a:r>
          </a:p>
          <a:p>
            <a:pPr marL="342900" indent="-342900">
              <a:buAutoNum type="arabicParenR"/>
            </a:pPr>
            <a:r>
              <a:rPr lang="fr-FR" sz="2800" dirty="0"/>
              <a:t>Le coronavirus et son impact sur le lien social.</a:t>
            </a:r>
          </a:p>
          <a:p>
            <a:pPr marL="342900" indent="-342900">
              <a:buAutoNum type="arabicParenR"/>
            </a:pPr>
            <a:r>
              <a:rPr lang="fr-FR" sz="2800" dirty="0"/>
              <a:t>Bilan des recherches</a:t>
            </a:r>
          </a:p>
        </p:txBody>
      </p:sp>
      <p:pic>
        <p:nvPicPr>
          <p:cNvPr id="6" name="Image 5" descr="Une image contenant horloge, dessin&#10;&#10;Description générée automatiquement">
            <a:extLst>
              <a:ext uri="{FF2B5EF4-FFF2-40B4-BE49-F238E27FC236}">
                <a16:creationId xmlns:a16="http://schemas.microsoft.com/office/drawing/2014/main" id="{3ED29776-5732-471A-947D-15B91ED1D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090848" y="1399035"/>
            <a:ext cx="6925088" cy="3992841"/>
          </a:xfrm>
          <a:prstGeom prst="rect">
            <a:avLst/>
          </a:prstGeom>
        </p:spPr>
      </p:pic>
    </p:spTree>
    <p:extLst>
      <p:ext uri="{BB962C8B-B14F-4D97-AF65-F5344CB8AC3E}">
        <p14:creationId xmlns:p14="http://schemas.microsoft.com/office/powerpoint/2010/main" val="13308249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BBD5169-A9E9-4EA5-AFA6-D93D3096B252}"/>
              </a:ext>
            </a:extLst>
          </p:cNvPr>
          <p:cNvSpPr txBox="1"/>
          <p:nvPr/>
        </p:nvSpPr>
        <p:spPr>
          <a:xfrm>
            <a:off x="371061" y="463826"/>
            <a:ext cx="11648661" cy="984885"/>
          </a:xfrm>
          <a:prstGeom prst="rect">
            <a:avLst/>
          </a:prstGeom>
          <a:noFill/>
        </p:spPr>
        <p:txBody>
          <a:bodyPr wrap="square" rtlCol="0">
            <a:spAutoFit/>
          </a:bodyPr>
          <a:lstStyle/>
          <a:p>
            <a:pPr marL="342900" indent="-342900">
              <a:buAutoNum type="arabicParenR"/>
            </a:pPr>
            <a:r>
              <a:rPr lang="fr-FR" sz="4000" dirty="0"/>
              <a:t>Qu’est-ce que le lien social?</a:t>
            </a:r>
          </a:p>
          <a:p>
            <a:endParaRPr lang="fr-FR" dirty="0"/>
          </a:p>
        </p:txBody>
      </p:sp>
      <p:sp>
        <p:nvSpPr>
          <p:cNvPr id="3" name="ZoneTexte 2">
            <a:extLst>
              <a:ext uri="{FF2B5EF4-FFF2-40B4-BE49-F238E27FC236}">
                <a16:creationId xmlns:a16="http://schemas.microsoft.com/office/drawing/2014/main" id="{645B1DBF-6444-4F38-8C70-39701F8CBEE5}"/>
              </a:ext>
            </a:extLst>
          </p:cNvPr>
          <p:cNvSpPr txBox="1"/>
          <p:nvPr/>
        </p:nvSpPr>
        <p:spPr>
          <a:xfrm>
            <a:off x="503582" y="1311965"/>
            <a:ext cx="4937847" cy="1569660"/>
          </a:xfrm>
          <a:prstGeom prst="rect">
            <a:avLst/>
          </a:prstGeom>
          <a:noFill/>
        </p:spPr>
        <p:txBody>
          <a:bodyPr wrap="square" rtlCol="0">
            <a:spAutoFit/>
          </a:bodyPr>
          <a:lstStyle/>
          <a:p>
            <a:r>
              <a:rPr lang="fr-FR" sz="2400" dirty="0"/>
              <a:t>Lien Social: ensemble des relations entretenue par un individu avec les personnes de son entourage. </a:t>
            </a:r>
          </a:p>
          <a:p>
            <a:r>
              <a:rPr lang="fr-FR" sz="2400" dirty="0"/>
              <a:t>Par Exemple:</a:t>
            </a:r>
          </a:p>
        </p:txBody>
      </p:sp>
      <p:pic>
        <p:nvPicPr>
          <p:cNvPr id="5" name="Image 4" descr="Une image contenant personne, habits, posant, femme&#10;&#10;Description générée automatiquement">
            <a:extLst>
              <a:ext uri="{FF2B5EF4-FFF2-40B4-BE49-F238E27FC236}">
                <a16:creationId xmlns:a16="http://schemas.microsoft.com/office/drawing/2014/main" id="{8784C937-2A46-43C0-92E2-E1F7CC5914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16613"/>
            <a:ext cx="5111496" cy="2215896"/>
          </a:xfrm>
          <a:prstGeom prst="rect">
            <a:avLst/>
          </a:prstGeom>
        </p:spPr>
      </p:pic>
      <p:pic>
        <p:nvPicPr>
          <p:cNvPr id="7" name="Image 6" descr="Une image contenant personne, extérieur, debout, gens&#10;&#10;Description générée automatiquement">
            <a:extLst>
              <a:ext uri="{FF2B5EF4-FFF2-40B4-BE49-F238E27FC236}">
                <a16:creationId xmlns:a16="http://schemas.microsoft.com/office/drawing/2014/main" id="{BDA5057A-24AE-4726-98F6-38D1BFE64F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500" y="0"/>
            <a:ext cx="5143500" cy="2882900"/>
          </a:xfrm>
          <a:prstGeom prst="rect">
            <a:avLst/>
          </a:prstGeom>
        </p:spPr>
      </p:pic>
      <p:pic>
        <p:nvPicPr>
          <p:cNvPr id="9" name="Image 8" descr="Une image contenant personne, homme, femme, gens&#10;&#10;Description générée automatiquement">
            <a:extLst>
              <a:ext uri="{FF2B5EF4-FFF2-40B4-BE49-F238E27FC236}">
                <a16:creationId xmlns:a16="http://schemas.microsoft.com/office/drawing/2014/main" id="{ACC89699-2892-4704-ABF1-59B779CE40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0" y="3346726"/>
            <a:ext cx="5715000" cy="2847975"/>
          </a:xfrm>
          <a:prstGeom prst="rect">
            <a:avLst/>
          </a:prstGeom>
        </p:spPr>
      </p:pic>
      <p:sp>
        <p:nvSpPr>
          <p:cNvPr id="10" name="ZoneTexte 9">
            <a:extLst>
              <a:ext uri="{FF2B5EF4-FFF2-40B4-BE49-F238E27FC236}">
                <a16:creationId xmlns:a16="http://schemas.microsoft.com/office/drawing/2014/main" id="{2AED26A2-EC05-4DEE-AFA5-E43028BCA8E4}"/>
              </a:ext>
            </a:extLst>
          </p:cNvPr>
          <p:cNvSpPr txBox="1"/>
          <p:nvPr/>
        </p:nvSpPr>
        <p:spPr>
          <a:xfrm>
            <a:off x="1431736" y="5932509"/>
            <a:ext cx="3260035" cy="461665"/>
          </a:xfrm>
          <a:prstGeom prst="rect">
            <a:avLst/>
          </a:prstGeom>
          <a:noFill/>
        </p:spPr>
        <p:txBody>
          <a:bodyPr wrap="square" rtlCol="0">
            <a:spAutoFit/>
          </a:bodyPr>
          <a:lstStyle/>
          <a:p>
            <a:r>
              <a:rPr lang="fr-FR" sz="2400" dirty="0"/>
              <a:t>Famille</a:t>
            </a:r>
          </a:p>
        </p:txBody>
      </p:sp>
      <p:sp>
        <p:nvSpPr>
          <p:cNvPr id="11" name="ZoneTexte 10">
            <a:extLst>
              <a:ext uri="{FF2B5EF4-FFF2-40B4-BE49-F238E27FC236}">
                <a16:creationId xmlns:a16="http://schemas.microsoft.com/office/drawing/2014/main" id="{5995F271-024E-4B9E-A9D2-8C3B0F8A7D94}"/>
              </a:ext>
            </a:extLst>
          </p:cNvPr>
          <p:cNvSpPr txBox="1"/>
          <p:nvPr/>
        </p:nvSpPr>
        <p:spPr>
          <a:xfrm>
            <a:off x="9319591" y="2841151"/>
            <a:ext cx="2650434" cy="461665"/>
          </a:xfrm>
          <a:prstGeom prst="rect">
            <a:avLst/>
          </a:prstGeom>
          <a:noFill/>
        </p:spPr>
        <p:txBody>
          <a:bodyPr wrap="square" rtlCol="0">
            <a:spAutoFit/>
          </a:bodyPr>
          <a:lstStyle/>
          <a:p>
            <a:r>
              <a:rPr lang="fr-FR" sz="2400" dirty="0"/>
              <a:t>Amis</a:t>
            </a:r>
          </a:p>
        </p:txBody>
      </p:sp>
      <p:sp>
        <p:nvSpPr>
          <p:cNvPr id="12" name="ZoneTexte 11">
            <a:extLst>
              <a:ext uri="{FF2B5EF4-FFF2-40B4-BE49-F238E27FC236}">
                <a16:creationId xmlns:a16="http://schemas.microsoft.com/office/drawing/2014/main" id="{7754225C-A403-42AA-B53A-9854E797C17C}"/>
              </a:ext>
            </a:extLst>
          </p:cNvPr>
          <p:cNvSpPr txBox="1"/>
          <p:nvPr/>
        </p:nvSpPr>
        <p:spPr>
          <a:xfrm>
            <a:off x="8729869" y="6220581"/>
            <a:ext cx="2680253" cy="461665"/>
          </a:xfrm>
          <a:prstGeom prst="rect">
            <a:avLst/>
          </a:prstGeom>
          <a:noFill/>
        </p:spPr>
        <p:txBody>
          <a:bodyPr wrap="square" rtlCol="0">
            <a:spAutoFit/>
          </a:bodyPr>
          <a:lstStyle/>
          <a:p>
            <a:r>
              <a:rPr lang="fr-FR" sz="2400" dirty="0"/>
              <a:t>Collègues</a:t>
            </a:r>
          </a:p>
        </p:txBody>
      </p:sp>
    </p:spTree>
    <p:extLst>
      <p:ext uri="{BB962C8B-B14F-4D97-AF65-F5344CB8AC3E}">
        <p14:creationId xmlns:p14="http://schemas.microsoft.com/office/powerpoint/2010/main" val="12072576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5BAD642-F2D0-4028-914E-107ADF45CDA1}"/>
              </a:ext>
            </a:extLst>
          </p:cNvPr>
          <p:cNvSpPr txBox="1"/>
          <p:nvPr/>
        </p:nvSpPr>
        <p:spPr>
          <a:xfrm>
            <a:off x="314793" y="464695"/>
            <a:ext cx="4796853" cy="1569660"/>
          </a:xfrm>
          <a:prstGeom prst="rect">
            <a:avLst/>
          </a:prstGeom>
          <a:noFill/>
        </p:spPr>
        <p:txBody>
          <a:bodyPr wrap="square" rtlCol="0">
            <a:spAutoFit/>
          </a:bodyPr>
          <a:lstStyle/>
          <a:p>
            <a:r>
              <a:rPr lang="fr-FR" sz="2400" dirty="0"/>
              <a:t>Les liens sociaux se tissent généralement lors d’occasion réunissant les personnes entre elles, et passent du temps ensemble.</a:t>
            </a:r>
          </a:p>
        </p:txBody>
      </p:sp>
      <p:pic>
        <p:nvPicPr>
          <p:cNvPr id="2050" name="Picture 2" descr="Capitalisez sur vos compétences de manager pour organiser les ...">
            <a:extLst>
              <a:ext uri="{FF2B5EF4-FFF2-40B4-BE49-F238E27FC236}">
                <a16:creationId xmlns:a16="http://schemas.microsoft.com/office/drawing/2014/main" id="{BEADED2D-B823-4FFC-9BFD-91A8AFF71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1374" y="0"/>
            <a:ext cx="5340626" cy="2670313"/>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7B709675-CC82-48AD-ADDD-1BF71358D151}"/>
              </a:ext>
            </a:extLst>
          </p:cNvPr>
          <p:cNvSpPr txBox="1"/>
          <p:nvPr/>
        </p:nvSpPr>
        <p:spPr>
          <a:xfrm>
            <a:off x="8825948" y="2688462"/>
            <a:ext cx="5539409" cy="369332"/>
          </a:xfrm>
          <a:prstGeom prst="rect">
            <a:avLst/>
          </a:prstGeom>
          <a:noFill/>
        </p:spPr>
        <p:txBody>
          <a:bodyPr wrap="square" rtlCol="0">
            <a:spAutoFit/>
          </a:bodyPr>
          <a:lstStyle/>
          <a:p>
            <a:r>
              <a:rPr lang="fr-FR" dirty="0"/>
              <a:t>Réunion de famille</a:t>
            </a:r>
          </a:p>
        </p:txBody>
      </p:sp>
      <p:pic>
        <p:nvPicPr>
          <p:cNvPr id="2052" name="Picture 4" descr="Un club sportif dans un quartier, c'est aussi important qu'un collège”">
            <a:extLst>
              <a:ext uri="{FF2B5EF4-FFF2-40B4-BE49-F238E27FC236}">
                <a16:creationId xmlns:a16="http://schemas.microsoft.com/office/drawing/2014/main" id="{B696438B-53A1-469E-AC34-61660AA442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70313"/>
            <a:ext cx="4796853" cy="2806322"/>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05209CFA-7739-4413-82A8-5AB57EE910F1}"/>
              </a:ext>
            </a:extLst>
          </p:cNvPr>
          <p:cNvSpPr txBox="1"/>
          <p:nvPr/>
        </p:nvSpPr>
        <p:spPr>
          <a:xfrm>
            <a:off x="1736034" y="5473148"/>
            <a:ext cx="4796853" cy="369332"/>
          </a:xfrm>
          <a:prstGeom prst="rect">
            <a:avLst/>
          </a:prstGeom>
          <a:noFill/>
        </p:spPr>
        <p:txBody>
          <a:bodyPr wrap="square" rtlCol="0">
            <a:spAutoFit/>
          </a:bodyPr>
          <a:lstStyle/>
          <a:p>
            <a:r>
              <a:rPr lang="fr-FR" dirty="0"/>
              <a:t>Club Sportif</a:t>
            </a:r>
          </a:p>
        </p:txBody>
      </p:sp>
      <p:pic>
        <p:nvPicPr>
          <p:cNvPr id="2054" name="Picture 6" descr="Saint Seurin, Jardin Public - Bordeaux Tourisme et Congrès">
            <a:extLst>
              <a:ext uri="{FF2B5EF4-FFF2-40B4-BE49-F238E27FC236}">
                <a16:creationId xmlns:a16="http://schemas.microsoft.com/office/drawing/2014/main" id="{FC9E2115-2B3C-4250-9BB2-3D7087A1F8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1375" y="3199464"/>
            <a:ext cx="5340626" cy="2841455"/>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6CF31C74-02BA-4DB0-ADF0-E59555DA395A}"/>
              </a:ext>
            </a:extLst>
          </p:cNvPr>
          <p:cNvSpPr txBox="1"/>
          <p:nvPr/>
        </p:nvSpPr>
        <p:spPr>
          <a:xfrm>
            <a:off x="8587409" y="6200738"/>
            <a:ext cx="4943061" cy="369332"/>
          </a:xfrm>
          <a:prstGeom prst="rect">
            <a:avLst/>
          </a:prstGeom>
          <a:noFill/>
        </p:spPr>
        <p:txBody>
          <a:bodyPr wrap="square" rtlCol="0">
            <a:spAutoFit/>
          </a:bodyPr>
          <a:lstStyle/>
          <a:p>
            <a:r>
              <a:rPr lang="fr-FR" dirty="0"/>
              <a:t>Jardins Publics</a:t>
            </a:r>
          </a:p>
        </p:txBody>
      </p:sp>
    </p:spTree>
    <p:extLst>
      <p:ext uri="{BB962C8B-B14F-4D97-AF65-F5344CB8AC3E}">
        <p14:creationId xmlns:p14="http://schemas.microsoft.com/office/powerpoint/2010/main" val="218155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wheel(1)">
                                      <p:cBhvr>
                                        <p:cTn id="15" dur="2000"/>
                                        <p:tgtEl>
                                          <p:spTgt spid="205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wheel(1)">
                                      <p:cBhvr>
                                        <p:cTn id="23" dur="2000"/>
                                        <p:tgtEl>
                                          <p:spTgt spid="2054"/>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E949931-E327-4622-A8CB-97073528F4F6}"/>
              </a:ext>
            </a:extLst>
          </p:cNvPr>
          <p:cNvSpPr txBox="1"/>
          <p:nvPr/>
        </p:nvSpPr>
        <p:spPr>
          <a:xfrm>
            <a:off x="359764" y="389744"/>
            <a:ext cx="5736236" cy="1600438"/>
          </a:xfrm>
          <a:prstGeom prst="rect">
            <a:avLst/>
          </a:prstGeom>
          <a:noFill/>
        </p:spPr>
        <p:txBody>
          <a:bodyPr wrap="square" rtlCol="0">
            <a:spAutoFit/>
          </a:bodyPr>
          <a:lstStyle/>
          <a:p>
            <a:r>
              <a:rPr lang="fr-FR" sz="4000" dirty="0"/>
              <a:t>2) Questionnaire auprès de la famille et des amis.</a:t>
            </a:r>
          </a:p>
          <a:p>
            <a:endParaRPr lang="fr-FR" dirty="0"/>
          </a:p>
        </p:txBody>
      </p:sp>
      <p:sp>
        <p:nvSpPr>
          <p:cNvPr id="3" name="ZoneTexte 2">
            <a:extLst>
              <a:ext uri="{FF2B5EF4-FFF2-40B4-BE49-F238E27FC236}">
                <a16:creationId xmlns:a16="http://schemas.microsoft.com/office/drawing/2014/main" id="{6661636A-43B6-4741-81E6-22B9C72F528F}"/>
              </a:ext>
            </a:extLst>
          </p:cNvPr>
          <p:cNvSpPr txBox="1"/>
          <p:nvPr/>
        </p:nvSpPr>
        <p:spPr>
          <a:xfrm>
            <a:off x="359764" y="1795310"/>
            <a:ext cx="6280879" cy="2677656"/>
          </a:xfrm>
          <a:prstGeom prst="rect">
            <a:avLst/>
          </a:prstGeom>
          <a:noFill/>
        </p:spPr>
        <p:txBody>
          <a:bodyPr wrap="square" rtlCol="0">
            <a:spAutoFit/>
          </a:bodyPr>
          <a:lstStyle/>
          <a:p>
            <a:r>
              <a:rPr lang="fr-FR" sz="2400" dirty="0"/>
              <a:t>Un questionnaire a été passé dans des familles d’élèves du lycée. Diverses questions ont été posées comme leur Age, sexe situation familiale, mais ce qui nous intéresse le plus sont les statistiques comme leur opinion sur leur lien social, leurs relation sociale ou bien leur lieus de rencontre avec des amis</a:t>
            </a:r>
          </a:p>
        </p:txBody>
      </p:sp>
      <p:graphicFrame>
        <p:nvGraphicFramePr>
          <p:cNvPr id="4" name="Graphique 3">
            <a:extLst>
              <a:ext uri="{FF2B5EF4-FFF2-40B4-BE49-F238E27FC236}">
                <a16:creationId xmlns:a16="http://schemas.microsoft.com/office/drawing/2014/main" id="{7765472C-73F1-4492-931D-2DDF78450A87}"/>
              </a:ext>
            </a:extLst>
          </p:cNvPr>
          <p:cNvGraphicFramePr/>
          <p:nvPr>
            <p:extLst>
              <p:ext uri="{D42A27DB-BD31-4B8C-83A1-F6EECF244321}">
                <p14:modId xmlns:p14="http://schemas.microsoft.com/office/powerpoint/2010/main" val="3221879567"/>
              </p:ext>
            </p:extLst>
          </p:nvPr>
        </p:nvGraphicFramePr>
        <p:xfrm>
          <a:off x="7854846" y="0"/>
          <a:ext cx="4337154" cy="25183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phique 4">
            <a:extLst>
              <a:ext uri="{FF2B5EF4-FFF2-40B4-BE49-F238E27FC236}">
                <a16:creationId xmlns:a16="http://schemas.microsoft.com/office/drawing/2014/main" id="{B2E4EE44-1F1D-40DD-B909-19D8FB333D04}"/>
              </a:ext>
            </a:extLst>
          </p:cNvPr>
          <p:cNvGraphicFramePr/>
          <p:nvPr>
            <p:extLst>
              <p:ext uri="{D42A27DB-BD31-4B8C-83A1-F6EECF244321}">
                <p14:modId xmlns:p14="http://schemas.microsoft.com/office/powerpoint/2010/main" val="2390489273"/>
              </p:ext>
            </p:extLst>
          </p:nvPr>
        </p:nvGraphicFramePr>
        <p:xfrm>
          <a:off x="7854846" y="2518348"/>
          <a:ext cx="4337154" cy="1943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5">
            <a:extLst>
              <a:ext uri="{FF2B5EF4-FFF2-40B4-BE49-F238E27FC236}">
                <a16:creationId xmlns:a16="http://schemas.microsoft.com/office/drawing/2014/main" id="{F4AB3FEA-AC7B-4FA0-A44A-3B062A95F133}"/>
              </a:ext>
            </a:extLst>
          </p:cNvPr>
          <p:cNvGraphicFramePr/>
          <p:nvPr>
            <p:extLst>
              <p:ext uri="{D42A27DB-BD31-4B8C-83A1-F6EECF244321}">
                <p14:modId xmlns:p14="http://schemas.microsoft.com/office/powerpoint/2010/main" val="4192091447"/>
              </p:ext>
            </p:extLst>
          </p:nvPr>
        </p:nvGraphicFramePr>
        <p:xfrm>
          <a:off x="7854846" y="4347693"/>
          <a:ext cx="4337154" cy="26321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aphique 6">
            <a:extLst>
              <a:ext uri="{FF2B5EF4-FFF2-40B4-BE49-F238E27FC236}">
                <a16:creationId xmlns:a16="http://schemas.microsoft.com/office/drawing/2014/main" id="{09232DD3-A0F0-4359-A1E8-21017C5EED0D}"/>
              </a:ext>
            </a:extLst>
          </p:cNvPr>
          <p:cNvGraphicFramePr/>
          <p:nvPr>
            <p:extLst>
              <p:ext uri="{D42A27DB-BD31-4B8C-83A1-F6EECF244321}">
                <p14:modId xmlns:p14="http://schemas.microsoft.com/office/powerpoint/2010/main" val="1302011343"/>
              </p:ext>
            </p:extLst>
          </p:nvPr>
        </p:nvGraphicFramePr>
        <p:xfrm>
          <a:off x="4337155" y="4394774"/>
          <a:ext cx="3517691" cy="251834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725655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Graphic spid="5" grpId="0">
        <p:bldAsOne/>
      </p:bldGraphic>
      <p:bldGraphic spid="6" grpId="0">
        <p:bldAsOne/>
      </p:bldGraphic>
      <p:bldGraphic spid="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6285A72-9FBC-42A7-A68F-EF73D956FE86}"/>
              </a:ext>
            </a:extLst>
          </p:cNvPr>
          <p:cNvSpPr txBox="1"/>
          <p:nvPr/>
        </p:nvSpPr>
        <p:spPr>
          <a:xfrm>
            <a:off x="254831" y="299804"/>
            <a:ext cx="5006715" cy="1600438"/>
          </a:xfrm>
          <a:prstGeom prst="rect">
            <a:avLst/>
          </a:prstGeom>
          <a:noFill/>
        </p:spPr>
        <p:txBody>
          <a:bodyPr wrap="square" rtlCol="0">
            <a:spAutoFit/>
          </a:bodyPr>
          <a:lstStyle/>
          <a:p>
            <a:r>
              <a:rPr lang="fr-FR" sz="4000"/>
              <a:t>3) Sondage sur les réseaux sociaux</a:t>
            </a:r>
          </a:p>
          <a:p>
            <a:endParaRPr lang="fr-FR" dirty="0"/>
          </a:p>
        </p:txBody>
      </p:sp>
      <p:sp>
        <p:nvSpPr>
          <p:cNvPr id="4" name="ZoneTexte 3">
            <a:extLst>
              <a:ext uri="{FF2B5EF4-FFF2-40B4-BE49-F238E27FC236}">
                <a16:creationId xmlns:a16="http://schemas.microsoft.com/office/drawing/2014/main" id="{1D4F8B81-53DB-491D-A99C-6E45DA24C05B}"/>
              </a:ext>
            </a:extLst>
          </p:cNvPr>
          <p:cNvSpPr txBox="1"/>
          <p:nvPr/>
        </p:nvSpPr>
        <p:spPr>
          <a:xfrm>
            <a:off x="254831" y="1768839"/>
            <a:ext cx="6490526" cy="2308324"/>
          </a:xfrm>
          <a:prstGeom prst="rect">
            <a:avLst/>
          </a:prstGeom>
          <a:noFill/>
        </p:spPr>
        <p:txBody>
          <a:bodyPr wrap="square" rtlCol="0">
            <a:spAutoFit/>
          </a:bodyPr>
          <a:lstStyle/>
          <a:p>
            <a:r>
              <a:rPr lang="fr-FR" sz="2400" dirty="0"/>
              <a:t>Dans la même idée que le sondage précédent, celui-ci a été fait sur le réseau social Instagram, avec pour cible, les lycéens du pays </a:t>
            </a:r>
            <a:r>
              <a:rPr lang="fr-FR" sz="2400" dirty="0" err="1"/>
              <a:t>rethelois</a:t>
            </a:r>
            <a:r>
              <a:rPr lang="fr-FR" sz="2400" dirty="0"/>
              <a:t> et leurs amis. Des questions similaires ont été posées, mais encore un fois, le sondage est anonyme. </a:t>
            </a:r>
          </a:p>
        </p:txBody>
      </p:sp>
      <p:sp>
        <p:nvSpPr>
          <p:cNvPr id="5" name="AutoShape 2" descr="Download Terry Crews Render - Terry Crews Old Spice - Full Size ...">
            <a:extLst>
              <a:ext uri="{FF2B5EF4-FFF2-40B4-BE49-F238E27FC236}">
                <a16:creationId xmlns:a16="http://schemas.microsoft.com/office/drawing/2014/main" id="{155E2604-F142-46C3-BDFF-47088CCB3AF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 name="Image 5">
            <a:extLst>
              <a:ext uri="{FF2B5EF4-FFF2-40B4-BE49-F238E27FC236}">
                <a16:creationId xmlns:a16="http://schemas.microsoft.com/office/drawing/2014/main" id="{0F3DD7B8-3A47-4687-952E-A3BBD4800731}"/>
              </a:ext>
            </a:extLst>
          </p:cNvPr>
          <p:cNvPicPr>
            <a:picLocks noChangeAspect="1"/>
          </p:cNvPicPr>
          <p:nvPr/>
        </p:nvPicPr>
        <p:blipFill>
          <a:blip r:embed="rId2"/>
          <a:stretch>
            <a:fillRect/>
          </a:stretch>
        </p:blipFill>
        <p:spPr>
          <a:xfrm>
            <a:off x="7503503" y="953560"/>
            <a:ext cx="4426268" cy="2875722"/>
          </a:xfrm>
          <a:prstGeom prst="rect">
            <a:avLst/>
          </a:prstGeom>
        </p:spPr>
      </p:pic>
      <p:pic>
        <p:nvPicPr>
          <p:cNvPr id="7" name="Image 6">
            <a:extLst>
              <a:ext uri="{FF2B5EF4-FFF2-40B4-BE49-F238E27FC236}">
                <a16:creationId xmlns:a16="http://schemas.microsoft.com/office/drawing/2014/main" id="{4FB0DF8C-F265-4386-9EFE-FED553343047}"/>
              </a:ext>
            </a:extLst>
          </p:cNvPr>
          <p:cNvPicPr>
            <a:picLocks noChangeAspect="1"/>
          </p:cNvPicPr>
          <p:nvPr/>
        </p:nvPicPr>
        <p:blipFill>
          <a:blip r:embed="rId3"/>
          <a:stretch>
            <a:fillRect/>
          </a:stretch>
        </p:blipFill>
        <p:spPr>
          <a:xfrm>
            <a:off x="8539088" y="4028786"/>
            <a:ext cx="3390683" cy="2629682"/>
          </a:xfrm>
          <a:prstGeom prst="rect">
            <a:avLst/>
          </a:prstGeom>
        </p:spPr>
      </p:pic>
      <p:pic>
        <p:nvPicPr>
          <p:cNvPr id="1029" name="Picture 5">
            <a:extLst>
              <a:ext uri="{FF2B5EF4-FFF2-40B4-BE49-F238E27FC236}">
                <a16:creationId xmlns:a16="http://schemas.microsoft.com/office/drawing/2014/main" id="{9128E4D0-4ADB-45DC-8362-096E201E95C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077163"/>
            <a:ext cx="4164039" cy="2757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F2244624-8D5F-4ED5-9F2A-43BF7B74E959}"/>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4038" y="4077163"/>
            <a:ext cx="4164038" cy="2757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0140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29"/>
                                        </p:tgtEl>
                                        <p:attrNameLst>
                                          <p:attrName>style.visibility</p:attrName>
                                        </p:attrNameLst>
                                      </p:cBhvr>
                                      <p:to>
                                        <p:strVal val="visible"/>
                                      </p:to>
                                    </p:set>
                                    <p:animEffect transition="in" filter="randombar(horizontal)">
                                      <p:cBhvr>
                                        <p:cTn id="13" dur="500"/>
                                        <p:tgtEl>
                                          <p:spTgt spid="1029"/>
                                        </p:tgtEl>
                                      </p:cBhvr>
                                    </p:animEffect>
                                  </p:childTnLst>
                                </p:cTn>
                              </p:par>
                              <p:par>
                                <p:cTn id="14" presetID="14" presetClass="entr" presetSubtype="10" fill="hold" nodeType="withEffect">
                                  <p:stCondLst>
                                    <p:cond delay="0"/>
                                  </p:stCondLst>
                                  <p:childTnLst>
                                    <p:set>
                                      <p:cBhvr>
                                        <p:cTn id="15" dur="1" fill="hold">
                                          <p:stCondLst>
                                            <p:cond delay="0"/>
                                          </p:stCondLst>
                                        </p:cTn>
                                        <p:tgtEl>
                                          <p:spTgt spid="1030"/>
                                        </p:tgtEl>
                                        <p:attrNameLst>
                                          <p:attrName>style.visibility</p:attrName>
                                        </p:attrNameLst>
                                      </p:cBhvr>
                                      <p:to>
                                        <p:strVal val="visible"/>
                                      </p:to>
                                    </p:set>
                                    <p:animEffect transition="in" filter="randombar(horizontal)">
                                      <p:cBhvr>
                                        <p:cTn id="16" dur="500"/>
                                        <p:tgtEl>
                                          <p:spTgt spid="1030"/>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38A4F90-1FDA-4912-98C9-8DD5A78F5258}"/>
              </a:ext>
            </a:extLst>
          </p:cNvPr>
          <p:cNvSpPr txBox="1"/>
          <p:nvPr/>
        </p:nvSpPr>
        <p:spPr>
          <a:xfrm>
            <a:off x="539646" y="494675"/>
            <a:ext cx="6190938" cy="707886"/>
          </a:xfrm>
          <a:prstGeom prst="rect">
            <a:avLst/>
          </a:prstGeom>
          <a:noFill/>
        </p:spPr>
        <p:txBody>
          <a:bodyPr wrap="square" rtlCol="0">
            <a:spAutoFit/>
          </a:bodyPr>
          <a:lstStyle/>
          <a:p>
            <a:r>
              <a:rPr lang="fr-FR" sz="4000" dirty="0"/>
              <a:t>4) Lien Social Selon la presse</a:t>
            </a:r>
          </a:p>
        </p:txBody>
      </p:sp>
      <p:sp>
        <p:nvSpPr>
          <p:cNvPr id="2" name="ZoneTexte 1">
            <a:extLst>
              <a:ext uri="{FF2B5EF4-FFF2-40B4-BE49-F238E27FC236}">
                <a16:creationId xmlns:a16="http://schemas.microsoft.com/office/drawing/2014/main" id="{91E99A65-6C76-4F91-835A-D5F9E0066CA3}"/>
              </a:ext>
            </a:extLst>
          </p:cNvPr>
          <p:cNvSpPr txBox="1"/>
          <p:nvPr/>
        </p:nvSpPr>
        <p:spPr>
          <a:xfrm>
            <a:off x="357809" y="1311965"/>
            <a:ext cx="6372775" cy="1846659"/>
          </a:xfrm>
          <a:prstGeom prst="rect">
            <a:avLst/>
          </a:prstGeom>
          <a:noFill/>
        </p:spPr>
        <p:txBody>
          <a:bodyPr wrap="square" rtlCol="0">
            <a:spAutoFit/>
          </a:bodyPr>
          <a:lstStyle/>
          <a:p>
            <a:r>
              <a:rPr lang="fr-FR" sz="2400" dirty="0"/>
              <a:t>Un groupe c’est chargé de relever des information sur les différents lieux, associations, clubs et informations en rapport avec le lien social dans le pays rethélois selon divers médias. </a:t>
            </a:r>
          </a:p>
          <a:p>
            <a:endParaRPr lang="fr-FR" dirty="0"/>
          </a:p>
        </p:txBody>
      </p:sp>
      <p:pic>
        <p:nvPicPr>
          <p:cNvPr id="1026" name="Picture 2" descr="L'Agora - Médiathèque-Musée du Pays rethélois">
            <a:extLst>
              <a:ext uri="{FF2B5EF4-FFF2-40B4-BE49-F238E27FC236}">
                <a16:creationId xmlns:a16="http://schemas.microsoft.com/office/drawing/2014/main" id="{E97E3D86-28CA-4ABB-BD8F-7E181E1B0D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0010" y="0"/>
            <a:ext cx="3801990" cy="253218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D7109E8E-91F2-443A-8526-E23DD9ED8C67}"/>
              </a:ext>
            </a:extLst>
          </p:cNvPr>
          <p:cNvSpPr txBox="1"/>
          <p:nvPr/>
        </p:nvSpPr>
        <p:spPr>
          <a:xfrm>
            <a:off x="8390010" y="2663687"/>
            <a:ext cx="3801990" cy="923330"/>
          </a:xfrm>
          <a:prstGeom prst="rect">
            <a:avLst/>
          </a:prstGeom>
          <a:noFill/>
        </p:spPr>
        <p:txBody>
          <a:bodyPr wrap="square" rtlCol="0">
            <a:spAutoFit/>
          </a:bodyPr>
          <a:lstStyle/>
          <a:p>
            <a:r>
              <a:rPr lang="fr-FR" dirty="0"/>
              <a:t>L’Agora, une médiathèque accueillant les personnes de tout âge souhaitant passer un moment calme.</a:t>
            </a:r>
          </a:p>
        </p:txBody>
      </p:sp>
      <p:pic>
        <p:nvPicPr>
          <p:cNvPr id="5" name="Picture 2" descr="RHRA ( page officielle ) - Home | Facebook">
            <a:extLst>
              <a:ext uri="{FF2B5EF4-FFF2-40B4-BE49-F238E27FC236}">
                <a16:creationId xmlns:a16="http://schemas.microsoft.com/office/drawing/2014/main" id="{67F271D9-907B-43DA-BE65-F5DBD9ABE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5352"/>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95E6DC0F-F12D-46E6-BB91-55A34618591B}"/>
              </a:ext>
            </a:extLst>
          </p:cNvPr>
          <p:cNvSpPr txBox="1"/>
          <p:nvPr/>
        </p:nvSpPr>
        <p:spPr>
          <a:xfrm>
            <a:off x="0" y="5268477"/>
            <a:ext cx="3220278" cy="1477328"/>
          </a:xfrm>
          <a:prstGeom prst="rect">
            <a:avLst/>
          </a:prstGeom>
          <a:noFill/>
        </p:spPr>
        <p:txBody>
          <a:bodyPr wrap="square" rtlCol="0">
            <a:spAutoFit/>
          </a:bodyPr>
          <a:lstStyle/>
          <a:p>
            <a:r>
              <a:rPr lang="fr-FR" dirty="0"/>
              <a:t>Les diables de Rethel, une équipe soudée de Roller Hockey. 3</a:t>
            </a:r>
            <a:r>
              <a:rPr lang="fr-FR" baseline="30000" dirty="0"/>
              <a:t>ème</a:t>
            </a:r>
            <a:r>
              <a:rPr lang="fr-FR" dirty="0"/>
              <a:t> en ligue élite, elle permet de rassembler les gens et donc d’améliorer le lien social</a:t>
            </a:r>
          </a:p>
        </p:txBody>
      </p:sp>
      <p:pic>
        <p:nvPicPr>
          <p:cNvPr id="1028" name="Picture 4" descr="Vous voulez reprendre une entreprise ? Les conseils de ceux qui ...">
            <a:extLst>
              <a:ext uri="{FF2B5EF4-FFF2-40B4-BE49-F238E27FC236}">
                <a16:creationId xmlns:a16="http://schemas.microsoft.com/office/drawing/2014/main" id="{F8743CAD-95A3-407A-875E-44B8963816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2042" y="3896139"/>
            <a:ext cx="5277968" cy="2961861"/>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E7297BDA-90C2-4725-B870-EC6B2210C5A0}"/>
              </a:ext>
            </a:extLst>
          </p:cNvPr>
          <p:cNvSpPr txBox="1"/>
          <p:nvPr/>
        </p:nvSpPr>
        <p:spPr>
          <a:xfrm>
            <a:off x="8390010" y="4002157"/>
            <a:ext cx="3642964" cy="2031325"/>
          </a:xfrm>
          <a:prstGeom prst="rect">
            <a:avLst/>
          </a:prstGeom>
          <a:noFill/>
        </p:spPr>
        <p:txBody>
          <a:bodyPr wrap="square" rtlCol="0">
            <a:spAutoFit/>
          </a:bodyPr>
          <a:lstStyle/>
          <a:p>
            <a:r>
              <a:rPr lang="fr-FR" dirty="0"/>
              <a:t>Des entreprises prévoient de s’installer dans la zone de l’étoile à Rethel facilitant la recherche d’emploi. On note aussi la création d’un espace de coworking, permettant la coopération en travail, et permettant la création de liens.</a:t>
            </a:r>
          </a:p>
        </p:txBody>
      </p:sp>
    </p:spTree>
    <p:extLst>
      <p:ext uri="{BB962C8B-B14F-4D97-AF65-F5344CB8AC3E}">
        <p14:creationId xmlns:p14="http://schemas.microsoft.com/office/powerpoint/2010/main" val="34924363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028"/>
                                        </p:tgtEl>
                                        <p:attrNameLst>
                                          <p:attrName>style.visibility</p:attrName>
                                        </p:attrNameLst>
                                      </p:cBhvr>
                                      <p:to>
                                        <p:strVal val="visible"/>
                                      </p:to>
                                    </p:set>
                                    <p:animEffect transition="in" filter="fade">
                                      <p:cBhvr>
                                        <p:cTn id="36" dur="1000"/>
                                        <p:tgtEl>
                                          <p:spTgt spid="1028"/>
                                        </p:tgtEl>
                                      </p:cBhvr>
                                    </p:animEffect>
                                    <p:anim calcmode="lin" valueType="num">
                                      <p:cBhvr>
                                        <p:cTn id="37" dur="1000" fill="hold"/>
                                        <p:tgtEl>
                                          <p:spTgt spid="1028"/>
                                        </p:tgtEl>
                                        <p:attrNameLst>
                                          <p:attrName>ppt_x</p:attrName>
                                        </p:attrNameLst>
                                      </p:cBhvr>
                                      <p:tavLst>
                                        <p:tav tm="0">
                                          <p:val>
                                            <p:strVal val="#ppt_x"/>
                                          </p:val>
                                        </p:tav>
                                        <p:tav tm="100000">
                                          <p:val>
                                            <p:strVal val="#ppt_x"/>
                                          </p:val>
                                        </p:tav>
                                      </p:tavLst>
                                    </p:anim>
                                    <p:anim calcmode="lin" valueType="num">
                                      <p:cBhvr>
                                        <p:cTn id="38" dur="1000" fill="hold"/>
                                        <p:tgtEl>
                                          <p:spTgt spid="102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9B83A0B-82D6-4F14-B46B-72B5A3C869AE}"/>
              </a:ext>
            </a:extLst>
          </p:cNvPr>
          <p:cNvSpPr txBox="1"/>
          <p:nvPr/>
        </p:nvSpPr>
        <p:spPr>
          <a:xfrm>
            <a:off x="209862" y="419725"/>
            <a:ext cx="4766872" cy="1600438"/>
          </a:xfrm>
          <a:prstGeom prst="rect">
            <a:avLst/>
          </a:prstGeom>
          <a:noFill/>
        </p:spPr>
        <p:txBody>
          <a:bodyPr wrap="square" rtlCol="0">
            <a:spAutoFit/>
          </a:bodyPr>
          <a:lstStyle/>
          <a:p>
            <a:r>
              <a:rPr lang="fr-FR" sz="4000" dirty="0"/>
              <a:t>5) Le lien social au sein des associations </a:t>
            </a:r>
          </a:p>
          <a:p>
            <a:endParaRPr lang="fr-FR" dirty="0"/>
          </a:p>
        </p:txBody>
      </p:sp>
      <p:sp>
        <p:nvSpPr>
          <p:cNvPr id="3" name="ZoneTexte 2">
            <a:extLst>
              <a:ext uri="{FF2B5EF4-FFF2-40B4-BE49-F238E27FC236}">
                <a16:creationId xmlns:a16="http://schemas.microsoft.com/office/drawing/2014/main" id="{6A52379D-D7BB-418B-8358-53BA50E46C88}"/>
              </a:ext>
            </a:extLst>
          </p:cNvPr>
          <p:cNvSpPr txBox="1"/>
          <p:nvPr/>
        </p:nvSpPr>
        <p:spPr>
          <a:xfrm>
            <a:off x="209862" y="1843790"/>
            <a:ext cx="4362138" cy="4893647"/>
          </a:xfrm>
          <a:prstGeom prst="rect">
            <a:avLst/>
          </a:prstGeom>
          <a:noFill/>
        </p:spPr>
        <p:txBody>
          <a:bodyPr wrap="square" rtlCol="0">
            <a:spAutoFit/>
          </a:bodyPr>
          <a:lstStyle/>
          <a:p>
            <a:r>
              <a:rPr lang="fr-FR" sz="2400" dirty="0"/>
              <a:t>L’un des principaux acteurs dans le lien social, sont les associations. En étant bénévole, on rencontres des personnes avec qui on tisse des liens en aidant. On peut en </a:t>
            </a:r>
            <a:r>
              <a:rPr lang="fr-FR" sz="2400" dirty="0" err="1"/>
              <a:t>pous</a:t>
            </a:r>
            <a:r>
              <a:rPr lang="fr-FR" sz="2400" dirty="0"/>
              <a:t> mentionner cette période de coronavirus qui rend certaines taches difficiles. Ce sont donc les associations qui viennent en aide a ces personnes dans le besoin, renforçant donc le lien social en période de crise</a:t>
            </a:r>
          </a:p>
        </p:txBody>
      </p:sp>
      <p:pic>
        <p:nvPicPr>
          <p:cNvPr id="4" name="Image 3">
            <a:extLst>
              <a:ext uri="{FF2B5EF4-FFF2-40B4-BE49-F238E27FC236}">
                <a16:creationId xmlns:a16="http://schemas.microsoft.com/office/drawing/2014/main" id="{9902A262-6D0A-406F-A00A-0C41F64D83D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976735" y="-1"/>
            <a:ext cx="7215266" cy="4267201"/>
          </a:xfrm>
          <a:prstGeom prst="rect">
            <a:avLst/>
          </a:prstGeom>
          <a:noFill/>
          <a:ln>
            <a:noFill/>
          </a:ln>
        </p:spPr>
      </p:pic>
      <p:sp>
        <p:nvSpPr>
          <p:cNvPr id="5" name="ZoneTexte 4">
            <a:extLst>
              <a:ext uri="{FF2B5EF4-FFF2-40B4-BE49-F238E27FC236}">
                <a16:creationId xmlns:a16="http://schemas.microsoft.com/office/drawing/2014/main" id="{E06548FC-A909-4B8A-A542-C63688604ADD}"/>
              </a:ext>
            </a:extLst>
          </p:cNvPr>
          <p:cNvSpPr txBox="1"/>
          <p:nvPr/>
        </p:nvSpPr>
        <p:spPr>
          <a:xfrm>
            <a:off x="5618922" y="4452730"/>
            <a:ext cx="5883965" cy="646331"/>
          </a:xfrm>
          <a:prstGeom prst="rect">
            <a:avLst/>
          </a:prstGeom>
          <a:noFill/>
        </p:spPr>
        <p:txBody>
          <a:bodyPr wrap="square" rtlCol="0">
            <a:spAutoFit/>
          </a:bodyPr>
          <a:lstStyle/>
          <a:p>
            <a:pPr algn="ctr"/>
            <a:r>
              <a:rPr lang="fr-FR" dirty="0"/>
              <a:t>Les associations sont très importante dans l’équilibre de la société car elle viennent en aide a la population</a:t>
            </a:r>
          </a:p>
        </p:txBody>
      </p:sp>
    </p:spTree>
    <p:extLst>
      <p:ext uri="{BB962C8B-B14F-4D97-AF65-F5344CB8AC3E}">
        <p14:creationId xmlns:p14="http://schemas.microsoft.com/office/powerpoint/2010/main" val="397805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A78AF8B-C2F0-480B-BB0F-DECFD2F40944}"/>
              </a:ext>
            </a:extLst>
          </p:cNvPr>
          <p:cNvSpPr txBox="1"/>
          <p:nvPr/>
        </p:nvSpPr>
        <p:spPr>
          <a:xfrm>
            <a:off x="172276" y="238538"/>
            <a:ext cx="5393635" cy="1600438"/>
          </a:xfrm>
          <a:prstGeom prst="rect">
            <a:avLst/>
          </a:prstGeom>
          <a:noFill/>
        </p:spPr>
        <p:txBody>
          <a:bodyPr wrap="square" rtlCol="0">
            <a:spAutoFit/>
          </a:bodyPr>
          <a:lstStyle/>
          <a:p>
            <a:r>
              <a:rPr lang="fr-FR" sz="4000" dirty="0"/>
              <a:t>6) Le coronavirus et son impact sur le lien social.</a:t>
            </a:r>
          </a:p>
          <a:p>
            <a:endParaRPr lang="fr-FR" dirty="0"/>
          </a:p>
        </p:txBody>
      </p:sp>
      <p:sp>
        <p:nvSpPr>
          <p:cNvPr id="4" name="ZoneTexte 3">
            <a:extLst>
              <a:ext uri="{FF2B5EF4-FFF2-40B4-BE49-F238E27FC236}">
                <a16:creationId xmlns:a16="http://schemas.microsoft.com/office/drawing/2014/main" id="{7A91D490-CD2F-4A9E-A6C9-23B1EA8DE097}"/>
              </a:ext>
            </a:extLst>
          </p:cNvPr>
          <p:cNvSpPr txBox="1"/>
          <p:nvPr/>
        </p:nvSpPr>
        <p:spPr>
          <a:xfrm>
            <a:off x="172276" y="1709530"/>
            <a:ext cx="8254884" cy="2677656"/>
          </a:xfrm>
          <a:prstGeom prst="rect">
            <a:avLst/>
          </a:prstGeom>
          <a:noFill/>
        </p:spPr>
        <p:txBody>
          <a:bodyPr wrap="square" rtlCol="0">
            <a:spAutoFit/>
          </a:bodyPr>
          <a:lstStyle/>
          <a:p>
            <a:r>
              <a:rPr lang="fr-FR" sz="2400" dirty="0"/>
              <a:t>Ce qui devait au départ être un « reportage » auprès du maire de Rethel a du être annulée du au Coronavirus. Au lieu de cela, un vidéo montrant l’impact du Coronavirus sur le lien social a été réalisée. Dans cette vidéo, les narrateurs rapportes divers faits causés par le coronavirus montrant les extrêmes positifs et négatifs avec une petite touche d’humour ici et là.</a:t>
            </a:r>
          </a:p>
          <a:p>
            <a:endParaRPr lang="fr-FR" sz="2400" dirty="0"/>
          </a:p>
        </p:txBody>
      </p:sp>
      <p:sp>
        <p:nvSpPr>
          <p:cNvPr id="5" name="ZoneTexte 4">
            <a:extLst>
              <a:ext uri="{FF2B5EF4-FFF2-40B4-BE49-F238E27FC236}">
                <a16:creationId xmlns:a16="http://schemas.microsoft.com/office/drawing/2014/main" id="{91342AE1-A759-4367-A99B-162AB936C670}"/>
              </a:ext>
            </a:extLst>
          </p:cNvPr>
          <p:cNvSpPr txBox="1"/>
          <p:nvPr/>
        </p:nvSpPr>
        <p:spPr>
          <a:xfrm>
            <a:off x="6559826" y="238538"/>
            <a:ext cx="5393635" cy="1477328"/>
          </a:xfrm>
          <a:prstGeom prst="rect">
            <a:avLst/>
          </a:prstGeom>
          <a:noFill/>
        </p:spPr>
        <p:txBody>
          <a:bodyPr wrap="square" rtlCol="0">
            <a:spAutoFit/>
          </a:bodyPr>
          <a:lstStyle/>
          <a:p>
            <a:r>
              <a:rPr lang="fr-FR" dirty="0"/>
              <a:t>Actu </a:t>
            </a:r>
            <a:r>
              <a:rPr lang="fr-FR" dirty="0" err="1"/>
              <a:t>Covid</a:t>
            </a:r>
            <a:r>
              <a:rPr lang="fr-FR" dirty="0"/>
              <a:t> par l'abbé Pierre </a:t>
            </a:r>
            <a:r>
              <a:rPr lang="fr-FR" dirty="0" err="1"/>
              <a:t>prod&amp;Co</a:t>
            </a:r>
            <a:r>
              <a:rPr lang="fr-FR" dirty="0"/>
              <a:t>:</a:t>
            </a:r>
            <a:br>
              <a:rPr lang="fr-FR" dirty="0"/>
            </a:br>
            <a:r>
              <a:rPr lang="fr-FR" dirty="0">
                <a:hlinkClick r:id="rId2"/>
              </a:rPr>
              <a:t>https://www.youtube.com/watch?v=6nGcH1385ec&amp;feature=youtu.be</a:t>
            </a:r>
            <a:endParaRPr lang="fr-FR" dirty="0"/>
          </a:p>
          <a:p>
            <a:br>
              <a:rPr lang="fr-FR" dirty="0"/>
            </a:br>
            <a:endParaRPr lang="fr-FR" dirty="0"/>
          </a:p>
        </p:txBody>
      </p:sp>
      <p:pic>
        <p:nvPicPr>
          <p:cNvPr id="6" name="Image 5">
            <a:extLst>
              <a:ext uri="{FF2B5EF4-FFF2-40B4-BE49-F238E27FC236}">
                <a16:creationId xmlns:a16="http://schemas.microsoft.com/office/drawing/2014/main" id="{978A6D73-EE86-4139-A8F1-73B679F85AFE}"/>
              </a:ext>
            </a:extLst>
          </p:cNvPr>
          <p:cNvPicPr>
            <a:picLocks noChangeAspect="1"/>
          </p:cNvPicPr>
          <p:nvPr/>
        </p:nvPicPr>
        <p:blipFill>
          <a:blip r:embed="rId3"/>
          <a:stretch>
            <a:fillRect/>
          </a:stretch>
        </p:blipFill>
        <p:spPr>
          <a:xfrm>
            <a:off x="8665699" y="1038757"/>
            <a:ext cx="3526301" cy="1982576"/>
          </a:xfrm>
          <a:prstGeom prst="rect">
            <a:avLst/>
          </a:prstGeom>
        </p:spPr>
      </p:pic>
      <p:sp>
        <p:nvSpPr>
          <p:cNvPr id="7" name="ZoneTexte 6">
            <a:extLst>
              <a:ext uri="{FF2B5EF4-FFF2-40B4-BE49-F238E27FC236}">
                <a16:creationId xmlns:a16="http://schemas.microsoft.com/office/drawing/2014/main" id="{F7E423D4-4DFA-4005-BCED-D25ADD86DB12}"/>
              </a:ext>
            </a:extLst>
          </p:cNvPr>
          <p:cNvSpPr txBox="1"/>
          <p:nvPr/>
        </p:nvSpPr>
        <p:spPr>
          <a:xfrm>
            <a:off x="8989255" y="3196938"/>
            <a:ext cx="3526301" cy="369332"/>
          </a:xfrm>
          <a:prstGeom prst="rect">
            <a:avLst/>
          </a:prstGeom>
          <a:noFill/>
        </p:spPr>
        <p:txBody>
          <a:bodyPr wrap="square" rtlCol="0">
            <a:spAutoFit/>
          </a:bodyPr>
          <a:lstStyle/>
          <a:p>
            <a:r>
              <a:rPr lang="fr-FR" dirty="0"/>
              <a:t>Statistiques du coronavirus</a:t>
            </a:r>
          </a:p>
        </p:txBody>
      </p:sp>
      <p:pic>
        <p:nvPicPr>
          <p:cNvPr id="8" name="Image 7">
            <a:extLst>
              <a:ext uri="{FF2B5EF4-FFF2-40B4-BE49-F238E27FC236}">
                <a16:creationId xmlns:a16="http://schemas.microsoft.com/office/drawing/2014/main" id="{B6E5BB22-1127-454F-868D-278971489633}"/>
              </a:ext>
            </a:extLst>
          </p:cNvPr>
          <p:cNvPicPr>
            <a:picLocks noChangeAspect="1"/>
          </p:cNvPicPr>
          <p:nvPr/>
        </p:nvPicPr>
        <p:blipFill>
          <a:blip r:embed="rId4"/>
          <a:stretch>
            <a:fillRect/>
          </a:stretch>
        </p:blipFill>
        <p:spPr>
          <a:xfrm>
            <a:off x="0" y="4027736"/>
            <a:ext cx="3526303" cy="1982577"/>
          </a:xfrm>
          <a:prstGeom prst="rect">
            <a:avLst/>
          </a:prstGeom>
        </p:spPr>
      </p:pic>
      <p:sp>
        <p:nvSpPr>
          <p:cNvPr id="9" name="ZoneTexte 8">
            <a:extLst>
              <a:ext uri="{FF2B5EF4-FFF2-40B4-BE49-F238E27FC236}">
                <a16:creationId xmlns:a16="http://schemas.microsoft.com/office/drawing/2014/main" id="{43ACBB79-1695-4B64-894A-0AC71AAE88C2}"/>
              </a:ext>
            </a:extLst>
          </p:cNvPr>
          <p:cNvSpPr txBox="1"/>
          <p:nvPr/>
        </p:nvSpPr>
        <p:spPr>
          <a:xfrm>
            <a:off x="0" y="6058550"/>
            <a:ext cx="3882683" cy="369332"/>
          </a:xfrm>
          <a:prstGeom prst="rect">
            <a:avLst/>
          </a:prstGeom>
          <a:noFill/>
        </p:spPr>
        <p:txBody>
          <a:bodyPr wrap="square" rtlCol="0">
            <a:spAutoFit/>
          </a:bodyPr>
          <a:lstStyle/>
          <a:p>
            <a:r>
              <a:rPr lang="fr-FR" dirty="0"/>
              <a:t>Extrait du concert live de David Guetta</a:t>
            </a:r>
          </a:p>
        </p:txBody>
      </p:sp>
      <p:pic>
        <p:nvPicPr>
          <p:cNvPr id="10" name="Image 9">
            <a:extLst>
              <a:ext uri="{FF2B5EF4-FFF2-40B4-BE49-F238E27FC236}">
                <a16:creationId xmlns:a16="http://schemas.microsoft.com/office/drawing/2014/main" id="{A1C4FD80-209F-4422-9A58-4EE5AFC0206D}"/>
              </a:ext>
            </a:extLst>
          </p:cNvPr>
          <p:cNvPicPr>
            <a:picLocks noChangeAspect="1"/>
          </p:cNvPicPr>
          <p:nvPr/>
        </p:nvPicPr>
        <p:blipFill>
          <a:blip r:embed="rId5"/>
          <a:stretch>
            <a:fillRect/>
          </a:stretch>
        </p:blipFill>
        <p:spPr>
          <a:xfrm>
            <a:off x="4091658" y="4027735"/>
            <a:ext cx="3526304" cy="1982578"/>
          </a:xfrm>
          <a:prstGeom prst="rect">
            <a:avLst/>
          </a:prstGeom>
        </p:spPr>
      </p:pic>
      <p:pic>
        <p:nvPicPr>
          <p:cNvPr id="11" name="Image 10">
            <a:extLst>
              <a:ext uri="{FF2B5EF4-FFF2-40B4-BE49-F238E27FC236}">
                <a16:creationId xmlns:a16="http://schemas.microsoft.com/office/drawing/2014/main" id="{00AFDBF3-C805-406E-81BA-518A87C4CCF8}"/>
              </a:ext>
            </a:extLst>
          </p:cNvPr>
          <p:cNvPicPr>
            <a:picLocks noChangeAspect="1"/>
          </p:cNvPicPr>
          <p:nvPr/>
        </p:nvPicPr>
        <p:blipFill>
          <a:blip r:embed="rId6"/>
          <a:stretch>
            <a:fillRect/>
          </a:stretch>
        </p:blipFill>
        <p:spPr>
          <a:xfrm>
            <a:off x="8183317" y="4027734"/>
            <a:ext cx="3526305" cy="1982579"/>
          </a:xfrm>
          <a:prstGeom prst="rect">
            <a:avLst/>
          </a:prstGeom>
        </p:spPr>
      </p:pic>
      <p:sp>
        <p:nvSpPr>
          <p:cNvPr id="12" name="ZoneTexte 11">
            <a:extLst>
              <a:ext uri="{FF2B5EF4-FFF2-40B4-BE49-F238E27FC236}">
                <a16:creationId xmlns:a16="http://schemas.microsoft.com/office/drawing/2014/main" id="{59125C48-6880-40DB-98EB-34AE02B91420}"/>
              </a:ext>
            </a:extLst>
          </p:cNvPr>
          <p:cNvSpPr txBox="1"/>
          <p:nvPr/>
        </p:nvSpPr>
        <p:spPr>
          <a:xfrm>
            <a:off x="4091658" y="6077812"/>
            <a:ext cx="3526304" cy="369332"/>
          </a:xfrm>
          <a:prstGeom prst="rect">
            <a:avLst/>
          </a:prstGeom>
          <a:noFill/>
        </p:spPr>
        <p:txBody>
          <a:bodyPr wrap="square" rtlCol="0">
            <a:spAutoFit/>
          </a:bodyPr>
          <a:lstStyle/>
          <a:p>
            <a:r>
              <a:rPr lang="fr-FR" dirty="0"/>
              <a:t>Les émissions télévisées d’adaptent</a:t>
            </a:r>
          </a:p>
        </p:txBody>
      </p:sp>
      <p:sp>
        <p:nvSpPr>
          <p:cNvPr id="13" name="ZoneTexte 12">
            <a:extLst>
              <a:ext uri="{FF2B5EF4-FFF2-40B4-BE49-F238E27FC236}">
                <a16:creationId xmlns:a16="http://schemas.microsoft.com/office/drawing/2014/main" id="{051D7FB3-2915-4244-A4EC-05C6D131E02D}"/>
              </a:ext>
            </a:extLst>
          </p:cNvPr>
          <p:cNvSpPr txBox="1"/>
          <p:nvPr/>
        </p:nvSpPr>
        <p:spPr>
          <a:xfrm>
            <a:off x="8183317" y="6077812"/>
            <a:ext cx="3526304" cy="369332"/>
          </a:xfrm>
          <a:prstGeom prst="rect">
            <a:avLst/>
          </a:prstGeom>
          <a:noFill/>
        </p:spPr>
        <p:txBody>
          <a:bodyPr wrap="square" rtlCol="0">
            <a:spAutoFit/>
          </a:bodyPr>
          <a:lstStyle/>
          <a:p>
            <a:pPr algn="ctr"/>
            <a:r>
              <a:rPr lang="fr-FR" dirty="0"/>
              <a:t>Les guignoles de l’info 2.0</a:t>
            </a:r>
          </a:p>
        </p:txBody>
      </p:sp>
    </p:spTree>
    <p:extLst>
      <p:ext uri="{BB962C8B-B14F-4D97-AF65-F5344CB8AC3E}">
        <p14:creationId xmlns:p14="http://schemas.microsoft.com/office/powerpoint/2010/main" val="243249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80">
                                          <p:stCondLst>
                                            <p:cond delay="0"/>
                                          </p:stCondLst>
                                        </p:cTn>
                                        <p:tgtEl>
                                          <p:spTgt spid="11"/>
                                        </p:tgtEl>
                                      </p:cBhvr>
                                    </p:animEffect>
                                    <p:anim calcmode="lin" valueType="num">
                                      <p:cBhvr>
                                        <p:cTn id="3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2" dur="26">
                                          <p:stCondLst>
                                            <p:cond delay="650"/>
                                          </p:stCondLst>
                                        </p:cTn>
                                        <p:tgtEl>
                                          <p:spTgt spid="11"/>
                                        </p:tgtEl>
                                      </p:cBhvr>
                                      <p:to x="100000" y="60000"/>
                                    </p:animScale>
                                    <p:animScale>
                                      <p:cBhvr>
                                        <p:cTn id="43" dur="166" decel="50000">
                                          <p:stCondLst>
                                            <p:cond delay="676"/>
                                          </p:stCondLst>
                                        </p:cTn>
                                        <p:tgtEl>
                                          <p:spTgt spid="11"/>
                                        </p:tgtEl>
                                      </p:cBhvr>
                                      <p:to x="100000" y="100000"/>
                                    </p:animScale>
                                    <p:animScale>
                                      <p:cBhvr>
                                        <p:cTn id="44" dur="26">
                                          <p:stCondLst>
                                            <p:cond delay="1312"/>
                                          </p:stCondLst>
                                        </p:cTn>
                                        <p:tgtEl>
                                          <p:spTgt spid="11"/>
                                        </p:tgtEl>
                                      </p:cBhvr>
                                      <p:to x="100000" y="80000"/>
                                    </p:animScale>
                                    <p:animScale>
                                      <p:cBhvr>
                                        <p:cTn id="45" dur="166" decel="50000">
                                          <p:stCondLst>
                                            <p:cond delay="1338"/>
                                          </p:stCondLst>
                                        </p:cTn>
                                        <p:tgtEl>
                                          <p:spTgt spid="11"/>
                                        </p:tgtEl>
                                      </p:cBhvr>
                                      <p:to x="100000" y="100000"/>
                                    </p:animScale>
                                    <p:animScale>
                                      <p:cBhvr>
                                        <p:cTn id="46" dur="26">
                                          <p:stCondLst>
                                            <p:cond delay="1642"/>
                                          </p:stCondLst>
                                        </p:cTn>
                                        <p:tgtEl>
                                          <p:spTgt spid="11"/>
                                        </p:tgtEl>
                                      </p:cBhvr>
                                      <p:to x="100000" y="90000"/>
                                    </p:animScale>
                                    <p:animScale>
                                      <p:cBhvr>
                                        <p:cTn id="47" dur="166" decel="50000">
                                          <p:stCondLst>
                                            <p:cond delay="1668"/>
                                          </p:stCondLst>
                                        </p:cTn>
                                        <p:tgtEl>
                                          <p:spTgt spid="11"/>
                                        </p:tgtEl>
                                      </p:cBhvr>
                                      <p:to x="100000" y="100000"/>
                                    </p:animScale>
                                    <p:animScale>
                                      <p:cBhvr>
                                        <p:cTn id="48" dur="26">
                                          <p:stCondLst>
                                            <p:cond delay="1808"/>
                                          </p:stCondLst>
                                        </p:cTn>
                                        <p:tgtEl>
                                          <p:spTgt spid="11"/>
                                        </p:tgtEl>
                                      </p:cBhvr>
                                      <p:to x="100000" y="95000"/>
                                    </p:animScale>
                                    <p:animScale>
                                      <p:cBhvr>
                                        <p:cTn id="49" dur="166" decel="50000">
                                          <p:stCondLst>
                                            <p:cond delay="1834"/>
                                          </p:stCondLst>
                                        </p:cTn>
                                        <p:tgtEl>
                                          <p:spTgt spid="11"/>
                                        </p:tgtEl>
                                      </p:cBhvr>
                                      <p:to x="100000" y="100000"/>
                                    </p:animScale>
                                  </p:childTnLst>
                                </p:cTn>
                              </p:par>
                              <p:par>
                                <p:cTn id="50" presetID="26"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80">
                                          <p:stCondLst>
                                            <p:cond delay="0"/>
                                          </p:stCondLst>
                                        </p:cTn>
                                        <p:tgtEl>
                                          <p:spTgt spid="13"/>
                                        </p:tgtEl>
                                      </p:cBhvr>
                                    </p:animEffect>
                                    <p:anim calcmode="lin" valueType="num">
                                      <p:cBhvr>
                                        <p:cTn id="5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8" dur="26">
                                          <p:stCondLst>
                                            <p:cond delay="650"/>
                                          </p:stCondLst>
                                        </p:cTn>
                                        <p:tgtEl>
                                          <p:spTgt spid="13"/>
                                        </p:tgtEl>
                                      </p:cBhvr>
                                      <p:to x="100000" y="60000"/>
                                    </p:animScale>
                                    <p:animScale>
                                      <p:cBhvr>
                                        <p:cTn id="59" dur="166" decel="50000">
                                          <p:stCondLst>
                                            <p:cond delay="676"/>
                                          </p:stCondLst>
                                        </p:cTn>
                                        <p:tgtEl>
                                          <p:spTgt spid="13"/>
                                        </p:tgtEl>
                                      </p:cBhvr>
                                      <p:to x="100000" y="100000"/>
                                    </p:animScale>
                                    <p:animScale>
                                      <p:cBhvr>
                                        <p:cTn id="60" dur="26">
                                          <p:stCondLst>
                                            <p:cond delay="1312"/>
                                          </p:stCondLst>
                                        </p:cTn>
                                        <p:tgtEl>
                                          <p:spTgt spid="13"/>
                                        </p:tgtEl>
                                      </p:cBhvr>
                                      <p:to x="100000" y="80000"/>
                                    </p:animScale>
                                    <p:animScale>
                                      <p:cBhvr>
                                        <p:cTn id="61" dur="166" decel="50000">
                                          <p:stCondLst>
                                            <p:cond delay="1338"/>
                                          </p:stCondLst>
                                        </p:cTn>
                                        <p:tgtEl>
                                          <p:spTgt spid="13"/>
                                        </p:tgtEl>
                                      </p:cBhvr>
                                      <p:to x="100000" y="100000"/>
                                    </p:animScale>
                                    <p:animScale>
                                      <p:cBhvr>
                                        <p:cTn id="62" dur="26">
                                          <p:stCondLst>
                                            <p:cond delay="1642"/>
                                          </p:stCondLst>
                                        </p:cTn>
                                        <p:tgtEl>
                                          <p:spTgt spid="13"/>
                                        </p:tgtEl>
                                      </p:cBhvr>
                                      <p:to x="100000" y="90000"/>
                                    </p:animScale>
                                    <p:animScale>
                                      <p:cBhvr>
                                        <p:cTn id="63" dur="166" decel="50000">
                                          <p:stCondLst>
                                            <p:cond delay="1668"/>
                                          </p:stCondLst>
                                        </p:cTn>
                                        <p:tgtEl>
                                          <p:spTgt spid="13"/>
                                        </p:tgtEl>
                                      </p:cBhvr>
                                      <p:to x="100000" y="100000"/>
                                    </p:animScale>
                                    <p:animScale>
                                      <p:cBhvr>
                                        <p:cTn id="64" dur="26">
                                          <p:stCondLst>
                                            <p:cond delay="1808"/>
                                          </p:stCondLst>
                                        </p:cTn>
                                        <p:tgtEl>
                                          <p:spTgt spid="13"/>
                                        </p:tgtEl>
                                      </p:cBhvr>
                                      <p:to x="100000" y="95000"/>
                                    </p:animScale>
                                    <p:animScale>
                                      <p:cBhvr>
                                        <p:cTn id="65"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2" grpId="0"/>
      <p:bldP spid="13"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825</TotalTime>
  <Words>760</Words>
  <Application>Microsoft Office PowerPoint</Application>
  <PresentationFormat>Grand écran</PresentationFormat>
  <Paragraphs>51</Paragraphs>
  <Slides>10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Arial</vt:lpstr>
      <vt:lpstr>Calibri</vt:lpstr>
      <vt:lpstr>Calibri Light</vt:lpstr>
      <vt:lpstr>Thème Office</vt:lpstr>
      <vt:lpstr>Enquête sur le lien social dans le pays rethelois.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Enquête sur le lien social.</dc:title>
  <dc:creator>Elève</dc:creator>
  <cp:lastModifiedBy>Elève</cp:lastModifiedBy>
  <cp:revision>42</cp:revision>
  <dcterms:created xsi:type="dcterms:W3CDTF">2020-05-27T05:50:19Z</dcterms:created>
  <dcterms:modified xsi:type="dcterms:W3CDTF">2020-05-31T19:14:12Z</dcterms:modified>
</cp:coreProperties>
</file>