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7" r:id="rId3"/>
    <p:sldId id="272" r:id="rId4"/>
    <p:sldId id="264" r:id="rId5"/>
    <p:sldId id="261" r:id="rId6"/>
    <p:sldId id="262" r:id="rId7"/>
    <p:sldId id="263" r:id="rId8"/>
    <p:sldId id="274" r:id="rId9"/>
    <p:sldId id="270" r:id="rId10"/>
    <p:sldId id="267" r:id="rId11"/>
    <p:sldId id="281" r:id="rId12"/>
    <p:sldId id="259" r:id="rId13"/>
    <p:sldId id="260" r:id="rId14"/>
    <p:sldId id="273" r:id="rId15"/>
    <p:sldId id="275" r:id="rId16"/>
    <p:sldId id="265" r:id="rId17"/>
    <p:sldId id="276" r:id="rId18"/>
    <p:sldId id="258" r:id="rId19"/>
    <p:sldId id="266" r:id="rId20"/>
    <p:sldId id="268" r:id="rId21"/>
    <p:sldId id="271" r:id="rId22"/>
    <p:sldId id="278" r:id="rId23"/>
    <p:sldId id="279" r:id="rId24"/>
    <p:sldId id="269" r:id="rId25"/>
    <p:sldId id="282" r:id="rId26"/>
    <p:sldId id="280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E9E2A-77B9-4386-8A52-96BF3AFE9ABB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A604A-76A3-4C1E-B462-D9E6E3A182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335D-1C66-4166-B5B1-824C379E912D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8009-5CDD-4443-B9A5-803A9036693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  <p:transition spd="med" advClick="0" advTm="4000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335D-1C66-4166-B5B1-824C379E912D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8009-5CDD-4443-B9A5-803A903669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4000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335D-1C66-4166-B5B1-824C379E912D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8009-5CDD-4443-B9A5-803A903669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4000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335D-1C66-4166-B5B1-824C379E912D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8009-5CDD-4443-B9A5-803A903669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4000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335D-1C66-4166-B5B1-824C379E912D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0FB8009-5CDD-4443-B9A5-803A903669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4000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335D-1C66-4166-B5B1-824C379E912D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8009-5CDD-4443-B9A5-803A903669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4000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335D-1C66-4166-B5B1-824C379E912D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8009-5CDD-4443-B9A5-803A903669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4000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335D-1C66-4166-B5B1-824C379E912D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8009-5CDD-4443-B9A5-803A903669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4000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335D-1C66-4166-B5B1-824C379E912D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8009-5CDD-4443-B9A5-803A903669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4000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335D-1C66-4166-B5B1-824C379E912D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8009-5CDD-4443-B9A5-803A903669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4000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335D-1C66-4166-B5B1-824C379E912D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8009-5CDD-4443-B9A5-803A903669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4000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95335D-1C66-4166-B5B1-824C379E912D}" type="datetimeFigureOut">
              <a:rPr lang="fr-FR" smtClean="0"/>
              <a:pPr/>
              <a:t>14/05/2019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FB8009-5CDD-4443-B9A5-803A903669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 advClick="0" advTm="4000">
    <p:split orient="vert" dir="in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manau-lavenir-est-un-long-passe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33265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Duval </a:t>
            </a:r>
            <a:r>
              <a:rPr lang="fr-FR" b="1" dirty="0" err="1" smtClean="0"/>
              <a:t>Mathide</a:t>
            </a:r>
            <a:endParaRPr lang="fr-FR" b="1" dirty="0" smtClean="0"/>
          </a:p>
          <a:p>
            <a:pPr algn="ctr"/>
            <a:r>
              <a:rPr lang="fr-FR" b="1" dirty="0" err="1" smtClean="0"/>
              <a:t>Hénocque</a:t>
            </a:r>
            <a:r>
              <a:rPr lang="fr-FR" b="1" dirty="0" smtClean="0"/>
              <a:t> Claire 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012160" y="40466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3 </a:t>
            </a:r>
            <a:r>
              <a:rPr lang="fr-FR" b="1" dirty="0" err="1" smtClean="0"/>
              <a:t>ème</a:t>
            </a:r>
            <a:r>
              <a:rPr lang="fr-FR" b="1" dirty="0" smtClean="0"/>
              <a:t> Copernic</a:t>
            </a:r>
          </a:p>
          <a:p>
            <a:pPr algn="ctr"/>
            <a:r>
              <a:rPr lang="fr-FR" b="1" dirty="0" smtClean="0"/>
              <a:t>Mercredi 15 Mai 2019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31032" y="1052736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Les conditions de vie des soldats dans les tranchées pendant la Première guerre mondiale 1914-1918</a:t>
            </a:r>
            <a:endParaRPr lang="fr-FR" sz="2800" dirty="0"/>
          </a:p>
        </p:txBody>
      </p:sp>
      <p:pic>
        <p:nvPicPr>
          <p:cNvPr id="2051" name="Picture 3" descr="E:\EPI histoire\couvertur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76872"/>
            <a:ext cx="7272808" cy="4110718"/>
          </a:xfrm>
          <a:prstGeom prst="rect">
            <a:avLst/>
          </a:prstGeom>
          <a:noFill/>
        </p:spPr>
      </p:pic>
      <p:pic>
        <p:nvPicPr>
          <p:cNvPr id="8" name="manau-lavenir-est-un-long-pas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musi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632626" cy="316835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0" y="350100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Soldat  jouant du violon pour ses camarades.</a:t>
            </a:r>
            <a:endParaRPr lang="fr-FR" sz="2400" u="sng" dirty="0"/>
          </a:p>
        </p:txBody>
      </p:sp>
      <p:pic>
        <p:nvPicPr>
          <p:cNvPr id="2050" name="Picture 2" descr="E:\EPI histoire\musiqu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48680"/>
            <a:ext cx="2768859" cy="374441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156176" y="530120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Soldats accompagnés de leur instrument.</a:t>
            </a:r>
            <a:endParaRPr lang="fr-FR" sz="2400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8604448" y="62373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8</a:t>
            </a:r>
            <a:endParaRPr lang="fr-FR" dirty="0"/>
          </a:p>
        </p:txBody>
      </p:sp>
      <p:pic>
        <p:nvPicPr>
          <p:cNvPr id="1026" name="Picture 2" descr="E:\EPI histoire\musique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5610"/>
            <a:ext cx="4968552" cy="278239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EPI histoire\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329804" cy="458112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11560" y="558924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Soldat faisant du sport.</a:t>
            </a:r>
            <a:endParaRPr lang="fr-FR" sz="2400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8244408" y="60212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</a:t>
            </a:r>
            <a:endParaRPr lang="fr-FR" dirty="0"/>
          </a:p>
        </p:txBody>
      </p:sp>
    </p:spTree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96752"/>
            <a:ext cx="4392488" cy="247963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79712" y="260648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u="sng" dirty="0" smtClean="0"/>
              <a:t>La chasse aux rats</a:t>
            </a:r>
            <a:endParaRPr lang="fr-FR" sz="4400" u="sng" dirty="0"/>
          </a:p>
        </p:txBody>
      </p:sp>
      <p:pic>
        <p:nvPicPr>
          <p:cNvPr id="2050" name="Picture 2" descr="F:\EPI histoire\chasse rat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4257737" cy="2813148"/>
          </a:xfrm>
          <a:prstGeom prst="rect">
            <a:avLst/>
          </a:prstGeom>
          <a:noFill/>
        </p:spPr>
      </p:pic>
      <p:pic>
        <p:nvPicPr>
          <p:cNvPr id="2051" name="Picture 3" descr="F:\EPI histoire\chasse rat 2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4041585" cy="2813385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788024" y="198884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Soldats montrant leurs captures de rats.</a:t>
            </a:r>
            <a:endParaRPr lang="fr-FR" sz="2400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8532440" y="630932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400698545"/>
      </p:ext>
    </p:extLst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2337309" cy="31683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9512" y="43651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Bottes en cuir des soldats qui rétrécissent à cause de l’eau.</a:t>
            </a:r>
            <a:endParaRPr lang="fr-FR" sz="2400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2987824" y="260648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u="sng" dirty="0" smtClean="0"/>
              <a:t>L’habillement </a:t>
            </a:r>
            <a:endParaRPr lang="fr-FR" sz="4400" u="sng" dirty="0"/>
          </a:p>
        </p:txBody>
      </p:sp>
      <p:pic>
        <p:nvPicPr>
          <p:cNvPr id="5122" name="Picture 2" descr="E:\EPI histoire\ten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013535" cy="446449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4572000" y="580526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Tenue d’un poilu.</a:t>
            </a:r>
            <a:endParaRPr lang="fr-FR" sz="2400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8388424" y="6093296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11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25079625"/>
      </p:ext>
    </p:extLst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b="0" u="sng" dirty="0" smtClean="0">
                <a:solidFill>
                  <a:schemeClr val="tx1"/>
                </a:solidFill>
                <a:effectLst/>
                <a:latin typeface="+mn-lt"/>
              </a:rPr>
              <a:t>Les maladies</a:t>
            </a:r>
            <a:endParaRPr lang="fr-FR" sz="4400" b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3074" name="Picture 2" descr="H:\pied malade l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5"/>
            <a:ext cx="4449522" cy="259228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51520" y="429309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Maladie « le pied de tranchées » causée par le rétrécissement des bottes en cuir.</a:t>
            </a:r>
            <a:endParaRPr lang="fr-FR" sz="2400" u="sng" dirty="0"/>
          </a:p>
        </p:txBody>
      </p:sp>
      <p:pic>
        <p:nvPicPr>
          <p:cNvPr id="4098" name="Picture 2" descr="E:\EPI histoire\maladie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04864"/>
            <a:ext cx="3919537" cy="2935869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399584" y="5301208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Soldat dont la maladie a attaqué ses jambes.</a:t>
            </a:r>
            <a:endParaRPr lang="fr-FR" sz="2400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8388424" y="6309320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12</a:t>
            </a:r>
            <a:endParaRPr lang="fr-FR" dirty="0"/>
          </a:p>
        </p:txBody>
      </p:sp>
    </p:spTree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87824" y="188640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u="sng" dirty="0" smtClean="0"/>
              <a:t>Les toilettes</a:t>
            </a:r>
            <a:endParaRPr lang="fr-FR" sz="4400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8532440" y="62373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13</a:t>
            </a:r>
            <a:endParaRPr lang="fr-FR" dirty="0"/>
          </a:p>
        </p:txBody>
      </p:sp>
      <p:pic>
        <p:nvPicPr>
          <p:cNvPr id="3075" name="Picture 3" descr="E:\EPI histoire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268309" cy="3168352"/>
          </a:xfrm>
          <a:prstGeom prst="rect">
            <a:avLst/>
          </a:prstGeom>
          <a:noFill/>
        </p:spPr>
      </p:pic>
      <p:pic>
        <p:nvPicPr>
          <p:cNvPr id="3076" name="Picture 4" descr="E:\EPI histoire\Captur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4328079" cy="3124813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123728" y="558924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Les toilettes où allaient les soldats </a:t>
            </a:r>
            <a:endParaRPr lang="fr-FR" sz="2400" u="sng" dirty="0"/>
          </a:p>
        </p:txBody>
      </p:sp>
    </p:spTree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4400" b="0" u="sng" dirty="0" smtClean="0">
                <a:solidFill>
                  <a:schemeClr val="tx1"/>
                </a:solidFill>
                <a:effectLst/>
                <a:latin typeface="+mn-lt"/>
              </a:rPr>
              <a:t>La toilette des soldats </a:t>
            </a:r>
            <a:endParaRPr lang="fr-FR" sz="4400" b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098" name="Picture 2" descr="F:\EPI histoire\la toilett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646993" cy="2736304"/>
          </a:xfrm>
          <a:prstGeom prst="rect">
            <a:avLst/>
          </a:prstGeom>
          <a:noFill/>
        </p:spPr>
      </p:pic>
      <p:pic>
        <p:nvPicPr>
          <p:cNvPr id="4099" name="Picture 3" descr="F:\EPI histoire\la toilett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6"/>
            <a:ext cx="3170312" cy="2730974"/>
          </a:xfrm>
          <a:prstGeom prst="rect">
            <a:avLst/>
          </a:prstGeom>
          <a:noFill/>
        </p:spPr>
      </p:pic>
      <p:pic>
        <p:nvPicPr>
          <p:cNvPr id="4100" name="Picture 4" descr="F:\EPI histoire\la toilette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33056"/>
            <a:ext cx="3384376" cy="272588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83568" y="465313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Soldats faisant leur toilette.</a:t>
            </a:r>
            <a:endParaRPr lang="fr-FR" sz="2400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8532440" y="63093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14</a:t>
            </a:r>
            <a:endParaRPr lang="fr-FR" dirty="0"/>
          </a:p>
        </p:txBody>
      </p:sp>
    </p:spTree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u="sng" dirty="0" smtClean="0">
                <a:solidFill>
                  <a:schemeClr val="tx1"/>
                </a:solidFill>
                <a:effectLst/>
                <a:latin typeface="+mn-lt"/>
              </a:rPr>
              <a:t>Les</a:t>
            </a:r>
            <a:r>
              <a:rPr lang="fr-FR" b="0" u="sng" dirty="0" smtClean="0">
                <a:solidFill>
                  <a:schemeClr val="tx1"/>
                </a:solidFill>
                <a:effectLst/>
              </a:rPr>
              <a:t> </a:t>
            </a:r>
            <a:r>
              <a:rPr lang="fr-FR" b="0" u="sng" dirty="0" smtClean="0">
                <a:solidFill>
                  <a:schemeClr val="tx1"/>
                </a:solidFill>
                <a:effectLst/>
                <a:latin typeface="+mn-lt"/>
              </a:rPr>
              <a:t>conditions</a:t>
            </a:r>
            <a:r>
              <a:rPr lang="fr-FR" b="0" u="sng" dirty="0" smtClean="0">
                <a:solidFill>
                  <a:schemeClr val="tx1"/>
                </a:solidFill>
                <a:effectLst/>
              </a:rPr>
              <a:t> </a:t>
            </a:r>
            <a:r>
              <a:rPr lang="fr-FR" b="0" u="sng" dirty="0" smtClean="0">
                <a:solidFill>
                  <a:schemeClr val="tx1"/>
                </a:solidFill>
                <a:effectLst/>
                <a:latin typeface="+mn-lt"/>
              </a:rPr>
              <a:t>climatiques</a:t>
            </a:r>
            <a:endParaRPr lang="fr-FR" b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242" name="Picture 2" descr="E:\EPI histoire\condition cl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4047802" cy="2839503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611560" y="472514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Terrain inondé à cause de la pluie.</a:t>
            </a:r>
            <a:endParaRPr lang="fr-FR" sz="2400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7812360" y="62373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</a:t>
            </a:r>
            <a:endParaRPr lang="fr-FR" dirty="0"/>
          </a:p>
        </p:txBody>
      </p:sp>
      <p:pic>
        <p:nvPicPr>
          <p:cNvPr id="1026" name="Picture 2" descr="E:\trancheee_sous_la_neige_en_alsa83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840426" cy="3456384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076056" y="515719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Tranchée sous la neige.</a:t>
            </a:r>
            <a:endParaRPr lang="fr-FR" sz="2400" u="sng" dirty="0"/>
          </a:p>
        </p:txBody>
      </p:sp>
    </p:spTree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3816424" cy="2875040"/>
          </a:xfrm>
        </p:spPr>
      </p:pic>
      <p:sp>
        <p:nvSpPr>
          <p:cNvPr id="5" name="ZoneTexte 4"/>
          <p:cNvSpPr txBox="1"/>
          <p:nvPr/>
        </p:nvSpPr>
        <p:spPr>
          <a:xfrm>
            <a:off x="395536" y="4005064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Soldats essayant de circuler dans la tranchée malgré la boue.</a:t>
            </a:r>
            <a:endParaRPr lang="fr-FR" sz="2400" u="sng" dirty="0"/>
          </a:p>
        </p:txBody>
      </p:sp>
      <p:sp>
        <p:nvSpPr>
          <p:cNvPr id="6" name="Rectangle 5"/>
          <p:cNvSpPr/>
          <p:nvPr/>
        </p:nvSpPr>
        <p:spPr>
          <a:xfrm>
            <a:off x="3059832" y="188640"/>
            <a:ext cx="3715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4400" u="sng" dirty="0" smtClean="0">
                <a:solidFill>
                  <a:prstClr val="white"/>
                </a:solidFill>
              </a:rPr>
              <a:t>La boue </a:t>
            </a:r>
            <a:endParaRPr lang="fr-FR" sz="4400" u="sng" dirty="0">
              <a:solidFill>
                <a:prstClr val="white"/>
              </a:solidFill>
            </a:endParaRPr>
          </a:p>
        </p:txBody>
      </p:sp>
      <p:pic>
        <p:nvPicPr>
          <p:cNvPr id="1026" name="Picture 2" descr="F:\EPI histoire\boue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3528392" cy="2813781"/>
          </a:xfrm>
          <a:prstGeom prst="rect">
            <a:avLst/>
          </a:prstGeom>
          <a:noFill/>
        </p:spPr>
      </p:pic>
      <p:pic>
        <p:nvPicPr>
          <p:cNvPr id="1027" name="Picture 3" descr="F:\EPI histoire\boue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933056"/>
            <a:ext cx="3707905" cy="278092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532440" y="6211669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16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475065877"/>
      </p:ext>
    </p:extLst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u="sng" dirty="0" smtClean="0">
                <a:solidFill>
                  <a:schemeClr val="tx1"/>
                </a:solidFill>
                <a:effectLst/>
                <a:latin typeface="+mn-lt"/>
              </a:rPr>
              <a:t>Les blessures</a:t>
            </a:r>
            <a:endParaRPr lang="fr-FR" b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146" name="Picture 2" descr="F:\EPI histoire\blessur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1635140" cy="2165151"/>
          </a:xfrm>
          <a:prstGeom prst="rect">
            <a:avLst/>
          </a:prstGeom>
          <a:noFill/>
        </p:spPr>
      </p:pic>
      <p:pic>
        <p:nvPicPr>
          <p:cNvPr id="6147" name="Picture 3" descr="F:\EPI histoire\blessur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84784"/>
            <a:ext cx="1572468" cy="2193528"/>
          </a:xfrm>
          <a:prstGeom prst="rect">
            <a:avLst/>
          </a:prstGeom>
          <a:noFill/>
        </p:spPr>
      </p:pic>
      <p:pic>
        <p:nvPicPr>
          <p:cNvPr id="6148" name="Picture 4" descr="F:\EPI histoire\blessure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005064"/>
            <a:ext cx="1597462" cy="2178357"/>
          </a:xfrm>
          <a:prstGeom prst="rect">
            <a:avLst/>
          </a:prstGeom>
          <a:noFill/>
        </p:spPr>
      </p:pic>
      <p:pic>
        <p:nvPicPr>
          <p:cNvPr id="6149" name="Picture 5" descr="F:\EPI histoire\blessure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484784"/>
            <a:ext cx="1635317" cy="2115691"/>
          </a:xfrm>
          <a:prstGeom prst="rect">
            <a:avLst/>
          </a:prstGeom>
          <a:noFill/>
        </p:spPr>
      </p:pic>
      <p:pic>
        <p:nvPicPr>
          <p:cNvPr id="6150" name="Picture 6" descr="F:\EPI histoire\blessure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700808"/>
            <a:ext cx="2736304" cy="1921235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004048" y="486916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Gueules cassées</a:t>
            </a:r>
            <a:endParaRPr lang="fr-FR" sz="2400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853244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17</a:t>
            </a:r>
            <a:endParaRPr lang="fr-FR" dirty="0"/>
          </a:p>
        </p:txBody>
      </p:sp>
    </p:spTree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1"/>
                </a:solidFill>
                <a:effectLst/>
                <a:latin typeface="+mn-lt"/>
              </a:rPr>
              <a:t>Quelles sont les conditions de vie des soldats dans les tranchées pendant la 1</a:t>
            </a:r>
            <a:r>
              <a:rPr lang="fr-FR" baseline="30000" dirty="0" smtClean="0">
                <a:solidFill>
                  <a:schemeClr val="tx1"/>
                </a:solidFill>
                <a:effectLst/>
                <a:latin typeface="+mn-lt"/>
              </a:rPr>
              <a:t>ère</a:t>
            </a:r>
            <a:r>
              <a:rPr lang="fr-FR" dirty="0" smtClean="0">
                <a:solidFill>
                  <a:schemeClr val="tx1"/>
                </a:solidFill>
                <a:effectLst/>
                <a:latin typeface="+mn-lt"/>
              </a:rPr>
              <a:t> Guerre Mondiale ?</a:t>
            </a:r>
            <a:endParaRPr lang="fr-FR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7171" name="Picture 3" descr="E:\EPI histoire\couve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529908" cy="365674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b="0" u="sng" dirty="0" smtClean="0">
                <a:solidFill>
                  <a:schemeClr val="tx1"/>
                </a:solidFill>
                <a:effectLst/>
                <a:latin typeface="+mn-lt"/>
              </a:rPr>
              <a:t>La coiffure</a:t>
            </a:r>
            <a:endParaRPr lang="fr-FR" sz="4400" b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7170" name="Picture 2" descr="F:\EPI histoire\coiff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968552" cy="3718151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611560" y="5805264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Soldats se faisant couper la moustache et les cheveux pour éviter les poux et maladies.</a:t>
            </a:r>
            <a:endParaRPr lang="fr-FR" sz="2400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8316416" y="62373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18</a:t>
            </a:r>
            <a:endParaRPr lang="fr-FR" dirty="0"/>
          </a:p>
        </p:txBody>
      </p:sp>
    </p:spTree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b="0" u="sng" dirty="0" smtClean="0">
                <a:solidFill>
                  <a:schemeClr val="tx1"/>
                </a:solidFill>
                <a:effectLst/>
                <a:latin typeface="+mn-lt"/>
              </a:rPr>
              <a:t>Le repos</a:t>
            </a:r>
            <a:endParaRPr lang="fr-FR" sz="4400" b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44408" y="64533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</a:t>
            </a:r>
            <a:endParaRPr lang="fr-FR" dirty="0"/>
          </a:p>
        </p:txBody>
      </p:sp>
      <p:pic>
        <p:nvPicPr>
          <p:cNvPr id="3074" name="Picture 2" descr="E:\arrie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197648" cy="357110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971600" y="537321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L’arrière du front.</a:t>
            </a:r>
            <a:endParaRPr lang="fr-FR" sz="2400" u="sng" dirty="0"/>
          </a:p>
        </p:txBody>
      </p:sp>
    </p:spTree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116632" y="332656"/>
            <a:ext cx="11449272" cy="576064"/>
          </a:xfrm>
        </p:spPr>
        <p:txBody>
          <a:bodyPr>
            <a:normAutofit fontScale="90000"/>
          </a:bodyPr>
          <a:lstStyle/>
          <a:p>
            <a:r>
              <a:rPr lang="fr-FR" sz="4400" b="0" u="sng" dirty="0" smtClean="0">
                <a:solidFill>
                  <a:schemeClr val="tx1"/>
                </a:solidFill>
                <a:effectLst/>
                <a:latin typeface="+mn-lt"/>
              </a:rPr>
              <a:t>La construction/réparation des </a:t>
            </a:r>
            <a:br>
              <a:rPr lang="fr-FR" sz="4400" b="0" u="sng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fr-FR" sz="4400" b="0" u="sng" dirty="0" smtClean="0">
                <a:solidFill>
                  <a:schemeClr val="tx1"/>
                </a:solidFill>
                <a:effectLst/>
                <a:latin typeface="+mn-lt"/>
              </a:rPr>
              <a:t>tranchées </a:t>
            </a:r>
            <a:endParaRPr lang="fr-FR" sz="4400" b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172400" y="64533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</a:t>
            </a:r>
            <a:endParaRPr lang="fr-FR" dirty="0"/>
          </a:p>
        </p:txBody>
      </p:sp>
      <p:pic>
        <p:nvPicPr>
          <p:cNvPr id="4098" name="Picture 2" descr="E:\repa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3744416" cy="282572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0" y="580526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Soldats réparant leur tranchée.</a:t>
            </a:r>
            <a:endParaRPr lang="fr-FR" sz="2400" u="sng" dirty="0"/>
          </a:p>
        </p:txBody>
      </p:sp>
      <p:pic>
        <p:nvPicPr>
          <p:cNvPr id="4099" name="Picture 3" descr="E:\contr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12776"/>
            <a:ext cx="4728750" cy="223224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4067944" y="386104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Construction de tranchées.</a:t>
            </a:r>
            <a:endParaRPr lang="fr-FR" sz="2400" u="sng" dirty="0"/>
          </a:p>
        </p:txBody>
      </p:sp>
    </p:spTree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b="0" u="sng" dirty="0" smtClean="0">
                <a:solidFill>
                  <a:schemeClr val="tx1"/>
                </a:solidFill>
                <a:effectLst/>
              </a:rPr>
              <a:t>La nuit</a:t>
            </a:r>
            <a:endParaRPr lang="fr-FR" sz="4400" b="0" u="sng" dirty="0">
              <a:solidFill>
                <a:schemeClr val="tx1"/>
              </a:solidFill>
              <a:effectLst/>
            </a:endParaRPr>
          </a:p>
        </p:txBody>
      </p:sp>
      <p:pic>
        <p:nvPicPr>
          <p:cNvPr id="8194" name="Picture 2" descr="E:\EPI histoire\dod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503383" cy="4680520"/>
          </a:xfrm>
          <a:prstGeom prst="rect">
            <a:avLst/>
          </a:prstGeom>
          <a:noFill/>
        </p:spPr>
      </p:pic>
      <p:pic>
        <p:nvPicPr>
          <p:cNvPr id="8195" name="Picture 3" descr="E:\EPI histoire\dod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44824"/>
            <a:ext cx="4555281" cy="3020349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644008" y="566124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Soldats qui dorment.</a:t>
            </a:r>
            <a:endParaRPr lang="fr-FR" sz="2400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8388424" y="6237312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21</a:t>
            </a:r>
            <a:endParaRPr lang="fr-FR" dirty="0"/>
          </a:p>
        </p:txBody>
      </p:sp>
    </p:spTree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8229600" cy="1143000"/>
          </a:xfrm>
        </p:spPr>
        <p:txBody>
          <a:bodyPr/>
          <a:lstStyle/>
          <a:p>
            <a:r>
              <a:rPr lang="fr-FR" u="sng" dirty="0" smtClean="0">
                <a:solidFill>
                  <a:schemeClr val="tx1"/>
                </a:solidFill>
                <a:latin typeface="+mn-lt"/>
              </a:rPr>
              <a:t>Notre </a:t>
            </a:r>
            <a:r>
              <a:rPr lang="fr-FR" u="sng" dirty="0" err="1" smtClean="0">
                <a:solidFill>
                  <a:schemeClr val="tx1"/>
                </a:solidFill>
                <a:latin typeface="+mn-lt"/>
              </a:rPr>
              <a:t>oeuvre</a:t>
            </a:r>
            <a:endParaRPr lang="fr-FR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388424" y="6488668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22</a:t>
            </a:r>
            <a:endParaRPr lang="fr-FR" dirty="0"/>
          </a:p>
        </p:txBody>
      </p:sp>
      <p:pic>
        <p:nvPicPr>
          <p:cNvPr id="1026" name="Picture 2" descr="F:\EPI histoire\georges-gullaud-lettre-a-ses-parents-le-2-aout-1915-(page-1)-1433506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3657600" cy="591616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860032" y="278092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Lettre de Georges </a:t>
            </a:r>
            <a:r>
              <a:rPr lang="fr-FR" sz="2400" u="sng" dirty="0" err="1" smtClean="0"/>
              <a:t>Gullaud</a:t>
            </a:r>
            <a:r>
              <a:rPr lang="fr-FR" sz="2400" u="sng" dirty="0" smtClean="0"/>
              <a:t>  à ses parents le 2 août 1915</a:t>
            </a:r>
          </a:p>
        </p:txBody>
      </p:sp>
    </p:spTree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03848" y="260648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u="sng" dirty="0" smtClean="0"/>
              <a:t>Conclusion</a:t>
            </a:r>
            <a:endParaRPr lang="fr-FR" sz="4400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853244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23</a:t>
            </a:r>
            <a:endParaRPr lang="fr-FR" dirty="0"/>
          </a:p>
        </p:txBody>
      </p:sp>
      <p:pic>
        <p:nvPicPr>
          <p:cNvPr id="5123" name="Picture 3" descr="E: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920218" cy="2088232"/>
          </a:xfrm>
          <a:prstGeom prst="rect">
            <a:avLst/>
          </a:prstGeom>
          <a:noFill/>
        </p:spPr>
      </p:pic>
      <p:pic>
        <p:nvPicPr>
          <p:cNvPr id="5124" name="Picture 4" descr="E:\ima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73016"/>
            <a:ext cx="5047059" cy="2653776"/>
          </a:xfrm>
          <a:prstGeom prst="rect">
            <a:avLst/>
          </a:prstGeom>
          <a:noFill/>
        </p:spPr>
      </p:pic>
      <p:pic>
        <p:nvPicPr>
          <p:cNvPr id="5125" name="Picture 5" descr="E: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3211307" cy="232333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b="0" u="sng" dirty="0" smtClean="0">
                <a:solidFill>
                  <a:schemeClr val="tx1"/>
                </a:solidFill>
                <a:effectLst/>
                <a:latin typeface="+mn-lt"/>
              </a:rPr>
              <a:t>Les sources</a:t>
            </a:r>
            <a:endParaRPr lang="fr-FR" sz="4400" b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1484784"/>
            <a:ext cx="3744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Paysages en bataille                           </a:t>
            </a:r>
          </a:p>
          <a:p>
            <a:r>
              <a:rPr lang="fr-FR" dirty="0" smtClean="0"/>
              <a:t>Diorama</a:t>
            </a:r>
          </a:p>
          <a:p>
            <a:r>
              <a:rPr lang="fr-FR" dirty="0" smtClean="0"/>
              <a:t>Pinterest.com</a:t>
            </a:r>
          </a:p>
          <a:p>
            <a:r>
              <a:rPr lang="fr-FR" dirty="0" smtClean="0"/>
              <a:t>Mission centenaire</a:t>
            </a:r>
          </a:p>
          <a:p>
            <a:r>
              <a:rPr lang="fr-FR" dirty="0" err="1" smtClean="0"/>
              <a:t>Sturmpomier</a:t>
            </a:r>
            <a:endParaRPr lang="fr-FR" dirty="0" smtClean="0"/>
          </a:p>
          <a:p>
            <a:r>
              <a:rPr lang="fr-FR" dirty="0" smtClean="0"/>
              <a:t>Fr.sott.net</a:t>
            </a:r>
          </a:p>
          <a:p>
            <a:r>
              <a:rPr lang="fr-FR" dirty="0" err="1" smtClean="0"/>
              <a:t>Wikipedia</a:t>
            </a:r>
            <a:endParaRPr lang="fr-FR" dirty="0" smtClean="0"/>
          </a:p>
          <a:p>
            <a:r>
              <a:rPr lang="fr-FR" dirty="0" smtClean="0"/>
              <a:t>Gallica.bnf.fr</a:t>
            </a:r>
          </a:p>
          <a:p>
            <a:r>
              <a:rPr lang="fr-FR" dirty="0" smtClean="0"/>
              <a:t>Canalblog.com</a:t>
            </a:r>
          </a:p>
          <a:p>
            <a:r>
              <a:rPr lang="fr-FR" dirty="0" smtClean="0"/>
              <a:t>France24.com</a:t>
            </a:r>
          </a:p>
          <a:p>
            <a:r>
              <a:rPr lang="fr-FR" dirty="0" smtClean="0"/>
              <a:t>Walhere.com</a:t>
            </a:r>
          </a:p>
          <a:p>
            <a:r>
              <a:rPr lang="fr-FR" dirty="0" smtClean="0"/>
              <a:t>Histoire-passy-montblanc.fr</a:t>
            </a:r>
          </a:p>
          <a:p>
            <a:r>
              <a:rPr lang="fr-FR" dirty="0" smtClean="0"/>
              <a:t>Mesouviens-blogstop.co.uk</a:t>
            </a:r>
          </a:p>
          <a:p>
            <a:r>
              <a:rPr lang="fr-FR" dirty="0" smtClean="0"/>
              <a:t>87ditcanalblog;com</a:t>
            </a:r>
          </a:p>
          <a:p>
            <a:r>
              <a:rPr lang="fr-FR" dirty="0" smtClean="0"/>
              <a:t>Museedelaguerre.com</a:t>
            </a:r>
          </a:p>
          <a:p>
            <a:r>
              <a:rPr lang="fr-FR" dirty="0" smtClean="0"/>
              <a:t>Lelivrescolaire.fr</a:t>
            </a:r>
          </a:p>
          <a:p>
            <a:r>
              <a:rPr lang="fr-FR" dirty="0" smtClean="0"/>
              <a:t>Rabelai32.org</a:t>
            </a:r>
          </a:p>
          <a:p>
            <a:r>
              <a:rPr lang="fr-FR" dirty="0" smtClean="0"/>
              <a:t>Historyweb.fr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23928" y="148478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Blog.violon.com</a:t>
            </a:r>
          </a:p>
          <a:p>
            <a:r>
              <a:rPr lang="fr-FR" dirty="0" smtClean="0"/>
              <a:t>Forum.page.fr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244408" y="6237312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24</a:t>
            </a:r>
            <a:endParaRPr lang="fr-FR" dirty="0"/>
          </a:p>
        </p:txBody>
      </p:sp>
    </p:spTree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b="0" u="sng" dirty="0" smtClean="0">
                <a:solidFill>
                  <a:schemeClr val="tx1"/>
                </a:solidFill>
                <a:effectLst/>
              </a:rPr>
              <a:t>La bataille </a:t>
            </a:r>
            <a:endParaRPr lang="fr-FR" sz="4400" b="0" u="sng" dirty="0"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 descr="H:\bata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412776"/>
            <a:ext cx="4197038" cy="2448272"/>
          </a:xfrm>
          <a:prstGeom prst="rect">
            <a:avLst/>
          </a:prstGeom>
          <a:noFill/>
        </p:spPr>
      </p:pic>
      <p:pic>
        <p:nvPicPr>
          <p:cNvPr id="4100" name="Picture 4" descr="G:\EPI histoire\bataille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3883967" cy="2615101"/>
          </a:xfrm>
          <a:prstGeom prst="rect">
            <a:avLst/>
          </a:prstGeom>
          <a:noFill/>
        </p:spPr>
      </p:pic>
      <p:pic>
        <p:nvPicPr>
          <p:cNvPr id="4101" name="Picture 5" descr="G:\EPI histoire\bataille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3829352" cy="396044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436096" y="551723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Soldats sur le champs de bataille </a:t>
            </a:r>
            <a:endParaRPr lang="fr-FR" sz="2400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8604448" y="64886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</p:spTree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3816424" cy="2795233"/>
          </a:xfrm>
        </p:spPr>
      </p:pic>
      <p:sp>
        <p:nvSpPr>
          <p:cNvPr id="5" name="ZoneTexte 4"/>
          <p:cNvSpPr txBox="1"/>
          <p:nvPr/>
        </p:nvSpPr>
        <p:spPr>
          <a:xfrm>
            <a:off x="467544" y="422108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Soldats qui épluchent des pommes de terre.</a:t>
            </a:r>
            <a:endParaRPr lang="fr-FR" sz="2400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2591272" y="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u="sng" dirty="0" smtClean="0"/>
              <a:t>Les corvées</a:t>
            </a:r>
            <a:endParaRPr lang="fr-FR" sz="4400" u="sng" dirty="0"/>
          </a:p>
        </p:txBody>
      </p:sp>
      <p:pic>
        <p:nvPicPr>
          <p:cNvPr id="3075" name="Picture 3" descr="E:\EPI histoire\corvée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52736"/>
            <a:ext cx="4032448" cy="2616032"/>
          </a:xfrm>
          <a:prstGeom prst="rect">
            <a:avLst/>
          </a:prstGeom>
          <a:noFill/>
        </p:spPr>
      </p:pic>
      <p:pic>
        <p:nvPicPr>
          <p:cNvPr id="3076" name="Picture 4" descr="E:\EPI histoire\corvées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89040"/>
            <a:ext cx="4556869" cy="2922092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8820472" y="648866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30176878"/>
      </p:ext>
    </p:extLst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4613503" cy="2592288"/>
          </a:xfrm>
        </p:spPr>
      </p:pic>
      <p:sp>
        <p:nvSpPr>
          <p:cNvPr id="5" name="ZoneTexte 4"/>
          <p:cNvSpPr txBox="1"/>
          <p:nvPr/>
        </p:nvSpPr>
        <p:spPr>
          <a:xfrm>
            <a:off x="2987824" y="0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u="sng" dirty="0" smtClean="0"/>
              <a:t>La cantine </a:t>
            </a:r>
            <a:endParaRPr lang="fr-FR" sz="4400" u="sng" dirty="0"/>
          </a:p>
        </p:txBody>
      </p:sp>
      <p:pic>
        <p:nvPicPr>
          <p:cNvPr id="5122" name="Picture 2" descr="F:\EPI histoire\repa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140968"/>
            <a:ext cx="3542246" cy="3267744"/>
          </a:xfrm>
          <a:prstGeom prst="rect">
            <a:avLst/>
          </a:prstGeom>
          <a:noFill/>
        </p:spPr>
      </p:pic>
      <p:pic>
        <p:nvPicPr>
          <p:cNvPr id="5123" name="Picture 3" descr="F:\EPI histoire\rep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3968623" cy="3038127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940152" y="198884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Soldats mangeant leur repas.</a:t>
            </a:r>
            <a:endParaRPr lang="fr-FR" sz="2400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8820472" y="630932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843521714"/>
      </p:ext>
    </p:extLst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3388056" cy="4464496"/>
          </a:xfrm>
        </p:spPr>
      </p:pic>
      <p:sp>
        <p:nvSpPr>
          <p:cNvPr id="5" name="ZoneTexte 4"/>
          <p:cNvSpPr txBox="1"/>
          <p:nvPr/>
        </p:nvSpPr>
        <p:spPr>
          <a:xfrm>
            <a:off x="4716016" y="4581128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Soldats s’occupant en jouant aux cartes.</a:t>
            </a:r>
            <a:endParaRPr lang="fr-FR" sz="2400" u="sng" dirty="0"/>
          </a:p>
        </p:txBody>
      </p:sp>
      <p:pic>
        <p:nvPicPr>
          <p:cNvPr id="2050" name="Picture 2" descr="H:\car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628800"/>
            <a:ext cx="4767426" cy="259228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051720" y="404664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u="sng" dirty="0" smtClean="0"/>
              <a:t>Le divertissement </a:t>
            </a:r>
            <a:endParaRPr lang="fr-FR" sz="4400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8460432" y="63093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44175081"/>
      </p:ext>
    </p:extLst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2771800" cy="2824563"/>
          </a:xfrm>
        </p:spPr>
      </p:pic>
      <p:pic>
        <p:nvPicPr>
          <p:cNvPr id="3074" name="Picture 2" descr="F:\EPI histoire\lettre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5158" y="188640"/>
            <a:ext cx="2968842" cy="3853557"/>
          </a:xfrm>
          <a:prstGeom prst="rect">
            <a:avLst/>
          </a:prstGeom>
          <a:noFill/>
        </p:spPr>
      </p:pic>
      <p:pic>
        <p:nvPicPr>
          <p:cNvPr id="3075" name="Picture 3" descr="F:\EPI histoire\lettre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5292080" cy="278092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012160" y="5157192"/>
            <a:ext cx="2952328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Soldat recevant une lettre de ses proches </a:t>
            </a:r>
            <a:endParaRPr lang="fr-FR" sz="2400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2987824" y="1628801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Soldats écrivant une lettre pour ses proches </a:t>
            </a:r>
            <a:endParaRPr lang="fr-FR" sz="2400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8532440" y="62373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95794305"/>
      </p:ext>
    </p:extLst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EPI histoire\artisan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628975" cy="331236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51520" y="393305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Soldats qui font de l’artisanat </a:t>
            </a:r>
            <a:endParaRPr lang="fr-FR" sz="2400" u="sng" dirty="0"/>
          </a:p>
        </p:txBody>
      </p:sp>
      <p:pic>
        <p:nvPicPr>
          <p:cNvPr id="6146" name="Picture 2" descr="E:\EPI histoire\artisanat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5024"/>
            <a:ext cx="4523107" cy="266429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8460432" y="638132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</a:t>
            </a:r>
            <a:endParaRPr lang="fr-FR" dirty="0"/>
          </a:p>
        </p:txBody>
      </p:sp>
    </p:spTree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3 eme\H-G-EMC\EPI\B9710209928Z.1_20161112173551_000+G6F7VMK5A.1-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995022" cy="2808312"/>
          </a:xfrm>
          <a:prstGeom prst="rect">
            <a:avLst/>
          </a:prstGeom>
          <a:noFill/>
        </p:spPr>
      </p:pic>
      <p:pic>
        <p:nvPicPr>
          <p:cNvPr id="1026" name="Picture 2" descr="H:\journau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96752"/>
            <a:ext cx="3177670" cy="475252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043608" y="407707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Soldats apprenant les nouvelles de l’Arrière </a:t>
            </a:r>
            <a:endParaRPr lang="fr-FR" sz="2400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1653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</a:t>
            </a:r>
            <a:endParaRPr lang="fr-FR" dirty="0"/>
          </a:p>
        </p:txBody>
      </p:sp>
    </p:spTree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317</Words>
  <Application>Microsoft Office PowerPoint</Application>
  <PresentationFormat>Affichage à l'écran (4:3)</PresentationFormat>
  <Paragraphs>97</Paragraphs>
  <Slides>26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Apex</vt:lpstr>
      <vt:lpstr>Diapositive 1</vt:lpstr>
      <vt:lpstr>Quelles sont les conditions de vie des soldats dans les tranchées pendant la 1ère Guerre Mondiale ?</vt:lpstr>
      <vt:lpstr>La bataille 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Les maladies</vt:lpstr>
      <vt:lpstr>Diapositive 15</vt:lpstr>
      <vt:lpstr>La toilette des soldats </vt:lpstr>
      <vt:lpstr>Les conditions climatiques</vt:lpstr>
      <vt:lpstr>Diapositive 18</vt:lpstr>
      <vt:lpstr>Les blessures</vt:lpstr>
      <vt:lpstr>La coiffure</vt:lpstr>
      <vt:lpstr>Le repos</vt:lpstr>
      <vt:lpstr>La construction/réparation des  tranchées </vt:lpstr>
      <vt:lpstr>La nuit</vt:lpstr>
      <vt:lpstr>Notre oeuvre</vt:lpstr>
      <vt:lpstr>Diapositive 25</vt:lpstr>
      <vt:lpstr>Les 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Collège</dc:creator>
  <cp:lastModifiedBy>College</cp:lastModifiedBy>
  <cp:revision>40</cp:revision>
  <dcterms:created xsi:type="dcterms:W3CDTF">2019-03-29T09:24:35Z</dcterms:created>
  <dcterms:modified xsi:type="dcterms:W3CDTF">2019-05-14T08:34:34Z</dcterms:modified>
</cp:coreProperties>
</file>