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9" r:id="rId4"/>
    <p:sldId id="258" r:id="rId5"/>
    <p:sldId id="260" r:id="rId6"/>
    <p:sldId id="262" r:id="rId7"/>
    <p:sldId id="264" r:id="rId8"/>
    <p:sldId id="265" r:id="rId9"/>
    <p:sldId id="266" r:id="rId10"/>
    <p:sldId id="267" r:id="rId11"/>
    <p:sldId id="263" r:id="rId12"/>
    <p:sldId id="270" r:id="rId13"/>
    <p:sldId id="261" r:id="rId14"/>
    <p:sldId id="268" r:id="rId15"/>
    <p:sldId id="269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FF66"/>
    <a:srgbClr val="66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3089" autoAdjust="0"/>
  </p:normalViewPr>
  <p:slideViewPr>
    <p:cSldViewPr>
      <p:cViewPr varScale="1">
        <p:scale>
          <a:sx n="104" d="100"/>
          <a:sy n="104" d="100"/>
        </p:scale>
        <p:origin x="18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516CD-20CF-ED4B-A2A9-D0BA06FF6CA8}" type="datetimeFigureOut">
              <a:rPr lang="fr-FR" smtClean="0"/>
              <a:pPr/>
              <a:t>12/05/2019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5DF4C-7CE2-0E43-A2CE-2B6D90BE96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21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5DF4C-7CE2-0E43-A2CE-2B6D90BE9637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5DF4C-7CE2-0E43-A2CE-2B6D90BE9637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423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E804C-5E09-C842-980C-A7AC6229B4B2}" type="datetime1">
              <a:rPr lang="fr-FR" smtClean="0"/>
              <a:pPr/>
              <a:t>12/05/2019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2E918-0451-7E4C-BDE9-C9FC6B2911D1}" type="datetime1">
              <a:rPr lang="fr-FR" smtClean="0"/>
              <a:pPr/>
              <a:t>12/05/2019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104C5-B1C9-E74D-812A-2250F32F34E1}" type="datetime1">
              <a:rPr lang="fr-FR" smtClean="0"/>
              <a:pPr/>
              <a:t>12/05/2019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F2F8-6A53-D545-AF4E-C6D21428F296}" type="datetime1">
              <a:rPr lang="fr-FR" smtClean="0"/>
              <a:pPr/>
              <a:t>12/05/2019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8E0D9-EE66-A044-8CDD-3FFACACA6541}" type="datetime1">
              <a:rPr lang="fr-FR" smtClean="0"/>
              <a:pPr/>
              <a:t>12/05/2019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2344-35A9-C44A-B5A3-4EE64E4603D0}" type="datetime1">
              <a:rPr lang="fr-FR" smtClean="0"/>
              <a:pPr/>
              <a:t>12/05/2019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9642-8177-9D40-8D47-4EEB916BA8A5}" type="datetime1">
              <a:rPr lang="fr-FR" smtClean="0"/>
              <a:pPr/>
              <a:t>12/05/2019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7C4F-01BE-E441-9D09-47C0241E655D}" type="datetime1">
              <a:rPr lang="fr-FR" smtClean="0"/>
              <a:pPr/>
              <a:t>12/05/2019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224F-8ED9-F941-BD42-DDE4C26D1E23}" type="datetime1">
              <a:rPr lang="fr-FR" smtClean="0"/>
              <a:pPr/>
              <a:t>12/05/2019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B36A4-577B-CA46-99E7-C78A7B315AE2}" type="datetime1">
              <a:rPr lang="fr-FR" smtClean="0"/>
              <a:pPr/>
              <a:t>12/05/2019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94FF-EB47-664A-B27B-D51D10B31C91}" type="datetime1">
              <a:rPr lang="fr-FR" smtClean="0"/>
              <a:pPr/>
              <a:t>12/05/2019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55735-E238-4540-B86B-138D0573DA76}" type="datetime1">
              <a:rPr lang="fr-FR" smtClean="0"/>
              <a:pPr/>
              <a:t>12/05/2019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8E796-91E8-42D0-8A64-503609A47E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d-d.natanson.pagesperso-orange.fr/condition-de-vie.htm" TargetMode="External"/><Relationship Id="rId13" Type="http://schemas.openxmlformats.org/officeDocument/2006/relationships/hyperlink" Target="http://d-d.natanson.pagesperso-orange.fr/travail-camps.htm" TargetMode="External"/><Relationship Id="rId18" Type="http://schemas.openxmlformats.org/officeDocument/2006/relationships/hyperlink" Target="https://www.netflix.com/" TargetMode="External"/><Relationship Id="rId3" Type="http://schemas.openxmlformats.org/officeDocument/2006/relationships/hyperlink" Target="https://www.francetvinfo.fr/" TargetMode="External"/><Relationship Id="rId21" Type="http://schemas.openxmlformats.org/officeDocument/2006/relationships/hyperlink" Target="https://fr.m.wikipedia.org/wiki/Camp_de_concentration_d'Ebensee" TargetMode="External"/><Relationship Id="rId7" Type="http://schemas.openxmlformats.org/officeDocument/2006/relationships/hyperlink" Target="https://de1940a1945.skyrock.mobi/1256107770-les-enfants.html" TargetMode="External"/><Relationship Id="rId12" Type="http://schemas.openxmlformats.org/officeDocument/2006/relationships/hyperlink" Target="http://www.encyclopedie.bseditions.fr/article_complet.php?pArticleId=52&amp;articleLib=Struthof,+camp+de+concentration+nazi" TargetMode="External"/><Relationship Id="rId17" Type="http://schemas.openxmlformats.org/officeDocument/2006/relationships/hyperlink" Target="https://memoiresdelashoahabristol.weebly.com/auschwitz--camp-de-concentration-et-dextermination.html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encyclopedia.ushmm.org/content/fr/photo/sleeping-quarters-in-woebbelin" TargetMode="External"/><Relationship Id="rId20" Type="http://schemas.openxmlformats.org/officeDocument/2006/relationships/hyperlink" Target="http://shoah-1es.e-monsite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tribunejuive.info/international/il-y-a-70-ans-le-danemark-sauvait-ses-juifs" TargetMode="External"/><Relationship Id="rId11" Type="http://schemas.openxmlformats.org/officeDocument/2006/relationships/hyperlink" Target="https://www.belgiumwwii.be/belgique-en-guerre/articles/camps-de-concentration.html" TargetMode="External"/><Relationship Id="rId5" Type="http://schemas.openxmlformats.org/officeDocument/2006/relationships/hyperlink" Target="http://artehistoire.over-blog.com/" TargetMode="External"/><Relationship Id="rId15" Type="http://schemas.openxmlformats.org/officeDocument/2006/relationships/hyperlink" Target="http://shoah-1es.e-monsite.com/pages/les-conditions-de-vie-dans-les-camps.html" TargetMode="External"/><Relationship Id="rId10" Type="http://schemas.openxmlformats.org/officeDocument/2006/relationships/hyperlink" Target="http://tpe-jeannedalbret-camps-de-concentration.e-monsite.com/album/fosse-commune.html" TargetMode="External"/><Relationship Id="rId19" Type="http://schemas.openxmlformats.org/officeDocument/2006/relationships/hyperlink" Target="https://www.youtube.com/watch?v=qzts7aI5ic8" TargetMode="External"/><Relationship Id="rId4" Type="http://schemas.openxmlformats.org/officeDocument/2006/relationships/hyperlink" Target="http://d-d.natanson.pagesperso-orange.fr/" TargetMode="External"/><Relationship Id="rId9" Type="http://schemas.openxmlformats.org/officeDocument/2006/relationships/hyperlink" Target="http://www.marcvuillemot.com/2017/04/commemoration-de-la-liberation-des-camps-nazis-mefions-nous-du-coup-d-etat-legal.html" TargetMode="External"/><Relationship Id="rId14" Type="http://schemas.openxmlformats.org/officeDocument/2006/relationships/hyperlink" Target="http://memorial-wlc.recette.lbn.fr/article.php?lang=fr&amp;ModuleId=246" TargetMode="External"/><Relationship Id="rId22" Type="http://schemas.openxmlformats.org/officeDocument/2006/relationships/hyperlink" Target="http://www.histoirdefrance.fr/encyclopedie/histoire_et_religions/c/camp_de_concentration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sz="half" idx="1"/>
          </p:nvPr>
        </p:nvSpPr>
        <p:spPr>
          <a:xfrm>
            <a:off x="467544" y="260648"/>
            <a:ext cx="4038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400" i="1" dirty="0" err="1">
                <a:latin typeface="Palatino Linotype" pitchFamily="18" charset="0"/>
                <a:cs typeface="Angsana New" panose="02020603050405020304" pitchFamily="18" charset="-34"/>
              </a:rPr>
              <a:t>Savanah</a:t>
            </a:r>
            <a:r>
              <a:rPr lang="fr-FR" sz="2400" i="1" dirty="0">
                <a:latin typeface="Palatino Linotype" pitchFamily="18" charset="0"/>
                <a:cs typeface="Angsana New" panose="02020603050405020304" pitchFamily="18" charset="-34"/>
              </a:rPr>
              <a:t> </a:t>
            </a:r>
            <a:r>
              <a:rPr lang="fr-FR" sz="2400" i="1" dirty="0" err="1">
                <a:latin typeface="Palatino Linotype" pitchFamily="18" charset="0"/>
                <a:cs typeface="Angsana New" panose="02020603050405020304" pitchFamily="18" charset="-34"/>
              </a:rPr>
              <a:t>Digridi</a:t>
            </a:r>
            <a:r>
              <a:rPr lang="fr-FR" sz="2400" i="1" dirty="0">
                <a:latin typeface="Palatino Linotype" pitchFamily="18" charset="0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>
          <a:xfrm>
            <a:off x="539552" y="764704"/>
            <a:ext cx="4038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400" i="1" dirty="0">
                <a:latin typeface="Palatino Linotype" pitchFamily="18" charset="0"/>
                <a:cs typeface="Angsana New" panose="02020603050405020304" pitchFamily="18" charset="-34"/>
              </a:rPr>
              <a:t>Emma </a:t>
            </a:r>
            <a:r>
              <a:rPr lang="fr-FR" sz="2400" i="1" dirty="0" err="1">
                <a:latin typeface="Palatino Linotype" pitchFamily="18" charset="0"/>
                <a:cs typeface="Angsana New" panose="02020603050405020304" pitchFamily="18" charset="-34"/>
              </a:rPr>
              <a:t>Varrier</a:t>
            </a:r>
            <a:endParaRPr lang="fr-FR" sz="2400" i="1" dirty="0">
              <a:latin typeface="Palatino Linotype" pitchFamily="18" charset="0"/>
              <a:cs typeface="Angsana New" panose="02020603050405020304" pitchFamily="18" charset="-34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79912" y="260648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latin typeface="Palatino Linotype" pitchFamily="18" charset="0"/>
                <a:cs typeface="Angsana New" panose="02020603050405020304" pitchFamily="18" charset="-34"/>
              </a:rPr>
              <a:t>3</a:t>
            </a:r>
            <a:r>
              <a:rPr lang="fr-FR" sz="2400" i="1" baseline="30000" dirty="0">
                <a:latin typeface="Palatino Linotype" pitchFamily="18" charset="0"/>
                <a:cs typeface="Angsana New" panose="02020603050405020304" pitchFamily="18" charset="-34"/>
              </a:rPr>
              <a:t>e</a:t>
            </a:r>
            <a:r>
              <a:rPr lang="fr-FR" sz="2400" i="1" dirty="0">
                <a:latin typeface="Palatino Linotype" pitchFamily="18" charset="0"/>
                <a:cs typeface="Angsana New" panose="02020603050405020304" pitchFamily="18" charset="-34"/>
              </a:rPr>
              <a:t> Darwin</a:t>
            </a:r>
          </a:p>
          <a:p>
            <a:pPr algn="ctr"/>
            <a:r>
              <a:rPr lang="fr-FR" sz="2400" i="1" dirty="0">
                <a:latin typeface="Palatino Linotype" pitchFamily="18" charset="0"/>
                <a:cs typeface="Angsana New" panose="02020603050405020304" pitchFamily="18" charset="-34"/>
              </a:rPr>
              <a:t>Mai 2019</a:t>
            </a:r>
          </a:p>
        </p:txBody>
      </p:sp>
      <p:pic>
        <p:nvPicPr>
          <p:cNvPr id="13316" name="Picture 4" descr="RÃ©sultat de recherche d'images pour &quot;image condition de vie camps de concentration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6714" y="2615345"/>
            <a:ext cx="5544616" cy="40226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6182A36-B8CE-0043-B7FB-09E61EAA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>
                <a:solidFill>
                  <a:schemeClr val="tx1"/>
                </a:solidFill>
              </a:rPr>
              <a:pPr/>
              <a:t>1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282" y="1214422"/>
            <a:ext cx="8749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i="1" u="sng" dirty="0">
                <a:latin typeface="Goudy Old Style" pitchFamily="18" charset="0"/>
                <a:cs typeface="Angsana New" panose="02020603050405020304" pitchFamily="18" charset="-34"/>
              </a:rPr>
              <a:t>Les conditions de vie dans les camps de concentration</a:t>
            </a:r>
          </a:p>
        </p:txBody>
      </p:sp>
      <p:pic>
        <p:nvPicPr>
          <p:cNvPr id="2" name="Nuit et brouillard- paroles-.mp3">
            <a:hlinkClick r:id="" action="ppaction://media"/>
            <a:extLst>
              <a:ext uri="{FF2B5EF4-FFF2-40B4-BE49-F238E27FC236}">
                <a16:creationId xmlns:a16="http://schemas.microsoft.com/office/drawing/2014/main" id="{A817B283-2A14-ED4C-A9F9-89328BA003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48.06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5E2F4B-CD6A-B541-902D-480615F6B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u="sng" dirty="0">
                <a:latin typeface="Goudy Old Style" pitchFamily="18" charset="0"/>
                <a:cs typeface="Angsana New" panose="02020603050405020304" pitchFamily="18" charset="-34"/>
              </a:rPr>
              <a:t>L’hygiène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1EF3831-320C-374C-8269-9E02AE9ED1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071517"/>
            <a:ext cx="4022200" cy="30006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1B2199E-F45A-1549-ADE4-887FF761E1A1}"/>
              </a:ext>
            </a:extLst>
          </p:cNvPr>
          <p:cNvSpPr txBox="1"/>
          <p:nvPr/>
        </p:nvSpPr>
        <p:spPr>
          <a:xfrm>
            <a:off x="785786" y="6072206"/>
            <a:ext cx="3102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Latrines pour les déportés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3D8D2B-3307-D047-B802-CE8BFDB5B9CF}"/>
              </a:ext>
            </a:extLst>
          </p:cNvPr>
          <p:cNvSpPr txBox="1"/>
          <p:nvPr/>
        </p:nvSpPr>
        <p:spPr>
          <a:xfrm>
            <a:off x="5572132" y="4500570"/>
            <a:ext cx="2598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Douches des déportés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AD935F3-F19D-DB40-BDF6-EAD61679F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>
                <a:solidFill>
                  <a:schemeClr val="tx1"/>
                </a:solidFill>
              </a:rPr>
              <a:pPr/>
              <a:t>10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074" name="Picture 2" descr="D:\Epi\50941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72816"/>
            <a:ext cx="3924200" cy="27416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4078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3F4735-A626-D64D-8B7E-CD534D03D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u="sng" dirty="0">
                <a:latin typeface="Goudy Old Style" pitchFamily="18" charset="0"/>
                <a:cs typeface="Angsana New" panose="02020603050405020304" pitchFamily="18" charset="-34"/>
              </a:rPr>
              <a:t>La violence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21797AD-0FB6-654A-B4B7-CF45C97644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0" y="1428736"/>
            <a:ext cx="3534544" cy="2430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B37E050-0CC1-BD4F-BC36-BD959C921D6C}"/>
              </a:ext>
            </a:extLst>
          </p:cNvPr>
          <p:cNvSpPr txBox="1"/>
          <p:nvPr/>
        </p:nvSpPr>
        <p:spPr>
          <a:xfrm>
            <a:off x="5643570" y="3857628"/>
            <a:ext cx="29928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Charnier rempli de corps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BF52E31-24C5-6042-9079-1C672A91A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1357298"/>
            <a:ext cx="3429024" cy="24506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D16A925E-3E6E-B444-9EA8-B95EC67E6BFB}"/>
              </a:ext>
            </a:extLst>
          </p:cNvPr>
          <p:cNvSpPr txBox="1"/>
          <p:nvPr/>
        </p:nvSpPr>
        <p:spPr>
          <a:xfrm>
            <a:off x="571472" y="3786190"/>
            <a:ext cx="36308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Exemple d’un four crématoire </a:t>
            </a:r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24457901-E3D1-0A44-906D-0D0A55A7D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>
                <a:solidFill>
                  <a:schemeClr val="tx1"/>
                </a:solidFill>
              </a:rPr>
              <a:pPr/>
              <a:t>11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098" name="Picture 2" descr="D:\Epi\chambre-a-ga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286256"/>
            <a:ext cx="3240930" cy="21552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786182" y="6427113"/>
            <a:ext cx="18579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Chambre à gaz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F68BF2B-6D53-BD46-B27C-390A5C8C8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5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i="1" u="sng" dirty="0">
                <a:latin typeface="Goudy Old Style" pitchFamily="18" charset="0"/>
                <a:cs typeface="Angsana New"/>
              </a:rPr>
              <a:t>Les conséquences sur les survivants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>
                <a:solidFill>
                  <a:schemeClr val="tx1"/>
                </a:solidFill>
              </a:rPr>
              <a:pPr/>
              <a:t>12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Espace réservé du contenu 7">
            <a:extLst>
              <a:ext uri="{FF2B5EF4-FFF2-40B4-BE49-F238E27FC236}">
                <a16:creationId xmlns:a16="http://schemas.microsoft.com/office/drawing/2014/main" id="{7C1CDF05-5ED5-5745-BB3D-BC7A5208F6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2556396" cy="381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7" name="Espace réservé du contenu 13">
            <a:extLst>
              <a:ext uri="{FF2B5EF4-FFF2-40B4-BE49-F238E27FC236}">
                <a16:creationId xmlns:a16="http://schemas.microsoft.com/office/drawing/2014/main" id="{1BA245A0-A360-BB41-85E3-86837A1A93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2816"/>
            <a:ext cx="3354784" cy="4104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857224" y="5786454"/>
            <a:ext cx="3313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/>
              </a:rPr>
              <a:t>Déporté fortement amaigri</a:t>
            </a:r>
            <a:r>
              <a:rPr lang="fr-FR" sz="2200" i="1" u="sng" dirty="0">
                <a:latin typeface="Palatino Linotype" pitchFamily="18" charset="0"/>
                <a:cs typeface="Angsana New"/>
              </a:rPr>
              <a:t> </a:t>
            </a:r>
            <a:endParaRPr lang="fr-FR" sz="2200" dirty="0">
              <a:latin typeface="Palatino Linotype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9124" y="5857892"/>
            <a:ext cx="40016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i="1" dirty="0">
                <a:latin typeface="Palatino Linotype" pitchFamily="18" charset="0"/>
                <a:cs typeface="Angsana New"/>
              </a:rPr>
              <a:t>Déportés fortement maigres dans les dortoirs</a:t>
            </a:r>
            <a:endParaRPr lang="fr-FR" sz="2200" dirty="0">
              <a:latin typeface="Palatino Linotyp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1D691-9F17-624A-9D40-908A93791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u="sng" dirty="0">
                <a:latin typeface="Goudy Old Style" pitchFamily="18" charset="0"/>
                <a:cs typeface="Angsana New" panose="02020603050405020304" pitchFamily="18" charset="-34"/>
              </a:rPr>
              <a:t>Le camp d’Auschwitz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E52A3353-B550-A347-9748-278BBC9FED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01008"/>
            <a:ext cx="4038600" cy="22844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72228008-A830-EF4F-8837-52BBBD2A64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4038600" cy="26349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54C9B4D-CC36-8D47-AB46-16CD0EC1BC6D}"/>
              </a:ext>
            </a:extLst>
          </p:cNvPr>
          <p:cNvSpPr txBox="1"/>
          <p:nvPr/>
        </p:nvSpPr>
        <p:spPr>
          <a:xfrm>
            <a:off x="971600" y="4221088"/>
            <a:ext cx="32832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Chemin de fer d’Auschwitz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9AE8791-9889-044B-A6EE-F88DC3FE43F4}"/>
              </a:ext>
            </a:extLst>
          </p:cNvPr>
          <p:cNvSpPr txBox="1"/>
          <p:nvPr/>
        </p:nvSpPr>
        <p:spPr>
          <a:xfrm>
            <a:off x="5643570" y="5786454"/>
            <a:ext cx="24545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Entrée d’Auschwitz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2FDFE3E1-1714-9142-98BE-42D46949D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>
                <a:solidFill>
                  <a:schemeClr val="tx1"/>
                </a:solidFill>
              </a:rPr>
              <a:pPr/>
              <a:t>13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6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800CE9-58F3-FC4E-984E-3C9F93D24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u="sng" dirty="0">
                <a:latin typeface="Goudy Old Style" pitchFamily="18" charset="0"/>
                <a:cs typeface="Angsana New" panose="02020603050405020304" pitchFamily="18" charset="-34"/>
              </a:rPr>
              <a:t>Dessin de David </a:t>
            </a:r>
            <a:r>
              <a:rPr lang="fr-FR" i="1" u="sng" dirty="0" err="1">
                <a:latin typeface="Goudy Old Style" pitchFamily="18" charset="0"/>
                <a:cs typeface="Angsana New" panose="02020603050405020304" pitchFamily="18" charset="-34"/>
              </a:rPr>
              <a:t>Olère</a:t>
            </a:r>
            <a:endParaRPr lang="fr-FR" i="1" u="sng" dirty="0">
              <a:latin typeface="Goudy Old Style" pitchFamily="18" charset="0"/>
              <a:cs typeface="Angsana New" panose="02020603050405020304" pitchFamily="18" charset="-34"/>
            </a:endParaRPr>
          </a:p>
        </p:txBody>
      </p:sp>
      <p:pic>
        <p:nvPicPr>
          <p:cNvPr id="5" name="Image 4" descr="RÃ©sultat de recherche d'images pour &quot;dessin david olÃ¨re&quot;">
            <a:extLst>
              <a:ext uri="{FF2B5EF4-FFF2-40B4-BE49-F238E27FC236}">
                <a16:creationId xmlns:a16="http://schemas.microsoft.com/office/drawing/2014/main" id="{221B54BF-56B7-8549-AD7E-DF649B103753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736"/>
            <a:ext cx="7072362" cy="4844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533C66D-BA79-EF41-8962-61D5E0599D5C}"/>
              </a:ext>
            </a:extLst>
          </p:cNvPr>
          <p:cNvSpPr txBox="1"/>
          <p:nvPr/>
        </p:nvSpPr>
        <p:spPr>
          <a:xfrm>
            <a:off x="2285984" y="6286520"/>
            <a:ext cx="43647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Les fours crématoires de David </a:t>
            </a:r>
            <a:r>
              <a:rPr lang="fr-FR" sz="2200" i="1" dirty="0" err="1">
                <a:latin typeface="Palatino Linotype" pitchFamily="18" charset="0"/>
                <a:cs typeface="Angsana New" panose="02020603050405020304" pitchFamily="18" charset="-34"/>
              </a:rPr>
              <a:t>Olère</a:t>
            </a:r>
            <a:endParaRPr lang="fr-FR" sz="2200" i="1" dirty="0">
              <a:latin typeface="Palatino Linotype" pitchFamily="18" charset="0"/>
              <a:cs typeface="Angsana New" panose="02020603050405020304" pitchFamily="18" charset="-34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D9C233-4030-EE45-943E-E836B6617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>
                <a:solidFill>
                  <a:schemeClr val="tx1"/>
                </a:solidFill>
              </a:rPr>
              <a:pPr/>
              <a:t>14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688E91-1826-9C48-83E1-F21AEA329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7384"/>
            <a:ext cx="8229600" cy="1143000"/>
          </a:xfrm>
        </p:spPr>
        <p:txBody>
          <a:bodyPr/>
          <a:lstStyle/>
          <a:p>
            <a:r>
              <a:rPr lang="fr-FR" i="1" u="sng" dirty="0">
                <a:latin typeface="Goudy Old Style" pitchFamily="18" charset="0"/>
                <a:cs typeface="Angsana New" panose="02020603050405020304" pitchFamily="18" charset="-34"/>
              </a:rPr>
              <a:t>Les sources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DF5B22-5F42-1747-9131-EC50D1254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1124744"/>
            <a:ext cx="4038600" cy="5557237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8800" i="1" u="sng" dirty="0">
                <a:latin typeface="Palatino Linotype" pitchFamily="18" charset="0"/>
                <a:cs typeface="Angsana New" panose="02020603050405020304" pitchFamily="18" charset="-34"/>
              </a:rPr>
              <a:t>Images :</a:t>
            </a:r>
          </a:p>
          <a:p>
            <a:pPr marL="0" indent="0">
              <a:buNone/>
            </a:pPr>
            <a:r>
              <a:rPr lang="fr-FR" sz="6400" i="1" dirty="0">
                <a:latin typeface="Palatino Linotype" pitchFamily="18" charset="0"/>
                <a:cs typeface="Angsana New" panose="02020603050405020304" pitchFamily="18" charset="-34"/>
                <a:hlinkClick r:id="rId3"/>
              </a:rPr>
              <a:t>https://www.francetvinfo.fr</a:t>
            </a:r>
            <a:endParaRPr lang="fr-FR" sz="64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u="sng" dirty="0">
                <a:latin typeface="Palatino Linotype" pitchFamily="18" charset="0"/>
                <a:cs typeface="Angsana New" panose="02020603050405020304" pitchFamily="18" charset="-34"/>
                <a:hlinkClick r:id="rId4"/>
              </a:rPr>
              <a:t>http://d-d.natanson.pagesperso-orange.fr</a:t>
            </a:r>
            <a:endParaRPr lang="fr-FR" sz="64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dirty="0">
                <a:latin typeface="Palatino Linotype" pitchFamily="18" charset="0"/>
                <a:cs typeface="Angsana New" panose="02020603050405020304" pitchFamily="18" charset="-34"/>
                <a:hlinkClick r:id="rId5"/>
              </a:rPr>
              <a:t>http://artehistoire.over-blog.com</a:t>
            </a:r>
            <a:endParaRPr lang="fr-FR" sz="64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dirty="0">
                <a:latin typeface="Palatino Linotype" pitchFamily="18" charset="0"/>
                <a:cs typeface="Angsana New" panose="02020603050405020304" pitchFamily="18" charset="-34"/>
                <a:hlinkClick r:id="rId6"/>
              </a:rPr>
              <a:t>http://www.tribunejuive.info</a:t>
            </a:r>
            <a:endParaRPr lang="fr-FR" sz="64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dirty="0">
                <a:latin typeface="Palatino Linotype" pitchFamily="18" charset="0"/>
                <a:cs typeface="Angsana New" panose="02020603050405020304" pitchFamily="18" charset="-34"/>
                <a:hlinkClick r:id="rId7"/>
              </a:rPr>
              <a:t>https://de1940a1945.skyrock.mobi</a:t>
            </a:r>
            <a:endParaRPr lang="fr-FR" sz="64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dirty="0">
                <a:latin typeface="Palatino Linotype" pitchFamily="18" charset="0"/>
                <a:cs typeface="Angsana New" panose="02020603050405020304" pitchFamily="18" charset="-34"/>
                <a:hlinkClick r:id="rId8"/>
              </a:rPr>
              <a:t>http://d-d.natanson.pagesperso-orange.fr</a:t>
            </a:r>
            <a:endParaRPr lang="fr-FR" sz="64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dirty="0">
                <a:latin typeface="Palatino Linotype" pitchFamily="18" charset="0"/>
                <a:cs typeface="Angsana New" panose="02020603050405020304" pitchFamily="18" charset="-34"/>
                <a:hlinkClick r:id="rId9"/>
              </a:rPr>
              <a:t>http://www.marcvuillemot.com</a:t>
            </a:r>
            <a:endParaRPr lang="fr-FR" sz="64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dirty="0">
                <a:latin typeface="Palatino Linotype" pitchFamily="18" charset="0"/>
                <a:cs typeface="Angsana New" panose="02020603050405020304" pitchFamily="18" charset="-34"/>
                <a:hlinkClick r:id="rId10"/>
              </a:rPr>
              <a:t>http://tpe-jeannedalbret-camps-de-concentration.e-monsite.com</a:t>
            </a:r>
            <a:endParaRPr lang="fr-FR" sz="64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dirty="0">
                <a:latin typeface="Palatino Linotype" pitchFamily="18" charset="0"/>
                <a:cs typeface="Angsana New" panose="02020603050405020304" pitchFamily="18" charset="-34"/>
                <a:hlinkClick r:id="rId11"/>
              </a:rPr>
              <a:t>https://www.belgiumwwii.be</a:t>
            </a:r>
            <a:endParaRPr lang="fr-FR" sz="64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dirty="0">
                <a:latin typeface="Palatino Linotype" pitchFamily="18" charset="0"/>
                <a:cs typeface="Angsana New" panose="02020603050405020304" pitchFamily="18" charset="-34"/>
                <a:hlinkClick r:id="rId12"/>
              </a:rPr>
              <a:t>http://www.encyclopedie.bseditions.fr</a:t>
            </a:r>
            <a:endParaRPr lang="fr-FR" sz="64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dirty="0">
                <a:latin typeface="Palatino Linotype" pitchFamily="18" charset="0"/>
                <a:cs typeface="Angsana New" panose="02020603050405020304" pitchFamily="18" charset="-34"/>
                <a:hlinkClick r:id="rId13"/>
              </a:rPr>
              <a:t>http://d-d.natanson.pagesperso-orange.fr</a:t>
            </a:r>
            <a:endParaRPr lang="fr-FR" sz="64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dirty="0">
                <a:latin typeface="Palatino Linotype" pitchFamily="18" charset="0"/>
                <a:cs typeface="Angsana New" panose="02020603050405020304" pitchFamily="18" charset="-34"/>
                <a:hlinkClick r:id="rId14"/>
              </a:rPr>
              <a:t>http://memorial-wlc.recette.lbn.fr</a:t>
            </a:r>
            <a:endParaRPr lang="fr-FR" sz="64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dirty="0">
                <a:latin typeface="Palatino Linotype" pitchFamily="18" charset="0"/>
                <a:cs typeface="Angsana New" panose="02020603050405020304" pitchFamily="18" charset="-34"/>
                <a:hlinkClick r:id="rId15"/>
              </a:rPr>
              <a:t>http://shoah-1es.e-monsite.com</a:t>
            </a:r>
            <a:endParaRPr lang="fr-FR" sz="64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dirty="0">
                <a:latin typeface="Palatino Linotype" pitchFamily="18" charset="0"/>
                <a:cs typeface="Angsana New" panose="02020603050405020304" pitchFamily="18" charset="-34"/>
                <a:hlinkClick r:id="rId16"/>
              </a:rPr>
              <a:t>https://encyclopedia.ushmm.org</a:t>
            </a:r>
            <a:endParaRPr lang="fr-FR" sz="64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dirty="0">
                <a:latin typeface="Palatino Linotype" pitchFamily="18" charset="0"/>
                <a:cs typeface="Angsana New" panose="02020603050405020304" pitchFamily="18" charset="-34"/>
                <a:hlinkClick r:id="rId17"/>
              </a:rPr>
              <a:t>https://memoiresdelashoahabristol.weebly.com</a:t>
            </a:r>
            <a:endParaRPr lang="fr-FR" sz="64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fr-FR" sz="7200" i="1" dirty="0">
              <a:solidFill>
                <a:schemeClr val="accent5">
                  <a:lumMod val="20000"/>
                  <a:lumOff val="8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fr-FR" i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0025732-AC28-6444-ADF4-28193262A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24" y="1214422"/>
            <a:ext cx="4038600" cy="45259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8800" i="1" u="sng" dirty="0">
                <a:latin typeface="Palatino Linotype" pitchFamily="18" charset="0"/>
                <a:cs typeface="Angsana New" panose="02020603050405020304" pitchFamily="18" charset="-34"/>
              </a:rPr>
              <a:t>L’extrait du film :</a:t>
            </a:r>
          </a:p>
          <a:p>
            <a:pPr marL="0" indent="0">
              <a:buNone/>
            </a:pPr>
            <a:endParaRPr lang="fr-FR" sz="88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88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La liste de Schindler de Steven Spielberg : </a:t>
            </a:r>
            <a:r>
              <a:rPr lang="fr-FR" sz="8800" i="1" dirty="0">
                <a:latin typeface="Angsana New" panose="02020603050405020304" pitchFamily="18" charset="-34"/>
                <a:cs typeface="Angsana New" panose="02020603050405020304" pitchFamily="18" charset="-34"/>
                <a:hlinkClick r:id="rId18"/>
              </a:rPr>
              <a:t>https://www.netflix.com</a:t>
            </a:r>
            <a:endParaRPr lang="fr-FR" sz="8800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fr-FR" sz="88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8800" i="1" u="sng" dirty="0">
                <a:latin typeface="Palatino Linotype" pitchFamily="18" charset="0"/>
                <a:cs typeface="Angsana New" panose="02020603050405020304" pitchFamily="18" charset="-34"/>
              </a:rPr>
              <a:t>Musique :</a:t>
            </a:r>
          </a:p>
          <a:p>
            <a:pPr marL="0" indent="0">
              <a:buNone/>
            </a:pPr>
            <a:endParaRPr lang="fr-FR" sz="8800" i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88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Nuit et Brouillard de Jean Ferra :</a:t>
            </a:r>
            <a:r>
              <a:rPr lang="fr-FR" sz="8800" i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fr-FR" sz="8800" i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  <a:hlinkClick r:id="rId19"/>
              </a:rPr>
              <a:t>https://www.youtube.com/watch?v=qzts7aI5ic8</a:t>
            </a:r>
            <a:endParaRPr lang="fr-FR" sz="8800" i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fr-FR" sz="8800" i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8800" i="1" u="sng" dirty="0">
                <a:latin typeface="Palatino Linotype" pitchFamily="18" charset="0"/>
                <a:cs typeface="Angsana New" panose="02020603050405020304" pitchFamily="18" charset="-34"/>
              </a:rPr>
              <a:t>Recherches :</a:t>
            </a:r>
          </a:p>
          <a:p>
            <a:pPr marL="0" indent="0">
              <a:buNone/>
            </a:pPr>
            <a:r>
              <a:rPr lang="fr-FR" sz="6400" i="1" dirty="0">
                <a:solidFill>
                  <a:schemeClr val="bg1"/>
                </a:solidFill>
                <a:latin typeface="Goudy Old Style" pitchFamily="18" charset="0"/>
                <a:cs typeface="Angsana New" panose="02020603050405020304" pitchFamily="18" charset="-34"/>
                <a:hlinkClick r:id="rId20"/>
              </a:rPr>
              <a:t>http://shoah-1es.e-monsite.com</a:t>
            </a:r>
            <a:endParaRPr lang="fr-FR" sz="6400" i="1" dirty="0">
              <a:solidFill>
                <a:schemeClr val="bg1"/>
              </a:solidFill>
              <a:latin typeface="Goudy Old Styl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dirty="0">
                <a:solidFill>
                  <a:schemeClr val="bg1"/>
                </a:solidFill>
                <a:latin typeface="Goudy Old Style" pitchFamily="18" charset="0"/>
                <a:cs typeface="Angsana New" panose="02020603050405020304" pitchFamily="18" charset="-34"/>
                <a:hlinkClick r:id="rId4"/>
              </a:rPr>
              <a:t>http://d-d.natanson.pagesperso-orange.fr</a:t>
            </a:r>
            <a:endParaRPr lang="fr-FR" sz="6400" i="1" dirty="0">
              <a:solidFill>
                <a:schemeClr val="bg1"/>
              </a:solidFill>
              <a:latin typeface="Goudy Old Style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fr-FR" sz="6400" i="1" dirty="0">
                <a:latin typeface="Goudy Old Style" pitchFamily="18" charset="0"/>
                <a:cs typeface="Angsana New" panose="02020603050405020304" pitchFamily="18" charset="-34"/>
              </a:rPr>
              <a:t>Et documentation du CDI</a:t>
            </a:r>
          </a:p>
          <a:p>
            <a:pPr marL="0" indent="0">
              <a:buNone/>
            </a:pPr>
            <a:endParaRPr lang="fr-FR" i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fr-FR" i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fr-FR" sz="2000" i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593A23-1A45-9B40-98B2-7BA8CF73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>
                <a:solidFill>
                  <a:schemeClr val="tx1"/>
                </a:solidFill>
              </a:rPr>
              <a:pPr/>
              <a:t>15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34" y="52149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i="1" dirty="0">
                <a:latin typeface="Palatino Linotype" pitchFamily="18" charset="0"/>
                <a:cs typeface="Angsana New" panose="02020603050405020304" pitchFamily="18" charset="-34"/>
                <a:hlinkClick r:id="rId5"/>
              </a:rPr>
              <a:t>http://artehistoire.over-blog.com</a:t>
            </a:r>
            <a:r>
              <a:rPr lang="fr-FR" sz="1600" i="1" dirty="0">
                <a:latin typeface="Palatino Linotype" pitchFamily="18" charset="0"/>
                <a:cs typeface="Angsana New" panose="02020603050405020304" pitchFamily="18" charset="-34"/>
              </a:rPr>
              <a:t>  </a:t>
            </a:r>
          </a:p>
          <a:p>
            <a:r>
              <a:rPr lang="fr-FR" sz="1600" i="1" dirty="0">
                <a:latin typeface="Palatino Linotype" pitchFamily="18" charset="0"/>
                <a:cs typeface="Angsana New" panose="02020603050405020304" pitchFamily="18" charset="-34"/>
                <a:hlinkClick r:id="rId21"/>
              </a:rPr>
              <a:t>https://fr.m.wikipedia.org</a:t>
            </a:r>
            <a:endParaRPr lang="fr-FR" sz="1600" i="1" dirty="0">
              <a:latin typeface="Palatino Linotype" pitchFamily="18" charset="0"/>
              <a:cs typeface="Angsana New" panose="02020603050405020304" pitchFamily="18" charset="-34"/>
            </a:endParaRPr>
          </a:p>
          <a:p>
            <a:r>
              <a:rPr lang="fr-FR" sz="1600" i="1" dirty="0">
                <a:latin typeface="Palatino Linotype" pitchFamily="18" charset="0"/>
                <a:cs typeface="Angsana New" panose="02020603050405020304" pitchFamily="18" charset="-34"/>
                <a:hlinkClick r:id="rId22"/>
              </a:rPr>
              <a:t>http://www.histoirdefrance.fr</a:t>
            </a:r>
            <a:endParaRPr lang="fr-FR" sz="1600" i="1" dirty="0">
              <a:latin typeface="Palatino Linotype" pitchFamily="18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125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2601" y="2790056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i="1" u="sng" dirty="0">
                <a:latin typeface="Goudy Old Style" pitchFamily="18" charset="0"/>
                <a:cs typeface="Angsana New" panose="02020603050405020304" pitchFamily="18" charset="-34"/>
              </a:rPr>
              <a:t>A quoi ressemblaient les conditions de vie dans les camps de concentration 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A543107-7038-934C-BB7E-BD290A10D1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656"/>
            <a:ext cx="3528392" cy="2434282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9EF5A3F-2BF4-D741-9155-2D91F03727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77072"/>
            <a:ext cx="4384782" cy="2601716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D4C8085-1347-D645-BAD0-5F7756811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>
                <a:solidFill>
                  <a:schemeClr val="tx1"/>
                </a:solidFill>
              </a:rPr>
              <a:pPr/>
              <a:t>2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9299E4-41F8-B846-A7A6-7CECA0519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u="sng" dirty="0">
                <a:latin typeface="Goudy Old Style" pitchFamily="18" charset="0"/>
                <a:cs typeface="Angsana New" panose="02020603050405020304" pitchFamily="18" charset="-34"/>
              </a:rPr>
              <a:t>Les victimes des camps de concentration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EAEB57C-7950-A04B-A91B-78E5CB975D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2896"/>
            <a:ext cx="4038600" cy="2524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65BC23-B5A4-E047-9182-86E681FCB221}"/>
              </a:ext>
            </a:extLst>
          </p:cNvPr>
          <p:cNvSpPr txBox="1"/>
          <p:nvPr/>
        </p:nvSpPr>
        <p:spPr>
          <a:xfrm>
            <a:off x="1952157" y="4252557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Couple de juif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60282E-551E-1440-8F2A-47472E9F25C8}"/>
              </a:ext>
            </a:extLst>
          </p:cNvPr>
          <p:cNvSpPr txBox="1"/>
          <p:nvPr/>
        </p:nvSpPr>
        <p:spPr>
          <a:xfrm>
            <a:off x="5940152" y="5085184"/>
            <a:ext cx="16514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Enfants juifs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025D299-4AD9-8B41-803D-D4AD0112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>
                <a:solidFill>
                  <a:schemeClr val="tx1"/>
                </a:solidFill>
              </a:rPr>
              <a:pPr/>
              <a:t>3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Epi\2753986606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988840"/>
            <a:ext cx="2603691" cy="39604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611560" y="6093296"/>
            <a:ext cx="38884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Signe de distinction des déportés  </a:t>
            </a:r>
          </a:p>
        </p:txBody>
      </p:sp>
    </p:spTree>
    <p:extLst>
      <p:ext uri="{BB962C8B-B14F-4D97-AF65-F5344CB8AC3E}">
        <p14:creationId xmlns:p14="http://schemas.microsoft.com/office/powerpoint/2010/main" val="40337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4CD64ED-CFCF-0243-A42F-27FDED2D7BC7}"/>
              </a:ext>
            </a:extLst>
          </p:cNvPr>
          <p:cNvSpPr txBox="1"/>
          <p:nvPr/>
        </p:nvSpPr>
        <p:spPr>
          <a:xfrm>
            <a:off x="2806060" y="5661248"/>
            <a:ext cx="361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Extrait du film La liste de Schindler de Steven Spielberg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0B3378-F296-D142-8298-22D5790CB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>
                <a:solidFill>
                  <a:schemeClr val="tx1"/>
                </a:solidFill>
              </a:rPr>
              <a:pPr/>
              <a:t>4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filmm">
            <a:hlinkClick r:id="" action="ppaction://media"/>
            <a:extLst>
              <a:ext uri="{FF2B5EF4-FFF2-40B4-BE49-F238E27FC236}">
                <a16:creationId xmlns:a16="http://schemas.microsoft.com/office/drawing/2014/main" id="{4C6B35B0-7ECA-E84B-95E5-7039E63441B5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836712"/>
            <a:ext cx="8576950" cy="4824536"/>
          </a:xfrm>
        </p:spPr>
      </p:pic>
    </p:spTree>
    <p:extLst>
      <p:ext uri="{BB962C8B-B14F-4D97-AF65-F5344CB8AC3E}">
        <p14:creationId xmlns:p14="http://schemas.microsoft.com/office/powerpoint/2010/main" val="93095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3D3AA-2583-E747-9305-66413A6D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u="sng" dirty="0">
                <a:latin typeface="Goudy Old Style" pitchFamily="18" charset="0"/>
                <a:cs typeface="Angsana New" panose="02020603050405020304" pitchFamily="18" charset="-34"/>
              </a:rPr>
              <a:t>Les conditions de vie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495CE4D-089F-4F48-A366-AAEAB9291E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3098800" cy="411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B7617AA-DD40-A648-864B-B62082F5E9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3960440" cy="2714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C6210E2-48CE-E94C-8F9F-08FD50CE11A1}"/>
              </a:ext>
            </a:extLst>
          </p:cNvPr>
          <p:cNvSpPr txBox="1"/>
          <p:nvPr/>
        </p:nvSpPr>
        <p:spPr>
          <a:xfrm>
            <a:off x="683568" y="5805264"/>
            <a:ext cx="34708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Des déportés dans un dortoir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E58E4C1-E148-BC44-B8D0-94847ADB5248}"/>
              </a:ext>
            </a:extLst>
          </p:cNvPr>
          <p:cNvSpPr txBox="1"/>
          <p:nvPr/>
        </p:nvSpPr>
        <p:spPr>
          <a:xfrm>
            <a:off x="4572000" y="4941168"/>
            <a:ext cx="4174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Des déportés avec les cheveux rasés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1A17873E-C1FF-E344-9507-349848E5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>
                <a:solidFill>
                  <a:schemeClr val="tx1"/>
                </a:solidFill>
              </a:rPr>
              <a:pPr/>
              <a:t>5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493CD0-58BC-7F4B-9B4C-145316F7E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u="sng" dirty="0">
                <a:latin typeface="Goudy Old Style" pitchFamily="18" charset="0"/>
                <a:cs typeface="Angsana New" panose="02020603050405020304" pitchFamily="18" charset="-34"/>
              </a:rPr>
              <a:t>Les tenues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B6B9310-6F72-3440-B743-36DD0CCB37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8"/>
            <a:ext cx="3826768" cy="28238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971B59C-301C-7F4E-A4A5-53365EB75E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508" y="1600200"/>
            <a:ext cx="3677983" cy="4525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7FD6959-74D7-2644-A188-3E7B6AB57AE0}"/>
              </a:ext>
            </a:extLst>
          </p:cNvPr>
          <p:cNvSpPr txBox="1"/>
          <p:nvPr/>
        </p:nvSpPr>
        <p:spPr>
          <a:xfrm>
            <a:off x="971600" y="5301208"/>
            <a:ext cx="30650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Chaussures d’ex-déportés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93AD61B-C942-7C4D-9896-A4F119DA6F2E}"/>
              </a:ext>
            </a:extLst>
          </p:cNvPr>
          <p:cNvSpPr txBox="1"/>
          <p:nvPr/>
        </p:nvSpPr>
        <p:spPr>
          <a:xfrm>
            <a:off x="4860032" y="6165304"/>
            <a:ext cx="36695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Manteau d’été d’un ex-déporté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B8361B9-072A-B443-898A-154AAD9D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413628"/>
            <a:ext cx="2133600" cy="365125"/>
          </a:xfrm>
        </p:spPr>
        <p:txBody>
          <a:bodyPr/>
          <a:lstStyle/>
          <a:p>
            <a:fld id="{B7A8E796-91E8-42D0-8A64-503609A47E93}" type="slidenum">
              <a:rPr lang="fr-FR" sz="1100" smtClean="0">
                <a:solidFill>
                  <a:schemeClr val="tx1"/>
                </a:solidFill>
              </a:rPr>
              <a:pPr/>
              <a:t>6</a:t>
            </a:fld>
            <a:endParaRPr lang="fr-FR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3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F35E0D-FC31-124F-A8D5-ADDECE37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u="sng" dirty="0">
                <a:latin typeface="Goudy Old Style" pitchFamily="18" charset="0"/>
                <a:cs typeface="Angsana New" panose="02020603050405020304" pitchFamily="18" charset="-34"/>
              </a:rPr>
              <a:t>L’alimentation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A62681A-CAE2-BF45-A2E2-AD464BCDF8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6871"/>
            <a:ext cx="4182616" cy="22095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EE43A1A-B0D5-1149-97B8-BC7C5E3093B2}"/>
              </a:ext>
            </a:extLst>
          </p:cNvPr>
          <p:cNvSpPr txBox="1"/>
          <p:nvPr/>
        </p:nvSpPr>
        <p:spPr>
          <a:xfrm>
            <a:off x="395536" y="4509120"/>
            <a:ext cx="42496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Déportés apportant de la nourriture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66F91CE-D47E-8748-BAFC-BCA6DE4CE08A}"/>
              </a:ext>
            </a:extLst>
          </p:cNvPr>
          <p:cNvSpPr txBox="1"/>
          <p:nvPr/>
        </p:nvSpPr>
        <p:spPr>
          <a:xfrm>
            <a:off x="3986819" y="5500702"/>
            <a:ext cx="51571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Exemple </a:t>
            </a:r>
            <a:r>
              <a:rPr lang="fr-FR" sz="2200" i="1" dirty="0">
                <a:latin typeface="Palatino Linotype" pitchFamily="18" charset="0"/>
                <a:cs typeface="Angsana New"/>
              </a:rPr>
              <a:t>d’un plat dans le camp </a:t>
            </a:r>
            <a:r>
              <a:rPr lang="fr-FR" sz="2200" i="1" dirty="0" err="1">
                <a:latin typeface="Palatino Linotype" pitchFamily="18" charset="0"/>
                <a:cs typeface="Angsana New"/>
              </a:rPr>
              <a:t>Mathausen</a:t>
            </a:r>
            <a:endParaRPr lang="fr-FR" sz="2200" i="1" dirty="0">
              <a:latin typeface="Palatino Linotype" pitchFamily="18" charset="0"/>
              <a:cs typeface="Angsana New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D45E999-225D-774E-ACE7-BED618A71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>
                <a:solidFill>
                  <a:schemeClr val="tx1"/>
                </a:solidFill>
              </a:rPr>
              <a:pPr/>
              <a:t>7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050" name="Picture 2" descr="D:\Epi\a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844824"/>
            <a:ext cx="2998033" cy="36060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37977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2A31EC-6EEB-DF47-A9DE-2AD0932B3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u="sng" dirty="0">
                <a:latin typeface="Goudy Old Style" pitchFamily="18" charset="0"/>
                <a:cs typeface="Angsana New" panose="02020603050405020304" pitchFamily="18" charset="-34"/>
              </a:rPr>
              <a:t>Le travail forcé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4BEA7C-114A-FB45-A638-8A65099DD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89" y="1590035"/>
            <a:ext cx="3871638" cy="26698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1318E42-71FF-5746-ABA1-DBFA78C202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0" y="2786058"/>
            <a:ext cx="3966362" cy="2925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6F5943A-3DCB-6D47-8A19-E86AB5DBF284}"/>
              </a:ext>
            </a:extLst>
          </p:cNvPr>
          <p:cNvSpPr txBox="1"/>
          <p:nvPr/>
        </p:nvSpPr>
        <p:spPr>
          <a:xfrm>
            <a:off x="-142908" y="4286256"/>
            <a:ext cx="517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Déportées femmes pratiquant des travaux forcés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A2D0044-B13C-D442-8A7C-15BA591A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>
                <a:solidFill>
                  <a:schemeClr val="tx1"/>
                </a:solidFill>
              </a:rPr>
              <a:pPr/>
              <a:t>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43372" y="5715016"/>
            <a:ext cx="51480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Déportés hommes pratiquant des travaux forcés</a:t>
            </a:r>
          </a:p>
        </p:txBody>
      </p:sp>
    </p:spTree>
    <p:extLst>
      <p:ext uri="{BB962C8B-B14F-4D97-AF65-F5344CB8AC3E}">
        <p14:creationId xmlns:p14="http://schemas.microsoft.com/office/powerpoint/2010/main" val="35388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CEA39-2B7C-354F-A653-28A3CC63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u="sng" dirty="0">
                <a:latin typeface="Goudy Old Style" pitchFamily="18" charset="0"/>
                <a:cs typeface="Angsana New" panose="02020603050405020304" pitchFamily="18" charset="-34"/>
              </a:rPr>
              <a:t>Les dortoirs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84E5B8A-6178-4E40-8BAC-2CEBCF3DC0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87773"/>
            <a:ext cx="3908306" cy="327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258B8EA-F2C7-944E-B0C0-01ED9C12929D}"/>
              </a:ext>
            </a:extLst>
          </p:cNvPr>
          <p:cNvSpPr txBox="1"/>
          <p:nvPr/>
        </p:nvSpPr>
        <p:spPr>
          <a:xfrm>
            <a:off x="5580112" y="5517232"/>
            <a:ext cx="25923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Dortoirs des déportés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05D43781-6122-3848-BD07-358BADA38E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26360"/>
            <a:ext cx="4038600" cy="32346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BB9568D-69C6-5C4F-AD1B-CC9C01059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E796-91E8-42D0-8A64-503609A47E93}" type="slidenum">
              <a:rPr lang="fr-FR" smtClean="0">
                <a:solidFill>
                  <a:schemeClr val="tx1"/>
                </a:solidFill>
              </a:rPr>
              <a:pPr/>
              <a:t>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592" y="551723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i="1" dirty="0">
                <a:latin typeface="Palatino Linotype" pitchFamily="18" charset="0"/>
                <a:cs typeface="Angsana New" panose="02020603050405020304" pitchFamily="18" charset="-34"/>
              </a:rPr>
              <a:t>Déportés dans les dortoirs</a:t>
            </a:r>
          </a:p>
        </p:txBody>
      </p:sp>
    </p:spTree>
    <p:extLst>
      <p:ext uri="{BB962C8B-B14F-4D97-AF65-F5344CB8AC3E}">
        <p14:creationId xmlns:p14="http://schemas.microsoft.com/office/powerpoint/2010/main" val="309932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flythrough/>
      </p:transition>
    </mc:Choice>
    <mc:Fallback xmlns="">
      <p:transition spd="med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1338</TotalTime>
  <Words>392</Words>
  <Application>Microsoft Macintosh PowerPoint</Application>
  <PresentationFormat>Affichage à l'écran (4:3)</PresentationFormat>
  <Paragraphs>91</Paragraphs>
  <Slides>15</Slides>
  <Notes>2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Angsana New</vt:lpstr>
      <vt:lpstr>Arial</vt:lpstr>
      <vt:lpstr>Calibri</vt:lpstr>
      <vt:lpstr>Goudy Old Style</vt:lpstr>
      <vt:lpstr>Palatino Linotype</vt:lpstr>
      <vt:lpstr>Thème Office</vt:lpstr>
      <vt:lpstr>Présentation PowerPoint</vt:lpstr>
      <vt:lpstr>A quoi ressemblaient les conditions de vie dans les camps de concentration ?</vt:lpstr>
      <vt:lpstr>Les victimes des camps de concentration</vt:lpstr>
      <vt:lpstr>Présentation PowerPoint</vt:lpstr>
      <vt:lpstr>Les conditions de vie</vt:lpstr>
      <vt:lpstr>Les tenues </vt:lpstr>
      <vt:lpstr>L’alimentation</vt:lpstr>
      <vt:lpstr>Le travail forcé</vt:lpstr>
      <vt:lpstr>Les dortoirs </vt:lpstr>
      <vt:lpstr>L’hygiène</vt:lpstr>
      <vt:lpstr>La violence</vt:lpstr>
      <vt:lpstr>Les conséquences sur les survivants</vt:lpstr>
      <vt:lpstr>Le camp d’Auschwitz</vt:lpstr>
      <vt:lpstr>Dessin de David Olère</vt:lpstr>
      <vt:lpstr>Les sources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Savanah Digridi</dc:title>
  <dc:creator>Utilisateur Windows</dc:creator>
  <cp:lastModifiedBy>ALEX DECOTT</cp:lastModifiedBy>
  <cp:revision>51</cp:revision>
  <dcterms:created xsi:type="dcterms:W3CDTF">2019-04-05T13:12:16Z</dcterms:created>
  <dcterms:modified xsi:type="dcterms:W3CDTF">2019-05-12T11:38:27Z</dcterms:modified>
</cp:coreProperties>
</file>