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1" r:id="rId1"/>
  </p:sldMasterIdLst>
  <p:notesMasterIdLst>
    <p:notesMasterId r:id="rId21"/>
  </p:notesMasterIdLst>
  <p:sldIdLst>
    <p:sldId id="256" r:id="rId2"/>
    <p:sldId id="257" r:id="rId3"/>
    <p:sldId id="288" r:id="rId4"/>
    <p:sldId id="258" r:id="rId5"/>
    <p:sldId id="287" r:id="rId6"/>
    <p:sldId id="264" r:id="rId7"/>
    <p:sldId id="266" r:id="rId8"/>
    <p:sldId id="276" r:id="rId9"/>
    <p:sldId id="269" r:id="rId10"/>
    <p:sldId id="277" r:id="rId11"/>
    <p:sldId id="278" r:id="rId12"/>
    <p:sldId id="279" r:id="rId13"/>
    <p:sldId id="280" r:id="rId14"/>
    <p:sldId id="281" r:id="rId15"/>
    <p:sldId id="282" r:id="rId16"/>
    <p:sldId id="268" r:id="rId17"/>
    <p:sldId id="271" r:id="rId18"/>
    <p:sldId id="285" r:id="rId19"/>
    <p:sldId id="284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9" autoAdjust="0"/>
    <p:restoredTop sz="94660"/>
  </p:normalViewPr>
  <p:slideViewPr>
    <p:cSldViewPr snapToGrid="0">
      <p:cViewPr varScale="1">
        <p:scale>
          <a:sx n="66" d="100"/>
          <a:sy n="66" d="100"/>
        </p:scale>
        <p:origin x="528" y="66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712D72-B6F9-475A-8BF9-1F7C79909D3F}" type="datetimeFigureOut">
              <a:rPr lang="fr-FR" smtClean="0"/>
              <a:pPr/>
              <a:t>26/04/2019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84F71-4009-4997-9CC1-FA0CF751F95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542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17D8C4-24AE-4797-9342-41A7052BB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2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477FCE5-0E7A-4149-BCF9-7AE575641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2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1CAB8B-2055-41E8-B8B1-421E8F045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A2BF-3045-4863-9124-CBFBAA0AFB9B}" type="datetime1">
              <a:rPr lang="fr-FR" smtClean="0"/>
              <a:pPr/>
              <a:t>26/04/2019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26E64B-6BA2-40D2-B4F4-CA6135AE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B45E93-5AE4-4716-A507-1269F676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DCC0-AF70-4B47-8139-3CEF9B87FFE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9961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ECACE9-2A67-44FE-AFEE-E2C8194DA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80877BB-1865-4D0C-8D9A-58949CE6E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201E31-375E-4B43-BAC8-D6B8E1D89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6BE1F-B9BA-41E5-8AC3-BDF733026607}" type="datetime1">
              <a:rPr lang="fr-FR" smtClean="0"/>
              <a:pPr/>
              <a:t>26/04/2019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6317FE-C99F-406D-AD0D-CA79529F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5CE265-1D8C-4114-9049-DF64A1A2C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DCC0-AF70-4B47-8139-3CEF9B87FFE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4784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D93482C-A8D6-4BEA-94DD-B402046321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CBA2926-0A1D-4FF1-B40D-21CAB817BE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5F890D-1262-45BD-AFDA-31683FEB1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E7AED-B90F-4681-A738-057E48EAE761}" type="datetime1">
              <a:rPr lang="fr-FR" smtClean="0"/>
              <a:pPr/>
              <a:t>26/04/2019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D3362D-6457-4F67-BED4-9BDED0445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9971F9-06CA-4C6C-98D2-79CC4310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DCC0-AF70-4B47-8139-3CEF9B87FFE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97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B76DC6-0EF3-4AD8-8D1A-CA72A6CE0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74D14F-C0BF-4DC4-AB29-3A8BF4AC5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9D8410-BE37-41D7-A7DD-75418FFC8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5FD7C-94D2-4E8D-AC91-46CE7DBC847B}" type="datetime1">
              <a:rPr lang="fr-FR" smtClean="0"/>
              <a:pPr/>
              <a:t>26/04/2019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E759FC-CA1A-4C63-B627-387F2147E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64794B-E223-4110-8C14-BC97E85EB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DCC0-AF70-4B47-8139-3CEF9B87FFE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0449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132E7B-EA12-46A3-8564-F58B2E556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3" y="1709739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23D34B-3622-441E-AFD0-A59860D1D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3" y="4589466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BC754F-8FD3-417B-B509-9329616CF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D9E74-C1E1-4A07-8EF3-59D1152929E6}" type="datetime1">
              <a:rPr lang="fr-FR" smtClean="0"/>
              <a:pPr/>
              <a:t>26/04/2019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F3243B-2752-43A2-9515-DB4D188AB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9DCC0C-966E-48D4-8AAD-A590D8DB1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DCC0-AF70-4B47-8139-3CEF9B87FFE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974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F44B8A-2F92-4F7E-90FC-86865928B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74BAD3-C8D3-4F73-9DC6-B8449E2C14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2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B23D8D9-3E88-4ADF-9A93-E86BF09EE5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2A5EBF5-A1B2-4FA4-944D-DDB8C0412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4A8B1-CCE0-4ADC-AD2E-4354EB2F77B4}" type="datetime1">
              <a:rPr lang="fr-FR" smtClean="0"/>
              <a:pPr/>
              <a:t>26/04/2019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8DC0A9-512B-4764-9777-A8FCC0D6A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2A9D1C7-03A8-4773-A0AC-0ABE0FB9B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DCC0-AF70-4B47-8139-3CEF9B87FFE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7205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5C0B81-A9BE-4985-8046-EA03D4EA9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365125"/>
            <a:ext cx="10515601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3E46EEC-43B0-40D9-88D5-131AE73C6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4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E6C1ED0-1C0D-4A82-BF95-416A74ACA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4" y="2505076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25CCA3E-EA69-4E30-A818-A7EA7B0BDB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0B5DDB6-142D-45E4-815D-EBF7EA59D9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45A780C-FC25-4670-86E9-7095EF268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9945A-FF86-4349-B41B-CA073C672488}" type="datetime1">
              <a:rPr lang="fr-FR" smtClean="0"/>
              <a:pPr/>
              <a:t>26/04/2019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D0D47F0-0D72-4763-8799-5F6C7D289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6B9C769-7E71-40E1-A1BD-49C1813FE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DCC0-AF70-4B47-8139-3CEF9B87FFE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2078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1CFF33-8CF3-4CA3-B52F-E3C2E516C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3029F90-9E8E-475D-9CD2-0065F94E2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725B-FD06-449A-871E-B7B2F3CB4053}" type="datetime1">
              <a:rPr lang="fr-FR" smtClean="0"/>
              <a:pPr/>
              <a:t>26/04/2019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440CBE-B622-497E-8EB5-BBAF4795C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D90446E-6CCB-47BF-9FAB-21D6B808C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DCC0-AF70-4B47-8139-3CEF9B87FFE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1330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6BC1DB5-898B-4E7C-89DE-85BC3F206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AB73-8829-49DB-AED3-E7AD2D1169B8}" type="datetime1">
              <a:rPr lang="fr-FR" smtClean="0"/>
              <a:pPr/>
              <a:t>26/04/2019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09EC71-20E5-43CF-AD17-720BBF49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48AB2C-C3ED-4D78-A6F2-BA3D13DD7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DCC0-AF70-4B47-8139-3CEF9B87FFE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2768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A00D1B-FC85-4E4D-8F36-C21B25B41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6F436A-0FDB-4182-80FE-A716EB1B4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4" y="987426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2CDF01B-8970-462F-BF41-EAAF0BF57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4B3A52C-C462-44B6-A733-30FFCA4C9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DF0DC-708B-48F4-9A8E-FECC09353F9B}" type="datetime1">
              <a:rPr lang="fr-FR" smtClean="0"/>
              <a:pPr/>
              <a:t>26/04/2019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A5D7B28-EE86-4926-87C0-BE35BA2AB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BFAD1B0-676D-4C55-8C5E-FB81FBC6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DCC0-AF70-4B47-8139-3CEF9B87FFE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05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0E770F-3187-42FB-B8BC-9DCA1A92F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BE3F9E6-730B-46EA-BD15-D95585BE31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4" y="987426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DD4A5B6-19C1-44D2-9B07-013BB6F42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D47021C-0F1D-4F4C-8C5A-6664B3207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3A8A-A725-4A21-8E37-19CDD131E132}" type="datetime1">
              <a:rPr lang="fr-FR" smtClean="0"/>
              <a:pPr/>
              <a:t>26/04/2019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D5D0B70-2A21-42B2-A29F-30C8A9C8A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0DEDD71-E1D2-47EC-BFD2-62D09F91E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DCC0-AF70-4B47-8139-3CEF9B87FFE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3555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2B1A913-967B-4FC7-A2C0-74FCB0D75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" y="365125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46E1CC-4384-49E4-8EB3-F4606D763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5" y="1825625"/>
            <a:ext cx="105156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7A6C2C-A12D-4971-BE03-4532312751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2" y="6356354"/>
            <a:ext cx="2743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0B255-B21E-4239-AE1E-F4E86CE5C83A}" type="datetime1">
              <a:rPr lang="fr-FR" smtClean="0"/>
              <a:pPr/>
              <a:t>26/04/2019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0CD816-67F2-4C14-BD6D-C9657C6CD8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5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454F9D-1794-4267-8EE7-A9BA407FF4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3" y="6356354"/>
            <a:ext cx="2743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2DCC0-AF70-4B47-8139-3CEF9B87FFE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595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5.jpeg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45.gif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media1.wav"/><Relationship Id="rId7" Type="http://schemas.openxmlformats.org/officeDocument/2006/relationships/image" Target="../media/image7.jpeg"/><Relationship Id="rId2" Type="http://schemas.microsoft.com/office/2007/relationships/media" Target="../media/media1.wav"/><Relationship Id="rId1" Type="http://schemas.openxmlformats.org/officeDocument/2006/relationships/tags" Target="../tags/tag3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2.wav"/><Relationship Id="rId7" Type="http://schemas.openxmlformats.org/officeDocument/2006/relationships/image" Target="../media/image11.jpeg"/><Relationship Id="rId2" Type="http://schemas.microsoft.com/office/2007/relationships/media" Target="../media/media2.wav"/><Relationship Id="rId1" Type="http://schemas.openxmlformats.org/officeDocument/2006/relationships/tags" Target="../tags/tag4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84F005-8CCF-4983-B828-3B19FFFA9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2" y="1122363"/>
            <a:ext cx="9144000" cy="2387600"/>
          </a:xfrm>
        </p:spPr>
        <p:txBody>
          <a:bodyPr/>
          <a:lstStyle/>
          <a:p>
            <a:r>
              <a:rPr lang="fr-FR" sz="4800" b="1" dirty="0">
                <a:solidFill>
                  <a:srgbClr val="FF0000"/>
                </a:solidFill>
                <a:latin typeface="Britannic Bold" panose="020B0903060703020204" pitchFamily="34" charset="0"/>
              </a:rPr>
              <a:t>La Résistance</a:t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B517A82-C5E5-45D3-A5B7-E9B3285F5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125" y="344250"/>
            <a:ext cx="5191132" cy="1556230"/>
          </a:xfrm>
        </p:spPr>
        <p:txBody>
          <a:bodyPr>
            <a:noAutofit/>
          </a:bodyPr>
          <a:lstStyle/>
          <a:p>
            <a:pPr algn="l"/>
            <a:r>
              <a:rPr lang="fr-FR" sz="2600" b="1" dirty="0"/>
              <a:t>Flavien Guillaume</a:t>
            </a:r>
          </a:p>
          <a:p>
            <a:pPr algn="l"/>
            <a:r>
              <a:rPr lang="fr-FR" sz="2600" b="1" dirty="0"/>
              <a:t>Thibaut Jacquart</a:t>
            </a:r>
          </a:p>
          <a:p>
            <a:pPr algn="l"/>
            <a:r>
              <a:rPr lang="fr-FR" sz="2600" b="1" dirty="0"/>
              <a:t>Basile Le Not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D5DAE15-8976-4096-B8AD-832425695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DCC0-AF70-4B47-8139-3CEF9B87FFEB}" type="slidenum">
              <a:rPr lang="fr-FR" smtClean="0"/>
              <a:pPr/>
              <a:t>1</a:t>
            </a:fld>
            <a:endParaRPr lang="fr-FR"/>
          </a:p>
        </p:txBody>
      </p:sp>
      <p:pic>
        <p:nvPicPr>
          <p:cNvPr id="1026" name="Picture 2" descr="https://upload.wikimedia.org/wikipedia/commons/a/a0/Resistance.jpg">
            <a:extLst>
              <a:ext uri="{FF2B5EF4-FFF2-40B4-BE49-F238E27FC236}">
                <a16:creationId xmlns:a16="http://schemas.microsoft.com/office/drawing/2014/main" id="{4E1E5448-A1D0-411C-8915-D56CB0E02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4" y="2818724"/>
            <a:ext cx="5191132" cy="385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06D03E1-5605-4B66-864A-608A00779A85}"/>
              </a:ext>
            </a:extLst>
          </p:cNvPr>
          <p:cNvSpPr txBox="1"/>
          <p:nvPr/>
        </p:nvSpPr>
        <p:spPr>
          <a:xfrm>
            <a:off x="9671715" y="296050"/>
            <a:ext cx="23701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/>
              <a:t>3</a:t>
            </a:r>
            <a:r>
              <a:rPr lang="fr-FR" sz="2600" b="1" baseline="30000" dirty="0"/>
              <a:t>ème</a:t>
            </a:r>
            <a:r>
              <a:rPr lang="fr-FR" sz="2600" b="1" dirty="0"/>
              <a:t> Copernic </a:t>
            </a:r>
          </a:p>
          <a:p>
            <a:r>
              <a:rPr lang="fr-FR" sz="2600" b="1" dirty="0"/>
              <a:t>Mai 2019</a:t>
            </a:r>
          </a:p>
        </p:txBody>
      </p:sp>
    </p:spTree>
    <p:extLst>
      <p:ext uri="{BB962C8B-B14F-4D97-AF65-F5344CB8AC3E}">
        <p14:creationId xmlns:p14="http://schemas.microsoft.com/office/powerpoint/2010/main" val="1361534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0"/>
    </mc:Choice>
    <mc:Fallback>
      <p:transition spd="slow" advTm="35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F5F849-AF5B-42D7-9A6C-A27C2930F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Les résistants contribuent à la victoire de la France :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3418B0-F5D8-4330-9C12-713B282E2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DCC0-AF70-4B47-8139-3CEF9B87FFEB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9" name="Espace réservé du contenu 5">
            <a:extLst>
              <a:ext uri="{FF2B5EF4-FFF2-40B4-BE49-F238E27FC236}">
                <a16:creationId xmlns:a16="http://schemas.microsoft.com/office/drawing/2014/main" id="{7ACD3554-ACBE-4DB1-B569-19EB5710F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62" y="1330335"/>
            <a:ext cx="4015396" cy="484186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DD7897B-758E-46C6-9ABF-F299E694B8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5" y="1534886"/>
            <a:ext cx="3633536" cy="463731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B1413E2-E77A-4FBD-9D8D-1D5B6BC5B7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" r="2925"/>
          <a:stretch/>
        </p:blipFill>
        <p:spPr>
          <a:xfrm>
            <a:off x="7902960" y="1534886"/>
            <a:ext cx="3769465" cy="4575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459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3"/>
    </mc:Choice>
    <mc:Fallback xmlns="">
      <p:transition spd="slow" advTm="6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77000D-4872-4C33-A6CB-D3D480A76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002060"/>
                </a:solidFill>
              </a:rPr>
              <a:t>En sabotant les infrastructures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89063A7E-6A00-430E-BEA9-45F6A6C5C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833" y="2200274"/>
            <a:ext cx="4640293" cy="3646497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E8B1C1-050B-4EFA-AB98-DE028E254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DCC0-AF70-4B47-8139-3CEF9B87FFEB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FD76210-9387-498A-82E7-2E4FE54C4C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8" y="3594556"/>
            <a:ext cx="4763932" cy="306362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5BD107D-71EE-4603-AAF8-A8E5075A38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247" y="1595556"/>
            <a:ext cx="4640293" cy="28555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02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3"/>
    </mc:Choice>
    <mc:Fallback xmlns="">
      <p:transition spd="slow" advTm="8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35A96A-35BE-4CB2-B39F-3D94F747D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1033234" cy="1325563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002060"/>
                </a:solidFill>
              </a:rPr>
              <a:t>En aidant les ennemis de l’Allemagne Nazie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35B0AA22-DD46-4A21-86A0-47C0D400D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427" y="1493122"/>
            <a:ext cx="4378808" cy="3981978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E38368-DEFD-40DD-8B14-EDB26739F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DCC0-AF70-4B47-8139-3CEF9B87FFEB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328A43A-AD71-43CD-90E2-33674528361A}"/>
              </a:ext>
            </a:extLst>
          </p:cNvPr>
          <p:cNvSpPr txBox="1"/>
          <p:nvPr/>
        </p:nvSpPr>
        <p:spPr>
          <a:xfrm>
            <a:off x="453772" y="5669507"/>
            <a:ext cx="112844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i="1" dirty="0"/>
              <a:t>Juifs cachés par des  Résistants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0110DC5-9B25-4E45-949B-AB3FB26A9C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701" r="142"/>
          <a:stretch/>
        </p:blipFill>
        <p:spPr>
          <a:xfrm>
            <a:off x="417188" y="1690688"/>
            <a:ext cx="5678818" cy="37844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097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1"/>
    </mc:Choice>
    <mc:Fallback xmlns="">
      <p:transition spd="slow" advTm="5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F18FE4-956F-462A-A2E9-064870BB0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" y="365125"/>
            <a:ext cx="10515601" cy="1325563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002060"/>
                </a:solidFill>
              </a:rPr>
              <a:t>En complotant avec les alliés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81D9EF4-C019-4958-87BC-1D819FB82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DCC0-AF70-4B47-8139-3CEF9B87FFEB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F8B4ABFB-07B1-4D27-A83A-AAF7C54548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46" y="1709198"/>
            <a:ext cx="3694311" cy="3394346"/>
          </a:xfrm>
        </p:spPr>
      </p:pic>
      <p:pic>
        <p:nvPicPr>
          <p:cNvPr id="1026" name="Picture 2" descr="RÃ©sultat de recherche d'images pour &quot;valise radio rÃ©sistance&quot;">
            <a:extLst>
              <a:ext uri="{FF2B5EF4-FFF2-40B4-BE49-F238E27FC236}">
                <a16:creationId xmlns:a16="http://schemas.microsoft.com/office/drawing/2014/main" id="{818A581C-E0B1-47EC-A174-53FB4A6B0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622" r="-427" b="13498"/>
          <a:stretch/>
        </p:blipFill>
        <p:spPr bwMode="auto">
          <a:xfrm>
            <a:off x="333837" y="2134816"/>
            <a:ext cx="3410856" cy="298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14C7BBC-1CE0-441F-A578-8FC7B7414078}"/>
              </a:ext>
            </a:extLst>
          </p:cNvPr>
          <p:cNvSpPr txBox="1"/>
          <p:nvPr/>
        </p:nvSpPr>
        <p:spPr>
          <a:xfrm>
            <a:off x="116114" y="5170481"/>
            <a:ext cx="36285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i="1" dirty="0"/>
              <a:t>Valise Radio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5B1E949-A39D-44AC-A9E6-C8DF69972A43}"/>
              </a:ext>
            </a:extLst>
          </p:cNvPr>
          <p:cNvSpPr txBox="1"/>
          <p:nvPr/>
        </p:nvSpPr>
        <p:spPr>
          <a:xfrm>
            <a:off x="7920746" y="5114289"/>
            <a:ext cx="38662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i="1" dirty="0"/>
              <a:t>Un opérateur radio transmet des renseignements à Londres</a:t>
            </a:r>
            <a:r>
              <a:rPr lang="fr-FR" sz="2400" i="1" dirty="0"/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89434A-338F-4C21-929E-8DC37B136D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463" y="1337417"/>
            <a:ext cx="3659291" cy="488497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6EE09E0-80E0-4DF0-B2B2-71B37CA18D0E}"/>
              </a:ext>
            </a:extLst>
          </p:cNvPr>
          <p:cNvSpPr txBox="1"/>
          <p:nvPr/>
        </p:nvSpPr>
        <p:spPr>
          <a:xfrm>
            <a:off x="4136575" y="6292693"/>
            <a:ext cx="3080533" cy="502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i="1" dirty="0"/>
              <a:t>Un journal clandestin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694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4"/>
    </mc:Choice>
    <mc:Fallback xmlns="">
      <p:transition spd="slow" advTm="9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E40D00-DBF4-47E5-A88A-0B74FC1DB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436" y="365125"/>
            <a:ext cx="10515601" cy="1325563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002060"/>
                </a:solidFill>
              </a:rPr>
              <a:t>En organisant des attaques contre les allemands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FCBB8577-12F7-4365-9BEF-CAE59A754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39" y="1574755"/>
            <a:ext cx="6600603" cy="3526055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083C941-AFDB-4FAE-AD50-DD7A83044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DCC0-AF70-4B47-8139-3CEF9B87FFEB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022EE40-E246-4EA1-B2CC-D05649A4C1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497" y="2098690"/>
            <a:ext cx="5069304" cy="39779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831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5"/>
    </mc:Choice>
    <mc:Fallback xmlns="">
      <p:transition spd="slow" advTm="6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FC80F8-5939-480F-A983-B7CD30AEE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434" y="365125"/>
            <a:ext cx="11750566" cy="1325563"/>
          </a:xfrm>
        </p:spPr>
        <p:txBody>
          <a:bodyPr>
            <a:normAutofit/>
          </a:bodyPr>
          <a:lstStyle/>
          <a:p>
            <a:pPr marL="441325" indent="-441325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002060"/>
                </a:solidFill>
              </a:rPr>
              <a:t>En participant à des manifestations patriotiques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6DB30F86-C7E2-4C6A-8006-6FD7E1308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512" y="1554167"/>
            <a:ext cx="6468179" cy="3593679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183CA0-A784-465C-B42E-43A31207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DCC0-AF70-4B47-8139-3CEF9B87FFEB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5462F2-32B7-44AE-BF03-004C71CDF964}"/>
              </a:ext>
            </a:extLst>
          </p:cNvPr>
          <p:cNvSpPr txBox="1"/>
          <p:nvPr/>
        </p:nvSpPr>
        <p:spPr>
          <a:xfrm>
            <a:off x="441439" y="5974291"/>
            <a:ext cx="51260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i="1" dirty="0"/>
              <a:t>Au Vaucluse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F55E91D-141C-4AFA-8D52-211687AA92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" t="3784" r="4847" b="2631"/>
          <a:stretch/>
        </p:blipFill>
        <p:spPr>
          <a:xfrm>
            <a:off x="441439" y="1984337"/>
            <a:ext cx="5126020" cy="38321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B05E156-5378-4D3C-B794-68AA7BFBB34D}"/>
              </a:ext>
            </a:extLst>
          </p:cNvPr>
          <p:cNvSpPr txBox="1"/>
          <p:nvPr/>
        </p:nvSpPr>
        <p:spPr>
          <a:xfrm>
            <a:off x="5567456" y="5324043"/>
            <a:ext cx="62772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i="1" dirty="0"/>
              <a:t>A Beuil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68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4"/>
    </mc:Choice>
    <mc:Fallback xmlns="">
      <p:transition spd="slow" advTm="6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6DC9C3EE-E89B-464A-8771-3E746A13B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65" y="987217"/>
            <a:ext cx="4865302" cy="2737400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9A9B5F9-7BA5-4BB2-A3C5-C5578BA2A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1861" y="6318760"/>
            <a:ext cx="2743199" cy="365125"/>
          </a:xfrm>
        </p:spPr>
        <p:txBody>
          <a:bodyPr/>
          <a:lstStyle/>
          <a:p>
            <a:fld id="{90D2DCC0-AF70-4B47-8139-3CEF9B87FFEB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2D3C043-24C8-4A45-9CF4-FD967817A7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424" y="708168"/>
            <a:ext cx="5413388" cy="274965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36EE28D-9C93-4C4E-B2D3-6360FC5031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76" y="3556815"/>
            <a:ext cx="4277532" cy="312706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B1FFDE8-8000-4232-A310-26EF1F020B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718" y="3209916"/>
            <a:ext cx="4080047" cy="30600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868666D-9C6D-4823-AD87-C40D1859D0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710" y="3209916"/>
            <a:ext cx="4114203" cy="274965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1AF37BB-EEF4-4AE2-922B-299FC5EF4BD1}"/>
              </a:ext>
            </a:extLst>
          </p:cNvPr>
          <p:cNvSpPr txBox="1"/>
          <p:nvPr/>
        </p:nvSpPr>
        <p:spPr>
          <a:xfrm>
            <a:off x="1355519" y="2008891"/>
            <a:ext cx="2410571" cy="502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i="1" dirty="0">
                <a:solidFill>
                  <a:srgbClr val="FF0000"/>
                </a:solidFill>
                <a:latin typeface="Bauhaus 93" panose="04030905020B02020C02" pitchFamily="82" charset="0"/>
              </a:rPr>
              <a:t>Dénonciations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501E103-805B-4A7C-8B3C-0B37D5DEF253}"/>
              </a:ext>
            </a:extLst>
          </p:cNvPr>
          <p:cNvSpPr txBox="1"/>
          <p:nvPr/>
        </p:nvSpPr>
        <p:spPr>
          <a:xfrm>
            <a:off x="1216041" y="6191441"/>
            <a:ext cx="2054107" cy="502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i="1" dirty="0">
                <a:solidFill>
                  <a:srgbClr val="FF0000"/>
                </a:solidFill>
                <a:latin typeface="Bauhaus 93" panose="04030905020B02020C02" pitchFamily="82" charset="0"/>
              </a:rPr>
              <a:t>Arrestations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FA27E3F-F166-4662-B16C-68B4187AA58B}"/>
              </a:ext>
            </a:extLst>
          </p:cNvPr>
          <p:cNvSpPr txBox="1"/>
          <p:nvPr/>
        </p:nvSpPr>
        <p:spPr>
          <a:xfrm>
            <a:off x="6391772" y="3374696"/>
            <a:ext cx="13666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i="1" dirty="0">
                <a:solidFill>
                  <a:srgbClr val="FF0000"/>
                </a:solidFill>
                <a:latin typeface="Bauhaus 93" panose="04030905020B02020C02" pitchFamily="82" charset="0"/>
              </a:rPr>
              <a:t>Tortures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4CD0387-2B25-467B-B96C-A7BD4AAAEE7B}"/>
              </a:ext>
            </a:extLst>
          </p:cNvPr>
          <p:cNvSpPr txBox="1"/>
          <p:nvPr/>
        </p:nvSpPr>
        <p:spPr>
          <a:xfrm>
            <a:off x="6840154" y="1385809"/>
            <a:ext cx="18364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i="1" dirty="0">
                <a:solidFill>
                  <a:srgbClr val="FF0000"/>
                </a:solidFill>
                <a:latin typeface="Bauhaus 93" panose="04030905020B02020C02" pitchFamily="82" charset="0"/>
              </a:rPr>
              <a:t>Exécutions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B0ED7D4-A8B2-41D3-ACCF-E86D08D665AA}"/>
              </a:ext>
            </a:extLst>
          </p:cNvPr>
          <p:cNvSpPr txBox="1"/>
          <p:nvPr/>
        </p:nvSpPr>
        <p:spPr>
          <a:xfrm>
            <a:off x="9559075" y="3232177"/>
            <a:ext cx="2246084" cy="502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i="1" dirty="0">
                <a:solidFill>
                  <a:srgbClr val="FF0000"/>
                </a:solidFill>
                <a:latin typeface="Bauhaus 93" panose="04030905020B02020C02" pitchFamily="82" charset="0"/>
              </a:rPr>
              <a:t>Déportations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B813390-5E55-4FE6-A308-D7334EB4A0AE}"/>
              </a:ext>
            </a:extLst>
          </p:cNvPr>
          <p:cNvSpPr txBox="1"/>
          <p:nvPr/>
        </p:nvSpPr>
        <p:spPr>
          <a:xfrm>
            <a:off x="247975" y="217068"/>
            <a:ext cx="4865302" cy="53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dirty="0">
                <a:solidFill>
                  <a:schemeClr val="bg1"/>
                </a:solidFill>
              </a:rPr>
              <a:t>Un engagement risqué…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9763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0"/>
    </mc:Choice>
    <mc:Fallback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857869-7E79-4452-A0D8-0B03A6F66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4"/>
            <a:ext cx="2743199" cy="365125"/>
          </a:xfrm>
        </p:spPr>
        <p:txBody>
          <a:bodyPr/>
          <a:lstStyle/>
          <a:p>
            <a:fld id="{90D2DCC0-AF70-4B47-8139-3CEF9B87FFEB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D85D70-6E52-4584-B37F-3E4607EDB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5" y="1847850"/>
            <a:ext cx="10515601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9B54DFE-7EBB-4259-9A46-603347E28E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075" b="11743"/>
          <a:stretch/>
        </p:blipFill>
        <p:spPr>
          <a:xfrm>
            <a:off x="404427" y="384147"/>
            <a:ext cx="5029168" cy="407174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4DEEBA6-52E7-4036-BE35-25F22321AC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7" b="13051"/>
          <a:stretch/>
        </p:blipFill>
        <p:spPr>
          <a:xfrm>
            <a:off x="6355965" y="3777345"/>
            <a:ext cx="4509278" cy="249156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54EA0DE-5FCF-41FC-BA38-2A8B192AEBDD}"/>
              </a:ext>
            </a:extLst>
          </p:cNvPr>
          <p:cNvSpPr txBox="1"/>
          <p:nvPr/>
        </p:nvSpPr>
        <p:spPr>
          <a:xfrm>
            <a:off x="6182920" y="6292693"/>
            <a:ext cx="4855356" cy="502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i="1" dirty="0"/>
              <a:t>Reprise moderne des Stentors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65C9A0A-1CD7-4E05-AF89-38E08FD8E2DA}"/>
              </a:ext>
            </a:extLst>
          </p:cNvPr>
          <p:cNvSpPr txBox="1"/>
          <p:nvPr/>
        </p:nvSpPr>
        <p:spPr>
          <a:xfrm>
            <a:off x="692090" y="5237069"/>
            <a:ext cx="4034971" cy="53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1" dirty="0">
                <a:solidFill>
                  <a:schemeClr val="bg1"/>
                </a:solidFill>
              </a:rPr>
              <a:t>Le chant des Partisans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B064186-699C-4581-AE37-EF11FEEA63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940" y="63246"/>
            <a:ext cx="2967755" cy="3497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4"/>
    </mc:Choice>
    <mc:Fallback xmlns="">
      <p:transition spd="slow" advTm="6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811B77-DE4A-45D1-B105-FE968A636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128336"/>
            <a:ext cx="10515601" cy="1325563"/>
          </a:xfrm>
        </p:spPr>
        <p:txBody>
          <a:bodyPr>
            <a:normAutofit/>
          </a:bodyPr>
          <a:lstStyle/>
          <a:p>
            <a:pPr algn="ctr"/>
            <a:r>
              <a:rPr lang="fr-FR" sz="2800" dirty="0"/>
              <a:t>De nombreux films rendent hommage au courage des résistants…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7FB220D-D432-4C14-B41D-EC89863D9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DCC0-AF70-4B47-8139-3CEF9B87FFEB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B40AE041-F649-435A-B2BB-A7CABB3490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621" y="1068008"/>
            <a:ext cx="3609474" cy="4812631"/>
          </a:xfrm>
          <a:prstGeom prst="rect">
            <a:avLst/>
          </a:prstGeom>
        </p:spPr>
      </p:pic>
      <p:pic>
        <p:nvPicPr>
          <p:cNvPr id="8" name="Picture 2" descr="RÃ©sultat de recherche d'images pour &quot;affiche film rÃ©sistance la bataille du rail&quot;">
            <a:extLst>
              <a:ext uri="{FF2B5EF4-FFF2-40B4-BE49-F238E27FC236}">
                <a16:creationId xmlns:a16="http://schemas.microsoft.com/office/drawing/2014/main" id="{A96E2CA6-1E29-46D5-B185-48D0C142B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103" y="1068008"/>
            <a:ext cx="3471840" cy="481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BE922F3-F8B8-4D29-950C-97E91EC6332F}"/>
              </a:ext>
            </a:extLst>
          </p:cNvPr>
          <p:cNvSpPr txBox="1"/>
          <p:nvPr/>
        </p:nvSpPr>
        <p:spPr>
          <a:xfrm>
            <a:off x="1255103" y="6046473"/>
            <a:ext cx="34064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dirty="0"/>
              <a:t>1946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D815EBA-7567-4F8F-A38A-116AA0FC5F91}"/>
              </a:ext>
            </a:extLst>
          </p:cNvPr>
          <p:cNvSpPr txBox="1"/>
          <p:nvPr/>
        </p:nvSpPr>
        <p:spPr>
          <a:xfrm>
            <a:off x="6609348" y="5965448"/>
            <a:ext cx="38180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dirty="0"/>
              <a:t>Publié la première fois sur France 3 le 4 juin 2009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148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2"/>
    </mc:Choice>
    <mc:Fallback xmlns="">
      <p:transition spd="slow" advTm="10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1F2D10-DF95-4A66-9563-903779C15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" y="115663"/>
            <a:ext cx="10515601" cy="570139"/>
          </a:xfrm>
        </p:spPr>
        <p:txBody>
          <a:bodyPr>
            <a:normAutofit/>
          </a:bodyPr>
          <a:lstStyle/>
          <a:p>
            <a:pPr algn="ctr"/>
            <a:r>
              <a:rPr lang="fr-FR" sz="2800" b="1" i="1" dirty="0">
                <a:solidFill>
                  <a:schemeClr val="bg1"/>
                </a:solidFill>
              </a:rPr>
              <a:t>Sources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5DBF10-8E96-410F-933E-CC181DCDC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880" y="685800"/>
            <a:ext cx="4917620" cy="567055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fr-FR" sz="10400" dirty="0"/>
              <a:t>                                                              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0400" dirty="0"/>
              <a:t> Chemin de mémoires                                        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0400" dirty="0"/>
              <a:t> Histoire pour Tous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0400" dirty="0"/>
              <a:t> </a:t>
            </a:r>
            <a:r>
              <a:rPr lang="fr-FR" sz="10400" dirty="0" err="1"/>
              <a:t>Historyweb</a:t>
            </a:r>
            <a:endParaRPr lang="fr-FR" sz="104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0400" dirty="0"/>
              <a:t> La Résistance Française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0400" dirty="0"/>
              <a:t> </a:t>
            </a:r>
            <a:r>
              <a:rPr lang="fr-FR" sz="10400" dirty="0" err="1"/>
              <a:t>Dday-Overlors</a:t>
            </a:r>
            <a:endParaRPr lang="fr-FR" sz="104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0400" dirty="0"/>
              <a:t> L’album de Rachel et Hannah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0400" dirty="0"/>
              <a:t> Le Courrier Picard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0400" dirty="0"/>
              <a:t> Le Monde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0400" dirty="0"/>
              <a:t> </a:t>
            </a:r>
            <a:r>
              <a:rPr lang="fr-FR" sz="10400" dirty="0" err="1"/>
              <a:t>Lengadoc</a:t>
            </a:r>
            <a:r>
              <a:rPr lang="fr-FR" sz="10400" dirty="0"/>
              <a:t> Info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0400" dirty="0"/>
              <a:t> L’Histoire par l’image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0400" dirty="0"/>
              <a:t> Musée de la Résistance en ligne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0400" dirty="0"/>
              <a:t> Wikipédia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0400" dirty="0"/>
              <a:t> Pinterest</a:t>
            </a:r>
          </a:p>
          <a:p>
            <a:pPr>
              <a:buFontTx/>
              <a:buChar char="-"/>
            </a:pPr>
            <a:endParaRPr lang="fr-FR" sz="2600" dirty="0"/>
          </a:p>
          <a:p>
            <a:pPr marL="0" indent="0">
              <a:buNone/>
            </a:pPr>
            <a:r>
              <a:rPr lang="fr-FR" sz="2600" dirty="0"/>
              <a:t>-</a:t>
            </a:r>
          </a:p>
          <a:p>
            <a:pPr marL="0" indent="0">
              <a:buNone/>
            </a:pPr>
            <a:r>
              <a:rPr lang="fr-FR" sz="2600" dirty="0"/>
              <a:t>-</a:t>
            </a:r>
          </a:p>
          <a:p>
            <a:pPr marL="0" indent="0">
              <a:buNone/>
            </a:pPr>
            <a:r>
              <a:rPr lang="fr-FR" sz="2600" dirty="0"/>
              <a:t>-</a:t>
            </a:r>
          </a:p>
          <a:p>
            <a:pPr marL="0" indent="0">
              <a:buNone/>
            </a:pPr>
            <a:r>
              <a:rPr lang="fr-FR" sz="2600" dirty="0"/>
              <a:t>-</a:t>
            </a:r>
          </a:p>
          <a:p>
            <a:pPr marL="0" indent="0">
              <a:buNone/>
            </a:pPr>
            <a:r>
              <a:rPr lang="fr-FR" sz="2600" dirty="0"/>
              <a:t>-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4BBEE5-029C-48BF-94D8-C9B40726D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DCC0-AF70-4B47-8139-3CEF9B87FFEB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A4BF738-87F5-4617-9599-DC290FF33D3C}"/>
              </a:ext>
            </a:extLst>
          </p:cNvPr>
          <p:cNvSpPr txBox="1"/>
          <p:nvPr/>
        </p:nvSpPr>
        <p:spPr>
          <a:xfrm>
            <a:off x="6096002" y="1093402"/>
            <a:ext cx="6253844" cy="845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fr-FR" sz="2600" dirty="0"/>
              <a:t> Seconde Guerre Mondiale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fr-FR" sz="2600" dirty="0"/>
              <a:t> YouTube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fr-FR" sz="2600" dirty="0"/>
              <a:t> Stop Mensonge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fr-FR" sz="2600" dirty="0"/>
              <a:t> </a:t>
            </a:r>
            <a:r>
              <a:rPr lang="fr-FR" sz="2600" dirty="0" err="1"/>
              <a:t>Sputnik</a:t>
            </a:r>
            <a:endParaRPr lang="fr-FR" sz="2600" dirty="0"/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fr-FR" sz="2600" dirty="0"/>
              <a:t> Ma p’tite chanson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fr-FR" sz="2600" dirty="0"/>
              <a:t> </a:t>
            </a:r>
            <a:r>
              <a:rPr lang="fr-FR" sz="2600" dirty="0" err="1"/>
              <a:t>docpix</a:t>
            </a:r>
            <a:endParaRPr lang="fr-FR" sz="2600" dirty="0"/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fr-FR" sz="2600" dirty="0"/>
              <a:t> </a:t>
            </a:r>
            <a:r>
              <a:rPr lang="fr-FR" sz="2600" dirty="0" err="1"/>
              <a:t>eRepublik</a:t>
            </a:r>
            <a:endParaRPr lang="fr-FR" sz="2600" dirty="0"/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fr-FR" sz="2600" dirty="0"/>
              <a:t> </a:t>
            </a:r>
            <a:r>
              <a:rPr lang="fr-FR" sz="2600" dirty="0" err="1"/>
              <a:t>Clione</a:t>
            </a:r>
            <a:r>
              <a:rPr lang="fr-FR" sz="2600" dirty="0"/>
              <a:t> – </a:t>
            </a:r>
            <a:r>
              <a:rPr lang="fr-FR" sz="2600" dirty="0" err="1"/>
              <a:t>Skyrok</a:t>
            </a:r>
            <a:endParaRPr lang="fr-FR" sz="2600" dirty="0"/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fr-FR" sz="2600" dirty="0"/>
              <a:t> 67400.free.fr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fr-FR" sz="2600" dirty="0"/>
              <a:t> Le patriote Berrichon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fr-FR" sz="2600" dirty="0"/>
              <a:t> Le blog de 1</a:t>
            </a:r>
            <a:r>
              <a:rPr lang="fr-FR" sz="2600" baseline="30000" dirty="0"/>
              <a:t>ère</a:t>
            </a:r>
            <a:r>
              <a:rPr lang="fr-FR" sz="2600" dirty="0"/>
              <a:t> SSI1 - </a:t>
            </a:r>
            <a:r>
              <a:rPr lang="fr-FR" sz="2600" dirty="0" err="1"/>
              <a:t>Overblog</a:t>
            </a:r>
            <a:endParaRPr lang="fr-FR" sz="2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600" dirty="0"/>
              <a:t> </a:t>
            </a:r>
            <a:r>
              <a:rPr lang="fr-FR" sz="2600" dirty="0" err="1"/>
              <a:t>Superprof</a:t>
            </a:r>
            <a:endParaRPr lang="fr-FR" sz="2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600" dirty="0"/>
              <a:t> </a:t>
            </a:r>
            <a:r>
              <a:rPr lang="fr-FR" sz="2600" dirty="0" err="1"/>
              <a:t>Allociné</a:t>
            </a:r>
            <a:endParaRPr lang="fr-FR" sz="2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44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8"/>
    </mc:Choice>
    <mc:Fallback xmlns="">
      <p:transition spd="slow" advTm="11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92962A-2F7B-42EA-A66A-C7D3B827F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Comment la Résistance fait face à l’occupation allemande durant la Seconde Guerre mondiale?</a:t>
            </a:r>
          </a:p>
        </p:txBody>
      </p:sp>
      <p:pic>
        <p:nvPicPr>
          <p:cNvPr id="2050" name="Picture 2" descr="RÃ©sultat de recherche d'images pour &quot;affiche rÃ©sistance seconde guerre mondiale&quot;">
            <a:extLst>
              <a:ext uri="{FF2B5EF4-FFF2-40B4-BE49-F238E27FC236}">
                <a16:creationId xmlns:a16="http://schemas.microsoft.com/office/drawing/2014/main" id="{1262BC57-F187-44F6-AB1B-D3E76A170E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4" y="1984612"/>
            <a:ext cx="292100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E37A4DC-3627-4382-BC6B-3FF6479B2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DCC0-AF70-4B47-8139-3CEF9B87FFEB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BD67BA8-2CD4-4929-A918-3637FD35EE71}"/>
              </a:ext>
            </a:extLst>
          </p:cNvPr>
          <p:cNvSpPr txBox="1"/>
          <p:nvPr/>
        </p:nvSpPr>
        <p:spPr>
          <a:xfrm>
            <a:off x="5636525" y="297521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AA015E8-296A-4016-94B2-CD29A2A27055}"/>
              </a:ext>
            </a:extLst>
          </p:cNvPr>
          <p:cNvSpPr txBox="1"/>
          <p:nvPr/>
        </p:nvSpPr>
        <p:spPr>
          <a:xfrm>
            <a:off x="8608024" y="2801351"/>
            <a:ext cx="3721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2052" name="Picture 4" descr="RÃ©sultat de recherche d'images pour &quot;affiche rÃ©sistance seconde guerre mondiale&quot;">
            <a:extLst>
              <a:ext uri="{FF2B5EF4-FFF2-40B4-BE49-F238E27FC236}">
                <a16:creationId xmlns:a16="http://schemas.microsoft.com/office/drawing/2014/main" id="{551609B1-42F4-45F9-8F21-81EF22183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528" y="2553838"/>
            <a:ext cx="5976812" cy="318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8806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5" y="-161132"/>
            <a:ext cx="10515601" cy="1325563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002060"/>
                </a:solidFill>
              </a:rPr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DCC0-AF70-4B47-8139-3CEF9B87FFEB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1026" name="Picture 2" descr="RÃ©sultat de recherche d'images pour &quot;rÃ©sistance franÃ§aise rÃ©sumÃ©&quot;">
            <a:extLst>
              <a:ext uri="{FF2B5EF4-FFF2-40B4-BE49-F238E27FC236}">
                <a16:creationId xmlns:a16="http://schemas.microsoft.com/office/drawing/2014/main" id="{3AC8EEA2-0CDC-4446-B97F-9527122CB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201" y="267904"/>
            <a:ext cx="8209457" cy="547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AA033FE-B7DF-4A82-8625-A789C7AE2492}"/>
              </a:ext>
            </a:extLst>
          </p:cNvPr>
          <p:cNvSpPr txBox="1"/>
          <p:nvPr/>
        </p:nvSpPr>
        <p:spPr>
          <a:xfrm>
            <a:off x="3759200" y="5828927"/>
            <a:ext cx="4673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dirty="0"/>
              <a:t>Le</a:t>
            </a:r>
            <a:r>
              <a:rPr lang="fr-FR" dirty="0"/>
              <a:t> </a:t>
            </a:r>
            <a:r>
              <a:rPr lang="fr-FR" sz="2600" dirty="0"/>
              <a:t>symbole de la Résistance, </a:t>
            </a:r>
          </a:p>
          <a:p>
            <a:pPr algn="ctr"/>
            <a:r>
              <a:rPr lang="fr-FR" sz="2600" dirty="0"/>
              <a:t>la Croix de Lorraine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2264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4A19CE-C18F-466A-AFE4-F7F460617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Un appel décisif 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2C2CC96-6041-423E-9191-6BE410F45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DCC0-AF70-4B47-8139-3CEF9B87FFEB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9" name="Appel du 18 juin 1940 fini">
            <a:hlinkClick r:id="" action="ppaction://media"/>
            <a:extLst>
              <a:ext uri="{FF2B5EF4-FFF2-40B4-BE49-F238E27FC236}">
                <a16:creationId xmlns:a16="http://schemas.microsoft.com/office/drawing/2014/main" id="{34BE970E-BFCB-4D18-85D7-C155945B4A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27965" y="6023876"/>
            <a:ext cx="515038" cy="515039"/>
          </a:xfrm>
          <a:prstGeom prst="rect">
            <a:avLst/>
          </a:prstGeom>
        </p:spPr>
      </p:pic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E06D94AE-20AD-4DDB-83C0-5A6EB690C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0" y="1690689"/>
            <a:ext cx="4162762" cy="3011697"/>
          </a:xfrm>
        </p:spPr>
      </p:pic>
      <p:pic>
        <p:nvPicPr>
          <p:cNvPr id="4" name="Image 3" descr="Une image contenant intérieur, mur, plancher, plafond&#10;&#10;Description générée avec un niveau de confiance très élevé">
            <a:extLst>
              <a:ext uri="{FF2B5EF4-FFF2-40B4-BE49-F238E27FC236}">
                <a16:creationId xmlns:a16="http://schemas.microsoft.com/office/drawing/2014/main" id="{59156E9A-4AF0-4A44-8B32-4C825451FD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0"/>
          <a:stretch/>
        </p:blipFill>
        <p:spPr>
          <a:xfrm>
            <a:off x="7667746" y="1686336"/>
            <a:ext cx="3876731" cy="2355752"/>
          </a:xfrm>
          <a:prstGeom prst="rect">
            <a:avLst/>
          </a:prstGeom>
        </p:spPr>
      </p:pic>
      <p:pic>
        <p:nvPicPr>
          <p:cNvPr id="6" name="Image 5" descr="Une image contenant intérieur, plancher, mur, assis&#10;&#10;Description générée avec un niveau de confiance très élevé">
            <a:extLst>
              <a:ext uri="{FF2B5EF4-FFF2-40B4-BE49-F238E27FC236}">
                <a16:creationId xmlns:a16="http://schemas.microsoft.com/office/drawing/2014/main" id="{DA80902E-F2A6-450F-8696-BB1FEADE61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459" y="4348852"/>
            <a:ext cx="3000548" cy="225041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454F0D0-CE74-431B-9A4F-395C694AF47C}"/>
              </a:ext>
            </a:extLst>
          </p:cNvPr>
          <p:cNvSpPr txBox="1"/>
          <p:nvPr/>
        </p:nvSpPr>
        <p:spPr>
          <a:xfrm>
            <a:off x="462269" y="4975206"/>
            <a:ext cx="4061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i="1" dirty="0"/>
              <a:t>Message radio</a:t>
            </a:r>
          </a:p>
          <a:p>
            <a:pPr algn="ctr"/>
            <a:r>
              <a:rPr lang="fr-FR" sz="2800" i="1" dirty="0"/>
              <a:t>du Général de Gaulle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4F8A9EE-DBF7-43E0-A4C1-A5C9956F2191}"/>
              </a:ext>
            </a:extLst>
          </p:cNvPr>
          <p:cNvSpPr txBox="1"/>
          <p:nvPr/>
        </p:nvSpPr>
        <p:spPr>
          <a:xfrm>
            <a:off x="7667741" y="4037739"/>
            <a:ext cx="3990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i="1" dirty="0"/>
              <a:t>Reconstitution du studio radio Londres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02690FE-15B1-492C-BBFD-9148F9D516ED}"/>
              </a:ext>
            </a:extLst>
          </p:cNvPr>
          <p:cNvSpPr txBox="1"/>
          <p:nvPr/>
        </p:nvSpPr>
        <p:spPr>
          <a:xfrm>
            <a:off x="7575216" y="5679854"/>
            <a:ext cx="3314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i="1" dirty="0"/>
              <a:t>Récepteur Radio d’époque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442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4"/>
    </mc:Choice>
    <mc:Fallback xmlns="">
      <p:transition spd="slow" advTm="10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7" grpId="0"/>
      <p:bldP spid="10" grpId="0"/>
      <p:bldP spid="11" grpId="0"/>
    </p:bldLst>
  </p:timing>
  <p:extLst mod="1">
    <p:ext uri="{E180D4A7-C9FB-4DFB-919C-405C955672EB}">
      <p14:showEvtLst xmlns:p14="http://schemas.microsoft.com/office/powerpoint/2010/main">
        <p14:playEvt time="0" objId="9"/>
        <p14:stopEvt time="7683" objId="9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A07E81-5900-49EB-AF87-E1A902717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" y="169920"/>
            <a:ext cx="10515601" cy="1325563"/>
          </a:xfrm>
        </p:spPr>
        <p:txBody>
          <a:bodyPr>
            <a:norm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Les Grandes figures de la Résistance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59BFA4-5143-475C-B8AD-AC0C4AC63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51CD9B-9AE1-4B14-9465-CD3052AB8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DCC0-AF70-4B47-8139-3CEF9B87FFEB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9" name="Les Stentors - Le chant des partisans fini1">
            <a:hlinkClick r:id="" action="ppaction://media"/>
            <a:extLst>
              <a:ext uri="{FF2B5EF4-FFF2-40B4-BE49-F238E27FC236}">
                <a16:creationId xmlns:a16="http://schemas.microsoft.com/office/drawing/2014/main" id="{52695E68-EB22-4B9A-BAB7-C34D46903A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60379" y="6251947"/>
            <a:ext cx="527547" cy="52754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349" y="1715011"/>
            <a:ext cx="2452767" cy="323146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614810" y="5431069"/>
            <a:ext cx="27494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i="1" dirty="0"/>
              <a:t>Le Général Charles de Gaulle</a:t>
            </a:r>
          </a:p>
        </p:txBody>
      </p:sp>
      <p:sp>
        <p:nvSpPr>
          <p:cNvPr id="13" name="AutoShape 4" descr="RÃ©sultat de recherche d'images pour &quot;jean Moulin&quot;"/>
          <p:cNvSpPr>
            <a:spLocks noChangeAspect="1" noChangeArrowheads="1"/>
          </p:cNvSpPr>
          <p:nvPr/>
        </p:nvSpPr>
        <p:spPr bwMode="auto">
          <a:xfrm>
            <a:off x="155574" y="-144463"/>
            <a:ext cx="30480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AutoShape 6" descr="RÃ©sultat de recherche d'images pour &quot;jean Moulin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8" descr="RÃ©sultat de recherche d'images pour &quot;jean Moulin&quot;"/>
          <p:cNvSpPr>
            <a:spLocks noChangeAspect="1" noChangeArrowheads="1"/>
          </p:cNvSpPr>
          <p:nvPr/>
        </p:nvSpPr>
        <p:spPr bwMode="auto">
          <a:xfrm>
            <a:off x="460375" y="160338"/>
            <a:ext cx="30480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10" descr="RÃ©sultat de recherche d'images pour &quot;jean Moulin&quot;"/>
          <p:cNvSpPr>
            <a:spLocks noChangeAspect="1" noChangeArrowheads="1"/>
          </p:cNvSpPr>
          <p:nvPr/>
        </p:nvSpPr>
        <p:spPr bwMode="auto">
          <a:xfrm>
            <a:off x="612775" y="312741"/>
            <a:ext cx="30480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AutoShape 12" descr="RÃ©sultat de recherche d'images pour &quot;jean Moulin&quot;"/>
          <p:cNvSpPr>
            <a:spLocks noChangeAspect="1" noChangeArrowheads="1"/>
          </p:cNvSpPr>
          <p:nvPr/>
        </p:nvSpPr>
        <p:spPr bwMode="auto">
          <a:xfrm>
            <a:off x="765174" y="465137"/>
            <a:ext cx="30480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AutoShape 14" descr="RÃ©sultat de recherche d'images pour &quot;jean Moulin&quot;"/>
          <p:cNvSpPr>
            <a:spLocks noChangeAspect="1" noChangeArrowheads="1"/>
          </p:cNvSpPr>
          <p:nvPr/>
        </p:nvSpPr>
        <p:spPr bwMode="auto">
          <a:xfrm>
            <a:off x="917574" y="617538"/>
            <a:ext cx="30480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AutoShape 16" descr="RÃ©sultat de recherche d'images pour &quot;jean Moulin&quot;"/>
          <p:cNvSpPr>
            <a:spLocks noChangeAspect="1" noChangeArrowheads="1"/>
          </p:cNvSpPr>
          <p:nvPr/>
        </p:nvSpPr>
        <p:spPr bwMode="auto">
          <a:xfrm>
            <a:off x="1069974" y="769941"/>
            <a:ext cx="30480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" name="AutoShape 18" descr="RÃ©sultat de recherche d'images pour &quot;jean Moulin&quot;"/>
          <p:cNvSpPr>
            <a:spLocks noChangeAspect="1" noChangeArrowheads="1"/>
          </p:cNvSpPr>
          <p:nvPr/>
        </p:nvSpPr>
        <p:spPr bwMode="auto">
          <a:xfrm>
            <a:off x="1222374" y="922338"/>
            <a:ext cx="30480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2" name="AutoShape 20" descr="RÃ©sultat de recherche d'images pour &quot;jean Moulin&quot;"/>
          <p:cNvSpPr>
            <a:spLocks noChangeAspect="1" noChangeArrowheads="1"/>
          </p:cNvSpPr>
          <p:nvPr/>
        </p:nvSpPr>
        <p:spPr bwMode="auto">
          <a:xfrm>
            <a:off x="1374775" y="1074738"/>
            <a:ext cx="30480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460375" y="5375284"/>
            <a:ext cx="3200400" cy="502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600"/>
            </a:lvl1pPr>
          </a:lstStyle>
          <a:p>
            <a:r>
              <a:rPr lang="fr-FR" dirty="0"/>
              <a:t> </a:t>
            </a:r>
            <a:r>
              <a:rPr lang="fr-FR" i="1" dirty="0"/>
              <a:t>Jean Moulin 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8276228" y="5559450"/>
            <a:ext cx="3362324" cy="502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 </a:t>
            </a:r>
            <a:r>
              <a:rPr lang="fr-FR" sz="2600" i="1" dirty="0"/>
              <a:t>Lucie Aubrac</a:t>
            </a:r>
          </a:p>
        </p:txBody>
      </p:sp>
      <p:pic>
        <p:nvPicPr>
          <p:cNvPr id="1026" name="Picture 2" descr="RÃ©sultat de recherche d'images pour &quot;jean moulin&quot;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7"/>
          <a:stretch/>
        </p:blipFill>
        <p:spPr bwMode="auto">
          <a:xfrm>
            <a:off x="460376" y="1691426"/>
            <a:ext cx="3124654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Ã©sultat de recherche d'images pour &quot;lucie aubrac&quot;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t="4193" r="4817"/>
          <a:stretch/>
        </p:blipFill>
        <p:spPr bwMode="auto">
          <a:xfrm>
            <a:off x="8403773" y="1698359"/>
            <a:ext cx="3200400" cy="319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662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2"/>
    </mc:Choice>
    <mc:Fallback xmlns="">
      <p:transition spd="slow" advTm="7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11" grpId="0"/>
      <p:bldP spid="23" grpId="0"/>
      <p:bldP spid="27" grpId="0"/>
    </p:bldLst>
  </p:timing>
  <p:extLst mod="1">
    <p:ext uri="{E180D4A7-C9FB-4DFB-919C-405C955672EB}">
      <p14:showEvtLst xmlns:p14="http://schemas.microsoft.com/office/powerpoint/2010/main">
        <p14:playEvt time="0" objId="9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7BB349-9D8C-4CA8-B40E-64FD3E8E5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" y="365129"/>
            <a:ext cx="10515601" cy="843459"/>
          </a:xfrm>
        </p:spPr>
        <p:txBody>
          <a:bodyPr>
            <a:norm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Les anonymes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49539D-E9A4-4D5C-AD69-233FF1098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DCC0-AF70-4B47-8139-3CEF9B87FFEB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CA2FB77-CD72-4DB8-8985-805587F2E8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616" y="1450619"/>
            <a:ext cx="2307771" cy="22846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034EBC5-C726-48E5-B7F1-EC917DD51F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80" y="3991433"/>
            <a:ext cx="4708844" cy="254748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3D5E6EE-C885-4218-9579-DA422391D15A}"/>
              </a:ext>
            </a:extLst>
          </p:cNvPr>
          <p:cNvSpPr txBox="1"/>
          <p:nvPr/>
        </p:nvSpPr>
        <p:spPr>
          <a:xfrm>
            <a:off x="7492332" y="6262045"/>
            <a:ext cx="3096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400" i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10EA789-838C-46AE-BCCD-33BFBD84DE2D}"/>
              </a:ext>
            </a:extLst>
          </p:cNvPr>
          <p:cNvSpPr txBox="1"/>
          <p:nvPr/>
        </p:nvSpPr>
        <p:spPr>
          <a:xfrm>
            <a:off x="742043" y="4248768"/>
            <a:ext cx="2500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i="1" dirty="0"/>
          </a:p>
        </p:txBody>
      </p:sp>
      <p:pic>
        <p:nvPicPr>
          <p:cNvPr id="11" name="Espace réservé du contenu 5">
            <a:extLst>
              <a:ext uri="{FF2B5EF4-FFF2-40B4-BE49-F238E27FC236}">
                <a16:creationId xmlns:a16="http://schemas.microsoft.com/office/drawing/2014/main" id="{D11BF129-D8F4-404A-BA98-7D4FE5551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102" b="66"/>
          <a:stretch/>
        </p:blipFill>
        <p:spPr>
          <a:xfrm>
            <a:off x="524897" y="1388209"/>
            <a:ext cx="2567686" cy="2582816"/>
          </a:xfr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67B35BD-C636-4F01-A4F5-5F305C12DB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5" y="1527110"/>
            <a:ext cx="3310128" cy="22082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9613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819A82-C95C-4D54-9815-5E977E2F2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" y="365129"/>
            <a:ext cx="10515601" cy="1045221"/>
          </a:xfrm>
        </p:spPr>
        <p:txBody>
          <a:bodyPr>
            <a:normAutofit/>
          </a:bodyPr>
          <a:lstStyle/>
          <a:p>
            <a:pPr algn="ctr"/>
            <a:r>
              <a:rPr lang="fr-FR" sz="3200" b="1" i="1" dirty="0">
                <a:solidFill>
                  <a:srgbClr val="002060"/>
                </a:solidFill>
              </a:rPr>
              <a:t> Des résistants s’organisent dans les Maquis…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06F1F7-89F5-4685-9CBE-3C58CFACC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68" y="1796324"/>
            <a:ext cx="10515601" cy="4351338"/>
          </a:xfrm>
        </p:spPr>
        <p:txBody>
          <a:bodyPr/>
          <a:lstStyle/>
          <a:p>
            <a:endParaRPr lang="fr-FR" sz="2400" dirty="0"/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E54E89-F15B-4B8D-8C93-CF92A81C1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DCC0-AF70-4B47-8139-3CEF9B87FFEB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1ED5437-9E9D-4550-862E-DDCB06EC14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84" y="1796328"/>
            <a:ext cx="5380162" cy="364707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1280448-1720-4E03-A079-E8DA415FE54F}"/>
              </a:ext>
            </a:extLst>
          </p:cNvPr>
          <p:cNvSpPr txBox="1"/>
          <p:nvPr/>
        </p:nvSpPr>
        <p:spPr>
          <a:xfrm>
            <a:off x="3489963" y="5652087"/>
            <a:ext cx="512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1" dirty="0">
                <a:solidFill>
                  <a:srgbClr val="002060"/>
                </a:solidFill>
              </a:rPr>
              <a:t>Les Maquisards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C26FE10-4B53-4647-8B9B-01053DCC2D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18" y="1796324"/>
            <a:ext cx="5619810" cy="36470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752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D205220-9C41-4756-A3EB-5AB1594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DCC0-AF70-4B47-8139-3CEF9B87FFEB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A997A10-9DA0-478D-AD03-DF5B02AAD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34" y="117732"/>
            <a:ext cx="6119758" cy="6603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4972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8FA6BD-4A90-4194-89E4-28641DBE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61" y="270617"/>
            <a:ext cx="10515601" cy="805132"/>
          </a:xfrm>
        </p:spPr>
        <p:txBody>
          <a:bodyPr>
            <a:normAutofit/>
          </a:bodyPr>
          <a:lstStyle/>
          <a:p>
            <a:r>
              <a:rPr lang="fr-FR" sz="2800" b="1" i="1" dirty="0">
                <a:solidFill>
                  <a:schemeClr val="bg1"/>
                </a:solidFill>
              </a:rPr>
              <a:t>Un quotidien difficile…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032A9A-D43F-4989-8D1D-26A55C4E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4"/>
            <a:ext cx="2743199" cy="365125"/>
          </a:xfrm>
        </p:spPr>
        <p:txBody>
          <a:bodyPr/>
          <a:lstStyle/>
          <a:p>
            <a:fld id="{90D2DCC0-AF70-4B47-8139-3CEF9B87FFEB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774E939-72D4-4A53-A74C-DFDA6480B8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0" r="13664" b="18641"/>
          <a:stretch/>
        </p:blipFill>
        <p:spPr>
          <a:xfrm>
            <a:off x="187021" y="3782579"/>
            <a:ext cx="6788769" cy="29388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1FAF944-AA02-4EB9-9F6A-61313C4D18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19" y="136525"/>
            <a:ext cx="5058905" cy="374818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7F06D50-A099-4E5E-8A00-4B648CA0E4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75" y="3474770"/>
            <a:ext cx="4201399" cy="3088028"/>
          </a:xfrm>
          <a:prstGeom prst="rect">
            <a:avLst/>
          </a:prstGeom>
        </p:spPr>
      </p:pic>
      <p:pic>
        <p:nvPicPr>
          <p:cNvPr id="15" name="Espace réservé du contenu 5">
            <a:extLst>
              <a:ext uri="{FF2B5EF4-FFF2-40B4-BE49-F238E27FC236}">
                <a16:creationId xmlns:a16="http://schemas.microsoft.com/office/drawing/2014/main" id="{62D2F4D3-0F36-4134-9950-B96C00E4BA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" b="3585"/>
          <a:stretch/>
        </p:blipFill>
        <p:spPr>
          <a:xfrm>
            <a:off x="783512" y="1188855"/>
            <a:ext cx="4673124" cy="3182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066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6"/>
    </mc:Choice>
    <mc:Fallback xmlns="">
      <p:transition spd="slow" advTm="8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|1.6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6|1.5|1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5|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|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1.8|1.5|1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1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3|1.4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|1.2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2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8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|1.2|0.9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|0.8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14009</TotalTime>
  <Words>307</Words>
  <Application>Microsoft Office PowerPoint</Application>
  <PresentationFormat>Grand écran</PresentationFormat>
  <Paragraphs>106</Paragraphs>
  <Slides>19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6" baseType="lpstr">
      <vt:lpstr>Arial</vt:lpstr>
      <vt:lpstr>Bauhaus 93</vt:lpstr>
      <vt:lpstr>Britannic Bold</vt:lpstr>
      <vt:lpstr>Calibri</vt:lpstr>
      <vt:lpstr>Calibri Light</vt:lpstr>
      <vt:lpstr>Wingdings</vt:lpstr>
      <vt:lpstr>Thème Office</vt:lpstr>
      <vt:lpstr>La Résistance </vt:lpstr>
      <vt:lpstr>Comment la Résistance fait face à l’occupation allemande durant la Seconde Guerre mondiale?</vt:lpstr>
      <vt:lpstr> </vt:lpstr>
      <vt:lpstr>Un appel décisif </vt:lpstr>
      <vt:lpstr>Les Grandes figures de la Résistance</vt:lpstr>
      <vt:lpstr>Les anonymes</vt:lpstr>
      <vt:lpstr> Des résistants s’organisent dans les Maquis…</vt:lpstr>
      <vt:lpstr>Présentation PowerPoint</vt:lpstr>
      <vt:lpstr>Un quotidien difficile…</vt:lpstr>
      <vt:lpstr>Les résistants contribuent à la victoire de la France :</vt:lpstr>
      <vt:lpstr>En sabotant les infrastructures</vt:lpstr>
      <vt:lpstr>En aidant les ennemis de l’Allemagne Nazie</vt:lpstr>
      <vt:lpstr>En complotant avec les alliés</vt:lpstr>
      <vt:lpstr>En organisant des attaques contre les allemands</vt:lpstr>
      <vt:lpstr>En participant à des manifestations patriotiques </vt:lpstr>
      <vt:lpstr>Présentation PowerPoint</vt:lpstr>
      <vt:lpstr>Présentation PowerPoint</vt:lpstr>
      <vt:lpstr>De nombreux films rendent hommage au courage des résistants…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Résistance</dc:title>
  <dc:creator>Catherine</dc:creator>
  <cp:lastModifiedBy>Catherine</cp:lastModifiedBy>
  <cp:revision>105</cp:revision>
  <dcterms:created xsi:type="dcterms:W3CDTF">2019-03-16T14:30:40Z</dcterms:created>
  <dcterms:modified xsi:type="dcterms:W3CDTF">2019-04-26T08:39:35Z</dcterms:modified>
</cp:coreProperties>
</file>