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4" r:id="rId4"/>
    <p:sldId id="277" r:id="rId5"/>
    <p:sldId id="301" r:id="rId6"/>
    <p:sldId id="303" r:id="rId7"/>
    <p:sldId id="302" r:id="rId8"/>
    <p:sldId id="300" r:id="rId9"/>
    <p:sldId id="265" r:id="rId10"/>
    <p:sldId id="270" r:id="rId11"/>
    <p:sldId id="274" r:id="rId12"/>
    <p:sldId id="268" r:id="rId13"/>
    <p:sldId id="262" r:id="rId14"/>
    <p:sldId id="306" r:id="rId15"/>
    <p:sldId id="263" r:id="rId16"/>
    <p:sldId id="273" r:id="rId17"/>
    <p:sldId id="281" r:id="rId18"/>
    <p:sldId id="282" r:id="rId19"/>
    <p:sldId id="307" r:id="rId20"/>
    <p:sldId id="284" r:id="rId21"/>
    <p:sldId id="286" r:id="rId22"/>
    <p:sldId id="289" r:id="rId23"/>
    <p:sldId id="290" r:id="rId24"/>
    <p:sldId id="297" r:id="rId25"/>
    <p:sldId id="298" r:id="rId26"/>
    <p:sldId id="305" r:id="rId27"/>
    <p:sldId id="299" r:id="rId28"/>
    <p:sldId id="291" r:id="rId29"/>
    <p:sldId id="272" r:id="rId30"/>
    <p:sldId id="308" r:id="rId31"/>
    <p:sldId id="278" r:id="rId32"/>
    <p:sldId id="271" r:id="rId33"/>
    <p:sldId id="309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4684" autoAdjust="0"/>
  </p:normalViewPr>
  <p:slideViewPr>
    <p:cSldViewPr>
      <p:cViewPr varScale="1">
        <p:scale>
          <a:sx n="101" d="100"/>
          <a:sy n="101" d="100"/>
        </p:scale>
        <p:origin x="-16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25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1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54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5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4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7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05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61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0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08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2DBD4-647B-45E6-A9AA-449AFF96A352}" type="datetimeFigureOut">
              <a:rPr lang="fr-FR" smtClean="0"/>
              <a:pPr/>
              <a:t>09/04/19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4BE5-E9E3-4E70-AAB7-FC77DA845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1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uerre1418.org/photos/medical/gangrene.jpg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746" y="-99324"/>
            <a:ext cx="9465746" cy="695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66145" y="11663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Les blessés pendant la Première Guerre mondiale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660935" y="5071662"/>
            <a:ext cx="3483065" cy="1772816"/>
          </a:xfrm>
        </p:spPr>
        <p:txBody>
          <a:bodyPr>
            <a:normAutofit fontScale="92500"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CARRIERE Louise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TUPIGNY Agathe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3° Archimède</a:t>
            </a:r>
          </a:p>
        </p:txBody>
      </p:sp>
    </p:spTree>
    <p:extLst>
      <p:ext uri="{BB962C8B-B14F-4D97-AF65-F5344CB8AC3E}">
        <p14:creationId xmlns:p14="http://schemas.microsoft.com/office/powerpoint/2010/main" val="16051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51" y="0"/>
            <a:ext cx="9144000" cy="922114"/>
          </a:xfrm>
        </p:spPr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+mn-lt"/>
              </a:rPr>
              <a:t>Les maladies</a:t>
            </a:r>
          </a:p>
        </p:txBody>
      </p:sp>
      <p:pic>
        <p:nvPicPr>
          <p:cNvPr id="9218" name="Picture 2" descr="Description de cette image, Ã©galement commentÃ©e ci-aprÃ¨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62" y="2132856"/>
            <a:ext cx="4959492" cy="2880320"/>
          </a:xfrm>
          <a:prstGeom prst="rect">
            <a:avLst/>
          </a:prstGeom>
          <a:noFill/>
        </p:spPr>
      </p:pic>
      <p:pic>
        <p:nvPicPr>
          <p:cNvPr id="5" name="Image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431641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004048" y="494116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La gangrène</a:t>
            </a:r>
            <a:endParaRPr lang="fr-FR" sz="2400" b="1" dirty="0">
              <a:solidFill>
                <a:srgbClr val="31859C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5013176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Le pieds des tranchées</a:t>
            </a:r>
            <a:endParaRPr lang="fr-FR" sz="2400" b="1" dirty="0">
              <a:solidFill>
                <a:srgbClr val="31859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élécharg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023199"/>
            <a:ext cx="3851920" cy="3834801"/>
          </a:xfrm>
        </p:spPr>
      </p:pic>
      <p:pic>
        <p:nvPicPr>
          <p:cNvPr id="1026" name="Picture 2" descr="RÃ©sultat de recherche d'images pour &quot;soldats avec un membre manquant pendant la premiere guerre mondiale&quot;"/>
          <p:cNvPicPr>
            <a:picLocks noChangeAspect="1" noChangeArrowheads="1"/>
          </p:cNvPicPr>
          <p:nvPr/>
        </p:nvPicPr>
        <p:blipFill>
          <a:blip r:embed="rId3" cstate="print"/>
          <a:srcRect l="15178" t="1786" r="14286" b="-1786"/>
          <a:stretch>
            <a:fillRect/>
          </a:stretch>
        </p:blipFill>
        <p:spPr bwMode="auto">
          <a:xfrm>
            <a:off x="0" y="0"/>
            <a:ext cx="5292080" cy="3751348"/>
          </a:xfrm>
          <a:prstGeom prst="rect">
            <a:avLst/>
          </a:prstGeom>
          <a:noFill/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4149080"/>
            <a:ext cx="5292080" cy="2016224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Les troubles physiques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+mn-lt"/>
              </a:rPr>
              <a:t>Les troubles </a:t>
            </a:r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psychiques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87CA1614-329B-4F9B-9181-0D563ACDD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26" y="1197927"/>
            <a:ext cx="5603480" cy="5629747"/>
          </a:xfr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FDB32F2-CA78-4821-9C77-935B3C178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05"/>
          <a:stretch/>
        </p:blipFill>
        <p:spPr>
          <a:xfrm>
            <a:off x="5525000" y="1197927"/>
            <a:ext cx="3975170" cy="566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r="4255" b="1957"/>
          <a:stretch/>
        </p:blipFill>
        <p:spPr bwMode="auto">
          <a:xfrm>
            <a:off x="-684584" y="-8184"/>
            <a:ext cx="10249747" cy="69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14346" y="0"/>
            <a:ext cx="10072758" cy="908720"/>
          </a:xfrm>
        </p:spPr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+mn-lt"/>
              </a:rPr>
              <a:t>Les soins dans les tranchées</a:t>
            </a:r>
          </a:p>
        </p:txBody>
      </p:sp>
    </p:spTree>
    <p:extLst>
      <p:ext uri="{BB962C8B-B14F-4D97-AF65-F5344CB8AC3E}">
        <p14:creationId xmlns:p14="http://schemas.microsoft.com/office/powerpoint/2010/main" val="15709809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L’ambulance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Espace réservé du contenu 3" descr="RÃ©sultat de recherche d'images pour &quot;camionnette ambulance premiere guerre mondial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r="5876"/>
          <a:stretch>
            <a:fillRect/>
          </a:stretch>
        </p:blipFill>
        <p:spPr bwMode="auto">
          <a:xfrm>
            <a:off x="3851920" y="3717032"/>
            <a:ext cx="5292080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Ã©sultat de recherche d'images pour &quot;ambulance guerre 14 18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543609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://www.marinettes-et-rochambelles.com/img/brancard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23762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39552" y="587727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Brancard pour le transport des blessés</a:t>
            </a:r>
            <a:endParaRPr lang="fr-FR" sz="2400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5714" r="2581" b="3016"/>
          <a:stretch/>
        </p:blipFill>
        <p:spPr bwMode="auto">
          <a:xfrm>
            <a:off x="-972616" y="-171400"/>
            <a:ext cx="1105144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1000164" y="-214338"/>
            <a:ext cx="11072890" cy="1143000"/>
          </a:xfrm>
        </p:spPr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+mn-lt"/>
              </a:rPr>
              <a:t>Les soins à l’arrière</a:t>
            </a:r>
          </a:p>
        </p:txBody>
      </p:sp>
    </p:spTree>
    <p:extLst>
      <p:ext uri="{BB962C8B-B14F-4D97-AF65-F5344CB8AC3E}">
        <p14:creationId xmlns:p14="http://schemas.microsoft.com/office/powerpoint/2010/main" val="215981603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Le matériel médical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mage 3" descr="Pansements individue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940152" cy="33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rousse d'instruments chirurgicaux de campag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" y="4365104"/>
            <a:ext cx="5863359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206671"/>
            <a:ext cx="3275856" cy="56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Evolution de la médecine 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Espace réservé du contenu 3" descr="daki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230" r="-177" b="359"/>
          <a:stretch/>
        </p:blipFill>
        <p:spPr>
          <a:xfrm>
            <a:off x="2843808" y="1412776"/>
            <a:ext cx="3342969" cy="4437112"/>
          </a:xfrm>
        </p:spPr>
      </p:pic>
      <p:sp>
        <p:nvSpPr>
          <p:cNvPr id="5" name="ZoneTexte 4"/>
          <p:cNvSpPr txBox="1"/>
          <p:nvPr/>
        </p:nvSpPr>
        <p:spPr>
          <a:xfrm>
            <a:off x="0" y="5949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L’antiseptique</a:t>
            </a:r>
            <a:endParaRPr lang="fr-FR" sz="2400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5589240"/>
            <a:ext cx="9252520" cy="1070992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31859C"/>
                </a:solidFill>
                <a:latin typeface="+mn-lt"/>
              </a:rPr>
              <a:t>Transfusion sanguine</a:t>
            </a:r>
            <a:endParaRPr lang="fr-FR" sz="2200" b="1" dirty="0">
              <a:solidFill>
                <a:srgbClr val="31859C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556792"/>
            <a:ext cx="2599291" cy="32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25144"/>
            <a:ext cx="3419872" cy="72008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La radiologie</a:t>
            </a:r>
            <a:endParaRPr lang="fr-FR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14" y="3212976"/>
            <a:ext cx="5759138" cy="36450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93" y="21242"/>
            <a:ext cx="565777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52" y="0"/>
            <a:ext cx="4456736" cy="41506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59" y="4149080"/>
            <a:ext cx="4837357" cy="27089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46" y="4149080"/>
            <a:ext cx="4547061" cy="28239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48680"/>
            <a:ext cx="4374200" cy="309634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34888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solidFill>
                  <a:srgbClr val="FF0000"/>
                </a:solidFill>
              </a:rPr>
              <a:t>Quelles répercutions a eu la Première Guerre mondiale sur la santé des soldats?</a:t>
            </a:r>
            <a:br>
              <a:rPr lang="fr-FR" sz="4400" b="1" i="1" dirty="0">
                <a:solidFill>
                  <a:srgbClr val="FF0000"/>
                </a:solidFill>
              </a:rPr>
            </a:br>
            <a:endParaRPr lang="fr-FR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515719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Chirurgie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19" y="0"/>
            <a:ext cx="917857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greffe 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129" y="0"/>
            <a:ext cx="4540871" cy="5286388"/>
          </a:xfrm>
        </p:spPr>
      </p:pic>
      <p:pic>
        <p:nvPicPr>
          <p:cNvPr id="1026" name="Picture 2" descr="F:\gref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572000" cy="531820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60722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Greffe </a:t>
            </a:r>
            <a:r>
              <a:rPr lang="fr-FR" sz="2400" b="1" dirty="0" err="1" smtClean="0">
                <a:solidFill>
                  <a:srgbClr val="31859C"/>
                </a:solidFill>
              </a:rPr>
              <a:t>ostéopériostique</a:t>
            </a:r>
            <a:endParaRPr lang="fr-FR" sz="2400" b="1" dirty="0">
              <a:solidFill>
                <a:srgbClr val="31859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528638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0" y="528638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Après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5951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31859C"/>
                </a:solidFill>
                <a:latin typeface="+mn-lt"/>
              </a:rPr>
              <a:t/>
            </a:r>
            <a:br>
              <a:rPr lang="fr-FR" sz="2400" b="1" dirty="0" smtClean="0">
                <a:solidFill>
                  <a:srgbClr val="31859C"/>
                </a:solidFill>
                <a:latin typeface="+mn-lt"/>
              </a:rPr>
            </a:br>
            <a:r>
              <a:rPr lang="fr-FR" sz="2400" b="1" dirty="0" smtClean="0">
                <a:solidFill>
                  <a:srgbClr val="31859C"/>
                </a:solidFill>
                <a:latin typeface="+mn-lt"/>
              </a:rPr>
              <a:t>Greffe </a:t>
            </a:r>
            <a:r>
              <a:rPr lang="fr-FR" sz="2400" b="1" dirty="0" err="1" smtClean="0">
                <a:solidFill>
                  <a:srgbClr val="31859C"/>
                </a:solidFill>
                <a:latin typeface="+mn-lt"/>
              </a:rPr>
              <a:t>Dufourmentel</a:t>
            </a:r>
            <a:endParaRPr lang="fr-FR" sz="2400" b="1" dirty="0">
              <a:solidFill>
                <a:srgbClr val="31859C"/>
              </a:solidFill>
              <a:latin typeface="+mn-lt"/>
            </a:endParaRPr>
          </a:p>
        </p:txBody>
      </p:sp>
      <p:pic>
        <p:nvPicPr>
          <p:cNvPr id="4" name="Espace réservé du contenu 3" descr="dentrestaumaxifac1919-p14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" b="51"/>
          <a:stretch/>
        </p:blipFill>
        <p:spPr>
          <a:xfrm>
            <a:off x="2285984" y="0"/>
            <a:ext cx="4357718" cy="6112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072190"/>
            <a:ext cx="9144000" cy="78581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31859C"/>
                </a:solidFill>
                <a:latin typeface="+mn-lt"/>
              </a:rPr>
              <a:t>Greffe Italienne</a:t>
            </a:r>
            <a:endParaRPr lang="fr-FR" sz="2400" b="1" dirty="0">
              <a:solidFill>
                <a:srgbClr val="31859C"/>
              </a:solidFill>
              <a:latin typeface="+mn-lt"/>
            </a:endParaRPr>
          </a:p>
        </p:txBody>
      </p:sp>
      <p:pic>
        <p:nvPicPr>
          <p:cNvPr id="4" name="Espace réservé du contenu 3" descr="ckcjckj,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0"/>
            <a:ext cx="3929090" cy="5512455"/>
          </a:xfrm>
        </p:spPr>
      </p:pic>
      <p:pic>
        <p:nvPicPr>
          <p:cNvPr id="1026" name="Picture 2" descr="http://www.biusante.parisdescartes.fr/1418/images/moy/dentrestaumaxifac1919-p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3929058" cy="551241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28596" y="5572141"/>
            <a:ext cx="3929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Avant opération</a:t>
            </a:r>
            <a:endParaRPr lang="fr-FR" sz="2200" dirty="0"/>
          </a:p>
        </p:txBody>
      </p:sp>
      <p:sp>
        <p:nvSpPr>
          <p:cNvPr id="9" name="ZoneTexte 8"/>
          <p:cNvSpPr txBox="1"/>
          <p:nvPr/>
        </p:nvSpPr>
        <p:spPr>
          <a:xfrm>
            <a:off x="4857752" y="5643579"/>
            <a:ext cx="3929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Après l’opération</a:t>
            </a:r>
            <a:endParaRPr lang="fr-FR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40"/>
            <a:ext cx="9144000" cy="1143000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Les outils de rééducation 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Espace réservé du contenu 3" descr="mini2-83084087dent1830p15-jpg (1)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" b="-1430"/>
          <a:stretch/>
        </p:blipFill>
        <p:spPr>
          <a:xfrm>
            <a:off x="2267744" y="1052736"/>
            <a:ext cx="4638152" cy="5119986"/>
          </a:xfrm>
        </p:spPr>
      </p:pic>
      <p:sp>
        <p:nvSpPr>
          <p:cNvPr id="5" name="ZoneTexte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Ouvre bouche</a:t>
            </a:r>
            <a:endParaRPr lang="fr-FR" sz="2400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3690" y="2276872"/>
            <a:ext cx="4211960" cy="218656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31859C"/>
                </a:solidFill>
                <a:latin typeface="+mn-lt"/>
              </a:rPr>
              <a:t>Le procédé des sacs</a:t>
            </a:r>
            <a:endParaRPr lang="fr-FR" sz="2400" b="1" dirty="0">
              <a:solidFill>
                <a:srgbClr val="31859C"/>
              </a:solidFill>
              <a:latin typeface="+mn-lt"/>
            </a:endParaRPr>
          </a:p>
        </p:txBody>
      </p:sp>
      <p:pic>
        <p:nvPicPr>
          <p:cNvPr id="4" name="Espace réservé du contenu 3" descr="sac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" b="-139"/>
          <a:stretch/>
        </p:blipFill>
        <p:spPr>
          <a:xfrm>
            <a:off x="0" y="0"/>
            <a:ext cx="4968552" cy="6953193"/>
          </a:xfrm>
        </p:spPr>
      </p:pic>
    </p:spTree>
    <p:extLst>
      <p:ext uri="{BB962C8B-B14F-4D97-AF65-F5344CB8AC3E}">
        <p14:creationId xmlns:p14="http://schemas.microsoft.com/office/powerpoint/2010/main" val="141898861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013176"/>
            <a:ext cx="9144000" cy="182768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31859C"/>
                </a:solidFill>
                <a:latin typeface="+mn-lt"/>
              </a:rPr>
              <a:t>Gouttière de contention</a:t>
            </a:r>
            <a:endParaRPr lang="fr-FR" sz="2400" b="1" dirty="0">
              <a:solidFill>
                <a:srgbClr val="31859C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7121" r="7121"/>
          <a:stretch>
            <a:fillRect/>
          </a:stretch>
        </p:blipFill>
        <p:spPr>
          <a:xfrm>
            <a:off x="-2897" y="-35408"/>
            <a:ext cx="9146897" cy="5030441"/>
          </a:xfrm>
        </p:spPr>
      </p:pic>
    </p:spTree>
    <p:extLst>
      <p:ext uri="{BB962C8B-B14F-4D97-AF65-F5344CB8AC3E}">
        <p14:creationId xmlns:p14="http://schemas.microsoft.com/office/powerpoint/2010/main" val="34420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68144" y="3068960"/>
            <a:ext cx="3275856" cy="93610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31859C"/>
                </a:solidFill>
                <a:latin typeface="+mn-lt"/>
              </a:rPr>
              <a:t>Le casque de </a:t>
            </a:r>
            <a:r>
              <a:rPr lang="fr-FR" sz="2400" b="1" dirty="0" err="1" smtClean="0">
                <a:solidFill>
                  <a:srgbClr val="31859C"/>
                </a:solidFill>
                <a:latin typeface="+mn-lt"/>
              </a:rPr>
              <a:t>Darcissac</a:t>
            </a:r>
            <a:endParaRPr lang="fr-FR" sz="2400" b="1" dirty="0">
              <a:solidFill>
                <a:srgbClr val="31859C"/>
              </a:solidFill>
              <a:latin typeface="+mn-lt"/>
            </a:endParaRPr>
          </a:p>
        </p:txBody>
      </p:sp>
      <p:pic>
        <p:nvPicPr>
          <p:cNvPr id="4" name="Espace réservé du contenu 3" descr="goutiere de content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" b="-1037"/>
          <a:stretch/>
        </p:blipFill>
        <p:spPr>
          <a:xfrm>
            <a:off x="0" y="0"/>
            <a:ext cx="5868144" cy="6868227"/>
          </a:xfrm>
        </p:spPr>
      </p:pic>
    </p:spTree>
    <p:extLst>
      <p:ext uri="{BB962C8B-B14F-4D97-AF65-F5344CB8AC3E}">
        <p14:creationId xmlns:p14="http://schemas.microsoft.com/office/powerpoint/2010/main" val="15710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Prothèses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4" b="11154"/>
          <a:stretch>
            <a:fillRect/>
          </a:stretch>
        </p:blipFill>
        <p:spPr>
          <a:xfrm>
            <a:off x="-2897" y="1835046"/>
            <a:ext cx="9146897" cy="5030441"/>
          </a:xfrm>
        </p:spPr>
      </p:pic>
    </p:spTree>
    <p:extLst>
      <p:ext uri="{BB962C8B-B14F-4D97-AF65-F5344CB8AC3E}">
        <p14:creationId xmlns:p14="http://schemas.microsoft.com/office/powerpoint/2010/main" val="325921332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Le personnel soignant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6728632" cy="292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1914-1918.be/photos2/photo_sans_album/amandine_001.gif"/>
          <p:cNvPicPr>
            <a:picLocks noChangeAspect="1" noChangeArrowheads="1"/>
          </p:cNvPicPr>
          <p:nvPr/>
        </p:nvPicPr>
        <p:blipFill>
          <a:blip r:embed="rId3" cstate="print"/>
          <a:srcRect l="23803" r="37010"/>
          <a:stretch>
            <a:fillRect/>
          </a:stretch>
        </p:blipFill>
        <p:spPr bwMode="auto">
          <a:xfrm>
            <a:off x="6300192" y="1124744"/>
            <a:ext cx="2571768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7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667" y="5229200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La violence</a:t>
            </a:r>
            <a:endParaRPr lang="fr-FR" sz="2400" b="1" dirty="0">
              <a:solidFill>
                <a:srgbClr val="31859C"/>
              </a:solidFill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02" t="10599" r="377" b="168"/>
          <a:stretch/>
        </p:blipFill>
        <p:spPr>
          <a:xfrm>
            <a:off x="0" y="0"/>
            <a:ext cx="5649870" cy="3933056"/>
          </a:xfr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34" y="3356992"/>
            <a:ext cx="4238966" cy="350100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0" y="2033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smtClean="0">
                <a:solidFill>
                  <a:srgbClr val="FF0000"/>
                </a:solidFill>
              </a:rPr>
              <a:t>Les causes de blessures et des maladies</a:t>
            </a:r>
            <a:endParaRPr lang="fr-FR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Croix Rouge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04" b="-259"/>
          <a:stretch/>
        </p:blipFill>
        <p:spPr>
          <a:xfrm>
            <a:off x="3707904" y="1052736"/>
            <a:ext cx="4666442" cy="298760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2010" r="31689"/>
          <a:stretch/>
        </p:blipFill>
        <p:spPr>
          <a:xfrm>
            <a:off x="755576" y="2636912"/>
            <a:ext cx="2448272" cy="37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Anna Coleman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Espace réservé du contenu 5" descr="anne-coleman-la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9795" y="1412776"/>
            <a:ext cx="3242725" cy="5273217"/>
          </a:xfrm>
        </p:spPr>
      </p:pic>
      <p:pic>
        <p:nvPicPr>
          <p:cNvPr id="1026" name="Picture 2" descr="masques-vis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17" y="2132856"/>
            <a:ext cx="6163789" cy="34698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57A3A2E-2E90-496B-947E-00FD49A7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Les joueurs de skat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10CC3463-479D-449A-AEC0-9352BB974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63738"/>
            <a:ext cx="5167304" cy="5894262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32856"/>
            <a:ext cx="2413000" cy="3302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4452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Otto Dix</a:t>
            </a:r>
            <a:endParaRPr lang="fr-FR" sz="2400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05"/>
            <a:ext cx="9134941" cy="922114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latin typeface="+mn-lt"/>
              </a:rPr>
              <a:t>Sources</a:t>
            </a:r>
            <a:endParaRPr lang="fr-FR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517232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http://lesbleuetsdesavrils.over-blog.com</a:t>
            </a:r>
          </a:p>
          <a:p>
            <a:r>
              <a:rPr lang="fr-FR" sz="2400" dirty="0" smtClean="0"/>
              <a:t>Juju9767.shyrock.com</a:t>
            </a:r>
          </a:p>
          <a:p>
            <a:r>
              <a:rPr lang="fr-FR" sz="2400" dirty="0" smtClean="0"/>
              <a:t>https://kmetcallffrancaise.wordpress.com</a:t>
            </a:r>
          </a:p>
          <a:p>
            <a:r>
              <a:rPr lang="fr-FR" sz="2400" dirty="0" smtClean="0"/>
              <a:t>www.archivespasdecalais.fr</a:t>
            </a:r>
          </a:p>
          <a:p>
            <a:r>
              <a:rPr lang="fr-FR" sz="2400" dirty="0" err="1"/>
              <a:t>b</a:t>
            </a:r>
            <a:r>
              <a:rPr lang="fr-FR" sz="2400" dirty="0" err="1" smtClean="0"/>
              <a:t>uclermont.hypotheses.org</a:t>
            </a:r>
            <a:r>
              <a:rPr lang="fr-FR" sz="2400" dirty="0" smtClean="0"/>
              <a:t>/1894</a:t>
            </a:r>
          </a:p>
          <a:p>
            <a:r>
              <a:rPr lang="fr-FR" sz="2400" dirty="0" err="1" smtClean="0"/>
              <a:t>Lewebpedagogique.com</a:t>
            </a:r>
            <a:endParaRPr lang="fr-FR" sz="2400" dirty="0" smtClean="0"/>
          </a:p>
          <a:p>
            <a:r>
              <a:rPr lang="fr-FR" sz="2400" dirty="0" err="1" smtClean="0"/>
              <a:t>www.lefigaro.fr</a:t>
            </a:r>
            <a:endParaRPr lang="fr-FR" sz="2400" dirty="0" smtClean="0"/>
          </a:p>
          <a:p>
            <a:r>
              <a:rPr lang="fr-FR" sz="2400" dirty="0" err="1" smtClean="0"/>
              <a:t>www.alamyimages.fr</a:t>
            </a:r>
            <a:endParaRPr lang="fr-FR" sz="2400" dirty="0" smtClean="0"/>
          </a:p>
          <a:p>
            <a:r>
              <a:rPr lang="fr-FR" sz="2400" dirty="0" err="1" smtClean="0"/>
              <a:t>tpe-med-gm.e-monsite.com</a:t>
            </a:r>
            <a:endParaRPr lang="fr-FR" sz="2400" dirty="0" smtClean="0"/>
          </a:p>
          <a:p>
            <a:r>
              <a:rPr lang="fr-FR" sz="2400" dirty="0" smtClean="0"/>
              <a:t>www.1914-1918.be</a:t>
            </a:r>
          </a:p>
          <a:p>
            <a:r>
              <a:rPr lang="fr-FR" sz="2400" dirty="0" err="1" smtClean="0"/>
              <a:t>Centenaire.org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0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439"/>
          <a:stretch/>
        </p:blipFill>
        <p:spPr bwMode="auto">
          <a:xfrm>
            <a:off x="5076056" y="0"/>
            <a:ext cx="4067944" cy="474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72" y="-4688"/>
            <a:ext cx="5680191" cy="47997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810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Les nuisibles</a:t>
            </a:r>
            <a:endParaRPr lang="fr-FR" sz="2400" b="1" dirty="0">
              <a:solidFill>
                <a:srgbClr val="31859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0208"/>
            <a:ext cx="4873863" cy="3717032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3"/>
          <a:srcRect t="-1547" b="885"/>
          <a:stretch/>
        </p:blipFill>
        <p:spPr>
          <a:xfrm>
            <a:off x="4932040" y="-34440"/>
            <a:ext cx="4211960" cy="3644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1412776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1859C"/>
                </a:solidFill>
              </a:rPr>
              <a:t>Conditions de vie</a:t>
            </a:r>
            <a:endParaRPr lang="fr-FR" sz="2400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bou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" b="417"/>
          <a:stretch/>
        </p:blipFill>
        <p:spPr>
          <a:xfrm>
            <a:off x="4716017" y="1"/>
            <a:ext cx="4427984" cy="5986000"/>
          </a:xfrm>
        </p:spPr>
      </p:pic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3"/>
          <a:srcRect t="779" b="3528"/>
          <a:stretch/>
        </p:blipFill>
        <p:spPr>
          <a:xfrm>
            <a:off x="0" y="9397"/>
            <a:ext cx="4713519" cy="44112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0212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Conditions de vie</a:t>
            </a:r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6136" y="3645024"/>
            <a:ext cx="3347864" cy="3212976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31859C"/>
                </a:solidFill>
                <a:latin typeface="+mn-lt"/>
              </a:rPr>
              <a:t>La mal nutrition</a:t>
            </a:r>
            <a:endParaRPr lang="fr-FR" sz="2400" b="1" dirty="0">
              <a:solidFill>
                <a:srgbClr val="31859C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3" b="12333"/>
          <a:stretch>
            <a:fillRect/>
          </a:stretch>
        </p:blipFill>
        <p:spPr>
          <a:xfrm>
            <a:off x="-1" y="3645024"/>
            <a:ext cx="5816199" cy="319868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963" y="0"/>
            <a:ext cx="5670037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" b="-107"/>
          <a:stretch/>
        </p:blipFill>
        <p:spPr bwMode="auto">
          <a:xfrm>
            <a:off x="2909844" y="0"/>
            <a:ext cx="6234156" cy="4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" y="3689648"/>
            <a:ext cx="3636061" cy="31683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96654" y="5301208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31859C"/>
                </a:solidFill>
              </a:rPr>
              <a:t>Les </a:t>
            </a:r>
            <a:r>
              <a:rPr lang="fr-FR" sz="2400" dirty="0" err="1" smtClean="0">
                <a:solidFill>
                  <a:srgbClr val="31859C"/>
                </a:solidFill>
              </a:rPr>
              <a:t>gazs</a:t>
            </a:r>
            <a:endParaRPr lang="fr-FR" sz="2400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Les blessures</a:t>
            </a:r>
          </a:p>
        </p:txBody>
      </p:sp>
      <p:sp>
        <p:nvSpPr>
          <p:cNvPr id="8194" name="AutoShape 2" descr="RÃ©sultat de recherche d'images pour &quot;les soldats blessÃ©s premiÃ¨re guerre mondia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3275856" cy="51608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165304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à la tête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683" y="1700808"/>
            <a:ext cx="5714317" cy="33123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19872" y="5085184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à l’abdomen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5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179</Words>
  <Application>Microsoft Macintosh PowerPoint</Application>
  <PresentationFormat>Présentation à l'écran (4:3)</PresentationFormat>
  <Paragraphs>69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Les blessés pendant la Première Guerre mondiale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mal nutrition</vt:lpstr>
      <vt:lpstr>Présentation PowerPoint</vt:lpstr>
      <vt:lpstr>Les blessures</vt:lpstr>
      <vt:lpstr>Les maladies</vt:lpstr>
      <vt:lpstr>Les troubles physiques</vt:lpstr>
      <vt:lpstr>Les troubles psychiques</vt:lpstr>
      <vt:lpstr>Les soins dans les tranchées</vt:lpstr>
      <vt:lpstr>L’ambulance</vt:lpstr>
      <vt:lpstr>Les soins à l’arrière</vt:lpstr>
      <vt:lpstr>Le matériel médical</vt:lpstr>
      <vt:lpstr>Evolution de la médecine </vt:lpstr>
      <vt:lpstr>Transfusion sanguine</vt:lpstr>
      <vt:lpstr>La radiologie</vt:lpstr>
      <vt:lpstr>Présentation PowerPoint</vt:lpstr>
      <vt:lpstr>Présentation PowerPoint</vt:lpstr>
      <vt:lpstr> Greffe Dufourmentel</vt:lpstr>
      <vt:lpstr>Greffe Italienne</vt:lpstr>
      <vt:lpstr>Les outils de rééducation </vt:lpstr>
      <vt:lpstr>Le procédé des sacs</vt:lpstr>
      <vt:lpstr>Gouttière de contention</vt:lpstr>
      <vt:lpstr>Le casque de Darcissac</vt:lpstr>
      <vt:lpstr>Prothèses</vt:lpstr>
      <vt:lpstr>Le personnel soignant</vt:lpstr>
      <vt:lpstr>Croix Rouge</vt:lpstr>
      <vt:lpstr>Anna Coleman</vt:lpstr>
      <vt:lpstr>Les joueurs de skat</vt:lpstr>
      <vt:lpstr>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blessés pendant la Première Guerre mondiale</dc:title>
  <dc:creator>Nathalie CARRIERE</dc:creator>
  <cp:lastModifiedBy>Utilisateur</cp:lastModifiedBy>
  <cp:revision>83</cp:revision>
  <cp:lastPrinted>2019-04-09T14:42:13Z</cp:lastPrinted>
  <dcterms:created xsi:type="dcterms:W3CDTF">2019-01-30T17:04:23Z</dcterms:created>
  <dcterms:modified xsi:type="dcterms:W3CDTF">2019-04-09T14:42:48Z</dcterms:modified>
</cp:coreProperties>
</file>