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1" autoAdjust="0"/>
    <p:restoredTop sz="94348" autoAdjust="0"/>
  </p:normalViewPr>
  <p:slideViewPr>
    <p:cSldViewPr>
      <p:cViewPr varScale="1">
        <p:scale>
          <a:sx n="108" d="100"/>
          <a:sy n="108" d="100"/>
        </p:scale>
        <p:origin x="111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600F-0C1A-40ED-92B3-EBD471B57B33}" type="datetimeFigureOut">
              <a:rPr lang="fr-FR" smtClean="0"/>
              <a:pPr/>
              <a:t>31/03/2019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35826-0444-4D9D-8C58-DCD6C1F00A99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600F-0C1A-40ED-92B3-EBD471B57B33}" type="datetimeFigureOut">
              <a:rPr lang="fr-FR" smtClean="0"/>
              <a:pPr/>
              <a:t>31/03/2019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35826-0444-4D9D-8C58-DCD6C1F00A99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600F-0C1A-40ED-92B3-EBD471B57B33}" type="datetimeFigureOut">
              <a:rPr lang="fr-FR" smtClean="0"/>
              <a:pPr/>
              <a:t>31/03/2019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35826-0444-4D9D-8C58-DCD6C1F00A99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600F-0C1A-40ED-92B3-EBD471B57B33}" type="datetimeFigureOut">
              <a:rPr lang="fr-FR" smtClean="0"/>
              <a:pPr/>
              <a:t>31/03/2019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35826-0444-4D9D-8C58-DCD6C1F00A99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600F-0C1A-40ED-92B3-EBD471B57B33}" type="datetimeFigureOut">
              <a:rPr lang="fr-FR" smtClean="0"/>
              <a:pPr/>
              <a:t>31/03/2019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35826-0444-4D9D-8C58-DCD6C1F00A99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600F-0C1A-40ED-92B3-EBD471B57B33}" type="datetimeFigureOut">
              <a:rPr lang="fr-FR" smtClean="0"/>
              <a:pPr/>
              <a:t>31/03/2019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35826-0444-4D9D-8C58-DCD6C1F00A99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600F-0C1A-40ED-92B3-EBD471B57B33}" type="datetimeFigureOut">
              <a:rPr lang="fr-FR" smtClean="0"/>
              <a:pPr/>
              <a:t>31/03/2019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35826-0444-4D9D-8C58-DCD6C1F00A99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600F-0C1A-40ED-92B3-EBD471B57B33}" type="datetimeFigureOut">
              <a:rPr lang="fr-FR" smtClean="0"/>
              <a:pPr/>
              <a:t>31/03/2019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35826-0444-4D9D-8C58-DCD6C1F00A99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600F-0C1A-40ED-92B3-EBD471B57B33}" type="datetimeFigureOut">
              <a:rPr lang="fr-FR" smtClean="0"/>
              <a:pPr/>
              <a:t>31/03/2019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35826-0444-4D9D-8C58-DCD6C1F00A99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600F-0C1A-40ED-92B3-EBD471B57B33}" type="datetimeFigureOut">
              <a:rPr lang="fr-FR" smtClean="0"/>
              <a:pPr/>
              <a:t>31/03/2019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35826-0444-4D9D-8C58-DCD6C1F00A99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600F-0C1A-40ED-92B3-EBD471B57B33}" type="datetimeFigureOut">
              <a:rPr lang="fr-FR" smtClean="0"/>
              <a:pPr/>
              <a:t>31/03/2019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35826-0444-4D9D-8C58-DCD6C1F00A99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D600F-0C1A-40ED-92B3-EBD471B57B33}" type="datetimeFigureOut">
              <a:rPr lang="fr-FR" smtClean="0"/>
              <a:pPr/>
              <a:t>31/03/2019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35826-0444-4D9D-8C58-DCD6C1F00A99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abic Typesetting" pitchFamily="66" charset="-78"/>
                <a:cs typeface="Arabic Typesetting" pitchFamily="66" charset="-78"/>
              </a:rPr>
              <a:t>TARRAGONE</a:t>
            </a:r>
          </a:p>
        </p:txBody>
      </p:sp>
      <p:pic>
        <p:nvPicPr>
          <p:cNvPr id="4" name="Image 3" descr="125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84784"/>
            <a:ext cx="3055282" cy="2030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 descr="234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4005064"/>
            <a:ext cx="5832140" cy="2332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latin typeface="Arabic Typesetting" pitchFamily="66" charset="-78"/>
                <a:cs typeface="Arabic Typesetting" pitchFamily="66" charset="-78"/>
              </a:rPr>
              <a:t>Fórum local romano et pedrera del </a:t>
            </a:r>
            <a:r>
              <a:rPr lang="es-ES" dirty="0" err="1">
                <a:latin typeface="Arabic Typesetting" pitchFamily="66" charset="-78"/>
                <a:cs typeface="Arabic Typesetting" pitchFamily="66" charset="-78"/>
              </a:rPr>
              <a:t>Mèdol</a:t>
            </a:r>
            <a:endParaRPr lang="es-ES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4" name="Image 3" descr="800px-Forum_romanum_6k_(5760x209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1412776"/>
            <a:ext cx="4968552" cy="2121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 descr="cultura_tarragona_pedreradelmed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026216"/>
            <a:ext cx="3737992" cy="2462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1367644" y="4487976"/>
            <a:ext cx="31323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u="sng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Pedrera del </a:t>
            </a:r>
            <a:r>
              <a:rPr lang="es-ES" sz="2400" u="sng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medol</a:t>
            </a:r>
            <a:endParaRPr lang="es-ES" sz="2400" u="sng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-Es una gran cantera donde se han extraído más de 50.000 m³ de piedra</a:t>
            </a:r>
          </a:p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-Tiene una columna de más de 16 metros de altura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ACF1A8-058E-4909-9190-967F3E266E70}"/>
              </a:ext>
            </a:extLst>
          </p:cNvPr>
          <p:cNvSpPr txBox="1"/>
          <p:nvPr/>
        </p:nvSpPr>
        <p:spPr>
          <a:xfrm>
            <a:off x="5452390" y="1583153"/>
            <a:ext cx="34499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u="sng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Fórum local romano</a:t>
            </a:r>
          </a:p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-Era la plaza principal de la antigua Roma.</a:t>
            </a:r>
            <a:endParaRPr lang="es-ES_tradnl" sz="2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latin typeface="Arabic Typesetting" pitchFamily="66" charset="-78"/>
                <a:cs typeface="Arabic Typesetting" pitchFamily="66" charset="-78"/>
              </a:rPr>
              <a:t>Aqueduc</a:t>
            </a:r>
            <a:r>
              <a:rPr lang="es-ES" dirty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s-ES" dirty="0" err="1">
                <a:latin typeface="Arabic Typesetting" pitchFamily="66" charset="-78"/>
                <a:cs typeface="Arabic Typesetting" pitchFamily="66" charset="-78"/>
              </a:rPr>
              <a:t>Ferreres</a:t>
            </a:r>
            <a:endParaRPr lang="es-ES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4" name="Image 3" descr="134005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3203848" cy="2402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07BF442-EB72-4C7E-9D30-86CBBDE4FDE8}"/>
              </a:ext>
            </a:extLst>
          </p:cNvPr>
          <p:cNvSpPr txBox="1"/>
          <p:nvPr/>
        </p:nvSpPr>
        <p:spPr>
          <a:xfrm>
            <a:off x="3779912" y="1726956"/>
            <a:ext cx="38164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-No sabemos la fecha exacta de construcción, pero parece probable que data del primer siglo</a:t>
            </a:r>
          </a:p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-Longitud: 217 metres (actualmente)</a:t>
            </a:r>
          </a:p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-Alto: 27 metres</a:t>
            </a:r>
            <a:br>
              <a:rPr lang="fr-FR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endParaRPr lang="es-ES_tradnl" sz="2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091E7B8-1A73-418E-902B-84E8BDDB2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330711"/>
            <a:ext cx="3294096" cy="20913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5E0D05-9742-45FE-8B41-71E8D6AA62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3"/>
          <a:stretch/>
        </p:blipFill>
        <p:spPr>
          <a:xfrm>
            <a:off x="5167832" y="4330711"/>
            <a:ext cx="3599384" cy="2252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A4BA06-80D4-404A-BB77-D497CDD51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73" y="2450980"/>
            <a:ext cx="1866178" cy="1399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abic Typesetting" pitchFamily="66" charset="-78"/>
                <a:cs typeface="Arabic Typesetting" pitchFamily="66" charset="-78"/>
              </a:rPr>
              <a:t>Museo del puerto</a:t>
            </a:r>
          </a:p>
        </p:txBody>
      </p:sp>
      <p:pic>
        <p:nvPicPr>
          <p:cNvPr id="4" name="Image 3" descr="museu-del-po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9014" y="4005064"/>
            <a:ext cx="3203848" cy="2394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 descr="_dsc2464.jpg"/>
          <p:cNvPicPr>
            <a:picLocks noChangeAspect="1"/>
          </p:cNvPicPr>
          <p:nvPr/>
        </p:nvPicPr>
        <p:blipFill>
          <a:blip r:embed="rId3" cstate="print"/>
          <a:srcRect b="6410"/>
          <a:stretch>
            <a:fillRect/>
          </a:stretch>
        </p:blipFill>
        <p:spPr>
          <a:xfrm>
            <a:off x="6876256" y="919040"/>
            <a:ext cx="1960797" cy="1223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B8158C-9C1D-482A-AD58-075C33114BA9}"/>
              </a:ext>
            </a:extLst>
          </p:cNvPr>
          <p:cNvSpPr txBox="1"/>
          <p:nvPr/>
        </p:nvSpPr>
        <p:spPr>
          <a:xfrm>
            <a:off x="4667926" y="2348880"/>
            <a:ext cx="3528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-La musa cuenta la historia del puerto de Tarragona desde el aterrizaje de los romanos.</a:t>
            </a:r>
            <a:endParaRPr lang="fr-FR" sz="2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r>
              <a:rPr lang="fr-FR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-900 m2 d'exposition</a:t>
            </a:r>
            <a:endParaRPr lang="es-ES_tradnl" sz="2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62CD9-7F96-4B11-89A2-7523F17CF4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3"/>
          <a:stretch/>
        </p:blipFill>
        <p:spPr>
          <a:xfrm>
            <a:off x="539552" y="4038309"/>
            <a:ext cx="3943042" cy="2545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73A6916-230A-4F5B-8571-6CDC50D117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2"/>
          <a:stretch/>
        </p:blipFill>
        <p:spPr>
          <a:xfrm>
            <a:off x="539552" y="1184920"/>
            <a:ext cx="3634796" cy="2327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s-ES" dirty="0">
                <a:latin typeface="Arabic Typesetting" pitchFamily="66" charset="-78"/>
                <a:cs typeface="Arabic Typesetting" pitchFamily="66" charset="-78"/>
              </a:rPr>
              <a:t>Las playas de </a:t>
            </a:r>
            <a:r>
              <a:rPr lang="es-ES" dirty="0" err="1">
                <a:latin typeface="Arabic Typesetting" pitchFamily="66" charset="-78"/>
                <a:cs typeface="Arabic Typesetting" pitchFamily="66" charset="-78"/>
              </a:rPr>
              <a:t>Tarragone</a:t>
            </a:r>
            <a:endParaRPr lang="es-ES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" name="Image 4" descr="16038_Fill_670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3384376" cy="18002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71600" y="1052736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latin typeface="Arabic Typesetting" pitchFamily="66" charset="-78"/>
                <a:cs typeface="Arabic Typesetting" pitchFamily="66" charset="-78"/>
              </a:rPr>
              <a:t>Playa El Milagro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63888" y="1484784"/>
            <a:ext cx="38884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latin typeface="Arabic Typesetting" pitchFamily="66" charset="-78"/>
                <a:cs typeface="Arabic Typesetting" pitchFamily="66" charset="-78"/>
              </a:rPr>
              <a:t>Es la playa principal de </a:t>
            </a:r>
            <a:r>
              <a:rPr lang="es-ES" sz="2200" dirty="0" err="1">
                <a:latin typeface="Arabic Typesetting" pitchFamily="66" charset="-78"/>
                <a:cs typeface="Arabic Typesetting" pitchFamily="66" charset="-78"/>
              </a:rPr>
              <a:t>Tarragone</a:t>
            </a:r>
            <a:r>
              <a:rPr lang="es-ES" sz="2200" dirty="0">
                <a:latin typeface="Arabic Typesetting" pitchFamily="66" charset="-78"/>
                <a:cs typeface="Arabic Typesetting" pitchFamily="66" charset="-78"/>
              </a:rPr>
              <a:t>.</a:t>
            </a:r>
          </a:p>
          <a:p>
            <a:r>
              <a:rPr lang="es-ES" sz="2200" dirty="0">
                <a:latin typeface="Arabic Typesetting" pitchFamily="66" charset="-78"/>
                <a:cs typeface="Arabic Typesetting" pitchFamily="66" charset="-78"/>
              </a:rPr>
              <a:t>-500 metros de longitud</a:t>
            </a:r>
          </a:p>
          <a:p>
            <a:r>
              <a:rPr lang="es-ES" sz="2200" dirty="0">
                <a:latin typeface="Arabic Typesetting" pitchFamily="66" charset="-78"/>
                <a:cs typeface="Arabic Typesetting" pitchFamily="66" charset="-78"/>
              </a:rPr>
              <a:t>-75 metros de anchura</a:t>
            </a:r>
          </a:p>
        </p:txBody>
      </p:sp>
      <p:pic>
        <p:nvPicPr>
          <p:cNvPr id="8" name="Image 7" descr="16002_Fill_670_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2636912"/>
            <a:ext cx="3119312" cy="207643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804248" y="2276872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latin typeface="Arabic Typesetting" pitchFamily="66" charset="-78"/>
                <a:cs typeface="Arabic Typesetting" pitchFamily="66" charset="-78"/>
              </a:rPr>
              <a:t>Playa Larga</a:t>
            </a:r>
          </a:p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868144" y="4725144"/>
            <a:ext cx="3491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latin typeface="Arabic Typesetting" pitchFamily="66" charset="-78"/>
                <a:cs typeface="Arabic Typesetting" pitchFamily="66" charset="-78"/>
              </a:rPr>
              <a:t>Es la playa más larga de </a:t>
            </a:r>
            <a:r>
              <a:rPr lang="es-ES" sz="2200" dirty="0" err="1">
                <a:latin typeface="Arabic Typesetting" pitchFamily="66" charset="-78"/>
                <a:cs typeface="Arabic Typesetting" pitchFamily="66" charset="-78"/>
              </a:rPr>
              <a:t>Tarragone</a:t>
            </a:r>
            <a:r>
              <a:rPr lang="es-ES" sz="2200" dirty="0">
                <a:latin typeface="Arabic Typesetting" pitchFamily="66" charset="-78"/>
                <a:cs typeface="Arabic Typesetting" pitchFamily="66" charset="-78"/>
              </a:rPr>
              <a:t>.</a:t>
            </a:r>
          </a:p>
          <a:p>
            <a:r>
              <a:rPr lang="es-ES" sz="2200" dirty="0">
                <a:latin typeface="Arabic Typesetting" pitchFamily="66" charset="-78"/>
                <a:cs typeface="Arabic Typesetting" pitchFamily="66" charset="-78"/>
              </a:rPr>
              <a:t>-3000 metros de longitud</a:t>
            </a:r>
          </a:p>
          <a:p>
            <a:r>
              <a:rPr lang="es-ES" sz="2200" dirty="0">
                <a:latin typeface="Arabic Typesetting" pitchFamily="66" charset="-78"/>
                <a:cs typeface="Arabic Typesetting" pitchFamily="66" charset="-78"/>
              </a:rPr>
              <a:t>-30 metros de anchura</a:t>
            </a:r>
          </a:p>
        </p:txBody>
      </p:sp>
      <p:pic>
        <p:nvPicPr>
          <p:cNvPr id="11" name="Image 10" descr="15967_Fill_670_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3861048"/>
            <a:ext cx="3384376" cy="193263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259632" y="5733256"/>
            <a:ext cx="3816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latin typeface="Arabic Typesetting" pitchFamily="66" charset="-78"/>
                <a:cs typeface="Arabic Typesetting" pitchFamily="66" charset="-78"/>
              </a:rPr>
              <a:t>Es la playa más hermosa de </a:t>
            </a:r>
            <a:r>
              <a:rPr lang="es-ES" sz="2200" dirty="0" err="1">
                <a:latin typeface="Arabic Typesetting" pitchFamily="66" charset="-78"/>
                <a:cs typeface="Arabic Typesetting" pitchFamily="66" charset="-78"/>
              </a:rPr>
              <a:t>Tarragone</a:t>
            </a:r>
            <a:endParaRPr lang="es-ES" sz="2200" dirty="0">
              <a:latin typeface="Arabic Typesetting" pitchFamily="66" charset="-78"/>
              <a:cs typeface="Arabic Typesetting" pitchFamily="66" charset="-78"/>
            </a:endParaRPr>
          </a:p>
          <a:p>
            <a:r>
              <a:rPr lang="es-ES" sz="2200" dirty="0">
                <a:latin typeface="Arabic Typesetting" pitchFamily="66" charset="-78"/>
                <a:cs typeface="Arabic Typesetting" pitchFamily="66" charset="-78"/>
              </a:rPr>
              <a:t>-550 metros de longitud</a:t>
            </a:r>
          </a:p>
          <a:p>
            <a:r>
              <a:rPr lang="es-ES" sz="2200" dirty="0">
                <a:latin typeface="Arabic Typesetting" pitchFamily="66" charset="-78"/>
                <a:cs typeface="Arabic Typesetting" pitchFamily="66" charset="-78"/>
              </a:rPr>
              <a:t>-65 metros de anchura</a:t>
            </a:r>
          </a:p>
          <a:p>
            <a:endParaRPr lang="fr-FR" sz="2200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763688" y="3501008"/>
            <a:ext cx="1962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b="1" dirty="0">
                <a:latin typeface="Arabic Typesetting" pitchFamily="66" charset="-78"/>
                <a:cs typeface="Arabic Typesetting" pitchFamily="66" charset="-78"/>
              </a:rPr>
              <a:t>Playa de </a:t>
            </a:r>
            <a:r>
              <a:rPr lang="es-ES" sz="2200" b="1" dirty="0" err="1">
                <a:latin typeface="Arabic Typesetting" pitchFamily="66" charset="-78"/>
                <a:cs typeface="Arabic Typesetting" pitchFamily="66" charset="-78"/>
              </a:rPr>
              <a:t>l'Arrabassada</a:t>
            </a:r>
            <a:endParaRPr lang="es-ES" sz="2200" b="1" dirty="0">
              <a:latin typeface="Arabic Typesetting" pitchFamily="66" charset="-78"/>
              <a:cs typeface="Arabic Typesetting" pitchFamily="66" charset="-78"/>
            </a:endParaRPr>
          </a:p>
          <a:p>
            <a:endParaRPr lang="fr-F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Arabic Typesetting" pitchFamily="66" charset="-78"/>
                <a:cs typeface="Arabic Typesetting" pitchFamily="66" charset="-78"/>
              </a:rPr>
              <a:t>El parque central</a:t>
            </a:r>
          </a:p>
        </p:txBody>
      </p:sp>
      <p:pic>
        <p:nvPicPr>
          <p:cNvPr id="4" name="Image 3" descr="park-centr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2204865"/>
            <a:ext cx="2076190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 descr="3967621_crop1497953597074.jpg_5259815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4162842" cy="2232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92F180-0C95-4E11-A7FC-1AD5D8FB491B}"/>
              </a:ext>
            </a:extLst>
          </p:cNvPr>
          <p:cNvSpPr txBox="1"/>
          <p:nvPr/>
        </p:nvSpPr>
        <p:spPr>
          <a:xfrm>
            <a:off x="4620046" y="1417638"/>
            <a:ext cx="3240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-presente desde hace más de 20 años.</a:t>
            </a:r>
            <a:b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-120 establecimiento</a:t>
            </a:r>
            <a:b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-6 salas de cine</a:t>
            </a:r>
            <a:endParaRPr lang="es-ES_tradnl" sz="2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1C8C584-26C6-40D0-BAA3-A0531B4066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06" y="3932545"/>
            <a:ext cx="3960440" cy="2640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F464D3-618B-424B-9A4E-BCAC612B26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06" y="4365104"/>
            <a:ext cx="3167844" cy="2111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90C8292-1A8E-4059-A1D6-32C43D3B5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95" y="0"/>
            <a:ext cx="9159795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El final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EE1618-AFC7-4B60-8991-88308B098F5B}"/>
              </a:ext>
            </a:extLst>
          </p:cNvPr>
          <p:cNvSpPr/>
          <p:nvPr/>
        </p:nvSpPr>
        <p:spPr>
          <a:xfrm>
            <a:off x="975556" y="2492896"/>
            <a:ext cx="7192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Lo juzgaremos nosotros mismos en una semana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89AF47-CA37-4234-B46D-D650888C4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Sumario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5A7721-B60F-411F-AA84-789EDFA5E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0997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S_tradnl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-Localización</a:t>
            </a:r>
          </a:p>
          <a:p>
            <a:pPr marL="0" indent="0">
              <a:buNone/>
            </a:pPr>
            <a:r>
              <a:rPr lang="es-ES_tradnl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-Fabrica de miel</a:t>
            </a:r>
          </a:p>
          <a:p>
            <a:pPr marL="0" indent="0">
              <a:buNone/>
            </a:pPr>
            <a:r>
              <a:rPr lang="es-ES_tradnl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-Tarragona ciudad</a:t>
            </a:r>
          </a:p>
          <a:p>
            <a:pPr marL="0" indent="0">
              <a:buNone/>
            </a:pPr>
            <a:r>
              <a:rPr lang="es-ES_tradnl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-Las playas de Tarragona</a:t>
            </a:r>
          </a:p>
          <a:p>
            <a:pPr marL="0" indent="0">
              <a:buNone/>
            </a:pPr>
            <a:r>
              <a:rPr lang="es-ES_tradnl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-El parque central</a:t>
            </a:r>
          </a:p>
          <a:p>
            <a:pPr marL="0" indent="0">
              <a:buNone/>
            </a:pPr>
            <a:r>
              <a:rPr lang="es-ES_tradnl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-El final</a:t>
            </a:r>
          </a:p>
          <a:p>
            <a:pPr marL="0"/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918BA1-6E03-4689-9F92-58E20138E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13" y="1493955"/>
            <a:ext cx="3562987" cy="1944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1566215-5EC1-4719-A1AD-859696C51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330178"/>
            <a:ext cx="4104456" cy="2373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02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abic Typesetting" pitchFamily="66" charset="-78"/>
                <a:cs typeface="Arabic Typesetting" pitchFamily="66" charset="-78"/>
              </a:rPr>
              <a:t>Localización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1916" t="9240" r="29000" b="12961"/>
          <a:stretch>
            <a:fillRect/>
          </a:stretch>
        </p:blipFill>
        <p:spPr bwMode="auto">
          <a:xfrm>
            <a:off x="611560" y="1270105"/>
            <a:ext cx="2664296" cy="2354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9684" t="23200" r="29392" b="23041"/>
          <a:stretch>
            <a:fillRect/>
          </a:stretch>
        </p:blipFill>
        <p:spPr bwMode="auto">
          <a:xfrm>
            <a:off x="4139952" y="3789040"/>
            <a:ext cx="4608512" cy="2880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4603D8-EE50-44AD-9791-EADD263FE86A}"/>
              </a:ext>
            </a:extLst>
          </p:cNvPr>
          <p:cNvSpPr txBox="1"/>
          <p:nvPr/>
        </p:nvSpPr>
        <p:spPr>
          <a:xfrm>
            <a:off x="3923928" y="1537223"/>
            <a:ext cx="367240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u="sng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Ida</a:t>
            </a:r>
          </a:p>
          <a:p>
            <a:r>
              <a:rPr lang="es-ES_tradnl" sz="24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Départ</a:t>
            </a:r>
            <a:r>
              <a:rPr lang="es-ES_tradnl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: </a:t>
            </a:r>
            <a:r>
              <a:rPr lang="es-ES_tradnl" sz="24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Rambouillet</a:t>
            </a:r>
            <a:r>
              <a:rPr lang="es-ES_tradnl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 5 </a:t>
            </a:r>
            <a:r>
              <a:rPr lang="es-ES_tradnl" sz="24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heure</a:t>
            </a:r>
            <a:endParaRPr lang="es-ES_tradnl" sz="2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r>
              <a:rPr lang="es-ES_tradnl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Llegar: </a:t>
            </a:r>
            <a:r>
              <a:rPr lang="es-ES_tradnl" sz="24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Tarragone</a:t>
            </a:r>
            <a:r>
              <a:rPr lang="es-ES_tradnl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 </a:t>
            </a: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7EEEB3-9577-45CD-A6F9-A429D3D3E67D}"/>
              </a:ext>
            </a:extLst>
          </p:cNvPr>
          <p:cNvSpPr txBox="1"/>
          <p:nvPr/>
        </p:nvSpPr>
        <p:spPr>
          <a:xfrm>
            <a:off x="755576" y="4725144"/>
            <a:ext cx="26642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u="sng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El regreso</a:t>
            </a:r>
          </a:p>
          <a:p>
            <a:pPr algn="ctr"/>
            <a:r>
              <a:rPr lang="es-ES_tradnl" sz="24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Départ</a:t>
            </a:r>
            <a:r>
              <a:rPr lang="es-ES_tradnl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: </a:t>
            </a:r>
            <a:r>
              <a:rPr lang="es-ES_tradnl" sz="24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Tarragone</a:t>
            </a:r>
            <a:r>
              <a:rPr lang="es-ES_tradnl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 </a:t>
            </a:r>
          </a:p>
          <a:p>
            <a:pPr algn="ctr"/>
            <a:r>
              <a:rPr lang="es-ES_tradnl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Llegar: </a:t>
            </a:r>
            <a:r>
              <a:rPr lang="es-ES_tradnl" sz="24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Rambouillet</a:t>
            </a:r>
            <a:r>
              <a:rPr lang="es-ES_tradnl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abic Typesetting" pitchFamily="66" charset="-78"/>
                <a:cs typeface="Arabic Typesetting" pitchFamily="66" charset="-78"/>
              </a:rPr>
              <a:t>Deltebre y la Fábrica de miel</a:t>
            </a:r>
            <a:endParaRPr lang="fr-FR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F082C6-06A1-47FA-B947-62867D1AE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40" t="11022" r="1329" b="10240"/>
          <a:stretch/>
        </p:blipFill>
        <p:spPr>
          <a:xfrm>
            <a:off x="323528" y="1268760"/>
            <a:ext cx="3802022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86F996A-33B8-400A-9E08-C51289D204FD}"/>
              </a:ext>
            </a:extLst>
          </p:cNvPr>
          <p:cNvCxnSpPr>
            <a:cxnSpLocks/>
          </p:cNvCxnSpPr>
          <p:nvPr/>
        </p:nvCxnSpPr>
        <p:spPr>
          <a:xfrm flipH="1">
            <a:off x="1972539" y="1916832"/>
            <a:ext cx="2383437" cy="470483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601BB5AD-E87C-46FE-BF74-ED40B3BAABC1}"/>
              </a:ext>
            </a:extLst>
          </p:cNvPr>
          <p:cNvSpPr txBox="1"/>
          <p:nvPr/>
        </p:nvSpPr>
        <p:spPr>
          <a:xfrm>
            <a:off x="4425955" y="1490353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</a:t>
            </a:r>
            <a:r>
              <a:rPr lang="es-ES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Deltebro</a:t>
            </a:r>
            <a:r>
              <a:rPr lang="es-ES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es un municipio de la provincia de Tarragona.</a:t>
            </a:r>
          </a:p>
          <a:p>
            <a:r>
              <a:rPr lang="es-ES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-Aquí es donde el principal río de Tarragona desemboca en el mar</a:t>
            </a:r>
            <a:endParaRPr lang="es-ES_tradnl" sz="2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9DB29DB-47E6-4690-9B62-48B8CA61C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3616099"/>
            <a:ext cx="3960440" cy="29112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C4F3EF3-18B3-4CCE-BD17-62A6A072C473}"/>
              </a:ext>
            </a:extLst>
          </p:cNvPr>
          <p:cNvSpPr txBox="1"/>
          <p:nvPr/>
        </p:nvSpPr>
        <p:spPr>
          <a:xfrm>
            <a:off x="541910" y="4725144"/>
            <a:ext cx="360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 fábrica de miel de la Muria y mantenida por la familia Muria desde seis generaciones. (1850)</a:t>
            </a:r>
            <a:endParaRPr lang="es-ES_tradnl" sz="2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abic Typesetting" pitchFamily="66" charset="-78"/>
                <a:cs typeface="Arabic Typesetting" pitchFamily="66" charset="-78"/>
              </a:rPr>
              <a:t>Tarragone </a:t>
            </a:r>
            <a:r>
              <a:rPr lang="fr-FR" dirty="0" err="1">
                <a:latin typeface="Arabic Typesetting" pitchFamily="66" charset="-78"/>
                <a:cs typeface="Arabic Typesetting" pitchFamily="66" charset="-78"/>
              </a:rPr>
              <a:t>ciudad</a:t>
            </a:r>
            <a:endParaRPr lang="fr-FR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5BE073-B2CE-4C21-849E-DE2059571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8760"/>
            <a:ext cx="3096344" cy="2068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4EF0ABB-C42B-4912-8E40-D1CC692E1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00808"/>
            <a:ext cx="4242048" cy="2828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172F9A8-F609-41A0-AA0F-E58C0FF04F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33056"/>
            <a:ext cx="3693733" cy="2466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abic Typesetting" pitchFamily="66" charset="-78"/>
                <a:cs typeface="Arabic Typesetting" pitchFamily="66" charset="-78"/>
              </a:rPr>
              <a:t>Casa museo </a:t>
            </a:r>
            <a:r>
              <a:rPr lang="es-ES" dirty="0" err="1">
                <a:latin typeface="Arabic Typesetting" pitchFamily="66" charset="-78"/>
                <a:cs typeface="Arabic Typesetting" pitchFamily="66" charset="-78"/>
              </a:rPr>
              <a:t>Castellarnau</a:t>
            </a:r>
            <a:r>
              <a:rPr lang="es-ES" dirty="0">
                <a:latin typeface="Arabic Typesetting" pitchFamily="66" charset="-78"/>
                <a:cs typeface="Arabic Typesetting" pitchFamily="66" charset="-78"/>
              </a:rPr>
              <a:t> / Casa </a:t>
            </a:r>
            <a:r>
              <a:rPr lang="es-ES" dirty="0" err="1">
                <a:latin typeface="Arabic Typesetting" pitchFamily="66" charset="-78"/>
                <a:cs typeface="Arabic Typesetting" pitchFamily="66" charset="-78"/>
              </a:rPr>
              <a:t>canals</a:t>
            </a:r>
            <a:endParaRPr lang="es-ES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F305845-F3E5-4575-8D28-99B456C200B7}"/>
              </a:ext>
            </a:extLst>
          </p:cNvPr>
          <p:cNvSpPr txBox="1"/>
          <p:nvPr/>
        </p:nvSpPr>
        <p:spPr>
          <a:xfrm>
            <a:off x="431032" y="4797152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Esta es la casa donde vivía la familia </a:t>
            </a:r>
            <a:r>
              <a:rPr lang="es-ES" sz="22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Castellarnau</a:t>
            </a:r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una familia rica del siglo XV</a:t>
            </a:r>
            <a:endParaRPr lang="es-ES_tradnl" sz="2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Image 3" descr="muse.jpg">
            <a:extLst>
              <a:ext uri="{FF2B5EF4-FFF2-40B4-BE49-F238E27FC236}">
                <a16:creationId xmlns:a16="http://schemas.microsoft.com/office/drawing/2014/main" id="{489276C6-15D4-486A-89B3-6051DE4EF7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933056"/>
            <a:ext cx="3888432" cy="260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11615C-4C70-4B93-9B3B-D3A61DEB1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1" y="1340768"/>
            <a:ext cx="3242622" cy="2283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AAA802E-002C-4645-A5CE-E2DBCF8E0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7638"/>
            <a:ext cx="3347864" cy="2283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abic Typesetting" pitchFamily="66" charset="-78"/>
                <a:cs typeface="Arabic Typesetting" pitchFamily="66" charset="-78"/>
              </a:rPr>
              <a:t>Paseo arqueológico</a:t>
            </a:r>
          </a:p>
        </p:txBody>
      </p:sp>
      <p:pic>
        <p:nvPicPr>
          <p:cNvPr id="4" name="Image 3" descr="52831186.jpg"/>
          <p:cNvPicPr>
            <a:picLocks noChangeAspect="1"/>
          </p:cNvPicPr>
          <p:nvPr/>
        </p:nvPicPr>
        <p:blipFill>
          <a:blip r:embed="rId2" cstate="print"/>
          <a:srcRect l="1196" t="2131" r="741" b="5797"/>
          <a:stretch>
            <a:fillRect/>
          </a:stretch>
        </p:blipFill>
        <p:spPr>
          <a:xfrm>
            <a:off x="611560" y="1556792"/>
            <a:ext cx="3528392" cy="2323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 descr="125-tarragona_murallas.jpg"/>
          <p:cNvPicPr>
            <a:picLocks noChangeAspect="1"/>
          </p:cNvPicPr>
          <p:nvPr/>
        </p:nvPicPr>
        <p:blipFill>
          <a:blip r:embed="rId3" cstate="print"/>
          <a:srcRect b="2663"/>
          <a:stretch>
            <a:fillRect/>
          </a:stretch>
        </p:blipFill>
        <p:spPr>
          <a:xfrm>
            <a:off x="5004048" y="4077072"/>
            <a:ext cx="3779912" cy="252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7195644-882C-4013-9994-D125FDC9409D}"/>
              </a:ext>
            </a:extLst>
          </p:cNvPr>
          <p:cNvSpPr txBox="1"/>
          <p:nvPr/>
        </p:nvSpPr>
        <p:spPr>
          <a:xfrm>
            <a:off x="4572000" y="1676910"/>
            <a:ext cx="377991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-Esta gran muralla data del 2 siglo antes de Cristo</a:t>
            </a:r>
          </a:p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-Su longitud era de unos 3.500 m, de los cuales 1.100 se conservan actualmente</a:t>
            </a:r>
          </a:p>
          <a:p>
            <a:endParaRPr lang="es-ES_tradnl" sz="2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9270C7-3865-4AFD-B5FF-60775B3B83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/>
        </p:blipFill>
        <p:spPr>
          <a:xfrm>
            <a:off x="425630" y="4196676"/>
            <a:ext cx="3851920" cy="2419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abic Typesetting" pitchFamily="66" charset="-78"/>
                <a:cs typeface="Arabic Typesetting" pitchFamily="66" charset="-78"/>
              </a:rPr>
              <a:t>Pretorio y circo romano</a:t>
            </a:r>
          </a:p>
        </p:txBody>
      </p:sp>
      <p:pic>
        <p:nvPicPr>
          <p:cNvPr id="4" name="Image 3" descr="835633456img_4043.jpg"/>
          <p:cNvPicPr>
            <a:picLocks noChangeAspect="1"/>
          </p:cNvPicPr>
          <p:nvPr/>
        </p:nvPicPr>
        <p:blipFill>
          <a:blip r:embed="rId2" cstate="print"/>
          <a:srcRect b="4690"/>
          <a:stretch>
            <a:fillRect/>
          </a:stretch>
        </p:blipFill>
        <p:spPr>
          <a:xfrm>
            <a:off x="457200" y="1609438"/>
            <a:ext cx="3059832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 descr="166-tarragona_circo_romano_y_pretorio.jpg"/>
          <p:cNvPicPr>
            <a:picLocks noChangeAspect="1"/>
          </p:cNvPicPr>
          <p:nvPr/>
        </p:nvPicPr>
        <p:blipFill>
          <a:blip r:embed="rId3" cstate="print"/>
          <a:srcRect b="5194"/>
          <a:stretch>
            <a:fillRect/>
          </a:stretch>
        </p:blipFill>
        <p:spPr>
          <a:xfrm>
            <a:off x="4716016" y="1526631"/>
            <a:ext cx="3722445" cy="2508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1CBF57A-0C67-4EDD-AEB7-9B04D2BA2663}"/>
              </a:ext>
            </a:extLst>
          </p:cNvPr>
          <p:cNvSpPr txBox="1"/>
          <p:nvPr/>
        </p:nvSpPr>
        <p:spPr>
          <a:xfrm>
            <a:off x="2701697" y="4437112"/>
            <a:ext cx="3203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-El Circo fue el espectáculo de más popularidad en el mundo romano</a:t>
            </a:r>
          </a:p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-Longitud: 325 m</a:t>
            </a:r>
          </a:p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-Anchura: de entre 100 y 115 m</a:t>
            </a:r>
            <a:endParaRPr lang="es-ES_tradnl" sz="2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DC14811-F6C9-4836-A271-4C1D38A1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" b="8438"/>
          <a:stretch/>
        </p:blipFill>
        <p:spPr>
          <a:xfrm>
            <a:off x="439274" y="4276454"/>
            <a:ext cx="2088231" cy="1767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RÃ©sultat de recherche d'images pour &quot;Pretorio y circo romano&quot;">
            <a:extLst>
              <a:ext uri="{FF2B5EF4-FFF2-40B4-BE49-F238E27FC236}">
                <a16:creationId xmlns:a16="http://schemas.microsoft.com/office/drawing/2014/main" id="{09636DAC-FC75-4791-A4C8-27E9F8556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45" y="4437112"/>
            <a:ext cx="2736304" cy="2009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F14B246B-2148-44E9-A5D3-07EE195B1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"/>
          <a:stretch/>
        </p:blipFill>
        <p:spPr>
          <a:xfrm>
            <a:off x="3491880" y="4077072"/>
            <a:ext cx="4798460" cy="270999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abic Typesetting" pitchFamily="66" charset="-78"/>
                <a:cs typeface="Arabic Typesetting" pitchFamily="66" charset="-78"/>
              </a:rPr>
              <a:t>Anfiteatro</a:t>
            </a:r>
          </a:p>
        </p:txBody>
      </p:sp>
      <p:pic>
        <p:nvPicPr>
          <p:cNvPr id="4" name="Image 3" descr="01-tarragona_-_anfiteatro.jpg"/>
          <p:cNvPicPr>
            <a:picLocks noChangeAspect="1"/>
          </p:cNvPicPr>
          <p:nvPr/>
        </p:nvPicPr>
        <p:blipFill>
          <a:blip r:embed="rId3" cstate="print"/>
          <a:srcRect b="5881"/>
          <a:stretch>
            <a:fillRect/>
          </a:stretch>
        </p:blipFill>
        <p:spPr>
          <a:xfrm>
            <a:off x="251520" y="1334778"/>
            <a:ext cx="3528392" cy="2236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8873626-03D2-48EA-BEDE-3DF284C5E665}"/>
              </a:ext>
            </a:extLst>
          </p:cNvPr>
          <p:cNvSpPr txBox="1"/>
          <p:nvPr/>
        </p:nvSpPr>
        <p:spPr>
          <a:xfrm>
            <a:off x="252924" y="4153616"/>
            <a:ext cx="30346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-Lugar de combate de gladiadores y fieras, así como ejecuciones públicas.</a:t>
            </a:r>
          </a:p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-Capacidad es de cerca de 14.000 espectadores.</a:t>
            </a:r>
          </a:p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-Longitud: 110 metres</a:t>
            </a:r>
          </a:p>
          <a:p>
            <a:r>
              <a:rPr lang="es-ES" sz="2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-Anchura: 86 metres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67701F8-9209-4AE1-8345-95E2711CD4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40246"/>
            <a:ext cx="3617445" cy="23091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402</Words>
  <Application>Microsoft Office PowerPoint</Application>
  <PresentationFormat>Affichage à l'écran (4:3)</PresentationFormat>
  <Paragraphs>65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Arabic Typesetting</vt:lpstr>
      <vt:lpstr>Arial</vt:lpstr>
      <vt:lpstr>Calibri</vt:lpstr>
      <vt:lpstr>Thème Office</vt:lpstr>
      <vt:lpstr>TARRAGONE</vt:lpstr>
      <vt:lpstr>Sumario</vt:lpstr>
      <vt:lpstr>Localización</vt:lpstr>
      <vt:lpstr>Deltebre y la Fábrica de miel</vt:lpstr>
      <vt:lpstr>Tarragone ciudad</vt:lpstr>
      <vt:lpstr>Casa museo Castellarnau / Casa canals</vt:lpstr>
      <vt:lpstr>Paseo arqueológico</vt:lpstr>
      <vt:lpstr>Pretorio y circo romano</vt:lpstr>
      <vt:lpstr>Anfiteatro</vt:lpstr>
      <vt:lpstr>Fórum local romano et pedrera del Mèdol</vt:lpstr>
      <vt:lpstr>Aqueduc Ferreres</vt:lpstr>
      <vt:lpstr>Museo del puerto</vt:lpstr>
      <vt:lpstr>Las playas de Tarragone</vt:lpstr>
      <vt:lpstr>El parque central</vt:lpstr>
      <vt:lpstr>El final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zitoe</dc:creator>
  <cp:lastModifiedBy>enzo zito</cp:lastModifiedBy>
  <cp:revision>70</cp:revision>
  <dcterms:created xsi:type="dcterms:W3CDTF">2019-03-18T08:30:56Z</dcterms:created>
  <dcterms:modified xsi:type="dcterms:W3CDTF">2019-03-31T11:29:48Z</dcterms:modified>
</cp:coreProperties>
</file>