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-355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1/5/2019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1/5/2019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1/5/2019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pPr/>
              <a:t>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6858000"/>
          </a:xfrm>
        </p:spPr>
        <p:txBody>
          <a:bodyPr anchor="ctr" anchorCtr="1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Caviar Dreams" panose="020B0402020204020504" pitchFamily="34" charset="0"/>
              </a:rPr>
              <a:t>Notions importantes sur les images numériques</a:t>
            </a:r>
            <a:endParaRPr lang="fr-FR" dirty="0">
              <a:solidFill>
                <a:schemeClr val="tx1"/>
              </a:solidFill>
              <a:latin typeface="Caviar Dreams" panose="020B04020202040205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4777380"/>
            <a:ext cx="12192000" cy="861420"/>
          </a:xfrm>
        </p:spPr>
        <p:txBody>
          <a:bodyPr/>
          <a:lstStyle/>
          <a:p>
            <a:pPr algn="ctr"/>
            <a:r>
              <a:rPr lang="fr-FR" dirty="0" err="1" smtClean="0"/>
              <a:t>PhoTOSHOP</a:t>
            </a:r>
            <a:r>
              <a:rPr lang="fr-FR" smtClean="0"/>
              <a:t>  cc  </a:t>
            </a:r>
            <a:r>
              <a:rPr lang="fr-FR" dirty="0" smtClean="0"/>
              <a:t>2015  : Les fondamentaux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678020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image à destination de l’impression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998192"/>
          </a:xfrm>
        </p:spPr>
        <p:txBody>
          <a:bodyPr/>
          <a:lstStyle/>
          <a:p>
            <a:r>
              <a:rPr lang="fr-FR" dirty="0" smtClean="0"/>
              <a:t>Lorsque l’on travaille sur une image pour </a:t>
            </a:r>
            <a:r>
              <a:rPr lang="fr-FR" b="1" dirty="0" smtClean="0"/>
              <a:t>l’impression</a:t>
            </a:r>
            <a:r>
              <a:rPr lang="fr-FR" dirty="0" smtClean="0"/>
              <a:t>, nous utilisons toujours le </a:t>
            </a:r>
            <a:r>
              <a:rPr lang="fr-FR" b="1" dirty="0" smtClean="0"/>
              <a:t>mode colorimétrique CMJN</a:t>
            </a:r>
            <a:r>
              <a:rPr lang="fr-FR" dirty="0" smtClean="0"/>
              <a:t>. (ou CMYB)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687" y="3299111"/>
            <a:ext cx="2813056" cy="268178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872204" y="3415004"/>
            <a:ext cx="69792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On appelle le mode colorimétrique </a:t>
            </a:r>
            <a:r>
              <a:rPr lang="fr-FR" b="1" dirty="0" smtClean="0"/>
              <a:t>CMJN </a:t>
            </a:r>
            <a:r>
              <a:rPr lang="fr-FR" dirty="0" smtClean="0"/>
              <a:t>une </a:t>
            </a:r>
            <a:r>
              <a:rPr lang="fr-FR" b="1" dirty="0" smtClean="0"/>
              <a:t>synthèse soustractive</a:t>
            </a:r>
            <a:r>
              <a:rPr lang="fr-FR" dirty="0" smtClean="0"/>
              <a:t>.</a:t>
            </a:r>
          </a:p>
          <a:p>
            <a:pPr algn="just"/>
            <a:r>
              <a:rPr lang="fr-FR" dirty="0" smtClean="0"/>
              <a:t>Pourquoi ? Les </a:t>
            </a:r>
            <a:r>
              <a:rPr lang="fr-FR" b="1" dirty="0" smtClean="0"/>
              <a:t>couleurs</a:t>
            </a:r>
            <a:r>
              <a:rPr lang="fr-FR" dirty="0" smtClean="0"/>
              <a:t> d’une image </a:t>
            </a:r>
            <a:r>
              <a:rPr lang="fr-FR" b="1" dirty="0" smtClean="0"/>
              <a:t>CMJN </a:t>
            </a:r>
            <a:r>
              <a:rPr lang="fr-FR" dirty="0" smtClean="0"/>
              <a:t>sont : </a:t>
            </a:r>
            <a:r>
              <a:rPr lang="fr-FR" b="1" dirty="0" smtClean="0"/>
              <a:t>Cyan, Magenta, Jaune et Noir</a:t>
            </a:r>
            <a:r>
              <a:rPr lang="fr-FR" dirty="0" smtClean="0"/>
              <a:t>. En faisant varier ces couleurs, nous obtenons des teintes.</a:t>
            </a:r>
          </a:p>
          <a:p>
            <a:pPr algn="just"/>
            <a:r>
              <a:rPr lang="fr-FR" dirty="0" smtClean="0"/>
              <a:t>Si on demande le minimum de cyan, le minimum de magenta, le minimum de jaune, et le minimum de noir, nous obtenons un </a:t>
            </a:r>
            <a:r>
              <a:rPr lang="fr-FR" b="1" dirty="0" smtClean="0"/>
              <a:t>blanc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7440450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Couleurs indexées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3718" y="2052919"/>
            <a:ext cx="9641541" cy="998192"/>
          </a:xfrm>
        </p:spPr>
        <p:txBody>
          <a:bodyPr/>
          <a:lstStyle/>
          <a:p>
            <a:r>
              <a:rPr lang="fr-FR" dirty="0" smtClean="0"/>
              <a:t>Il est possible de trouver des images qui sont en mode </a:t>
            </a:r>
            <a:r>
              <a:rPr lang="fr-FR" b="1" dirty="0" smtClean="0"/>
              <a:t>couleurs indexées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064912" y="2928971"/>
            <a:ext cx="56969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Ce mode colorimétrique produit des images en </a:t>
            </a:r>
            <a:br>
              <a:rPr lang="fr-FR" dirty="0" smtClean="0"/>
            </a:br>
            <a:r>
              <a:rPr lang="fr-FR" b="1" dirty="0" smtClean="0"/>
              <a:t>8 bits </a:t>
            </a:r>
            <a:r>
              <a:rPr lang="fr-FR" dirty="0" smtClean="0"/>
              <a:t>(</a:t>
            </a:r>
            <a:r>
              <a:rPr lang="fr-FR" b="1" dirty="0" smtClean="0"/>
              <a:t>256 couleurs </a:t>
            </a:r>
            <a:r>
              <a:rPr lang="fr-FR" dirty="0" smtClean="0"/>
              <a:t>maximum). Il est utilisé pour avoir des images avec un poids </a:t>
            </a:r>
            <a:r>
              <a:rPr lang="fr-FR" b="1" dirty="0" smtClean="0"/>
              <a:t>très léger</a:t>
            </a:r>
            <a:r>
              <a:rPr lang="fr-FR" dirty="0" smtClean="0"/>
              <a:t>, et généralement utilisé sur des images à destination du </a:t>
            </a:r>
            <a:r>
              <a:rPr lang="fr-FR" b="1" dirty="0" smtClean="0"/>
              <a:t>web</a:t>
            </a:r>
            <a:r>
              <a:rPr lang="fr-FR" dirty="0" smtClean="0"/>
              <a:t>  (au format d’exportation .</a:t>
            </a:r>
            <a:r>
              <a:rPr lang="fr-FR" b="1" dirty="0" err="1" smtClean="0"/>
              <a:t>gif</a:t>
            </a:r>
            <a:r>
              <a:rPr lang="fr-FR" dirty="0" smtClean="0"/>
              <a:t>).</a:t>
            </a:r>
          </a:p>
          <a:p>
            <a:pPr algn="just"/>
            <a:r>
              <a:rPr lang="fr-FR" dirty="0" smtClean="0"/>
              <a:t>Peu de modifications sont possible dans ce mode, avant de retoucher l’image, il faut </a:t>
            </a:r>
            <a:r>
              <a:rPr lang="fr-FR" b="1" dirty="0" smtClean="0"/>
              <a:t>obligatoirement</a:t>
            </a:r>
            <a:r>
              <a:rPr lang="fr-FR" dirty="0" smtClean="0"/>
              <a:t> convertir le mode colorimétrique en </a:t>
            </a:r>
            <a:r>
              <a:rPr lang="fr-FR" b="1" dirty="0" smtClean="0"/>
              <a:t>RVB</a:t>
            </a:r>
            <a:r>
              <a:rPr lang="fr-FR" dirty="0" smtClean="0"/>
              <a:t>.</a:t>
            </a:r>
          </a:p>
          <a:p>
            <a:pPr algn="just"/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940" y="2990335"/>
            <a:ext cx="3685972" cy="237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01079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Formats d’exportation pour le web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361329"/>
          </a:xfrm>
        </p:spPr>
        <p:txBody>
          <a:bodyPr>
            <a:normAutofit/>
          </a:bodyPr>
          <a:lstStyle/>
          <a:p>
            <a:pPr algn="just"/>
            <a:r>
              <a:rPr lang="fr-FR" dirty="0" smtClean="0"/>
              <a:t>Il faut toujours faire attention au </a:t>
            </a:r>
            <a:r>
              <a:rPr lang="fr-FR" b="1" dirty="0" smtClean="0"/>
              <a:t>format d’exportation </a:t>
            </a:r>
            <a:r>
              <a:rPr lang="fr-FR" dirty="0" smtClean="0"/>
              <a:t>de notre image finale.</a:t>
            </a:r>
          </a:p>
          <a:p>
            <a:pPr algn="just"/>
            <a:r>
              <a:rPr lang="fr-FR" dirty="0" smtClean="0"/>
              <a:t>Pour une image à destination du </a:t>
            </a:r>
            <a:r>
              <a:rPr lang="fr-FR" b="1" dirty="0" smtClean="0"/>
              <a:t>web</a:t>
            </a:r>
            <a:r>
              <a:rPr lang="fr-FR" dirty="0" smtClean="0"/>
              <a:t>, nous utilisons toujours : </a:t>
            </a:r>
          </a:p>
          <a:p>
            <a:pPr lvl="1" algn="just"/>
            <a:r>
              <a:rPr lang="fr-FR" dirty="0" smtClean="0"/>
              <a:t>Le .</a:t>
            </a:r>
            <a:r>
              <a:rPr lang="fr-FR" b="1" dirty="0" smtClean="0"/>
              <a:t>JPG</a:t>
            </a:r>
            <a:r>
              <a:rPr lang="fr-FR" dirty="0" smtClean="0"/>
              <a:t> : le plus connu, format qui </a:t>
            </a:r>
            <a:r>
              <a:rPr lang="fr-FR" b="1" dirty="0" smtClean="0"/>
              <a:t>compresse</a:t>
            </a:r>
            <a:r>
              <a:rPr lang="fr-FR" dirty="0" smtClean="0"/>
              <a:t> énormément l’image.</a:t>
            </a:r>
            <a:br>
              <a:rPr lang="fr-FR" dirty="0" smtClean="0"/>
            </a:br>
            <a:r>
              <a:rPr lang="fr-FR" sz="1600" dirty="0" smtClean="0"/>
              <a:t>	(JPEG : </a:t>
            </a:r>
            <a:r>
              <a:rPr lang="fr-FR" sz="1600" i="1" dirty="0" smtClean="0"/>
              <a:t>Joint </a:t>
            </a:r>
            <a:r>
              <a:rPr lang="fr-FR" sz="1600" i="1" dirty="0" err="1" smtClean="0"/>
              <a:t>Photographic</a:t>
            </a:r>
            <a:r>
              <a:rPr lang="fr-FR" sz="1600" i="1" dirty="0" smtClean="0"/>
              <a:t> Expert Group</a:t>
            </a:r>
            <a:r>
              <a:rPr lang="fr-FR" sz="1600" dirty="0" smtClean="0"/>
              <a:t>. Groupe d'experts ayant eu pour</a:t>
            </a:r>
            <a:br>
              <a:rPr lang="fr-FR" sz="1600" dirty="0" smtClean="0"/>
            </a:br>
            <a:r>
              <a:rPr lang="fr-FR" sz="1600" dirty="0" smtClean="0"/>
              <a:t>                    mission de mettre au point un format de compression d'image)</a:t>
            </a:r>
          </a:p>
          <a:p>
            <a:pPr lvl="1" algn="just"/>
            <a:r>
              <a:rPr lang="fr-FR" dirty="0" smtClean="0"/>
              <a:t>Le .</a:t>
            </a:r>
            <a:r>
              <a:rPr lang="fr-FR" b="1" dirty="0" smtClean="0"/>
              <a:t>PNG</a:t>
            </a:r>
            <a:r>
              <a:rPr lang="fr-FR" dirty="0" smtClean="0"/>
              <a:t> : moins connu, la compression est très forte, mais on garde une </a:t>
            </a:r>
            <a:r>
              <a:rPr lang="fr-FR" b="1" dirty="0" smtClean="0"/>
              <a:t>qualité</a:t>
            </a:r>
            <a:r>
              <a:rPr lang="fr-FR" dirty="0" smtClean="0"/>
              <a:t> proche de l’originale. La </a:t>
            </a:r>
            <a:r>
              <a:rPr lang="fr-FR" b="1" dirty="0" smtClean="0"/>
              <a:t>couche alpha </a:t>
            </a:r>
            <a:r>
              <a:rPr lang="fr-FR" dirty="0" smtClean="0"/>
              <a:t>(la </a:t>
            </a:r>
            <a:r>
              <a:rPr lang="fr-FR" b="1" dirty="0" smtClean="0"/>
              <a:t>transparence</a:t>
            </a:r>
            <a:r>
              <a:rPr lang="fr-FR" dirty="0" smtClean="0"/>
              <a:t>) est activée, à la différence du </a:t>
            </a:r>
            <a:r>
              <a:rPr lang="fr-FR" b="1" dirty="0" smtClean="0"/>
              <a:t>JPG</a:t>
            </a:r>
            <a:r>
              <a:rPr lang="fr-FR" dirty="0" smtClean="0"/>
              <a:t>. </a:t>
            </a:r>
            <a:r>
              <a:rPr lang="fr-FR" sz="1600" dirty="0" smtClean="0"/>
              <a:t>(</a:t>
            </a:r>
            <a:r>
              <a:rPr lang="fr-FR" sz="1600" i="1" dirty="0" smtClean="0"/>
              <a:t>Portable Network </a:t>
            </a:r>
            <a:r>
              <a:rPr lang="fr-FR" sz="1600" i="1" dirty="0" err="1" smtClean="0"/>
              <a:t>Graphics</a:t>
            </a:r>
            <a:r>
              <a:rPr lang="fr-FR" sz="1600" dirty="0" smtClean="0"/>
              <a:t>)</a:t>
            </a:r>
          </a:p>
          <a:p>
            <a:pPr lvl="1" algn="just"/>
            <a:r>
              <a:rPr lang="fr-FR" dirty="0" smtClean="0"/>
              <a:t>Le .</a:t>
            </a:r>
            <a:r>
              <a:rPr lang="fr-FR" b="1" dirty="0" smtClean="0"/>
              <a:t>GIF</a:t>
            </a:r>
            <a:r>
              <a:rPr lang="fr-FR" dirty="0" smtClean="0"/>
              <a:t> : de moins en moins utilisé, une </a:t>
            </a:r>
            <a:r>
              <a:rPr lang="fr-FR" b="1" dirty="0" smtClean="0"/>
              <a:t>très forte compression </a:t>
            </a:r>
            <a:r>
              <a:rPr lang="fr-FR" dirty="0" smtClean="0"/>
              <a:t>et une </a:t>
            </a:r>
            <a:r>
              <a:rPr lang="fr-FR" b="1" dirty="0" smtClean="0"/>
              <a:t>faible qualité d’image</a:t>
            </a:r>
            <a:r>
              <a:rPr lang="fr-FR" dirty="0" smtClean="0"/>
              <a:t>, on réalisait de </a:t>
            </a:r>
            <a:r>
              <a:rPr lang="fr-FR" b="1" dirty="0" smtClean="0"/>
              <a:t>l’animation</a:t>
            </a:r>
            <a:r>
              <a:rPr lang="fr-FR" dirty="0" smtClean="0"/>
              <a:t> avec (aujourd’hui plutôt développé en </a:t>
            </a:r>
            <a:r>
              <a:rPr lang="fr-FR" b="1" dirty="0" smtClean="0"/>
              <a:t>technologie CSS3 ou JavaScript</a:t>
            </a:r>
            <a:r>
              <a:rPr lang="fr-FR" dirty="0" smtClean="0"/>
              <a:t>).           </a:t>
            </a:r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b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fr-FR" dirty="0" smtClean="0"/>
              <a:t>(</a:t>
            </a:r>
            <a:r>
              <a:rPr lang="fr-FR" sz="1600" i="1" dirty="0" err="1" smtClean="0"/>
              <a:t>Graphics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Interchange</a:t>
            </a:r>
            <a:r>
              <a:rPr lang="fr-FR" sz="1600" i="1" dirty="0" smtClean="0"/>
              <a:t> Format : </a:t>
            </a:r>
            <a:r>
              <a:rPr lang="fr-FR" sz="1600" dirty="0" smtClean="0"/>
              <a:t> littéralement « format d'échange d'images »)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xmlns="" val="17713710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Formats d’exportation pour l’impression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 smtClean="0"/>
              <a:t>Pour une image à destination de </a:t>
            </a:r>
            <a:r>
              <a:rPr lang="fr-FR" b="1" dirty="0" smtClean="0"/>
              <a:t>l’impression</a:t>
            </a:r>
            <a:r>
              <a:rPr lang="fr-FR" dirty="0" smtClean="0"/>
              <a:t>, nous utilisons toujours : </a:t>
            </a:r>
          </a:p>
          <a:p>
            <a:pPr lvl="1" algn="just"/>
            <a:r>
              <a:rPr lang="fr-FR" dirty="0" smtClean="0"/>
              <a:t>Le .</a:t>
            </a:r>
            <a:r>
              <a:rPr lang="fr-FR" b="1" dirty="0" smtClean="0"/>
              <a:t>EPS</a:t>
            </a:r>
            <a:r>
              <a:rPr lang="fr-FR" dirty="0" smtClean="0"/>
              <a:t>: le format le plus utilisé dans </a:t>
            </a:r>
            <a:r>
              <a:rPr lang="fr-FR" b="1" dirty="0" smtClean="0"/>
              <a:t>l’impression</a:t>
            </a:r>
            <a:r>
              <a:rPr lang="fr-FR" dirty="0" smtClean="0"/>
              <a:t> : c’est le format d’image à choisir pour une </a:t>
            </a:r>
            <a:r>
              <a:rPr lang="fr-FR" b="1" dirty="0" smtClean="0"/>
              <a:t>importation</a:t>
            </a:r>
            <a:r>
              <a:rPr lang="fr-FR" dirty="0" smtClean="0"/>
              <a:t> dans </a:t>
            </a:r>
            <a:r>
              <a:rPr lang="fr-FR" b="1" dirty="0" err="1" smtClean="0"/>
              <a:t>Indesign</a:t>
            </a:r>
            <a:r>
              <a:rPr lang="fr-FR" b="1" dirty="0" smtClean="0"/>
              <a:t> </a:t>
            </a:r>
            <a:r>
              <a:rPr lang="fr-FR" dirty="0" smtClean="0"/>
              <a:t>.</a:t>
            </a:r>
          </a:p>
          <a:p>
            <a:pPr marL="457200" lvl="1" indent="0" algn="just">
              <a:buNone/>
            </a:pPr>
            <a:r>
              <a:rPr lang="fr-FR" dirty="0"/>
              <a:t> </a:t>
            </a:r>
            <a:r>
              <a:rPr lang="fr-FR" dirty="0" smtClean="0"/>
              <a:t>    </a:t>
            </a:r>
            <a:r>
              <a:rPr lang="fr-FR" i="1" dirty="0" smtClean="0"/>
              <a:t>Atout : non seulement, on a </a:t>
            </a:r>
            <a:r>
              <a:rPr lang="fr-FR" b="1" i="1" dirty="0" smtClean="0"/>
              <a:t>une qualité d’image irréprochable</a:t>
            </a:r>
            <a:r>
              <a:rPr lang="fr-FR" i="1" dirty="0" smtClean="0"/>
              <a:t>, mais en plus, </a:t>
            </a:r>
            <a:r>
              <a:rPr lang="fr-FR" b="1" i="1" dirty="0" smtClean="0"/>
              <a:t>les données vectorielles </a:t>
            </a:r>
            <a:r>
              <a:rPr lang="fr-FR" i="1" dirty="0" smtClean="0"/>
              <a:t>sont </a:t>
            </a:r>
            <a:r>
              <a:rPr lang="fr-FR" b="1" i="1" dirty="0" smtClean="0"/>
              <a:t>intégrées</a:t>
            </a:r>
            <a:r>
              <a:rPr lang="fr-FR" i="1" dirty="0" smtClean="0"/>
              <a:t> (les </a:t>
            </a:r>
            <a:r>
              <a:rPr lang="fr-FR" b="1" i="1" dirty="0" smtClean="0"/>
              <a:t>masques</a:t>
            </a:r>
            <a:r>
              <a:rPr lang="fr-FR" i="1" dirty="0" smtClean="0"/>
              <a:t> et </a:t>
            </a:r>
            <a:r>
              <a:rPr lang="fr-FR" b="1" i="1" dirty="0" smtClean="0"/>
              <a:t>détourages</a:t>
            </a:r>
            <a:r>
              <a:rPr lang="fr-FR" i="1" dirty="0" smtClean="0"/>
              <a:t> sont </a:t>
            </a:r>
            <a:r>
              <a:rPr lang="fr-FR" b="1" i="1" dirty="0" smtClean="0"/>
              <a:t>actifs</a:t>
            </a:r>
            <a:r>
              <a:rPr lang="fr-FR" i="1" dirty="0" smtClean="0"/>
              <a:t>).</a:t>
            </a:r>
            <a:endParaRPr lang="fr-FR" i="1" dirty="0" smtClean="0"/>
          </a:p>
          <a:p>
            <a:pPr lvl="1" algn="just"/>
            <a:r>
              <a:rPr lang="fr-FR" dirty="0" smtClean="0"/>
              <a:t>Le .</a:t>
            </a:r>
            <a:r>
              <a:rPr lang="fr-FR" b="1" dirty="0" smtClean="0"/>
              <a:t>TIFF </a:t>
            </a:r>
            <a:r>
              <a:rPr lang="fr-FR" dirty="0" smtClean="0"/>
              <a:t>: </a:t>
            </a:r>
            <a:r>
              <a:rPr lang="fr-FR" dirty="0" smtClean="0"/>
              <a:t>il </a:t>
            </a:r>
            <a:r>
              <a:rPr lang="fr-FR" dirty="0" smtClean="0"/>
              <a:t>est très proche de l’EPS : une </a:t>
            </a:r>
            <a:r>
              <a:rPr lang="fr-FR" b="1" dirty="0" smtClean="0"/>
              <a:t>excellente qualité </a:t>
            </a:r>
            <a:r>
              <a:rPr lang="fr-FR" dirty="0" smtClean="0"/>
              <a:t>et un format à utiliser pour </a:t>
            </a:r>
            <a:r>
              <a:rPr lang="fr-FR" b="1" dirty="0" smtClean="0"/>
              <a:t>l’impression</a:t>
            </a:r>
            <a:r>
              <a:rPr lang="fr-FR" dirty="0" smtClean="0"/>
              <a:t>.</a:t>
            </a:r>
          </a:p>
          <a:p>
            <a:pPr marL="457200" lvl="1" indent="0" algn="just">
              <a:buNone/>
            </a:pPr>
            <a:r>
              <a:rPr lang="fr-FR" dirty="0" smtClean="0"/>
              <a:t>     </a:t>
            </a:r>
            <a:r>
              <a:rPr lang="fr-FR" i="1" dirty="0" smtClean="0"/>
              <a:t>Atout : il est utilisé pour </a:t>
            </a:r>
            <a:r>
              <a:rPr lang="fr-FR" b="1" i="1" dirty="0" smtClean="0"/>
              <a:t>l’échange</a:t>
            </a:r>
            <a:r>
              <a:rPr lang="fr-FR" i="1" dirty="0" smtClean="0"/>
              <a:t> de </a:t>
            </a:r>
            <a:r>
              <a:rPr lang="fr-FR" b="1" i="1" dirty="0" smtClean="0"/>
              <a:t>fichiers</a:t>
            </a:r>
            <a:r>
              <a:rPr lang="fr-FR" i="1" dirty="0" smtClean="0"/>
              <a:t> suivant différentes </a:t>
            </a:r>
            <a:r>
              <a:rPr lang="fr-FR" b="1" i="1" dirty="0" smtClean="0"/>
              <a:t>plateformes</a:t>
            </a:r>
            <a:r>
              <a:rPr lang="fr-FR" i="1" dirty="0" smtClean="0"/>
              <a:t> (</a:t>
            </a:r>
            <a:r>
              <a:rPr lang="fr-FR" b="1" i="1" dirty="0" smtClean="0"/>
              <a:t>Mac et PC</a:t>
            </a:r>
            <a:r>
              <a:rPr lang="fr-FR" i="1" dirty="0" smtClean="0"/>
              <a:t>).</a:t>
            </a:r>
          </a:p>
          <a:p>
            <a:pPr lvl="1" algn="just"/>
            <a:r>
              <a:rPr lang="fr-FR" dirty="0" smtClean="0"/>
              <a:t>A noter que </a:t>
            </a:r>
            <a:r>
              <a:rPr lang="fr-FR" dirty="0" smtClean="0"/>
              <a:t>depuis les versions récentes le </a:t>
            </a:r>
            <a:r>
              <a:rPr lang="fr-FR" dirty="0" smtClean="0"/>
              <a:t>format natif de </a:t>
            </a:r>
            <a:r>
              <a:rPr lang="fr-FR" b="1" dirty="0" smtClean="0"/>
              <a:t>Photoshop</a:t>
            </a:r>
            <a:r>
              <a:rPr lang="fr-FR" dirty="0" smtClean="0"/>
              <a:t> (</a:t>
            </a:r>
            <a:r>
              <a:rPr lang="fr-FR" b="1" dirty="0" smtClean="0"/>
              <a:t>PSD</a:t>
            </a:r>
            <a:r>
              <a:rPr lang="fr-FR" dirty="0" smtClean="0"/>
              <a:t>) </a:t>
            </a:r>
            <a:r>
              <a:rPr lang="fr-FR" b="1" dirty="0" smtClean="0"/>
              <a:t>s’importe</a:t>
            </a:r>
            <a:r>
              <a:rPr lang="fr-FR" dirty="0" smtClean="0"/>
              <a:t> sans problème dans </a:t>
            </a:r>
            <a:r>
              <a:rPr lang="fr-FR" b="1" dirty="0" err="1" smtClean="0"/>
              <a:t>Indesign</a:t>
            </a:r>
            <a:r>
              <a:rPr lang="fr-F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8098992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taille d’une image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3311" y="2052918"/>
            <a:ext cx="9856041" cy="4195481"/>
          </a:xfrm>
        </p:spPr>
        <p:txBody>
          <a:bodyPr>
            <a:normAutofit/>
          </a:bodyPr>
          <a:lstStyle/>
          <a:p>
            <a:r>
              <a:rPr lang="fr-FR" sz="2800" dirty="0" smtClean="0"/>
              <a:t>Une image peut avoir plusieurs types de mesures.</a:t>
            </a:r>
          </a:p>
          <a:p>
            <a:pPr marL="0" indent="0">
              <a:buNone/>
            </a:pPr>
            <a:r>
              <a:rPr lang="fr-FR" sz="2800" dirty="0" smtClean="0"/>
              <a:t>Généralement, </a:t>
            </a:r>
            <a:r>
              <a:rPr lang="fr-FR" sz="2800" b="1" dirty="0" smtClean="0"/>
              <a:t>métriques</a:t>
            </a:r>
            <a:r>
              <a:rPr lang="fr-FR" sz="2800" dirty="0" smtClean="0"/>
              <a:t> ou en </a:t>
            </a:r>
            <a:r>
              <a:rPr lang="fr-FR" sz="2800" b="1" dirty="0" smtClean="0"/>
              <a:t>pixels</a:t>
            </a:r>
            <a:r>
              <a:rPr lang="fr-FR" sz="2800" dirty="0" smtClean="0"/>
              <a:t>.</a:t>
            </a:r>
          </a:p>
          <a:p>
            <a:r>
              <a:rPr lang="fr-FR" sz="2800" dirty="0" smtClean="0"/>
              <a:t>Une image numérique à destination </a:t>
            </a:r>
            <a:r>
              <a:rPr lang="fr-FR" sz="2800" b="1" dirty="0" smtClean="0"/>
              <a:t>d’internet</a:t>
            </a:r>
            <a:r>
              <a:rPr lang="fr-FR" sz="2800" dirty="0" smtClean="0"/>
              <a:t> sera toujours mesurée en </a:t>
            </a:r>
            <a:r>
              <a:rPr lang="fr-FR" sz="2800" b="1" dirty="0" smtClean="0"/>
              <a:t>pixels</a:t>
            </a:r>
            <a:r>
              <a:rPr lang="fr-FR" sz="2800" dirty="0" smtClean="0"/>
              <a:t>.</a:t>
            </a:r>
          </a:p>
          <a:p>
            <a:r>
              <a:rPr lang="fr-FR" sz="2800" dirty="0" smtClean="0"/>
              <a:t>Une image à destination de </a:t>
            </a:r>
            <a:r>
              <a:rPr lang="fr-FR" sz="2800" b="1" dirty="0" smtClean="0"/>
              <a:t>l’impression</a:t>
            </a:r>
            <a:r>
              <a:rPr lang="fr-FR" sz="2800" dirty="0" smtClean="0"/>
              <a:t> sera toujours mesurée en </a:t>
            </a:r>
            <a:r>
              <a:rPr lang="fr-FR" sz="2800" b="1" dirty="0" smtClean="0"/>
              <a:t>métrique</a:t>
            </a:r>
            <a:r>
              <a:rPr lang="fr-FR" sz="2800" dirty="0" smtClean="0"/>
              <a:t> (généralement en </a:t>
            </a:r>
            <a:r>
              <a:rPr lang="fr-FR" sz="2800" b="1" dirty="0" smtClean="0"/>
              <a:t>cm</a:t>
            </a:r>
            <a:r>
              <a:rPr lang="fr-FR" sz="2800" dirty="0" smtClean="0"/>
              <a:t>)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xmlns="" val="19721096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4812" y="452718"/>
            <a:ext cx="12017187" cy="1400530"/>
          </a:xfrm>
        </p:spPr>
        <p:txBody>
          <a:bodyPr/>
          <a:lstStyle/>
          <a:p>
            <a:r>
              <a:rPr lang="fr-FR" sz="2800" dirty="0" smtClean="0"/>
              <a:t>Quelques formats de papier à destination de l’impression</a:t>
            </a:r>
            <a:endParaRPr lang="fr-FR" sz="2800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39685">
            <a:off x="828703" y="1262788"/>
            <a:ext cx="2313714" cy="1619600"/>
          </a:xfrm>
        </p:spPr>
      </p:pic>
      <p:sp>
        <p:nvSpPr>
          <p:cNvPr id="7" name="ZoneTexte 6"/>
          <p:cNvSpPr txBox="1"/>
          <p:nvPr/>
        </p:nvSpPr>
        <p:spPr>
          <a:xfrm>
            <a:off x="3065816" y="1372432"/>
            <a:ext cx="7039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Carte de visite </a:t>
            </a:r>
            <a:r>
              <a:rPr lang="fr-FR" sz="2400" dirty="0"/>
              <a:t>: </a:t>
            </a:r>
            <a:r>
              <a:rPr lang="fr-FR" sz="2400" dirty="0" smtClean="0"/>
              <a:t>le </a:t>
            </a:r>
            <a:r>
              <a:rPr lang="fr-FR" sz="2400" dirty="0"/>
              <a:t>format le plus couramment </a:t>
            </a:r>
            <a:r>
              <a:rPr lang="fr-FR" sz="2400" dirty="0" smtClean="0"/>
              <a:t>utilisé est de </a:t>
            </a:r>
            <a:r>
              <a:rPr lang="fr-FR" sz="2400" dirty="0"/>
              <a:t>90 x 55 </a:t>
            </a:r>
            <a:r>
              <a:rPr lang="fr-FR" sz="2400" dirty="0" err="1"/>
              <a:t>mm.</a:t>
            </a:r>
            <a:endParaRPr lang="fr-FR" sz="24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9295" y="2481705"/>
            <a:ext cx="2272529" cy="2272529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065816" y="3314711"/>
            <a:ext cx="799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Dépliant </a:t>
            </a:r>
            <a:r>
              <a:rPr lang="fr-FR" sz="2400" dirty="0" smtClean="0"/>
              <a:t>: le dépliant  3 volets aura une taille de : format fermé 10 x 21 cm. (format ouvert 29.7x 21)</a:t>
            </a:r>
            <a:endParaRPr lang="fr-FR" sz="2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3088121" y="5225424"/>
            <a:ext cx="7039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Catalogue </a:t>
            </a:r>
            <a:r>
              <a:rPr lang="fr-FR" sz="2400" dirty="0" smtClean="0"/>
              <a:t>: le catalogue peut être de format A4 (21 x 29,7 cm) ou carré (21 x 21 cm)</a:t>
            </a:r>
            <a:endParaRPr lang="fr-FR" sz="2400" dirty="0"/>
          </a:p>
        </p:txBody>
      </p:sp>
      <p:pic>
        <p:nvPicPr>
          <p:cNvPr id="3074" name="Picture 2" descr="C:\Users\foxbl\Desktop\magazine-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4660899"/>
            <a:ext cx="2143931" cy="20388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15624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Normes internationales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748" y="1325214"/>
            <a:ext cx="3289002" cy="443719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3425" y="1325214"/>
            <a:ext cx="3251964" cy="443719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1427" y="1325214"/>
            <a:ext cx="3251964" cy="443719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8508967" y="5753101"/>
            <a:ext cx="28360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Souvent  utilisé  pour les</a:t>
            </a:r>
          </a:p>
          <a:p>
            <a:r>
              <a:rPr lang="fr-FR" dirty="0" smtClean="0"/>
              <a:t>enveloppes.  Ex :  un A4</a:t>
            </a:r>
          </a:p>
          <a:p>
            <a:r>
              <a:rPr lang="fr-FR" dirty="0" smtClean="0"/>
              <a:t>tient dans un format C4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626330" y="5749489"/>
            <a:ext cx="29482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Réservé  pour  un usage</a:t>
            </a:r>
          </a:p>
          <a:p>
            <a:r>
              <a:rPr lang="fr-FR" dirty="0" smtClean="0"/>
              <a:t>professionnel, il offre des</a:t>
            </a:r>
          </a:p>
          <a:p>
            <a:r>
              <a:rPr lang="fr-FR" dirty="0" smtClean="0"/>
              <a:t>formats alternatifs aux A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60537" y="5748868"/>
            <a:ext cx="26613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Formats les plus utilisés</a:t>
            </a:r>
          </a:p>
          <a:p>
            <a:r>
              <a:rPr lang="fr-FR" dirty="0" smtClean="0"/>
              <a:t>Pour   l’impression   de</a:t>
            </a:r>
          </a:p>
          <a:p>
            <a:r>
              <a:rPr lang="fr-FR" dirty="0" smtClean="0"/>
              <a:t>documents  papier.</a:t>
            </a:r>
          </a:p>
        </p:txBody>
      </p:sp>
    </p:spTree>
    <p:extLst>
      <p:ext uri="{BB962C8B-B14F-4D97-AF65-F5344CB8AC3E}">
        <p14:creationId xmlns:p14="http://schemas.microsoft.com/office/powerpoint/2010/main" xmlns="" val="11595333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résolution d’une image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92898"/>
            <a:ext cx="12192000" cy="4755501"/>
          </a:xfrm>
        </p:spPr>
        <p:txBody>
          <a:bodyPr anchor="ctr" anchorCtr="0"/>
          <a:lstStyle/>
          <a:p>
            <a:pPr algn="ctr"/>
            <a:r>
              <a:rPr lang="fr-FR" dirty="0" smtClean="0"/>
              <a:t>La </a:t>
            </a:r>
            <a:r>
              <a:rPr lang="fr-FR" b="1" dirty="0" smtClean="0"/>
              <a:t>résolution</a:t>
            </a:r>
            <a:r>
              <a:rPr lang="fr-FR" dirty="0" smtClean="0"/>
              <a:t> d’une image est très </a:t>
            </a:r>
            <a:r>
              <a:rPr lang="fr-FR" b="1" dirty="0" smtClean="0"/>
              <a:t>importante</a:t>
            </a:r>
            <a:r>
              <a:rPr lang="fr-FR" dirty="0" smtClean="0"/>
              <a:t>.</a:t>
            </a:r>
          </a:p>
          <a:p>
            <a:pPr algn="ctr"/>
            <a:r>
              <a:rPr lang="fr-FR" dirty="0" smtClean="0"/>
              <a:t>On la mesure en </a:t>
            </a:r>
            <a:r>
              <a:rPr lang="fr-FR" b="1" dirty="0" smtClean="0"/>
              <a:t>ppp</a:t>
            </a:r>
            <a:r>
              <a:rPr lang="fr-FR" dirty="0" smtClean="0"/>
              <a:t> (</a:t>
            </a:r>
            <a:r>
              <a:rPr lang="fr-FR" b="1" dirty="0" smtClean="0"/>
              <a:t>pixels par pouces</a:t>
            </a:r>
            <a:r>
              <a:rPr lang="fr-FR" dirty="0" smtClean="0"/>
              <a:t>) </a:t>
            </a:r>
          </a:p>
          <a:p>
            <a:pPr marL="0" indent="0" algn="ctr">
              <a:buNone/>
            </a:pPr>
            <a:r>
              <a:rPr lang="fr-FR" dirty="0" smtClean="0"/>
              <a:t>ou en anglais </a:t>
            </a:r>
            <a:r>
              <a:rPr lang="fr-FR" b="1" dirty="0" smtClean="0"/>
              <a:t>dpi</a:t>
            </a:r>
            <a:r>
              <a:rPr lang="fr-FR" dirty="0" smtClean="0"/>
              <a:t> (</a:t>
            </a:r>
            <a:r>
              <a:rPr lang="fr-FR" b="1" dirty="0" smtClean="0"/>
              <a:t>dots per </a:t>
            </a:r>
            <a:r>
              <a:rPr lang="fr-FR" b="1" dirty="0" err="1" smtClean="0"/>
              <a:t>inch</a:t>
            </a:r>
            <a:r>
              <a:rPr lang="fr-FR" dirty="0" smtClean="0"/>
              <a:t>)</a:t>
            </a:r>
          </a:p>
          <a:p>
            <a:pPr algn="ctr"/>
            <a:r>
              <a:rPr lang="fr-FR" dirty="0" smtClean="0"/>
              <a:t>La </a:t>
            </a:r>
            <a:r>
              <a:rPr lang="fr-FR" b="1" dirty="0" smtClean="0"/>
              <a:t>résolution</a:t>
            </a:r>
            <a:r>
              <a:rPr lang="fr-FR" dirty="0" smtClean="0"/>
              <a:t> d’image indique le </a:t>
            </a:r>
            <a:r>
              <a:rPr lang="fr-FR" b="1" dirty="0" smtClean="0"/>
              <a:t>nombre de pixels dans un pouce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0872919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résolution d’image pour internet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résolution d’une image à destination d’internet sera toujours de : </a:t>
            </a:r>
          </a:p>
          <a:p>
            <a:pPr marL="0" indent="0">
              <a:buNone/>
            </a:pPr>
            <a:r>
              <a:rPr lang="fr-FR" b="1" dirty="0" smtClean="0"/>
              <a:t>72 DPI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1026" name="Picture 2" descr="C:\Users\foxbl\Desktop\computer_pc_PNG770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4999" y="2827867"/>
            <a:ext cx="5232984" cy="3496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790744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035816" cy="1400530"/>
          </a:xfrm>
        </p:spPr>
        <p:txBody>
          <a:bodyPr/>
          <a:lstStyle/>
          <a:p>
            <a:r>
              <a:rPr lang="fr-FR" sz="3800" dirty="0" smtClean="0"/>
              <a:t>La résolution d’image pour l’impression</a:t>
            </a:r>
            <a:endParaRPr lang="fr-FR" sz="3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8202" y="2084294"/>
            <a:ext cx="7564827" cy="4400482"/>
          </a:xfrm>
        </p:spPr>
        <p:txBody>
          <a:bodyPr/>
          <a:lstStyle/>
          <a:p>
            <a:pPr algn="just"/>
            <a:r>
              <a:rPr lang="fr-FR" dirty="0" smtClean="0"/>
              <a:t>La résolution d’une image pour l’impression sera toujours de : </a:t>
            </a:r>
            <a:r>
              <a:rPr lang="fr-FR" b="1" dirty="0" smtClean="0"/>
              <a:t>300 dpi</a:t>
            </a:r>
            <a:r>
              <a:rPr lang="fr-FR" dirty="0" smtClean="0"/>
              <a:t>.</a:t>
            </a:r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La résolution d’une image pour l’impression sur </a:t>
            </a:r>
            <a:br>
              <a:rPr lang="fr-FR" dirty="0" smtClean="0"/>
            </a:br>
            <a:r>
              <a:rPr lang="fr-FR" dirty="0" smtClean="0"/>
              <a:t>Jets d’encres peut être de : </a:t>
            </a:r>
            <a:r>
              <a:rPr lang="fr-FR" b="1" dirty="0" smtClean="0"/>
              <a:t>150 dpi</a:t>
            </a:r>
            <a:r>
              <a:rPr lang="fr-FR" dirty="0" smtClean="0"/>
              <a:t>.</a:t>
            </a:r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Il faut donc penser à scanner une photographie en </a:t>
            </a:r>
            <a:br>
              <a:rPr lang="fr-FR" dirty="0" smtClean="0"/>
            </a:br>
            <a:r>
              <a:rPr lang="fr-FR" b="1" dirty="0" smtClean="0"/>
              <a:t>300 dpi</a:t>
            </a:r>
            <a:r>
              <a:rPr lang="fr-FR" dirty="0" smtClean="0"/>
              <a:t>.</a:t>
            </a:r>
          </a:p>
        </p:txBody>
      </p:sp>
      <p:pic>
        <p:nvPicPr>
          <p:cNvPr id="2050" name="Picture 2" descr="C:\Users\foxbl\Desktop\magazine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0333" y="2194391"/>
            <a:ext cx="3767667" cy="3583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954587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Modes colorimétriques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000" dirty="0" smtClean="0"/>
              <a:t>Nous avons plusieurs modes colorimétriques à utiliser dans Photoshop.</a:t>
            </a:r>
          </a:p>
          <a:p>
            <a:r>
              <a:rPr lang="fr-FR" sz="3000" dirty="0" smtClean="0"/>
              <a:t>Chaque mode dépends de l’utilisation de l’image</a:t>
            </a:r>
          </a:p>
        </p:txBody>
      </p:sp>
    </p:spTree>
    <p:extLst>
      <p:ext uri="{BB962C8B-B14F-4D97-AF65-F5344CB8AC3E}">
        <p14:creationId xmlns:p14="http://schemas.microsoft.com/office/powerpoint/2010/main" xmlns="" val="28568303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image à destination du web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998192"/>
          </a:xfrm>
        </p:spPr>
        <p:txBody>
          <a:bodyPr/>
          <a:lstStyle/>
          <a:p>
            <a:r>
              <a:rPr lang="fr-FR" dirty="0" smtClean="0"/>
              <a:t>Lorsque l’on travaille sur une image pour le </a:t>
            </a:r>
            <a:r>
              <a:rPr lang="fr-FR" b="1" dirty="0" smtClean="0"/>
              <a:t>web</a:t>
            </a:r>
            <a:r>
              <a:rPr lang="fr-FR" dirty="0" smtClean="0"/>
              <a:t>, nous utilisons toujours le </a:t>
            </a:r>
            <a:r>
              <a:rPr lang="fr-FR" b="1" dirty="0" smtClean="0"/>
              <a:t>mode colorimétrique RVB</a:t>
            </a:r>
            <a:r>
              <a:rPr lang="fr-FR" dirty="0" smtClean="0"/>
              <a:t>. ( ou RGB)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111" y="3299111"/>
            <a:ext cx="2876209" cy="268178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872204" y="3415004"/>
            <a:ext cx="69792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On appelle le mode colorimétrique </a:t>
            </a:r>
            <a:r>
              <a:rPr lang="fr-FR" b="1" dirty="0" smtClean="0"/>
              <a:t>RVB</a:t>
            </a:r>
            <a:r>
              <a:rPr lang="fr-FR" dirty="0" smtClean="0"/>
              <a:t> une </a:t>
            </a:r>
            <a:r>
              <a:rPr lang="fr-FR" b="1" dirty="0" smtClean="0"/>
              <a:t>synthèse additive</a:t>
            </a:r>
            <a:r>
              <a:rPr lang="fr-FR" dirty="0" smtClean="0"/>
              <a:t>.</a:t>
            </a:r>
          </a:p>
          <a:p>
            <a:pPr algn="just"/>
            <a:r>
              <a:rPr lang="fr-FR" dirty="0" smtClean="0"/>
              <a:t>Pourquoi ? Les </a:t>
            </a:r>
            <a:r>
              <a:rPr lang="fr-FR" b="1" dirty="0" smtClean="0"/>
              <a:t>couleurs</a:t>
            </a:r>
            <a:r>
              <a:rPr lang="fr-FR" dirty="0" smtClean="0"/>
              <a:t> d’une image </a:t>
            </a:r>
            <a:r>
              <a:rPr lang="fr-FR" b="1" dirty="0" smtClean="0"/>
              <a:t>RVB</a:t>
            </a:r>
            <a:r>
              <a:rPr lang="fr-FR" dirty="0" smtClean="0"/>
              <a:t> sont : </a:t>
            </a:r>
            <a:r>
              <a:rPr lang="fr-FR" b="1" dirty="0" smtClean="0"/>
              <a:t>Rouge, Vert Bleu</a:t>
            </a:r>
            <a:r>
              <a:rPr lang="fr-FR" dirty="0" smtClean="0"/>
              <a:t>. En faisant varier ces couleurs, nous obtenons des teintes.</a:t>
            </a:r>
          </a:p>
          <a:p>
            <a:pPr algn="just"/>
            <a:r>
              <a:rPr lang="fr-FR" dirty="0" smtClean="0"/>
              <a:t>Si on demande le maximum de rouge, le maximum de vert et le maximum de bleu, on obtient du </a:t>
            </a:r>
            <a:r>
              <a:rPr lang="fr-FR" b="1" dirty="0" smtClean="0"/>
              <a:t>blanc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7950268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399</TotalTime>
  <Words>656</Words>
  <Application>Microsoft Office PowerPoint</Application>
  <PresentationFormat>Personnalisé</PresentationFormat>
  <Paragraphs>65</Paragraphs>
  <Slides>13</Slides>
  <Notes>0</Notes>
  <HiddenSlides>1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Ion</vt:lpstr>
      <vt:lpstr>Notions importantes sur les images numériques</vt:lpstr>
      <vt:lpstr>La taille d’une image</vt:lpstr>
      <vt:lpstr>Quelques formats de papier à destination de l’impression</vt:lpstr>
      <vt:lpstr>Normes internationales</vt:lpstr>
      <vt:lpstr>La résolution d’une image</vt:lpstr>
      <vt:lpstr>La résolution d’image pour internet</vt:lpstr>
      <vt:lpstr>La résolution d’image pour l’impression</vt:lpstr>
      <vt:lpstr>Modes colorimétriques</vt:lpstr>
      <vt:lpstr>Une image à destination du web</vt:lpstr>
      <vt:lpstr>Une image à destination de l’impression</vt:lpstr>
      <vt:lpstr>Couleurs indexées</vt:lpstr>
      <vt:lpstr>Formats d’exportation pour le web</vt:lpstr>
      <vt:lpstr>Formats d’exportation pour l’impression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Notions importantes sur les images numériques</dc:title>
  <dc:creator>kemaru multimedia</dc:creator>
  <cp:lastModifiedBy>RoQnWebSite</cp:lastModifiedBy>
  <cp:revision>39</cp:revision>
  <dcterms:created xsi:type="dcterms:W3CDTF">2014-09-20T17:19:22Z</dcterms:created>
  <dcterms:modified xsi:type="dcterms:W3CDTF">2019-01-05T11:43:07Z</dcterms:modified>
</cp:coreProperties>
</file>