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480" r:id="rId2"/>
    <p:sldId id="481" r:id="rId3"/>
    <p:sldId id="256" r:id="rId4"/>
    <p:sldId id="449" r:id="rId5"/>
    <p:sldId id="466" r:id="rId6"/>
    <p:sldId id="467" r:id="rId7"/>
    <p:sldId id="468" r:id="rId8"/>
    <p:sldId id="469" r:id="rId9"/>
    <p:sldId id="470" r:id="rId10"/>
    <p:sldId id="471" r:id="rId11"/>
    <p:sldId id="385" r:id="rId12"/>
    <p:sldId id="472" r:id="rId13"/>
    <p:sldId id="473" r:id="rId14"/>
    <p:sldId id="474" r:id="rId15"/>
    <p:sldId id="475" r:id="rId16"/>
    <p:sldId id="476" r:id="rId17"/>
    <p:sldId id="465" r:id="rId18"/>
    <p:sldId id="477" r:id="rId19"/>
    <p:sldId id="478" r:id="rId20"/>
    <p:sldId id="4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yjoel" initials="s" lastIdx="5" clrIdx="0">
    <p:extLst>
      <p:ext uri="{19B8F6BF-5375-455C-9EA6-DF929625EA0E}">
        <p15:presenceInfo xmlns:p15="http://schemas.microsoft.com/office/powerpoint/2012/main" userId="97e8883f8bf60a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468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43639" y="0"/>
            <a:ext cx="5648361" cy="6858000"/>
          </a:xfrm>
          <a:prstGeom prst="rect">
            <a:avLst/>
          </a:prstGeom>
        </p:spPr>
        <p:txBody>
          <a:bodyPr tIns="22855" bIns="2285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7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487263" cy="6858000"/>
          </a:xfrm>
          <a:prstGeom prst="rect">
            <a:avLst/>
          </a:prstGeom>
        </p:spPr>
        <p:txBody>
          <a:bodyPr tIns="22855" bIns="2285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E9A5C-D1AB-4165-BB02-2FE41DAD4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gamme </a:t>
            </a:r>
            <a:r>
              <a:rPr lang="fr-FR" dirty="0" err="1"/>
              <a:t>beautysané</a:t>
            </a:r>
            <a:br>
              <a:rPr lang="fr-FR" dirty="0"/>
            </a:br>
            <a:r>
              <a:rPr lang="fr-FR" dirty="0"/>
              <a:t>distribution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693445-50F9-4210-BEFF-2E8F18905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70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8E4B7-C383-4ACC-A35A-49F22EB4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   Sans </a:t>
            </a:r>
            <a:r>
              <a:rPr lang="fr-FR" dirty="0" err="1"/>
              <a:t>ogm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83A7FB-F3A7-41EA-9A21-803E247A69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Ogm</a:t>
            </a:r>
            <a:r>
              <a:rPr lang="fr-FR" dirty="0"/>
              <a:t>: organisme génétiquement modifié </a:t>
            </a:r>
          </a:p>
          <a:p>
            <a:pPr marL="0" indent="0">
              <a:buNone/>
            </a:pPr>
            <a:r>
              <a:rPr lang="fr-FR" dirty="0"/>
              <a:t>     utilisés en agriculture pour diverses raisons : résistance à la </a:t>
            </a:r>
            <a:r>
              <a:rPr lang="fr-FR" dirty="0" err="1"/>
              <a:t>secheresse</a:t>
            </a:r>
            <a:r>
              <a:rPr lang="fr-FR" dirty="0"/>
              <a:t>, autoprotection contre certains insectes , récoltes plus rapides , résistance a certains herbicides (glyphosate)                                rentabilité</a:t>
            </a:r>
          </a:p>
          <a:p>
            <a:pPr marL="0" indent="0">
              <a:buNone/>
            </a:pPr>
            <a:r>
              <a:rPr lang="fr-FR" dirty="0"/>
              <a:t> risques: méconnaissance  des effets des </a:t>
            </a:r>
            <a:r>
              <a:rPr lang="fr-FR" dirty="0" err="1"/>
              <a:t>ogm</a:t>
            </a:r>
            <a:r>
              <a:rPr lang="fr-FR" dirty="0"/>
              <a:t> sur l’organisme a longue échéance . Certaines études SUR LES RATS  montrent une augmentation des cancers de 45 a 75% 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81886B84-44D9-437E-92AC-F8D2491F07C5}"/>
              </a:ext>
            </a:extLst>
          </p:cNvPr>
          <p:cNvSpPr/>
          <p:nvPr/>
        </p:nvSpPr>
        <p:spPr>
          <a:xfrm>
            <a:off x="2360429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18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1B76B89-D95F-4C56-A324-ED4BA3E1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4" y="3379635"/>
            <a:ext cx="912803" cy="9128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D001262-FF20-4EC2-9E3A-9BA06B23C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3" y="1331215"/>
            <a:ext cx="912803" cy="912803"/>
          </a:xfrm>
          <a:prstGeom prst="rect">
            <a:avLst/>
          </a:prstGeom>
        </p:spPr>
      </p:pic>
      <p:sp>
        <p:nvSpPr>
          <p:cNvPr id="7" name="Organigramme : Alternative 6"/>
          <p:cNvSpPr/>
          <p:nvPr/>
        </p:nvSpPr>
        <p:spPr>
          <a:xfrm>
            <a:off x="1521605" y="1282898"/>
            <a:ext cx="3924000" cy="912803"/>
          </a:xfrm>
          <a:prstGeom prst="flowChartAlternateProcess">
            <a:avLst/>
          </a:prstGeom>
          <a:solidFill>
            <a:srgbClr val="F2D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bg1"/>
              </a:solidFill>
            </a:endParaRPr>
          </a:p>
        </p:txBody>
      </p:sp>
      <p:sp>
        <p:nvSpPr>
          <p:cNvPr id="10" name="Organigramme : Alternative 9"/>
          <p:cNvSpPr/>
          <p:nvPr/>
        </p:nvSpPr>
        <p:spPr>
          <a:xfrm flipH="1">
            <a:off x="1521605" y="2352469"/>
            <a:ext cx="3924000" cy="912803"/>
          </a:xfrm>
          <a:prstGeom prst="flowChartAlternateProcess">
            <a:avLst/>
          </a:prstGeom>
          <a:solidFill>
            <a:srgbClr val="2DD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521606" y="3422038"/>
            <a:ext cx="3924000" cy="912801"/>
          </a:xfrm>
          <a:prstGeom prst="roundRect">
            <a:avLst/>
          </a:prstGeom>
          <a:solidFill>
            <a:srgbClr val="E84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Organigramme : Alternative 15"/>
          <p:cNvSpPr/>
          <p:nvPr/>
        </p:nvSpPr>
        <p:spPr>
          <a:xfrm flipH="1">
            <a:off x="1521606" y="4491583"/>
            <a:ext cx="3924000" cy="912801"/>
          </a:xfrm>
          <a:prstGeom prst="flowChartAlternateProcess">
            <a:avLst/>
          </a:prstGeom>
          <a:solidFill>
            <a:srgbClr val="F2D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4" name="Rectangle : coins arrondis 23">
            <a:extLst>
              <a:ext uri="{FF2B5EF4-FFF2-40B4-BE49-F238E27FC236}">
                <a16:creationId xmlns:a16="http://schemas.microsoft.com/office/drawing/2014/main" id="{13BDD850-A4CC-42F8-B468-A6DBDFD42FB6}"/>
              </a:ext>
            </a:extLst>
          </p:cNvPr>
          <p:cNvSpPr/>
          <p:nvPr/>
        </p:nvSpPr>
        <p:spPr>
          <a:xfrm>
            <a:off x="1548499" y="2432858"/>
            <a:ext cx="2341114" cy="752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CONTRÔLE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ABSENCE DE GLUTEN</a:t>
            </a:r>
          </a:p>
        </p:txBody>
      </p:sp>
      <p:sp>
        <p:nvSpPr>
          <p:cNvPr id="35" name="Rectangle : coins arrondis 24">
            <a:extLst>
              <a:ext uri="{FF2B5EF4-FFF2-40B4-BE49-F238E27FC236}">
                <a16:creationId xmlns:a16="http://schemas.microsoft.com/office/drawing/2014/main" id="{523875B3-3B74-472D-9916-FF6AEA576A3A}"/>
              </a:ext>
            </a:extLst>
          </p:cNvPr>
          <p:cNvSpPr/>
          <p:nvPr/>
        </p:nvSpPr>
        <p:spPr>
          <a:xfrm>
            <a:off x="1548499" y="3502426"/>
            <a:ext cx="2227734" cy="75202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9 CONTRÔLES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PHYSICOCHIMIQUES</a:t>
            </a:r>
          </a:p>
        </p:txBody>
      </p:sp>
      <p:sp>
        <p:nvSpPr>
          <p:cNvPr id="36" name="Rectangle : coins arrondis 25">
            <a:extLst>
              <a:ext uri="{FF2B5EF4-FFF2-40B4-BE49-F238E27FC236}">
                <a16:creationId xmlns:a16="http://schemas.microsoft.com/office/drawing/2014/main" id="{831AD644-F5E8-4DC9-AE67-EFDB5AE8B640}"/>
              </a:ext>
            </a:extLst>
          </p:cNvPr>
          <p:cNvSpPr/>
          <p:nvPr/>
        </p:nvSpPr>
        <p:spPr>
          <a:xfrm>
            <a:off x="1616739" y="1363287"/>
            <a:ext cx="2382056" cy="752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10 CONTRÔLES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MICROBIOLOGIQUES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6307252" y="1296560"/>
            <a:ext cx="3924000" cy="899766"/>
          </a:xfrm>
          <a:prstGeom prst="roundRect">
            <a:avLst/>
          </a:prstGeom>
          <a:solidFill>
            <a:srgbClr val="2DD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 flipH="1">
            <a:off x="6307252" y="2350856"/>
            <a:ext cx="3924000" cy="899766"/>
          </a:xfrm>
          <a:prstGeom prst="roundRect">
            <a:avLst/>
          </a:prstGeom>
          <a:solidFill>
            <a:srgbClr val="E84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307252" y="3363613"/>
            <a:ext cx="3924000" cy="899765"/>
          </a:xfrm>
          <a:prstGeom prst="roundRect">
            <a:avLst/>
          </a:prstGeom>
          <a:solidFill>
            <a:srgbClr val="F2D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Rectangle : coins arrondis 23">
            <a:extLst>
              <a:ext uri="{FF2B5EF4-FFF2-40B4-BE49-F238E27FC236}">
                <a16:creationId xmlns:a16="http://schemas.microsoft.com/office/drawing/2014/main" id="{13BDD850-A4CC-42F8-B468-A6DBDFD42FB6}"/>
              </a:ext>
            </a:extLst>
          </p:cNvPr>
          <p:cNvSpPr/>
          <p:nvPr/>
        </p:nvSpPr>
        <p:spPr>
          <a:xfrm>
            <a:off x="6307252" y="2409982"/>
            <a:ext cx="1944000" cy="74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CONFORMES AUX NORMES HACCP DE TRAÇABILITÉ</a:t>
            </a:r>
          </a:p>
        </p:txBody>
      </p:sp>
      <p:sp>
        <p:nvSpPr>
          <p:cNvPr id="33" name="Rectangle : coins arrondis 24">
            <a:extLst>
              <a:ext uri="{FF2B5EF4-FFF2-40B4-BE49-F238E27FC236}">
                <a16:creationId xmlns:a16="http://schemas.microsoft.com/office/drawing/2014/main" id="{523875B3-3B74-472D-9916-FF6AEA576A3A}"/>
              </a:ext>
            </a:extLst>
          </p:cNvPr>
          <p:cNvSpPr/>
          <p:nvPr/>
        </p:nvSpPr>
        <p:spPr>
          <a:xfrm>
            <a:off x="6307252" y="3441965"/>
            <a:ext cx="2736000" cy="74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CONFORMES À LA NORME ANTIDOPAGE NF V94001</a:t>
            </a:r>
          </a:p>
        </p:txBody>
      </p:sp>
      <p:sp>
        <p:nvSpPr>
          <p:cNvPr id="37" name="Rectangle : coins arrondis 25">
            <a:extLst>
              <a:ext uri="{FF2B5EF4-FFF2-40B4-BE49-F238E27FC236}">
                <a16:creationId xmlns:a16="http://schemas.microsoft.com/office/drawing/2014/main" id="{831AD644-F5E8-4DC9-AE67-EFDB5AE8B640}"/>
              </a:ext>
            </a:extLst>
          </p:cNvPr>
          <p:cNvSpPr/>
          <p:nvPr/>
        </p:nvSpPr>
        <p:spPr>
          <a:xfrm>
            <a:off x="6382037" y="1374897"/>
            <a:ext cx="2124000" cy="74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CERTIFIÉS ISO 9001 ET 22000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6307252" y="5605678"/>
            <a:ext cx="3924000" cy="899766"/>
          </a:xfrm>
          <a:prstGeom prst="roundRect">
            <a:avLst/>
          </a:prstGeom>
          <a:solidFill>
            <a:srgbClr val="E84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0" name="Rectangle : coins arrondis 25">
            <a:extLst>
              <a:ext uri="{FF2B5EF4-FFF2-40B4-BE49-F238E27FC236}">
                <a16:creationId xmlns:a16="http://schemas.microsoft.com/office/drawing/2014/main" id="{831AD644-F5E8-4DC9-AE67-EFDB5AE8B640}"/>
              </a:ext>
            </a:extLst>
          </p:cNvPr>
          <p:cNvSpPr/>
          <p:nvPr/>
        </p:nvSpPr>
        <p:spPr>
          <a:xfrm>
            <a:off x="6382037" y="5630328"/>
            <a:ext cx="2556000" cy="74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CONFORMES AUX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NORMES EUROPEENNES</a:t>
            </a:r>
          </a:p>
        </p:txBody>
      </p:sp>
      <p:pic>
        <p:nvPicPr>
          <p:cNvPr id="52226" name="Picture 2" descr="Z:\PUBLIC\COMMUNICATION\COMMUNICATION 2018\BEAUTYSANE\RBE Maj\RBE 2018\Visuels\Pictos\Pictos_ISO_9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6448" y="1264132"/>
            <a:ext cx="1624512" cy="972000"/>
          </a:xfrm>
          <a:prstGeom prst="rect">
            <a:avLst/>
          </a:prstGeom>
          <a:noFill/>
        </p:spPr>
      </p:pic>
      <p:pic>
        <p:nvPicPr>
          <p:cNvPr id="52227" name="Picture 3" descr="Z:\PUBLIC\COMMUNICATION\COMMUNICATION 2018\BEAUTYSANE\RBE Maj\RBE 2018\Visuels\Pictos\Picto_HACC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883" y="2388379"/>
            <a:ext cx="1383843" cy="828000"/>
          </a:xfrm>
          <a:prstGeom prst="rect">
            <a:avLst/>
          </a:prstGeom>
          <a:noFill/>
        </p:spPr>
      </p:pic>
      <p:sp>
        <p:nvSpPr>
          <p:cNvPr id="43" name="TextBox 9"/>
          <p:cNvSpPr txBox="1"/>
          <p:nvPr/>
        </p:nvSpPr>
        <p:spPr>
          <a:xfrm>
            <a:off x="0" y="176176"/>
            <a:ext cx="1219199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 err="1">
                <a:solidFill>
                  <a:srgbClr val="5DE1B5"/>
                </a:solidFill>
                <a:latin typeface="Moon Flower Bold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Sécurité</a:t>
            </a:r>
            <a:r>
              <a:rPr lang="en-US" sz="5400" b="1" dirty="0">
                <a:solidFill>
                  <a:srgbClr val="5DE1B5"/>
                </a:solidFill>
                <a:latin typeface="Moon Flower Bold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 et </a:t>
            </a:r>
            <a:r>
              <a:rPr lang="en-US" sz="5400" b="1" dirty="0" err="1">
                <a:solidFill>
                  <a:srgbClr val="5DE1B5"/>
                </a:solidFill>
                <a:latin typeface="Moon Flower Bold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TRAÇABILITé</a:t>
            </a:r>
            <a:endParaRPr lang="en-US" sz="5400" b="1" dirty="0">
              <a:solidFill>
                <a:schemeClr val="tx2"/>
              </a:solidFill>
              <a:latin typeface="Moon Flower Bold" pitchFamily="2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23" name="Organigramme : Alternative 22"/>
          <p:cNvSpPr/>
          <p:nvPr/>
        </p:nvSpPr>
        <p:spPr>
          <a:xfrm flipH="1">
            <a:off x="6304596" y="4513857"/>
            <a:ext cx="3924000" cy="912801"/>
          </a:xfrm>
          <a:prstGeom prst="flowChartAlternateProcess">
            <a:avLst/>
          </a:prstGeom>
          <a:solidFill>
            <a:srgbClr val="2DD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7" name="Rectangle : coins arrondis 25">
            <a:extLst>
              <a:ext uri="{FF2B5EF4-FFF2-40B4-BE49-F238E27FC236}">
                <a16:creationId xmlns:a16="http://schemas.microsoft.com/office/drawing/2014/main" id="{831AD644-F5E8-4DC9-AE67-EFDB5AE8B640}"/>
              </a:ext>
            </a:extLst>
          </p:cNvPr>
          <p:cNvSpPr/>
          <p:nvPr/>
        </p:nvSpPr>
        <p:spPr>
          <a:xfrm>
            <a:off x="6352511" y="4603609"/>
            <a:ext cx="2633834" cy="7412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FABRICATION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100 % FRANÇAISE</a:t>
            </a:r>
          </a:p>
        </p:txBody>
      </p:sp>
      <p:pic>
        <p:nvPicPr>
          <p:cNvPr id="29" name="Image 28" descr="Picto_microsco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4276" y="1379299"/>
            <a:ext cx="720000" cy="720000"/>
          </a:xfrm>
          <a:prstGeom prst="rect">
            <a:avLst/>
          </a:prstGeom>
        </p:spPr>
      </p:pic>
      <p:sp>
        <p:nvSpPr>
          <p:cNvPr id="49154" name="AutoShape 2" descr="Fabriqué Fr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56" name="AutoShape 4" descr="Fabriqué Fr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58" name="AutoShape 6" descr="Fabriqué Fr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9" name="Image 38" descr="Picto_eprouvet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0276" y="3464438"/>
            <a:ext cx="828000" cy="828000"/>
          </a:xfrm>
          <a:prstGeom prst="rect">
            <a:avLst/>
          </a:prstGeom>
        </p:spPr>
      </p:pic>
      <p:pic>
        <p:nvPicPr>
          <p:cNvPr id="42" name="Image 41" descr="Picto_gout.png"/>
          <p:cNvPicPr>
            <a:picLocks noChangeAspect="1"/>
          </p:cNvPicPr>
          <p:nvPr/>
        </p:nvPicPr>
        <p:blipFill>
          <a:blip r:embed="rId7" cstate="print"/>
          <a:srcRect b="27808"/>
          <a:stretch>
            <a:fillRect/>
          </a:stretch>
        </p:blipFill>
        <p:spPr>
          <a:xfrm>
            <a:off x="4260806" y="4583850"/>
            <a:ext cx="1146941" cy="828000"/>
          </a:xfrm>
          <a:prstGeom prst="rect">
            <a:avLst/>
          </a:prstGeom>
        </p:spPr>
      </p:pic>
      <p:pic>
        <p:nvPicPr>
          <p:cNvPr id="44" name="Image 43" descr="Picto_tour_eiffe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10804" y="4556257"/>
            <a:ext cx="828000" cy="828000"/>
          </a:xfrm>
          <a:prstGeom prst="rect">
            <a:avLst/>
          </a:prstGeom>
        </p:spPr>
      </p:pic>
      <p:sp>
        <p:nvSpPr>
          <p:cNvPr id="45" name="Rectangle : coins arrondis 24">
            <a:extLst>
              <a:ext uri="{FF2B5EF4-FFF2-40B4-BE49-F238E27FC236}">
                <a16:creationId xmlns:a16="http://schemas.microsoft.com/office/drawing/2014/main" id="{523875B3-3B74-472D-9916-FF6AEA576A3A}"/>
              </a:ext>
            </a:extLst>
          </p:cNvPr>
          <p:cNvSpPr/>
          <p:nvPr/>
        </p:nvSpPr>
        <p:spPr>
          <a:xfrm>
            <a:off x="1548499" y="4550176"/>
            <a:ext cx="2262988" cy="75202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9 CONTRÔLES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ORGANOLEPTIQUES</a:t>
            </a:r>
          </a:p>
        </p:txBody>
      </p:sp>
      <p:pic>
        <p:nvPicPr>
          <p:cNvPr id="1026" name="Picture 2" descr="Z:\PUBLIC\COMMUNICATION\COMMUNICATION 2018\BEAUTYSANE\RBE Maj\RBE 2018\Visuels\A VECTORISER\Picto_sans_glut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0276" y="2400300"/>
            <a:ext cx="828000" cy="828000"/>
          </a:xfrm>
          <a:prstGeom prst="rect">
            <a:avLst/>
          </a:prstGeom>
          <a:noFill/>
        </p:spPr>
      </p:pic>
      <p:pic>
        <p:nvPicPr>
          <p:cNvPr id="47" name="Picture 2" descr="Z:\PUBLIC\COMMUNICATION\COMMUNICATION 2018\BEAUTYSANE\RBE Maj\RBE 2018\Visuels\A VECTORISER\Picto_anti_dopag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10804" y="3399495"/>
            <a:ext cx="828000" cy="828000"/>
          </a:xfrm>
          <a:prstGeom prst="rect">
            <a:avLst/>
          </a:prstGeom>
          <a:noFill/>
        </p:spPr>
      </p:pic>
      <p:sp>
        <p:nvSpPr>
          <p:cNvPr id="48" name="Rectangle à coins arrondis 47"/>
          <p:cNvSpPr/>
          <p:nvPr/>
        </p:nvSpPr>
        <p:spPr>
          <a:xfrm flipH="1">
            <a:off x="1544184" y="5633128"/>
            <a:ext cx="3924000" cy="899765"/>
          </a:xfrm>
          <a:prstGeom prst="roundRect">
            <a:avLst/>
          </a:prstGeom>
          <a:solidFill>
            <a:srgbClr val="2DD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49" name="Image 48" descr="Picto_audi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0276" y="5669508"/>
            <a:ext cx="828000" cy="82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618969" y="5697129"/>
            <a:ext cx="23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AUDITS ET CONTRÔLES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  <a:latin typeface="Calibri" pitchFamily="34" charset="0"/>
              </a:rPr>
              <a:t>DES FOURNISSEURS</a:t>
            </a:r>
          </a:p>
        </p:txBody>
      </p:sp>
      <p:pic>
        <p:nvPicPr>
          <p:cNvPr id="2" name="Picture 2" descr="Z:\PUBLIC\COMMUNICATION\COMMUNICATION 2018\BEAUTYSANE\RBE Maj\RBE 2018\Visuels\Pictos\Picto_europe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10804" y="5641561"/>
            <a:ext cx="828000" cy="828000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DC11CA6-1BA5-46D1-B4EF-410F378C0A2E}"/>
              </a:ext>
            </a:extLst>
          </p:cNvPr>
          <p:cNvSpPr txBox="1"/>
          <p:nvPr/>
        </p:nvSpPr>
        <p:spPr>
          <a:xfrm>
            <a:off x="169929" y="1282898"/>
            <a:ext cx="109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EB9834-7CEF-4BDB-9546-D6A9DFFB914C}"/>
              </a:ext>
            </a:extLst>
          </p:cNvPr>
          <p:cNvSpPr txBox="1"/>
          <p:nvPr/>
        </p:nvSpPr>
        <p:spPr>
          <a:xfrm>
            <a:off x="74795" y="1374897"/>
            <a:ext cx="1305118" cy="74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015EFE2-E59D-4B0B-8FB9-41C636A15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09" y="4502159"/>
            <a:ext cx="912804" cy="91280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B281BAC-4291-49A0-A570-7012310B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911" y="1275646"/>
            <a:ext cx="968372" cy="96837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FFAC28E-D147-4514-88CF-C27F589F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911" y="2350856"/>
            <a:ext cx="968372" cy="9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32045-16C7-4C09-A53E-678F0D22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Contrôles microbiologiques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F0FEFD-34CC-43FA-AEC0-196459BBCA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Pourquoi ? :                            pour des raisons de santé publique :  les aliments peuvent devenir toxiques sous l’action de certains microbes ; ces microbes peuvent être transportés par les operateurs lors des manipulations de matières premières ou par contact avec des outils de fabrication .</a:t>
            </a:r>
          </a:p>
          <a:p>
            <a:pPr marL="0" indent="0">
              <a:buNone/>
            </a:pPr>
            <a:r>
              <a:rPr lang="fr-FR" dirty="0"/>
              <a:t>                                                               pour respecter la règlementation :   divers règlements , lois , décrets , normes  imposent certains suivis qualitatifs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Par qui ? : des organismes compétents et </a:t>
            </a:r>
            <a:r>
              <a:rPr lang="fr-FR" dirty="0" err="1"/>
              <a:t>indépendantS</a:t>
            </a:r>
            <a:r>
              <a:rPr lang="fr-FR" dirty="0"/>
              <a:t>  ; </a:t>
            </a:r>
            <a:r>
              <a:rPr lang="fr-FR" dirty="0" err="1">
                <a:solidFill>
                  <a:srgbClr val="002060"/>
                </a:solidFill>
              </a:rPr>
              <a:t>dgccrf</a:t>
            </a:r>
            <a:r>
              <a:rPr lang="fr-FR" dirty="0">
                <a:solidFill>
                  <a:srgbClr val="002060"/>
                </a:solidFill>
              </a:rPr>
              <a:t> , </a:t>
            </a:r>
            <a:r>
              <a:rPr lang="fr-FR" dirty="0" err="1">
                <a:solidFill>
                  <a:srgbClr val="002060"/>
                </a:solidFill>
              </a:rPr>
              <a:t>dsv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/>
              <a:t>…….</a:t>
            </a:r>
          </a:p>
          <a:p>
            <a:pPr marL="0" indent="0">
              <a:buNone/>
            </a:pPr>
            <a:r>
              <a:rPr lang="fr-FR" dirty="0"/>
              <a:t>                                          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A881D55-6AC6-42A6-98CE-E96D4C74C209}"/>
              </a:ext>
            </a:extLst>
          </p:cNvPr>
          <p:cNvSpPr/>
          <p:nvPr/>
        </p:nvSpPr>
        <p:spPr>
          <a:xfrm>
            <a:off x="2583711" y="2110691"/>
            <a:ext cx="797442" cy="383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5A1B1F4-84DA-43A4-8095-165318CC1661}"/>
              </a:ext>
            </a:extLst>
          </p:cNvPr>
          <p:cNvSpPr/>
          <p:nvPr/>
        </p:nvSpPr>
        <p:spPr>
          <a:xfrm>
            <a:off x="2583711" y="3376406"/>
            <a:ext cx="797442" cy="383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30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3C99C-9817-405C-B5F7-E3715190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CONTROLES PHYSICO-CHIMIQUES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666BD7-69CF-4DBD-A58D-39D2D9ECAE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 POURQUOI ? : l’analyse physico-chimique des aliments permet de connaitre leur composition  ; indispensable lorsque l’on parle d’équilibre alimentaire  .</a:t>
            </a:r>
          </a:p>
          <a:p>
            <a:pPr marL="0" indent="0">
              <a:buNone/>
            </a:pPr>
            <a:r>
              <a:rPr lang="fr-FR" dirty="0"/>
              <a:t>     CETTE ANALYSE PERMET D’OBTENIR DES Résultats fiables  sur les valeurs nutritionnelles   </a:t>
            </a:r>
            <a:r>
              <a:rPr lang="fr-FR" dirty="0">
                <a:solidFill>
                  <a:srgbClr val="002060"/>
                </a:solidFill>
              </a:rPr>
              <a:t>(macro et micro nutriments) </a:t>
            </a:r>
            <a:r>
              <a:rPr lang="fr-FR" dirty="0"/>
              <a:t>, les pesticides , les métaux lourds , les allergènes , les     pesticides  et les </a:t>
            </a:r>
            <a:r>
              <a:rPr lang="fr-FR" dirty="0" err="1"/>
              <a:t>ogm</a:t>
            </a:r>
            <a:r>
              <a:rPr lang="fr-FR" dirty="0"/>
              <a:t> .</a:t>
            </a:r>
          </a:p>
          <a:p>
            <a:r>
              <a:rPr lang="fr-FR" dirty="0"/>
              <a:t>PAR QUI ?  :  par des laboratoires indépendants dont les résultats sont valider obligatoirement par le comité français d’accréditation   (</a:t>
            </a:r>
            <a:r>
              <a:rPr lang="fr-FR" dirty="0" err="1"/>
              <a:t>cofrac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355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4B4DE-D13E-4B2F-8A35-C358E17B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Contrôles organoleptiques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CF3BF6-B06D-4344-9C70-7AEED694B5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Pourquoi ? :  Ces contrôles consistent à évaluer une préparation culinaire sous ses différents aspects: aspect visuel , odeur , saveurs , texture  , flaveur .</a:t>
            </a:r>
          </a:p>
          <a:p>
            <a:endParaRPr lang="fr-FR" dirty="0"/>
          </a:p>
          <a:p>
            <a:r>
              <a:rPr lang="fr-FR" dirty="0"/>
              <a:t>PAR QUI ? :  un panel de consommateurs représentatif de la population cible .</a:t>
            </a:r>
          </a:p>
        </p:txBody>
      </p:sp>
    </p:spTree>
    <p:extLst>
      <p:ext uri="{BB962C8B-B14F-4D97-AF65-F5344CB8AC3E}">
        <p14:creationId xmlns:p14="http://schemas.microsoft.com/office/powerpoint/2010/main" val="95295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1179A8-7822-4307-AC43-EFE74F5B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 Normes iso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A58683-51F0-4397-B68B-6CA37BC516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Iso 9001 : gage de qualité .</a:t>
            </a:r>
          </a:p>
          <a:p>
            <a:pPr marL="0" indent="0">
              <a:buNone/>
            </a:pPr>
            <a:r>
              <a:rPr lang="fr-FR" dirty="0"/>
              <a:t>    elle fournit aux entreprises un cadre qui permet une gestion de leurs FABRICATIONS de façon à produire des produits qui répondent aux exigences de leurs clients . LES CLIENTS PARTICIPENT AUX AUDITS Qualités de l’entreprise 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ISO 22000 :  gage de sécurité</a:t>
            </a:r>
          </a:p>
          <a:p>
            <a:pPr marL="0" indent="0">
              <a:buNone/>
            </a:pPr>
            <a:r>
              <a:rPr lang="fr-FR" dirty="0"/>
              <a:t>  cette norme est relative à la sécurité des denrées alimentaires , elle met l’accent sur les compétences du personnel et impose des résultats sur les bonnes pratiques d’hygiène ainsi qu’un système d’amélioration continue</a:t>
            </a:r>
          </a:p>
        </p:txBody>
      </p:sp>
    </p:spTree>
    <p:extLst>
      <p:ext uri="{BB962C8B-B14F-4D97-AF65-F5344CB8AC3E}">
        <p14:creationId xmlns:p14="http://schemas.microsoft.com/office/powerpoint/2010/main" val="315609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EBE4D-04C7-42D0-89F1-F629D049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Normes </a:t>
            </a:r>
            <a:r>
              <a:rPr lang="fr-FR" dirty="0" err="1"/>
              <a:t>haccp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B768B8-260E-4933-A14D-0CA596C593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L’haccp</a:t>
            </a:r>
            <a:r>
              <a:rPr lang="fr-FR" dirty="0"/>
              <a:t> est une  méthode de maitrise de la sécurité des denrées alimentaires destinée aux professionnels de la restauration . Elle a été créer au début des années soixante par la </a:t>
            </a:r>
            <a:r>
              <a:rPr lang="fr-FR" dirty="0" err="1"/>
              <a:t>nasa</a:t>
            </a:r>
            <a:r>
              <a:rPr lang="fr-FR" dirty="0"/>
              <a:t> afin de garantir la sécurité alimentaire de ces astronautes . ELLE PERMET DE VISUALISER ET D’ANTICIPER LES RISQUES à tous les stades de la production , du transport , du stockage et de la distribution des aliments</a:t>
            </a:r>
          </a:p>
        </p:txBody>
      </p:sp>
    </p:spTree>
    <p:extLst>
      <p:ext uri="{BB962C8B-B14F-4D97-AF65-F5344CB8AC3E}">
        <p14:creationId xmlns:p14="http://schemas.microsoft.com/office/powerpoint/2010/main" val="239974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"/>
          <p:cNvSpPr/>
          <p:nvPr/>
        </p:nvSpPr>
        <p:spPr>
          <a:xfrm>
            <a:off x="6562587" y="-2608"/>
            <a:ext cx="6204934" cy="6858000"/>
          </a:xfrm>
          <a:custGeom>
            <a:avLst/>
            <a:gdLst>
              <a:gd name="connsiteX0" fmla="*/ 219032 w 12039556"/>
              <a:gd name="connsiteY0" fmla="*/ 0 h 13716000"/>
              <a:gd name="connsiteX1" fmla="*/ 12039556 w 12039556"/>
              <a:gd name="connsiteY1" fmla="*/ 0 h 13716000"/>
              <a:gd name="connsiteX2" fmla="*/ 12039556 w 12039556"/>
              <a:gd name="connsiteY2" fmla="*/ 13716000 h 13716000"/>
              <a:gd name="connsiteX3" fmla="*/ 219032 w 12039556"/>
              <a:gd name="connsiteY3" fmla="*/ 13716000 h 13716000"/>
              <a:gd name="connsiteX4" fmla="*/ 219032 w 1203955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9556" h="13716000">
                <a:moveTo>
                  <a:pt x="219032" y="0"/>
                </a:moveTo>
                <a:lnTo>
                  <a:pt x="12039556" y="0"/>
                </a:lnTo>
                <a:lnTo>
                  <a:pt x="12039556" y="13716000"/>
                </a:lnTo>
                <a:lnTo>
                  <a:pt x="219032" y="13716000"/>
                </a:lnTo>
                <a:cubicBezTo>
                  <a:pt x="-982963" y="7919270"/>
                  <a:pt x="3297651" y="6275228"/>
                  <a:pt x="219032" y="0"/>
                </a:cubicBezTo>
                <a:close/>
              </a:path>
            </a:pathLst>
          </a:custGeom>
          <a:solidFill>
            <a:srgbClr val="2DD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22855" rIns="45711" bIns="228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"/>
          <p:cNvSpPr/>
          <p:nvPr/>
        </p:nvSpPr>
        <p:spPr>
          <a:xfrm>
            <a:off x="6689950" y="-5216"/>
            <a:ext cx="6204934" cy="6872626"/>
          </a:xfrm>
          <a:custGeom>
            <a:avLst/>
            <a:gdLst>
              <a:gd name="connsiteX0" fmla="*/ 219032 w 12039556"/>
              <a:gd name="connsiteY0" fmla="*/ 0 h 13716000"/>
              <a:gd name="connsiteX1" fmla="*/ 12039556 w 12039556"/>
              <a:gd name="connsiteY1" fmla="*/ 0 h 13716000"/>
              <a:gd name="connsiteX2" fmla="*/ 12039556 w 12039556"/>
              <a:gd name="connsiteY2" fmla="*/ 13716000 h 13716000"/>
              <a:gd name="connsiteX3" fmla="*/ 219032 w 12039556"/>
              <a:gd name="connsiteY3" fmla="*/ 13716000 h 13716000"/>
              <a:gd name="connsiteX4" fmla="*/ 219032 w 1203955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9556" h="13716000">
                <a:moveTo>
                  <a:pt x="219032" y="0"/>
                </a:moveTo>
                <a:lnTo>
                  <a:pt x="12039556" y="0"/>
                </a:lnTo>
                <a:lnTo>
                  <a:pt x="12039556" y="13716000"/>
                </a:lnTo>
                <a:lnTo>
                  <a:pt x="219032" y="13716000"/>
                </a:lnTo>
                <a:cubicBezTo>
                  <a:pt x="-982963" y="7919270"/>
                  <a:pt x="3297651" y="6275228"/>
                  <a:pt x="219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22855" rIns="45711" bIns="228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"/>
          <p:cNvSpPr/>
          <p:nvPr/>
        </p:nvSpPr>
        <p:spPr>
          <a:xfrm>
            <a:off x="6771924" y="9410"/>
            <a:ext cx="6204934" cy="6858000"/>
          </a:xfrm>
          <a:custGeom>
            <a:avLst/>
            <a:gdLst>
              <a:gd name="connsiteX0" fmla="*/ 219032 w 12039556"/>
              <a:gd name="connsiteY0" fmla="*/ 0 h 13716000"/>
              <a:gd name="connsiteX1" fmla="*/ 12039556 w 12039556"/>
              <a:gd name="connsiteY1" fmla="*/ 0 h 13716000"/>
              <a:gd name="connsiteX2" fmla="*/ 12039556 w 12039556"/>
              <a:gd name="connsiteY2" fmla="*/ 13716000 h 13716000"/>
              <a:gd name="connsiteX3" fmla="*/ 219032 w 12039556"/>
              <a:gd name="connsiteY3" fmla="*/ 13716000 h 13716000"/>
              <a:gd name="connsiteX4" fmla="*/ 219032 w 1203955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9556" h="13716000">
                <a:moveTo>
                  <a:pt x="219032" y="0"/>
                </a:moveTo>
                <a:lnTo>
                  <a:pt x="12039556" y="0"/>
                </a:lnTo>
                <a:lnTo>
                  <a:pt x="12039556" y="13716000"/>
                </a:lnTo>
                <a:lnTo>
                  <a:pt x="219032" y="13716000"/>
                </a:lnTo>
                <a:cubicBezTo>
                  <a:pt x="-982963" y="7919270"/>
                  <a:pt x="3297651" y="6275228"/>
                  <a:pt x="219032" y="0"/>
                </a:cubicBezTo>
                <a:close/>
              </a:path>
            </a:pathLst>
          </a:custGeom>
          <a:solidFill>
            <a:srgbClr val="2DD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22855" rIns="45711" bIns="228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 2"/>
          <p:cNvSpPr/>
          <p:nvPr/>
        </p:nvSpPr>
        <p:spPr>
          <a:xfrm>
            <a:off x="6761400" y="9654"/>
            <a:ext cx="6258563" cy="6858000"/>
          </a:xfrm>
          <a:custGeom>
            <a:avLst/>
            <a:gdLst>
              <a:gd name="connsiteX0" fmla="*/ 219032 w 12039556"/>
              <a:gd name="connsiteY0" fmla="*/ 0 h 13716000"/>
              <a:gd name="connsiteX1" fmla="*/ 12039556 w 12039556"/>
              <a:gd name="connsiteY1" fmla="*/ 0 h 13716000"/>
              <a:gd name="connsiteX2" fmla="*/ 12039556 w 12039556"/>
              <a:gd name="connsiteY2" fmla="*/ 13716000 h 13716000"/>
              <a:gd name="connsiteX3" fmla="*/ 219032 w 12039556"/>
              <a:gd name="connsiteY3" fmla="*/ 13716000 h 13716000"/>
              <a:gd name="connsiteX4" fmla="*/ 219032 w 1203955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9556" h="13716000">
                <a:moveTo>
                  <a:pt x="219032" y="0"/>
                </a:moveTo>
                <a:lnTo>
                  <a:pt x="12039556" y="0"/>
                </a:lnTo>
                <a:lnTo>
                  <a:pt x="12039556" y="13716000"/>
                </a:lnTo>
                <a:lnTo>
                  <a:pt x="219032" y="13716000"/>
                </a:lnTo>
                <a:cubicBezTo>
                  <a:pt x="-982963" y="7919270"/>
                  <a:pt x="3297651" y="6275228"/>
                  <a:pt x="219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22855" rIns="45711" bIns="228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6" name="Espace réservé pour une image  35" descr="jar-rose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5413" r="21143"/>
          <a:stretch>
            <a:fillRect/>
          </a:stretch>
        </p:blipFill>
        <p:spPr>
          <a:xfrm>
            <a:off x="9883337" y="907242"/>
            <a:ext cx="2829592" cy="4441062"/>
          </a:xfrm>
        </p:spPr>
      </p:pic>
      <p:sp>
        <p:nvSpPr>
          <p:cNvPr id="23" name="TextBox 9"/>
          <p:cNvSpPr txBox="1"/>
          <p:nvPr/>
        </p:nvSpPr>
        <p:spPr>
          <a:xfrm>
            <a:off x="0" y="167204"/>
            <a:ext cx="672506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Moon Flower Bold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La good solution ?               </a:t>
            </a:r>
            <a:endParaRPr lang="en-US" sz="5400" b="1" dirty="0">
              <a:solidFill>
                <a:srgbClr val="2DD798"/>
              </a:solidFill>
              <a:latin typeface="Moon Flower Bold" pitchFamily="2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1801824" y="1418861"/>
            <a:ext cx="272991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Apport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calorique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maîtrisé</a:t>
            </a:r>
            <a:endParaRPr lang="en-US" sz="2000" b="1" dirty="0">
              <a:solidFill>
                <a:schemeClr val="tx2"/>
              </a:solidFill>
              <a:latin typeface="+mn-lt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801824" y="2155208"/>
            <a:ext cx="378308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Equilibre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Glucides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Protéines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Lipides</a:t>
            </a:r>
            <a:endParaRPr lang="en-US" sz="2000" b="1" dirty="0">
              <a:solidFill>
                <a:schemeClr val="tx2"/>
              </a:solidFill>
              <a:latin typeface="+mn-lt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1793809" y="2987724"/>
            <a:ext cx="354103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Enrichi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en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Vitamines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et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Minéraux</a:t>
            </a:r>
            <a:endParaRPr lang="en-US" sz="2000" b="1" dirty="0">
              <a:solidFill>
                <a:schemeClr val="tx2"/>
              </a:solidFill>
              <a:latin typeface="+mn-lt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33" name="TextBox 18"/>
          <p:cNvSpPr txBox="1"/>
          <p:nvPr/>
        </p:nvSpPr>
        <p:spPr>
          <a:xfrm>
            <a:off x="1801824" y="3708261"/>
            <a:ext cx="29350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Système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Haute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Digestibilité</a:t>
            </a:r>
            <a:endParaRPr lang="en-US" sz="2000" b="1" dirty="0">
              <a:solidFill>
                <a:schemeClr val="tx2"/>
              </a:solidFill>
              <a:latin typeface="+mn-lt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38" name="TextBox 14"/>
          <p:cNvSpPr txBox="1"/>
          <p:nvPr/>
        </p:nvSpPr>
        <p:spPr>
          <a:xfrm>
            <a:off x="1784191" y="4480702"/>
            <a:ext cx="17504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Source de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Fibres</a:t>
            </a:r>
            <a:endParaRPr lang="en-US" sz="2000" b="1" dirty="0">
              <a:solidFill>
                <a:schemeClr val="tx2"/>
              </a:solidFill>
              <a:latin typeface="+mn-lt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39" name="TextBox 15"/>
          <p:cNvSpPr txBox="1"/>
          <p:nvPr/>
        </p:nvSpPr>
        <p:spPr>
          <a:xfrm>
            <a:off x="1801824" y="5232420"/>
            <a:ext cx="19348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Source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d’Omega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3</a:t>
            </a:r>
          </a:p>
        </p:txBody>
      </p:sp>
      <p:sp>
        <p:nvSpPr>
          <p:cNvPr id="40" name="TextBox 16"/>
          <p:cNvSpPr txBox="1"/>
          <p:nvPr/>
        </p:nvSpPr>
        <p:spPr>
          <a:xfrm>
            <a:off x="1801824" y="5968774"/>
            <a:ext cx="40454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Juste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ce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qu’il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faut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de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sucre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et de </a:t>
            </a:r>
            <a:r>
              <a:rPr lang="en-US" sz="2000" b="1" dirty="0" err="1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sel</a:t>
            </a:r>
            <a:r>
              <a:rPr lang="en-US" sz="2000" b="1" dirty="0">
                <a:solidFill>
                  <a:schemeClr val="tx2"/>
                </a:solidFill>
                <a:latin typeface="+mn-lt"/>
                <a:ea typeface="Lato Bold" panose="020F0502020204030203" pitchFamily="34" charset="0"/>
                <a:cs typeface="Lato Bold" panose="020F0502020204030203" pitchFamily="34" charset="0"/>
              </a:rPr>
              <a:t> !</a:t>
            </a:r>
          </a:p>
        </p:txBody>
      </p:sp>
      <p:sp>
        <p:nvSpPr>
          <p:cNvPr id="50" name="Oval 7"/>
          <p:cNvSpPr/>
          <p:nvPr/>
        </p:nvSpPr>
        <p:spPr>
          <a:xfrm>
            <a:off x="1082885" y="1284749"/>
            <a:ext cx="576000" cy="576000"/>
          </a:xfrm>
          <a:prstGeom prst="ellipse">
            <a:avLst/>
          </a:prstGeom>
          <a:solidFill>
            <a:srgbClr val="2DD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22855" rIns="45711" bIns="228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ZoneTexte 50"/>
          <p:cNvSpPr txBox="1"/>
          <p:nvPr/>
        </p:nvSpPr>
        <p:spPr>
          <a:xfrm>
            <a:off x="1108314" y="1403473"/>
            <a:ext cx="52514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solidFill>
                  <a:schemeClr val="bg1"/>
                </a:solidFill>
              </a:rPr>
              <a:t>Kcal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" name="Groupe 32"/>
          <p:cNvGrpSpPr/>
          <p:nvPr/>
        </p:nvGrpSpPr>
        <p:grpSpPr>
          <a:xfrm>
            <a:off x="1082885" y="3574149"/>
            <a:ext cx="576000" cy="576000"/>
            <a:chOff x="8170219" y="2385919"/>
            <a:chExt cx="576000" cy="576000"/>
          </a:xfrm>
          <a:solidFill>
            <a:srgbClr val="2DD798"/>
          </a:solidFill>
        </p:grpSpPr>
        <p:sp>
          <p:nvSpPr>
            <p:cNvPr id="53" name="Oval 11"/>
            <p:cNvSpPr/>
            <p:nvPr/>
          </p:nvSpPr>
          <p:spPr>
            <a:xfrm>
              <a:off x="8170219" y="2385919"/>
              <a:ext cx="576000" cy="57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1" tIns="22855" rIns="45711" bIns="22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8253987" y="2497562"/>
              <a:ext cx="425756" cy="36933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Open Sans Light"/>
                  <a:ea typeface="Open Sans Light"/>
                  <a:cs typeface="Open Sans Light"/>
                  <a:sym typeface="Open Sans Light"/>
                </a:rPr>
                <a:t>HD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082885" y="5098308"/>
            <a:ext cx="576000" cy="576000"/>
            <a:chOff x="1204224" y="4593332"/>
            <a:chExt cx="576000" cy="576000"/>
          </a:xfrm>
        </p:grpSpPr>
        <p:sp>
          <p:nvSpPr>
            <p:cNvPr id="55" name="Oval 8"/>
            <p:cNvSpPr/>
            <p:nvPr/>
          </p:nvSpPr>
          <p:spPr>
            <a:xfrm>
              <a:off x="1204224" y="4593332"/>
              <a:ext cx="576000" cy="576000"/>
            </a:xfrm>
            <a:prstGeom prst="ellipse">
              <a:avLst/>
            </a:prstGeom>
            <a:solidFill>
              <a:srgbClr val="F3D6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1" tIns="22855" rIns="45711" bIns="22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242477" y="4619723"/>
              <a:ext cx="499494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>
                  <a:solidFill>
                    <a:schemeClr val="bg1"/>
                  </a:solidFill>
                </a:rPr>
                <a:t>O</a:t>
              </a:r>
              <a:r>
                <a:rPr lang="fr-FR" sz="1200" b="1" dirty="0">
                  <a:solidFill>
                    <a:schemeClr val="bg1"/>
                  </a:solidFill>
                </a:rPr>
                <a:t> 3</a:t>
              </a:r>
              <a:endParaRPr kumimoji="0" lang="fr-FR" sz="11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1078681" y="4346590"/>
            <a:ext cx="611704" cy="576000"/>
            <a:chOff x="1179251" y="3882558"/>
            <a:chExt cx="611704" cy="576000"/>
          </a:xfrm>
        </p:grpSpPr>
        <p:sp>
          <p:nvSpPr>
            <p:cNvPr id="57" name="Oval 7"/>
            <p:cNvSpPr/>
            <p:nvPr/>
          </p:nvSpPr>
          <p:spPr>
            <a:xfrm>
              <a:off x="1183455" y="3882558"/>
              <a:ext cx="576000" cy="576000"/>
            </a:xfrm>
            <a:prstGeom prst="ellipse">
              <a:avLst/>
            </a:prstGeom>
            <a:solidFill>
              <a:srgbClr val="E84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1" tIns="22855" rIns="45711" bIns="22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1179251" y="4039754"/>
              <a:ext cx="611704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100" b="1" dirty="0">
                  <a:solidFill>
                    <a:schemeClr val="bg1"/>
                  </a:solidFill>
                </a:rPr>
                <a:t>FIBRES</a:t>
              </a:r>
              <a:endParaRPr kumimoji="0" lang="fr-FR" sz="105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1082885" y="5834662"/>
            <a:ext cx="576000" cy="576000"/>
            <a:chOff x="1204201" y="5288742"/>
            <a:chExt cx="576000" cy="576000"/>
          </a:xfrm>
        </p:grpSpPr>
        <p:sp>
          <p:nvSpPr>
            <p:cNvPr id="59" name="Oval 9"/>
            <p:cNvSpPr/>
            <p:nvPr/>
          </p:nvSpPr>
          <p:spPr>
            <a:xfrm>
              <a:off x="1204201" y="5288742"/>
              <a:ext cx="576000" cy="576000"/>
            </a:xfrm>
            <a:prstGeom prst="ellipse">
              <a:avLst/>
            </a:prstGeom>
            <a:solidFill>
              <a:srgbClr val="2DD7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1" tIns="22855" rIns="45711" bIns="2285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0" name="Picture 4" descr="Z:\PUBLIC\COMMUNICATION\COMMUNICATION 2018\BEAUTYSANE\RBE Maj\RBE 2018\Visuels\A VECTORISER\Picto_salier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8201" y="5342742"/>
              <a:ext cx="468000" cy="468000"/>
            </a:xfrm>
            <a:prstGeom prst="rect">
              <a:avLst/>
            </a:prstGeom>
            <a:noFill/>
          </p:spPr>
        </p:pic>
      </p:grpSp>
      <p:sp>
        <p:nvSpPr>
          <p:cNvPr id="32" name="TextBox 9"/>
          <p:cNvSpPr txBox="1"/>
          <p:nvPr/>
        </p:nvSpPr>
        <p:spPr>
          <a:xfrm>
            <a:off x="7137780" y="211670"/>
            <a:ext cx="570476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solidFill>
                  <a:srgbClr val="2DD798"/>
                </a:solidFill>
                <a:latin typeface="Moon Flower Bold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LA FOOD COLLECTION !</a:t>
            </a:r>
          </a:p>
        </p:txBody>
      </p:sp>
      <p:pic>
        <p:nvPicPr>
          <p:cNvPr id="37" name="Picture 2" descr="Z:\PUBLIC\COMMUNICATION\COMMUNICATION 2018\BEAUTYSANE\RBE Maj\RBE 2018\Visuels\Pictos\Picto_EQUILIBRE3_ro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885" y="2003096"/>
            <a:ext cx="612000" cy="612000"/>
          </a:xfrm>
          <a:prstGeom prst="rect">
            <a:avLst/>
          </a:prstGeom>
          <a:noFill/>
        </p:spPr>
      </p:pic>
      <p:pic>
        <p:nvPicPr>
          <p:cNvPr id="42" name="Picture 3" descr="Z:\PUBLIC\COMMUNICATION\COMMUNICATION 2018\BEAUTYSANE\RBE Maj\RBE 2018\Visuels\Pictos\Picto_23vitamines_jau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4885" y="2835612"/>
            <a:ext cx="612000" cy="612000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2A304B0-CCAA-4D9F-B21C-0E37363BBE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02" y="3420905"/>
            <a:ext cx="3897500" cy="33869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7952BDF-2667-4A4B-9F69-A3F925A74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570" y="3471635"/>
            <a:ext cx="874955" cy="8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170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FB572-2F78-42E9-888E-F8B6322A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Complexe haute </a:t>
            </a:r>
            <a:r>
              <a:rPr lang="fr-FR" dirty="0" err="1"/>
              <a:t>digestibilite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1B7CD7-A929-4169-AF58-DDF5B2DC2F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Il s’agit d’un ensemble d’enzymes digestives , qui facilitent la digestion du lactose (enzyme lactase absente chez certaines personnes ) , des protéines et des glucides complexes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Brevet mondial     </a:t>
            </a:r>
          </a:p>
        </p:txBody>
      </p:sp>
      <p:pic>
        <p:nvPicPr>
          <p:cNvPr id="8" name="Image 7" descr="Une image contenant animal&#10;&#10;Description générée avec un niveau de confiance élevé">
            <a:extLst>
              <a:ext uri="{FF2B5EF4-FFF2-40B4-BE49-F238E27FC236}">
                <a16:creationId xmlns:a16="http://schemas.microsoft.com/office/drawing/2014/main" id="{5E9C4B15-643D-4DCB-9DE8-FE56A8D5A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716" y="3961916"/>
            <a:ext cx="29051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1F538-2EE2-4A12-A5E3-A44DF12B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Energy </a:t>
            </a:r>
            <a:r>
              <a:rPr lang="fr-FR" dirty="0" err="1"/>
              <a:t>diet</a:t>
            </a:r>
            <a:r>
              <a:rPr lang="fr-FR" dirty="0"/>
              <a:t> et le lait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B81265-910C-41D3-AB73-CA3D26EDAF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Ne pas confondre :</a:t>
            </a:r>
          </a:p>
          <a:p>
            <a:pPr marL="0" indent="0">
              <a:buNone/>
            </a:pPr>
            <a:r>
              <a:rPr lang="fr-FR" dirty="0"/>
              <a:t>      _ intolérances au lactose : due à l’absence d’une enzyme digestive (lactase) </a:t>
            </a:r>
          </a:p>
          <a:p>
            <a:pPr marL="0" indent="0">
              <a:buNone/>
            </a:pPr>
            <a:r>
              <a:rPr lang="fr-FR" dirty="0"/>
              <a:t>          le système </a:t>
            </a:r>
            <a:r>
              <a:rPr lang="fr-FR" dirty="0" err="1"/>
              <a:t>hd</a:t>
            </a:r>
            <a:r>
              <a:rPr lang="fr-FR" dirty="0"/>
              <a:t> contient cette enzyme et permet de diminuer les troubles digestifs , on peut aussi utiliser des boissons végétales pour remplacer le lait de vache /EAU .</a:t>
            </a:r>
          </a:p>
          <a:p>
            <a:pPr marL="0" indent="0">
              <a:buNone/>
            </a:pPr>
            <a:r>
              <a:rPr lang="fr-FR" dirty="0"/>
              <a:t>       _hypersensibilité aux protéines de lait de vache :</a:t>
            </a:r>
          </a:p>
          <a:p>
            <a:pPr marL="0" indent="0">
              <a:buNone/>
            </a:pPr>
            <a:r>
              <a:rPr lang="fr-FR" dirty="0"/>
              <a:t>          produits </a:t>
            </a:r>
            <a:r>
              <a:rPr lang="fr-FR" dirty="0" err="1"/>
              <a:t>beautysané</a:t>
            </a:r>
            <a:r>
              <a:rPr lang="fr-FR" dirty="0"/>
              <a:t> compatible : soupes , omelette , fruits des bois , muffins ,parmentier végétal . NE CONTIENNENT PAS DE PROTEINES DE LAIT EN TANT QU’ingrédient mais présentes à l’état de traces . Réhydratez avec des boissons végétales /EAU .</a:t>
            </a:r>
          </a:p>
          <a:p>
            <a:pPr marL="0" indent="0">
              <a:buNone/>
            </a:pPr>
            <a:r>
              <a:rPr lang="fr-FR" dirty="0"/>
              <a:t>        _ allergie aux protéines de lait de vache (plv) : implique une réaction immunitaire . </a:t>
            </a:r>
            <a:r>
              <a:rPr lang="fr-FR" dirty="0">
                <a:solidFill>
                  <a:srgbClr val="FF0000"/>
                </a:solidFill>
              </a:rPr>
              <a:t>GAMME INCOMPATIBLE </a:t>
            </a:r>
            <a:r>
              <a:rPr lang="fr-FR" dirty="0"/>
              <a:t>CAR Présence de protéines de lait à l’état de traces .</a:t>
            </a:r>
          </a:p>
          <a:p>
            <a:pPr marL="0" indent="0">
              <a:buNone/>
            </a:pPr>
            <a:r>
              <a:rPr lang="fr-FR" dirty="0"/>
              <a:t>        _éviction par gout ou par conviction  : boissons végétales / eau</a:t>
            </a:r>
          </a:p>
        </p:txBody>
      </p:sp>
    </p:spTree>
    <p:extLst>
      <p:ext uri="{BB962C8B-B14F-4D97-AF65-F5344CB8AC3E}">
        <p14:creationId xmlns:p14="http://schemas.microsoft.com/office/powerpoint/2010/main" val="42697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F69A2-5E7E-4F5B-B055-D052436F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1000 </a:t>
            </a:r>
            <a:r>
              <a:rPr lang="fr-FR" dirty="0" err="1"/>
              <a:t>pvp</a:t>
            </a:r>
            <a:r>
              <a:rPr lang="fr-FR" dirty="0"/>
              <a:t> ou plus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D3ED1B-A448-4CFE-A43E-BD59BBD6C1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Démarrage	</a:t>
            </a:r>
          </a:p>
          <a:p>
            <a:r>
              <a:rPr lang="fr-FR" dirty="0"/>
              <a:t>Convictions / ATTITUDE</a:t>
            </a:r>
          </a:p>
          <a:p>
            <a:r>
              <a:rPr lang="fr-FR" dirty="0"/>
              <a:t>OFFRE 3 MOIS NO YOYO</a:t>
            </a:r>
          </a:p>
          <a:p>
            <a:r>
              <a:rPr lang="fr-FR" dirty="0"/>
              <a:t>RBE / TETE A TETE EN COUPLE</a:t>
            </a:r>
          </a:p>
          <a:p>
            <a:r>
              <a:rPr lang="fr-FR" dirty="0"/>
              <a:t>Fidélisation / SERVICE PLUS</a:t>
            </a:r>
          </a:p>
          <a:p>
            <a:r>
              <a:rPr lang="fr-FR" dirty="0"/>
              <a:t>parrainage</a:t>
            </a:r>
          </a:p>
          <a:p>
            <a:r>
              <a:rPr lang="fr-FR" dirty="0"/>
              <a:t>Offre promotionnelle </a:t>
            </a:r>
            <a:r>
              <a:rPr lang="fr-FR" dirty="0" err="1"/>
              <a:t>beautysané</a:t>
            </a:r>
            <a:endParaRPr lang="fr-FR" dirty="0"/>
          </a:p>
          <a:p>
            <a:r>
              <a:rPr lang="fr-FR" dirty="0"/>
              <a:t>BIEN CONNAITRE SA GAMME (un peu de technique)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982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550C4C-B694-4A5A-9FA4-D416B0578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8E17BB-0344-4C4C-954C-26FAA745E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05378" y="3504625"/>
            <a:ext cx="9755187" cy="140314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828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44F15-1596-43C8-8717-5463A76EF6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Beautysané</a:t>
            </a:r>
            <a:br>
              <a:rPr lang="fr-FR" dirty="0"/>
            </a:br>
            <a:r>
              <a:rPr lang="fr-FR" dirty="0"/>
              <a:t>UN PEU DE TECHNIQUE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EAEC4C-B0C9-4065-8555-9E94CF3B82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065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 descr="https://mail.google.com/mail/u/0/?ui=2&amp;ik=93801e6b92&amp;view=fimg&amp;th=161e741ef88026b6&amp;attid=0.1.1&amp;disp=emb&amp;attbid=ANGjdJ_9wZrzKhrOr6VoCORpMLe43uliPI2lvBeMos8oZJYhaDnnWbhid1sv0DifKrwa8i_fhuv4wXCphbjjCHfphBkXqsKMicN8_Nztwa66Q3kuGEyN2DWwo26T17s&amp;sz=s0-l75-ft&amp;ats=1520005841107&amp;rm=161e741ef88026b6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212" name="AutoShape 4" descr="https://mail.google.com/mail/u/0/?ui=2&amp;ik=93801e6b92&amp;view=fimg&amp;th=161e741ef88026b6&amp;attid=0.1.1&amp;disp=emb&amp;attbid=ANGjdJ_9wZrzKhrOr6VoCORpMLe43uliPI2lvBeMos8oZJYhaDnnWbhid1sv0DifKrwa8i_fhuv4wXCphbjjCHfphBkXqsKMicN8_Nztwa66Q3kuGEyN2DWwo26T17s&amp;sz=s0-l75-ft&amp;ats=1520005841107&amp;rm=161e741ef88026b6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4213" name="Picture 5" descr="C:\Users\Jennifer\Desktop\image-4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0" y="0"/>
            <a:ext cx="7249631" cy="6858000"/>
          </a:xfrm>
          <a:prstGeom prst="rect">
            <a:avLst/>
          </a:prstGeom>
          <a:noFill/>
        </p:spPr>
      </p:pic>
      <p:sp>
        <p:nvSpPr>
          <p:cNvPr id="6" name="TextBox 9"/>
          <p:cNvSpPr txBox="1"/>
          <p:nvPr/>
        </p:nvSpPr>
        <p:spPr>
          <a:xfrm>
            <a:off x="6933063" y="1351508"/>
            <a:ext cx="5049671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Moon Flower Bold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LA SOLUTION </a:t>
            </a:r>
          </a:p>
          <a:p>
            <a:r>
              <a:rPr lang="en-US" sz="5400" dirty="0">
                <a:solidFill>
                  <a:schemeClr val="tx2"/>
                </a:solidFill>
                <a:latin typeface="Moon Flower Bold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BEAUTYSANÉ OFFRE </a:t>
            </a:r>
          </a:p>
          <a:p>
            <a:r>
              <a:rPr lang="en-US" sz="5400" dirty="0">
                <a:solidFill>
                  <a:schemeClr val="tx2"/>
                </a:solidFill>
                <a:latin typeface="Moon Flower Bold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DES </a:t>
            </a:r>
            <a:r>
              <a:rPr lang="en-US" sz="5400" dirty="0">
                <a:solidFill>
                  <a:srgbClr val="5DE1B5"/>
                </a:solidFill>
                <a:latin typeface="Moon Flower Bold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GARANTIES</a:t>
            </a:r>
            <a:r>
              <a:rPr lang="en-US" sz="5400" dirty="0">
                <a:solidFill>
                  <a:srgbClr val="9BCCCE"/>
                </a:solidFill>
                <a:latin typeface="Moon Flower Bold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5400" dirty="0">
                <a:solidFill>
                  <a:srgbClr val="5DE1B5"/>
                </a:solidFill>
                <a:latin typeface="Moon Flower Bold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ALIMENTAIRES</a:t>
            </a:r>
            <a:r>
              <a:rPr lang="en-US" sz="5400" dirty="0">
                <a:solidFill>
                  <a:srgbClr val="9BCCCE"/>
                </a:solidFill>
                <a:latin typeface="Moon Flower Bold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sz="5400" dirty="0">
                <a:solidFill>
                  <a:schemeClr val="tx2"/>
                </a:solidFill>
                <a:latin typeface="Moon Flower Bold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EXCEPTIONNELLES !</a:t>
            </a:r>
          </a:p>
        </p:txBody>
      </p:sp>
      <p:pic>
        <p:nvPicPr>
          <p:cNvPr id="7" name="Image 6" descr="logo_beautysane_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38070" y="6155140"/>
            <a:ext cx="1955403" cy="528779"/>
          </a:xfrm>
          <a:prstGeom prst="rect">
            <a:avLst/>
          </a:prstGeom>
        </p:spPr>
      </p:pic>
      <p:pic>
        <p:nvPicPr>
          <p:cNvPr id="1026" name="Picture 2" descr="Z:\PUBLIC\COMMUNICATION\COMMUNICATION 2018\BEAUTYSANE\RBE Maj\RBE 2018\Visuels\feuille_BS_refl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4299" y="3278664"/>
            <a:ext cx="2460683" cy="870260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E03060D-2DCD-466A-BDAC-D2EBD59D3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0" y="160338"/>
            <a:ext cx="1404077" cy="9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21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6ADD7-C4AF-49B3-840E-147D80D4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NANOPARTICULES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717697-DA9A-4213-A7CC-57245A233D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Les nanoparticules sont des particules dont la taille est inferieure à celle d’une  cellule ,</a:t>
            </a:r>
          </a:p>
          <a:p>
            <a:r>
              <a:rPr lang="fr-FR" dirty="0"/>
              <a:t>INTERET:  elles sont utilisées par toutes les industries pour modifier les propriétés physiques de leur production (ex : textiles anti-odeur , matériels  sportif  plus légers ,  brillance de certains  aliments …….)</a:t>
            </a:r>
          </a:p>
          <a:p>
            <a:r>
              <a:rPr lang="fr-FR" dirty="0"/>
              <a:t>Risques : du fait de leur taille ces particules peuvent pénétrer et se diffuser dans les organismes vivants jusqu’à l’intérieur des cellules : elles traversent notamment la barrière céphalique , le tissus pulmonaire . elles ont également  des effets néfastes sur le système immunitaire , le développement embryonnaire.</a:t>
            </a:r>
          </a:p>
          <a:p>
            <a:pPr marL="0" indent="0">
              <a:buNone/>
            </a:pPr>
            <a:r>
              <a:rPr lang="fr-FR" dirty="0"/>
              <a:t>  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16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vec un niveau de confiance élevé">
            <a:extLst>
              <a:ext uri="{FF2B5EF4-FFF2-40B4-BE49-F238E27FC236}">
                <a16:creationId xmlns:a16="http://schemas.microsoft.com/office/drawing/2014/main" id="{134591F7-7725-4259-8F53-B34FAE745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03" y="413248"/>
            <a:ext cx="2457143" cy="33714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CCF520-8994-4FD8-AD5D-8BAB3D7D4D82}"/>
              </a:ext>
            </a:extLst>
          </p:cNvPr>
          <p:cNvSpPr txBox="1"/>
          <p:nvPr/>
        </p:nvSpPr>
        <p:spPr>
          <a:xfrm>
            <a:off x="2992582" y="532015"/>
            <a:ext cx="8279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E171: Dioxyde de titane</a:t>
            </a:r>
          </a:p>
          <a:p>
            <a:r>
              <a:rPr lang="fr-FR" sz="2800" dirty="0"/>
              <a:t> Omniprésent dans l’agroalimentaire (bonbons , plats </a:t>
            </a:r>
            <a:r>
              <a:rPr lang="fr-FR" sz="2800" dirty="0" err="1"/>
              <a:t>preparés</a:t>
            </a:r>
            <a:r>
              <a:rPr lang="fr-FR" sz="2800" dirty="0"/>
              <a:t> )  est très controversé en ce moment 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35AD50-160E-4285-9E15-5887BB735279}"/>
              </a:ext>
            </a:extLst>
          </p:cNvPr>
          <p:cNvSpPr txBox="1"/>
          <p:nvPr/>
        </p:nvSpPr>
        <p:spPr>
          <a:xfrm>
            <a:off x="2992582" y="2277687"/>
            <a:ext cx="8279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Beautysané</a:t>
            </a:r>
            <a:r>
              <a:rPr lang="fr-FR" sz="2800" dirty="0"/>
              <a:t> a décidé de  retirer cette substance de ses capsules d’oméga 3 dès le début 2018 afin de garantir a ses clients une </a:t>
            </a:r>
            <a:r>
              <a:rPr lang="fr-FR" sz="2800" dirty="0" err="1"/>
              <a:t>securité</a:t>
            </a:r>
            <a:r>
              <a:rPr lang="fr-FR" sz="2800" dirty="0"/>
              <a:t> alimentaire sans failles .</a:t>
            </a:r>
          </a:p>
        </p:txBody>
      </p:sp>
    </p:spTree>
    <p:extLst>
      <p:ext uri="{BB962C8B-B14F-4D97-AF65-F5344CB8AC3E}">
        <p14:creationId xmlns:p14="http://schemas.microsoft.com/office/powerpoint/2010/main" val="24826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0A5EB-E7FD-4243-A03E-50C060AB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 Sans gluten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93E4A6-F4E5-4401-A2F9-B26F1306EC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2074971"/>
            <a:ext cx="10394707" cy="3311189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Le gluten est principalement constitué de deux protéines : </a:t>
            </a:r>
            <a:r>
              <a:rPr lang="fr-FR" dirty="0">
                <a:solidFill>
                  <a:srgbClr val="002060"/>
                </a:solidFill>
              </a:rPr>
              <a:t>la prolamine </a:t>
            </a:r>
            <a:r>
              <a:rPr lang="fr-FR" dirty="0"/>
              <a:t>et la </a:t>
            </a:r>
            <a:r>
              <a:rPr lang="fr-FR" dirty="0" err="1">
                <a:solidFill>
                  <a:srgbClr val="002060"/>
                </a:solidFill>
              </a:rPr>
              <a:t>gluténine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/>
              <a:t>qui donnent à la farine des propriétés élastiques.</a:t>
            </a:r>
          </a:p>
          <a:p>
            <a:r>
              <a:rPr lang="fr-FR" dirty="0"/>
              <a:t>La gamme </a:t>
            </a:r>
            <a:r>
              <a:rPr lang="fr-FR" dirty="0" err="1"/>
              <a:t>beautysane</a:t>
            </a:r>
            <a:r>
              <a:rPr lang="fr-FR" dirty="0"/>
              <a:t> (hormis la gamme </a:t>
            </a:r>
            <a:r>
              <a:rPr lang="fr-FR" dirty="0" err="1"/>
              <a:t>equilibre</a:t>
            </a:r>
            <a:r>
              <a:rPr lang="fr-FR" dirty="0"/>
              <a:t> ,  les saveurs petit déjeuner et tartinables  ainsi que les barres break et équilibre ) ne contient pas de gluten mais des traces de celui-ci peuvent êtres présentes :</a:t>
            </a:r>
          </a:p>
          <a:p>
            <a:pPr marL="0" indent="0">
              <a:buNone/>
            </a:pPr>
            <a:r>
              <a:rPr lang="fr-FR" dirty="0"/>
              <a:t>     deux possibilités: </a:t>
            </a:r>
          </a:p>
          <a:p>
            <a:pPr marL="0" indent="0">
              <a:buNone/>
            </a:pPr>
            <a:r>
              <a:rPr lang="fr-FR" dirty="0"/>
              <a:t>                              Hypersensibilité au gluten (</a:t>
            </a:r>
            <a:r>
              <a:rPr lang="fr-FR" dirty="0">
                <a:solidFill>
                  <a:srgbClr val="002060"/>
                </a:solidFill>
              </a:rPr>
              <a:t>5 A 7% </a:t>
            </a:r>
            <a:r>
              <a:rPr lang="fr-FR" dirty="0"/>
              <a:t>DE LA POPULATION MONDIALE)  qui entraine des troubles digestifs et systémiques (fatigue , anxiété , dépression, douleurs articulaires) : peuvent consommer du gluten à l’état de traces . </a:t>
            </a:r>
          </a:p>
          <a:p>
            <a:pPr marL="0" indent="0">
              <a:buNone/>
            </a:pPr>
            <a:r>
              <a:rPr lang="fr-FR" dirty="0"/>
              <a:t>                               </a:t>
            </a:r>
            <a:r>
              <a:rPr lang="fr-FR" dirty="0" err="1"/>
              <a:t>INTOLérence</a:t>
            </a:r>
            <a:r>
              <a:rPr lang="fr-FR" dirty="0"/>
              <a:t> au gluten   (maladie </a:t>
            </a:r>
            <a:r>
              <a:rPr lang="fr-FR" dirty="0" err="1"/>
              <a:t>coeliaque</a:t>
            </a:r>
            <a:r>
              <a:rPr lang="fr-FR" dirty="0"/>
              <a:t> </a:t>
            </a:r>
            <a:r>
              <a:rPr lang="fr-FR" dirty="0">
                <a:solidFill>
                  <a:srgbClr val="002060"/>
                </a:solidFill>
              </a:rPr>
              <a:t>0,5 a 1% </a:t>
            </a:r>
            <a:r>
              <a:rPr lang="fr-FR" dirty="0"/>
              <a:t>de la population mondiale)   ,maladie auto-immune entrainant une destruction de la paroi intestinale provocant entre autres de graves carences et des douleurs abdominales :  </a:t>
            </a:r>
            <a:r>
              <a:rPr lang="fr-FR" dirty="0">
                <a:solidFill>
                  <a:srgbClr val="FF0000"/>
                </a:solidFill>
              </a:rPr>
              <a:t>gamme </a:t>
            </a:r>
            <a:r>
              <a:rPr lang="fr-FR" dirty="0" err="1">
                <a:solidFill>
                  <a:srgbClr val="FF0000"/>
                </a:solidFill>
              </a:rPr>
              <a:t>beautysane</a:t>
            </a:r>
            <a:r>
              <a:rPr lang="fr-FR" dirty="0">
                <a:solidFill>
                  <a:srgbClr val="FF0000"/>
                </a:solidFill>
              </a:rPr>
              <a:t> incompatible</a:t>
            </a:r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61DD4FAD-D491-4532-AD37-3F6B8D59A736}"/>
              </a:ext>
            </a:extLst>
          </p:cNvPr>
          <p:cNvSpPr/>
          <p:nvPr/>
        </p:nvSpPr>
        <p:spPr>
          <a:xfrm>
            <a:off x="1265272" y="3827720"/>
            <a:ext cx="584791" cy="303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7593AB9E-7EA9-45C1-9EA8-A77076E5E75C}"/>
              </a:ext>
            </a:extLst>
          </p:cNvPr>
          <p:cNvSpPr/>
          <p:nvPr/>
        </p:nvSpPr>
        <p:spPr>
          <a:xfrm>
            <a:off x="1265271" y="4449212"/>
            <a:ext cx="584791" cy="303879"/>
          </a:xfrm>
          <a:prstGeom prst="rightArrow">
            <a:avLst>
              <a:gd name="adj1" fmla="val 50000"/>
              <a:gd name="adj2" fmla="val 47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D8B27-60FA-4016-8115-19B92B46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sans     aspartame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2ADB78-2F06-439B-BE96-D59F344CB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L’aspartame est un édulcorant artificiel  (</a:t>
            </a:r>
            <a:r>
              <a:rPr lang="fr-FR" dirty="0">
                <a:solidFill>
                  <a:srgbClr val="002060"/>
                </a:solidFill>
              </a:rPr>
              <a:t>e951</a:t>
            </a:r>
            <a:r>
              <a:rPr lang="fr-FR" dirty="0"/>
              <a:t>)  controversé à la suite de plusieurs études semblant montrer un effet cancérogène sur le cerveau .  Il est métabolisé par l’organisme de plusieurs façons dont la plus inquiétante et le méthanol ,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 err="1"/>
              <a:t>B</a:t>
            </a:r>
            <a:r>
              <a:rPr lang="fr-FR" dirty="0" err="1"/>
              <a:t>eautysane</a:t>
            </a:r>
            <a:r>
              <a:rPr lang="fr-FR" dirty="0"/>
              <a:t> utilise l’édulcorant </a:t>
            </a:r>
            <a:r>
              <a:rPr lang="fr-FR" dirty="0" err="1">
                <a:solidFill>
                  <a:srgbClr val="002060"/>
                </a:solidFill>
              </a:rPr>
              <a:t>acesulfame</a:t>
            </a:r>
            <a:r>
              <a:rPr lang="fr-FR" dirty="0">
                <a:solidFill>
                  <a:srgbClr val="002060"/>
                </a:solidFill>
              </a:rPr>
              <a:t> k </a:t>
            </a:r>
            <a:r>
              <a:rPr lang="fr-FR" dirty="0"/>
              <a:t>en quantité insignifiante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/>
              <a:t>pour sucrer ses produits , il est éliminé tel quel par le rein et n’induit aucune toxicité ,</a:t>
            </a:r>
          </a:p>
        </p:txBody>
      </p:sp>
    </p:spTree>
    <p:extLst>
      <p:ext uri="{BB962C8B-B14F-4D97-AF65-F5344CB8AC3E}">
        <p14:creationId xmlns:p14="http://schemas.microsoft.com/office/powerpoint/2010/main" val="15094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B033D-DF8E-4A69-BD8D-9C06A9B2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Sans glutamate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B1457F-D965-4B7D-9B3F-28D92DA2B6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Le glutamate de sodium ( </a:t>
            </a:r>
            <a:r>
              <a:rPr lang="fr-FR" dirty="0">
                <a:solidFill>
                  <a:srgbClr val="002060"/>
                </a:solidFill>
              </a:rPr>
              <a:t>e621</a:t>
            </a:r>
            <a:r>
              <a:rPr lang="fr-FR" dirty="0"/>
              <a:t>)  est un exhausteur de gout  : très présent dans  les gâteaux apéritifs , bouillons , sauces ….. IL AUGMENTE LA </a:t>
            </a:r>
            <a:r>
              <a:rPr lang="fr-FR" dirty="0" err="1"/>
              <a:t>PALABILITé</a:t>
            </a:r>
            <a:r>
              <a:rPr lang="fr-FR" dirty="0"/>
              <a:t>  (plaisir de manger) , mais surtout stimule l’appétit et stoppe la satiété .</a:t>
            </a:r>
          </a:p>
        </p:txBody>
      </p:sp>
      <p:pic>
        <p:nvPicPr>
          <p:cNvPr id="5" name="Image 4" descr="Une image contenant animal&#10;&#10;Description générée avec un niveau de confiance élevé">
            <a:extLst>
              <a:ext uri="{FF2B5EF4-FFF2-40B4-BE49-F238E27FC236}">
                <a16:creationId xmlns:a16="http://schemas.microsoft.com/office/drawing/2014/main" id="{6CEC8294-6FAE-420F-8B37-531D6BD10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236" y="304240"/>
            <a:ext cx="2990850" cy="1533525"/>
          </a:xfrm>
          <a:prstGeom prst="rect">
            <a:avLst/>
          </a:prstGeom>
        </p:spPr>
      </p:pic>
      <p:pic>
        <p:nvPicPr>
          <p:cNvPr id="6" name="Image 5" descr="Une image contenant personne, alimentation, intérieur, table&#10;&#10;Description générée avec un niveau de confiance très élevé">
            <a:extLst>
              <a:ext uri="{FF2B5EF4-FFF2-40B4-BE49-F238E27FC236}">
                <a16:creationId xmlns:a16="http://schemas.microsoft.com/office/drawing/2014/main" id="{A2DB6428-599F-40EE-993D-EED05C568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97" y="347456"/>
            <a:ext cx="1962189" cy="28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0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1145</Words>
  <Application>Microsoft Office PowerPoint</Application>
  <PresentationFormat>Grand écran</PresentationFormat>
  <Paragraphs>105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Impact</vt:lpstr>
      <vt:lpstr>Lato Bold</vt:lpstr>
      <vt:lpstr>Moon Flower Bold</vt:lpstr>
      <vt:lpstr>Open Sans Light</vt:lpstr>
      <vt:lpstr>Grand événement</vt:lpstr>
      <vt:lpstr>La gamme beautysané distribution</vt:lpstr>
      <vt:lpstr>1000 pvp ou plus</vt:lpstr>
      <vt:lpstr>Beautysané UN PEU DE TECHNIQUE</vt:lpstr>
      <vt:lpstr>Présentation PowerPoint</vt:lpstr>
      <vt:lpstr>                    NANOPARTICULES</vt:lpstr>
      <vt:lpstr>Présentation PowerPoint</vt:lpstr>
      <vt:lpstr>                          Sans gluten</vt:lpstr>
      <vt:lpstr>                   sans     aspartame</vt:lpstr>
      <vt:lpstr>                    Sans glutamate</vt:lpstr>
      <vt:lpstr>                            Sans ogm</vt:lpstr>
      <vt:lpstr>Présentation PowerPoint</vt:lpstr>
      <vt:lpstr>      Contrôles microbiologiques</vt:lpstr>
      <vt:lpstr>     CONTROLES PHYSICO-CHIMIQUES</vt:lpstr>
      <vt:lpstr>      Contrôles organoleptiques</vt:lpstr>
      <vt:lpstr>                          Normes iso</vt:lpstr>
      <vt:lpstr>                       Normes haccp</vt:lpstr>
      <vt:lpstr>Présentation PowerPoint</vt:lpstr>
      <vt:lpstr>    Complexe haute digestibilite</vt:lpstr>
      <vt:lpstr>            Energy diet et le lait 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Beautysane UN PEU DE TECHNIQUE</dc:title>
  <dc:creator>sabyjoel</dc:creator>
  <cp:lastModifiedBy>sabyjoel</cp:lastModifiedBy>
  <cp:revision>49</cp:revision>
  <dcterms:created xsi:type="dcterms:W3CDTF">2018-06-11T12:09:40Z</dcterms:created>
  <dcterms:modified xsi:type="dcterms:W3CDTF">2018-06-14T15:15:17Z</dcterms:modified>
</cp:coreProperties>
</file>