
<file path=[Content_Types].xml><?xml version="1.0" encoding="utf-8"?>
<Types xmlns="http://schemas.openxmlformats.org/package/2006/content-types">
  <Default Extension="xml" ContentType="application/xml"/>
  <Default Extension="bin" ContentType="audio/unknown"/>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7" r:id="rId11"/>
    <p:sldId id="268" r:id="rId12"/>
  </p:sldIdLst>
  <p:sldSz cx="12192000" cy="6858000"/>
  <p:notesSz cx="6858000" cy="9144000"/>
  <p:custShowLst>
    <p:custShow name="Diaporama personnalisé1" id="0">
      <p:sldLst>
        <p:sld r:id="rId2"/>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4715"/>
  </p:normalViewPr>
  <p:slideViewPr>
    <p:cSldViewPr snapToGrid="0" snapToObjects="1">
      <p:cViewPr varScale="1">
        <p:scale>
          <a:sx n="122" d="100"/>
          <a:sy n="122" d="100"/>
        </p:scale>
        <p:origin x="76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3313A-782D-6240-BA37-B595DCE6B0AA}" type="datetimeFigureOut">
              <a:rPr lang="fr-FR" smtClean="0"/>
              <a:t>25/11/2018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1E6DD-1835-984F-8846-8E492752A947}" type="slidenum">
              <a:rPr lang="fr-FR" smtClean="0"/>
              <a:t>‹#›</a:t>
            </a:fld>
            <a:endParaRPr lang="fr-FR"/>
          </a:p>
        </p:txBody>
      </p:sp>
    </p:spTree>
    <p:extLst>
      <p:ext uri="{BB962C8B-B14F-4D97-AF65-F5344CB8AC3E}">
        <p14:creationId xmlns:p14="http://schemas.microsoft.com/office/powerpoint/2010/main" val="14575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71E6DD-1835-984F-8846-8E492752A947}" type="slidenum">
              <a:rPr lang="fr-FR" smtClean="0"/>
              <a:t>5</a:t>
            </a:fld>
            <a:endParaRPr lang="fr-FR"/>
          </a:p>
        </p:txBody>
      </p:sp>
    </p:spTree>
    <p:extLst>
      <p:ext uri="{BB962C8B-B14F-4D97-AF65-F5344CB8AC3E}">
        <p14:creationId xmlns:p14="http://schemas.microsoft.com/office/powerpoint/2010/main" val="97349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71E6DD-1835-984F-8846-8E492752A947}" type="slidenum">
              <a:rPr lang="fr-FR" smtClean="0"/>
              <a:t>6</a:t>
            </a:fld>
            <a:endParaRPr lang="fr-FR"/>
          </a:p>
        </p:txBody>
      </p:sp>
    </p:spTree>
    <p:extLst>
      <p:ext uri="{BB962C8B-B14F-4D97-AF65-F5344CB8AC3E}">
        <p14:creationId xmlns:p14="http://schemas.microsoft.com/office/powerpoint/2010/main" val="85122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71E6DD-1835-984F-8846-8E492752A947}" type="slidenum">
              <a:rPr lang="fr-FR" smtClean="0"/>
              <a:t>7</a:t>
            </a:fld>
            <a:endParaRPr lang="fr-FR"/>
          </a:p>
        </p:txBody>
      </p:sp>
    </p:spTree>
    <p:extLst>
      <p:ext uri="{BB962C8B-B14F-4D97-AF65-F5344CB8AC3E}">
        <p14:creationId xmlns:p14="http://schemas.microsoft.com/office/powerpoint/2010/main" val="118514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71E6DD-1835-984F-8846-8E492752A947}" type="slidenum">
              <a:rPr lang="fr-FR" smtClean="0"/>
              <a:t>9</a:t>
            </a:fld>
            <a:endParaRPr lang="fr-FR"/>
          </a:p>
        </p:txBody>
      </p:sp>
    </p:spTree>
    <p:extLst>
      <p:ext uri="{BB962C8B-B14F-4D97-AF65-F5344CB8AC3E}">
        <p14:creationId xmlns:p14="http://schemas.microsoft.com/office/powerpoint/2010/main" val="111012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94E0F78-7F8B-2F4F-9B3D-CCB96802FA92}"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99362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4E0F78-7F8B-2F4F-9B3D-CCB96802FA92}"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971798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4E0F78-7F8B-2F4F-9B3D-CCB96802FA92}"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1411682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4E0F78-7F8B-2F4F-9B3D-CCB96802FA92}"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1064503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94E0F78-7F8B-2F4F-9B3D-CCB96802FA92}"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415775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94E0F78-7F8B-2F4F-9B3D-CCB96802FA92}"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26906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4E0F78-7F8B-2F4F-9B3D-CCB96802FA92}" type="datetimeFigureOut">
              <a:rPr lang="fr-FR" smtClean="0"/>
              <a:t>25/11/2018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1249441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94E0F78-7F8B-2F4F-9B3D-CCB96802FA92}" type="datetimeFigureOut">
              <a:rPr lang="fr-FR" smtClean="0"/>
              <a:t>25/11/2018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1274442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4E0F78-7F8B-2F4F-9B3D-CCB96802FA92}" type="datetimeFigureOut">
              <a:rPr lang="fr-FR" smtClean="0"/>
              <a:t>25/11/2018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550479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4E0F78-7F8B-2F4F-9B3D-CCB96802FA92}"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550884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94E0F78-7F8B-2F4F-9B3D-CCB96802FA92}"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3173D5B-0AE7-724F-A555-4EF7DC562076}" type="slidenum">
              <a:rPr lang="fr-FR" smtClean="0"/>
              <a:t>‹#›</a:t>
            </a:fld>
            <a:endParaRPr lang="fr-FR"/>
          </a:p>
        </p:txBody>
      </p:sp>
    </p:spTree>
    <p:extLst>
      <p:ext uri="{BB962C8B-B14F-4D97-AF65-F5344CB8AC3E}">
        <p14:creationId xmlns:p14="http://schemas.microsoft.com/office/powerpoint/2010/main" val="90941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E0F78-7F8B-2F4F-9B3D-CCB96802FA92}" type="datetimeFigureOut">
              <a:rPr lang="fr-FR" smtClean="0"/>
              <a:t>25/11/2018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73D5B-0AE7-724F-A555-4EF7DC562076}" type="slidenum">
              <a:rPr lang="fr-FR" smtClean="0"/>
              <a:t>‹#›</a:t>
            </a:fld>
            <a:endParaRPr lang="fr-FR"/>
          </a:p>
        </p:txBody>
      </p:sp>
    </p:spTree>
    <p:extLst>
      <p:ext uri="{BB962C8B-B14F-4D97-AF65-F5344CB8AC3E}">
        <p14:creationId xmlns:p14="http://schemas.microsoft.com/office/powerpoint/2010/main" val="34772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4" Type="http://schemas.openxmlformats.org/officeDocument/2006/relationships/slideLayout" Target="../slideLayouts/slideLayout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tags" Target="../tags/tag1.xml"/><Relationship Id="rId2" Type="http://schemas.microsoft.com/office/2007/relationships/media" Target="../media/media1.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5" Type="http://schemas.openxmlformats.org/officeDocument/2006/relationships/image" Target="../media/image3.png"/><Relationship Id="rId1" Type="http://schemas.microsoft.com/office/2007/relationships/media" Target="../media/media10.m4a"/><Relationship Id="rId2" Type="http://schemas.openxmlformats.org/officeDocument/2006/relationships/audio" Target="../media/media10.m4a"/></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3.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3.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3.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3.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3.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3.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5" Type="http://schemas.openxmlformats.org/officeDocument/2006/relationships/image" Target="../media/image3.png"/><Relationship Id="rId1" Type="http://schemas.microsoft.com/office/2007/relationships/media" Target="../media/media8.m4a"/><Relationship Id="rId2" Type="http://schemas.openxmlformats.org/officeDocument/2006/relationships/audio" Target="../media/media8.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10.png"/><Relationship Id="rId6" Type="http://schemas.openxmlformats.org/officeDocument/2006/relationships/image" Target="../media/image3.png"/><Relationship Id="rId1" Type="http://schemas.microsoft.com/office/2007/relationships/media" Target="../media/media9.m4a"/><Relationship Id="rId2"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t="21427" r="-1" b="3342"/>
          <a:stretch/>
        </p:blipFill>
        <p:spPr>
          <a:xfrm>
            <a:off x="20" y="3579"/>
            <a:ext cx="12188932" cy="6854421"/>
          </a:xfrm>
          <a:prstGeom prst="rect">
            <a:avLst/>
          </a:prstGeom>
        </p:spPr>
      </p:pic>
      <p:sp>
        <p:nvSpPr>
          <p:cNvPr id="26" name="Rectangle 25">
            <a:extLst>
              <a:ext uri="{FF2B5EF4-FFF2-40B4-BE49-F238E27FC236}">
                <a16:creationId xmlns="" xmlns:a16="http://schemas.microsoft.com/office/drawing/2014/main" id="{681CD866-52B5-4280-A92B-56BDFD1E9A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 xmlns:a16="http://schemas.microsoft.com/office/drawing/2014/main" id="{96EEF187-8434-4B76-BE40-006EEBB263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ctrTitle"/>
          </p:nvPr>
        </p:nvSpPr>
        <p:spPr>
          <a:xfrm>
            <a:off x="790219" y="984554"/>
            <a:ext cx="4819731" cy="4888892"/>
          </a:xfrm>
        </p:spPr>
        <p:txBody>
          <a:bodyPr vert="horz" lIns="91440" tIns="45720" rIns="91440" bIns="45720" rtlCol="0" anchor="ctr">
            <a:normAutofit/>
          </a:bodyPr>
          <a:lstStyle/>
          <a:p>
            <a:r>
              <a:rPr lang="en-US" sz="5400" i="1" u="sng" dirty="0" err="1" smtClean="0">
                <a:latin typeface="Abadi MT Condensed Light" charset="0"/>
                <a:ea typeface="Abadi MT Condensed Light" charset="0"/>
                <a:cs typeface="Abadi MT Condensed Light" charset="0"/>
              </a:rPr>
              <a:t>É</a:t>
            </a:r>
            <a:r>
              <a:rPr lang="en-US" sz="5400" i="1" u="sng" kern="1200" dirty="0" err="1" smtClean="0">
                <a:solidFill>
                  <a:schemeClr val="tx1"/>
                </a:solidFill>
                <a:latin typeface="Abadi MT Condensed Light" charset="0"/>
                <a:ea typeface="Abadi MT Condensed Light" charset="0"/>
                <a:cs typeface="Abadi MT Condensed Light" charset="0"/>
              </a:rPr>
              <a:t>tude</a:t>
            </a:r>
            <a:r>
              <a:rPr lang="en-US" sz="5400" i="1" u="sng" kern="1200" dirty="0" smtClean="0">
                <a:solidFill>
                  <a:schemeClr val="tx1"/>
                </a:solidFill>
                <a:latin typeface="Abadi MT Condensed Light" charset="0"/>
                <a:ea typeface="Abadi MT Condensed Light" charset="0"/>
                <a:cs typeface="Abadi MT Condensed Light" charset="0"/>
              </a:rPr>
              <a:t> </a:t>
            </a:r>
            <a:r>
              <a:rPr lang="en-US" sz="5400" i="1" u="sng" kern="1200" dirty="0">
                <a:solidFill>
                  <a:schemeClr val="tx1"/>
                </a:solidFill>
                <a:latin typeface="Abadi MT Condensed Light" charset="0"/>
                <a:ea typeface="Abadi MT Condensed Light" charset="0"/>
                <a:cs typeface="Abadi MT Condensed Light" charset="0"/>
              </a:rPr>
              <a:t>Marketing et </a:t>
            </a:r>
            <a:r>
              <a:rPr lang="en-US" sz="5400" i="1" u="sng" dirty="0" err="1" smtClean="0">
                <a:latin typeface="Abadi MT Condensed Light" charset="0"/>
                <a:ea typeface="Abadi MT Condensed Light" charset="0"/>
                <a:cs typeface="Abadi MT Condensed Light" charset="0"/>
              </a:rPr>
              <a:t>an</a:t>
            </a:r>
            <a:r>
              <a:rPr lang="en-US" sz="5400" i="1" u="sng" kern="1200" dirty="0" err="1" smtClean="0">
                <a:solidFill>
                  <a:schemeClr val="tx1"/>
                </a:solidFill>
                <a:latin typeface="Abadi MT Condensed Light" charset="0"/>
                <a:ea typeface="Abadi MT Condensed Light" charset="0"/>
                <a:cs typeface="Abadi MT Condensed Light" charset="0"/>
              </a:rPr>
              <a:t>alyse</a:t>
            </a:r>
            <a:r>
              <a:rPr lang="en-US" sz="5400" i="1" u="sng" kern="1200" dirty="0" smtClean="0">
                <a:solidFill>
                  <a:schemeClr val="tx1"/>
                </a:solidFill>
                <a:latin typeface="Abadi MT Condensed Light" charset="0"/>
                <a:ea typeface="Abadi MT Condensed Light" charset="0"/>
                <a:cs typeface="Abadi MT Condensed Light" charset="0"/>
              </a:rPr>
              <a:t> </a:t>
            </a:r>
            <a:r>
              <a:rPr lang="en-US" sz="5400" i="1" u="sng" kern="1200" dirty="0">
                <a:solidFill>
                  <a:schemeClr val="tx1"/>
                </a:solidFill>
                <a:latin typeface="Abadi MT Condensed Light" charset="0"/>
                <a:ea typeface="Abadi MT Condensed Light" charset="0"/>
                <a:cs typeface="Abadi MT Condensed Light" charset="0"/>
              </a:rPr>
              <a:t>de marque</a:t>
            </a:r>
          </a:p>
        </p:txBody>
      </p:sp>
      <p:sp>
        <p:nvSpPr>
          <p:cNvPr id="3" name="Sous-titre 2"/>
          <p:cNvSpPr>
            <a:spLocks noGrp="1"/>
          </p:cNvSpPr>
          <p:nvPr>
            <p:ph type="subTitle" idx="1"/>
          </p:nvPr>
        </p:nvSpPr>
        <p:spPr>
          <a:xfrm>
            <a:off x="6883401" y="3676052"/>
            <a:ext cx="4516920" cy="2375756"/>
          </a:xfrm>
        </p:spPr>
        <p:txBody>
          <a:bodyPr vert="horz" lIns="91440" tIns="45720" rIns="91440" bIns="45720" rtlCol="0" anchor="ctr">
            <a:normAutofit/>
          </a:bodyPr>
          <a:lstStyle/>
          <a:p>
            <a:pPr indent="-228600" algn="l">
              <a:buFont typeface="Arial" panose="020B0604020202020204" pitchFamily="34" charset="0"/>
              <a:buChar char="•"/>
            </a:pPr>
            <a:r>
              <a:rPr lang="en-US" sz="1800" b="1" i="1" u="sng" dirty="0">
                <a:latin typeface="Abadi MT Condensed Light" charset="0"/>
                <a:ea typeface="Abadi MT Condensed Light" charset="0"/>
                <a:cs typeface="Abadi MT Condensed Light" charset="0"/>
              </a:rPr>
              <a:t>Travail </a:t>
            </a:r>
            <a:r>
              <a:rPr lang="en-US" sz="1800" b="1" i="1" u="sng" dirty="0" err="1">
                <a:latin typeface="Abadi MT Condensed Light" charset="0"/>
                <a:ea typeface="Abadi MT Condensed Light" charset="0"/>
                <a:cs typeface="Abadi MT Condensed Light" charset="0"/>
              </a:rPr>
              <a:t>réalisé</a:t>
            </a:r>
            <a:r>
              <a:rPr lang="en-US" sz="1800" b="1" i="1" u="sng" dirty="0">
                <a:latin typeface="Abadi MT Condensed Light" charset="0"/>
                <a:ea typeface="Abadi MT Condensed Light" charset="0"/>
                <a:cs typeface="Abadi MT Condensed Light" charset="0"/>
              </a:rPr>
              <a:t> par :</a:t>
            </a:r>
          </a:p>
          <a:p>
            <a:pPr indent="-228600" algn="l">
              <a:buFont typeface="Arial" panose="020B0604020202020204" pitchFamily="34" charset="0"/>
              <a:buChar char="•"/>
            </a:pPr>
            <a:r>
              <a:rPr lang="en-US" sz="1800" i="1" dirty="0" err="1">
                <a:latin typeface="Abadi MT Condensed Light" charset="0"/>
                <a:ea typeface="Abadi MT Condensed Light" charset="0"/>
                <a:cs typeface="Abadi MT Condensed Light" charset="0"/>
              </a:rPr>
              <a:t>Margaud</a:t>
            </a:r>
            <a:r>
              <a:rPr lang="en-US" sz="1800" i="1" dirty="0">
                <a:latin typeface="Abadi MT Condensed Light" charset="0"/>
                <a:ea typeface="Abadi MT Condensed Light" charset="0"/>
                <a:cs typeface="Abadi MT Condensed Light" charset="0"/>
              </a:rPr>
              <a:t> </a:t>
            </a:r>
            <a:r>
              <a:rPr lang="en-US" sz="1800" i="1" dirty="0" err="1">
                <a:latin typeface="Abadi MT Condensed Light" charset="0"/>
                <a:ea typeface="Abadi MT Condensed Light" charset="0"/>
                <a:cs typeface="Abadi MT Condensed Light" charset="0"/>
              </a:rPr>
              <a:t>Caille</a:t>
            </a:r>
            <a:endParaRPr lang="en-US" sz="1800" i="1" dirty="0">
              <a:latin typeface="Abadi MT Condensed Light" charset="0"/>
              <a:ea typeface="Abadi MT Condensed Light" charset="0"/>
              <a:cs typeface="Abadi MT Condensed Light" charset="0"/>
            </a:endParaRPr>
          </a:p>
          <a:p>
            <a:pPr indent="-228600" algn="l">
              <a:buFont typeface="Arial" panose="020B0604020202020204" pitchFamily="34" charset="0"/>
              <a:buChar char="•"/>
            </a:pPr>
            <a:r>
              <a:rPr lang="en-US" sz="1800" i="1" dirty="0">
                <a:latin typeface="Abadi MT Condensed Light" charset="0"/>
                <a:ea typeface="Abadi MT Condensed Light" charset="0"/>
                <a:cs typeface="Abadi MT Condensed Light" charset="0"/>
              </a:rPr>
              <a:t>Karim </a:t>
            </a:r>
            <a:r>
              <a:rPr lang="en-US" sz="1800" i="1" dirty="0" err="1">
                <a:latin typeface="Abadi MT Condensed Light" charset="0"/>
                <a:ea typeface="Abadi MT Condensed Light" charset="0"/>
                <a:cs typeface="Abadi MT Condensed Light" charset="0"/>
              </a:rPr>
              <a:t>Bouayad</a:t>
            </a:r>
            <a:endParaRPr lang="en-US" sz="1800" i="1" dirty="0">
              <a:latin typeface="Abadi MT Condensed Light" charset="0"/>
              <a:ea typeface="Abadi MT Condensed Light" charset="0"/>
              <a:cs typeface="Abadi MT Condensed Light" charset="0"/>
            </a:endParaRPr>
          </a:p>
          <a:p>
            <a:pPr indent="-228600" algn="l">
              <a:buFont typeface="Arial" panose="020B0604020202020204" pitchFamily="34" charset="0"/>
              <a:buChar char="•"/>
            </a:pPr>
            <a:r>
              <a:rPr lang="en-US" sz="1800" i="1" dirty="0">
                <a:latin typeface="Abadi MT Condensed Light" charset="0"/>
                <a:ea typeface="Abadi MT Condensed Light" charset="0"/>
                <a:cs typeface="Abadi MT Condensed Light" charset="0"/>
              </a:rPr>
              <a:t>Thomas </a:t>
            </a:r>
            <a:r>
              <a:rPr lang="en-US" sz="1800" i="1" dirty="0" err="1" smtClean="0">
                <a:latin typeface="Abadi MT Condensed Light" charset="0"/>
                <a:ea typeface="Abadi MT Condensed Light" charset="0"/>
                <a:cs typeface="Abadi MT Condensed Light" charset="0"/>
              </a:rPr>
              <a:t>Bouhaddane</a:t>
            </a:r>
            <a:endParaRPr lang="en-US" sz="1800" i="1" dirty="0">
              <a:latin typeface="Abadi MT Condensed Light" charset="0"/>
              <a:ea typeface="Abadi MT Condensed Light" charset="0"/>
              <a:cs typeface="Abadi MT Condensed Light" charset="0"/>
            </a:endParaRPr>
          </a:p>
          <a:p>
            <a:pPr indent="-228600" algn="l">
              <a:buFont typeface="Arial" panose="020B0604020202020204" pitchFamily="34" charset="0"/>
              <a:buChar char="•"/>
            </a:pPr>
            <a:r>
              <a:rPr lang="en-US" sz="1800" i="1" dirty="0" err="1" smtClean="0">
                <a:latin typeface="Abadi MT Condensed Light" charset="0"/>
                <a:ea typeface="Abadi MT Condensed Light" charset="0"/>
                <a:cs typeface="Abadi MT Condensed Light" charset="0"/>
              </a:rPr>
              <a:t>Timothée</a:t>
            </a:r>
            <a:r>
              <a:rPr lang="en-US" sz="1800" i="1" dirty="0" smtClean="0">
                <a:latin typeface="Abadi MT Condensed Light" charset="0"/>
                <a:ea typeface="Abadi MT Condensed Light" charset="0"/>
                <a:cs typeface="Abadi MT Condensed Light" charset="0"/>
              </a:rPr>
              <a:t> </a:t>
            </a:r>
            <a:r>
              <a:rPr lang="en-US" sz="1800" i="1" dirty="0" err="1" smtClean="0">
                <a:latin typeface="Abadi MT Condensed Light" charset="0"/>
                <a:ea typeface="Abadi MT Condensed Light" charset="0"/>
                <a:cs typeface="Abadi MT Condensed Light" charset="0"/>
              </a:rPr>
              <a:t>Cavé</a:t>
            </a:r>
            <a:r>
              <a:rPr lang="en-US" sz="1800" i="1" dirty="0" smtClean="0">
                <a:latin typeface="Abadi MT Condensed Light" charset="0"/>
                <a:ea typeface="Abadi MT Condensed Light" charset="0"/>
                <a:cs typeface="Abadi MT Condensed Light" charset="0"/>
              </a:rPr>
              <a:t> </a:t>
            </a:r>
            <a:endParaRPr lang="en-US" sz="1800" i="1" dirty="0">
              <a:latin typeface="Abadi MT Condensed Light" charset="0"/>
              <a:ea typeface="Abadi MT Condensed Light" charset="0"/>
              <a:cs typeface="Abadi MT Condensed Light" charset="0"/>
            </a:endParaRPr>
          </a:p>
          <a:p>
            <a:pPr indent="-228600" algn="l">
              <a:buFont typeface="Arial" panose="020B0604020202020204" pitchFamily="34" charset="0"/>
              <a:buChar char="•"/>
            </a:pPr>
            <a:r>
              <a:rPr lang="en-US" sz="1800" i="1" dirty="0" err="1">
                <a:latin typeface="Abadi MT Condensed Light" charset="0"/>
                <a:ea typeface="Abadi MT Condensed Light" charset="0"/>
                <a:cs typeface="Abadi MT Condensed Light" charset="0"/>
              </a:rPr>
              <a:t>Gwladys</a:t>
            </a:r>
            <a:r>
              <a:rPr lang="en-US" sz="1800" i="1" dirty="0">
                <a:latin typeface="Abadi MT Condensed Light" charset="0"/>
                <a:ea typeface="Abadi MT Condensed Light" charset="0"/>
                <a:cs typeface="Abadi MT Condensed Light" charset="0"/>
              </a:rPr>
              <a:t> Bernard</a:t>
            </a:r>
          </a:p>
          <a:p>
            <a:pPr indent="-228600" algn="l">
              <a:buFont typeface="Arial" panose="020B0604020202020204" pitchFamily="34" charset="0"/>
              <a:buChar char="•"/>
            </a:pPr>
            <a:endParaRPr lang="en-US" sz="1800" dirty="0">
              <a:latin typeface="Abadi MT Condensed Light" charset="0"/>
              <a:ea typeface="Abadi MT Condensed Light" charset="0"/>
              <a:cs typeface="Abadi MT Condensed Light" charset="0"/>
            </a:endParaRPr>
          </a:p>
        </p:txBody>
      </p:sp>
      <p:pic>
        <p:nvPicPr>
          <p:cNvPr id="5" name="Image 4"/>
          <p:cNvPicPr>
            <a:picLocks noChangeAspect="1"/>
          </p:cNvPicPr>
          <p:nvPr/>
        </p:nvPicPr>
        <p:blipFill>
          <a:blip r:embed="rId6"/>
          <a:stretch>
            <a:fillRect/>
          </a:stretch>
        </p:blipFill>
        <p:spPr>
          <a:xfrm>
            <a:off x="7061747" y="411885"/>
            <a:ext cx="4338574" cy="2457975"/>
          </a:xfrm>
          <a:prstGeom prst="rect">
            <a:avLst/>
          </a:prstGeom>
        </p:spPr>
      </p:pic>
      <p:pic>
        <p:nvPicPr>
          <p:cNvPr id="6" name="Slide 1.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76992" y="0"/>
            <a:ext cx="499875" cy="499875"/>
          </a:xfrm>
          <a:prstGeom prst="rect">
            <a:avLst/>
          </a:prstGeom>
        </p:spPr>
      </p:pic>
    </p:spTree>
    <p:custDataLst>
      <p:tags r:id="rId1"/>
    </p:custDataLst>
    <p:extLst>
      <p:ext uri="{BB962C8B-B14F-4D97-AF65-F5344CB8AC3E}">
        <p14:creationId xmlns:p14="http://schemas.microsoft.com/office/powerpoint/2010/main" val="3713534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5000" advClick="0" advTm="20000">
        <p159:morph option="byObject"/>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274"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4">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3" name="ZoneTexte 2"/>
          <p:cNvSpPr txBox="1"/>
          <p:nvPr/>
        </p:nvSpPr>
        <p:spPr>
          <a:xfrm>
            <a:off x="3105817" y="462456"/>
            <a:ext cx="5980386" cy="735724"/>
          </a:xfrm>
          <a:prstGeom prst="rect">
            <a:avLst/>
          </a:prstGeom>
          <a:noFill/>
        </p:spPr>
        <p:txBody>
          <a:bodyPr wrap="square" rtlCol="0">
            <a:spAutoFit/>
          </a:bodyPr>
          <a:lstStyle/>
          <a:p>
            <a:pPr algn="ctr"/>
            <a:r>
              <a:rPr lang="fr-FR" sz="4000" u="sng" dirty="0" smtClean="0">
                <a:latin typeface="Abadi MT Condensed Light" charset="0"/>
                <a:ea typeface="Abadi MT Condensed Light" charset="0"/>
                <a:cs typeface="Abadi MT Condensed Light" charset="0"/>
              </a:rPr>
              <a:t>Recommandations</a:t>
            </a:r>
            <a:endParaRPr lang="fr-FR" sz="4000" u="sng" dirty="0">
              <a:latin typeface="Abadi MT Condensed Light" charset="0"/>
              <a:ea typeface="Abadi MT Condensed Light" charset="0"/>
              <a:cs typeface="Abadi MT Condensed Light" charset="0"/>
            </a:endParaRPr>
          </a:p>
        </p:txBody>
      </p:sp>
      <p:sp>
        <p:nvSpPr>
          <p:cNvPr id="5" name="ZoneTexte 4"/>
          <p:cNvSpPr txBox="1"/>
          <p:nvPr/>
        </p:nvSpPr>
        <p:spPr>
          <a:xfrm>
            <a:off x="567559" y="1408386"/>
            <a:ext cx="11067393" cy="4524315"/>
          </a:xfrm>
          <a:prstGeom prst="rect">
            <a:avLst/>
          </a:prstGeom>
          <a:noFill/>
        </p:spPr>
        <p:txBody>
          <a:bodyPr wrap="square" rtlCol="0">
            <a:spAutoFit/>
          </a:bodyPr>
          <a:lstStyle/>
          <a:p>
            <a:pPr marL="285750" indent="-285750">
              <a:buFont typeface="Wingdings" charset="2"/>
              <a:buChar char="v"/>
            </a:pPr>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Au vue de nos recherches, lancer un déodorant féminin </a:t>
            </a:r>
            <a:r>
              <a:rPr lang="fr-FR" sz="2400" i="1" dirty="0" err="1" smtClean="0">
                <a:latin typeface="Abadi MT Condensed Light" charset="0"/>
                <a:ea typeface="Abadi MT Condensed Light" charset="0"/>
                <a:cs typeface="Abadi MT Condensed Light" charset="0"/>
              </a:rPr>
              <a:t>Monsavon</a:t>
            </a:r>
            <a:r>
              <a:rPr lang="fr-FR" sz="2400" i="1" dirty="0" smtClean="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aux huiles essentielles est une bonne solution pour élargir le cœur de cible de la marque. En effet, </a:t>
            </a:r>
            <a:r>
              <a:rPr lang="fr-FR" sz="2400" dirty="0" err="1" smtClean="0">
                <a:latin typeface="Abadi MT Condensed Light" charset="0"/>
                <a:ea typeface="Abadi MT Condensed Light" charset="0"/>
                <a:cs typeface="Abadi MT Condensed Light" charset="0"/>
              </a:rPr>
              <a:t>Monsavon</a:t>
            </a:r>
            <a:r>
              <a:rPr lang="fr-FR" sz="2400" dirty="0" smtClean="0">
                <a:latin typeface="Abadi MT Condensed Light" charset="0"/>
                <a:ea typeface="Abadi MT Condensed Light" charset="0"/>
                <a:cs typeface="Abadi MT Condensed Light" charset="0"/>
              </a:rPr>
              <a:t> touche à la base une clientèle féminine, de 35 à 49 ans se situant dans la </a:t>
            </a:r>
            <a:r>
              <a:rPr lang="fr-FR" sz="2400" dirty="0" err="1" smtClean="0">
                <a:latin typeface="Abadi MT Condensed Light" charset="0"/>
                <a:ea typeface="Abadi MT Condensed Light" charset="0"/>
                <a:cs typeface="Abadi MT Condensed Light" charset="0"/>
              </a:rPr>
              <a:t>upper</a:t>
            </a:r>
            <a:r>
              <a:rPr lang="fr-FR" sz="2400" dirty="0" smtClean="0">
                <a:latin typeface="Abadi MT Condensed Light" charset="0"/>
                <a:ea typeface="Abadi MT Condensed Light" charset="0"/>
                <a:cs typeface="Abadi MT Condensed Light" charset="0"/>
              </a:rPr>
              <a:t>-middle class. Grâce à cette nouvelle formule, la marque pourra recruter un public plus jeune, notamment les 15-24 ans. Lors de notre étude, les candidats venant majoritairement de cette tranche d’âge ont répondu à 70,7% positivement à la question «  seriez-vous intéressé par le lancement d’un déodorant </a:t>
            </a:r>
            <a:r>
              <a:rPr lang="fr-FR" sz="2400" i="1" dirty="0" err="1">
                <a:latin typeface="Abadi MT Condensed Light" charset="0"/>
                <a:ea typeface="Abadi MT Condensed Light" charset="0"/>
                <a:cs typeface="Abadi MT Condensed Light" charset="0"/>
              </a:rPr>
              <a:t>M</a:t>
            </a:r>
            <a:r>
              <a:rPr lang="fr-FR" sz="2400" i="1" dirty="0" err="1" smtClean="0">
                <a:latin typeface="Abadi MT Condensed Light" charset="0"/>
                <a:ea typeface="Abadi MT Condensed Light" charset="0"/>
                <a:cs typeface="Abadi MT Condensed Light" charset="0"/>
              </a:rPr>
              <a:t>onsavon</a:t>
            </a:r>
            <a:r>
              <a:rPr lang="fr-FR" sz="2400" dirty="0" smtClean="0">
                <a:latin typeface="Abadi MT Condensed Light" charset="0"/>
                <a:ea typeface="Abadi MT Condensed Light" charset="0"/>
                <a:cs typeface="Abadi MT Condensed Light" charset="0"/>
              </a:rPr>
              <a:t> aux huiles essentielles ? ». </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Un parfum doux et naturel est essentiel pour ce nouveau produit. Un format bille est recommandé afin           de procurer au client un effet massage pour que le produit pénètre mieux la peau et que les vertus des huiles essentielles soient optimisées. </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Une distribution en GMS est fortement recommandé car une distribution en parapharmacie serait vu comme « hors-sujet » par les clients. </a:t>
            </a:r>
            <a:endParaRPr lang="fr-FR" sz="2400" dirty="0">
              <a:latin typeface="Abadi MT Condensed Light" charset="0"/>
              <a:ea typeface="Abadi MT Condensed Light" charset="0"/>
              <a:cs typeface="Abadi MT Condensed Light" charset="0"/>
            </a:endParaRPr>
          </a:p>
        </p:txBody>
      </p:sp>
      <p:pic>
        <p:nvPicPr>
          <p:cNvPr id="6" name="Slide 1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4952" y="0"/>
            <a:ext cx="557048" cy="557048"/>
          </a:xfrm>
          <a:prstGeom prst="rect">
            <a:avLst/>
          </a:prstGeom>
        </p:spPr>
      </p:pic>
    </p:spTree>
    <p:extLst>
      <p:ext uri="{BB962C8B-B14F-4D97-AF65-F5344CB8AC3E}">
        <p14:creationId xmlns:p14="http://schemas.microsoft.com/office/powerpoint/2010/main" val="27841270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60000">
        <p159:morph option="byChar"/>
      </p:transition>
    </mc:Choice>
    <mc:Fallback>
      <p:transition spd="slow" advTm="60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t="1387" b="8252"/>
          <a:stretch/>
        </p:blipFill>
        <p:spPr>
          <a:xfrm>
            <a:off x="20" y="10"/>
            <a:ext cx="12191980" cy="6857990"/>
          </a:xfrm>
          <a:prstGeom prst="rect">
            <a:avLst/>
          </a:prstGeom>
        </p:spPr>
      </p:pic>
    </p:spTree>
    <p:extLst>
      <p:ext uri="{BB962C8B-B14F-4D97-AF65-F5344CB8AC3E}">
        <p14:creationId xmlns:p14="http://schemas.microsoft.com/office/powerpoint/2010/main" val="305692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7012" y="480060"/>
            <a:ext cx="11237976" cy="5897880"/>
          </a:xfrm>
        </p:spPr>
      </p:pic>
      <p:pic>
        <p:nvPicPr>
          <p:cNvPr id="6" name="Image 5"/>
          <p:cNvPicPr>
            <a:picLocks noChangeAspect="1"/>
          </p:cNvPicPr>
          <p:nvPr/>
        </p:nvPicPr>
        <p:blipFill>
          <a:blip r:embed="rId5"/>
          <a:stretch>
            <a:fillRect/>
          </a:stretch>
        </p:blipFill>
        <p:spPr>
          <a:xfrm>
            <a:off x="10074656" y="5483166"/>
            <a:ext cx="2003044" cy="1134804"/>
          </a:xfrm>
          <a:prstGeom prst="rect">
            <a:avLst/>
          </a:prstGeom>
        </p:spPr>
      </p:pic>
      <p:sp>
        <p:nvSpPr>
          <p:cNvPr id="7" name="ZoneTexte 6"/>
          <p:cNvSpPr txBox="1"/>
          <p:nvPr/>
        </p:nvSpPr>
        <p:spPr>
          <a:xfrm>
            <a:off x="2919470" y="661012"/>
            <a:ext cx="6477918" cy="707886"/>
          </a:xfrm>
          <a:prstGeom prst="rect">
            <a:avLst/>
          </a:prstGeom>
          <a:noFill/>
        </p:spPr>
        <p:txBody>
          <a:bodyPr wrap="square" rtlCol="0">
            <a:spAutoFit/>
          </a:bodyPr>
          <a:lstStyle/>
          <a:p>
            <a:pPr algn="ctr"/>
            <a:r>
              <a:rPr lang="fr-FR" sz="4000" b="1" u="sng" dirty="0" smtClean="0">
                <a:latin typeface="Abadi MT Condensed Light" charset="0"/>
                <a:ea typeface="Abadi MT Condensed Light" charset="0"/>
                <a:cs typeface="Abadi MT Condensed Light" charset="0"/>
              </a:rPr>
              <a:t>Présentation de la marque</a:t>
            </a:r>
            <a:endParaRPr lang="fr-FR" sz="4000" b="1" u="sng" dirty="0">
              <a:latin typeface="Abadi MT Condensed Light" charset="0"/>
              <a:ea typeface="Abadi MT Condensed Light" charset="0"/>
              <a:cs typeface="Abadi MT Condensed Light" charset="0"/>
            </a:endParaRPr>
          </a:p>
        </p:txBody>
      </p:sp>
      <p:sp>
        <p:nvSpPr>
          <p:cNvPr id="8" name="ZoneTexte 7"/>
          <p:cNvSpPr txBox="1"/>
          <p:nvPr/>
        </p:nvSpPr>
        <p:spPr>
          <a:xfrm>
            <a:off x="569909" y="1575162"/>
            <a:ext cx="2897436" cy="2123658"/>
          </a:xfrm>
          <a:prstGeom prst="rect">
            <a:avLst/>
          </a:prstGeom>
          <a:noFill/>
        </p:spPr>
        <p:txBody>
          <a:bodyPr wrap="square" rtlCol="0">
            <a:spAutoFit/>
          </a:bodyPr>
          <a:lstStyle/>
          <a:p>
            <a:pPr algn="ctr"/>
            <a:r>
              <a:rPr lang="fr-FR" sz="2400" dirty="0">
                <a:latin typeface="Abadi MT Condensed Light" charset="0"/>
                <a:ea typeface="Abadi MT Condensed Light" charset="0"/>
                <a:cs typeface="Abadi MT Condensed Light" charset="0"/>
              </a:rPr>
              <a:t>Lancée en 1920, </a:t>
            </a:r>
            <a:r>
              <a:rPr lang="fr-FR" sz="2400" i="1" dirty="0" err="1">
                <a:latin typeface="Abadi MT Condensed Light" charset="0"/>
                <a:ea typeface="Abadi MT Condensed Light" charset="0"/>
                <a:cs typeface="Abadi MT Condensed Light" charset="0"/>
              </a:rPr>
              <a:t>Monsavon</a:t>
            </a:r>
            <a:r>
              <a:rPr lang="fr-FR" sz="2400" dirty="0">
                <a:latin typeface="Abadi MT Condensed Light" charset="0"/>
                <a:ea typeface="Abadi MT Condensed Light" charset="0"/>
                <a:cs typeface="Abadi MT Condensed Light" charset="0"/>
              </a:rPr>
              <a:t> appartient depuis </a:t>
            </a:r>
            <a:r>
              <a:rPr lang="fr-FR" sz="2400" dirty="0" smtClean="0">
                <a:latin typeface="Abadi MT Condensed Light" charset="0"/>
                <a:ea typeface="Abadi MT Condensed Light" charset="0"/>
                <a:cs typeface="Abadi MT Condensed Light" charset="0"/>
              </a:rPr>
              <a:t>2010</a:t>
            </a:r>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à la multinationale  </a:t>
            </a:r>
            <a:r>
              <a:rPr lang="fr-FR" sz="2400" i="1" dirty="0" smtClean="0">
                <a:latin typeface="Abadi MT Condensed Light" charset="0"/>
                <a:ea typeface="Abadi MT Condensed Light" charset="0"/>
                <a:cs typeface="Abadi MT Condensed Light" charset="0"/>
              </a:rPr>
              <a:t>Unilever</a:t>
            </a:r>
            <a:endParaRPr lang="fr-FR" sz="2400" b="0" i="1" dirty="0" smtClean="0">
              <a:effectLst/>
              <a:latin typeface="Abadi MT Condensed Light" charset="0"/>
              <a:ea typeface="Abadi MT Condensed Light" charset="0"/>
              <a:cs typeface="Abadi MT Condensed Light" charset="0"/>
            </a:endParaRPr>
          </a:p>
          <a:p>
            <a:r>
              <a:rPr lang="fr-FR" dirty="0" smtClean="0"/>
              <a:t/>
            </a:r>
            <a:br>
              <a:rPr lang="fr-FR" dirty="0" smtClean="0"/>
            </a:br>
            <a:endParaRPr lang="fr-FR" dirty="0"/>
          </a:p>
        </p:txBody>
      </p:sp>
      <p:pic>
        <p:nvPicPr>
          <p:cNvPr id="10" name="Image 9"/>
          <p:cNvPicPr>
            <a:picLocks noChangeAspect="1"/>
          </p:cNvPicPr>
          <p:nvPr/>
        </p:nvPicPr>
        <p:blipFill>
          <a:blip r:embed="rId6"/>
          <a:stretch>
            <a:fillRect/>
          </a:stretch>
        </p:blipFill>
        <p:spPr>
          <a:xfrm>
            <a:off x="1086429" y="3517869"/>
            <a:ext cx="1864396" cy="2066734"/>
          </a:xfrm>
          <a:prstGeom prst="rect">
            <a:avLst/>
          </a:prstGeom>
        </p:spPr>
      </p:pic>
      <p:sp>
        <p:nvSpPr>
          <p:cNvPr id="12" name="ZoneTexte 11"/>
          <p:cNvSpPr txBox="1"/>
          <p:nvPr/>
        </p:nvSpPr>
        <p:spPr>
          <a:xfrm>
            <a:off x="4177766" y="3530538"/>
            <a:ext cx="2886419" cy="2862322"/>
          </a:xfrm>
          <a:prstGeom prst="rect">
            <a:avLst/>
          </a:prstGeom>
          <a:noFill/>
        </p:spPr>
        <p:txBody>
          <a:bodyPr wrap="square" rtlCol="0">
            <a:spAutoFit/>
          </a:bodyPr>
          <a:lstStyle/>
          <a:p>
            <a:pPr algn="ctr"/>
            <a:r>
              <a:rPr lang="fr-FR" sz="2400" dirty="0" smtClean="0">
                <a:latin typeface="Abadi MT Condensed Light" charset="0"/>
                <a:ea typeface="Abadi MT Condensed Light" charset="0"/>
                <a:cs typeface="Abadi MT Condensed Light" charset="0"/>
              </a:rPr>
              <a:t>C’est la </a:t>
            </a:r>
            <a:r>
              <a:rPr lang="fr-FR" sz="2400" dirty="0">
                <a:latin typeface="Abadi MT Condensed Light" charset="0"/>
                <a:ea typeface="Abadi MT Condensed Light" charset="0"/>
                <a:cs typeface="Abadi MT Condensed Light" charset="0"/>
              </a:rPr>
              <a:t>marque la </a:t>
            </a:r>
            <a:r>
              <a:rPr lang="fr-FR" sz="2400" b="1" dirty="0">
                <a:latin typeface="Abadi MT Condensed Light" charset="0"/>
                <a:ea typeface="Abadi MT Condensed Light" charset="0"/>
                <a:cs typeface="Abadi MT Condensed Light" charset="0"/>
              </a:rPr>
              <a:t>moins chère </a:t>
            </a:r>
            <a:r>
              <a:rPr lang="fr-FR" sz="2400" dirty="0">
                <a:latin typeface="Abadi MT Condensed Light" charset="0"/>
                <a:ea typeface="Abadi MT Condensed Light" charset="0"/>
                <a:cs typeface="Abadi MT Condensed Light" charset="0"/>
              </a:rPr>
              <a:t>du segment </a:t>
            </a:r>
            <a:r>
              <a:rPr lang="fr-FR" sz="2400" b="1" dirty="0">
                <a:latin typeface="Abadi MT Condensed Light" charset="0"/>
                <a:ea typeface="Abadi MT Condensed Light" charset="0"/>
                <a:cs typeface="Abadi MT Condensed Light" charset="0"/>
              </a:rPr>
              <a:t>douceur/</a:t>
            </a:r>
            <a:endParaRPr lang="fr-FR" sz="2400" b="1" dirty="0" smtClean="0">
              <a:effectLst/>
              <a:latin typeface="Abadi MT Condensed Light" charset="0"/>
              <a:ea typeface="Abadi MT Condensed Light" charset="0"/>
              <a:cs typeface="Abadi MT Condensed Light" charset="0"/>
            </a:endParaRPr>
          </a:p>
          <a:p>
            <a:pPr algn="ctr"/>
            <a:r>
              <a:rPr lang="fr-FR" sz="2400" b="1" dirty="0" smtClean="0">
                <a:latin typeface="Abadi MT Condensed Light" charset="0"/>
                <a:ea typeface="Abadi MT Condensed Light" charset="0"/>
                <a:cs typeface="Abadi MT Condensed Light" charset="0"/>
              </a:rPr>
              <a:t>Soin</a:t>
            </a:r>
            <a:r>
              <a:rPr lang="fr-FR" sz="2400" dirty="0" smtClean="0">
                <a:latin typeface="Abadi MT Condensed Light" charset="0"/>
                <a:ea typeface="Abadi MT Condensed Light" charset="0"/>
                <a:cs typeface="Abadi MT Condensed Light" charset="0"/>
              </a:rPr>
              <a:t>, elle est donc en </a:t>
            </a:r>
            <a:r>
              <a:rPr lang="fr-FR" sz="2400" dirty="0">
                <a:latin typeface="Abadi MT Condensed Light" charset="0"/>
                <a:ea typeface="Abadi MT Condensed Light" charset="0"/>
                <a:cs typeface="Abadi MT Condensed Light" charset="0"/>
              </a:rPr>
              <a:t>concurrence directe avec </a:t>
            </a:r>
            <a:r>
              <a:rPr lang="fr-FR" sz="2400" dirty="0" smtClean="0">
                <a:latin typeface="Abadi MT Condensed Light" charset="0"/>
                <a:ea typeface="Abadi MT Condensed Light" charset="0"/>
                <a:cs typeface="Abadi MT Condensed Light" charset="0"/>
              </a:rPr>
              <a:t>la marque </a:t>
            </a:r>
            <a:r>
              <a:rPr lang="fr-FR" sz="2400" i="1" dirty="0" smtClean="0">
                <a:latin typeface="Abadi MT Condensed Light" charset="0"/>
                <a:ea typeface="Abadi MT Condensed Light" charset="0"/>
                <a:cs typeface="Abadi MT Condensed Light" charset="0"/>
              </a:rPr>
              <a:t>CADUM</a:t>
            </a:r>
            <a:endParaRPr lang="fr-FR" sz="2400" b="0" i="1" dirty="0" smtClean="0">
              <a:effectLst/>
              <a:latin typeface="Abadi MT Condensed Light" charset="0"/>
              <a:ea typeface="Abadi MT Condensed Light" charset="0"/>
              <a:cs typeface="Abadi MT Condensed Light" charset="0"/>
            </a:endParaRPr>
          </a:p>
          <a:p>
            <a:r>
              <a:rPr lang="fr-FR" dirty="0" smtClean="0"/>
              <a:t/>
            </a:r>
            <a:br>
              <a:rPr lang="fr-FR" dirty="0" smtClean="0"/>
            </a:br>
            <a:endParaRPr lang="fr-FR" dirty="0"/>
          </a:p>
        </p:txBody>
      </p:sp>
      <p:pic>
        <p:nvPicPr>
          <p:cNvPr id="13" name="Image 12"/>
          <p:cNvPicPr>
            <a:picLocks noChangeAspect="1"/>
          </p:cNvPicPr>
          <p:nvPr/>
        </p:nvPicPr>
        <p:blipFill>
          <a:blip r:embed="rId7"/>
          <a:stretch>
            <a:fillRect/>
          </a:stretch>
        </p:blipFill>
        <p:spPr>
          <a:xfrm>
            <a:off x="4565219" y="1572067"/>
            <a:ext cx="1831720" cy="1397663"/>
          </a:xfrm>
          <a:prstGeom prst="rect">
            <a:avLst/>
          </a:prstGeom>
        </p:spPr>
      </p:pic>
      <p:pic>
        <p:nvPicPr>
          <p:cNvPr id="16" name="Image 15"/>
          <p:cNvPicPr>
            <a:picLocks noChangeAspect="1"/>
          </p:cNvPicPr>
          <p:nvPr/>
        </p:nvPicPr>
        <p:blipFill>
          <a:blip r:embed="rId8"/>
          <a:stretch>
            <a:fillRect/>
          </a:stretch>
        </p:blipFill>
        <p:spPr>
          <a:xfrm>
            <a:off x="8430631" y="4123391"/>
            <a:ext cx="1933514" cy="1720610"/>
          </a:xfrm>
          <a:prstGeom prst="rect">
            <a:avLst/>
          </a:prstGeom>
        </p:spPr>
      </p:pic>
      <p:pic>
        <p:nvPicPr>
          <p:cNvPr id="17" name="Image 16"/>
          <p:cNvPicPr>
            <a:picLocks noChangeAspect="1"/>
          </p:cNvPicPr>
          <p:nvPr/>
        </p:nvPicPr>
        <p:blipFill>
          <a:blip r:embed="rId9"/>
          <a:stretch>
            <a:fillRect/>
          </a:stretch>
        </p:blipFill>
        <p:spPr>
          <a:xfrm>
            <a:off x="9184157" y="4536723"/>
            <a:ext cx="874243" cy="824614"/>
          </a:xfrm>
          <a:prstGeom prst="rect">
            <a:avLst/>
          </a:prstGeom>
        </p:spPr>
      </p:pic>
      <p:sp>
        <p:nvSpPr>
          <p:cNvPr id="18" name="ZoneTexte 17"/>
          <p:cNvSpPr txBox="1"/>
          <p:nvPr/>
        </p:nvSpPr>
        <p:spPr>
          <a:xfrm>
            <a:off x="8002813" y="1740690"/>
            <a:ext cx="2908453" cy="2215991"/>
          </a:xfrm>
          <a:prstGeom prst="rect">
            <a:avLst/>
          </a:prstGeom>
          <a:noFill/>
        </p:spPr>
        <p:txBody>
          <a:bodyPr wrap="square" rtlCol="0">
            <a:spAutoFit/>
          </a:bodyPr>
          <a:lstStyle/>
          <a:p>
            <a:pPr algn="ctr"/>
            <a:r>
              <a:rPr lang="fr-FR" sz="2400" dirty="0" smtClean="0">
                <a:latin typeface="Abadi MT Condensed Light" charset="0"/>
                <a:ea typeface="Abadi MT Condensed Light" charset="0"/>
                <a:cs typeface="Abadi MT Condensed Light" charset="0"/>
              </a:rPr>
              <a:t>Revendique un positionnement « </a:t>
            </a:r>
            <a:r>
              <a:rPr lang="fr-FR" sz="2400" b="1" dirty="0" smtClean="0">
                <a:latin typeface="Abadi MT Condensed Light" charset="0"/>
                <a:ea typeface="Abadi MT Condensed Light" charset="0"/>
                <a:cs typeface="Abadi MT Condensed Light" charset="0"/>
              </a:rPr>
              <a:t>éco </a:t>
            </a:r>
            <a:r>
              <a:rPr lang="fr-FR" sz="2400" b="1" dirty="0" err="1" smtClean="0">
                <a:latin typeface="Abadi MT Condensed Light" charset="0"/>
                <a:ea typeface="Abadi MT Condensed Light" charset="0"/>
                <a:cs typeface="Abadi MT Condensed Light" charset="0"/>
              </a:rPr>
              <a:t>friendly</a:t>
            </a:r>
            <a:r>
              <a:rPr lang="fr-FR" sz="2400" b="1" dirty="0" smtClean="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 par ses produits au lait sans </a:t>
            </a:r>
            <a:r>
              <a:rPr lang="fr-FR" sz="2400" dirty="0" err="1" smtClean="0">
                <a:latin typeface="Abadi MT Condensed Light" charset="0"/>
                <a:ea typeface="Abadi MT Condensed Light" charset="0"/>
                <a:cs typeface="Abadi MT Condensed Light" charset="0"/>
              </a:rPr>
              <a:t>paraben</a:t>
            </a:r>
            <a:r>
              <a:rPr lang="fr-FR" sz="2400" dirty="0" smtClean="0">
                <a:latin typeface="Abadi MT Condensed Light" charset="0"/>
                <a:ea typeface="Abadi MT Condensed Light" charset="0"/>
                <a:cs typeface="Abadi MT Condensed Light" charset="0"/>
              </a:rPr>
              <a:t> et sans </a:t>
            </a:r>
            <a:r>
              <a:rPr lang="fr-FR" sz="2400" dirty="0">
                <a:latin typeface="Abadi MT Condensed Light" charset="0"/>
                <a:ea typeface="Abadi MT Condensed Light" charset="0"/>
                <a:cs typeface="Abadi MT Condensed Light" charset="0"/>
              </a:rPr>
              <a:t>sels </a:t>
            </a:r>
            <a:r>
              <a:rPr lang="fr-FR" sz="2400" dirty="0" smtClean="0">
                <a:latin typeface="Abadi MT Condensed Light" charset="0"/>
                <a:ea typeface="Abadi MT Condensed Light" charset="0"/>
                <a:cs typeface="Abadi MT Condensed Light" charset="0"/>
              </a:rPr>
              <a:t>d’aluminium </a:t>
            </a:r>
            <a:r>
              <a:rPr lang="fr-FR" dirty="0" smtClean="0">
                <a:latin typeface="Abadi MT Condensed Light" charset="0"/>
                <a:ea typeface="Abadi MT Condensed Light" charset="0"/>
                <a:cs typeface="Abadi MT Condensed Light" charset="0"/>
              </a:rPr>
              <a:t/>
            </a:r>
            <a:br>
              <a:rPr lang="fr-FR" dirty="0" smtClean="0">
                <a:latin typeface="Abadi MT Condensed Light" charset="0"/>
                <a:ea typeface="Abadi MT Condensed Light" charset="0"/>
                <a:cs typeface="Abadi MT Condensed Light" charset="0"/>
              </a:rPr>
            </a:br>
            <a:endParaRPr lang="fr-FR" dirty="0">
              <a:latin typeface="Abadi MT Condensed Light" charset="0"/>
              <a:ea typeface="Abadi MT Condensed Light" charset="0"/>
              <a:cs typeface="Abadi MT Condensed Light" charset="0"/>
            </a:endParaRPr>
          </a:p>
        </p:txBody>
      </p:sp>
      <p:pic>
        <p:nvPicPr>
          <p:cNvPr id="21" name="Image 20"/>
          <p:cNvPicPr>
            <a:picLocks noChangeAspect="1"/>
          </p:cNvPicPr>
          <p:nvPr/>
        </p:nvPicPr>
        <p:blipFill>
          <a:blip r:embed="rId10"/>
          <a:stretch>
            <a:fillRect/>
          </a:stretch>
        </p:blipFill>
        <p:spPr>
          <a:xfrm>
            <a:off x="665486" y="1399534"/>
            <a:ext cx="2763744" cy="1824511"/>
          </a:xfrm>
          <a:prstGeom prst="rect">
            <a:avLst/>
          </a:prstGeom>
        </p:spPr>
      </p:pic>
      <p:pic>
        <p:nvPicPr>
          <p:cNvPr id="22" name="Image 21"/>
          <p:cNvPicPr>
            <a:picLocks noChangeAspect="1"/>
          </p:cNvPicPr>
          <p:nvPr/>
        </p:nvPicPr>
        <p:blipFill>
          <a:blip r:embed="rId10"/>
          <a:stretch>
            <a:fillRect/>
          </a:stretch>
        </p:blipFill>
        <p:spPr>
          <a:xfrm>
            <a:off x="4105049" y="3311157"/>
            <a:ext cx="3031851" cy="2551498"/>
          </a:xfrm>
          <a:prstGeom prst="rect">
            <a:avLst/>
          </a:prstGeom>
        </p:spPr>
      </p:pic>
      <p:pic>
        <p:nvPicPr>
          <p:cNvPr id="23" name="Image 22"/>
          <p:cNvPicPr>
            <a:picLocks noChangeAspect="1"/>
          </p:cNvPicPr>
          <p:nvPr/>
        </p:nvPicPr>
        <p:blipFill>
          <a:blip r:embed="rId10"/>
          <a:stretch>
            <a:fillRect/>
          </a:stretch>
        </p:blipFill>
        <p:spPr>
          <a:xfrm>
            <a:off x="7914512" y="1549850"/>
            <a:ext cx="3147065" cy="2223217"/>
          </a:xfrm>
          <a:prstGeom prst="rect">
            <a:avLst/>
          </a:prstGeom>
        </p:spPr>
      </p:pic>
      <p:pic>
        <p:nvPicPr>
          <p:cNvPr id="4" name="Slide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80420" y="-75894"/>
            <a:ext cx="631848" cy="631848"/>
          </a:xfrm>
          <a:prstGeom prst="rect">
            <a:avLst/>
          </a:prstGeom>
        </p:spPr>
      </p:pic>
    </p:spTree>
    <p:extLst>
      <p:ext uri="{BB962C8B-B14F-4D97-AF65-F5344CB8AC3E}">
        <p14:creationId xmlns:p14="http://schemas.microsoft.com/office/powerpoint/2010/main" val="2303823025"/>
      </p:ext>
    </p:extLst>
  </p:cSld>
  <p:clrMapOvr>
    <a:masterClrMapping/>
  </p:clrMapOvr>
  <mc:AlternateContent xmlns:mc="http://schemas.openxmlformats.org/markup-compatibility/2006">
    <mc:Choice xmlns:p159="http://schemas.microsoft.com/office/powerpoint/2015/09/main" Requires="p159">
      <p:transition spd="slow" advTm="26000">
        <p159:morph option="byObject"/>
      </p:transition>
    </mc:Choice>
    <mc:Fallback>
      <p:transition spd="slow" advTm="2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4">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pic>
        <p:nvPicPr>
          <p:cNvPr id="2" name="Image 1"/>
          <p:cNvPicPr>
            <a:picLocks noChangeAspect="1"/>
          </p:cNvPicPr>
          <p:nvPr/>
        </p:nvPicPr>
        <p:blipFill>
          <a:blip r:embed="rId5"/>
          <a:stretch>
            <a:fillRect/>
          </a:stretch>
        </p:blipFill>
        <p:spPr>
          <a:xfrm>
            <a:off x="5123500" y="1423983"/>
            <a:ext cx="1945019" cy="4767588"/>
          </a:xfrm>
          <a:prstGeom prst="rect">
            <a:avLst/>
          </a:prstGeom>
        </p:spPr>
      </p:pic>
      <p:sp>
        <p:nvSpPr>
          <p:cNvPr id="3" name="Rectangle 2"/>
          <p:cNvSpPr/>
          <p:nvPr/>
        </p:nvSpPr>
        <p:spPr>
          <a:xfrm>
            <a:off x="2170323" y="1830518"/>
            <a:ext cx="2953177" cy="1754326"/>
          </a:xfrm>
          <a:prstGeom prst="rect">
            <a:avLst/>
          </a:prstGeom>
        </p:spPr>
        <p:txBody>
          <a:bodyPr wrap="square">
            <a:spAutoFit/>
          </a:bodyPr>
          <a:lstStyle/>
          <a:p>
            <a:pPr marL="457200" algn="ctr"/>
            <a:r>
              <a:rPr lang="fr-FR" sz="2400" b="1" i="0" u="none" strike="noStrike" dirty="0" smtClean="0">
                <a:effectLst/>
                <a:latin typeface="Abadi MT Condensed Light" charset="0"/>
                <a:ea typeface="Abadi MT Condensed Light" charset="0"/>
                <a:cs typeface="Abadi MT Condensed Light" charset="0"/>
              </a:rPr>
              <a:t>Femme adulte</a:t>
            </a:r>
            <a:r>
              <a:rPr lang="fr-FR" sz="2400" b="0" i="0" u="none" strike="noStrike" dirty="0" smtClean="0">
                <a:effectLst/>
                <a:latin typeface="Abadi MT Condensed Light" charset="0"/>
                <a:ea typeface="Abadi MT Condensed Light" charset="0"/>
                <a:cs typeface="Abadi MT Condensed Light" charset="0"/>
              </a:rPr>
              <a:t> active, âgée entre 20 et 50 ans</a:t>
            </a:r>
            <a:endParaRPr lang="fr-FR" sz="2400" b="0" dirty="0" smtClean="0">
              <a:effectLst/>
              <a:latin typeface="Abadi MT Condensed Light" charset="0"/>
              <a:ea typeface="Abadi MT Condensed Light" charset="0"/>
              <a:cs typeface="Abadi MT Condensed Light" charset="0"/>
            </a:endParaRPr>
          </a:p>
          <a:p>
            <a:pPr algn="ctr"/>
            <a:r>
              <a:rPr lang="fr-FR" dirty="0" smtClean="0"/>
              <a:t/>
            </a:r>
            <a:br>
              <a:rPr lang="fr-FR" dirty="0" smtClean="0"/>
            </a:br>
            <a:endParaRPr lang="fr-FR" dirty="0"/>
          </a:p>
        </p:txBody>
      </p:sp>
      <p:sp>
        <p:nvSpPr>
          <p:cNvPr id="5" name="ZoneTexte 4"/>
          <p:cNvSpPr txBox="1"/>
          <p:nvPr/>
        </p:nvSpPr>
        <p:spPr>
          <a:xfrm>
            <a:off x="3159553" y="463040"/>
            <a:ext cx="7636518" cy="769441"/>
          </a:xfrm>
          <a:prstGeom prst="rect">
            <a:avLst/>
          </a:prstGeom>
          <a:noFill/>
        </p:spPr>
        <p:txBody>
          <a:bodyPr wrap="square" rtlCol="0">
            <a:spAutoFit/>
          </a:bodyPr>
          <a:lstStyle/>
          <a:p>
            <a:r>
              <a:rPr lang="fr-FR" sz="4400" b="1" u="sng" dirty="0" smtClean="0">
                <a:latin typeface="Abadi MT Condensed Light" charset="0"/>
                <a:ea typeface="Abadi MT Condensed Light" charset="0"/>
                <a:cs typeface="Abadi MT Condensed Light" charset="0"/>
              </a:rPr>
              <a:t>Profil de la consommatrice type </a:t>
            </a:r>
            <a:endParaRPr lang="fr-FR" sz="4400" b="1" u="sng" dirty="0">
              <a:latin typeface="Abadi MT Condensed Light" charset="0"/>
              <a:ea typeface="Abadi MT Condensed Light" charset="0"/>
              <a:cs typeface="Abadi MT Condensed Light" charset="0"/>
            </a:endParaRPr>
          </a:p>
        </p:txBody>
      </p:sp>
      <p:sp>
        <p:nvSpPr>
          <p:cNvPr id="6" name="Rectangle 5"/>
          <p:cNvSpPr/>
          <p:nvPr/>
        </p:nvSpPr>
        <p:spPr>
          <a:xfrm>
            <a:off x="6622131" y="3988106"/>
            <a:ext cx="3008128" cy="1846659"/>
          </a:xfrm>
          <a:prstGeom prst="rect">
            <a:avLst/>
          </a:prstGeom>
        </p:spPr>
        <p:txBody>
          <a:bodyPr wrap="square">
            <a:spAutoFit/>
          </a:bodyPr>
          <a:lstStyle/>
          <a:p>
            <a:pPr marL="457200" algn="ctr"/>
            <a:r>
              <a:rPr lang="fr-FR" sz="2400" b="0" i="0" u="none" strike="noStrike" dirty="0" smtClean="0">
                <a:effectLst/>
                <a:latin typeface="Abadi MT Condensed Light" charset="0"/>
                <a:ea typeface="Abadi MT Condensed Light" charset="0"/>
                <a:cs typeface="Abadi MT Condensed Light" charset="0"/>
              </a:rPr>
              <a:t>Soucieuse de son </a:t>
            </a:r>
            <a:r>
              <a:rPr lang="fr-FR" sz="2400" b="1" i="0" u="none" strike="noStrike" dirty="0" smtClean="0">
                <a:effectLst/>
                <a:latin typeface="Abadi MT Condensed Light" charset="0"/>
                <a:ea typeface="Abadi MT Condensed Light" charset="0"/>
                <a:cs typeface="Abadi MT Condensed Light" charset="0"/>
              </a:rPr>
              <a:t>hygiène</a:t>
            </a:r>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et de la composante de ses produits </a:t>
            </a:r>
            <a:r>
              <a:rPr lang="fr-FR" dirty="0" smtClean="0">
                <a:latin typeface="Abadi MT Condensed Light" charset="0"/>
                <a:ea typeface="Abadi MT Condensed Light" charset="0"/>
                <a:cs typeface="Abadi MT Condensed Light" charset="0"/>
              </a:rPr>
              <a:t/>
            </a:r>
            <a:br>
              <a:rPr lang="fr-FR" dirty="0" smtClean="0">
                <a:latin typeface="Abadi MT Condensed Light" charset="0"/>
                <a:ea typeface="Abadi MT Condensed Light" charset="0"/>
                <a:cs typeface="Abadi MT Condensed Light" charset="0"/>
              </a:rPr>
            </a:br>
            <a:endParaRPr lang="fr-FR" dirty="0">
              <a:latin typeface="Abadi MT Condensed Light" charset="0"/>
              <a:ea typeface="Abadi MT Condensed Light" charset="0"/>
              <a:cs typeface="Abadi MT Condensed Light" charset="0"/>
            </a:endParaRPr>
          </a:p>
        </p:txBody>
      </p:sp>
      <p:sp>
        <p:nvSpPr>
          <p:cNvPr id="7" name="Rectangle 6"/>
          <p:cNvSpPr/>
          <p:nvPr/>
        </p:nvSpPr>
        <p:spPr>
          <a:xfrm>
            <a:off x="7075226" y="1314788"/>
            <a:ext cx="2141582" cy="1200329"/>
          </a:xfrm>
          <a:prstGeom prst="rect">
            <a:avLst/>
          </a:prstGeom>
        </p:spPr>
        <p:txBody>
          <a:bodyPr wrap="square">
            <a:spAutoFit/>
          </a:bodyPr>
          <a:lstStyle/>
          <a:p>
            <a:pPr algn="ctr"/>
            <a:r>
              <a:rPr lang="fr-FR" sz="2400" b="0" i="0" u="none" strike="noStrike" dirty="0" smtClean="0">
                <a:effectLst/>
                <a:latin typeface="Abadi MT Condensed Light" charset="0"/>
                <a:ea typeface="Abadi MT Condensed Light" charset="0"/>
                <a:cs typeface="Abadi MT Condensed Light" charset="0"/>
              </a:rPr>
              <a:t>Possèdent des </a:t>
            </a:r>
            <a:r>
              <a:rPr lang="fr-FR" sz="2400" b="1" i="0" u="none" strike="noStrike" dirty="0" smtClean="0">
                <a:effectLst/>
                <a:latin typeface="Abadi MT Condensed Light" charset="0"/>
                <a:ea typeface="Abadi MT Condensed Light" charset="0"/>
                <a:cs typeface="Abadi MT Condensed Light" charset="0"/>
              </a:rPr>
              <a:t>revenus</a:t>
            </a:r>
            <a:r>
              <a:rPr lang="fr-FR" sz="2400" b="0" i="0" u="none" strike="noStrike" dirty="0" smtClean="0">
                <a:effectLst/>
                <a:latin typeface="Abadi MT Condensed Light" charset="0"/>
                <a:ea typeface="Abadi MT Condensed Light" charset="0"/>
                <a:cs typeface="Abadi MT Condensed Light" charset="0"/>
              </a:rPr>
              <a:t> allant de </a:t>
            </a:r>
            <a:r>
              <a:rPr lang="fr-FR" sz="2400" b="1" i="0" u="none" strike="noStrike" dirty="0" smtClean="0">
                <a:effectLst/>
                <a:latin typeface="Abadi MT Condensed Light" charset="0"/>
                <a:ea typeface="Abadi MT Condensed Light" charset="0"/>
                <a:cs typeface="Abadi MT Condensed Light" charset="0"/>
              </a:rPr>
              <a:t>faibles à moyens</a:t>
            </a:r>
            <a:endParaRPr lang="fr-FR" sz="2400" dirty="0">
              <a:latin typeface="Abadi MT Condensed Light" charset="0"/>
              <a:ea typeface="Abadi MT Condensed Light" charset="0"/>
              <a:cs typeface="Abadi MT Condensed Light" charset="0"/>
            </a:endParaRPr>
          </a:p>
        </p:txBody>
      </p:sp>
      <p:sp>
        <p:nvSpPr>
          <p:cNvPr id="8" name="ZoneTexte 7"/>
          <p:cNvSpPr txBox="1"/>
          <p:nvPr/>
        </p:nvSpPr>
        <p:spPr>
          <a:xfrm>
            <a:off x="3040655" y="4436592"/>
            <a:ext cx="2214391" cy="1569660"/>
          </a:xfrm>
          <a:prstGeom prst="rect">
            <a:avLst/>
          </a:prstGeom>
          <a:noFill/>
        </p:spPr>
        <p:txBody>
          <a:bodyPr wrap="square" rtlCol="0">
            <a:spAutoFit/>
          </a:bodyPr>
          <a:lstStyle/>
          <a:p>
            <a:pPr algn="ctr"/>
            <a:r>
              <a:rPr lang="fr-FR" sz="2400" dirty="0" smtClean="0">
                <a:latin typeface="Abadi MT Condensed Light" charset="0"/>
                <a:ea typeface="Abadi MT Condensed Light" charset="0"/>
                <a:cs typeface="Abadi MT Condensed Light" charset="0"/>
              </a:rPr>
              <a:t>Recherche un déodorant au  </a:t>
            </a:r>
            <a:r>
              <a:rPr lang="fr-FR" sz="2400" b="1" dirty="0" smtClean="0">
                <a:latin typeface="Abadi MT Condensed Light" charset="0"/>
                <a:ea typeface="Abadi MT Condensed Light" charset="0"/>
                <a:cs typeface="Abadi MT Condensed Light" charset="0"/>
              </a:rPr>
              <a:t>parfum doux </a:t>
            </a:r>
            <a:r>
              <a:rPr lang="fr-FR" sz="2400" dirty="0" smtClean="0">
                <a:latin typeface="Abadi MT Condensed Light" charset="0"/>
                <a:ea typeface="Abadi MT Condensed Light" charset="0"/>
                <a:cs typeface="Abadi MT Condensed Light" charset="0"/>
              </a:rPr>
              <a:t>et </a:t>
            </a:r>
            <a:r>
              <a:rPr lang="fr-FR" sz="2400" b="1" dirty="0" smtClean="0">
                <a:latin typeface="Abadi MT Condensed Light" charset="0"/>
                <a:ea typeface="Abadi MT Condensed Light" charset="0"/>
                <a:cs typeface="Abadi MT Condensed Light" charset="0"/>
              </a:rPr>
              <a:t>naturel</a:t>
            </a:r>
            <a:endParaRPr lang="fr-FR" sz="2400" b="1" dirty="0">
              <a:latin typeface="Abadi MT Condensed Light" charset="0"/>
              <a:ea typeface="Abadi MT Condensed Light" charset="0"/>
              <a:cs typeface="Abadi MT Condensed Light" charset="0"/>
            </a:endParaRPr>
          </a:p>
        </p:txBody>
      </p:sp>
      <p:pic>
        <p:nvPicPr>
          <p:cNvPr id="9" name="Image 8"/>
          <p:cNvPicPr>
            <a:picLocks noChangeAspect="1"/>
          </p:cNvPicPr>
          <p:nvPr/>
        </p:nvPicPr>
        <p:blipFill>
          <a:blip r:embed="rId6"/>
          <a:stretch>
            <a:fillRect/>
          </a:stretch>
        </p:blipFill>
        <p:spPr>
          <a:xfrm>
            <a:off x="2692400" y="1639016"/>
            <a:ext cx="2311400" cy="1423973"/>
          </a:xfrm>
          <a:prstGeom prst="rect">
            <a:avLst/>
          </a:prstGeom>
        </p:spPr>
      </p:pic>
      <p:pic>
        <p:nvPicPr>
          <p:cNvPr id="10" name="Image 9"/>
          <p:cNvPicPr>
            <a:picLocks noChangeAspect="1"/>
          </p:cNvPicPr>
          <p:nvPr/>
        </p:nvPicPr>
        <p:blipFill>
          <a:blip r:embed="rId6"/>
          <a:stretch>
            <a:fillRect/>
          </a:stretch>
        </p:blipFill>
        <p:spPr>
          <a:xfrm>
            <a:off x="3159553" y="4252348"/>
            <a:ext cx="1957239" cy="1764537"/>
          </a:xfrm>
          <a:prstGeom prst="rect">
            <a:avLst/>
          </a:prstGeom>
        </p:spPr>
      </p:pic>
      <p:pic>
        <p:nvPicPr>
          <p:cNvPr id="11" name="Image 10"/>
          <p:cNvPicPr>
            <a:picLocks noChangeAspect="1"/>
          </p:cNvPicPr>
          <p:nvPr/>
        </p:nvPicPr>
        <p:blipFill>
          <a:blip r:embed="rId6"/>
          <a:stretch>
            <a:fillRect/>
          </a:stretch>
        </p:blipFill>
        <p:spPr>
          <a:xfrm>
            <a:off x="7075227" y="1303948"/>
            <a:ext cx="2141582" cy="1211169"/>
          </a:xfrm>
          <a:prstGeom prst="rect">
            <a:avLst/>
          </a:prstGeom>
        </p:spPr>
      </p:pic>
      <p:pic>
        <p:nvPicPr>
          <p:cNvPr id="12" name="Image 11"/>
          <p:cNvPicPr>
            <a:picLocks noChangeAspect="1"/>
          </p:cNvPicPr>
          <p:nvPr/>
        </p:nvPicPr>
        <p:blipFill>
          <a:blip r:embed="rId6"/>
          <a:stretch>
            <a:fillRect/>
          </a:stretch>
        </p:blipFill>
        <p:spPr>
          <a:xfrm>
            <a:off x="7188219" y="3898900"/>
            <a:ext cx="2260581" cy="1651000"/>
          </a:xfrm>
          <a:prstGeom prst="rect">
            <a:avLst/>
          </a:prstGeom>
        </p:spPr>
      </p:pic>
      <p:pic>
        <p:nvPicPr>
          <p:cNvPr id="13" name="Slide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99917" y="0"/>
            <a:ext cx="592083" cy="592083"/>
          </a:xfrm>
          <a:prstGeom prst="rect">
            <a:avLst/>
          </a:prstGeom>
        </p:spPr>
      </p:pic>
    </p:spTree>
    <p:extLst>
      <p:ext uri="{BB962C8B-B14F-4D97-AF65-F5344CB8AC3E}">
        <p14:creationId xmlns:p14="http://schemas.microsoft.com/office/powerpoint/2010/main" val="29705534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6000">
        <p159:morph option="byObject"/>
      </p:transition>
    </mc:Choice>
    <mc:Fallback>
      <p:transition spd="slow" advTm="2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80"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4">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2" name="ZoneTexte 1"/>
          <p:cNvSpPr txBox="1"/>
          <p:nvPr/>
        </p:nvSpPr>
        <p:spPr>
          <a:xfrm>
            <a:off x="3568389" y="474883"/>
            <a:ext cx="6350765" cy="769441"/>
          </a:xfrm>
          <a:prstGeom prst="rect">
            <a:avLst/>
          </a:prstGeom>
          <a:noFill/>
        </p:spPr>
        <p:txBody>
          <a:bodyPr wrap="square" rtlCol="0">
            <a:spAutoFit/>
          </a:bodyPr>
          <a:lstStyle/>
          <a:p>
            <a:r>
              <a:rPr lang="fr-FR" sz="4400" b="1" u="sng" dirty="0" smtClean="0">
                <a:latin typeface="Abadi MT Condensed Light" charset="0"/>
                <a:ea typeface="Abadi MT Condensed Light" charset="0"/>
                <a:cs typeface="Abadi MT Condensed Light" charset="0"/>
              </a:rPr>
              <a:t>Quelques données chiffrées</a:t>
            </a:r>
            <a:endParaRPr lang="fr-FR" sz="4400" b="1" u="sng" dirty="0">
              <a:latin typeface="Abadi MT Condensed Light" charset="0"/>
              <a:ea typeface="Abadi MT Condensed Light" charset="0"/>
              <a:cs typeface="Abadi MT Condensed Light" charset="0"/>
            </a:endParaRPr>
          </a:p>
        </p:txBody>
      </p:sp>
      <p:sp>
        <p:nvSpPr>
          <p:cNvPr id="6" name="ZoneTexte 5"/>
          <p:cNvSpPr txBox="1"/>
          <p:nvPr/>
        </p:nvSpPr>
        <p:spPr>
          <a:xfrm>
            <a:off x="566158" y="1740665"/>
            <a:ext cx="3002231" cy="2677656"/>
          </a:xfrm>
          <a:prstGeom prst="rect">
            <a:avLst/>
          </a:prstGeom>
          <a:noFill/>
        </p:spPr>
        <p:txBody>
          <a:bodyPr wrap="square" rtlCol="0">
            <a:spAutoFit/>
          </a:bodyPr>
          <a:lstStyle/>
          <a:p>
            <a:pPr algn="ctr"/>
            <a:r>
              <a:rPr lang="fr-FR" sz="6000" dirty="0">
                <a:latin typeface="Abadi MT Condensed Light" charset="0"/>
                <a:ea typeface="Abadi MT Condensed Light" charset="0"/>
                <a:cs typeface="Abadi MT Condensed Light" charset="0"/>
              </a:rPr>
              <a:t>97%</a:t>
            </a:r>
            <a:endParaRPr lang="fr-FR" sz="6000" b="0" dirty="0" smtClean="0">
              <a:effectLst/>
              <a:latin typeface="Abadi MT Condensed Light" charset="0"/>
              <a:ea typeface="Abadi MT Condensed Light" charset="0"/>
              <a:cs typeface="Abadi MT Condensed Light" charset="0"/>
            </a:endParaRPr>
          </a:p>
          <a:p>
            <a:pPr algn="ctr"/>
            <a:r>
              <a:rPr lang="fr-FR" sz="2400" dirty="0">
                <a:latin typeface="Abadi MT Condensed Light" charset="0"/>
                <a:ea typeface="Abadi MT Condensed Light" charset="0"/>
                <a:cs typeface="Abadi MT Condensed Light" charset="0"/>
              </a:rPr>
              <a:t>du volume </a:t>
            </a:r>
            <a:r>
              <a:rPr lang="fr-FR" sz="2400" dirty="0" smtClean="0">
                <a:latin typeface="Abadi MT Condensed Light" charset="0"/>
                <a:ea typeface="Abadi MT Condensed Light" charset="0"/>
                <a:cs typeface="Abadi MT Condensed Light" charset="0"/>
              </a:rPr>
              <a:t>des </a:t>
            </a:r>
            <a:r>
              <a:rPr lang="fr-FR" sz="2400" dirty="0">
                <a:latin typeface="Abadi MT Condensed Light" charset="0"/>
                <a:ea typeface="Abadi MT Condensed Light" charset="0"/>
                <a:cs typeface="Abadi MT Condensed Light" charset="0"/>
              </a:rPr>
              <a:t>ventes </a:t>
            </a:r>
            <a:r>
              <a:rPr lang="fr-FR" sz="2400" dirty="0" smtClean="0">
                <a:latin typeface="Abadi MT Condensed Light" charset="0"/>
                <a:ea typeface="Abadi MT Condensed Light" charset="0"/>
                <a:cs typeface="Abadi MT Condensed Light" charset="0"/>
              </a:rPr>
              <a:t>des </a:t>
            </a:r>
            <a:r>
              <a:rPr lang="fr-FR" sz="2400" dirty="0">
                <a:latin typeface="Abadi MT Condensed Light" charset="0"/>
                <a:ea typeface="Abadi MT Condensed Light" charset="0"/>
                <a:cs typeface="Abadi MT Condensed Light" charset="0"/>
              </a:rPr>
              <a:t>déodorants </a:t>
            </a:r>
            <a:r>
              <a:rPr lang="fr-FR" sz="2400" b="1" i="1" dirty="0" err="1">
                <a:latin typeface="Abadi MT Condensed Light" charset="0"/>
                <a:ea typeface="Abadi MT Condensed Light" charset="0"/>
                <a:cs typeface="Abadi MT Condensed Light" charset="0"/>
              </a:rPr>
              <a:t>Monsavon</a:t>
            </a:r>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se font en </a:t>
            </a:r>
            <a:r>
              <a:rPr lang="fr-FR" sz="2400" dirty="0">
                <a:latin typeface="Abadi MT Condensed Light" charset="0"/>
                <a:ea typeface="Abadi MT Condensed Light" charset="0"/>
                <a:cs typeface="Abadi MT Condensed Light" charset="0"/>
              </a:rPr>
              <a:t>GMS</a:t>
            </a:r>
            <a:endParaRPr lang="fr-FR" sz="2400" b="0" dirty="0" smtClean="0">
              <a:effectLst/>
              <a:latin typeface="Abadi MT Condensed Light" charset="0"/>
              <a:ea typeface="Abadi MT Condensed Light" charset="0"/>
              <a:cs typeface="Abadi MT Condensed Light" charset="0"/>
            </a:endParaRPr>
          </a:p>
          <a:p>
            <a:r>
              <a:rPr lang="fr-FR" dirty="0" smtClean="0"/>
              <a:t/>
            </a:r>
            <a:br>
              <a:rPr lang="fr-FR" dirty="0" smtClean="0"/>
            </a:br>
            <a:endParaRPr lang="fr-FR" dirty="0"/>
          </a:p>
        </p:txBody>
      </p:sp>
      <p:pic>
        <p:nvPicPr>
          <p:cNvPr id="7" name="Image 6"/>
          <p:cNvPicPr>
            <a:picLocks noChangeAspect="1"/>
          </p:cNvPicPr>
          <p:nvPr/>
        </p:nvPicPr>
        <p:blipFill>
          <a:blip r:embed="rId5"/>
          <a:stretch>
            <a:fillRect/>
          </a:stretch>
        </p:blipFill>
        <p:spPr>
          <a:xfrm>
            <a:off x="536641" y="1499198"/>
            <a:ext cx="3147198" cy="3160590"/>
          </a:xfrm>
          <a:prstGeom prst="rect">
            <a:avLst/>
          </a:prstGeom>
        </p:spPr>
      </p:pic>
      <p:sp>
        <p:nvSpPr>
          <p:cNvPr id="8" name="Rectangle 7"/>
          <p:cNvSpPr/>
          <p:nvPr/>
        </p:nvSpPr>
        <p:spPr>
          <a:xfrm>
            <a:off x="4134526" y="1674678"/>
            <a:ext cx="3534937" cy="2769989"/>
          </a:xfrm>
          <a:prstGeom prst="rect">
            <a:avLst/>
          </a:prstGeom>
        </p:spPr>
        <p:txBody>
          <a:bodyPr wrap="square">
            <a:spAutoFit/>
          </a:bodyPr>
          <a:lstStyle/>
          <a:p>
            <a:pPr algn="ctr"/>
            <a:r>
              <a:rPr lang="fr-FR" sz="6000" i="0" u="none" strike="noStrike" dirty="0" smtClean="0">
                <a:effectLst/>
                <a:latin typeface="Abadi MT Condensed Light" charset="0"/>
                <a:ea typeface="Abadi MT Condensed Light" charset="0"/>
                <a:cs typeface="Abadi MT Condensed Light" charset="0"/>
              </a:rPr>
              <a:t>56,8%</a:t>
            </a:r>
            <a:endParaRPr lang="fr-FR" sz="6000" dirty="0" smtClean="0">
              <a:effectLst/>
              <a:latin typeface="Abadi MT Condensed Light" charset="0"/>
              <a:ea typeface="Abadi MT Condensed Light" charset="0"/>
              <a:cs typeface="Abadi MT Condensed Light" charset="0"/>
            </a:endParaRPr>
          </a:p>
          <a:p>
            <a:pPr algn="ctr"/>
            <a:r>
              <a:rPr lang="fr-FR" sz="2400" dirty="0" smtClean="0">
                <a:latin typeface="Abadi MT Condensed Light" charset="0"/>
                <a:ea typeface="Abadi MT Condensed Light" charset="0"/>
                <a:cs typeface="Abadi MT Condensed Light" charset="0"/>
              </a:rPr>
              <a:t>des déodorants qu’elle produit sont des </a:t>
            </a:r>
            <a:r>
              <a:rPr lang="fr-FR" sz="2400" b="1" dirty="0" smtClean="0">
                <a:latin typeface="Abadi MT Condensed Light" charset="0"/>
                <a:ea typeface="Abadi MT Condensed Light" charset="0"/>
                <a:cs typeface="Abadi MT Condensed Light" charset="0"/>
              </a:rPr>
              <a:t>atomiseurs, </a:t>
            </a:r>
            <a:r>
              <a:rPr lang="fr-FR" sz="2400" dirty="0" smtClean="0">
                <a:latin typeface="Abadi MT Condensed Light" charset="0"/>
                <a:ea typeface="Abadi MT Condensed Light" charset="0"/>
                <a:cs typeface="Abadi MT Condensed Light" charset="0"/>
              </a:rPr>
              <a:t>c’est le format préféré des consommatrices de la marque</a:t>
            </a:r>
            <a:r>
              <a:rPr lang="fr-FR" b="1" dirty="0" smtClean="0">
                <a:latin typeface="Abadi MT Condensed Light" charset="0"/>
                <a:ea typeface="Abadi MT Condensed Light" charset="0"/>
                <a:cs typeface="Abadi MT Condensed Light" charset="0"/>
              </a:rPr>
              <a:t/>
            </a:r>
            <a:br>
              <a:rPr lang="fr-FR" b="1" dirty="0" smtClean="0">
                <a:latin typeface="Abadi MT Condensed Light" charset="0"/>
                <a:ea typeface="Abadi MT Condensed Light" charset="0"/>
                <a:cs typeface="Abadi MT Condensed Light" charset="0"/>
              </a:rPr>
            </a:br>
            <a:endParaRPr lang="fr-FR" b="1" dirty="0">
              <a:latin typeface="Abadi MT Condensed Light" charset="0"/>
              <a:ea typeface="Abadi MT Condensed Light" charset="0"/>
              <a:cs typeface="Abadi MT Condensed Light" charset="0"/>
            </a:endParaRPr>
          </a:p>
        </p:txBody>
      </p:sp>
      <p:pic>
        <p:nvPicPr>
          <p:cNvPr id="9" name="Image 8"/>
          <p:cNvPicPr>
            <a:picLocks noChangeAspect="1"/>
          </p:cNvPicPr>
          <p:nvPr/>
        </p:nvPicPr>
        <p:blipFill>
          <a:blip r:embed="rId5"/>
          <a:stretch>
            <a:fillRect/>
          </a:stretch>
        </p:blipFill>
        <p:spPr>
          <a:xfrm>
            <a:off x="4049950" y="1439062"/>
            <a:ext cx="3740162" cy="3756077"/>
          </a:xfrm>
          <a:prstGeom prst="rect">
            <a:avLst/>
          </a:prstGeom>
        </p:spPr>
      </p:pic>
      <p:sp>
        <p:nvSpPr>
          <p:cNvPr id="10" name="ZoneTexte 9"/>
          <p:cNvSpPr txBox="1"/>
          <p:nvPr/>
        </p:nvSpPr>
        <p:spPr>
          <a:xfrm>
            <a:off x="8586439" y="1815898"/>
            <a:ext cx="2341756" cy="2031325"/>
          </a:xfrm>
          <a:prstGeom prst="rect">
            <a:avLst/>
          </a:prstGeom>
          <a:noFill/>
        </p:spPr>
        <p:txBody>
          <a:bodyPr wrap="square" rtlCol="0">
            <a:spAutoFit/>
          </a:bodyPr>
          <a:lstStyle/>
          <a:p>
            <a:pPr algn="ctr"/>
            <a:r>
              <a:rPr lang="fr-FR" sz="5400" dirty="0" smtClean="0">
                <a:latin typeface="Abadi MT Condensed Light" charset="0"/>
                <a:ea typeface="Abadi MT Condensed Light" charset="0"/>
                <a:cs typeface="Abadi MT Condensed Light" charset="0"/>
              </a:rPr>
              <a:t>36,2%</a:t>
            </a:r>
          </a:p>
          <a:p>
            <a:pPr algn="ctr"/>
            <a:r>
              <a:rPr lang="fr-FR" sz="2400" dirty="0" smtClean="0">
                <a:latin typeface="Abadi MT Condensed Light" charset="0"/>
                <a:ea typeface="Abadi MT Condensed Light" charset="0"/>
                <a:cs typeface="Abadi MT Condensed Light" charset="0"/>
              </a:rPr>
              <a:t>Des déodorants qu’elle produit sont sous format </a:t>
            </a:r>
            <a:r>
              <a:rPr lang="fr-FR" sz="2400" b="1" dirty="0" smtClean="0">
                <a:latin typeface="Abadi MT Condensed Light" charset="0"/>
                <a:ea typeface="Abadi MT Condensed Light" charset="0"/>
                <a:cs typeface="Abadi MT Condensed Light" charset="0"/>
              </a:rPr>
              <a:t>bille</a:t>
            </a:r>
            <a:endParaRPr lang="fr-FR" sz="2400" b="1" dirty="0">
              <a:latin typeface="Abadi MT Condensed Light" charset="0"/>
              <a:ea typeface="Abadi MT Condensed Light" charset="0"/>
              <a:cs typeface="Abadi MT Condensed Light" charset="0"/>
            </a:endParaRPr>
          </a:p>
        </p:txBody>
      </p:sp>
      <p:pic>
        <p:nvPicPr>
          <p:cNvPr id="11" name="Image 10"/>
          <p:cNvPicPr>
            <a:picLocks noChangeAspect="1"/>
          </p:cNvPicPr>
          <p:nvPr/>
        </p:nvPicPr>
        <p:blipFill>
          <a:blip r:embed="rId5"/>
          <a:stretch>
            <a:fillRect/>
          </a:stretch>
        </p:blipFill>
        <p:spPr>
          <a:xfrm>
            <a:off x="8202728" y="1498468"/>
            <a:ext cx="3109177" cy="3122408"/>
          </a:xfrm>
          <a:prstGeom prst="rect">
            <a:avLst/>
          </a:prstGeom>
        </p:spPr>
      </p:pic>
      <p:pic>
        <p:nvPicPr>
          <p:cNvPr id="3" name="Slide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6613" y="0"/>
            <a:ext cx="605387" cy="605387"/>
          </a:xfrm>
          <a:prstGeom prst="rect">
            <a:avLst/>
          </a:prstGeom>
        </p:spPr>
      </p:pic>
    </p:spTree>
    <p:extLst>
      <p:ext uri="{BB962C8B-B14F-4D97-AF65-F5344CB8AC3E}">
        <p14:creationId xmlns:p14="http://schemas.microsoft.com/office/powerpoint/2010/main" val="3186775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6000">
        <p159:morph option="byChar"/>
      </p:transition>
    </mc:Choice>
    <mc:Fallback>
      <p:transition spd="slow" advTm="2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5">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3" name="ZoneTexte 2"/>
          <p:cNvSpPr txBox="1"/>
          <p:nvPr/>
        </p:nvSpPr>
        <p:spPr>
          <a:xfrm>
            <a:off x="2998762" y="460856"/>
            <a:ext cx="7895967" cy="769441"/>
          </a:xfrm>
          <a:prstGeom prst="rect">
            <a:avLst/>
          </a:prstGeom>
          <a:noFill/>
        </p:spPr>
        <p:txBody>
          <a:bodyPr wrap="square" rtlCol="0">
            <a:spAutoFit/>
          </a:bodyPr>
          <a:lstStyle/>
          <a:p>
            <a:r>
              <a:rPr lang="fr-FR" sz="4400" b="1" u="sng" dirty="0" smtClean="0">
                <a:latin typeface="Abadi MT Condensed Light" charset="0"/>
                <a:ea typeface="Abadi MT Condensed Light" charset="0"/>
                <a:cs typeface="Abadi MT Condensed Light" charset="0"/>
              </a:rPr>
              <a:t>Problèmes rencontrés par la marque </a:t>
            </a:r>
            <a:endParaRPr lang="fr-FR" sz="4400" b="1" u="sng" dirty="0">
              <a:latin typeface="Abadi MT Condensed Light" charset="0"/>
              <a:ea typeface="Abadi MT Condensed Light" charset="0"/>
              <a:cs typeface="Abadi MT Condensed Light"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932343558"/>
              </p:ext>
            </p:extLst>
          </p:nvPr>
        </p:nvGraphicFramePr>
        <p:xfrm>
          <a:off x="900860" y="2961105"/>
          <a:ext cx="4195804" cy="2194560"/>
        </p:xfrm>
        <a:graphic>
          <a:graphicData uri="http://schemas.openxmlformats.org/drawingml/2006/table">
            <a:tbl>
              <a:tblPr firstRow="1" bandRow="1">
                <a:tableStyleId>{073A0DAA-6AF3-43AB-8588-CEC1D06C72B9}</a:tableStyleId>
              </a:tblPr>
              <a:tblGrid>
                <a:gridCol w="1353750"/>
                <a:gridCol w="1334530"/>
                <a:gridCol w="1507524"/>
              </a:tblGrid>
              <a:tr h="332641">
                <a:tc>
                  <a:txBody>
                    <a:bodyPr/>
                    <a:lstStyle/>
                    <a:p>
                      <a:endParaRPr lang="fr-FR" dirty="0"/>
                    </a:p>
                  </a:txBody>
                  <a:tcPr/>
                </a:tc>
                <a:tc>
                  <a:txBody>
                    <a:bodyPr/>
                    <a:lstStyle/>
                    <a:p>
                      <a:r>
                        <a:rPr lang="fr-FR" sz="1800" b="0" dirty="0" smtClean="0">
                          <a:solidFill>
                            <a:schemeClr val="bg1"/>
                          </a:solidFill>
                          <a:latin typeface="Al Bayan Plain" charset="-78"/>
                          <a:ea typeface="Al Bayan Plain" charset="-78"/>
                          <a:cs typeface="Al Bayan Plain" charset="-78"/>
                        </a:rPr>
                        <a:t>MONSAVON</a:t>
                      </a:r>
                      <a:endParaRPr lang="fr-FR" sz="1800" b="0" dirty="0">
                        <a:solidFill>
                          <a:schemeClr val="bg1"/>
                        </a:solidFill>
                        <a:latin typeface="Al Bayan Plain" charset="-78"/>
                        <a:ea typeface="Al Bayan Plain" charset="-78"/>
                        <a:cs typeface="Al Bayan Plain" charset="-78"/>
                      </a:endParaRPr>
                    </a:p>
                  </a:txBody>
                  <a:tcPr/>
                </a:tc>
                <a:tc>
                  <a:txBody>
                    <a:bodyPr/>
                    <a:lstStyle/>
                    <a:p>
                      <a:pPr algn="ctr"/>
                      <a:r>
                        <a:rPr lang="fr-FR" b="0" dirty="0" smtClean="0">
                          <a:latin typeface="Al Bayan Plain" charset="-78"/>
                          <a:ea typeface="Al Bayan Plain" charset="-78"/>
                          <a:cs typeface="Al Bayan Plain" charset="-78"/>
                        </a:rPr>
                        <a:t>CADUM</a:t>
                      </a:r>
                      <a:endParaRPr lang="fr-FR" b="0" dirty="0">
                        <a:latin typeface="Al Bayan Plain" charset="-78"/>
                        <a:ea typeface="Al Bayan Plain" charset="-78"/>
                        <a:cs typeface="Al Bayan Plain" charset="-78"/>
                      </a:endParaRPr>
                    </a:p>
                  </a:txBody>
                  <a:tcPr/>
                </a:tc>
              </a:tr>
              <a:tr h="743373">
                <a:tc>
                  <a:txBody>
                    <a:bodyPr/>
                    <a:lstStyle/>
                    <a:p>
                      <a:pPr algn="ctr"/>
                      <a:r>
                        <a:rPr lang="fr-FR" dirty="0" err="1" smtClean="0"/>
                        <a:t>Upper</a:t>
                      </a:r>
                      <a:endParaRPr lang="fr-FR" dirty="0" smtClean="0"/>
                    </a:p>
                    <a:p>
                      <a:pPr algn="ctr"/>
                      <a:r>
                        <a:rPr lang="fr-FR" dirty="0" smtClean="0"/>
                        <a:t>middle</a:t>
                      </a:r>
                    </a:p>
                    <a:p>
                      <a:pPr algn="ctr"/>
                      <a:r>
                        <a:rPr lang="fr-FR" dirty="0" smtClean="0"/>
                        <a:t>class </a:t>
                      </a:r>
                      <a:endParaRPr lang="fr-FR" dirty="0"/>
                    </a:p>
                  </a:txBody>
                  <a:tcPr/>
                </a:tc>
                <a:tc>
                  <a:txBody>
                    <a:bodyPr/>
                    <a:lstStyle/>
                    <a:p>
                      <a:pPr algn="ctr"/>
                      <a:endParaRPr lang="fr-FR" dirty="0" smtClean="0"/>
                    </a:p>
                    <a:p>
                      <a:pPr algn="ctr"/>
                      <a:r>
                        <a:rPr lang="fr-FR" sz="2400" b="1" dirty="0" smtClean="0">
                          <a:latin typeface="Al Bayan Plain" charset="-78"/>
                          <a:ea typeface="Al Bayan Plain" charset="-78"/>
                          <a:cs typeface="Al Bayan Plain" charset="-78"/>
                        </a:rPr>
                        <a:t>25%</a:t>
                      </a:r>
                      <a:endParaRPr lang="fr-FR" sz="2400" b="1" dirty="0">
                        <a:latin typeface="Al Bayan Plain" charset="-78"/>
                        <a:ea typeface="Al Bayan Plain" charset="-78"/>
                        <a:cs typeface="Al Bayan Plain" charset="-78"/>
                      </a:endParaRPr>
                    </a:p>
                  </a:txBody>
                  <a:tcPr/>
                </a:tc>
                <a:tc>
                  <a:txBody>
                    <a:bodyPr/>
                    <a:lstStyle/>
                    <a:p>
                      <a:endParaRPr lang="fr-FR" dirty="0" smtClean="0"/>
                    </a:p>
                    <a:p>
                      <a:pPr algn="ctr"/>
                      <a:r>
                        <a:rPr lang="fr-FR" sz="2400" b="1" dirty="0" smtClean="0">
                          <a:latin typeface="Al Bayan Plain" charset="-78"/>
                          <a:ea typeface="Al Bayan Plain" charset="-78"/>
                          <a:cs typeface="Al Bayan Plain" charset="-78"/>
                        </a:rPr>
                        <a:t>27%</a:t>
                      </a:r>
                      <a:endParaRPr lang="fr-FR" sz="2400" b="1" dirty="0">
                        <a:latin typeface="Al Bayan Plain" charset="-78"/>
                        <a:ea typeface="Al Bayan Plain" charset="-78"/>
                        <a:cs typeface="Al Bayan Plain" charset="-78"/>
                      </a:endParaRPr>
                    </a:p>
                  </a:txBody>
                  <a:tcPr/>
                </a:tc>
              </a:tr>
              <a:tr h="332641">
                <a:tc>
                  <a:txBody>
                    <a:bodyPr/>
                    <a:lstStyle/>
                    <a:p>
                      <a:pPr algn="ctr"/>
                      <a:r>
                        <a:rPr lang="fr-FR" dirty="0" err="1" smtClean="0">
                          <a:latin typeface="Al Bayan Plain" charset="-78"/>
                          <a:ea typeface="Al Bayan Plain" charset="-78"/>
                          <a:cs typeface="Al Bayan Plain" charset="-78"/>
                        </a:rPr>
                        <a:t>Lower</a:t>
                      </a:r>
                      <a:r>
                        <a:rPr lang="fr-FR" dirty="0" smtClean="0">
                          <a:latin typeface="Al Bayan Plain" charset="-78"/>
                          <a:ea typeface="Al Bayan Plain" charset="-78"/>
                          <a:cs typeface="Al Bayan Plain" charset="-78"/>
                        </a:rPr>
                        <a:t> </a:t>
                      </a:r>
                    </a:p>
                    <a:p>
                      <a:pPr algn="ctr"/>
                      <a:r>
                        <a:rPr lang="fr-FR" dirty="0" smtClean="0">
                          <a:latin typeface="Al Bayan Plain" charset="-78"/>
                          <a:ea typeface="Al Bayan Plain" charset="-78"/>
                          <a:cs typeface="Al Bayan Plain" charset="-78"/>
                        </a:rPr>
                        <a:t>middle</a:t>
                      </a:r>
                      <a:r>
                        <a:rPr lang="fr-FR" baseline="0" dirty="0" smtClean="0">
                          <a:latin typeface="Al Bayan Plain" charset="-78"/>
                          <a:ea typeface="Al Bayan Plain" charset="-78"/>
                          <a:cs typeface="Al Bayan Plain" charset="-78"/>
                        </a:rPr>
                        <a:t> </a:t>
                      </a:r>
                    </a:p>
                    <a:p>
                      <a:pPr algn="ctr"/>
                      <a:r>
                        <a:rPr lang="fr-FR" baseline="0" dirty="0" smtClean="0">
                          <a:latin typeface="Al Bayan Plain" charset="-78"/>
                          <a:ea typeface="Al Bayan Plain" charset="-78"/>
                          <a:cs typeface="Al Bayan Plain" charset="-78"/>
                        </a:rPr>
                        <a:t>class</a:t>
                      </a:r>
                      <a:endParaRPr lang="fr-FR" dirty="0">
                        <a:latin typeface="Al Bayan Plain" charset="-78"/>
                        <a:ea typeface="Al Bayan Plain" charset="-78"/>
                        <a:cs typeface="Al Bayan Plain" charset="-78"/>
                      </a:endParaRPr>
                    </a:p>
                  </a:txBody>
                  <a:tcPr/>
                </a:tc>
                <a:tc>
                  <a:txBody>
                    <a:bodyPr/>
                    <a:lstStyle/>
                    <a:p>
                      <a:pPr algn="ctr"/>
                      <a:endParaRPr lang="fr-FR" dirty="0" smtClean="0"/>
                    </a:p>
                    <a:p>
                      <a:pPr algn="ctr"/>
                      <a:r>
                        <a:rPr lang="fr-FR" sz="2400" b="1" dirty="0" smtClean="0">
                          <a:latin typeface="Al Bayan Plain" charset="-78"/>
                          <a:ea typeface="Al Bayan Plain" charset="-78"/>
                          <a:cs typeface="Al Bayan Plain" charset="-78"/>
                        </a:rPr>
                        <a:t>43%</a:t>
                      </a:r>
                      <a:endParaRPr lang="fr-FR" sz="2400" b="1" dirty="0">
                        <a:latin typeface="Al Bayan Plain" charset="-78"/>
                        <a:ea typeface="Al Bayan Plain" charset="-78"/>
                        <a:cs typeface="Al Bayan Plain" charset="-78"/>
                      </a:endParaRPr>
                    </a:p>
                  </a:txBody>
                  <a:tcPr/>
                </a:tc>
                <a:tc>
                  <a:txBody>
                    <a:bodyPr/>
                    <a:lstStyle/>
                    <a:p>
                      <a:endParaRPr lang="fr-FR" dirty="0" smtClean="0">
                        <a:latin typeface="Al Bayan Plain" charset="-78"/>
                        <a:ea typeface="Al Bayan Plain" charset="-78"/>
                        <a:cs typeface="Al Bayan Plain" charset="-78"/>
                      </a:endParaRPr>
                    </a:p>
                    <a:p>
                      <a:pPr algn="ctr"/>
                      <a:r>
                        <a:rPr lang="fr-FR" sz="2400" b="1" dirty="0" smtClean="0">
                          <a:latin typeface="Al Bayan Plain" charset="-78"/>
                          <a:ea typeface="Al Bayan Plain" charset="-78"/>
                          <a:cs typeface="Al Bayan Plain" charset="-78"/>
                        </a:rPr>
                        <a:t>44%</a:t>
                      </a:r>
                      <a:endParaRPr lang="fr-FR" sz="2400" b="1" dirty="0">
                        <a:latin typeface="Al Bayan Plain" charset="-78"/>
                        <a:ea typeface="Al Bayan Plain" charset="-78"/>
                        <a:cs typeface="Al Bayan Plain" charset="-78"/>
                      </a:endParaRPr>
                    </a:p>
                  </a:txBody>
                  <a:tcPr/>
                </a:tc>
              </a:tr>
            </a:tbl>
          </a:graphicData>
        </a:graphic>
      </p:graphicFrame>
      <p:sp>
        <p:nvSpPr>
          <p:cNvPr id="8" name="ZoneTexte 7"/>
          <p:cNvSpPr txBox="1"/>
          <p:nvPr/>
        </p:nvSpPr>
        <p:spPr>
          <a:xfrm>
            <a:off x="578115" y="5484861"/>
            <a:ext cx="6495346" cy="461665"/>
          </a:xfrm>
          <a:prstGeom prst="rect">
            <a:avLst/>
          </a:prstGeom>
          <a:noFill/>
        </p:spPr>
        <p:txBody>
          <a:bodyPr wrap="square" rtlCol="0">
            <a:spAutoFit/>
          </a:bodyPr>
          <a:lstStyle/>
          <a:p>
            <a:pPr marL="285750" indent="-285750" algn="ctr">
              <a:buFont typeface="Wingdings" charset="2"/>
              <a:buChar char="v"/>
            </a:pPr>
            <a:r>
              <a:rPr lang="fr-FR" sz="2400" dirty="0" smtClean="0"/>
              <a:t> </a:t>
            </a:r>
            <a:r>
              <a:rPr lang="fr-FR" sz="2400" dirty="0" smtClean="0">
                <a:latin typeface="Abadi MT Condensed Light" charset="0"/>
                <a:ea typeface="Abadi MT Condensed Light" charset="0"/>
                <a:cs typeface="Abadi MT Condensed Light" charset="0"/>
              </a:rPr>
              <a:t>Catégorie socio-professionnelle trop peu diversifiée</a:t>
            </a:r>
            <a:endParaRPr lang="fr-FR" sz="2400" dirty="0">
              <a:latin typeface="Abadi MT Condensed Light" charset="0"/>
              <a:ea typeface="Abadi MT Condensed Light" charset="0"/>
              <a:cs typeface="Abadi MT Condensed Light" charset="0"/>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3795" y="1540181"/>
            <a:ext cx="6160549" cy="1420924"/>
          </a:xfrm>
          <a:prstGeom prst="rect">
            <a:avLst/>
          </a:prstGeom>
        </p:spPr>
      </p:pic>
      <p:sp>
        <p:nvSpPr>
          <p:cNvPr id="10" name="ZoneTexte 9"/>
          <p:cNvSpPr txBox="1"/>
          <p:nvPr/>
        </p:nvSpPr>
        <p:spPr>
          <a:xfrm>
            <a:off x="5303795" y="3308412"/>
            <a:ext cx="6299200" cy="1107996"/>
          </a:xfrm>
          <a:prstGeom prst="rect">
            <a:avLst/>
          </a:prstGeom>
          <a:noFill/>
        </p:spPr>
        <p:txBody>
          <a:bodyPr wrap="square" rtlCol="0">
            <a:spAutoFit/>
          </a:bodyPr>
          <a:lstStyle/>
          <a:p>
            <a:pPr marL="285750" indent="-285750" algn="ctr">
              <a:buFont typeface="Wingdings" charset="2"/>
              <a:buChar char="v"/>
            </a:pPr>
            <a:r>
              <a:rPr lang="fr-FR" sz="2400" dirty="0" smtClean="0">
                <a:latin typeface="Al Bayan Plain" charset="-78"/>
                <a:ea typeface="Al Bayan Plain" charset="-78"/>
                <a:cs typeface="Al Bayan Plain" charset="-78"/>
              </a:rPr>
              <a:t> </a:t>
            </a:r>
            <a:r>
              <a:rPr lang="fr-FR" sz="2400" dirty="0" smtClean="0">
                <a:latin typeface="Abadi MT Condensed Light" charset="0"/>
                <a:ea typeface="Abadi MT Condensed Light" charset="0"/>
                <a:cs typeface="Abadi MT Condensed Light" charset="0"/>
              </a:rPr>
              <a:t>Développement </a:t>
            </a:r>
            <a:r>
              <a:rPr lang="fr-FR" sz="2400" dirty="0">
                <a:latin typeface="Abadi MT Condensed Light" charset="0"/>
                <a:ea typeface="Abadi MT Condensed Light" charset="0"/>
                <a:cs typeface="Abadi MT Condensed Light" charset="0"/>
              </a:rPr>
              <a:t>de nouvelles exigences sur les parfums des déodorants (odeur trop forte, trop chimique).</a:t>
            </a:r>
          </a:p>
          <a:p>
            <a:pPr marL="285750" indent="-285750">
              <a:buFont typeface="Wingdings" charset="2"/>
              <a:buChar char="v"/>
            </a:pPr>
            <a:endParaRPr lang="fr-FR" dirty="0"/>
          </a:p>
        </p:txBody>
      </p:sp>
      <p:pic>
        <p:nvPicPr>
          <p:cNvPr id="6" name="Slide 5-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711530" y="54456"/>
            <a:ext cx="406400" cy="406400"/>
          </a:xfrm>
          <a:prstGeom prst="rect">
            <a:avLst/>
          </a:prstGeom>
        </p:spPr>
      </p:pic>
    </p:spTree>
    <p:extLst>
      <p:ext uri="{BB962C8B-B14F-4D97-AF65-F5344CB8AC3E}">
        <p14:creationId xmlns:p14="http://schemas.microsoft.com/office/powerpoint/2010/main" val="1167097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1000">
        <p159:morph option="byChar"/>
      </p:transition>
    </mc:Choice>
    <mc:Fallback>
      <p:transition spd="slow" advTm="21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6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5">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pic>
        <p:nvPicPr>
          <p:cNvPr id="1030" name="Picture 6" descr="https://lh4.googleusercontent.com/E8FgrPV6j40IJwOByaWzlINZWi_8uQJARaD1R2maDdhYAXU93inIkBHGgX2HEK-_1ZC1s_OX27TasP6mkNg4ikJKwjM4R-GpmpotFS-A-ayL86gfdk4c1ceaXvjetsjQ6_357BT4b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766" y="3531083"/>
            <a:ext cx="8836503" cy="211311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594918" y="5851794"/>
            <a:ext cx="4941000" cy="461665"/>
          </a:xfrm>
          <a:prstGeom prst="rect">
            <a:avLst/>
          </a:prstGeom>
          <a:noFill/>
        </p:spPr>
        <p:txBody>
          <a:bodyPr wrap="square" rtlCol="0">
            <a:spAutoFit/>
          </a:bodyPr>
          <a:lstStyle/>
          <a:p>
            <a:pPr marL="285750" indent="-285750">
              <a:buFont typeface="Wingdings" charset="2"/>
              <a:buChar char="v"/>
            </a:pPr>
            <a:r>
              <a:rPr lang="fr-FR" sz="2400" dirty="0" smtClean="0">
                <a:latin typeface="Al Bayan Plain" charset="-78"/>
                <a:ea typeface="Al Bayan Plain" charset="-78"/>
                <a:cs typeface="Al Bayan Plain" charset="-78"/>
              </a:rPr>
              <a:t> </a:t>
            </a:r>
            <a:r>
              <a:rPr lang="fr-FR" sz="2400" dirty="0" smtClean="0">
                <a:latin typeface="Abadi MT Condensed Light" charset="0"/>
                <a:ea typeface="Abadi MT Condensed Light" charset="0"/>
                <a:cs typeface="Abadi MT Condensed Light" charset="0"/>
              </a:rPr>
              <a:t>Distribution exclusive en </a:t>
            </a:r>
            <a:r>
              <a:rPr lang="fr-FR" sz="2400" b="1" dirty="0" smtClean="0">
                <a:latin typeface="Abadi MT Condensed Light" charset="0"/>
                <a:ea typeface="Abadi MT Condensed Light" charset="0"/>
                <a:cs typeface="Abadi MT Condensed Light" charset="0"/>
              </a:rPr>
              <a:t>GMS</a:t>
            </a:r>
            <a:endParaRPr lang="fr-FR" sz="2400" b="1" dirty="0">
              <a:latin typeface="Abadi MT Condensed Light" charset="0"/>
              <a:ea typeface="Abadi MT Condensed Light" charset="0"/>
              <a:cs typeface="Abadi MT Condensed Light"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516332701"/>
              </p:ext>
            </p:extLst>
          </p:nvPr>
        </p:nvGraphicFramePr>
        <p:xfrm>
          <a:off x="722869" y="1624808"/>
          <a:ext cx="3744096" cy="1618734"/>
        </p:xfrm>
        <a:graphic>
          <a:graphicData uri="http://schemas.openxmlformats.org/drawingml/2006/table">
            <a:tbl>
              <a:tblPr firstRow="1" bandRow="1">
                <a:tableStyleId>{073A0DAA-6AF3-43AB-8588-CEC1D06C72B9}</a:tableStyleId>
              </a:tblPr>
              <a:tblGrid>
                <a:gridCol w="1545301"/>
                <a:gridCol w="1092653"/>
                <a:gridCol w="1106142"/>
              </a:tblGrid>
              <a:tr h="809367">
                <a:tc>
                  <a:txBody>
                    <a:bodyPr/>
                    <a:lstStyle/>
                    <a:p>
                      <a:pPr algn="ctr"/>
                      <a:endParaRPr lang="fr-FR" dirty="0" smtClean="0">
                        <a:latin typeface="Al Bayan Plain" charset="-78"/>
                        <a:ea typeface="Al Bayan Plain" charset="-78"/>
                        <a:cs typeface="Al Bayan Plain" charset="-78"/>
                      </a:endParaRPr>
                    </a:p>
                    <a:p>
                      <a:pPr algn="ctr"/>
                      <a:r>
                        <a:rPr lang="fr-FR" dirty="0" smtClean="0">
                          <a:latin typeface="Al Bayan Plain" charset="-78"/>
                          <a:ea typeface="Al Bayan Plain" charset="-78"/>
                          <a:cs typeface="Al Bayan Plain" charset="-78"/>
                        </a:rPr>
                        <a:t>MONSAVON</a:t>
                      </a:r>
                      <a:endParaRPr lang="fr-FR" dirty="0">
                        <a:latin typeface="Al Bayan Plain" charset="-78"/>
                        <a:ea typeface="Al Bayan Plain" charset="-78"/>
                        <a:cs typeface="Al Bayan Plain" charset="-78"/>
                      </a:endParaRPr>
                    </a:p>
                  </a:txBody>
                  <a:tcPr/>
                </a:tc>
                <a:tc>
                  <a:txBody>
                    <a:bodyPr/>
                    <a:lstStyle/>
                    <a:p>
                      <a:endParaRPr lang="fr-FR" dirty="0" smtClean="0">
                        <a:latin typeface="Al Bayan Plain" charset="-78"/>
                        <a:ea typeface="Al Bayan Plain" charset="-78"/>
                        <a:cs typeface="Al Bayan Plain" charset="-78"/>
                      </a:endParaRPr>
                    </a:p>
                    <a:p>
                      <a:pPr algn="ctr"/>
                      <a:r>
                        <a:rPr lang="fr-FR" dirty="0" smtClean="0">
                          <a:latin typeface="Al Bayan Plain" charset="-78"/>
                          <a:ea typeface="Al Bayan Plain" charset="-78"/>
                          <a:cs typeface="Al Bayan Plain" charset="-78"/>
                        </a:rPr>
                        <a:t>SANEX</a:t>
                      </a:r>
                      <a:endParaRPr lang="fr-FR" dirty="0">
                        <a:latin typeface="Al Bayan Plain" charset="-78"/>
                        <a:ea typeface="Al Bayan Plain" charset="-78"/>
                        <a:cs typeface="Al Bayan Plain" charset="-78"/>
                      </a:endParaRPr>
                    </a:p>
                  </a:txBody>
                  <a:tcPr/>
                </a:tc>
                <a:tc>
                  <a:txBody>
                    <a:bodyPr/>
                    <a:lstStyle/>
                    <a:p>
                      <a:pPr algn="ctr"/>
                      <a:endParaRPr lang="fr-FR" dirty="0" smtClean="0"/>
                    </a:p>
                    <a:p>
                      <a:pPr algn="ctr"/>
                      <a:r>
                        <a:rPr lang="fr-FR" dirty="0" smtClean="0">
                          <a:latin typeface="Al Bayan Plain" charset="-78"/>
                          <a:ea typeface="Al Bayan Plain" charset="-78"/>
                          <a:cs typeface="Al Bayan Plain" charset="-78"/>
                        </a:rPr>
                        <a:t>DOVE</a:t>
                      </a:r>
                      <a:endParaRPr lang="fr-FR" dirty="0">
                        <a:latin typeface="Al Bayan Plain" charset="-78"/>
                        <a:ea typeface="Al Bayan Plain" charset="-78"/>
                        <a:cs typeface="Al Bayan Plain" charset="-78"/>
                      </a:endParaRPr>
                    </a:p>
                  </a:txBody>
                  <a:tcPr/>
                </a:tc>
              </a:tr>
              <a:tr h="809367">
                <a:tc>
                  <a:txBody>
                    <a:bodyPr/>
                    <a:lstStyle/>
                    <a:p>
                      <a:pPr algn="ctr"/>
                      <a:endParaRPr lang="fr-FR" dirty="0" smtClean="0"/>
                    </a:p>
                    <a:p>
                      <a:pPr algn="ctr"/>
                      <a:r>
                        <a:rPr lang="fr-FR" sz="2400" b="1" dirty="0" smtClean="0">
                          <a:latin typeface="Al Bayan Plain" charset="-78"/>
                          <a:ea typeface="Al Bayan Plain" charset="-78"/>
                          <a:cs typeface="Al Bayan Plain" charset="-78"/>
                        </a:rPr>
                        <a:t>14%</a:t>
                      </a:r>
                      <a:endParaRPr lang="fr-FR" sz="2400" b="1" dirty="0">
                        <a:latin typeface="Al Bayan Plain" charset="-78"/>
                        <a:ea typeface="Al Bayan Plain" charset="-78"/>
                        <a:cs typeface="Al Bayan Plain" charset="-78"/>
                      </a:endParaRPr>
                    </a:p>
                  </a:txBody>
                  <a:tcPr/>
                </a:tc>
                <a:tc>
                  <a:txBody>
                    <a:bodyPr/>
                    <a:lstStyle/>
                    <a:p>
                      <a:endParaRPr lang="fr-FR" dirty="0" smtClean="0"/>
                    </a:p>
                    <a:p>
                      <a:pPr algn="ctr"/>
                      <a:r>
                        <a:rPr lang="fr-FR" sz="2400" b="1" dirty="0" smtClean="0">
                          <a:latin typeface="Al Bayan Plain" charset="-78"/>
                          <a:ea typeface="Al Bayan Plain" charset="-78"/>
                          <a:cs typeface="Al Bayan Plain" charset="-78"/>
                        </a:rPr>
                        <a:t>47%</a:t>
                      </a:r>
                      <a:endParaRPr lang="fr-FR" sz="2400" b="1" dirty="0">
                        <a:latin typeface="Al Bayan Plain" charset="-78"/>
                        <a:ea typeface="Al Bayan Plain" charset="-78"/>
                        <a:cs typeface="Al Bayan Plain" charset="-78"/>
                      </a:endParaRPr>
                    </a:p>
                  </a:txBody>
                  <a:tcPr/>
                </a:tc>
                <a:tc>
                  <a:txBody>
                    <a:bodyPr/>
                    <a:lstStyle/>
                    <a:p>
                      <a:endParaRPr lang="fr-FR" dirty="0" smtClean="0"/>
                    </a:p>
                    <a:p>
                      <a:pPr algn="ctr"/>
                      <a:r>
                        <a:rPr lang="fr-FR" sz="2400" b="1" dirty="0" smtClean="0">
                          <a:latin typeface="Al Bayan Plain" charset="-78"/>
                          <a:ea typeface="Al Bayan Plain" charset="-78"/>
                          <a:cs typeface="Al Bayan Plain" charset="-78"/>
                        </a:rPr>
                        <a:t>61%</a:t>
                      </a:r>
                      <a:endParaRPr lang="fr-FR" sz="2400" b="1" dirty="0">
                        <a:latin typeface="Al Bayan Plain" charset="-78"/>
                        <a:ea typeface="Al Bayan Plain" charset="-78"/>
                        <a:cs typeface="Al Bayan Plain" charset="-78"/>
                      </a:endParaRPr>
                    </a:p>
                  </a:txBody>
                  <a:tcPr/>
                </a:tc>
              </a:tr>
            </a:tbl>
          </a:graphicData>
        </a:graphic>
      </p:graphicFrame>
      <p:sp>
        <p:nvSpPr>
          <p:cNvPr id="7" name="ZoneTexte 6"/>
          <p:cNvSpPr txBox="1"/>
          <p:nvPr/>
        </p:nvSpPr>
        <p:spPr>
          <a:xfrm>
            <a:off x="4843848" y="1834011"/>
            <a:ext cx="5263978" cy="830997"/>
          </a:xfrm>
          <a:prstGeom prst="rect">
            <a:avLst/>
          </a:prstGeom>
          <a:noFill/>
        </p:spPr>
        <p:txBody>
          <a:bodyPr wrap="square" rtlCol="0">
            <a:spAutoFit/>
          </a:bodyPr>
          <a:lstStyle/>
          <a:p>
            <a:pPr marL="285750" indent="-285750">
              <a:buFont typeface="Wingdings" charset="2"/>
              <a:buChar char="v"/>
            </a:pPr>
            <a:r>
              <a:rPr lang="fr-FR" sz="2400" dirty="0" smtClean="0">
                <a:latin typeface="Al Bayan Plain" charset="-78"/>
                <a:ea typeface="Al Bayan Plain" charset="-78"/>
                <a:cs typeface="Al Bayan Plain" charset="-78"/>
              </a:rPr>
              <a:t> </a:t>
            </a:r>
            <a:r>
              <a:rPr lang="fr-FR" sz="2400" dirty="0" smtClean="0">
                <a:latin typeface="Abadi MT Condensed Light" charset="0"/>
                <a:ea typeface="Abadi MT Condensed Light" charset="0"/>
                <a:cs typeface="Abadi MT Condensed Light" charset="0"/>
              </a:rPr>
              <a:t>Notoriété assistée assez faible par rapport aux concurrents sur le </a:t>
            </a:r>
            <a:r>
              <a:rPr lang="fr-FR" sz="2400" b="1" dirty="0" smtClean="0">
                <a:latin typeface="Abadi MT Condensed Light" charset="0"/>
                <a:ea typeface="Abadi MT Condensed Light" charset="0"/>
                <a:cs typeface="Abadi MT Condensed Light" charset="0"/>
              </a:rPr>
              <a:t>segment douceur/soin</a:t>
            </a:r>
            <a:endParaRPr lang="fr-FR" sz="2400" b="1" dirty="0">
              <a:latin typeface="Abadi MT Condensed Light" charset="0"/>
              <a:ea typeface="Abadi MT Condensed Light" charset="0"/>
              <a:cs typeface="Abadi MT Condensed Light" charset="0"/>
            </a:endParaRPr>
          </a:p>
        </p:txBody>
      </p:sp>
      <p:sp>
        <p:nvSpPr>
          <p:cNvPr id="8" name="ZoneTexte 7"/>
          <p:cNvSpPr txBox="1"/>
          <p:nvPr/>
        </p:nvSpPr>
        <p:spPr>
          <a:xfrm>
            <a:off x="3021226" y="581584"/>
            <a:ext cx="8909221" cy="769441"/>
          </a:xfrm>
          <a:prstGeom prst="rect">
            <a:avLst/>
          </a:prstGeom>
          <a:noFill/>
        </p:spPr>
        <p:txBody>
          <a:bodyPr wrap="square" rtlCol="0">
            <a:spAutoFit/>
          </a:bodyPr>
          <a:lstStyle/>
          <a:p>
            <a:r>
              <a:rPr lang="fr-FR" sz="4400" b="1" u="sng" dirty="0" smtClean="0">
                <a:latin typeface="Abadi MT Condensed Light" charset="0"/>
                <a:ea typeface="Abadi MT Condensed Light" charset="0"/>
                <a:cs typeface="Abadi MT Condensed Light" charset="0"/>
              </a:rPr>
              <a:t>Problèmes rencontrés par la marque</a:t>
            </a:r>
            <a:endParaRPr lang="fr-FR" sz="4400" b="1" u="sng" dirty="0">
              <a:latin typeface="Abadi MT Condensed Light" charset="0"/>
              <a:ea typeface="Abadi MT Condensed Light" charset="0"/>
              <a:cs typeface="Abadi MT Condensed Light" charset="0"/>
            </a:endParaRPr>
          </a:p>
        </p:txBody>
      </p:sp>
      <p:pic>
        <p:nvPicPr>
          <p:cNvPr id="2" name="Slide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4767" y="0"/>
            <a:ext cx="537233" cy="537233"/>
          </a:xfrm>
          <a:prstGeom prst="rect">
            <a:avLst/>
          </a:prstGeom>
        </p:spPr>
      </p:pic>
    </p:spTree>
    <p:extLst>
      <p:ext uri="{BB962C8B-B14F-4D97-AF65-F5344CB8AC3E}">
        <p14:creationId xmlns:p14="http://schemas.microsoft.com/office/powerpoint/2010/main" val="8160228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8000">
        <p159:morph option="byChar"/>
      </p:transition>
    </mc:Choice>
    <mc:Fallback>
      <p:transition spd="slow" advTm="18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5">
            <a:extLst>
              <a:ext uri="{28A0092B-C50C-407E-A947-70E740481C1C}">
                <a14:useLocalDpi xmlns:a14="http://schemas.microsoft.com/office/drawing/2010/main" val="0"/>
              </a:ext>
            </a:extLst>
          </a:blip>
          <a:srcRect r="444"/>
          <a:stretch/>
        </p:blipFill>
        <p:spPr>
          <a:xfrm>
            <a:off x="20" y="0"/>
            <a:ext cx="12191980" cy="6857990"/>
          </a:xfrm>
          <a:prstGeom prst="rect">
            <a:avLst/>
          </a:prstGeom>
        </p:spPr>
      </p:pic>
      <p:sp>
        <p:nvSpPr>
          <p:cNvPr id="2" name="ZoneTexte 1"/>
          <p:cNvSpPr txBox="1"/>
          <p:nvPr/>
        </p:nvSpPr>
        <p:spPr>
          <a:xfrm>
            <a:off x="1585794" y="790832"/>
            <a:ext cx="9020432" cy="4031873"/>
          </a:xfrm>
          <a:prstGeom prst="rect">
            <a:avLst/>
          </a:prstGeom>
          <a:noFill/>
        </p:spPr>
        <p:txBody>
          <a:bodyPr wrap="square" rtlCol="0">
            <a:spAutoFit/>
          </a:bodyPr>
          <a:lstStyle/>
          <a:p>
            <a:pPr algn="ctr"/>
            <a:r>
              <a:rPr lang="fr-FR" sz="3200" b="1" i="1" dirty="0">
                <a:latin typeface="Abadi MT Condensed Light" charset="0"/>
                <a:ea typeface="Abadi MT Condensed Light" charset="0"/>
                <a:cs typeface="Abadi MT Condensed Light" charset="0"/>
              </a:rPr>
              <a:t>Pour répondre à ces problèmes et </a:t>
            </a:r>
            <a:r>
              <a:rPr lang="fr-FR" sz="3200" b="1" i="1" dirty="0" smtClean="0">
                <a:latin typeface="Abadi MT Condensed Light" charset="0"/>
                <a:ea typeface="Abadi MT Condensed Light" charset="0"/>
                <a:cs typeface="Abadi MT Condensed Light" charset="0"/>
              </a:rPr>
              <a:t>augmenter la performance </a:t>
            </a:r>
            <a:r>
              <a:rPr lang="fr-FR" sz="3200" b="1" i="1" dirty="0">
                <a:latin typeface="Abadi MT Condensed Light" charset="0"/>
                <a:ea typeface="Abadi MT Condensed Light" charset="0"/>
                <a:cs typeface="Abadi MT Condensed Light" charset="0"/>
              </a:rPr>
              <a:t>de la marque </a:t>
            </a:r>
            <a:r>
              <a:rPr lang="fr-FR" sz="3200" b="1" i="1" dirty="0" smtClean="0">
                <a:latin typeface="Abadi MT Condensed Light" charset="0"/>
                <a:ea typeface="Abadi MT Condensed Light" charset="0"/>
                <a:cs typeface="Abadi MT Condensed Light" charset="0"/>
              </a:rPr>
              <a:t>MONSAVON, nous avons posé la problématique suivante </a:t>
            </a:r>
            <a:r>
              <a:rPr lang="fr-FR" sz="3600" b="1" i="1" dirty="0" smtClean="0">
                <a:latin typeface="Abadi MT Condensed Light" charset="0"/>
                <a:ea typeface="Abadi MT Condensed Light" charset="0"/>
                <a:cs typeface="Abadi MT Condensed Light" charset="0"/>
              </a:rPr>
              <a:t>: </a:t>
            </a:r>
          </a:p>
          <a:p>
            <a:pPr algn="ctr"/>
            <a:endParaRPr lang="fr-FR" sz="3600" b="0" dirty="0" smtClean="0">
              <a:effectLst/>
              <a:latin typeface="Abadi MT Condensed Light" charset="0"/>
              <a:ea typeface="Abadi MT Condensed Light" charset="0"/>
              <a:cs typeface="Abadi MT Condensed Light" charset="0"/>
            </a:endParaRPr>
          </a:p>
          <a:p>
            <a:pPr algn="ctr"/>
            <a:r>
              <a:rPr lang="fr-FR"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Light" charset="0"/>
                <a:ea typeface="Abadi MT Condensed Light" charset="0"/>
                <a:cs typeface="Abadi MT Condensed Light" charset="0"/>
              </a:rPr>
              <a:t>Faut-il </a:t>
            </a:r>
            <a:r>
              <a:rPr lang="fr-FR"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Light" charset="0"/>
                <a:ea typeface="Abadi MT Condensed Light" charset="0"/>
                <a:cs typeface="Abadi MT Condensed Light" charset="0"/>
              </a:rPr>
              <a:t>lancer un déodorant aérosol aux huiles essentielles distribué en </a:t>
            </a:r>
            <a:r>
              <a:rPr lang="fr-FR"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Light" charset="0"/>
                <a:ea typeface="Abadi MT Condensed Light" charset="0"/>
                <a:cs typeface="Abadi MT Condensed Light" charset="0"/>
              </a:rPr>
              <a:t>Parapharmacie ?</a:t>
            </a:r>
            <a:r>
              <a:rPr lang="fr-FR"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Light" charset="0"/>
                <a:ea typeface="Abadi MT Condensed Light" charset="0"/>
                <a:cs typeface="Abadi MT Condensed Light" charset="0"/>
              </a:rPr>
              <a:t/>
            </a:r>
            <a:br>
              <a:rPr lang="fr-FR"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Light" charset="0"/>
                <a:ea typeface="Abadi MT Condensed Light" charset="0"/>
                <a:cs typeface="Abadi MT Condensed Light" charset="0"/>
              </a:rPr>
            </a:br>
            <a:endParaRPr lang="fr-F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badi MT Condensed Light" charset="0"/>
              <a:ea typeface="Abadi MT Condensed Light" charset="0"/>
              <a:cs typeface="Abadi MT Condensed Light" charset="0"/>
            </a:endParaRPr>
          </a:p>
        </p:txBody>
      </p:sp>
      <p:pic>
        <p:nvPicPr>
          <p:cNvPr id="8" name="Image 7"/>
          <p:cNvPicPr>
            <a:picLocks noChangeAspect="1"/>
          </p:cNvPicPr>
          <p:nvPr/>
        </p:nvPicPr>
        <p:blipFill>
          <a:blip r:embed="rId6"/>
          <a:stretch>
            <a:fillRect/>
          </a:stretch>
        </p:blipFill>
        <p:spPr>
          <a:xfrm>
            <a:off x="1917700" y="2768600"/>
            <a:ext cx="8432800" cy="1689100"/>
          </a:xfrm>
          <a:prstGeom prst="rect">
            <a:avLst/>
          </a:prstGeom>
        </p:spPr>
      </p:pic>
      <p:pic>
        <p:nvPicPr>
          <p:cNvPr id="3" name="Slide 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41083" y="0"/>
            <a:ext cx="550917" cy="550917"/>
          </a:xfrm>
          <a:prstGeom prst="rect">
            <a:avLst/>
          </a:prstGeom>
        </p:spPr>
      </p:pic>
    </p:spTree>
    <p:extLst>
      <p:ext uri="{BB962C8B-B14F-4D97-AF65-F5344CB8AC3E}">
        <p14:creationId xmlns:p14="http://schemas.microsoft.com/office/powerpoint/2010/main" val="2210399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6000">
        <p159:morph option="byChar"/>
      </p:transition>
    </mc:Choice>
    <mc:Fallback>
      <p:transition spd="slow" advTm="16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4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4">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2" name="ZoneTexte 1"/>
          <p:cNvSpPr txBox="1"/>
          <p:nvPr/>
        </p:nvSpPr>
        <p:spPr>
          <a:xfrm>
            <a:off x="1087395" y="617838"/>
            <a:ext cx="10773041" cy="584775"/>
          </a:xfrm>
          <a:prstGeom prst="rect">
            <a:avLst/>
          </a:prstGeom>
          <a:noFill/>
        </p:spPr>
        <p:txBody>
          <a:bodyPr wrap="square" rtlCol="0">
            <a:spAutoFit/>
          </a:bodyPr>
          <a:lstStyle/>
          <a:p>
            <a:pPr algn="ctr"/>
            <a:r>
              <a:rPr lang="fr-FR" sz="3200" b="1" u="sng" dirty="0" smtClean="0">
                <a:latin typeface="Abadi MT Condensed Light" charset="0"/>
                <a:ea typeface="Abadi MT Condensed Light" charset="0"/>
                <a:cs typeface="Abadi MT Condensed Light" charset="0"/>
              </a:rPr>
              <a:t>L’atomiseur, format adapté pour une formule aux huiles essentielles ?</a:t>
            </a:r>
            <a:endParaRPr lang="fr-FR" sz="3200" b="1" u="sng" dirty="0">
              <a:latin typeface="Abadi MT Condensed Light" charset="0"/>
              <a:ea typeface="Abadi MT Condensed Light" charset="0"/>
              <a:cs typeface="Abadi MT Condensed Light" charset="0"/>
            </a:endParaRPr>
          </a:p>
        </p:txBody>
      </p:sp>
      <p:sp>
        <p:nvSpPr>
          <p:cNvPr id="3" name="ZoneTexte 2"/>
          <p:cNvSpPr txBox="1"/>
          <p:nvPr/>
        </p:nvSpPr>
        <p:spPr>
          <a:xfrm>
            <a:off x="541648" y="1695056"/>
            <a:ext cx="11108724" cy="4893647"/>
          </a:xfrm>
          <a:prstGeom prst="rect">
            <a:avLst/>
          </a:prstGeom>
          <a:noFill/>
        </p:spPr>
        <p:txBody>
          <a:bodyPr wrap="square" rtlCol="0">
            <a:spAutoFit/>
          </a:bodyPr>
          <a:lstStyle/>
          <a:p>
            <a:pPr marL="342900" indent="-342900">
              <a:buFont typeface="Wingdings" charset="2"/>
              <a:buChar char="v"/>
            </a:pPr>
            <a:r>
              <a:rPr lang="fr-FR" sz="2400" dirty="0">
                <a:latin typeface="Abadi MT Condensed Light" charset="0"/>
                <a:ea typeface="Abadi MT Condensed Light" charset="0"/>
                <a:cs typeface="Abadi MT Condensed Light" charset="0"/>
              </a:rPr>
              <a:t>On remarque qu’une majorité des interrogées se méfie des </a:t>
            </a:r>
            <a:r>
              <a:rPr lang="fr-FR" sz="2400" b="1" dirty="0">
                <a:latin typeface="Abadi MT Condensed Light" charset="0"/>
                <a:ea typeface="Abadi MT Condensed Light" charset="0"/>
                <a:cs typeface="Abadi MT Condensed Light" charset="0"/>
              </a:rPr>
              <a:t>atomiseurs</a:t>
            </a:r>
            <a:r>
              <a:rPr lang="fr-FR" sz="2400" dirty="0">
                <a:latin typeface="Abadi MT Condensed Light" charset="0"/>
                <a:ea typeface="Abadi MT Condensed Light" charset="0"/>
                <a:cs typeface="Abadi MT Condensed Light" charset="0"/>
              </a:rPr>
              <a:t>. En effet, selon eux, ils sont </a:t>
            </a:r>
            <a:r>
              <a:rPr lang="fr-FR" sz="2400" b="1" dirty="0">
                <a:latin typeface="Abadi MT Condensed Light" charset="0"/>
                <a:ea typeface="Abadi MT Condensed Light" charset="0"/>
                <a:cs typeface="Abadi MT Condensed Light" charset="0"/>
              </a:rPr>
              <a:t>cancérigènes</a:t>
            </a:r>
            <a:r>
              <a:rPr lang="fr-FR" sz="2400" dirty="0">
                <a:latin typeface="Abadi MT Condensed Light" charset="0"/>
                <a:ea typeface="Abadi MT Condensed Light" charset="0"/>
                <a:cs typeface="Abadi MT Condensed Light" charset="0"/>
              </a:rPr>
              <a:t> et les composants sont </a:t>
            </a:r>
            <a:r>
              <a:rPr lang="fr-FR" sz="2400" b="1" dirty="0">
                <a:latin typeface="Abadi MT Condensed Light" charset="0"/>
                <a:ea typeface="Abadi MT Condensed Light" charset="0"/>
                <a:cs typeface="Abadi MT Condensed Light" charset="0"/>
              </a:rPr>
              <a:t>toxiques</a:t>
            </a:r>
            <a:r>
              <a:rPr lang="fr-FR" sz="2400" dirty="0">
                <a:latin typeface="Abadi MT Condensed Light" charset="0"/>
                <a:ea typeface="Abadi MT Condensed Light" charset="0"/>
                <a:cs typeface="Abadi MT Condensed Light" charset="0"/>
              </a:rPr>
              <a:t> et néfastes pour la peau : </a:t>
            </a:r>
            <a:r>
              <a:rPr lang="fr-FR" sz="2400" u="sng" dirty="0" smtClean="0">
                <a:solidFill>
                  <a:schemeClr val="accent1"/>
                </a:solidFill>
                <a:latin typeface="Abadi MT Condensed Light" charset="0"/>
                <a:ea typeface="Abadi MT Condensed Light" charset="0"/>
                <a:cs typeface="Abadi MT Condensed Light" charset="0"/>
              </a:rPr>
              <a:t>“les déodorants </a:t>
            </a:r>
            <a:r>
              <a:rPr lang="fr-FR" sz="2400" u="sng" dirty="0">
                <a:solidFill>
                  <a:schemeClr val="accent1"/>
                </a:solidFill>
                <a:latin typeface="Abadi MT Condensed Light" charset="0"/>
                <a:ea typeface="Abadi MT Condensed Light" charset="0"/>
                <a:cs typeface="Abadi MT Condensed Light" charset="0"/>
              </a:rPr>
              <a:t>spray sont très mauvais pour </a:t>
            </a:r>
            <a:r>
              <a:rPr lang="fr-FR" sz="2400" u="sng" dirty="0" smtClean="0">
                <a:solidFill>
                  <a:schemeClr val="accent1"/>
                </a:solidFill>
                <a:latin typeface="Abadi MT Condensed Light" charset="0"/>
                <a:ea typeface="Abadi MT Condensed Light" charset="0"/>
                <a:cs typeface="Abadi MT Condensed Light" charset="0"/>
              </a:rPr>
              <a:t>l’’environnement </a:t>
            </a:r>
            <a:r>
              <a:rPr lang="fr-FR" sz="2400" u="sng" dirty="0">
                <a:solidFill>
                  <a:schemeClr val="accent1"/>
                </a:solidFill>
                <a:latin typeface="Abadi MT Condensed Light" charset="0"/>
                <a:ea typeface="Abadi MT Condensed Light" charset="0"/>
                <a:cs typeface="Abadi MT Condensed Light" charset="0"/>
              </a:rPr>
              <a:t>et paraissent toxiques quand on les utilise” </a:t>
            </a:r>
            <a:r>
              <a:rPr lang="fr-FR" sz="2400" dirty="0" smtClean="0">
                <a:latin typeface="Abadi MT Condensed Light" charset="0"/>
                <a:ea typeface="Abadi MT Condensed Light" charset="0"/>
                <a:cs typeface="Abadi MT Condensed Light" charset="0"/>
              </a:rPr>
              <a:t>souligne Élodie </a:t>
            </a:r>
            <a:r>
              <a:rPr lang="fr-FR" sz="2400" dirty="0" err="1">
                <a:latin typeface="Abadi MT Condensed Light" charset="0"/>
                <a:ea typeface="Abadi MT Condensed Light" charset="0"/>
                <a:cs typeface="Abadi MT Condensed Light" charset="0"/>
              </a:rPr>
              <a:t>Bouhaddane</a:t>
            </a:r>
            <a:r>
              <a:rPr lang="fr-FR" sz="2400" dirty="0">
                <a:latin typeface="Abadi MT Condensed Light" charset="0"/>
                <a:ea typeface="Abadi MT Condensed Light" charset="0"/>
                <a:cs typeface="Abadi MT Condensed Light" charset="0"/>
              </a:rPr>
              <a:t> 25 </a:t>
            </a:r>
            <a:r>
              <a:rPr lang="fr-FR" sz="2400" dirty="0" smtClean="0">
                <a:latin typeface="Abadi MT Condensed Light" charset="0"/>
                <a:ea typeface="Abadi MT Condensed Light" charset="0"/>
                <a:cs typeface="Abadi MT Condensed Light" charset="0"/>
              </a:rPr>
              <a:t>ans; </a:t>
            </a:r>
            <a:r>
              <a:rPr lang="fr-FR" sz="2400" u="sng" dirty="0" smtClean="0">
                <a:solidFill>
                  <a:schemeClr val="accent1"/>
                </a:solidFill>
                <a:latin typeface="Abadi MT Condensed Light" charset="0"/>
                <a:ea typeface="Abadi MT Condensed Light" charset="0"/>
                <a:cs typeface="Abadi MT Condensed Light" charset="0"/>
              </a:rPr>
              <a:t>“il y a des risques </a:t>
            </a:r>
            <a:r>
              <a:rPr lang="fr-FR" sz="2400" u="sng" dirty="0">
                <a:solidFill>
                  <a:schemeClr val="accent1"/>
                </a:solidFill>
                <a:latin typeface="Abadi MT Condensed Light" charset="0"/>
                <a:ea typeface="Abadi MT Condensed Light" charset="0"/>
                <a:cs typeface="Abadi MT Condensed Light" charset="0"/>
              </a:rPr>
              <a:t>de cancer du sein avec l’atomiseur”</a:t>
            </a:r>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rajoute Loubna </a:t>
            </a:r>
            <a:r>
              <a:rPr lang="fr-FR" sz="2400" dirty="0" err="1">
                <a:latin typeface="Abadi MT Condensed Light" charset="0"/>
                <a:ea typeface="Abadi MT Condensed Light" charset="0"/>
                <a:cs typeface="Abadi MT Condensed Light" charset="0"/>
              </a:rPr>
              <a:t>Bouayad</a:t>
            </a:r>
            <a:r>
              <a:rPr lang="fr-FR" sz="2400" dirty="0">
                <a:latin typeface="Abadi MT Condensed Light" charset="0"/>
                <a:ea typeface="Abadi MT Condensed Light" charset="0"/>
                <a:cs typeface="Abadi MT Condensed Light" charset="0"/>
              </a:rPr>
              <a:t> 48 ans. </a:t>
            </a:r>
            <a:endParaRPr lang="fr-FR" sz="2400" dirty="0" smtClean="0">
              <a:latin typeface="Abadi MT Condensed Light" charset="0"/>
              <a:ea typeface="Abadi MT Condensed Light" charset="0"/>
              <a:cs typeface="Abadi MT Condensed Light" charset="0"/>
            </a:endParaRPr>
          </a:p>
          <a:p>
            <a:r>
              <a:rPr lang="fr-FR" sz="2400" dirty="0">
                <a:latin typeface="Abadi MT Condensed Light" charset="0"/>
                <a:ea typeface="Abadi MT Condensed Light" charset="0"/>
                <a:cs typeface="Abadi MT Condensed Light" charset="0"/>
              </a:rPr>
              <a:t> </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Les personnes interrogée se sont montrées intéressées  à l’idée de lancer un déodorant aux huiles essentielles. Cependant, l’atomiseur n’est pas privilégié pour ce parfum. En effet, lancer ce déodorant bille serait à priori plus approprié : </a:t>
            </a:r>
            <a:r>
              <a:rPr lang="fr-FR" sz="2400" u="sng" dirty="0" smtClean="0">
                <a:solidFill>
                  <a:schemeClr val="accent1"/>
                </a:solidFill>
                <a:latin typeface="Abadi MT Condensed Light" charset="0"/>
                <a:ea typeface="Abadi MT Condensed Light" charset="0"/>
                <a:cs typeface="Abadi MT Condensed Light" charset="0"/>
              </a:rPr>
              <a:t>“ Je le vois plus en bille qu’en aérosol car l’aspect massage de la bille fait mieux pénétrer les huiles.”</a:t>
            </a:r>
            <a:r>
              <a:rPr lang="fr-FR" sz="2400" dirty="0" smtClean="0">
                <a:solidFill>
                  <a:schemeClr val="accent1"/>
                </a:solidFill>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nous répond Marie </a:t>
            </a:r>
            <a:r>
              <a:rPr lang="fr-FR" sz="2400" dirty="0" err="1" smtClean="0">
                <a:latin typeface="Abadi MT Condensed Light" charset="0"/>
                <a:ea typeface="Abadi MT Condensed Light" charset="0"/>
                <a:cs typeface="Abadi MT Condensed Light" charset="0"/>
              </a:rPr>
              <a:t>Boutrolle</a:t>
            </a:r>
            <a:r>
              <a:rPr lang="fr-FR" sz="2400" dirty="0" smtClean="0">
                <a:latin typeface="Abadi MT Condensed Light" charset="0"/>
                <a:ea typeface="Abadi MT Condensed Light" charset="0"/>
                <a:cs typeface="Abadi MT Condensed Light" charset="0"/>
              </a:rPr>
              <a:t> 16 ans.</a:t>
            </a:r>
            <a:br>
              <a:rPr lang="fr-FR" sz="2400" dirty="0" smtClean="0">
                <a:latin typeface="Abadi MT Condensed Light" charset="0"/>
                <a:ea typeface="Abadi MT Condensed Light" charset="0"/>
                <a:cs typeface="Abadi MT Condensed Light" charset="0"/>
              </a:rPr>
            </a:br>
            <a:r>
              <a:rPr lang="fr-FR" sz="2400" dirty="0" smtClean="0"/>
              <a:t/>
            </a:r>
            <a:br>
              <a:rPr lang="fr-FR" sz="2400" dirty="0" smtClean="0"/>
            </a:br>
            <a:r>
              <a:rPr lang="fr-FR" sz="2400" dirty="0" smtClean="0"/>
              <a:t/>
            </a:r>
            <a:br>
              <a:rPr lang="fr-FR" sz="2400" dirty="0" smtClean="0"/>
            </a:br>
            <a:endParaRPr lang="fr-FR" sz="2400" dirty="0">
              <a:latin typeface="Al Bayan Plain" charset="-78"/>
              <a:ea typeface="Al Bayan Plain" charset="-78"/>
              <a:cs typeface="Al Bayan Plain" charset="-78"/>
            </a:endParaRPr>
          </a:p>
        </p:txBody>
      </p:sp>
      <p:pic>
        <p:nvPicPr>
          <p:cNvPr id="5" name="Slide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29544" y="34733"/>
            <a:ext cx="462455" cy="462455"/>
          </a:xfrm>
          <a:prstGeom prst="rect">
            <a:avLst/>
          </a:prstGeom>
        </p:spPr>
      </p:pic>
    </p:spTree>
    <p:extLst>
      <p:ext uri="{BB962C8B-B14F-4D97-AF65-F5344CB8AC3E}">
        <p14:creationId xmlns:p14="http://schemas.microsoft.com/office/powerpoint/2010/main" val="31209439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55000">
        <p159:morph option="byChar"/>
      </p:transition>
    </mc:Choice>
    <mc:Fallback>
      <p:transition spd="slow" advTm="55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5">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
        <p:nvSpPr>
          <p:cNvPr id="2" name="ZoneTexte 1"/>
          <p:cNvSpPr txBox="1"/>
          <p:nvPr/>
        </p:nvSpPr>
        <p:spPr>
          <a:xfrm>
            <a:off x="1752603" y="363915"/>
            <a:ext cx="8875977" cy="707886"/>
          </a:xfrm>
          <a:prstGeom prst="rect">
            <a:avLst/>
          </a:prstGeom>
          <a:noFill/>
        </p:spPr>
        <p:txBody>
          <a:bodyPr wrap="square" rtlCol="0">
            <a:spAutoFit/>
          </a:bodyPr>
          <a:lstStyle/>
          <a:p>
            <a:pPr algn="ctr"/>
            <a:r>
              <a:rPr lang="fr-FR" sz="4000" b="1" u="sng" dirty="0" smtClean="0">
                <a:latin typeface="Abadi MT Condensed Light" charset="0"/>
                <a:ea typeface="Abadi MT Condensed Light" charset="0"/>
                <a:cs typeface="Abadi MT Condensed Light" charset="0"/>
              </a:rPr>
              <a:t>Description de l’étude quantitative</a:t>
            </a:r>
            <a:endParaRPr lang="fr-FR" sz="4000" b="1" u="sng" dirty="0">
              <a:latin typeface="Abadi MT Condensed Light" charset="0"/>
              <a:ea typeface="Abadi MT Condensed Light" charset="0"/>
              <a:cs typeface="Abadi MT Condensed Light" charset="0"/>
            </a:endParaRPr>
          </a:p>
        </p:txBody>
      </p:sp>
      <p:sp>
        <p:nvSpPr>
          <p:cNvPr id="3" name="ZoneTexte 2"/>
          <p:cNvSpPr txBox="1"/>
          <p:nvPr/>
        </p:nvSpPr>
        <p:spPr>
          <a:xfrm>
            <a:off x="735722" y="1038702"/>
            <a:ext cx="10909738" cy="6863417"/>
          </a:xfrm>
          <a:prstGeom prst="rect">
            <a:avLst/>
          </a:prstGeom>
          <a:noFill/>
        </p:spPr>
        <p:txBody>
          <a:bodyPr wrap="square" rtlCol="0">
            <a:spAutoFit/>
          </a:bodyPr>
          <a:lstStyle/>
          <a:p>
            <a:r>
              <a:rPr lang="fr-FR" sz="2800" u="sng" dirty="0" smtClean="0">
                <a:latin typeface="Abadi MT Condensed Light" charset="0"/>
                <a:ea typeface="Abadi MT Condensed Light" charset="0"/>
                <a:cs typeface="Abadi MT Condensed Light" charset="0"/>
              </a:rPr>
              <a:t>Description de l’échantillon</a:t>
            </a:r>
          </a:p>
          <a:p>
            <a:endParaRPr lang="fr-FR" sz="800" u="sng" dirty="0" smtClean="0"/>
          </a:p>
          <a:p>
            <a:pPr marL="342900" indent="-342900">
              <a:buFont typeface="Wingdings" charset="2"/>
              <a:buChar char="v"/>
            </a:pPr>
            <a:r>
              <a:rPr lang="fr-FR" sz="2400" dirty="0" smtClean="0">
                <a:latin typeface="Abadi MT Condensed Light" charset="0"/>
                <a:ea typeface="Abadi MT Condensed Light" charset="0"/>
                <a:cs typeface="Abadi MT Condensed Light" charset="0"/>
              </a:rPr>
              <a:t>Nombre de personnes interrogées : 99</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76,8% de femmes </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88,4% ayant de 15 à 24 ans </a:t>
            </a:r>
            <a:r>
              <a:rPr lang="fr-FR" sz="2400" dirty="0" smtClean="0">
                <a:latin typeface="Abadi MT Condensed Light" charset="0"/>
                <a:ea typeface="Abadi MT Condensed Light" charset="0"/>
                <a:cs typeface="Abadi MT Condensed Light" charset="0"/>
              </a:rPr>
              <a:t>(cœur de la nouvelle cible)</a:t>
            </a:r>
            <a:endParaRPr lang="fr-FR" sz="2400" dirty="0" smtClean="0">
              <a:latin typeface="Abadi MT Condensed Light" charset="0"/>
              <a:ea typeface="Abadi MT Condensed Light" charset="0"/>
              <a:cs typeface="Abadi MT Condensed Light" charset="0"/>
            </a:endParaRP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5,3% ayant de 35 à 49 ans </a:t>
            </a:r>
            <a:r>
              <a:rPr lang="fr-FR" sz="2400" dirty="0" smtClean="0">
                <a:latin typeface="Abadi MT Condensed Light" charset="0"/>
                <a:ea typeface="Abadi MT Condensed Light" charset="0"/>
                <a:cs typeface="Abadi MT Condensed Light" charset="0"/>
              </a:rPr>
              <a:t>(cible actuelle)</a:t>
            </a:r>
            <a:endParaRPr lang="fr-FR" sz="2400" dirty="0">
              <a:latin typeface="Abadi MT Condensed Light" charset="0"/>
              <a:ea typeface="Abadi MT Condensed Light" charset="0"/>
              <a:cs typeface="Abadi MT Condensed Light" charset="0"/>
            </a:endParaRPr>
          </a:p>
          <a:p>
            <a:endParaRPr lang="fr-FR" sz="800" dirty="0">
              <a:latin typeface="Abadi MT Condensed Light" charset="0"/>
              <a:ea typeface="Abadi MT Condensed Light" charset="0"/>
              <a:cs typeface="Abadi MT Condensed Light" charset="0"/>
            </a:endParaRPr>
          </a:p>
          <a:p>
            <a:r>
              <a:rPr lang="fr-FR" sz="2800" u="sng" dirty="0" smtClean="0">
                <a:latin typeface="Abadi MT Condensed Light" charset="0"/>
                <a:ea typeface="Abadi MT Condensed Light" charset="0"/>
                <a:cs typeface="Abadi MT Condensed Light" charset="0"/>
              </a:rPr>
              <a:t>Démarche et apports </a:t>
            </a:r>
            <a:endParaRPr lang="fr-FR" sz="1400" u="sng" dirty="0" smtClean="0">
              <a:latin typeface="Abadi MT Condensed Light" charset="0"/>
              <a:ea typeface="Abadi MT Condensed Light" charset="0"/>
              <a:cs typeface="Abadi MT Condensed Light" charset="0"/>
            </a:endParaRPr>
          </a:p>
          <a:p>
            <a:endParaRPr lang="fr-FR" sz="800" u="sng" dirty="0">
              <a:latin typeface="Abadi MT Condensed Light" charset="0"/>
              <a:ea typeface="Abadi MT Condensed Light" charset="0"/>
              <a:cs typeface="Abadi MT Condensed Light" charset="0"/>
            </a:endParaRP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Type de questionnaire utilisé : questionnaire « </a:t>
            </a:r>
            <a:r>
              <a:rPr lang="fr-FR" sz="2400" dirty="0" err="1" smtClean="0">
                <a:latin typeface="Abadi MT Condensed Light" charset="0"/>
                <a:ea typeface="Abadi MT Condensed Light" charset="0"/>
                <a:cs typeface="Abadi MT Condensed Light" charset="0"/>
              </a:rPr>
              <a:t>qualtrics</a:t>
            </a:r>
            <a:r>
              <a:rPr lang="fr-FR" sz="2400" dirty="0" smtClean="0">
                <a:latin typeface="Abadi MT Condensed Light" charset="0"/>
                <a:ea typeface="Abadi MT Condensed Light" charset="0"/>
                <a:cs typeface="Abadi MT Condensed Light" charset="0"/>
              </a:rPr>
              <a:t> » en ligne, permettant un échantillonnage plus varié au niveau géographique et au niveau des profils des interrogés. Méthode gratuite et touchant un nombre de personnes plus conséquent. </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Question filtre afin de s’assurer que la personne est une femme et qu’elle utilise du déodorant.</a:t>
            </a:r>
          </a:p>
          <a:p>
            <a:pPr marL="342900" indent="-342900">
              <a:buFont typeface="Wingdings" charset="2"/>
              <a:buChar char="v"/>
            </a:pPr>
            <a:r>
              <a:rPr lang="fr-FR" sz="2400" dirty="0" smtClean="0">
                <a:latin typeface="Abadi MT Condensed Light" charset="0"/>
                <a:ea typeface="Abadi MT Condensed Light" charset="0"/>
                <a:cs typeface="Abadi MT Condensed Light" charset="0"/>
              </a:rPr>
              <a:t>Retours très majoritairement positifs sur la présentation du projet d’un nouveau </a:t>
            </a:r>
          </a:p>
          <a:p>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déodorant </a:t>
            </a:r>
            <a:r>
              <a:rPr lang="fr-FR" sz="2400" i="1" dirty="0" err="1" smtClean="0">
                <a:latin typeface="Abadi MT Condensed Light" charset="0"/>
                <a:ea typeface="Abadi MT Condensed Light" charset="0"/>
                <a:cs typeface="Abadi MT Condensed Light" charset="0"/>
              </a:rPr>
              <a:t>Monsavon</a:t>
            </a:r>
            <a:r>
              <a:rPr lang="fr-FR" sz="2400" dirty="0" smtClean="0">
                <a:latin typeface="Abadi MT Condensed Light" charset="0"/>
                <a:ea typeface="Abadi MT Condensed Light" charset="0"/>
                <a:cs typeface="Abadi MT Condensed Light" charset="0"/>
              </a:rPr>
              <a:t> aux huiles essentielles, particulièrement aux niveau de la </a:t>
            </a:r>
          </a:p>
          <a:p>
            <a:r>
              <a:rPr lang="fr-FR" sz="2400" dirty="0">
                <a:latin typeface="Abadi MT Condensed Light" charset="0"/>
                <a:ea typeface="Abadi MT Condensed Light" charset="0"/>
                <a:cs typeface="Abadi MT Condensed Light" charset="0"/>
              </a:rPr>
              <a:t> </a:t>
            </a:r>
            <a:r>
              <a:rPr lang="fr-FR" sz="2400" dirty="0" smtClean="0">
                <a:latin typeface="Abadi MT Condensed Light" charset="0"/>
                <a:ea typeface="Abadi MT Condensed Light" charset="0"/>
                <a:cs typeface="Abadi MT Condensed Light" charset="0"/>
              </a:rPr>
              <a:t>    nouvelle cible. </a:t>
            </a:r>
            <a:endParaRPr lang="fr-FR" sz="2400" dirty="0" smtClean="0">
              <a:latin typeface="Al Bayan Plain" charset="-78"/>
              <a:ea typeface="Al Bayan Plain" charset="-78"/>
              <a:cs typeface="Al Bayan Plain" charset="-78"/>
            </a:endParaRPr>
          </a:p>
          <a:p>
            <a:pPr marL="342900" indent="-342900">
              <a:buFont typeface="Wingdings" charset="2"/>
              <a:buChar char="v"/>
            </a:pPr>
            <a:endParaRPr lang="fr-FR" sz="2400" dirty="0" smtClean="0">
              <a:latin typeface="Al Bayan Plain" charset="-78"/>
              <a:ea typeface="Al Bayan Plain" charset="-78"/>
              <a:cs typeface="Al Bayan Plain" charset="-78"/>
            </a:endParaRPr>
          </a:p>
          <a:p>
            <a:pPr marL="342900" indent="-342900">
              <a:buFont typeface="Wingdings" charset="2"/>
              <a:buChar char="v"/>
            </a:pPr>
            <a:endParaRPr lang="fr-FR" sz="2400" dirty="0" smtClean="0">
              <a:latin typeface="Al Bayan Plain" charset="-78"/>
              <a:ea typeface="Al Bayan Plain" charset="-78"/>
              <a:cs typeface="Al Bayan Plain" charset="-78"/>
            </a:endParaRPr>
          </a:p>
          <a:p>
            <a:endParaRPr lang="fr-FR" sz="2400" b="1" u="sng" dirty="0"/>
          </a:p>
          <a:p>
            <a:endParaRPr lang="fr-FR" sz="2400" b="1" u="sng" dirty="0" smtClean="0"/>
          </a:p>
        </p:txBody>
      </p:sp>
      <p:pic>
        <p:nvPicPr>
          <p:cNvPr id="5" name="Slide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45460" y="0"/>
            <a:ext cx="536471" cy="536471"/>
          </a:xfrm>
          <a:prstGeom prst="rect">
            <a:avLst/>
          </a:prstGeom>
        </p:spPr>
      </p:pic>
    </p:spTree>
    <p:extLst>
      <p:ext uri="{BB962C8B-B14F-4D97-AF65-F5344CB8AC3E}">
        <p14:creationId xmlns:p14="http://schemas.microsoft.com/office/powerpoint/2010/main" val="4188796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60000">
        <p159:morph option="byChar"/>
      </p:transition>
    </mc:Choice>
    <mc:Fallback>
      <p:transition spd="slow" advTm="6000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8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5020</TotalTime>
  <Words>500</Words>
  <Application>Microsoft Macintosh PowerPoint</Application>
  <PresentationFormat>Grand écran</PresentationFormat>
  <Paragraphs>94</Paragraphs>
  <Slides>11</Slides>
  <Notes>4</Notes>
  <HiddenSlides>0</HiddenSlides>
  <MMClips>10</MMClips>
  <ScaleCrop>false</ScaleCrop>
  <HeadingPairs>
    <vt:vector size="8" baseType="variant">
      <vt:variant>
        <vt:lpstr>Polices utilisées</vt:lpstr>
      </vt:variant>
      <vt:variant>
        <vt:i4>6</vt:i4>
      </vt:variant>
      <vt:variant>
        <vt:lpstr>Thème</vt:lpstr>
      </vt:variant>
      <vt:variant>
        <vt:i4>1</vt:i4>
      </vt:variant>
      <vt:variant>
        <vt:lpstr>Titres des diapositives</vt:lpstr>
      </vt:variant>
      <vt:variant>
        <vt:i4>11</vt:i4>
      </vt:variant>
      <vt:variant>
        <vt:lpstr>Diaporamas personnalisés</vt:lpstr>
      </vt:variant>
      <vt:variant>
        <vt:i4>1</vt:i4>
      </vt:variant>
    </vt:vector>
  </HeadingPairs>
  <TitlesOfParts>
    <vt:vector size="19" baseType="lpstr">
      <vt:lpstr>Abadi MT Condensed Light</vt:lpstr>
      <vt:lpstr>Al Bayan Plain</vt:lpstr>
      <vt:lpstr>Calibri</vt:lpstr>
      <vt:lpstr>Calibri Light</vt:lpstr>
      <vt:lpstr>Wingdings</vt:lpstr>
      <vt:lpstr>Arial</vt:lpstr>
      <vt:lpstr>Thème Office</vt:lpstr>
      <vt:lpstr>Étude Marketing et analyse de marque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Diaporama personnalisé1</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Marketing et Analyse de marque</dc:title>
  <dc:creator>BERNARD Gwladys_Murugi</dc:creator>
  <cp:lastModifiedBy>BERNARD Gwladys_Murugi</cp:lastModifiedBy>
  <cp:revision>55</cp:revision>
  <dcterms:created xsi:type="dcterms:W3CDTF">2018-11-22T13:14:45Z</dcterms:created>
  <dcterms:modified xsi:type="dcterms:W3CDTF">2018-11-26T17:42:28Z</dcterms:modified>
</cp:coreProperties>
</file>