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7"/>
  </p:notesMasterIdLst>
  <p:sldIdLst>
    <p:sldId id="256" r:id="rId2"/>
    <p:sldId id="327" r:id="rId3"/>
    <p:sldId id="338" r:id="rId4"/>
    <p:sldId id="608" r:id="rId5"/>
    <p:sldId id="323" r:id="rId6"/>
    <p:sldId id="350" r:id="rId7"/>
    <p:sldId id="610" r:id="rId8"/>
    <p:sldId id="353" r:id="rId9"/>
    <p:sldId id="354" r:id="rId10"/>
    <p:sldId id="355" r:id="rId11"/>
    <p:sldId id="366" r:id="rId12"/>
    <p:sldId id="356" r:id="rId13"/>
    <p:sldId id="357" r:id="rId14"/>
    <p:sldId id="358" r:id="rId15"/>
    <p:sldId id="359" r:id="rId16"/>
    <p:sldId id="504" r:id="rId17"/>
    <p:sldId id="505" r:id="rId18"/>
    <p:sldId id="506" r:id="rId19"/>
    <p:sldId id="628" r:id="rId20"/>
    <p:sldId id="629" r:id="rId21"/>
    <p:sldId id="509" r:id="rId22"/>
    <p:sldId id="630" r:id="rId23"/>
    <p:sldId id="511" r:id="rId24"/>
    <p:sldId id="631" r:id="rId25"/>
    <p:sldId id="513" r:id="rId26"/>
    <p:sldId id="409" r:id="rId27"/>
    <p:sldId id="410" r:id="rId28"/>
    <p:sldId id="411" r:id="rId29"/>
    <p:sldId id="413" r:id="rId30"/>
    <p:sldId id="633" r:id="rId31"/>
    <p:sldId id="634" r:id="rId32"/>
    <p:sldId id="416" r:id="rId33"/>
    <p:sldId id="417" r:id="rId34"/>
    <p:sldId id="418" r:id="rId35"/>
    <p:sldId id="635" r:id="rId36"/>
    <p:sldId id="611" r:id="rId37"/>
    <p:sldId id="612" r:id="rId38"/>
    <p:sldId id="515" r:id="rId39"/>
    <p:sldId id="632" r:id="rId40"/>
    <p:sldId id="517" r:id="rId41"/>
    <p:sldId id="518" r:id="rId42"/>
    <p:sldId id="618" r:id="rId43"/>
    <p:sldId id="619" r:id="rId44"/>
    <p:sldId id="621" r:id="rId45"/>
    <p:sldId id="525" r:id="rId46"/>
    <p:sldId id="623" r:id="rId47"/>
    <p:sldId id="527" r:id="rId48"/>
    <p:sldId id="528" r:id="rId49"/>
    <p:sldId id="624" r:id="rId50"/>
    <p:sldId id="530" r:id="rId51"/>
    <p:sldId id="290" r:id="rId52"/>
    <p:sldId id="291" r:id="rId53"/>
    <p:sldId id="321" r:id="rId54"/>
    <p:sldId id="294" r:id="rId55"/>
    <p:sldId id="292" r:id="rId56"/>
    <p:sldId id="295" r:id="rId57"/>
    <p:sldId id="308" r:id="rId58"/>
    <p:sldId id="309" r:id="rId59"/>
    <p:sldId id="636" r:id="rId60"/>
    <p:sldId id="637" r:id="rId61"/>
    <p:sldId id="310" r:id="rId62"/>
    <p:sldId id="638" r:id="rId63"/>
    <p:sldId id="639" r:id="rId64"/>
    <p:sldId id="640" r:id="rId65"/>
    <p:sldId id="622" r:id="rId66"/>
    <p:sldId id="314" r:id="rId67"/>
    <p:sldId id="315" r:id="rId68"/>
    <p:sldId id="316" r:id="rId69"/>
    <p:sldId id="317" r:id="rId70"/>
    <p:sldId id="614" r:id="rId71"/>
    <p:sldId id="609" r:id="rId72"/>
    <p:sldId id="277" r:id="rId73"/>
    <p:sldId id="341" r:id="rId74"/>
    <p:sldId id="616" r:id="rId75"/>
    <p:sldId id="260" r:id="rId76"/>
    <p:sldId id="342" r:id="rId77"/>
    <p:sldId id="642" r:id="rId78"/>
    <p:sldId id="343" r:id="rId79"/>
    <p:sldId id="643" r:id="rId80"/>
    <p:sldId id="344" r:id="rId81"/>
    <p:sldId id="644" r:id="rId82"/>
    <p:sldId id="345" r:id="rId83"/>
    <p:sldId id="645" r:id="rId84"/>
    <p:sldId id="346" r:id="rId85"/>
    <p:sldId id="646" r:id="rId86"/>
    <p:sldId id="273" r:id="rId87"/>
    <p:sldId id="278" r:id="rId88"/>
    <p:sldId id="349" r:id="rId89"/>
    <p:sldId id="647" r:id="rId90"/>
    <p:sldId id="365" r:id="rId91"/>
    <p:sldId id="275" r:id="rId92"/>
    <p:sldId id="648" r:id="rId93"/>
    <p:sldId id="279" r:id="rId94"/>
    <p:sldId id="649" r:id="rId95"/>
    <p:sldId id="280" r:id="rId96"/>
    <p:sldId id="650" r:id="rId97"/>
    <p:sldId id="615" r:id="rId98"/>
    <p:sldId id="532" r:id="rId99"/>
    <p:sldId id="545" r:id="rId100"/>
    <p:sldId id="546" r:id="rId101"/>
    <p:sldId id="641" r:id="rId102"/>
    <p:sldId id="620" r:id="rId103"/>
    <p:sldId id="548" r:id="rId104"/>
    <p:sldId id="549" r:id="rId105"/>
    <p:sldId id="550" r:id="rId106"/>
    <p:sldId id="551" r:id="rId107"/>
    <p:sldId id="552" r:id="rId108"/>
    <p:sldId id="553" r:id="rId109"/>
    <p:sldId id="554" r:id="rId110"/>
    <p:sldId id="555" r:id="rId111"/>
    <p:sldId id="556" r:id="rId112"/>
    <p:sldId id="557" r:id="rId113"/>
    <p:sldId id="558" r:id="rId114"/>
    <p:sldId id="559" r:id="rId115"/>
    <p:sldId id="560" r:id="rId116"/>
    <p:sldId id="561" r:id="rId117"/>
    <p:sldId id="562" r:id="rId118"/>
    <p:sldId id="563" r:id="rId119"/>
    <p:sldId id="564" r:id="rId120"/>
    <p:sldId id="565" r:id="rId121"/>
    <p:sldId id="585" r:id="rId122"/>
    <p:sldId id="586" r:id="rId123"/>
    <p:sldId id="590" r:id="rId124"/>
    <p:sldId id="591" r:id="rId125"/>
    <p:sldId id="603" r:id="rId126"/>
    <p:sldId id="604" r:id="rId127"/>
    <p:sldId id="601" r:id="rId128"/>
    <p:sldId id="589" r:id="rId129"/>
    <p:sldId id="569" r:id="rId130"/>
    <p:sldId id="587" r:id="rId131"/>
    <p:sldId id="588" r:id="rId132"/>
    <p:sldId id="571" r:id="rId133"/>
    <p:sldId id="570" r:id="rId134"/>
    <p:sldId id="602" r:id="rId135"/>
    <p:sldId id="566" r:id="rId136"/>
    <p:sldId id="567" r:id="rId137"/>
    <p:sldId id="568" r:id="rId138"/>
    <p:sldId id="625" r:id="rId139"/>
    <p:sldId id="573" r:id="rId140"/>
    <p:sldId id="626" r:id="rId141"/>
    <p:sldId id="575" r:id="rId142"/>
    <p:sldId id="627" r:id="rId143"/>
    <p:sldId id="605" r:id="rId144"/>
    <p:sldId id="606" r:id="rId145"/>
    <p:sldId id="607" r:id="rId14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hélie Osman" initials="OO [3]"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872" autoAdjust="0"/>
    <p:restoredTop sz="86401" autoAdjust="0"/>
  </p:normalViewPr>
  <p:slideViewPr>
    <p:cSldViewPr snapToGrid="0" snapToObjects="1">
      <p:cViewPr varScale="1">
        <p:scale>
          <a:sx n="99" d="100"/>
          <a:sy n="99" d="100"/>
        </p:scale>
        <p:origin x="176" y="2072"/>
      </p:cViewPr>
      <p:guideLst>
        <p:guide orient="horz" pos="2160"/>
        <p:guide pos="2880"/>
      </p:guideLst>
    </p:cSldViewPr>
  </p:slideViewPr>
  <p:outlineViewPr>
    <p:cViewPr>
      <p:scale>
        <a:sx n="33" d="100"/>
        <a:sy n="33" d="100"/>
      </p:scale>
      <p:origin x="0" y="2116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783461-9C7E-F045-BDD9-A83A2D3FD6AC}" type="datetimeFigureOut">
              <a:rPr lang="fr-FR" smtClean="0"/>
              <a:pPr/>
              <a:t>13/11/2018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07DF6-7FC9-164F-B560-8417A5359BE0}" type="slidenum">
              <a:rPr lang="fr-FR" smtClean="0"/>
              <a:pPr/>
              <a:t>‹N°›</a:t>
            </a:fld>
            <a:endParaRPr lang="fr-FR"/>
          </a:p>
        </p:txBody>
      </p:sp>
    </p:spTree>
    <p:extLst>
      <p:ext uri="{BB962C8B-B14F-4D97-AF65-F5344CB8AC3E}">
        <p14:creationId xmlns:p14="http://schemas.microsoft.com/office/powerpoint/2010/main" val="29029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a:t>
            </a:fld>
            <a:endParaRPr lang="fr-FR"/>
          </a:p>
        </p:txBody>
      </p:sp>
    </p:spTree>
    <p:extLst>
      <p:ext uri="{BB962C8B-B14F-4D97-AF65-F5344CB8AC3E}">
        <p14:creationId xmlns:p14="http://schemas.microsoft.com/office/powerpoint/2010/main" val="2323936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Faisceau pyramidal passant dans la </a:t>
            </a:r>
            <a:r>
              <a:rPr lang="fr-FR" dirty="0" err="1"/>
              <a:t>cpausle</a:t>
            </a:r>
            <a:endParaRPr lang="fr-FR" dirty="0"/>
          </a:p>
        </p:txBody>
      </p:sp>
      <p:sp>
        <p:nvSpPr>
          <p:cNvPr id="4" name="Espace réservé du numéro de diapositive 3"/>
          <p:cNvSpPr>
            <a:spLocks noGrp="1"/>
          </p:cNvSpPr>
          <p:nvPr>
            <p:ph type="sldNum" sz="quarter" idx="10"/>
          </p:nvPr>
        </p:nvSpPr>
        <p:spPr/>
        <p:txBody>
          <a:bodyPr/>
          <a:lstStyle/>
          <a:p>
            <a:fld id="{A4D72AAA-CA99-6E42-A41E-61EAF636107B}" type="slidenum">
              <a:rPr lang="fr-FR" smtClean="0"/>
              <a:pPr/>
              <a:t>43</a:t>
            </a:fld>
            <a:endParaRPr lang="fr-FR"/>
          </a:p>
        </p:txBody>
      </p:sp>
    </p:spTree>
    <p:extLst>
      <p:ext uri="{BB962C8B-B14F-4D97-AF65-F5344CB8AC3E}">
        <p14:creationId xmlns:p14="http://schemas.microsoft.com/office/powerpoint/2010/main" val="1858279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Faisceau pyramidal passant dans la </a:t>
            </a:r>
            <a:r>
              <a:rPr lang="fr-FR" dirty="0" err="1"/>
              <a:t>cpausle</a:t>
            </a:r>
            <a:endParaRPr lang="fr-FR" dirty="0"/>
          </a:p>
        </p:txBody>
      </p:sp>
      <p:sp>
        <p:nvSpPr>
          <p:cNvPr id="4" name="Espace réservé du numéro de diapositive 3"/>
          <p:cNvSpPr>
            <a:spLocks noGrp="1"/>
          </p:cNvSpPr>
          <p:nvPr>
            <p:ph type="sldNum" sz="quarter" idx="10"/>
          </p:nvPr>
        </p:nvSpPr>
        <p:spPr/>
        <p:txBody>
          <a:bodyPr/>
          <a:lstStyle/>
          <a:p>
            <a:fld id="{A4D72AAA-CA99-6E42-A41E-61EAF636107B}" type="slidenum">
              <a:rPr lang="fr-FR" smtClean="0"/>
              <a:pPr/>
              <a:t>44</a:t>
            </a:fld>
            <a:endParaRPr lang="fr-FR"/>
          </a:p>
        </p:txBody>
      </p:sp>
    </p:spTree>
    <p:extLst>
      <p:ext uri="{BB962C8B-B14F-4D97-AF65-F5344CB8AC3E}">
        <p14:creationId xmlns:p14="http://schemas.microsoft.com/office/powerpoint/2010/main" val="1858279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Faisceau pyramidal passant dans la </a:t>
            </a:r>
            <a:r>
              <a:rPr lang="fr-FR" dirty="0" err="1"/>
              <a:t>cpausle</a:t>
            </a:r>
            <a:endParaRPr lang="fr-FR" dirty="0"/>
          </a:p>
        </p:txBody>
      </p:sp>
      <p:sp>
        <p:nvSpPr>
          <p:cNvPr id="4" name="Espace réservé du numéro de diapositive 3"/>
          <p:cNvSpPr>
            <a:spLocks noGrp="1"/>
          </p:cNvSpPr>
          <p:nvPr>
            <p:ph type="sldNum" sz="quarter" idx="10"/>
          </p:nvPr>
        </p:nvSpPr>
        <p:spPr/>
        <p:txBody>
          <a:bodyPr/>
          <a:lstStyle/>
          <a:p>
            <a:fld id="{A4D72AAA-CA99-6E42-A41E-61EAF636107B}" type="slidenum">
              <a:rPr lang="fr-FR" smtClean="0"/>
              <a:pPr/>
              <a:t>49</a:t>
            </a:fld>
            <a:endParaRPr lang="fr-FR"/>
          </a:p>
        </p:txBody>
      </p:sp>
    </p:spTree>
    <p:extLst>
      <p:ext uri="{BB962C8B-B14F-4D97-AF65-F5344CB8AC3E}">
        <p14:creationId xmlns:p14="http://schemas.microsoft.com/office/powerpoint/2010/main" val="1858279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MiniDP4 = MiniDP7 dans SIDES</a:t>
            </a:r>
          </a:p>
          <a:p>
            <a:r>
              <a:rPr lang="fr-FR" dirty="0"/>
              <a:t>MiniDP5 = MiniDP4 dans SIDES</a:t>
            </a:r>
          </a:p>
          <a:p>
            <a:r>
              <a:rPr lang="fr-FR" dirty="0"/>
              <a:t>MiniDP6 = MiniDP5 dans SIDES</a:t>
            </a:r>
          </a:p>
          <a:p>
            <a:r>
              <a:rPr lang="fr-FR" dirty="0"/>
              <a:t>MiniDP7 = MiniDP6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51</a:t>
            </a:fld>
            <a:endParaRPr lang="fr-FR"/>
          </a:p>
        </p:txBody>
      </p:sp>
    </p:spTree>
    <p:extLst>
      <p:ext uri="{BB962C8B-B14F-4D97-AF65-F5344CB8AC3E}">
        <p14:creationId xmlns:p14="http://schemas.microsoft.com/office/powerpoint/2010/main" val="102725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MiniDP4 = MiniDP7 dans SIDES</a:t>
            </a:r>
          </a:p>
          <a:p>
            <a:r>
              <a:rPr lang="fr-FR" dirty="0"/>
              <a:t>MiniDP5 = MiniDP4 dans SIDES</a:t>
            </a:r>
          </a:p>
          <a:p>
            <a:r>
              <a:rPr lang="fr-FR" dirty="0"/>
              <a:t>MiniDP6 = MiniDP5 dans SIDES</a:t>
            </a:r>
          </a:p>
          <a:p>
            <a:r>
              <a:rPr lang="fr-FR" dirty="0"/>
              <a:t>MiniDP7 = MiniDP6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57</a:t>
            </a:fld>
            <a:endParaRPr lang="fr-FR"/>
          </a:p>
        </p:txBody>
      </p:sp>
    </p:spTree>
    <p:extLst>
      <p:ext uri="{BB962C8B-B14F-4D97-AF65-F5344CB8AC3E}">
        <p14:creationId xmlns:p14="http://schemas.microsoft.com/office/powerpoint/2010/main" val="1617003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MiniDP4 = MiniDP7 dans SIDES</a:t>
            </a:r>
          </a:p>
          <a:p>
            <a:r>
              <a:rPr lang="fr-FR" dirty="0"/>
              <a:t>MiniDP5 = MiniDP4 dans SIDES</a:t>
            </a:r>
          </a:p>
          <a:p>
            <a:r>
              <a:rPr lang="fr-FR" dirty="0"/>
              <a:t>MiniDP6 = MiniDP5 dans SIDES</a:t>
            </a:r>
          </a:p>
          <a:p>
            <a:r>
              <a:rPr lang="fr-FR" dirty="0"/>
              <a:t>MiniDP7 = MiniDP6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66</a:t>
            </a:fld>
            <a:endParaRPr lang="fr-FR"/>
          </a:p>
        </p:txBody>
      </p:sp>
    </p:spTree>
    <p:extLst>
      <p:ext uri="{BB962C8B-B14F-4D97-AF65-F5344CB8AC3E}">
        <p14:creationId xmlns:p14="http://schemas.microsoft.com/office/powerpoint/2010/main" val="3237277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MiniDP8 = miniDP13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99</a:t>
            </a:fld>
            <a:endParaRPr lang="fr-FR"/>
          </a:p>
        </p:txBody>
      </p:sp>
    </p:spTree>
    <p:extLst>
      <p:ext uri="{BB962C8B-B14F-4D97-AF65-F5344CB8AC3E}">
        <p14:creationId xmlns:p14="http://schemas.microsoft.com/office/powerpoint/2010/main" val="325532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102</a:t>
            </a:fld>
            <a:endParaRPr lang="fr-FR"/>
          </a:p>
        </p:txBody>
      </p:sp>
    </p:spTree>
    <p:extLst>
      <p:ext uri="{BB962C8B-B14F-4D97-AF65-F5344CB8AC3E}">
        <p14:creationId xmlns:p14="http://schemas.microsoft.com/office/powerpoint/2010/main" val="1912950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MiniDP9 = MiniDP14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107</a:t>
            </a:fld>
            <a:endParaRPr lang="fr-FR"/>
          </a:p>
        </p:txBody>
      </p:sp>
    </p:spTree>
    <p:extLst>
      <p:ext uri="{BB962C8B-B14F-4D97-AF65-F5344CB8AC3E}">
        <p14:creationId xmlns:p14="http://schemas.microsoft.com/office/powerpoint/2010/main" val="3713143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MiniDP10 =  MiniDP15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111</a:t>
            </a:fld>
            <a:endParaRPr lang="fr-FR"/>
          </a:p>
        </p:txBody>
      </p:sp>
    </p:spTree>
    <p:extLst>
      <p:ext uri="{BB962C8B-B14F-4D97-AF65-F5344CB8AC3E}">
        <p14:creationId xmlns:p14="http://schemas.microsoft.com/office/powerpoint/2010/main" val="193081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MiniDP1 = miniDP3 dans SIDES</a:t>
            </a:r>
          </a:p>
          <a:p>
            <a:r>
              <a:rPr lang="fr-FR" dirty="0"/>
              <a:t>MiniDP2 = miniDP9 dans SIDES</a:t>
            </a:r>
          </a:p>
          <a:p>
            <a:r>
              <a:rPr lang="fr-FR" dirty="0"/>
              <a:t>MiniDP3 = miniDP8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7</a:t>
            </a:fld>
            <a:endParaRPr lang="fr-FR"/>
          </a:p>
        </p:txBody>
      </p:sp>
    </p:spTree>
    <p:extLst>
      <p:ext uri="{BB962C8B-B14F-4D97-AF65-F5344CB8AC3E}">
        <p14:creationId xmlns:p14="http://schemas.microsoft.com/office/powerpoint/2010/main" val="3017968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QRI 1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121</a:t>
            </a:fld>
            <a:endParaRPr lang="fr-FR"/>
          </a:p>
        </p:txBody>
      </p:sp>
    </p:spTree>
    <p:extLst>
      <p:ext uri="{BB962C8B-B14F-4D97-AF65-F5344CB8AC3E}">
        <p14:creationId xmlns:p14="http://schemas.microsoft.com/office/powerpoint/2010/main" val="1656620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14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123</a:t>
            </a:fld>
            <a:endParaRPr lang="fr-FR"/>
          </a:p>
        </p:txBody>
      </p:sp>
    </p:spTree>
    <p:extLst>
      <p:ext uri="{BB962C8B-B14F-4D97-AF65-F5344CB8AC3E}">
        <p14:creationId xmlns:p14="http://schemas.microsoft.com/office/powerpoint/2010/main" val="254232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10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125</a:t>
            </a:fld>
            <a:endParaRPr lang="fr-FR"/>
          </a:p>
        </p:txBody>
      </p:sp>
    </p:spTree>
    <p:extLst>
      <p:ext uri="{BB962C8B-B14F-4D97-AF65-F5344CB8AC3E}">
        <p14:creationId xmlns:p14="http://schemas.microsoft.com/office/powerpoint/2010/main" val="2800789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A13B719-FA6F-2C4A-A500-42BADA8418AA}" type="slidenum">
              <a:rPr lang="fr-FR" smtClean="0"/>
              <a:pPr/>
              <a:t>126</a:t>
            </a:fld>
            <a:endParaRPr lang="fr-FR"/>
          </a:p>
        </p:txBody>
      </p:sp>
    </p:spTree>
    <p:extLst>
      <p:ext uri="{BB962C8B-B14F-4D97-AF65-F5344CB8AC3E}">
        <p14:creationId xmlns:p14="http://schemas.microsoft.com/office/powerpoint/2010/main" val="3637324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QRI 8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127</a:t>
            </a:fld>
            <a:endParaRPr lang="fr-FR"/>
          </a:p>
        </p:txBody>
      </p:sp>
    </p:spTree>
    <p:extLst>
      <p:ext uri="{BB962C8B-B14F-4D97-AF65-F5344CB8AC3E}">
        <p14:creationId xmlns:p14="http://schemas.microsoft.com/office/powerpoint/2010/main" val="3408053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QRI7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128</a:t>
            </a:fld>
            <a:endParaRPr lang="fr-FR"/>
          </a:p>
        </p:txBody>
      </p:sp>
    </p:spTree>
    <p:extLst>
      <p:ext uri="{BB962C8B-B14F-4D97-AF65-F5344CB8AC3E}">
        <p14:creationId xmlns:p14="http://schemas.microsoft.com/office/powerpoint/2010/main" val="600491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QRI2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129</a:t>
            </a:fld>
            <a:endParaRPr lang="fr-FR"/>
          </a:p>
        </p:txBody>
      </p:sp>
    </p:spTree>
    <p:extLst>
      <p:ext uri="{BB962C8B-B14F-4D97-AF65-F5344CB8AC3E}">
        <p14:creationId xmlns:p14="http://schemas.microsoft.com/office/powerpoint/2010/main" val="2092721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3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130</a:t>
            </a:fld>
            <a:endParaRPr lang="fr-FR"/>
          </a:p>
        </p:txBody>
      </p:sp>
    </p:spTree>
    <p:extLst>
      <p:ext uri="{BB962C8B-B14F-4D97-AF65-F5344CB8AC3E}">
        <p14:creationId xmlns:p14="http://schemas.microsoft.com/office/powerpoint/2010/main" val="720195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4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131</a:t>
            </a:fld>
            <a:endParaRPr lang="fr-FR"/>
          </a:p>
        </p:txBody>
      </p:sp>
    </p:spTree>
    <p:extLst>
      <p:ext uri="{BB962C8B-B14F-4D97-AF65-F5344CB8AC3E}">
        <p14:creationId xmlns:p14="http://schemas.microsoft.com/office/powerpoint/2010/main" val="681195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5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132</a:t>
            </a:fld>
            <a:endParaRPr lang="fr-FR"/>
          </a:p>
        </p:txBody>
      </p:sp>
    </p:spTree>
    <p:extLst>
      <p:ext uri="{BB962C8B-B14F-4D97-AF65-F5344CB8AC3E}">
        <p14:creationId xmlns:p14="http://schemas.microsoft.com/office/powerpoint/2010/main" val="58041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MiniDP1 = miniDP3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8</a:t>
            </a:fld>
            <a:endParaRPr lang="fr-FR"/>
          </a:p>
        </p:txBody>
      </p:sp>
    </p:spTree>
    <p:extLst>
      <p:ext uri="{BB962C8B-B14F-4D97-AF65-F5344CB8AC3E}">
        <p14:creationId xmlns:p14="http://schemas.microsoft.com/office/powerpoint/2010/main" val="229167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6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133</a:t>
            </a:fld>
            <a:endParaRPr lang="fr-FR"/>
          </a:p>
        </p:txBody>
      </p:sp>
    </p:spTree>
    <p:extLst>
      <p:ext uri="{BB962C8B-B14F-4D97-AF65-F5344CB8AC3E}">
        <p14:creationId xmlns:p14="http://schemas.microsoft.com/office/powerpoint/2010/main" val="4044187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QRI 9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134</a:t>
            </a:fld>
            <a:endParaRPr lang="fr-FR"/>
          </a:p>
        </p:txBody>
      </p:sp>
    </p:spTree>
    <p:extLst>
      <p:ext uri="{BB962C8B-B14F-4D97-AF65-F5344CB8AC3E}">
        <p14:creationId xmlns:p14="http://schemas.microsoft.com/office/powerpoint/2010/main" val="1290445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QRI 24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135</a:t>
            </a:fld>
            <a:endParaRPr lang="fr-FR"/>
          </a:p>
        </p:txBody>
      </p:sp>
    </p:spTree>
    <p:extLst>
      <p:ext uri="{BB962C8B-B14F-4D97-AF65-F5344CB8AC3E}">
        <p14:creationId xmlns:p14="http://schemas.microsoft.com/office/powerpoint/2010/main" val="22923377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QRI 23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136</a:t>
            </a:fld>
            <a:endParaRPr lang="fr-FR"/>
          </a:p>
        </p:txBody>
      </p:sp>
    </p:spTree>
    <p:extLst>
      <p:ext uri="{BB962C8B-B14F-4D97-AF65-F5344CB8AC3E}">
        <p14:creationId xmlns:p14="http://schemas.microsoft.com/office/powerpoint/2010/main" val="142673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QRI 22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137</a:t>
            </a:fld>
            <a:endParaRPr lang="fr-FR"/>
          </a:p>
        </p:txBody>
      </p:sp>
    </p:spTree>
    <p:extLst>
      <p:ext uri="{BB962C8B-B14F-4D97-AF65-F5344CB8AC3E}">
        <p14:creationId xmlns:p14="http://schemas.microsoft.com/office/powerpoint/2010/main" val="3870009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QRI 13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138</a:t>
            </a:fld>
            <a:endParaRPr lang="fr-FR"/>
          </a:p>
        </p:txBody>
      </p:sp>
    </p:spTree>
    <p:extLst>
      <p:ext uri="{BB962C8B-B14F-4D97-AF65-F5344CB8AC3E}">
        <p14:creationId xmlns:p14="http://schemas.microsoft.com/office/powerpoint/2010/main" val="950678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QRI 15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140</a:t>
            </a:fld>
            <a:endParaRPr lang="fr-FR"/>
          </a:p>
        </p:txBody>
      </p:sp>
    </p:spTree>
    <p:extLst>
      <p:ext uri="{BB962C8B-B14F-4D97-AF65-F5344CB8AC3E}">
        <p14:creationId xmlns:p14="http://schemas.microsoft.com/office/powerpoint/2010/main" val="173485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QRI 13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142</a:t>
            </a:fld>
            <a:endParaRPr lang="fr-FR"/>
          </a:p>
        </p:txBody>
      </p:sp>
    </p:spTree>
    <p:extLst>
      <p:ext uri="{BB962C8B-B14F-4D97-AF65-F5344CB8AC3E}">
        <p14:creationId xmlns:p14="http://schemas.microsoft.com/office/powerpoint/2010/main" val="2659917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9</a:t>
            </a:fld>
            <a:endParaRPr lang="fr-FR"/>
          </a:p>
        </p:txBody>
      </p:sp>
    </p:spTree>
    <p:extLst>
      <p:ext uri="{BB962C8B-B14F-4D97-AF65-F5344CB8AC3E}">
        <p14:creationId xmlns:p14="http://schemas.microsoft.com/office/powerpoint/2010/main" val="225724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MiniDP2 = MiniDP9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16</a:t>
            </a:fld>
            <a:endParaRPr lang="fr-FR"/>
          </a:p>
        </p:txBody>
      </p:sp>
    </p:spTree>
    <p:extLst>
      <p:ext uri="{BB962C8B-B14F-4D97-AF65-F5344CB8AC3E}">
        <p14:creationId xmlns:p14="http://schemas.microsoft.com/office/powerpoint/2010/main" val="32608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MiniDP3 = </a:t>
            </a:r>
            <a:r>
              <a:rPr lang="fr-FR" dirty="0" err="1"/>
              <a:t>MiniDP</a:t>
            </a:r>
            <a:r>
              <a:rPr lang="fr-FR" dirty="0"/>
              <a:t> 8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26</a:t>
            </a:fld>
            <a:endParaRPr lang="fr-FR"/>
          </a:p>
        </p:txBody>
      </p:sp>
    </p:spTree>
    <p:extLst>
      <p:ext uri="{BB962C8B-B14F-4D97-AF65-F5344CB8AC3E}">
        <p14:creationId xmlns:p14="http://schemas.microsoft.com/office/powerpoint/2010/main" val="22224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MiniDP4 = MiniDP7 dans SIDES</a:t>
            </a:r>
          </a:p>
          <a:p>
            <a:r>
              <a:rPr lang="fr-FR" dirty="0"/>
              <a:t>MiniDP5 = MiniDP4 dans SIDES</a:t>
            </a:r>
          </a:p>
          <a:p>
            <a:r>
              <a:rPr lang="fr-FR" dirty="0"/>
              <a:t>MiniDP6 = MiniDP5 dans SIDES</a:t>
            </a:r>
          </a:p>
          <a:p>
            <a:r>
              <a:rPr lang="fr-FR" dirty="0"/>
              <a:t>MiniDP7 = MiniDP6 dans SIDES</a:t>
            </a:r>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37</a:t>
            </a:fld>
            <a:endParaRPr lang="fr-FR"/>
          </a:p>
        </p:txBody>
      </p:sp>
    </p:spTree>
    <p:extLst>
      <p:ext uri="{BB962C8B-B14F-4D97-AF65-F5344CB8AC3E}">
        <p14:creationId xmlns:p14="http://schemas.microsoft.com/office/powerpoint/2010/main" val="4177489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MiniDP4 = MiniDP7 dans SIDES</a:t>
            </a:r>
          </a:p>
          <a:p>
            <a:r>
              <a:rPr lang="fr-FR" dirty="0"/>
              <a:t>MiniDP5 = MiniDP4 dans SIDES</a:t>
            </a:r>
          </a:p>
          <a:p>
            <a:r>
              <a:rPr lang="fr-FR" dirty="0"/>
              <a:t>MiniDP6 = MiniDP5 dans SIDES</a:t>
            </a:r>
          </a:p>
          <a:p>
            <a:r>
              <a:rPr lang="fr-FR" dirty="0"/>
              <a:t>MiniDP7 = MiniDP6 dans SIDES</a:t>
            </a:r>
          </a:p>
          <a:p>
            <a:endParaRPr lang="fr-FR" dirty="0"/>
          </a:p>
        </p:txBody>
      </p:sp>
      <p:sp>
        <p:nvSpPr>
          <p:cNvPr id="4" name="Espace réservé du numéro de diapositive 3"/>
          <p:cNvSpPr>
            <a:spLocks noGrp="1"/>
          </p:cNvSpPr>
          <p:nvPr>
            <p:ph type="sldNum" sz="quarter" idx="5"/>
          </p:nvPr>
        </p:nvSpPr>
        <p:spPr/>
        <p:txBody>
          <a:bodyPr/>
          <a:lstStyle/>
          <a:p>
            <a:fld id="{22007DF6-7FC9-164F-B560-8417A5359BE0}" type="slidenum">
              <a:rPr lang="fr-FR" smtClean="0"/>
              <a:pPr/>
              <a:t>38</a:t>
            </a:fld>
            <a:endParaRPr lang="fr-FR"/>
          </a:p>
        </p:txBody>
      </p:sp>
    </p:spTree>
    <p:extLst>
      <p:ext uri="{BB962C8B-B14F-4D97-AF65-F5344CB8AC3E}">
        <p14:creationId xmlns:p14="http://schemas.microsoft.com/office/powerpoint/2010/main" val="136588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Faisceau pyramidal passant dans la </a:t>
            </a:r>
            <a:r>
              <a:rPr lang="fr-FR" dirty="0" err="1"/>
              <a:t>cpausle</a:t>
            </a:r>
            <a:endParaRPr lang="fr-FR" dirty="0"/>
          </a:p>
        </p:txBody>
      </p:sp>
      <p:sp>
        <p:nvSpPr>
          <p:cNvPr id="4" name="Espace réservé du numéro de diapositive 3"/>
          <p:cNvSpPr>
            <a:spLocks noGrp="1"/>
          </p:cNvSpPr>
          <p:nvPr>
            <p:ph type="sldNum" sz="quarter" idx="10"/>
          </p:nvPr>
        </p:nvSpPr>
        <p:spPr/>
        <p:txBody>
          <a:bodyPr/>
          <a:lstStyle/>
          <a:p>
            <a:fld id="{A4D72AAA-CA99-6E42-A41E-61EAF636107B}" type="slidenum">
              <a:rPr lang="fr-FR" smtClean="0"/>
              <a:pPr/>
              <a:t>42</a:t>
            </a:fld>
            <a:endParaRPr lang="fr-FR"/>
          </a:p>
        </p:txBody>
      </p:sp>
    </p:spTree>
    <p:extLst>
      <p:ext uri="{BB962C8B-B14F-4D97-AF65-F5344CB8AC3E}">
        <p14:creationId xmlns:p14="http://schemas.microsoft.com/office/powerpoint/2010/main" val="1858279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257045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16858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18896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370771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4185800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273898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869968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2410910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2325465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240193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E11DDB6-C2B4-5346-A40F-182C670DA36E}" type="datetimeFigureOut">
              <a:rPr lang="fr-FR" smtClean="0"/>
              <a:pPr/>
              <a:t>13/11/2018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3CAFAE0-7461-6E4B-BB3A-ECD128B123F5}" type="slidenum">
              <a:rPr lang="fr-FR" smtClean="0"/>
              <a:pPr/>
              <a:t>‹N°›</a:t>
            </a:fld>
            <a:endParaRPr lang="fr-FR"/>
          </a:p>
        </p:txBody>
      </p:sp>
    </p:spTree>
    <p:extLst>
      <p:ext uri="{BB962C8B-B14F-4D97-AF65-F5344CB8AC3E}">
        <p14:creationId xmlns:p14="http://schemas.microsoft.com/office/powerpoint/2010/main" val="362956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1DDB6-C2B4-5346-A40F-182C670DA36E}" type="datetimeFigureOut">
              <a:rPr lang="fr-FR" smtClean="0"/>
              <a:pPr/>
              <a:t>13/11/2018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AFAE0-7461-6E4B-BB3A-ECD128B123F5}" type="slidenum">
              <a:rPr lang="fr-FR" smtClean="0"/>
              <a:pPr/>
              <a:t>‹N°›</a:t>
            </a:fld>
            <a:endParaRPr lang="fr-FR"/>
          </a:p>
        </p:txBody>
      </p:sp>
    </p:spTree>
    <p:extLst>
      <p:ext uri="{BB962C8B-B14F-4D97-AF65-F5344CB8AC3E}">
        <p14:creationId xmlns:p14="http://schemas.microsoft.com/office/powerpoint/2010/main" val="401544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tif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3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www.module13.fr/"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sylvie.brade@aphp.fr" TargetMode="External"/><Relationship Id="rId4" Type="http://schemas.openxmlformats.org/officeDocument/2006/relationships/hyperlink" Target="mailto:prenom.nom@aphp.f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5" Type="http://schemas.openxmlformats.org/officeDocument/2006/relationships/image" Target="../media/image40.tiff"/><Relationship Id="rId4" Type="http://schemas.openxmlformats.org/officeDocument/2006/relationships/image" Target="../media/image39.tiff"/></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tiff"/></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6724" y="1565329"/>
            <a:ext cx="8686800" cy="4690234"/>
          </a:xfrm>
        </p:spPr>
        <p:txBody>
          <a:bodyPr>
            <a:normAutofit fontScale="90000"/>
          </a:bodyPr>
          <a:lstStyle/>
          <a:p>
            <a:pPr algn="l"/>
            <a:r>
              <a:rPr lang="fr-FR" sz="3600" b="1" dirty="0"/>
              <a:t>Séminaire Raisonnement clinique en neurologie</a:t>
            </a:r>
            <a:br>
              <a:rPr lang="fr-FR" sz="3600" b="1" dirty="0"/>
            </a:br>
            <a:br>
              <a:rPr lang="fr-FR" sz="2700" dirty="0"/>
            </a:br>
            <a:r>
              <a:rPr lang="fr-FR" sz="2700" b="1" u="sng" dirty="0"/>
              <a:t>Responsable : </a:t>
            </a:r>
            <a:br>
              <a:rPr lang="fr-FR" sz="2700" dirty="0"/>
            </a:br>
            <a:r>
              <a:rPr lang="fr-FR" sz="2700" dirty="0"/>
              <a:t>Eric Jouvent</a:t>
            </a:r>
            <a:br>
              <a:rPr lang="fr-FR" sz="2700" dirty="0"/>
            </a:br>
            <a:br>
              <a:rPr lang="fr-FR" sz="2700" dirty="0"/>
            </a:br>
            <a:r>
              <a:rPr lang="fr-FR" sz="2700" b="1" u="sng" dirty="0"/>
              <a:t>Intervenants : </a:t>
            </a:r>
            <a:br>
              <a:rPr lang="fr-FR" sz="2700" dirty="0"/>
            </a:br>
            <a:r>
              <a:rPr lang="fr-FR" sz="2700" dirty="0"/>
              <a:t>Dan </a:t>
            </a:r>
            <a:r>
              <a:rPr lang="fr-FR" sz="2700" dirty="0" err="1"/>
              <a:t>Buch</a:t>
            </a:r>
            <a:r>
              <a:rPr lang="fr-FR" sz="2700" dirty="0"/>
              <a:t> (PA)</a:t>
            </a:r>
            <a:br>
              <a:rPr lang="fr-FR" sz="2700" dirty="0"/>
            </a:br>
            <a:r>
              <a:rPr lang="fr-FR" sz="2700" dirty="0"/>
              <a:t>Eric Jouvent (PU-PH)</a:t>
            </a:r>
            <a:br>
              <a:rPr lang="fr-FR" sz="2700" dirty="0"/>
            </a:br>
            <a:r>
              <a:rPr lang="fr-FR" sz="2700" dirty="0"/>
              <a:t>Stéphanie Machado (CCA)</a:t>
            </a:r>
            <a:br>
              <a:rPr lang="fr-FR" sz="2700" dirty="0"/>
            </a:br>
            <a:endParaRPr lang="fr-FR" sz="2700" dirty="0"/>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6D7F41E-CDEB-BB41-9F5F-6D8A2462616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3967960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DP1 </a:t>
            </a:r>
            <a:br>
              <a:rPr lang="fr-FR" dirty="0"/>
            </a:br>
            <a:r>
              <a:rPr lang="fr-FR" sz="2700" dirty="0"/>
              <a:t>Q2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006"/>
          <a:stretch/>
        </p:blipFill>
        <p:spPr>
          <a:xfrm>
            <a:off x="0" y="2281282"/>
            <a:ext cx="9144000" cy="3463172"/>
          </a:xfrm>
          <a:prstGeom prst="rect">
            <a:avLst/>
          </a:prstGeom>
        </p:spPr>
      </p:pic>
      <p:sp>
        <p:nvSpPr>
          <p:cNvPr id="3" name="ZoneTexte 2"/>
          <p:cNvSpPr txBox="1"/>
          <p:nvPr/>
        </p:nvSpPr>
        <p:spPr>
          <a:xfrm>
            <a:off x="708593" y="1664794"/>
            <a:ext cx="1414676" cy="369332"/>
          </a:xfrm>
          <a:prstGeom prst="rect">
            <a:avLst/>
          </a:prstGeom>
          <a:solidFill>
            <a:schemeClr val="accent5">
              <a:lumMod val="40000"/>
              <a:lumOff val="60000"/>
            </a:schemeClr>
          </a:solidFill>
        </p:spPr>
        <p:txBody>
          <a:bodyPr wrap="square" rtlCol="0">
            <a:spAutoFit/>
          </a:bodyPr>
          <a:lstStyle/>
          <a:p>
            <a:r>
              <a:rPr lang="en-GB"/>
              <a:t>Question 2</a:t>
            </a:r>
          </a:p>
        </p:txBody>
      </p:sp>
      <p:sp>
        <p:nvSpPr>
          <p:cNvPr id="6" name="Rectangle 5">
            <a:extLst>
              <a:ext uri="{FF2B5EF4-FFF2-40B4-BE49-F238E27FC236}">
                <a16:creationId xmlns:a16="http://schemas.microsoft.com/office/drawing/2014/main" id="{5882AEC7-62BE-9E45-9C19-391520BFAAC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4067367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1 : Vous avez fait le diagnostic de pathologie de la jonction neuromusculaire. Parmi les étiologies suivantes, la(s)quelle(s) pourrai(</a:t>
            </a:r>
            <a:r>
              <a:rPr lang="fr-FR" sz="2250" dirty="0" err="1"/>
              <a:t>ent</a:t>
            </a:r>
            <a:r>
              <a:rPr lang="fr-FR" sz="2250" dirty="0"/>
              <a:t>) théoriquement (sans nécessairement tenir compte des détails de l'anamnèse) en être la cause ?</a:t>
            </a:r>
          </a:p>
        </p:txBody>
      </p:sp>
      <p:sp>
        <p:nvSpPr>
          <p:cNvPr id="3" name="Espace réservé du contenu 2"/>
          <p:cNvSpPr>
            <a:spLocks noGrp="1"/>
          </p:cNvSpPr>
          <p:nvPr>
            <p:ph idx="1"/>
          </p:nvPr>
        </p:nvSpPr>
        <p:spPr>
          <a:xfrm>
            <a:off x="628650" y="3482173"/>
            <a:ext cx="7886700" cy="2067092"/>
          </a:xfrm>
        </p:spPr>
        <p:txBody>
          <a:bodyPr>
            <a:normAutofit/>
          </a:bodyPr>
          <a:lstStyle/>
          <a:p>
            <a:pPr>
              <a:buClr>
                <a:schemeClr val="tx1"/>
              </a:buClr>
            </a:pPr>
            <a:r>
              <a:rPr lang="fr-FR" sz="1875" b="1" dirty="0">
                <a:solidFill>
                  <a:srgbClr val="00B050"/>
                </a:solidFill>
              </a:rPr>
              <a:t>A. Une myasthénie généralisée auto-immune</a:t>
            </a:r>
          </a:p>
          <a:p>
            <a:pPr>
              <a:buClr>
                <a:schemeClr val="tx1"/>
              </a:buClr>
            </a:pPr>
            <a:r>
              <a:rPr lang="fr-FR" sz="1875" dirty="0"/>
              <a:t>B. Une sclérose latérale amyotrophique : dégénérescence des motoneurones</a:t>
            </a:r>
          </a:p>
          <a:p>
            <a:pPr>
              <a:buClr>
                <a:schemeClr val="tx1"/>
              </a:buClr>
            </a:pPr>
            <a:r>
              <a:rPr lang="fr-FR" sz="1875" b="1" dirty="0">
                <a:solidFill>
                  <a:srgbClr val="00B050"/>
                </a:solidFill>
              </a:rPr>
              <a:t>C. Un botulisme</a:t>
            </a:r>
          </a:p>
          <a:p>
            <a:pPr>
              <a:buClr>
                <a:schemeClr val="tx1"/>
              </a:buClr>
            </a:pPr>
            <a:r>
              <a:rPr lang="fr-FR" sz="1875" b="1" dirty="0">
                <a:solidFill>
                  <a:srgbClr val="00B050"/>
                </a:solidFill>
              </a:rPr>
              <a:t>D. Un syndrome de Lambert-</a:t>
            </a:r>
            <a:r>
              <a:rPr lang="fr-FR" sz="1875" b="1" dirty="0" err="1">
                <a:solidFill>
                  <a:srgbClr val="00B050"/>
                </a:solidFill>
              </a:rPr>
              <a:t>Eaton</a:t>
            </a:r>
            <a:endParaRPr lang="fr-FR" sz="1875" b="1" dirty="0">
              <a:solidFill>
                <a:srgbClr val="00B050"/>
              </a:solidFill>
            </a:endParaRPr>
          </a:p>
          <a:p>
            <a:r>
              <a:rPr lang="fr-FR" sz="1875" dirty="0"/>
              <a:t>E. Un syndrome de Guillain-Barré  : destruction de la gaine de myéline</a:t>
            </a:r>
          </a:p>
        </p:txBody>
      </p:sp>
      <p:sp>
        <p:nvSpPr>
          <p:cNvPr id="4" name="Titre 1"/>
          <p:cNvSpPr txBox="1">
            <a:spLocks/>
          </p:cNvSpPr>
          <p:nvPr/>
        </p:nvSpPr>
        <p:spPr>
          <a:xfrm>
            <a:off x="457200" y="17374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MiniDP8 </a:t>
            </a:r>
          </a:p>
          <a:p>
            <a:r>
              <a:rPr lang="fr-FR" sz="2400" dirty="0"/>
              <a:t>Q1 (QRM)</a:t>
            </a:r>
          </a:p>
        </p:txBody>
      </p:sp>
      <p:sp>
        <p:nvSpPr>
          <p:cNvPr id="7" name="Rectangle 6">
            <a:extLst>
              <a:ext uri="{FF2B5EF4-FFF2-40B4-BE49-F238E27FC236}">
                <a16:creationId xmlns:a16="http://schemas.microsoft.com/office/drawing/2014/main" id="{111E3EB3-4D98-B445-A526-F1B8FB194CD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4156610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93518" y="1445661"/>
            <a:ext cx="2976253" cy="646331"/>
          </a:xfrm>
          <a:prstGeom prst="rect">
            <a:avLst/>
          </a:prstGeom>
          <a:noFill/>
        </p:spPr>
        <p:txBody>
          <a:bodyPr wrap="square" rtlCol="0">
            <a:spAutoFit/>
          </a:bodyPr>
          <a:lstStyle/>
          <a:p>
            <a:r>
              <a:rPr lang="fr-FR" b="1" dirty="0">
                <a:solidFill>
                  <a:schemeClr val="accent5">
                    <a:lumMod val="75000"/>
                  </a:schemeClr>
                </a:solidFill>
              </a:rPr>
              <a:t>Les pathologies de la jonction neuromusculaire</a:t>
            </a:r>
          </a:p>
        </p:txBody>
      </p:sp>
      <mc:AlternateContent xmlns:mc="http://schemas.openxmlformats.org/markup-compatibility/2006" xmlns:a14="http://schemas.microsoft.com/office/drawing/2010/main">
        <mc:Choice Requires="a14">
          <p:sp>
            <p:nvSpPr>
              <p:cNvPr id="3" name="ZoneTexte 2"/>
              <p:cNvSpPr txBox="1"/>
              <p:nvPr/>
            </p:nvSpPr>
            <p:spPr>
              <a:xfrm>
                <a:off x="0" y="2402153"/>
                <a:ext cx="3407229" cy="2239074"/>
              </a:xfrm>
              <a:prstGeom prst="rect">
                <a:avLst/>
              </a:prstGeom>
              <a:noFill/>
            </p:spPr>
            <p:txBody>
              <a:bodyPr wrap="square" rtlCol="0">
                <a:spAutoFit/>
              </a:bodyPr>
              <a:lstStyle/>
              <a:p>
                <a:pPr marL="214313" indent="-214313">
                  <a:buFont typeface="Arial" charset="0"/>
                  <a:buChar char="•"/>
                </a:pPr>
                <a:r>
                  <a:rPr lang="fr-FR" sz="1200" b="1" dirty="0"/>
                  <a:t>Intégrité du nerf et du muscle</a:t>
                </a:r>
              </a:p>
              <a:p>
                <a:pPr marL="214313" indent="-214313">
                  <a:buFont typeface="Arial" charset="0"/>
                  <a:buChar char="•"/>
                </a:pPr>
                <a:endParaRPr lang="fr-FR" sz="1200" b="1" dirty="0"/>
              </a:p>
              <a:p>
                <a:pPr marL="214313" indent="-214313">
                  <a:buFont typeface="Arial" charset="0"/>
                  <a:buChar char="•"/>
                </a:pPr>
                <a:r>
                  <a:rPr lang="fr-FR" sz="1200" dirty="0"/>
                  <a:t>Atteinte</a:t>
                </a:r>
                <a:r>
                  <a:rPr lang="fr-FR" sz="1200" b="1" dirty="0"/>
                  <a:t> fonctionnelle, motrice pure, réversible</a:t>
                </a:r>
              </a:p>
              <a:p>
                <a:pPr marL="557213" lvl="1" indent="-214313">
                  <a:buFont typeface="Arial" charset="0"/>
                  <a:buChar char="•"/>
                </a:pPr>
                <a:endParaRPr lang="fr-FR" sz="1100" i="1" dirty="0">
                  <a:latin typeface="Cambria Math" charset="0"/>
                  <a:ea typeface="Cambria Math" charset="0"/>
                  <a:cs typeface="Cambria Math" charset="0"/>
                </a:endParaRPr>
              </a:p>
              <a:p>
                <a:pPr marL="557213" lvl="1" indent="-214313">
                  <a:buFont typeface="Arial" charset="0"/>
                  <a:buChar char="•"/>
                </a:pPr>
                <a:r>
                  <a:rPr lang="fr-FR" sz="1100" dirty="0"/>
                  <a:t>blocage des récepteurs post-synaptiques (</a:t>
                </a:r>
                <a:r>
                  <a:rPr lang="fr-FR" sz="1100" b="1" dirty="0">
                    <a:solidFill>
                      <a:srgbClr val="0070C0"/>
                    </a:solidFill>
                  </a:rPr>
                  <a:t>myasthénie</a:t>
                </a:r>
                <a:r>
                  <a:rPr lang="fr-FR" sz="1100" dirty="0"/>
                  <a:t>)</a:t>
                </a:r>
              </a:p>
              <a:p>
                <a:pPr marL="557213" lvl="1" indent="-214313">
                  <a:buFont typeface="Arial" charset="0"/>
                  <a:buChar char="•"/>
                </a:pPr>
                <a:endParaRPr lang="fr-FR" sz="1100" i="1" dirty="0">
                  <a:latin typeface="Cambria Math" charset="0"/>
                  <a:ea typeface="Cambria Math" charset="0"/>
                  <a:cs typeface="Cambria Math" charset="0"/>
                </a:endParaRPr>
              </a:p>
              <a:p>
                <a:pPr marL="557213" lvl="1" indent="-214313">
                  <a:buFont typeface="Arial" charset="0"/>
                  <a:buChar char="•"/>
                </a:pPr>
                <a14:m>
                  <m:oMath xmlns:m="http://schemas.openxmlformats.org/officeDocument/2006/math">
                    <m:r>
                      <a:rPr lang="fr-FR" sz="1100" i="1">
                        <a:latin typeface="Cambria Math" charset="0"/>
                        <a:ea typeface="Cambria Math" charset="0"/>
                        <a:cs typeface="Cambria Math" charset="0"/>
                      </a:rPr>
                      <m:t>↓</m:t>
                    </m:r>
                  </m:oMath>
                </a14:m>
                <a:r>
                  <a:rPr lang="fr-FR" sz="1100" dirty="0"/>
                  <a:t> libération de l’acétylcholine (Lambert-</a:t>
                </a:r>
                <a:r>
                  <a:rPr lang="fr-FR" sz="1100" dirty="0" err="1"/>
                  <a:t>Eaton</a:t>
                </a:r>
                <a:r>
                  <a:rPr lang="fr-FR" sz="1100" dirty="0"/>
                  <a:t>, botulisme)</a:t>
                </a:r>
              </a:p>
              <a:p>
                <a:pPr marL="557213" lvl="1" indent="-214313">
                  <a:buFont typeface="Arial" charset="0"/>
                  <a:buChar char="•"/>
                </a:pPr>
                <a:endParaRPr lang="fr-FR" sz="1875" dirty="0"/>
              </a:p>
              <a:p>
                <a:pPr marL="557213" lvl="1" indent="-214313">
                  <a:buFont typeface="Arial" charset="0"/>
                  <a:buChar char="•"/>
                </a:pPr>
                <a:endParaRPr lang="fr-FR" sz="1875" dirty="0"/>
              </a:p>
            </p:txBody>
          </p:sp>
        </mc:Choice>
        <mc:Fallback xmlns="">
          <p:sp>
            <p:nvSpPr>
              <p:cNvPr id="3" name="ZoneTexte 2"/>
              <p:cNvSpPr txBox="1">
                <a:spLocks noRot="1" noChangeAspect="1" noMove="1" noResize="1" noEditPoints="1" noAdjustHandles="1" noChangeArrowheads="1" noChangeShapeType="1" noTextEdit="1"/>
              </p:cNvSpPr>
              <p:nvPr/>
            </p:nvSpPr>
            <p:spPr>
              <a:xfrm>
                <a:off x="0" y="2402153"/>
                <a:ext cx="3407229" cy="2239074"/>
              </a:xfrm>
              <a:prstGeom prst="rect">
                <a:avLst/>
              </a:prstGeom>
              <a:blipFill>
                <a:blip r:embed="rId2"/>
                <a:stretch>
                  <a:fillRect/>
                </a:stretch>
              </a:blipFill>
            </p:spPr>
            <p:txBody>
              <a:bodyPr/>
              <a:lstStyle/>
              <a:p>
                <a:r>
                  <a:rPr lang="fr-FR">
                    <a:noFill/>
                  </a:rPr>
                  <a:t> </a:t>
                </a:r>
              </a:p>
            </p:txBody>
          </p:sp>
        </mc:Fallback>
      </mc:AlternateContent>
      <p:sp>
        <p:nvSpPr>
          <p:cNvPr id="12" name="Rectangle 11">
            <a:extLst>
              <a:ext uri="{FF2B5EF4-FFF2-40B4-BE49-F238E27FC236}">
                <a16:creationId xmlns:a16="http://schemas.microsoft.com/office/drawing/2014/main" id="{79230BD3-F9BD-6941-A13B-C828F2A143D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10" name="Image 9">
            <a:extLst>
              <a:ext uri="{FF2B5EF4-FFF2-40B4-BE49-F238E27FC236}">
                <a16:creationId xmlns:a16="http://schemas.microsoft.com/office/drawing/2014/main" id="{34C185E6-0446-9843-925C-3623BDD0465E}"/>
              </a:ext>
            </a:extLst>
          </p:cNvPr>
          <p:cNvPicPr>
            <a:picLocks noChangeAspect="1"/>
          </p:cNvPicPr>
          <p:nvPr/>
        </p:nvPicPr>
        <p:blipFill>
          <a:blip r:embed="rId3"/>
          <a:stretch>
            <a:fillRect/>
          </a:stretch>
        </p:blipFill>
        <p:spPr>
          <a:xfrm>
            <a:off x="3276601" y="749029"/>
            <a:ext cx="5867400" cy="5412345"/>
          </a:xfrm>
          <a:prstGeom prst="rect">
            <a:avLst/>
          </a:prstGeom>
        </p:spPr>
      </p:pic>
    </p:spTree>
    <p:extLst>
      <p:ext uri="{BB962C8B-B14F-4D97-AF65-F5344CB8AC3E}">
        <p14:creationId xmlns:p14="http://schemas.microsoft.com/office/powerpoint/2010/main" val="3369263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486AFC-BFD4-9047-A9E2-745F1DE53ACE}"/>
              </a:ext>
            </a:extLst>
          </p:cNvPr>
          <p:cNvPicPr>
            <a:picLocks noChangeAspect="1"/>
          </p:cNvPicPr>
          <p:nvPr/>
        </p:nvPicPr>
        <p:blipFill>
          <a:blip r:embed="rId3"/>
          <a:stretch>
            <a:fillRect/>
          </a:stretch>
        </p:blipFill>
        <p:spPr>
          <a:xfrm>
            <a:off x="0" y="0"/>
            <a:ext cx="9116310" cy="3951514"/>
          </a:xfrm>
          <a:prstGeom prst="rect">
            <a:avLst/>
          </a:prstGeom>
        </p:spPr>
      </p:pic>
      <p:pic>
        <p:nvPicPr>
          <p:cNvPr id="4" name="Image 3">
            <a:extLst>
              <a:ext uri="{FF2B5EF4-FFF2-40B4-BE49-F238E27FC236}">
                <a16:creationId xmlns:a16="http://schemas.microsoft.com/office/drawing/2014/main" id="{DF4DC4A7-EDC7-5049-808F-200BC72266D1}"/>
              </a:ext>
            </a:extLst>
          </p:cNvPr>
          <p:cNvPicPr>
            <a:picLocks noChangeAspect="1"/>
          </p:cNvPicPr>
          <p:nvPr/>
        </p:nvPicPr>
        <p:blipFill>
          <a:blip r:embed="rId4"/>
          <a:stretch>
            <a:fillRect/>
          </a:stretch>
        </p:blipFill>
        <p:spPr>
          <a:xfrm>
            <a:off x="0" y="3951514"/>
            <a:ext cx="9144000" cy="2906486"/>
          </a:xfrm>
          <a:prstGeom prst="rect">
            <a:avLst/>
          </a:prstGeom>
        </p:spPr>
      </p:pic>
    </p:spTree>
    <p:extLst>
      <p:ext uri="{BB962C8B-B14F-4D97-AF65-F5344CB8AC3E}">
        <p14:creationId xmlns:p14="http://schemas.microsoft.com/office/powerpoint/2010/main" val="23392993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2 : Un électromyogramme est réalisé. Quel(s) résultat(s) est (sont) compatibles avec le diagnostic de myasthénie généralisée auto-immune ?</a:t>
            </a: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Un décrément de l’amplitude du potentiel d’action</a:t>
            </a:r>
          </a:p>
          <a:p>
            <a:pPr>
              <a:buClr>
                <a:schemeClr val="tx1"/>
              </a:buClr>
            </a:pPr>
            <a:r>
              <a:rPr lang="fr-FR" sz="1875" dirty="0"/>
              <a:t>B. Un incrément de l’amplitude du potentiel d’action</a:t>
            </a:r>
          </a:p>
          <a:p>
            <a:pPr>
              <a:buClr>
                <a:schemeClr val="tx1"/>
              </a:buClr>
            </a:pPr>
            <a:r>
              <a:rPr lang="fr-FR" sz="1875" dirty="0"/>
              <a:t>C. Un ralentissement des vitesses de conduction motrices</a:t>
            </a:r>
          </a:p>
          <a:p>
            <a:pPr>
              <a:buClr>
                <a:schemeClr val="tx1"/>
              </a:buClr>
            </a:pPr>
            <a:r>
              <a:rPr lang="fr-FR" sz="1875" dirty="0"/>
              <a:t>D. Un allongement des latences distales</a:t>
            </a:r>
          </a:p>
          <a:p>
            <a:pPr>
              <a:buClr>
                <a:schemeClr val="tx1"/>
              </a:buClr>
            </a:pPr>
            <a:r>
              <a:rPr lang="fr-FR" sz="1875" dirty="0"/>
              <a:t>E. Un syndrome myogène</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MiniDP8 </a:t>
            </a:r>
          </a:p>
          <a:p>
            <a:r>
              <a:rPr lang="fr-FR" sz="2400" dirty="0"/>
              <a:t>Q2 (QRM)</a:t>
            </a:r>
          </a:p>
        </p:txBody>
      </p:sp>
      <p:sp>
        <p:nvSpPr>
          <p:cNvPr id="9" name="Rectangle 8">
            <a:extLst>
              <a:ext uri="{FF2B5EF4-FFF2-40B4-BE49-F238E27FC236}">
                <a16:creationId xmlns:a16="http://schemas.microsoft.com/office/drawing/2014/main" id="{DF71664B-1681-9546-87CC-7A8E652F81E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20376653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99088" y="1364398"/>
            <a:ext cx="3581985" cy="438582"/>
          </a:xfrm>
          <a:prstGeom prst="rect">
            <a:avLst/>
          </a:prstGeom>
          <a:noFill/>
        </p:spPr>
        <p:txBody>
          <a:bodyPr wrap="square" rtlCol="0">
            <a:spAutoFit/>
          </a:bodyPr>
          <a:lstStyle/>
          <a:p>
            <a:r>
              <a:rPr lang="fr-FR" sz="2250" b="1" dirty="0">
                <a:solidFill>
                  <a:srgbClr val="0070C0"/>
                </a:solidFill>
              </a:rPr>
              <a:t>Myasthénie et EMG</a:t>
            </a:r>
          </a:p>
        </p:txBody>
      </p:sp>
      <mc:AlternateContent xmlns:mc="http://schemas.openxmlformats.org/markup-compatibility/2006" xmlns:a14="http://schemas.microsoft.com/office/drawing/2010/main">
        <mc:Choice Requires="a14">
          <p:sp>
            <p:nvSpPr>
              <p:cNvPr id="5" name="Espace réservé du contenu 2"/>
              <p:cNvSpPr>
                <a:spLocks noGrp="1"/>
              </p:cNvSpPr>
              <p:nvPr>
                <p:ph idx="1"/>
              </p:nvPr>
            </p:nvSpPr>
            <p:spPr>
              <a:xfrm>
                <a:off x="499087" y="1956299"/>
                <a:ext cx="8013537" cy="729790"/>
              </a:xfrm>
            </p:spPr>
            <p:txBody>
              <a:bodyPr>
                <a:normAutofit/>
              </a:bodyPr>
              <a:lstStyle/>
              <a:p>
                <a:r>
                  <a:rPr lang="fr-FR" sz="1800" dirty="0"/>
                  <a:t>Le </a:t>
                </a:r>
                <a:r>
                  <a:rPr lang="fr-FR" sz="1800" b="1" dirty="0"/>
                  <a:t>décrément</a:t>
                </a:r>
                <a:r>
                  <a:rPr lang="fr-FR" sz="1800" dirty="0"/>
                  <a:t>:  </a:t>
                </a:r>
                <a14:m>
                  <m:oMath xmlns:m="http://schemas.openxmlformats.org/officeDocument/2006/math">
                    <m:r>
                      <a:rPr lang="fr-FR" sz="1800" i="1">
                        <a:latin typeface="Cambria Math" charset="0"/>
                        <a:ea typeface="Cambria Math" charset="0"/>
                        <a:cs typeface="Cambria Math" charset="0"/>
                      </a:rPr>
                      <m:t>↓</m:t>
                    </m:r>
                    <m:r>
                      <a:rPr lang="fr-FR" sz="1800">
                        <a:latin typeface="Cambria Math" charset="0"/>
                        <a:ea typeface="Cambria Math" charset="0"/>
                        <a:cs typeface="Cambria Math" charset="0"/>
                      </a:rPr>
                      <m:t> </m:t>
                    </m:r>
                  </m:oMath>
                </a14:m>
                <a:r>
                  <a:rPr lang="fr-FR" sz="1800" dirty="0"/>
                  <a:t>amplitude du potentiel évoqué musculaire (≥ 10 %) lors des stimulations répétées du nerf (fréquence de 3Hz)</a:t>
                </a:r>
                <a:endParaRPr lang="fr-FR" sz="1875" dirty="0"/>
              </a:p>
            </p:txBody>
          </p:sp>
        </mc:Choice>
        <mc:Fallback xmlns="">
          <p:sp>
            <p:nvSpPr>
              <p:cNvPr id="5" name="Espace réservé du contenu 2"/>
              <p:cNvSpPr>
                <a:spLocks noGrp="1" noRot="1" noChangeAspect="1" noMove="1" noResize="1" noEditPoints="1" noAdjustHandles="1" noChangeArrowheads="1" noChangeShapeType="1" noTextEdit="1"/>
              </p:cNvSpPr>
              <p:nvPr>
                <p:ph idx="1"/>
              </p:nvPr>
            </p:nvSpPr>
            <p:spPr>
              <a:xfrm>
                <a:off x="665449" y="1465398"/>
                <a:ext cx="10684716" cy="973053"/>
              </a:xfrm>
              <a:blipFill rotWithShape="0">
                <a:blip r:embed="rId2"/>
                <a:stretch>
                  <a:fillRect l="-742" t="-52500" b="-5625"/>
                </a:stretch>
              </a:blipFill>
            </p:spPr>
            <p:txBody>
              <a:bodyPr/>
              <a:lstStyle/>
              <a:p>
                <a:r>
                  <a:rPr lang="fr-FR">
                    <a:noFill/>
                  </a:rPr>
                  <a:t> </a:t>
                </a:r>
              </a:p>
            </p:txBody>
          </p:sp>
        </mc:Fallback>
      </mc:AlternateContent>
      <p:sp>
        <p:nvSpPr>
          <p:cNvPr id="9" name="Espace réservé du contenu 2"/>
          <p:cNvSpPr txBox="1">
            <a:spLocks/>
          </p:cNvSpPr>
          <p:nvPr/>
        </p:nvSpPr>
        <p:spPr>
          <a:xfrm>
            <a:off x="499087" y="4488815"/>
            <a:ext cx="7966607" cy="126955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fr-FR" sz="1875" dirty="0"/>
          </a:p>
        </p:txBody>
      </p:sp>
      <p:pic>
        <p:nvPicPr>
          <p:cNvPr id="3" name="Image 2"/>
          <p:cNvPicPr>
            <a:picLocks noChangeAspect="1"/>
          </p:cNvPicPr>
          <p:nvPr/>
        </p:nvPicPr>
        <p:blipFill>
          <a:blip r:embed="rId3"/>
          <a:stretch>
            <a:fillRect/>
          </a:stretch>
        </p:blipFill>
        <p:spPr>
          <a:xfrm>
            <a:off x="960044" y="3169209"/>
            <a:ext cx="2348346" cy="2011315"/>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876" y="2949146"/>
            <a:ext cx="4532748" cy="1126688"/>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9876" y="4338892"/>
            <a:ext cx="4532748" cy="1419477"/>
          </a:xfrm>
          <a:prstGeom prst="rect">
            <a:avLst/>
          </a:prstGeom>
        </p:spPr>
      </p:pic>
      <p:sp>
        <p:nvSpPr>
          <p:cNvPr id="12" name="Rectangle 11">
            <a:extLst>
              <a:ext uri="{FF2B5EF4-FFF2-40B4-BE49-F238E27FC236}">
                <a16:creationId xmlns:a16="http://schemas.microsoft.com/office/drawing/2014/main" id="{0AAB514B-B00B-234F-82C0-AFD7AEFE8EC0}"/>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1204069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3 : Le diagnostic de myasthénie généralisée auto-immune est confirmé. Quel(s) élément(s) biologique(s) est(sont) compatible(s) avec ce diagnostic ?</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La présence d’anticorps anti-</a:t>
            </a:r>
            <a:r>
              <a:rPr lang="fr-FR" sz="1875" b="1" dirty="0" err="1">
                <a:solidFill>
                  <a:srgbClr val="00B050"/>
                </a:solidFill>
              </a:rPr>
              <a:t>RACh</a:t>
            </a:r>
            <a:endParaRPr lang="fr-FR" sz="1875" b="1" dirty="0">
              <a:solidFill>
                <a:srgbClr val="00B050"/>
              </a:solidFill>
            </a:endParaRPr>
          </a:p>
          <a:p>
            <a:pPr>
              <a:buClr>
                <a:schemeClr val="tx1"/>
              </a:buClr>
            </a:pPr>
            <a:r>
              <a:rPr lang="fr-FR" sz="1875" b="1" dirty="0">
                <a:solidFill>
                  <a:srgbClr val="00B050"/>
                </a:solidFill>
              </a:rPr>
              <a:t>B. L’absence d’anticorps anti-</a:t>
            </a:r>
            <a:r>
              <a:rPr lang="fr-FR" sz="1875" b="1" dirty="0" err="1">
                <a:solidFill>
                  <a:srgbClr val="00B050"/>
                </a:solidFill>
              </a:rPr>
              <a:t>RACh</a:t>
            </a:r>
            <a:endParaRPr lang="fr-FR" sz="1875" b="1" dirty="0">
              <a:solidFill>
                <a:srgbClr val="00B050"/>
              </a:solidFill>
            </a:endParaRPr>
          </a:p>
          <a:p>
            <a:r>
              <a:rPr lang="fr-FR" sz="1875" dirty="0"/>
              <a:t>C. Une hypocalcémie</a:t>
            </a:r>
          </a:p>
          <a:p>
            <a:r>
              <a:rPr lang="fr-FR" sz="1875" dirty="0"/>
              <a:t>D. Une hypercalcémie</a:t>
            </a:r>
          </a:p>
          <a:p>
            <a:r>
              <a:rPr lang="fr-FR" sz="1875" dirty="0"/>
              <a:t>E. Une élévation des CPK</a:t>
            </a:r>
          </a:p>
        </p:txBody>
      </p:sp>
      <p:sp>
        <p:nvSpPr>
          <p:cNvPr id="6" name="ZoneTexte 5"/>
          <p:cNvSpPr txBox="1"/>
          <p:nvPr/>
        </p:nvSpPr>
        <p:spPr>
          <a:xfrm>
            <a:off x="4930655" y="3482172"/>
            <a:ext cx="3719776" cy="211211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63500"/>
          </a:effectLst>
        </p:spPr>
        <p:txBody>
          <a:bodyPr wrap="square" rtlCol="0">
            <a:spAutoFit/>
          </a:bodyPr>
          <a:lstStyle/>
          <a:p>
            <a:pPr algn="ctr"/>
            <a:endParaRPr lang="fr-FR" sz="1875" b="1" dirty="0"/>
          </a:p>
          <a:p>
            <a:pPr algn="ctr"/>
            <a:r>
              <a:rPr lang="fr-FR" sz="1875" b="1" dirty="0"/>
              <a:t>Anticorps anti-</a:t>
            </a:r>
            <a:r>
              <a:rPr lang="fr-FR" sz="1875" b="1" dirty="0" err="1"/>
              <a:t>RACh</a:t>
            </a:r>
            <a:endParaRPr lang="fr-FR" sz="1875" b="1" dirty="0"/>
          </a:p>
          <a:p>
            <a:pPr marL="257175" indent="-257175">
              <a:buFontTx/>
              <a:buChar char="-"/>
            </a:pPr>
            <a:r>
              <a:rPr lang="fr-FR" sz="1875" dirty="0"/>
              <a:t>Présents chez 80% des patients avec une myasthénie généralisée</a:t>
            </a:r>
          </a:p>
          <a:p>
            <a:pPr marL="257175" indent="-257175">
              <a:buFontTx/>
              <a:buChar char="-"/>
            </a:pPr>
            <a:r>
              <a:rPr lang="fr-FR" sz="1875" dirty="0"/>
              <a:t>Présents chez 50% des patients avec une myasthénie oculaire</a:t>
            </a:r>
          </a:p>
          <a:p>
            <a:pPr marL="257175" indent="-257175">
              <a:buFontTx/>
              <a:buChar char="-"/>
            </a:pPr>
            <a:endParaRPr lang="fr-FR" sz="1875" dirty="0"/>
          </a:p>
        </p:txBody>
      </p:sp>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MiniDP8 </a:t>
            </a:r>
          </a:p>
          <a:p>
            <a:r>
              <a:rPr lang="fr-FR" sz="2400" dirty="0"/>
              <a:t>Q3 (QRM)</a:t>
            </a:r>
          </a:p>
        </p:txBody>
      </p:sp>
      <p:sp>
        <p:nvSpPr>
          <p:cNvPr id="10" name="Rectangle 9">
            <a:extLst>
              <a:ext uri="{FF2B5EF4-FFF2-40B4-BE49-F238E27FC236}">
                <a16:creationId xmlns:a16="http://schemas.microsoft.com/office/drawing/2014/main" id="{96606D2F-E3A0-FD4F-B6E6-767EDB6D54BE}"/>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5435968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4 : </a:t>
            </a:r>
            <a:r>
              <a:rPr lang="fr-FR" sz="2400" dirty="0"/>
              <a:t>Parmi les pathologies suivantes, la(es)quelle(s) est (sont) susceptible(s) d’être associée(s) à une myasthénie généralisée auto-immune ?</a:t>
            </a:r>
            <a:endParaRPr lang="fr-FR" sz="2250" dirty="0"/>
          </a:p>
        </p:txBody>
      </p:sp>
      <p:sp>
        <p:nvSpPr>
          <p:cNvPr id="5" name="Espace réservé du contenu 2"/>
          <p:cNvSpPr>
            <a:spLocks noGrp="1"/>
          </p:cNvSpPr>
          <p:nvPr>
            <p:ph idx="1"/>
          </p:nvPr>
        </p:nvSpPr>
        <p:spPr>
          <a:xfrm>
            <a:off x="628650" y="3482172"/>
            <a:ext cx="7886700" cy="2067092"/>
          </a:xfrm>
        </p:spPr>
        <p:txBody>
          <a:bodyPr>
            <a:normAutofit/>
          </a:bodyPr>
          <a:lstStyle/>
          <a:p>
            <a:r>
              <a:rPr lang="fr-FR" sz="1875" dirty="0"/>
              <a:t>A. Un adénocarcinome pulmonaire</a:t>
            </a:r>
          </a:p>
          <a:p>
            <a:r>
              <a:rPr lang="fr-FR" sz="1875" dirty="0"/>
              <a:t>B. Un cancer pulmonaire à petites cellules</a:t>
            </a:r>
          </a:p>
          <a:p>
            <a:pPr>
              <a:buClr>
                <a:schemeClr val="tx1"/>
              </a:buClr>
            </a:pPr>
            <a:r>
              <a:rPr lang="fr-FR" sz="1875" b="1" dirty="0">
                <a:solidFill>
                  <a:srgbClr val="00B050"/>
                </a:solidFill>
              </a:rPr>
              <a:t>C. Un lupus érythémateux disséminé </a:t>
            </a:r>
          </a:p>
          <a:p>
            <a:pPr>
              <a:buClr>
                <a:schemeClr val="tx1"/>
              </a:buClr>
            </a:pPr>
            <a:r>
              <a:rPr lang="fr-FR" sz="1875" b="1" dirty="0">
                <a:solidFill>
                  <a:srgbClr val="00B050"/>
                </a:solidFill>
              </a:rPr>
              <a:t>D. Une dysthyroïdie </a:t>
            </a:r>
          </a:p>
          <a:p>
            <a:pPr>
              <a:buClr>
                <a:schemeClr val="tx1"/>
              </a:buClr>
            </a:pPr>
            <a:r>
              <a:rPr lang="fr-FR" sz="1875" b="1" dirty="0">
                <a:solidFill>
                  <a:srgbClr val="00B050"/>
                </a:solidFill>
              </a:rPr>
              <a:t>E. Un thymome</a:t>
            </a:r>
          </a:p>
        </p:txBody>
      </p:sp>
      <p:sp>
        <p:nvSpPr>
          <p:cNvPr id="6" name="ZoneTexte 5"/>
          <p:cNvSpPr txBox="1"/>
          <p:nvPr/>
        </p:nvSpPr>
        <p:spPr>
          <a:xfrm>
            <a:off x="5442996" y="3890511"/>
            <a:ext cx="3137987" cy="95795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63500"/>
          </a:effectLst>
        </p:spPr>
        <p:txBody>
          <a:bodyPr wrap="square" rtlCol="0">
            <a:spAutoFit/>
          </a:bodyPr>
          <a:lstStyle/>
          <a:p>
            <a:pPr algn="ctr"/>
            <a:r>
              <a:rPr lang="fr-FR" sz="1875" dirty="0"/>
              <a:t>Association fréquente à d’autres </a:t>
            </a:r>
            <a:r>
              <a:rPr lang="fr-FR" sz="1875" b="1" dirty="0"/>
              <a:t>pathologies auto-immunes</a:t>
            </a:r>
            <a:endParaRPr lang="fr-FR" sz="1875" dirty="0"/>
          </a:p>
        </p:txBody>
      </p:sp>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MiniDP8 </a:t>
            </a:r>
          </a:p>
          <a:p>
            <a:r>
              <a:rPr lang="fr-FR" sz="2400" dirty="0"/>
              <a:t>Q4 (QRM)</a:t>
            </a:r>
          </a:p>
        </p:txBody>
      </p:sp>
      <p:sp>
        <p:nvSpPr>
          <p:cNvPr id="10" name="Rectangle 9">
            <a:extLst>
              <a:ext uri="{FF2B5EF4-FFF2-40B4-BE49-F238E27FC236}">
                <a16:creationId xmlns:a16="http://schemas.microsoft.com/office/drawing/2014/main" id="{75B90EE0-4CB8-8047-86B4-4AC7B37AA73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6290626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38912" y="2889505"/>
            <a:ext cx="8229600" cy="2697480"/>
          </a:xfrm>
        </p:spPr>
        <p:txBody>
          <a:bodyPr>
            <a:normAutofit/>
          </a:bodyPr>
          <a:lstStyle/>
          <a:p>
            <a:pPr marL="0" indent="0" algn="just">
              <a:buNone/>
            </a:pPr>
            <a:r>
              <a:rPr lang="fr-FR" sz="1350" dirty="0"/>
              <a:t>Un homme de 65 ans consulte pour une impotence fonctionnelle douloureuse du membre supérieur gauche apparue une semaine auparavant. La veille de l’installation des troubles, il avait effectué un long voyage en voiture après lequel il s’était plaint d’un torticolis, ce qui lui était déjà arrivé à plusieurs reprises. La douleur, initialement cervicale, irradiait vers l’épaule et le bras gauches, de façon permanente. Elle était augmentée par la toux, persistait la nuit et a été améliorée par la prise d’Aspirine. Elle était associée à un engourdissement du pouce gauche. Le toucher déclenchait, à ce niveau, des fourmillements et il existait une faiblesse du bras.</a:t>
            </a:r>
          </a:p>
          <a:p>
            <a:pPr algn="just"/>
            <a:endParaRPr lang="fr-FR" sz="1350" dirty="0"/>
          </a:p>
          <a:p>
            <a:pPr marL="0" indent="0" algn="just">
              <a:buNone/>
            </a:pPr>
            <a:r>
              <a:rPr lang="fr-FR" sz="1350" dirty="0"/>
              <a:t>L’examen montre un déficit de la flexion de l’avant-bras, des fasciculations du biceps et du long supinateur et une diminution du reflexe bicipital gauche. Le reste de l’examen est sans particularité.</a:t>
            </a:r>
          </a:p>
          <a:p>
            <a:endParaRPr lang="fr-FR" sz="1350" dirty="0"/>
          </a:p>
        </p:txBody>
      </p:sp>
      <p:sp>
        <p:nvSpPr>
          <p:cNvPr id="4" name="Titre 1"/>
          <p:cNvSpPr txBox="1">
            <a:spLocks/>
          </p:cNvSpPr>
          <p:nvPr/>
        </p:nvSpPr>
        <p:spPr>
          <a:xfrm>
            <a:off x="1197143" y="1142606"/>
            <a:ext cx="6858000" cy="7014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300" dirty="0" err="1"/>
              <a:t>MiniDP</a:t>
            </a:r>
            <a:r>
              <a:rPr lang="fr-FR" sz="3300" dirty="0"/>
              <a:t> 9 SIDES</a:t>
            </a:r>
          </a:p>
        </p:txBody>
      </p:sp>
      <p:sp>
        <p:nvSpPr>
          <p:cNvPr id="7" name="Rectangle 6">
            <a:extLst>
              <a:ext uri="{FF2B5EF4-FFF2-40B4-BE49-F238E27FC236}">
                <a16:creationId xmlns:a16="http://schemas.microsoft.com/office/drawing/2014/main" id="{2AB57E87-3704-A942-9ACA-7A6831EE419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3874807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1 : </a:t>
            </a:r>
            <a:r>
              <a:rPr lang="fr-FR" sz="2400" dirty="0"/>
              <a:t>Vous avez diagnostiqué une atteinte radiculaire C6. Parmi les signes cliniques suivants, le(s)quel(s) orienterai(</a:t>
            </a:r>
            <a:r>
              <a:rPr lang="fr-FR" sz="2400" dirty="0" err="1"/>
              <a:t>ent</a:t>
            </a:r>
            <a:r>
              <a:rPr lang="fr-FR" sz="2400" dirty="0"/>
              <a:t>) vers une atteinte secondaire à une hernie discale cervicale ?</a:t>
            </a:r>
            <a:endParaRPr lang="fr-FR" sz="2250" dirty="0"/>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L’exacerbation de la douleur à la toux</a:t>
            </a:r>
          </a:p>
          <a:p>
            <a:pPr>
              <a:buClr>
                <a:schemeClr val="tx1"/>
              </a:buClr>
            </a:pPr>
            <a:r>
              <a:rPr lang="fr-FR" sz="1875" dirty="0"/>
              <a:t>B. L’existence d’une fièvre</a:t>
            </a:r>
          </a:p>
          <a:p>
            <a:pPr>
              <a:buClr>
                <a:schemeClr val="tx1"/>
              </a:buClr>
            </a:pPr>
            <a:r>
              <a:rPr lang="fr-FR" sz="1875" b="1" dirty="0">
                <a:solidFill>
                  <a:srgbClr val="00B050"/>
                </a:solidFill>
              </a:rPr>
              <a:t>C. L’existence d’un torticolis</a:t>
            </a:r>
          </a:p>
          <a:p>
            <a:pPr>
              <a:buClr>
                <a:schemeClr val="tx1"/>
              </a:buClr>
            </a:pPr>
            <a:r>
              <a:rPr lang="fr-FR" sz="1875" dirty="0"/>
              <a:t>D. L’existence d’un syndrome méningé</a:t>
            </a:r>
          </a:p>
          <a:p>
            <a:pPr>
              <a:buClr>
                <a:schemeClr val="tx1"/>
              </a:buClr>
            </a:pPr>
            <a:r>
              <a:rPr lang="fr-FR" sz="1875" dirty="0"/>
              <a:t>E. L’exacerbation nocturne des douleurs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330" y="3245910"/>
            <a:ext cx="2759718" cy="2407526"/>
          </a:xfrm>
          <a:prstGeom prst="rect">
            <a:avLst/>
          </a:prstGeom>
        </p:spPr>
      </p:pic>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MiniDP9 </a:t>
            </a:r>
          </a:p>
          <a:p>
            <a:r>
              <a:rPr lang="fr-FR" sz="2400" dirty="0"/>
              <a:t>Q1 (QRM)</a:t>
            </a:r>
          </a:p>
        </p:txBody>
      </p:sp>
      <p:sp>
        <p:nvSpPr>
          <p:cNvPr id="10" name="Rectangle 9">
            <a:extLst>
              <a:ext uri="{FF2B5EF4-FFF2-40B4-BE49-F238E27FC236}">
                <a16:creationId xmlns:a16="http://schemas.microsoft.com/office/drawing/2014/main" id="{F512CA3A-DCCA-4F4E-A851-6FF41FD371D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0118790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2 : </a:t>
            </a:r>
            <a:r>
              <a:rPr lang="fr-FR" sz="2400" dirty="0"/>
              <a:t>Parmi les signes cliniques suivants, le(s)quel(s) vous orienterai(</a:t>
            </a:r>
            <a:r>
              <a:rPr lang="fr-FR" sz="2400" dirty="0" err="1"/>
              <a:t>ent</a:t>
            </a:r>
            <a:r>
              <a:rPr lang="fr-FR" sz="2400" dirty="0"/>
              <a:t>) vers une atteinte radiculaire secondaire à une maladie de Lyme ?</a:t>
            </a:r>
            <a:endParaRPr lang="fr-FR" sz="2250" dirty="0"/>
          </a:p>
        </p:txBody>
      </p:sp>
      <p:sp>
        <p:nvSpPr>
          <p:cNvPr id="5" name="Espace réservé du contenu 2"/>
          <p:cNvSpPr>
            <a:spLocks noGrp="1"/>
          </p:cNvSpPr>
          <p:nvPr>
            <p:ph idx="1"/>
          </p:nvPr>
        </p:nvSpPr>
        <p:spPr>
          <a:xfrm>
            <a:off x="628650" y="3482172"/>
            <a:ext cx="7886700" cy="2067092"/>
          </a:xfrm>
        </p:spPr>
        <p:txBody>
          <a:bodyPr>
            <a:normAutofit/>
          </a:bodyPr>
          <a:lstStyle/>
          <a:p>
            <a:r>
              <a:rPr lang="fr-FR" sz="1875" dirty="0"/>
              <a:t>A. L’exacerbation de la douleur à la toux</a:t>
            </a:r>
          </a:p>
          <a:p>
            <a:pPr>
              <a:buClr>
                <a:schemeClr val="tx1"/>
              </a:buClr>
            </a:pPr>
            <a:r>
              <a:rPr lang="fr-FR" sz="1875" b="1" dirty="0">
                <a:solidFill>
                  <a:srgbClr val="00B050"/>
                </a:solidFill>
              </a:rPr>
              <a:t>B. L’existence d’une fièvre</a:t>
            </a:r>
          </a:p>
          <a:p>
            <a:pPr>
              <a:buClr>
                <a:schemeClr val="tx1"/>
              </a:buClr>
            </a:pPr>
            <a:r>
              <a:rPr lang="fr-FR" sz="1875" b="1" dirty="0">
                <a:solidFill>
                  <a:srgbClr val="00B050"/>
                </a:solidFill>
              </a:rPr>
              <a:t>C. L’existence d’une raideur méningée</a:t>
            </a:r>
          </a:p>
          <a:p>
            <a:pPr>
              <a:buClr>
                <a:schemeClr val="tx1"/>
              </a:buClr>
            </a:pPr>
            <a:r>
              <a:rPr lang="fr-FR" sz="1875" b="1" dirty="0">
                <a:solidFill>
                  <a:srgbClr val="00B050"/>
                </a:solidFill>
              </a:rPr>
              <a:t>D. L’existence d’un d’une autre atteinte radiculaire à distance</a:t>
            </a:r>
          </a:p>
          <a:p>
            <a:pPr>
              <a:buClr>
                <a:schemeClr val="tx1"/>
              </a:buClr>
            </a:pPr>
            <a:r>
              <a:rPr lang="fr-FR" sz="1875" b="1" dirty="0">
                <a:solidFill>
                  <a:srgbClr val="00B050"/>
                </a:solidFill>
              </a:rPr>
              <a:t>E. L’exacerbation nocturne des douleurs </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MiniDP9</a:t>
            </a:r>
          </a:p>
          <a:p>
            <a:r>
              <a:rPr lang="fr-FR" sz="2400" dirty="0"/>
              <a:t>Q2 (QRM)</a:t>
            </a:r>
          </a:p>
        </p:txBody>
      </p:sp>
      <p:sp>
        <p:nvSpPr>
          <p:cNvPr id="9" name="Rectangle 8">
            <a:extLst>
              <a:ext uri="{FF2B5EF4-FFF2-40B4-BE49-F238E27FC236}">
                <a16:creationId xmlns:a16="http://schemas.microsoft.com/office/drawing/2014/main" id="{5AF79B70-D64C-104C-9E49-C6C77A834DA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52152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5-10-06 à 18.04.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722" y="701887"/>
            <a:ext cx="5291667" cy="5972425"/>
          </a:xfrm>
          <a:prstGeom prst="rect">
            <a:avLst/>
          </a:prstGeom>
        </p:spPr>
      </p:pic>
      <p:sp>
        <p:nvSpPr>
          <p:cNvPr id="35" name="Rectangle 34"/>
          <p:cNvSpPr/>
          <p:nvPr/>
        </p:nvSpPr>
        <p:spPr>
          <a:xfrm>
            <a:off x="4421481" y="1009978"/>
            <a:ext cx="2859852" cy="4167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p:cNvCxnSpPr/>
          <p:nvPr/>
        </p:nvCxnSpPr>
        <p:spPr>
          <a:xfrm flipH="1" flipV="1">
            <a:off x="3422415" y="2225227"/>
            <a:ext cx="1036696" cy="2232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flipH="1">
            <a:off x="4230667" y="2822925"/>
            <a:ext cx="374259" cy="5403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3946769" y="1109785"/>
            <a:ext cx="1829383" cy="12258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H="1">
            <a:off x="4061588" y="3492015"/>
            <a:ext cx="705835" cy="16501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a:stCxn id="67" idx="3"/>
          </p:cNvCxnSpPr>
          <p:nvPr/>
        </p:nvCxnSpPr>
        <p:spPr>
          <a:xfrm>
            <a:off x="2622151" y="5773331"/>
            <a:ext cx="2255903" cy="3033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5616223" y="5177459"/>
            <a:ext cx="580124" cy="8244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5497990" y="1016469"/>
            <a:ext cx="3207924" cy="523220"/>
          </a:xfrm>
          <a:prstGeom prst="rect">
            <a:avLst/>
          </a:prstGeom>
          <a:noFill/>
        </p:spPr>
        <p:txBody>
          <a:bodyPr wrap="square" rtlCol="0">
            <a:spAutoFit/>
          </a:bodyPr>
          <a:lstStyle/>
          <a:p>
            <a:pPr algn="r"/>
            <a:r>
              <a:rPr lang="fr-FR" sz="1400" b="1" dirty="0">
                <a:solidFill>
                  <a:srgbClr val="FF0000"/>
                </a:solidFill>
              </a:rPr>
              <a:t>Cortex</a:t>
            </a:r>
            <a:r>
              <a:rPr lang="fr-FR" sz="1400" dirty="0">
                <a:solidFill>
                  <a:srgbClr val="FF0000"/>
                </a:solidFill>
              </a:rPr>
              <a:t> </a:t>
            </a:r>
            <a:r>
              <a:rPr lang="fr-FR" sz="1400" dirty="0"/>
              <a:t>si atteinte de la région du MI (territoire ACA)</a:t>
            </a:r>
          </a:p>
        </p:txBody>
      </p:sp>
      <p:sp>
        <p:nvSpPr>
          <p:cNvPr id="44" name="ZoneTexte 43"/>
          <p:cNvSpPr txBox="1"/>
          <p:nvPr/>
        </p:nvSpPr>
        <p:spPr>
          <a:xfrm>
            <a:off x="4470871" y="2280332"/>
            <a:ext cx="4506148" cy="307777"/>
          </a:xfrm>
          <a:prstGeom prst="rect">
            <a:avLst/>
          </a:prstGeom>
          <a:noFill/>
        </p:spPr>
        <p:txBody>
          <a:bodyPr wrap="square" rtlCol="0">
            <a:spAutoFit/>
          </a:bodyPr>
          <a:lstStyle/>
          <a:p>
            <a:r>
              <a:rPr lang="fr-FR" sz="1400" b="1">
                <a:solidFill>
                  <a:srgbClr val="FF0000"/>
                </a:solidFill>
              </a:rPr>
              <a:t>Capsule interne</a:t>
            </a:r>
            <a:endParaRPr lang="fr-FR" sz="1400" dirty="0"/>
          </a:p>
        </p:txBody>
      </p:sp>
      <p:sp>
        <p:nvSpPr>
          <p:cNvPr id="45" name="ZoneTexte 44"/>
          <p:cNvSpPr txBox="1"/>
          <p:nvPr/>
        </p:nvSpPr>
        <p:spPr>
          <a:xfrm>
            <a:off x="4604926" y="2651910"/>
            <a:ext cx="2518835" cy="307777"/>
          </a:xfrm>
          <a:prstGeom prst="rect">
            <a:avLst/>
          </a:prstGeom>
          <a:noFill/>
        </p:spPr>
        <p:txBody>
          <a:bodyPr wrap="square" rtlCol="0">
            <a:spAutoFit/>
          </a:bodyPr>
          <a:lstStyle/>
          <a:p>
            <a:r>
              <a:rPr lang="fr-FR" sz="1400" b="1">
                <a:solidFill>
                  <a:srgbClr val="FF0000"/>
                </a:solidFill>
              </a:rPr>
              <a:t>Tronc cérébral</a:t>
            </a:r>
            <a:endParaRPr lang="fr-FR" sz="1400" dirty="0"/>
          </a:p>
        </p:txBody>
      </p:sp>
      <p:sp>
        <p:nvSpPr>
          <p:cNvPr id="46" name="Rectangle à coins arrondis 45"/>
          <p:cNvSpPr/>
          <p:nvPr/>
        </p:nvSpPr>
        <p:spPr>
          <a:xfrm>
            <a:off x="2048256" y="122345"/>
            <a:ext cx="5681772" cy="4760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Déficit moteur </a:t>
            </a:r>
            <a:r>
              <a:rPr lang="fr-FR" b="1" dirty="0">
                <a:solidFill>
                  <a:srgbClr val="FFFF00"/>
                </a:solidFill>
              </a:rPr>
              <a:t>d’UN SEUL MEMBRE </a:t>
            </a:r>
            <a:r>
              <a:rPr lang="fr-FR" dirty="0"/>
              <a:t>(ex du MI)</a:t>
            </a:r>
          </a:p>
        </p:txBody>
      </p:sp>
      <p:sp>
        <p:nvSpPr>
          <p:cNvPr id="54" name="ZoneTexte 53"/>
          <p:cNvSpPr txBox="1"/>
          <p:nvPr/>
        </p:nvSpPr>
        <p:spPr>
          <a:xfrm>
            <a:off x="5735384" y="1975645"/>
            <a:ext cx="460963" cy="1569660"/>
          </a:xfrm>
          <a:prstGeom prst="rect">
            <a:avLst/>
          </a:prstGeom>
          <a:noFill/>
        </p:spPr>
        <p:txBody>
          <a:bodyPr wrap="square" rtlCol="0">
            <a:spAutoFit/>
          </a:bodyPr>
          <a:lstStyle/>
          <a:p>
            <a:r>
              <a:rPr lang="fr-FR" sz="9600" dirty="0">
                <a:solidFill>
                  <a:srgbClr val="FF0000"/>
                </a:solidFill>
              </a:rPr>
              <a:t>}</a:t>
            </a:r>
          </a:p>
        </p:txBody>
      </p:sp>
      <p:sp>
        <p:nvSpPr>
          <p:cNvPr id="56" name="ZoneTexte 55"/>
          <p:cNvSpPr txBox="1"/>
          <p:nvPr/>
        </p:nvSpPr>
        <p:spPr>
          <a:xfrm>
            <a:off x="4724183" y="3019364"/>
            <a:ext cx="2290704" cy="307777"/>
          </a:xfrm>
          <a:prstGeom prst="rect">
            <a:avLst/>
          </a:prstGeom>
          <a:noFill/>
        </p:spPr>
        <p:txBody>
          <a:bodyPr wrap="square" rtlCol="0">
            <a:spAutoFit/>
          </a:bodyPr>
          <a:lstStyle/>
          <a:p>
            <a:r>
              <a:rPr lang="fr-FR" sz="1400" b="1">
                <a:solidFill>
                  <a:srgbClr val="FF0000"/>
                </a:solidFill>
              </a:rPr>
              <a:t>Moelle</a:t>
            </a:r>
            <a:endParaRPr lang="fr-FR" sz="1400" b="1" dirty="0">
              <a:solidFill>
                <a:srgbClr val="008000"/>
              </a:solidFill>
            </a:endParaRPr>
          </a:p>
        </p:txBody>
      </p:sp>
      <p:sp>
        <p:nvSpPr>
          <p:cNvPr id="62" name="ZoneTexte 61"/>
          <p:cNvSpPr txBox="1"/>
          <p:nvPr/>
        </p:nvSpPr>
        <p:spPr>
          <a:xfrm>
            <a:off x="6138011" y="4872217"/>
            <a:ext cx="1604605" cy="523220"/>
          </a:xfrm>
          <a:prstGeom prst="rect">
            <a:avLst/>
          </a:prstGeom>
          <a:noFill/>
        </p:spPr>
        <p:txBody>
          <a:bodyPr wrap="square" rtlCol="0">
            <a:spAutoFit/>
          </a:bodyPr>
          <a:lstStyle/>
          <a:p>
            <a:r>
              <a:rPr lang="fr-FR" sz="1400" b="1" dirty="0">
                <a:solidFill>
                  <a:srgbClr val="FF0000"/>
                </a:solidFill>
              </a:rPr>
              <a:t>Jonction neuromusculaire</a:t>
            </a:r>
          </a:p>
        </p:txBody>
      </p:sp>
      <p:sp>
        <p:nvSpPr>
          <p:cNvPr id="67" name="ZoneTexte 66"/>
          <p:cNvSpPr txBox="1"/>
          <p:nvPr/>
        </p:nvSpPr>
        <p:spPr>
          <a:xfrm>
            <a:off x="103316" y="5296277"/>
            <a:ext cx="2518835" cy="954107"/>
          </a:xfrm>
          <a:prstGeom prst="rect">
            <a:avLst/>
          </a:prstGeom>
          <a:noFill/>
        </p:spPr>
        <p:txBody>
          <a:bodyPr wrap="square" rtlCol="0">
            <a:spAutoFit/>
          </a:bodyPr>
          <a:lstStyle/>
          <a:p>
            <a:r>
              <a:rPr lang="fr-FR" sz="1400" b="1" dirty="0">
                <a:solidFill>
                  <a:srgbClr val="FF0000"/>
                </a:solidFill>
              </a:rPr>
              <a:t>Nerfs périphériques </a:t>
            </a:r>
            <a:r>
              <a:rPr lang="fr-FR" sz="1400" dirty="0"/>
              <a:t>=&gt; atteinte motrice +/- sensitive 1, 2, 3, ou 4 membres avec ou sans la face, muscles ORL…</a:t>
            </a:r>
          </a:p>
        </p:txBody>
      </p:sp>
      <p:sp>
        <p:nvSpPr>
          <p:cNvPr id="70" name="ZoneTexte 69"/>
          <p:cNvSpPr txBox="1"/>
          <p:nvPr/>
        </p:nvSpPr>
        <p:spPr>
          <a:xfrm>
            <a:off x="4559056" y="5646574"/>
            <a:ext cx="2615259" cy="307777"/>
          </a:xfrm>
          <a:prstGeom prst="rect">
            <a:avLst/>
          </a:prstGeom>
          <a:noFill/>
        </p:spPr>
        <p:txBody>
          <a:bodyPr wrap="square" rtlCol="0">
            <a:spAutoFit/>
          </a:bodyPr>
          <a:lstStyle/>
          <a:p>
            <a:pPr algn="r"/>
            <a:r>
              <a:rPr lang="fr-FR" sz="1400" b="1" dirty="0">
                <a:solidFill>
                  <a:srgbClr val="FF0000"/>
                </a:solidFill>
              </a:rPr>
              <a:t>Muscle</a:t>
            </a:r>
            <a:endParaRPr lang="fr-FR" sz="1400" b="1" dirty="0">
              <a:solidFill>
                <a:srgbClr val="008000"/>
              </a:solidFill>
            </a:endParaRPr>
          </a:p>
        </p:txBody>
      </p:sp>
      <p:cxnSp>
        <p:nvCxnSpPr>
          <p:cNvPr id="74" name="Connecteur droit avec flèche 73"/>
          <p:cNvCxnSpPr/>
          <p:nvPr/>
        </p:nvCxnSpPr>
        <p:spPr>
          <a:xfrm flipH="1">
            <a:off x="5851407" y="5792196"/>
            <a:ext cx="600600" cy="2097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Rectangle à coins arrondis 89"/>
          <p:cNvSpPr/>
          <p:nvPr/>
        </p:nvSpPr>
        <p:spPr>
          <a:xfrm>
            <a:off x="6166603" y="2563356"/>
            <a:ext cx="2124557"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Exceptionnel</a:t>
            </a:r>
          </a:p>
        </p:txBody>
      </p:sp>
      <p:sp>
        <p:nvSpPr>
          <p:cNvPr id="34" name="ZoneTexte 33"/>
          <p:cNvSpPr txBox="1"/>
          <p:nvPr/>
        </p:nvSpPr>
        <p:spPr>
          <a:xfrm>
            <a:off x="7305970" y="4503239"/>
            <a:ext cx="460963" cy="1569660"/>
          </a:xfrm>
          <a:prstGeom prst="rect">
            <a:avLst/>
          </a:prstGeom>
          <a:noFill/>
        </p:spPr>
        <p:txBody>
          <a:bodyPr wrap="square" rtlCol="0">
            <a:spAutoFit/>
          </a:bodyPr>
          <a:lstStyle/>
          <a:p>
            <a:r>
              <a:rPr lang="fr-FR" sz="9600" dirty="0">
                <a:solidFill>
                  <a:srgbClr val="FF0000"/>
                </a:solidFill>
              </a:rPr>
              <a:t>}</a:t>
            </a:r>
          </a:p>
        </p:txBody>
      </p:sp>
      <p:sp>
        <p:nvSpPr>
          <p:cNvPr id="36" name="Rectangle à coins arrondis 35"/>
          <p:cNvSpPr/>
          <p:nvPr/>
        </p:nvSpPr>
        <p:spPr>
          <a:xfrm>
            <a:off x="7799347" y="4891735"/>
            <a:ext cx="1313857" cy="9004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JAMAIS</a:t>
            </a:r>
            <a:r>
              <a:rPr lang="fr-FR" b="1" dirty="0">
                <a:solidFill>
                  <a:schemeClr val="tx1"/>
                </a:solidFill>
              </a:rPr>
              <a:t> pour les ECN</a:t>
            </a:r>
          </a:p>
        </p:txBody>
      </p:sp>
      <p:sp>
        <p:nvSpPr>
          <p:cNvPr id="37" name="Rectangle à coins arrondis 36"/>
          <p:cNvSpPr/>
          <p:nvPr/>
        </p:nvSpPr>
        <p:spPr>
          <a:xfrm>
            <a:off x="45042" y="4802758"/>
            <a:ext cx="2320860" cy="48531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Le plus fréquent</a:t>
            </a:r>
          </a:p>
        </p:txBody>
      </p:sp>
      <p:sp>
        <p:nvSpPr>
          <p:cNvPr id="27" name="Rectangle à coins arrondis 26"/>
          <p:cNvSpPr/>
          <p:nvPr/>
        </p:nvSpPr>
        <p:spPr>
          <a:xfrm>
            <a:off x="7477394" y="1546180"/>
            <a:ext cx="1508251"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Possible</a:t>
            </a:r>
          </a:p>
        </p:txBody>
      </p:sp>
      <p:sp>
        <p:nvSpPr>
          <p:cNvPr id="26" name="Rectangle 25">
            <a:extLst>
              <a:ext uri="{FF2B5EF4-FFF2-40B4-BE49-F238E27FC236}">
                <a16:creationId xmlns:a16="http://schemas.microsoft.com/office/drawing/2014/main" id="{44C9FCDD-C9B0-F742-91A2-F49F359D17C1}"/>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8321887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3 : </a:t>
            </a:r>
            <a:r>
              <a:rPr lang="fr-FR" sz="2400" dirty="0"/>
              <a:t>Vous posez le diagnostic d'atteinte radiculaire secondaire à une hernie discale cervicale. Parmi les signes cliniques suivants, le(s)quel(s) devrai(</a:t>
            </a:r>
            <a:r>
              <a:rPr lang="fr-FR" sz="2400" dirty="0" err="1"/>
              <a:t>ent</a:t>
            </a:r>
            <a:r>
              <a:rPr lang="fr-FR" sz="2400" dirty="0"/>
              <a:t>) vous faire craindre une atteinte médullaire associée ?</a:t>
            </a:r>
            <a:endParaRPr lang="fr-FR" sz="2250" dirty="0"/>
          </a:p>
        </p:txBody>
      </p:sp>
      <p:sp>
        <p:nvSpPr>
          <p:cNvPr id="5" name="Espace réservé du contenu 2"/>
          <p:cNvSpPr>
            <a:spLocks noGrp="1"/>
          </p:cNvSpPr>
          <p:nvPr>
            <p:ph idx="1"/>
          </p:nvPr>
        </p:nvSpPr>
        <p:spPr>
          <a:xfrm>
            <a:off x="628650" y="3499534"/>
            <a:ext cx="4649406" cy="2067092"/>
          </a:xfrm>
        </p:spPr>
        <p:txBody>
          <a:bodyPr>
            <a:normAutofit fontScale="92500" lnSpcReduction="10000"/>
          </a:bodyPr>
          <a:lstStyle/>
          <a:p>
            <a:r>
              <a:rPr lang="fr-FR" sz="1875" dirty="0"/>
              <a:t>A. Des réflexes ostéo-tendineux abolis aux 4 membres</a:t>
            </a:r>
          </a:p>
          <a:p>
            <a:pPr>
              <a:buClr>
                <a:schemeClr val="tx1"/>
              </a:buClr>
            </a:pPr>
            <a:r>
              <a:rPr lang="fr-FR" sz="1875" b="1" dirty="0">
                <a:solidFill>
                  <a:srgbClr val="00B050"/>
                </a:solidFill>
              </a:rPr>
              <a:t>B. Des réflexes ostéo-tendineux vifs et diffusés aux 4 membres</a:t>
            </a:r>
          </a:p>
          <a:p>
            <a:pPr>
              <a:buClr>
                <a:schemeClr val="tx1"/>
              </a:buClr>
            </a:pPr>
            <a:r>
              <a:rPr lang="fr-FR" sz="1875" b="1" dirty="0">
                <a:solidFill>
                  <a:srgbClr val="00B050"/>
                </a:solidFill>
              </a:rPr>
              <a:t>C. Un signe de Hoffman bilatéral</a:t>
            </a:r>
          </a:p>
          <a:p>
            <a:pPr>
              <a:buClr>
                <a:schemeClr val="tx1"/>
              </a:buClr>
            </a:pPr>
            <a:r>
              <a:rPr lang="fr-FR" sz="1875" b="1" dirty="0">
                <a:solidFill>
                  <a:srgbClr val="00B050"/>
                </a:solidFill>
              </a:rPr>
              <a:t>D. Un signe de Babinski bilatéral</a:t>
            </a:r>
          </a:p>
          <a:p>
            <a:pPr>
              <a:buClr>
                <a:schemeClr val="tx1"/>
              </a:buClr>
            </a:pPr>
            <a:r>
              <a:rPr lang="fr-FR" sz="1875" b="1" dirty="0">
                <a:solidFill>
                  <a:srgbClr val="00B050"/>
                </a:solidFill>
              </a:rPr>
              <a:t>E. Des troubles vésico-sphinctériens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858" y="3499535"/>
            <a:ext cx="2361164" cy="2140952"/>
          </a:xfrm>
          <a:prstGeom prst="rect">
            <a:avLst/>
          </a:prstGeom>
        </p:spPr>
      </p:pic>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MiniDP9</a:t>
            </a:r>
          </a:p>
          <a:p>
            <a:r>
              <a:rPr lang="fr-FR" sz="2400" dirty="0"/>
              <a:t>Q3 (QRM)</a:t>
            </a:r>
          </a:p>
        </p:txBody>
      </p:sp>
      <p:sp>
        <p:nvSpPr>
          <p:cNvPr id="10" name="Rectangle 9">
            <a:extLst>
              <a:ext uri="{FF2B5EF4-FFF2-40B4-BE49-F238E27FC236}">
                <a16:creationId xmlns:a16="http://schemas.microsoft.com/office/drawing/2014/main" id="{354A69F4-9B17-874A-B1AD-4179FC7124DA}"/>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33390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1343" y="2871217"/>
            <a:ext cx="8229600" cy="2980944"/>
          </a:xfrm>
        </p:spPr>
        <p:txBody>
          <a:bodyPr>
            <a:normAutofit/>
          </a:bodyPr>
          <a:lstStyle/>
          <a:p>
            <a:pPr marL="0" indent="0">
              <a:buNone/>
            </a:pPr>
            <a:r>
              <a:rPr lang="fr-FR" sz="2000" dirty="0"/>
              <a:t>Un homme de 71 ans, diabétique, se plaint depuis plusieurs années de mal sentir sous les pieds. Cela a commencé maintenant il y a plus de 10 ans par un engourdissement des 2 gros orteils, qui s’est étendu très progressivement, de manière parfaitement symétrique, jusqu’aux chevilles puis maintenant jusque sous les genoux. Il n’y a pas de déficit moteur, pas d’ataxie, pas d’erreur au sens de position du gros orteil. Les ROT achilléens sont abolis.</a:t>
            </a:r>
          </a:p>
        </p:txBody>
      </p:sp>
      <p:sp>
        <p:nvSpPr>
          <p:cNvPr id="4" name="Titre 1"/>
          <p:cNvSpPr txBox="1">
            <a:spLocks/>
          </p:cNvSpPr>
          <p:nvPr/>
        </p:nvSpPr>
        <p:spPr>
          <a:xfrm>
            <a:off x="1197143" y="1142606"/>
            <a:ext cx="6858000" cy="7014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300" dirty="0" err="1"/>
              <a:t>MiniDP</a:t>
            </a:r>
            <a:r>
              <a:rPr lang="fr-FR" sz="3300" dirty="0"/>
              <a:t> 10 SIDES</a:t>
            </a:r>
          </a:p>
        </p:txBody>
      </p:sp>
      <p:sp>
        <p:nvSpPr>
          <p:cNvPr id="7" name="Rectangle 6">
            <a:extLst>
              <a:ext uri="{FF2B5EF4-FFF2-40B4-BE49-F238E27FC236}">
                <a16:creationId xmlns:a16="http://schemas.microsoft.com/office/drawing/2014/main" id="{BE92F0C7-DEBC-A84C-9C5C-1EC9569097EA}"/>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4181963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1 : Vous posez le diagnostic de polyneuropathie axonale ascendante progressive des petites fibres. Parmi les étiologies suivantes, la(es)quelle(s) peut (peuvent) expliquer ce tableau sémiologique ?</a:t>
            </a:r>
          </a:p>
        </p:txBody>
      </p:sp>
      <p:sp>
        <p:nvSpPr>
          <p:cNvPr id="5" name="Espace réservé du contenu 2"/>
          <p:cNvSpPr>
            <a:spLocks noGrp="1"/>
          </p:cNvSpPr>
          <p:nvPr>
            <p:ph idx="1"/>
          </p:nvPr>
        </p:nvSpPr>
        <p:spPr>
          <a:xfrm>
            <a:off x="628650" y="3482172"/>
            <a:ext cx="7886700" cy="2067092"/>
          </a:xfrm>
        </p:spPr>
        <p:txBody>
          <a:bodyPr>
            <a:normAutofit/>
          </a:bodyPr>
          <a:lstStyle/>
          <a:p>
            <a:r>
              <a:rPr lang="fr-FR" sz="1875" dirty="0"/>
              <a:t>A. Un syndrome de Guillain-Barré</a:t>
            </a:r>
          </a:p>
          <a:p>
            <a:r>
              <a:rPr lang="fr-FR" sz="1875" dirty="0"/>
              <a:t>B. Une vascularite</a:t>
            </a:r>
          </a:p>
          <a:p>
            <a:pPr>
              <a:buClr>
                <a:schemeClr val="tx1"/>
              </a:buClr>
            </a:pPr>
            <a:r>
              <a:rPr lang="fr-FR" sz="1875" b="1" dirty="0">
                <a:solidFill>
                  <a:srgbClr val="00B050"/>
                </a:solidFill>
              </a:rPr>
              <a:t>C. Un diabète</a:t>
            </a:r>
          </a:p>
          <a:p>
            <a:pPr>
              <a:buClr>
                <a:schemeClr val="tx1"/>
              </a:buClr>
            </a:pPr>
            <a:r>
              <a:rPr lang="fr-FR" sz="1875" b="1" dirty="0">
                <a:solidFill>
                  <a:srgbClr val="00B050"/>
                </a:solidFill>
              </a:rPr>
              <a:t>D. Une prise de certains médicaments</a:t>
            </a:r>
          </a:p>
          <a:p>
            <a:pPr>
              <a:buClr>
                <a:schemeClr val="tx1"/>
              </a:buClr>
            </a:pPr>
            <a:r>
              <a:rPr lang="fr-FR" sz="1875" b="1" dirty="0">
                <a:solidFill>
                  <a:srgbClr val="00B050"/>
                </a:solidFill>
              </a:rPr>
              <a:t>E. Une insuffisance rénale chronique </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MiniDP10 </a:t>
            </a:r>
          </a:p>
          <a:p>
            <a:r>
              <a:rPr lang="fr-FR" sz="2400" dirty="0"/>
              <a:t>Q1 (QRM)</a:t>
            </a:r>
          </a:p>
        </p:txBody>
      </p:sp>
      <p:sp>
        <p:nvSpPr>
          <p:cNvPr id="9" name="Rectangle 8">
            <a:extLst>
              <a:ext uri="{FF2B5EF4-FFF2-40B4-BE49-F238E27FC236}">
                <a16:creationId xmlns:a16="http://schemas.microsoft.com/office/drawing/2014/main" id="{34DAEB86-BEF3-E84F-AEB4-62A2BF4873A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70475387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txBox="1">
            <a:spLocks noGrp="1"/>
          </p:cNvSpPr>
          <p:nvPr>
            <p:ph type="title"/>
          </p:nvPr>
        </p:nvSpPr>
        <p:spPr>
          <a:xfrm>
            <a:off x="628650" y="1408889"/>
            <a:ext cx="7886700" cy="438582"/>
          </a:xfrm>
          <a:prstGeom prst="rect">
            <a:avLst/>
          </a:prstGeom>
          <a:noFill/>
        </p:spPr>
        <p:txBody>
          <a:bodyPr wrap="square" rtlCol="0">
            <a:spAutoFit/>
          </a:bodyPr>
          <a:lstStyle/>
          <a:p>
            <a:r>
              <a:rPr lang="fr-FR" sz="2250" b="1" dirty="0"/>
              <a:t>Deux tableaux cliniques à distinguer</a:t>
            </a:r>
            <a:endParaRPr lang="fr-FR" sz="2250" b="1" dirty="0">
              <a:solidFill>
                <a:schemeClr val="accent5">
                  <a:lumMod val="75000"/>
                </a:schemeClr>
              </a:solidFill>
              <a:latin typeface="+mn-lt"/>
            </a:endParaRPr>
          </a:p>
        </p:txBody>
      </p:sp>
      <p:sp>
        <p:nvSpPr>
          <p:cNvPr id="6" name="ZoneTexte 5"/>
          <p:cNvSpPr txBox="1"/>
          <p:nvPr/>
        </p:nvSpPr>
        <p:spPr>
          <a:xfrm>
            <a:off x="628650" y="2576591"/>
            <a:ext cx="3462903" cy="268919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63500"/>
          </a:effectLst>
        </p:spPr>
        <p:txBody>
          <a:bodyPr wrap="square" rtlCol="0">
            <a:spAutoFit/>
          </a:bodyPr>
          <a:lstStyle/>
          <a:p>
            <a:r>
              <a:rPr lang="fr-FR" sz="1875" b="1" dirty="0"/>
              <a:t>Neuropathies axonales / petites fibres</a:t>
            </a:r>
          </a:p>
          <a:p>
            <a:r>
              <a:rPr lang="fr-FR" sz="1875" dirty="0"/>
              <a:t>(ex : polyneuropathie diabétique)</a:t>
            </a:r>
          </a:p>
          <a:p>
            <a:endParaRPr lang="fr-FR" sz="1875" dirty="0"/>
          </a:p>
          <a:p>
            <a:r>
              <a:rPr lang="fr-FR" sz="1875" dirty="0"/>
              <a:t>Typiquement:</a:t>
            </a:r>
          </a:p>
          <a:p>
            <a:pPr marL="214313" indent="-214313">
              <a:buFontTx/>
              <a:buChar char="-"/>
            </a:pPr>
            <a:r>
              <a:rPr lang="fr-FR" sz="1875" dirty="0"/>
              <a:t>sensitives</a:t>
            </a:r>
          </a:p>
          <a:p>
            <a:pPr marL="214313" indent="-214313">
              <a:buFontTx/>
              <a:buChar char="-"/>
            </a:pPr>
            <a:r>
              <a:rPr lang="fr-FR" sz="1875" dirty="0"/>
              <a:t>distales</a:t>
            </a:r>
          </a:p>
          <a:p>
            <a:pPr marL="214313" indent="-214313">
              <a:buFontTx/>
              <a:buChar char="-"/>
            </a:pPr>
            <a:r>
              <a:rPr lang="fr-FR" sz="1875" dirty="0"/>
              <a:t>symétriques</a:t>
            </a:r>
          </a:p>
          <a:p>
            <a:pPr marL="214313" indent="-214313">
              <a:buFontTx/>
              <a:buChar char="-"/>
            </a:pPr>
            <a:r>
              <a:rPr lang="fr-FR" sz="1875" dirty="0"/>
              <a:t>longueur-dépendantes</a:t>
            </a:r>
          </a:p>
        </p:txBody>
      </p:sp>
      <p:sp>
        <p:nvSpPr>
          <p:cNvPr id="8" name="ZoneTexte 7"/>
          <p:cNvSpPr txBox="1"/>
          <p:nvPr/>
        </p:nvSpPr>
        <p:spPr>
          <a:xfrm>
            <a:off x="4485190" y="2572626"/>
            <a:ext cx="4264269" cy="2689198"/>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softEdge rad="63500"/>
          </a:effectLst>
        </p:spPr>
        <p:txBody>
          <a:bodyPr wrap="square" rtlCol="0">
            <a:spAutoFit/>
          </a:bodyPr>
          <a:lstStyle/>
          <a:p>
            <a:r>
              <a:rPr lang="fr-FR" sz="1875" b="1" dirty="0"/>
              <a:t>Neuropathies </a:t>
            </a:r>
            <a:r>
              <a:rPr lang="fr-FR" sz="1875" b="1" dirty="0" err="1"/>
              <a:t>démyélinisantes</a:t>
            </a:r>
            <a:r>
              <a:rPr lang="fr-FR" sz="1875" b="1" dirty="0"/>
              <a:t> / grosses fibres</a:t>
            </a:r>
          </a:p>
          <a:p>
            <a:r>
              <a:rPr lang="fr-FR" sz="1875" dirty="0"/>
              <a:t>(ex: syndrome de Guillain Barré)</a:t>
            </a:r>
          </a:p>
          <a:p>
            <a:endParaRPr lang="fr-FR" sz="1875" dirty="0"/>
          </a:p>
          <a:p>
            <a:r>
              <a:rPr lang="fr-FR" sz="1875" dirty="0"/>
              <a:t>Typiquement</a:t>
            </a:r>
          </a:p>
          <a:p>
            <a:pPr marL="257175" indent="-257175">
              <a:buFontTx/>
              <a:buChar char="-"/>
            </a:pPr>
            <a:r>
              <a:rPr lang="fr-FR" sz="1875" dirty="0"/>
              <a:t>atteinte motrice</a:t>
            </a:r>
          </a:p>
          <a:p>
            <a:pPr marL="257175" indent="-257175">
              <a:buFontTx/>
              <a:buChar char="-"/>
            </a:pPr>
            <a:r>
              <a:rPr lang="fr-FR" sz="1875" dirty="0"/>
              <a:t>atteinte sensitive </a:t>
            </a:r>
            <a:r>
              <a:rPr lang="fr-FR" sz="1875" dirty="0" err="1"/>
              <a:t>ataxiante</a:t>
            </a:r>
            <a:endParaRPr lang="fr-FR" sz="1875" dirty="0"/>
          </a:p>
          <a:p>
            <a:pPr marL="257175" indent="-257175">
              <a:buFontTx/>
              <a:buChar char="-"/>
            </a:pPr>
            <a:r>
              <a:rPr lang="fr-FR" sz="1875" dirty="0"/>
              <a:t>asymétrique </a:t>
            </a:r>
          </a:p>
          <a:p>
            <a:pPr marL="257175" indent="-257175">
              <a:buFontTx/>
              <a:buChar char="-"/>
            </a:pPr>
            <a:r>
              <a:rPr lang="fr-FR" sz="1875" dirty="0"/>
              <a:t>non longueur dépendantes</a:t>
            </a:r>
          </a:p>
        </p:txBody>
      </p:sp>
      <p:sp>
        <p:nvSpPr>
          <p:cNvPr id="9" name="Rectangle 8">
            <a:extLst>
              <a:ext uri="{FF2B5EF4-FFF2-40B4-BE49-F238E27FC236}">
                <a16:creationId xmlns:a16="http://schemas.microsoft.com/office/drawing/2014/main" id="{826C7037-44B4-AE40-A499-98E4EE87F1F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4259966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2 : Vous réalisez un EMG à titre systématique. Parmi les résultats suivants, le(s)quel(s) pouvez-vous observer ?</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Une baisse des amplitudes des potentiels sensitifs</a:t>
            </a:r>
          </a:p>
          <a:p>
            <a:pPr>
              <a:buClr>
                <a:schemeClr val="tx1"/>
              </a:buClr>
            </a:pPr>
            <a:r>
              <a:rPr lang="fr-FR" sz="1875" dirty="0"/>
              <a:t>B. Une amplitude des potentiels sensitifs conservée</a:t>
            </a:r>
          </a:p>
          <a:p>
            <a:pPr>
              <a:buClr>
                <a:schemeClr val="tx1"/>
              </a:buClr>
            </a:pPr>
            <a:r>
              <a:rPr lang="fr-FR" sz="1875" dirty="0"/>
              <a:t>C. Une baisse de vitesse de la conduction nerveuse</a:t>
            </a:r>
          </a:p>
          <a:p>
            <a:pPr>
              <a:buClr>
                <a:schemeClr val="tx1"/>
              </a:buClr>
            </a:pPr>
            <a:r>
              <a:rPr lang="fr-FR" sz="1875" b="1" dirty="0">
                <a:solidFill>
                  <a:srgbClr val="00B050"/>
                </a:solidFill>
              </a:rPr>
              <a:t>D. Une vitesse conservée de la conduction nerveuse</a:t>
            </a:r>
          </a:p>
          <a:p>
            <a:pPr>
              <a:buClr>
                <a:schemeClr val="tx1"/>
              </a:buClr>
            </a:pPr>
            <a:r>
              <a:rPr lang="fr-FR" sz="1875" dirty="0"/>
              <a:t>E. Des blocs de conduction</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MiniDP10</a:t>
            </a:r>
          </a:p>
          <a:p>
            <a:r>
              <a:rPr lang="fr-FR" sz="2400" dirty="0"/>
              <a:t>Q2 (QRM)</a:t>
            </a:r>
          </a:p>
        </p:txBody>
      </p:sp>
      <p:sp>
        <p:nvSpPr>
          <p:cNvPr id="9" name="Rectangle 8">
            <a:extLst>
              <a:ext uri="{FF2B5EF4-FFF2-40B4-BE49-F238E27FC236}">
                <a16:creationId xmlns:a16="http://schemas.microsoft.com/office/drawing/2014/main" id="{546BFBC3-DF98-9848-9317-F43DB548955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8089019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txBox="1">
            <a:spLocks noGrp="1"/>
          </p:cNvSpPr>
          <p:nvPr>
            <p:ph type="title"/>
          </p:nvPr>
        </p:nvSpPr>
        <p:spPr>
          <a:xfrm>
            <a:off x="628650" y="1408889"/>
            <a:ext cx="7886700" cy="438582"/>
          </a:xfrm>
          <a:prstGeom prst="rect">
            <a:avLst/>
          </a:prstGeom>
          <a:noFill/>
        </p:spPr>
        <p:txBody>
          <a:bodyPr wrap="square" rtlCol="0">
            <a:spAutoFit/>
          </a:bodyPr>
          <a:lstStyle/>
          <a:p>
            <a:r>
              <a:rPr lang="fr-FR" sz="2250" b="1" dirty="0">
                <a:latin typeface="+mn-lt"/>
              </a:rPr>
              <a:t>L’EMG: Neuropathies axonale et </a:t>
            </a:r>
            <a:r>
              <a:rPr lang="fr-FR" sz="2250" b="1" dirty="0" err="1">
                <a:latin typeface="+mn-lt"/>
              </a:rPr>
              <a:t>démyélinisante</a:t>
            </a:r>
            <a:r>
              <a:rPr lang="fr-FR" sz="2250" b="1" dirty="0">
                <a:latin typeface="+mn-lt"/>
              </a:rPr>
              <a:t> </a:t>
            </a:r>
          </a:p>
        </p:txBody>
      </p:sp>
      <p:sp>
        <p:nvSpPr>
          <p:cNvPr id="9" name="ZoneTexte 8"/>
          <p:cNvSpPr txBox="1"/>
          <p:nvPr/>
        </p:nvSpPr>
        <p:spPr>
          <a:xfrm>
            <a:off x="386607" y="4146017"/>
            <a:ext cx="3903376" cy="95795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63500"/>
          </a:effectLst>
        </p:spPr>
        <p:txBody>
          <a:bodyPr wrap="none" rtlCol="0">
            <a:spAutoFit/>
          </a:bodyPr>
          <a:lstStyle/>
          <a:p>
            <a:r>
              <a:rPr lang="fr-FR" sz="1875" dirty="0"/>
              <a:t>Neuropathie axonale</a:t>
            </a:r>
          </a:p>
          <a:p>
            <a:pPr marL="257175" indent="-257175">
              <a:buFontTx/>
              <a:buChar char="-"/>
            </a:pPr>
            <a:r>
              <a:rPr lang="fr-FR" sz="1875" b="1" dirty="0"/>
              <a:t>Vitesses de conduction conservées</a:t>
            </a:r>
          </a:p>
          <a:p>
            <a:pPr marL="257175" indent="-257175">
              <a:buFontTx/>
              <a:buChar char="-"/>
            </a:pPr>
            <a:r>
              <a:rPr lang="fr-FR" sz="1875" b="1" dirty="0"/>
              <a:t>Diminution des amplitudes</a:t>
            </a:r>
          </a:p>
        </p:txBody>
      </p:sp>
      <p:sp>
        <p:nvSpPr>
          <p:cNvPr id="10" name="ZoneTexte 9"/>
          <p:cNvSpPr txBox="1"/>
          <p:nvPr/>
        </p:nvSpPr>
        <p:spPr>
          <a:xfrm>
            <a:off x="386607" y="2262679"/>
            <a:ext cx="3937857" cy="12464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a:softEdge rad="63500"/>
          </a:effectLst>
        </p:spPr>
        <p:txBody>
          <a:bodyPr wrap="square" rtlCol="0">
            <a:spAutoFit/>
          </a:bodyPr>
          <a:lstStyle/>
          <a:p>
            <a:r>
              <a:rPr lang="fr-FR" sz="1875" dirty="0"/>
              <a:t>Neuropathie </a:t>
            </a:r>
            <a:r>
              <a:rPr lang="fr-FR" sz="1875" dirty="0" err="1"/>
              <a:t>démyélinisante</a:t>
            </a:r>
            <a:endParaRPr lang="fr-FR" sz="1875" dirty="0"/>
          </a:p>
          <a:p>
            <a:pPr marL="257175" indent="-257175">
              <a:buFontTx/>
              <a:buChar char="-"/>
            </a:pPr>
            <a:r>
              <a:rPr lang="fr-FR" sz="1875" b="1" dirty="0"/>
              <a:t>Amplitudes conservées</a:t>
            </a:r>
          </a:p>
          <a:p>
            <a:pPr marL="257175" indent="-257175">
              <a:buFontTx/>
              <a:buChar char="-"/>
            </a:pPr>
            <a:r>
              <a:rPr lang="fr-FR" sz="1875" b="1" dirty="0"/>
              <a:t>Anomalies des paramètres de conduction nerveuse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700" y="2157539"/>
            <a:ext cx="4124324" cy="3396663"/>
          </a:xfrm>
          <a:prstGeom prst="rect">
            <a:avLst/>
          </a:prstGeom>
        </p:spPr>
      </p:pic>
      <p:sp>
        <p:nvSpPr>
          <p:cNvPr id="11" name="Rectangle 10">
            <a:extLst>
              <a:ext uri="{FF2B5EF4-FFF2-40B4-BE49-F238E27FC236}">
                <a16:creationId xmlns:a16="http://schemas.microsoft.com/office/drawing/2014/main" id="{CABDE79E-640E-CE48-9E2C-46345D3EF58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6431511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1343" y="2332038"/>
            <a:ext cx="8229600" cy="3874210"/>
          </a:xfrm>
        </p:spPr>
        <p:txBody>
          <a:bodyPr>
            <a:noAutofit/>
          </a:bodyPr>
          <a:lstStyle/>
          <a:p>
            <a:pPr marL="0" indent="0">
              <a:buNone/>
            </a:pPr>
            <a:r>
              <a:rPr lang="fr-FR" sz="1600" dirty="0">
                <a:solidFill>
                  <a:srgbClr val="000000"/>
                </a:solidFill>
              </a:rPr>
              <a:t>Vous recevez aux urgences Mme </a:t>
            </a:r>
            <a:r>
              <a:rPr lang="fr-FR" sz="1600" dirty="0" err="1">
                <a:solidFill>
                  <a:srgbClr val="000000"/>
                </a:solidFill>
              </a:rPr>
              <a:t>T</a:t>
            </a:r>
            <a:r>
              <a:rPr lang="fr-FR" sz="1600" dirty="0">
                <a:solidFill>
                  <a:srgbClr val="000000"/>
                </a:solidFill>
              </a:rPr>
              <a:t>, 32 ans, pour un trouble de la marche d’apparition rapide. Tout allait bien jusqu’à une semaine auparavant. Elle est sportive et n’a aucun antécédent médical. </a:t>
            </a:r>
          </a:p>
          <a:p>
            <a:pPr marL="0" indent="0">
              <a:buNone/>
            </a:pPr>
            <a:endParaRPr lang="fr-FR" sz="1600" dirty="0">
              <a:solidFill>
                <a:srgbClr val="000000"/>
              </a:solidFill>
            </a:endParaRPr>
          </a:p>
          <a:p>
            <a:pPr marL="0" indent="0">
              <a:buNone/>
            </a:pPr>
            <a:r>
              <a:rPr lang="fr-FR" sz="1600" dirty="0">
                <a:solidFill>
                  <a:srgbClr val="000000"/>
                </a:solidFill>
              </a:rPr>
              <a:t>Une semaine auparavant, elle a commencé à accrocher ses pieds sur les trottoirs. Progressivement, les choses se sont aggravées si bien qu’elle a fini par avoir du mal à se relever de son canapé. Elle a pensé que c’était lié à la fatigue. Ce matin, elle n’arrivait plus à boutonner son chemisier, ce qui l’a inquiétée au point d’appeler les pompiers qui l’amènent aux urgences.</a:t>
            </a:r>
          </a:p>
          <a:p>
            <a:pPr marL="0" indent="0">
              <a:buNone/>
            </a:pPr>
            <a:endParaRPr lang="fr-FR" sz="1600" dirty="0">
              <a:solidFill>
                <a:srgbClr val="000000"/>
              </a:solidFill>
            </a:endParaRPr>
          </a:p>
          <a:p>
            <a:pPr marL="0" indent="0">
              <a:buNone/>
            </a:pPr>
            <a:r>
              <a:rPr lang="fr-FR" sz="1600" dirty="0">
                <a:solidFill>
                  <a:srgbClr val="000000"/>
                </a:solidFill>
              </a:rPr>
              <a:t>Cliniquement, vous constatez, chez une patiente cohérente et orientée, une faiblesse motrice des 4 membres, touchant tous les groups musculaires des membres mais prédominant aux MI et en </a:t>
            </a:r>
            <a:r>
              <a:rPr lang="fr-FR" sz="1600" dirty="0" err="1">
                <a:solidFill>
                  <a:srgbClr val="000000"/>
                </a:solidFill>
              </a:rPr>
              <a:t>distalité</a:t>
            </a:r>
            <a:r>
              <a:rPr lang="fr-FR" sz="1600" dirty="0">
                <a:solidFill>
                  <a:srgbClr val="000000"/>
                </a:solidFill>
              </a:rPr>
              <a:t> des MS. Il n’y a pas de trouble sensitif thermo-algique, mais de nombreuses erreurs au sens de position des articulations et des sensations d’étau sur les mollets et les avant-bras.</a:t>
            </a:r>
            <a:r>
              <a:rPr lang="fr-FR" sz="1600" dirty="0">
                <a:solidFill>
                  <a:srgbClr val="000000"/>
                </a:solidFill>
                <a:effectLst/>
              </a:rPr>
              <a:t> </a:t>
            </a:r>
            <a:endParaRPr lang="fr-FR" sz="1600" dirty="0">
              <a:solidFill>
                <a:srgbClr val="000000"/>
              </a:solidFill>
            </a:endParaRPr>
          </a:p>
        </p:txBody>
      </p:sp>
      <p:sp>
        <p:nvSpPr>
          <p:cNvPr id="4" name="Titre 1"/>
          <p:cNvSpPr txBox="1">
            <a:spLocks/>
          </p:cNvSpPr>
          <p:nvPr/>
        </p:nvSpPr>
        <p:spPr>
          <a:xfrm>
            <a:off x="1197143" y="1142606"/>
            <a:ext cx="6858000" cy="7014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300" dirty="0" err="1"/>
              <a:t>MiniDP</a:t>
            </a:r>
            <a:r>
              <a:rPr lang="fr-FR" sz="3300" dirty="0"/>
              <a:t> 11 SIDES</a:t>
            </a:r>
          </a:p>
        </p:txBody>
      </p:sp>
      <p:sp>
        <p:nvSpPr>
          <p:cNvPr id="5" name="Rectangle 4">
            <a:extLst>
              <a:ext uri="{FF2B5EF4-FFF2-40B4-BE49-F238E27FC236}">
                <a16:creationId xmlns:a16="http://schemas.microsoft.com/office/drawing/2014/main" id="{5FA70F7A-FDD6-754D-941C-4EFD60F177E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9492957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1 : Si la patiente n'avait pas présenté de paralysie faciale, quel examen auriez-vous dû réaliser en première intention devant un déficit moteur des 4 membres ?</a:t>
            </a:r>
          </a:p>
        </p:txBody>
      </p:sp>
      <p:sp>
        <p:nvSpPr>
          <p:cNvPr id="5" name="Espace réservé du contenu 2"/>
          <p:cNvSpPr>
            <a:spLocks noGrp="1"/>
          </p:cNvSpPr>
          <p:nvPr>
            <p:ph idx="1"/>
          </p:nvPr>
        </p:nvSpPr>
        <p:spPr>
          <a:xfrm>
            <a:off x="628650" y="3482172"/>
            <a:ext cx="7886700" cy="2067092"/>
          </a:xfrm>
        </p:spPr>
        <p:txBody>
          <a:bodyPr>
            <a:normAutofit/>
          </a:bodyPr>
          <a:lstStyle/>
          <a:p>
            <a:r>
              <a:rPr lang="fr-FR" sz="1875" dirty="0"/>
              <a:t>A. Un électromyogramme</a:t>
            </a:r>
          </a:p>
          <a:p>
            <a:r>
              <a:rPr lang="fr-FR" sz="1875" dirty="0"/>
              <a:t>B. Une ponction lombaire</a:t>
            </a:r>
          </a:p>
          <a:p>
            <a:pPr>
              <a:buClr>
                <a:schemeClr val="tx1"/>
              </a:buClr>
            </a:pPr>
            <a:r>
              <a:rPr lang="fr-FR" sz="1875" b="1" dirty="0">
                <a:solidFill>
                  <a:srgbClr val="00B050"/>
                </a:solidFill>
              </a:rPr>
              <a:t>C. Une IRM médullaire</a:t>
            </a:r>
          </a:p>
          <a:p>
            <a:r>
              <a:rPr lang="fr-FR" sz="1875" dirty="0"/>
              <a:t>D. Une IRM cérébrale</a:t>
            </a:r>
          </a:p>
          <a:p>
            <a:r>
              <a:rPr lang="fr-FR" sz="1875" dirty="0"/>
              <a:t>E. Un scanner cérébral</a:t>
            </a:r>
          </a:p>
        </p:txBody>
      </p:sp>
      <p:sp>
        <p:nvSpPr>
          <p:cNvPr id="6" name="ZoneTexte 5"/>
          <p:cNvSpPr txBox="1"/>
          <p:nvPr/>
        </p:nvSpPr>
        <p:spPr>
          <a:xfrm>
            <a:off x="3950225" y="3580846"/>
            <a:ext cx="4694972" cy="95795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ctr"/>
            <a:r>
              <a:rPr lang="fr-FR" sz="1875" b="1" dirty="0"/>
              <a:t>ATTENTION</a:t>
            </a:r>
          </a:p>
          <a:p>
            <a:r>
              <a:rPr lang="fr-FR" sz="1875" dirty="0"/>
              <a:t>L’urgence est d’</a:t>
            </a:r>
            <a:r>
              <a:rPr lang="fr-FR" sz="1875" b="1" dirty="0">
                <a:solidFill>
                  <a:srgbClr val="FF0000"/>
                </a:solidFill>
              </a:rPr>
              <a:t>éliminer une compression médullaire</a:t>
            </a:r>
          </a:p>
        </p:txBody>
      </p:sp>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MiniDP11</a:t>
            </a:r>
          </a:p>
          <a:p>
            <a:r>
              <a:rPr lang="fr-FR" sz="2400" dirty="0"/>
              <a:t>Q1 (QRU)</a:t>
            </a:r>
          </a:p>
        </p:txBody>
      </p:sp>
      <p:sp>
        <p:nvSpPr>
          <p:cNvPr id="8" name="Rectangle 7">
            <a:extLst>
              <a:ext uri="{FF2B5EF4-FFF2-40B4-BE49-F238E27FC236}">
                <a16:creationId xmlns:a16="http://schemas.microsoft.com/office/drawing/2014/main" id="{F7BA185C-6A8F-9447-B6A3-BBB52ECE29C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9503495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2 : L'IRM a permis d'éliminer une compression médullaire. Vous réalisez une ponction lombaire. Parmi les résultats suivants, le(s)quel(s) est (sont) compatible(s) avec le diagnostic de syndrome de Guillain-Barré ?</a:t>
            </a:r>
          </a:p>
        </p:txBody>
      </p:sp>
      <p:sp>
        <p:nvSpPr>
          <p:cNvPr id="5" name="Espace réservé du contenu 2"/>
          <p:cNvSpPr>
            <a:spLocks noGrp="1"/>
          </p:cNvSpPr>
          <p:nvPr>
            <p:ph idx="1"/>
          </p:nvPr>
        </p:nvSpPr>
        <p:spPr>
          <a:xfrm>
            <a:off x="628651" y="3482172"/>
            <a:ext cx="5334323" cy="2067092"/>
          </a:xfrm>
        </p:spPr>
        <p:txBody>
          <a:bodyPr>
            <a:normAutofit fontScale="92500"/>
          </a:bodyPr>
          <a:lstStyle/>
          <a:p>
            <a:r>
              <a:rPr lang="fr-FR" sz="1875" dirty="0"/>
              <a:t>A. Une </a:t>
            </a:r>
            <a:r>
              <a:rPr lang="fr-FR" sz="1875" dirty="0" err="1"/>
              <a:t>hypercellularité</a:t>
            </a:r>
            <a:r>
              <a:rPr lang="fr-FR" sz="1875" dirty="0"/>
              <a:t> avec </a:t>
            </a:r>
            <a:r>
              <a:rPr lang="fr-FR" sz="1875" dirty="0" err="1"/>
              <a:t>hyperprotéinorachie</a:t>
            </a:r>
            <a:endParaRPr lang="fr-FR" sz="1875" dirty="0"/>
          </a:p>
          <a:p>
            <a:r>
              <a:rPr lang="fr-FR" sz="1875" dirty="0"/>
              <a:t>B. Une </a:t>
            </a:r>
            <a:r>
              <a:rPr lang="fr-FR" sz="1875" dirty="0" err="1"/>
              <a:t>hypercellularité</a:t>
            </a:r>
            <a:r>
              <a:rPr lang="fr-FR" sz="1875" dirty="0"/>
              <a:t> avec </a:t>
            </a:r>
            <a:r>
              <a:rPr lang="fr-FR" sz="1875" dirty="0" err="1"/>
              <a:t>normoprotéinorachie</a:t>
            </a:r>
            <a:endParaRPr lang="fr-FR" sz="1875" dirty="0"/>
          </a:p>
          <a:p>
            <a:r>
              <a:rPr lang="fr-FR" sz="1875" dirty="0"/>
              <a:t>C. Une </a:t>
            </a:r>
            <a:r>
              <a:rPr lang="fr-FR" sz="1875" dirty="0" err="1"/>
              <a:t>hypoglycorrachie</a:t>
            </a:r>
            <a:endParaRPr lang="fr-FR" sz="1875" dirty="0"/>
          </a:p>
          <a:p>
            <a:pPr>
              <a:buClr>
                <a:schemeClr val="tx1"/>
              </a:buClr>
            </a:pPr>
            <a:r>
              <a:rPr lang="fr-FR" sz="1875" b="1" dirty="0">
                <a:solidFill>
                  <a:srgbClr val="00B050"/>
                </a:solidFill>
              </a:rPr>
              <a:t>D. Une </a:t>
            </a:r>
            <a:r>
              <a:rPr lang="fr-FR" sz="1875" b="1" dirty="0" err="1">
                <a:solidFill>
                  <a:srgbClr val="00B050"/>
                </a:solidFill>
              </a:rPr>
              <a:t>normocellularité</a:t>
            </a:r>
            <a:r>
              <a:rPr lang="fr-FR" sz="1875" b="1" dirty="0">
                <a:solidFill>
                  <a:srgbClr val="00B050"/>
                </a:solidFill>
              </a:rPr>
              <a:t> avec </a:t>
            </a:r>
            <a:r>
              <a:rPr lang="fr-FR" sz="1875" b="1" dirty="0" err="1">
                <a:solidFill>
                  <a:srgbClr val="00B050"/>
                </a:solidFill>
              </a:rPr>
              <a:t>hyperprotéinorachie</a:t>
            </a:r>
            <a:endParaRPr lang="fr-FR" sz="1875" b="1" dirty="0">
              <a:solidFill>
                <a:srgbClr val="00B050"/>
              </a:solidFill>
            </a:endParaRPr>
          </a:p>
          <a:p>
            <a:pPr>
              <a:buClr>
                <a:schemeClr val="tx1"/>
              </a:buClr>
            </a:pPr>
            <a:r>
              <a:rPr lang="fr-FR" sz="1875" b="1" dirty="0">
                <a:solidFill>
                  <a:srgbClr val="00B050"/>
                </a:solidFill>
              </a:rPr>
              <a:t>E. Une </a:t>
            </a:r>
            <a:r>
              <a:rPr lang="fr-FR" sz="1875" b="1" dirty="0" err="1">
                <a:solidFill>
                  <a:srgbClr val="00B050"/>
                </a:solidFill>
              </a:rPr>
              <a:t>normocellularité</a:t>
            </a:r>
            <a:r>
              <a:rPr lang="fr-FR" sz="1875" b="1" dirty="0">
                <a:solidFill>
                  <a:srgbClr val="00B050"/>
                </a:solidFill>
              </a:rPr>
              <a:t> avec </a:t>
            </a:r>
            <a:r>
              <a:rPr lang="fr-FR" sz="1875" b="1" dirty="0" err="1">
                <a:solidFill>
                  <a:srgbClr val="00B050"/>
                </a:solidFill>
              </a:rPr>
              <a:t>normoprotéinorachie</a:t>
            </a:r>
            <a:r>
              <a:rPr lang="fr-FR" sz="1875" b="1" dirty="0">
                <a:solidFill>
                  <a:srgbClr val="00B050"/>
                </a:solidFill>
              </a:rPr>
              <a:t> </a:t>
            </a:r>
          </a:p>
        </p:txBody>
      </p:sp>
      <p:sp>
        <p:nvSpPr>
          <p:cNvPr id="6" name="ZoneTexte 5"/>
          <p:cNvSpPr txBox="1"/>
          <p:nvPr/>
        </p:nvSpPr>
        <p:spPr>
          <a:xfrm>
            <a:off x="6077646" y="3586786"/>
            <a:ext cx="2552377" cy="182357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63500"/>
          </a:effectLst>
        </p:spPr>
        <p:txBody>
          <a:bodyPr wrap="square" rtlCol="0">
            <a:spAutoFit/>
          </a:bodyPr>
          <a:lstStyle/>
          <a:p>
            <a:pPr marL="257175" indent="-257175">
              <a:buFontTx/>
              <a:buChar char="-"/>
            </a:pPr>
            <a:r>
              <a:rPr lang="fr-FR" sz="1875" dirty="0" err="1"/>
              <a:t>Hyperprotéinorachie</a:t>
            </a:r>
            <a:endParaRPr lang="fr-FR" sz="1875" dirty="0"/>
          </a:p>
          <a:p>
            <a:pPr marL="257175" indent="-257175">
              <a:buFontTx/>
              <a:buChar char="-"/>
            </a:pPr>
            <a:r>
              <a:rPr lang="fr-FR" sz="1875" dirty="0"/>
              <a:t>Absence de méningite</a:t>
            </a:r>
          </a:p>
          <a:p>
            <a:pPr marL="257175" indent="-257175">
              <a:buFontTx/>
              <a:buChar char="-"/>
            </a:pPr>
            <a:r>
              <a:rPr lang="fr-FR" sz="1875" dirty="0"/>
              <a:t>L’</a:t>
            </a:r>
            <a:r>
              <a:rPr lang="fr-FR" sz="1875" dirty="0" err="1"/>
              <a:t>hyperprotéinorachie</a:t>
            </a:r>
            <a:r>
              <a:rPr lang="fr-FR" sz="1875" dirty="0"/>
              <a:t> peut manquer à la phase précoce</a:t>
            </a:r>
          </a:p>
        </p:txBody>
      </p:sp>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MiniDP11</a:t>
            </a:r>
          </a:p>
          <a:p>
            <a:r>
              <a:rPr lang="fr-FR" sz="2400" dirty="0"/>
              <a:t>Q2 (QRM)</a:t>
            </a:r>
          </a:p>
        </p:txBody>
      </p:sp>
      <p:sp>
        <p:nvSpPr>
          <p:cNvPr id="8" name="Rectangle 7">
            <a:extLst>
              <a:ext uri="{FF2B5EF4-FFF2-40B4-BE49-F238E27FC236}">
                <a16:creationId xmlns:a16="http://schemas.microsoft.com/office/drawing/2014/main" id="{64B95AFE-2B29-424F-BE6F-BFBC5A49BCB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3344318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3 : Le diagnostic de syndrome de Guillain Barré est posé. Un EMG est réalisé. Parmi les propositions suivantes, la(es)quelle(s) serai(</a:t>
            </a:r>
            <a:r>
              <a:rPr lang="fr-FR" sz="2250" dirty="0" err="1"/>
              <a:t>ent</a:t>
            </a:r>
            <a:r>
              <a:rPr lang="fr-FR" sz="2250" dirty="0"/>
              <a:t>) compatible(s) avec ce diagnostic ?</a:t>
            </a:r>
          </a:p>
        </p:txBody>
      </p:sp>
      <p:sp>
        <p:nvSpPr>
          <p:cNvPr id="5" name="Espace réservé du contenu 2"/>
          <p:cNvSpPr>
            <a:spLocks noGrp="1"/>
          </p:cNvSpPr>
          <p:nvPr>
            <p:ph idx="1"/>
          </p:nvPr>
        </p:nvSpPr>
        <p:spPr>
          <a:xfrm>
            <a:off x="628650" y="3482172"/>
            <a:ext cx="4997235" cy="2067092"/>
          </a:xfrm>
        </p:spPr>
        <p:txBody>
          <a:bodyPr>
            <a:normAutofit/>
          </a:bodyPr>
          <a:lstStyle/>
          <a:p>
            <a:pPr>
              <a:buClr>
                <a:schemeClr val="tx1"/>
              </a:buClr>
            </a:pPr>
            <a:r>
              <a:rPr lang="fr-FR" sz="1875" b="1" dirty="0">
                <a:solidFill>
                  <a:srgbClr val="00B050"/>
                </a:solidFill>
              </a:rPr>
              <a:t>A. Les latences distales sont allongées </a:t>
            </a:r>
          </a:p>
          <a:p>
            <a:pPr>
              <a:buClr>
                <a:schemeClr val="tx1"/>
              </a:buClr>
            </a:pPr>
            <a:r>
              <a:rPr lang="fr-FR" sz="1875" b="1" dirty="0">
                <a:solidFill>
                  <a:srgbClr val="00B050"/>
                </a:solidFill>
              </a:rPr>
              <a:t>B. Les latences distales sont normales</a:t>
            </a:r>
          </a:p>
          <a:p>
            <a:pPr>
              <a:buClr>
                <a:schemeClr val="tx1"/>
              </a:buClr>
            </a:pPr>
            <a:r>
              <a:rPr lang="fr-FR" sz="1875" b="1" dirty="0">
                <a:solidFill>
                  <a:srgbClr val="00B050"/>
                </a:solidFill>
              </a:rPr>
              <a:t>C. Il existe un ralentissement des vitesses de conduction</a:t>
            </a:r>
          </a:p>
          <a:p>
            <a:pPr>
              <a:buClr>
                <a:schemeClr val="tx1"/>
              </a:buClr>
            </a:pPr>
            <a:r>
              <a:rPr lang="fr-FR" sz="1875" b="1" dirty="0">
                <a:solidFill>
                  <a:srgbClr val="00B050"/>
                </a:solidFill>
              </a:rPr>
              <a:t>D. Les vitesses de conduction sont normales</a:t>
            </a:r>
          </a:p>
          <a:p>
            <a:pPr>
              <a:buClr>
                <a:schemeClr val="tx1"/>
              </a:buClr>
            </a:pPr>
            <a:r>
              <a:rPr lang="fr-FR" sz="1875" b="1" dirty="0">
                <a:solidFill>
                  <a:srgbClr val="00B050"/>
                </a:solidFill>
              </a:rPr>
              <a:t>E. Il existe des blocs de conduction</a:t>
            </a:r>
          </a:p>
        </p:txBody>
      </p:sp>
      <p:sp>
        <p:nvSpPr>
          <p:cNvPr id="6" name="ZoneTexte 5"/>
          <p:cNvSpPr txBox="1"/>
          <p:nvPr/>
        </p:nvSpPr>
        <p:spPr>
          <a:xfrm>
            <a:off x="5788617" y="3482172"/>
            <a:ext cx="2552377" cy="182357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a:softEdge rad="63500"/>
          </a:effectLst>
        </p:spPr>
        <p:txBody>
          <a:bodyPr wrap="square" rtlCol="0">
            <a:spAutoFit/>
          </a:bodyPr>
          <a:lstStyle/>
          <a:p>
            <a:pPr marL="257175" indent="-257175">
              <a:buFontTx/>
              <a:buChar char="-"/>
            </a:pPr>
            <a:r>
              <a:rPr lang="fr-FR" sz="1875" dirty="0"/>
              <a:t>Eléments en faveur d’une démyélinisation</a:t>
            </a:r>
          </a:p>
          <a:p>
            <a:pPr marL="257175" indent="-257175">
              <a:buFontTx/>
              <a:buChar char="-"/>
            </a:pPr>
            <a:endParaRPr lang="fr-FR" sz="1875" dirty="0"/>
          </a:p>
          <a:p>
            <a:pPr marL="257175" indent="-257175">
              <a:buFontTx/>
              <a:buChar char="-"/>
            </a:pPr>
            <a:r>
              <a:rPr lang="fr-FR" sz="1875" dirty="0"/>
              <a:t>Peut être normal à la phase précoce</a:t>
            </a:r>
          </a:p>
        </p:txBody>
      </p:sp>
      <p:sp>
        <p:nvSpPr>
          <p:cNvPr id="7"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MiniDP11</a:t>
            </a:r>
          </a:p>
          <a:p>
            <a:r>
              <a:rPr lang="fr-FR" sz="2400" dirty="0"/>
              <a:t>Q3 (QRM)</a:t>
            </a:r>
          </a:p>
        </p:txBody>
      </p:sp>
      <p:sp>
        <p:nvSpPr>
          <p:cNvPr id="8" name="Rectangle 7">
            <a:extLst>
              <a:ext uri="{FF2B5EF4-FFF2-40B4-BE49-F238E27FC236}">
                <a16:creationId xmlns:a16="http://schemas.microsoft.com/office/drawing/2014/main" id="{5DFEA2FB-930F-8042-ACDE-AA202A89E73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830793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DP1 </a:t>
            </a:r>
            <a:br>
              <a:rPr lang="fr-FR" dirty="0"/>
            </a:br>
            <a:r>
              <a:rPr lang="fr-FR" sz="2700" dirty="0"/>
              <a:t>Q3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00193" y="5712956"/>
            <a:ext cx="7943614" cy="7902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b="1" dirty="0">
                <a:solidFill>
                  <a:schemeClr val="bg1"/>
                </a:solidFill>
                <a:latin typeface="DejaVuSans" charset="0"/>
              </a:rPr>
              <a:t>atteinte de certains groupes musculaires ET respect d’autres sur le </a:t>
            </a:r>
            <a:r>
              <a:rPr lang="fr-FR" b="1" dirty="0" err="1">
                <a:solidFill>
                  <a:schemeClr val="bg1"/>
                </a:solidFill>
                <a:latin typeface="DejaVuSans" charset="0"/>
              </a:rPr>
              <a:t>même</a:t>
            </a:r>
            <a:r>
              <a:rPr lang="fr-FR" b="1" dirty="0">
                <a:solidFill>
                  <a:schemeClr val="bg1"/>
                </a:solidFill>
                <a:latin typeface="DejaVuSans" charset="0"/>
              </a:rPr>
              <a:t> segment de membre =&gt; </a:t>
            </a:r>
            <a:r>
              <a:rPr lang="fr-FR" b="1" dirty="0" err="1">
                <a:solidFill>
                  <a:schemeClr val="bg1"/>
                </a:solidFill>
                <a:latin typeface="DejaVuSans" charset="0"/>
              </a:rPr>
              <a:t>périphérique</a:t>
            </a:r>
            <a:r>
              <a:rPr lang="fr-FR" b="1" dirty="0">
                <a:solidFill>
                  <a:schemeClr val="bg1"/>
                </a:solidFill>
                <a:latin typeface="DejaVuSans" charset="0"/>
              </a:rPr>
              <a:t> </a:t>
            </a:r>
            <a:endParaRPr lang="fr-FR" b="1" dirty="0">
              <a:solidFill>
                <a:schemeClr val="bg1"/>
              </a:solidFill>
            </a:endParaRPr>
          </a:p>
        </p:txBody>
      </p:sp>
      <p:sp>
        <p:nvSpPr>
          <p:cNvPr id="6" name="Rectangle 5">
            <a:extLst>
              <a:ext uri="{FF2B5EF4-FFF2-40B4-BE49-F238E27FC236}">
                <a16:creationId xmlns:a16="http://schemas.microsoft.com/office/drawing/2014/main" id="{EA94F221-F274-C149-8BA2-04C2CEA2A376}"/>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7FC4FDD8-A9F7-A34A-AE3B-E9A2EB147726}"/>
              </a:ext>
            </a:extLst>
          </p:cNvPr>
          <p:cNvPicPr>
            <a:picLocks noChangeAspect="1"/>
          </p:cNvPicPr>
          <p:nvPr/>
        </p:nvPicPr>
        <p:blipFill rotWithShape="1">
          <a:blip r:embed="rId3"/>
          <a:srcRect t="6713"/>
          <a:stretch/>
        </p:blipFill>
        <p:spPr>
          <a:xfrm>
            <a:off x="0" y="2007220"/>
            <a:ext cx="9144000" cy="3357800"/>
          </a:xfrm>
          <a:prstGeom prst="rect">
            <a:avLst/>
          </a:prstGeom>
        </p:spPr>
      </p:pic>
    </p:spTree>
    <p:extLst>
      <p:ext uri="{BB962C8B-B14F-4D97-AF65-F5344CB8AC3E}">
        <p14:creationId xmlns:p14="http://schemas.microsoft.com/office/powerpoint/2010/main" val="137781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732295" y="2564377"/>
            <a:ext cx="7772400" cy="1470025"/>
          </a:xfrm>
        </p:spPr>
        <p:txBody>
          <a:bodyPr/>
          <a:lstStyle/>
          <a:p>
            <a:r>
              <a:rPr lang="en-GB" dirty="0"/>
              <a:t>QUESTIONS A REPONSE(S) ISOLEE(S)</a:t>
            </a:r>
          </a:p>
        </p:txBody>
      </p:sp>
    </p:spTree>
    <p:extLst>
      <p:ext uri="{BB962C8B-B14F-4D97-AF65-F5344CB8AC3E}">
        <p14:creationId xmlns:p14="http://schemas.microsoft.com/office/powerpoint/2010/main" val="19437271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E60259-5E87-D54F-8C0B-20F28ABE564C}"/>
              </a:ext>
            </a:extLst>
          </p:cNvPr>
          <p:cNvPicPr>
            <a:picLocks noChangeAspect="1"/>
          </p:cNvPicPr>
          <p:nvPr/>
        </p:nvPicPr>
        <p:blipFill>
          <a:blip r:embed="rId3"/>
          <a:stretch>
            <a:fillRect/>
          </a:stretch>
        </p:blipFill>
        <p:spPr>
          <a:xfrm>
            <a:off x="0" y="1692275"/>
            <a:ext cx="9144000" cy="4035003"/>
          </a:xfrm>
          <a:prstGeom prst="rect">
            <a:avLst/>
          </a:prstGeom>
        </p:spPr>
      </p:pic>
      <p:sp>
        <p:nvSpPr>
          <p:cNvPr id="7" name="Titre 1"/>
          <p:cNvSpPr>
            <a:spLocks noGrp="1"/>
          </p:cNvSpPr>
          <p:nvPr>
            <p:ph type="title"/>
          </p:nvPr>
        </p:nvSpPr>
        <p:spPr>
          <a:xfrm>
            <a:off x="457200" y="274638"/>
            <a:ext cx="8229600" cy="1143000"/>
          </a:xfrm>
        </p:spPr>
        <p:txBody>
          <a:bodyPr/>
          <a:lstStyle/>
          <a:p>
            <a:r>
              <a:rPr lang="fr-FR" dirty="0">
                <a:solidFill>
                  <a:srgbClr val="FF0000"/>
                </a:solidFill>
              </a:rPr>
              <a:t>QRI 1</a:t>
            </a:r>
          </a:p>
        </p:txBody>
      </p:sp>
      <p:pic>
        <p:nvPicPr>
          <p:cNvPr id="5" name="Picture 26" descr="Logo Paris7 IFSI"/>
          <p:cNvPicPr>
            <a:picLocks noChangeAspect="1" noChangeArrowheads="1"/>
          </p:cNvPicPr>
          <p:nvPr/>
        </p:nvPicPr>
        <p:blipFill rotWithShape="1">
          <a:blip r:embed="rId4">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00193" y="4966331"/>
            <a:ext cx="7943614" cy="17390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b="1" dirty="0">
                <a:solidFill>
                  <a:schemeClr val="bg1"/>
                </a:solidFill>
                <a:latin typeface="DejaVuSans" charset="0"/>
              </a:rPr>
              <a:t>Le syndrome </a:t>
            </a:r>
            <a:r>
              <a:rPr lang="fr-FR" b="1" dirty="0" err="1">
                <a:solidFill>
                  <a:schemeClr val="bg1"/>
                </a:solidFill>
                <a:latin typeface="DejaVuSans" charset="0"/>
              </a:rPr>
              <a:t>syringomyélique</a:t>
            </a:r>
            <a:r>
              <a:rPr lang="fr-FR" b="1" dirty="0">
                <a:solidFill>
                  <a:schemeClr val="bg1"/>
                </a:solidFill>
                <a:latin typeface="DejaVuSans" charset="0"/>
              </a:rPr>
              <a:t> touche les fibres thermo-algiques qui croisent au niveau de la </a:t>
            </a:r>
            <a:r>
              <a:rPr lang="fr-FR" b="1" dirty="0" err="1">
                <a:solidFill>
                  <a:schemeClr val="bg1"/>
                </a:solidFill>
                <a:latin typeface="DejaVuSans" charset="0"/>
              </a:rPr>
              <a:t>lésion</a:t>
            </a:r>
            <a:r>
              <a:rPr lang="fr-FR" b="1" dirty="0">
                <a:solidFill>
                  <a:schemeClr val="bg1"/>
                </a:solidFill>
                <a:latin typeface="DejaVuSans" charset="0"/>
              </a:rPr>
              <a:t> </a:t>
            </a:r>
            <a:r>
              <a:rPr lang="fr-FR" b="1" dirty="0" err="1">
                <a:solidFill>
                  <a:schemeClr val="bg1"/>
                </a:solidFill>
                <a:latin typeface="DejaVuSans" charset="0"/>
              </a:rPr>
              <a:t>centro-médullaire</a:t>
            </a:r>
            <a:r>
              <a:rPr lang="fr-FR" b="1" dirty="0">
                <a:solidFill>
                  <a:schemeClr val="bg1"/>
                </a:solidFill>
                <a:latin typeface="DejaVuSans" charset="0"/>
              </a:rPr>
              <a:t> uniquement. Le trouble est donc "suspendu" (</a:t>
            </a:r>
            <a:r>
              <a:rPr lang="fr-FR" b="1" dirty="0" err="1">
                <a:solidFill>
                  <a:schemeClr val="bg1"/>
                </a:solidFill>
                <a:latin typeface="DejaVuSans" charset="0"/>
              </a:rPr>
              <a:t>cad</a:t>
            </a:r>
            <a:r>
              <a:rPr lang="fr-FR" b="1" dirty="0">
                <a:solidFill>
                  <a:schemeClr val="bg1"/>
                </a:solidFill>
                <a:latin typeface="DejaVuSans" charset="0"/>
              </a:rPr>
              <a:t> limité vers le haut et vers le bas). Il n'y a donc pas de niveau </a:t>
            </a:r>
            <a:r>
              <a:rPr lang="fr-FR" b="1" dirty="0" err="1">
                <a:solidFill>
                  <a:schemeClr val="bg1"/>
                </a:solidFill>
                <a:latin typeface="DejaVuSans" charset="0"/>
              </a:rPr>
              <a:t>médullaire</a:t>
            </a:r>
            <a:r>
              <a:rPr lang="fr-FR" b="1" dirty="0">
                <a:solidFill>
                  <a:schemeClr val="bg1"/>
                </a:solidFill>
                <a:latin typeface="DejaVuSans" charset="0"/>
              </a:rPr>
              <a:t> (pas de limite vers le bas), pas de trouble </a:t>
            </a:r>
            <a:r>
              <a:rPr lang="fr-FR" b="1" dirty="0" err="1">
                <a:solidFill>
                  <a:schemeClr val="bg1"/>
                </a:solidFill>
                <a:latin typeface="DejaVuSans" charset="0"/>
              </a:rPr>
              <a:t>sphinctériens</a:t>
            </a:r>
            <a:r>
              <a:rPr lang="fr-FR" b="1" dirty="0">
                <a:solidFill>
                  <a:schemeClr val="bg1"/>
                </a:solidFill>
                <a:latin typeface="DejaVuSans" charset="0"/>
              </a:rPr>
              <a:t>. Les ROT peuvent </a:t>
            </a:r>
            <a:r>
              <a:rPr lang="fr-FR" b="1" dirty="0" err="1">
                <a:solidFill>
                  <a:schemeClr val="bg1"/>
                </a:solidFill>
                <a:latin typeface="DejaVuSans" charset="0"/>
              </a:rPr>
              <a:t>être</a:t>
            </a:r>
            <a:r>
              <a:rPr lang="fr-FR" b="1" dirty="0">
                <a:solidFill>
                  <a:schemeClr val="bg1"/>
                </a:solidFill>
                <a:latin typeface="DejaVuSans" charset="0"/>
              </a:rPr>
              <a:t> abolis dans les </a:t>
            </a:r>
            <a:r>
              <a:rPr lang="fr-FR" b="1" dirty="0" err="1">
                <a:solidFill>
                  <a:schemeClr val="bg1"/>
                </a:solidFill>
                <a:latin typeface="DejaVuSans" charset="0"/>
              </a:rPr>
              <a:t>métamères</a:t>
            </a:r>
            <a:r>
              <a:rPr lang="fr-FR" b="1" dirty="0">
                <a:solidFill>
                  <a:schemeClr val="bg1"/>
                </a:solidFill>
                <a:latin typeface="DejaVuSans" charset="0"/>
              </a:rPr>
              <a:t> </a:t>
            </a:r>
            <a:r>
              <a:rPr lang="fr-FR" b="1" dirty="0" err="1">
                <a:solidFill>
                  <a:schemeClr val="bg1"/>
                </a:solidFill>
                <a:latin typeface="DejaVuSans" charset="0"/>
              </a:rPr>
              <a:t>touchés</a:t>
            </a:r>
            <a:r>
              <a:rPr lang="fr-FR" b="1" dirty="0">
                <a:solidFill>
                  <a:schemeClr val="bg1"/>
                </a:solidFill>
                <a:latin typeface="DejaVuSans" charset="0"/>
              </a:rPr>
              <a:t> par la </a:t>
            </a:r>
            <a:r>
              <a:rPr lang="fr-FR" b="1" dirty="0" err="1">
                <a:solidFill>
                  <a:schemeClr val="bg1"/>
                </a:solidFill>
                <a:latin typeface="DejaVuSans" charset="0"/>
              </a:rPr>
              <a:t>lésion</a:t>
            </a:r>
            <a:r>
              <a:rPr lang="fr-FR" b="1" dirty="0">
                <a:solidFill>
                  <a:schemeClr val="bg1"/>
                </a:solidFill>
                <a:latin typeface="DejaVuSans" charset="0"/>
              </a:rPr>
              <a:t> en interrompant l'arc </a:t>
            </a:r>
            <a:r>
              <a:rPr lang="fr-FR" b="1" dirty="0" err="1">
                <a:solidFill>
                  <a:schemeClr val="bg1"/>
                </a:solidFill>
                <a:latin typeface="DejaVuSans" charset="0"/>
              </a:rPr>
              <a:t>réflexe</a:t>
            </a:r>
            <a:r>
              <a:rPr lang="fr-FR" b="1" dirty="0">
                <a:solidFill>
                  <a:schemeClr val="bg1"/>
                </a:solidFill>
                <a:latin typeface="DejaVuSans" charset="0"/>
              </a:rPr>
              <a:t> (ici les ROT des MS). </a:t>
            </a:r>
            <a:endParaRPr lang="fr-FR" b="1" dirty="0">
              <a:solidFill>
                <a:schemeClr val="bg1"/>
              </a:solidFill>
            </a:endParaRPr>
          </a:p>
        </p:txBody>
      </p:sp>
      <p:sp>
        <p:nvSpPr>
          <p:cNvPr id="6" name="Rectangle 5">
            <a:extLst>
              <a:ext uri="{FF2B5EF4-FFF2-40B4-BE49-F238E27FC236}">
                <a16:creationId xmlns:a16="http://schemas.microsoft.com/office/drawing/2014/main" id="{49AD7850-76D0-734E-AAAC-7A62974C6AB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355091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Connecteur droit 57">
            <a:extLst>
              <a:ext uri="{FF2B5EF4-FFF2-40B4-BE49-F238E27FC236}">
                <a16:creationId xmlns:a16="http://schemas.microsoft.com/office/drawing/2014/main" id="{F883B975-C5C5-4E48-A1C7-5A5390AC1A32}"/>
              </a:ext>
            </a:extLst>
          </p:cNvPr>
          <p:cNvCxnSpPr>
            <a:cxnSpLocks/>
          </p:cNvCxnSpPr>
          <p:nvPr/>
        </p:nvCxnSpPr>
        <p:spPr>
          <a:xfrm>
            <a:off x="5321300" y="2510096"/>
            <a:ext cx="0" cy="379827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5" name="Connecteur droit 54">
            <a:extLst>
              <a:ext uri="{FF2B5EF4-FFF2-40B4-BE49-F238E27FC236}">
                <a16:creationId xmlns:a16="http://schemas.microsoft.com/office/drawing/2014/main" id="{AD3A2A18-F6EB-FB40-A8EA-65AC01FB5F5F}"/>
              </a:ext>
            </a:extLst>
          </p:cNvPr>
          <p:cNvCxnSpPr>
            <a:cxnSpLocks/>
          </p:cNvCxnSpPr>
          <p:nvPr/>
        </p:nvCxnSpPr>
        <p:spPr>
          <a:xfrm>
            <a:off x="5321300" y="1155286"/>
            <a:ext cx="0" cy="379827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3" name="Connecteur droit 52">
            <a:extLst>
              <a:ext uri="{FF2B5EF4-FFF2-40B4-BE49-F238E27FC236}">
                <a16:creationId xmlns:a16="http://schemas.microsoft.com/office/drawing/2014/main" id="{FA54D6F5-78BF-404A-84CC-702CABB476F3}"/>
              </a:ext>
            </a:extLst>
          </p:cNvPr>
          <p:cNvCxnSpPr>
            <a:cxnSpLocks/>
          </p:cNvCxnSpPr>
          <p:nvPr/>
        </p:nvCxnSpPr>
        <p:spPr>
          <a:xfrm>
            <a:off x="5321300" y="1851974"/>
            <a:ext cx="0" cy="37982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 name="Image 4" descr="Capture d’écran 2015-10-07 à 11.02.56.png"/>
          <p:cNvPicPr>
            <a:picLocks noChangeAspect="1"/>
          </p:cNvPicPr>
          <p:nvPr/>
        </p:nvPicPr>
        <p:blipFill rotWithShape="1">
          <a:blip r:embed="rId2">
            <a:extLst>
              <a:ext uri="{28A0092B-C50C-407E-A947-70E740481C1C}">
                <a14:useLocalDpi xmlns:a14="http://schemas.microsoft.com/office/drawing/2010/main" val="0"/>
              </a:ext>
            </a:extLst>
          </a:blip>
          <a:srcRect l="65815" t="68207" r="14813" b="2790"/>
          <a:stretch/>
        </p:blipFill>
        <p:spPr>
          <a:xfrm>
            <a:off x="562706" y="1813168"/>
            <a:ext cx="1906956" cy="3846506"/>
          </a:xfrm>
          <a:prstGeom prst="rect">
            <a:avLst/>
          </a:prstGeom>
        </p:spPr>
      </p:pic>
      <p:sp>
        <p:nvSpPr>
          <p:cNvPr id="7" name="Titre 1"/>
          <p:cNvSpPr>
            <a:spLocks noGrp="1"/>
          </p:cNvSpPr>
          <p:nvPr>
            <p:ph type="title"/>
          </p:nvPr>
        </p:nvSpPr>
        <p:spPr>
          <a:xfrm>
            <a:off x="562706" y="75606"/>
            <a:ext cx="7916984" cy="844843"/>
          </a:xfrm>
        </p:spPr>
        <p:txBody>
          <a:bodyPr>
            <a:normAutofit/>
          </a:bodyPr>
          <a:lstStyle/>
          <a:p>
            <a:r>
              <a:rPr lang="fr-FR" sz="2400" dirty="0"/>
              <a:t>Syndrome </a:t>
            </a:r>
            <a:r>
              <a:rPr lang="fr-FR" sz="2400" dirty="0" err="1"/>
              <a:t>syringomyélique</a:t>
            </a:r>
            <a:r>
              <a:rPr lang="fr-FR" sz="2400" dirty="0"/>
              <a:t> </a:t>
            </a:r>
            <a:r>
              <a:rPr lang="mr-IN" sz="2400" dirty="0"/>
              <a:t>–</a:t>
            </a:r>
            <a:r>
              <a:rPr lang="fr-FR" sz="2400" dirty="0"/>
              <a:t> sensibilité thermo-algique</a:t>
            </a:r>
          </a:p>
        </p:txBody>
      </p:sp>
      <p:pic>
        <p:nvPicPr>
          <p:cNvPr id="9"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a:off x="5330092" y="1594338"/>
            <a:ext cx="1047262" cy="52363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Ellipse 9"/>
          <p:cNvSpPr/>
          <p:nvPr/>
        </p:nvSpPr>
        <p:spPr>
          <a:xfrm>
            <a:off x="5330092" y="2543907"/>
            <a:ext cx="1047262" cy="52363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Ellipse 10"/>
          <p:cNvSpPr/>
          <p:nvPr/>
        </p:nvSpPr>
        <p:spPr>
          <a:xfrm>
            <a:off x="5330092" y="3493476"/>
            <a:ext cx="1047262" cy="52363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Ellipse 11"/>
          <p:cNvSpPr/>
          <p:nvPr/>
        </p:nvSpPr>
        <p:spPr>
          <a:xfrm>
            <a:off x="5330092" y="4443045"/>
            <a:ext cx="1047262" cy="52363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Ellipse 12"/>
          <p:cNvSpPr/>
          <p:nvPr/>
        </p:nvSpPr>
        <p:spPr>
          <a:xfrm>
            <a:off x="5330092" y="5392614"/>
            <a:ext cx="1047262" cy="523631"/>
          </a:xfrm>
          <a:prstGeom prst="ellipse">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Forme libre 3"/>
          <p:cNvSpPr/>
          <p:nvPr/>
        </p:nvSpPr>
        <p:spPr>
          <a:xfrm>
            <a:off x="4353169" y="976923"/>
            <a:ext cx="1860062" cy="4853354"/>
          </a:xfrm>
          <a:custGeom>
            <a:avLst/>
            <a:gdLst>
              <a:gd name="connsiteX0" fmla="*/ 0 w 1860062"/>
              <a:gd name="connsiteY0" fmla="*/ 4853354 h 4853354"/>
              <a:gd name="connsiteX1" fmla="*/ 812800 w 1860062"/>
              <a:gd name="connsiteY1" fmla="*/ 4767385 h 4853354"/>
              <a:gd name="connsiteX2" fmla="*/ 1461477 w 1860062"/>
              <a:gd name="connsiteY2" fmla="*/ 4665785 h 4853354"/>
              <a:gd name="connsiteX3" fmla="*/ 1688123 w 1860062"/>
              <a:gd name="connsiteY3" fmla="*/ 4618892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836616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0062" h="4853354">
                <a:moveTo>
                  <a:pt x="0" y="4853354"/>
                </a:moveTo>
                <a:lnTo>
                  <a:pt x="812800" y="4767385"/>
                </a:lnTo>
                <a:cubicBezTo>
                  <a:pt x="1056380" y="4736123"/>
                  <a:pt x="1323405" y="4686626"/>
                  <a:pt x="1461477" y="4665785"/>
                </a:cubicBezTo>
                <a:cubicBezTo>
                  <a:pt x="1599549" y="4644944"/>
                  <a:pt x="1585221" y="4673600"/>
                  <a:pt x="1641231" y="4642338"/>
                </a:cubicBezTo>
                <a:cubicBezTo>
                  <a:pt x="1697241" y="4611076"/>
                  <a:pt x="1770185" y="4664481"/>
                  <a:pt x="1797539" y="4478215"/>
                </a:cubicBezTo>
                <a:cubicBezTo>
                  <a:pt x="1824893" y="4291949"/>
                  <a:pt x="1800144" y="3787857"/>
                  <a:pt x="1805354" y="3524739"/>
                </a:cubicBezTo>
                <a:cubicBezTo>
                  <a:pt x="1810564" y="3261621"/>
                  <a:pt x="1823590" y="3055816"/>
                  <a:pt x="1828800" y="2899508"/>
                </a:cubicBezTo>
                <a:cubicBezTo>
                  <a:pt x="1834010" y="2743200"/>
                  <a:pt x="1836616" y="2751015"/>
                  <a:pt x="1836616" y="2586892"/>
                </a:cubicBezTo>
                <a:cubicBezTo>
                  <a:pt x="1836616" y="2422769"/>
                  <a:pt x="1824892" y="2227384"/>
                  <a:pt x="1828800" y="1914769"/>
                </a:cubicBezTo>
                <a:cubicBezTo>
                  <a:pt x="1832708" y="1602154"/>
                  <a:pt x="1860062" y="1030328"/>
                  <a:pt x="1860062" y="711200"/>
                </a:cubicBezTo>
                <a:cubicBezTo>
                  <a:pt x="1860062" y="392072"/>
                  <a:pt x="1844431" y="196036"/>
                  <a:pt x="1828800" y="0"/>
                </a:cubicBezTo>
              </a:path>
            </a:pathLst>
          </a:custGeom>
          <a:noFill/>
          <a:ln w="317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Forme libre 13"/>
          <p:cNvSpPr/>
          <p:nvPr/>
        </p:nvSpPr>
        <p:spPr>
          <a:xfrm>
            <a:off x="4294553" y="1027723"/>
            <a:ext cx="1867925" cy="3860800"/>
          </a:xfrm>
          <a:custGeom>
            <a:avLst/>
            <a:gdLst>
              <a:gd name="connsiteX0" fmla="*/ 0 w 1860062"/>
              <a:gd name="connsiteY0" fmla="*/ 4853354 h 4853354"/>
              <a:gd name="connsiteX1" fmla="*/ 812800 w 1860062"/>
              <a:gd name="connsiteY1" fmla="*/ 4767385 h 4853354"/>
              <a:gd name="connsiteX2" fmla="*/ 1461477 w 1860062"/>
              <a:gd name="connsiteY2" fmla="*/ 4665785 h 4853354"/>
              <a:gd name="connsiteX3" fmla="*/ 1688123 w 1860062"/>
              <a:gd name="connsiteY3" fmla="*/ 4618892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836616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36616"/>
              <a:gd name="connsiteY0" fmla="*/ 4853354 h 4853354"/>
              <a:gd name="connsiteX1" fmla="*/ 812800 w 1836616"/>
              <a:gd name="connsiteY1" fmla="*/ 4767385 h 4853354"/>
              <a:gd name="connsiteX2" fmla="*/ 1461477 w 1836616"/>
              <a:gd name="connsiteY2" fmla="*/ 4665785 h 4853354"/>
              <a:gd name="connsiteX3" fmla="*/ 1641231 w 1836616"/>
              <a:gd name="connsiteY3" fmla="*/ 4642338 h 4853354"/>
              <a:gd name="connsiteX4" fmla="*/ 1797539 w 1836616"/>
              <a:gd name="connsiteY4" fmla="*/ 4478215 h 4853354"/>
              <a:gd name="connsiteX5" fmla="*/ 1805354 w 1836616"/>
              <a:gd name="connsiteY5" fmla="*/ 3524739 h 4853354"/>
              <a:gd name="connsiteX6" fmla="*/ 1828800 w 1836616"/>
              <a:gd name="connsiteY6" fmla="*/ 2899508 h 4853354"/>
              <a:gd name="connsiteX7" fmla="*/ 1836616 w 1836616"/>
              <a:gd name="connsiteY7" fmla="*/ 2586892 h 4853354"/>
              <a:gd name="connsiteX8" fmla="*/ 1828800 w 1836616"/>
              <a:gd name="connsiteY8" fmla="*/ 1914769 h 4853354"/>
              <a:gd name="connsiteX9" fmla="*/ 1828800 w 1836616"/>
              <a:gd name="connsiteY9" fmla="*/ 0 h 4853354"/>
              <a:gd name="connsiteX0" fmla="*/ 0 w 1844431"/>
              <a:gd name="connsiteY0" fmla="*/ 3860800 h 3860800"/>
              <a:gd name="connsiteX1" fmla="*/ 812800 w 1844431"/>
              <a:gd name="connsiteY1" fmla="*/ 3774831 h 3860800"/>
              <a:gd name="connsiteX2" fmla="*/ 1461477 w 1844431"/>
              <a:gd name="connsiteY2" fmla="*/ 3673231 h 3860800"/>
              <a:gd name="connsiteX3" fmla="*/ 1641231 w 1844431"/>
              <a:gd name="connsiteY3" fmla="*/ 3649784 h 3860800"/>
              <a:gd name="connsiteX4" fmla="*/ 1797539 w 1844431"/>
              <a:gd name="connsiteY4" fmla="*/ 3485661 h 3860800"/>
              <a:gd name="connsiteX5" fmla="*/ 1805354 w 1844431"/>
              <a:gd name="connsiteY5" fmla="*/ 2532185 h 3860800"/>
              <a:gd name="connsiteX6" fmla="*/ 1828800 w 1844431"/>
              <a:gd name="connsiteY6" fmla="*/ 1906954 h 3860800"/>
              <a:gd name="connsiteX7" fmla="*/ 1836616 w 1844431"/>
              <a:gd name="connsiteY7" fmla="*/ 1594338 h 3860800"/>
              <a:gd name="connsiteX8" fmla="*/ 1828800 w 1844431"/>
              <a:gd name="connsiteY8" fmla="*/ 922215 h 3860800"/>
              <a:gd name="connsiteX9" fmla="*/ 1844431 w 1844431"/>
              <a:gd name="connsiteY9" fmla="*/ 0 h 3860800"/>
              <a:gd name="connsiteX0" fmla="*/ 0 w 1867925"/>
              <a:gd name="connsiteY0" fmla="*/ 3860800 h 3860800"/>
              <a:gd name="connsiteX1" fmla="*/ 812800 w 1867925"/>
              <a:gd name="connsiteY1" fmla="*/ 3774831 h 3860800"/>
              <a:gd name="connsiteX2" fmla="*/ 1461477 w 1867925"/>
              <a:gd name="connsiteY2" fmla="*/ 3673231 h 3860800"/>
              <a:gd name="connsiteX3" fmla="*/ 1641231 w 1867925"/>
              <a:gd name="connsiteY3" fmla="*/ 3649784 h 3860800"/>
              <a:gd name="connsiteX4" fmla="*/ 1797539 w 1867925"/>
              <a:gd name="connsiteY4" fmla="*/ 3485661 h 3860800"/>
              <a:gd name="connsiteX5" fmla="*/ 1805354 w 1867925"/>
              <a:gd name="connsiteY5" fmla="*/ 2532185 h 3860800"/>
              <a:gd name="connsiteX6" fmla="*/ 1828800 w 1867925"/>
              <a:gd name="connsiteY6" fmla="*/ 1906954 h 3860800"/>
              <a:gd name="connsiteX7" fmla="*/ 1836616 w 1867925"/>
              <a:gd name="connsiteY7" fmla="*/ 1594338 h 3860800"/>
              <a:gd name="connsiteX8" fmla="*/ 1867876 w 1867925"/>
              <a:gd name="connsiteY8" fmla="*/ 930030 h 3860800"/>
              <a:gd name="connsiteX9" fmla="*/ 1844431 w 1867925"/>
              <a:gd name="connsiteY9" fmla="*/ 0 h 3860800"/>
              <a:gd name="connsiteX0" fmla="*/ 0 w 1867925"/>
              <a:gd name="connsiteY0" fmla="*/ 3860800 h 3860800"/>
              <a:gd name="connsiteX1" fmla="*/ 812800 w 1867925"/>
              <a:gd name="connsiteY1" fmla="*/ 3774831 h 3860800"/>
              <a:gd name="connsiteX2" fmla="*/ 1461477 w 1867925"/>
              <a:gd name="connsiteY2" fmla="*/ 3673231 h 3860800"/>
              <a:gd name="connsiteX3" fmla="*/ 1641231 w 1867925"/>
              <a:gd name="connsiteY3" fmla="*/ 3649784 h 3860800"/>
              <a:gd name="connsiteX4" fmla="*/ 1797539 w 1867925"/>
              <a:gd name="connsiteY4" fmla="*/ 3485661 h 3860800"/>
              <a:gd name="connsiteX5" fmla="*/ 1844430 w 1867925"/>
              <a:gd name="connsiteY5" fmla="*/ 2532185 h 3860800"/>
              <a:gd name="connsiteX6" fmla="*/ 1828800 w 1867925"/>
              <a:gd name="connsiteY6" fmla="*/ 1906954 h 3860800"/>
              <a:gd name="connsiteX7" fmla="*/ 1836616 w 1867925"/>
              <a:gd name="connsiteY7" fmla="*/ 1594338 h 3860800"/>
              <a:gd name="connsiteX8" fmla="*/ 1867876 w 1867925"/>
              <a:gd name="connsiteY8" fmla="*/ 930030 h 3860800"/>
              <a:gd name="connsiteX9" fmla="*/ 1844431 w 1867925"/>
              <a:gd name="connsiteY9" fmla="*/ 0 h 386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7925" h="3860800">
                <a:moveTo>
                  <a:pt x="0" y="3860800"/>
                </a:moveTo>
                <a:lnTo>
                  <a:pt x="812800" y="3774831"/>
                </a:lnTo>
                <a:cubicBezTo>
                  <a:pt x="1056380" y="3743569"/>
                  <a:pt x="1323405" y="3694072"/>
                  <a:pt x="1461477" y="3673231"/>
                </a:cubicBezTo>
                <a:cubicBezTo>
                  <a:pt x="1599549" y="3652390"/>
                  <a:pt x="1585221" y="3681046"/>
                  <a:pt x="1641231" y="3649784"/>
                </a:cubicBezTo>
                <a:cubicBezTo>
                  <a:pt x="1697241" y="3618522"/>
                  <a:pt x="1763673" y="3671928"/>
                  <a:pt x="1797539" y="3485661"/>
                </a:cubicBezTo>
                <a:cubicBezTo>
                  <a:pt x="1831406" y="3299395"/>
                  <a:pt x="1839220" y="2795303"/>
                  <a:pt x="1844430" y="2532185"/>
                </a:cubicBezTo>
                <a:cubicBezTo>
                  <a:pt x="1849640" y="2269067"/>
                  <a:pt x="1830102" y="2063262"/>
                  <a:pt x="1828800" y="1906954"/>
                </a:cubicBezTo>
                <a:cubicBezTo>
                  <a:pt x="1827498" y="1750646"/>
                  <a:pt x="1830103" y="1757159"/>
                  <a:pt x="1836616" y="1594338"/>
                </a:cubicBezTo>
                <a:cubicBezTo>
                  <a:pt x="1843129" y="1431517"/>
                  <a:pt x="1866574" y="1195753"/>
                  <a:pt x="1867876" y="930030"/>
                </a:cubicBezTo>
                <a:cubicBezTo>
                  <a:pt x="1869178" y="664307"/>
                  <a:pt x="1844431" y="398910"/>
                  <a:pt x="1844431" y="0"/>
                </a:cubicBez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Forme libre 14"/>
          <p:cNvSpPr/>
          <p:nvPr/>
        </p:nvSpPr>
        <p:spPr>
          <a:xfrm>
            <a:off x="4235936" y="1008184"/>
            <a:ext cx="1876651" cy="2938585"/>
          </a:xfrm>
          <a:custGeom>
            <a:avLst/>
            <a:gdLst>
              <a:gd name="connsiteX0" fmla="*/ 0 w 1860062"/>
              <a:gd name="connsiteY0" fmla="*/ 4853354 h 4853354"/>
              <a:gd name="connsiteX1" fmla="*/ 812800 w 1860062"/>
              <a:gd name="connsiteY1" fmla="*/ 4767385 h 4853354"/>
              <a:gd name="connsiteX2" fmla="*/ 1461477 w 1860062"/>
              <a:gd name="connsiteY2" fmla="*/ 4665785 h 4853354"/>
              <a:gd name="connsiteX3" fmla="*/ 1688123 w 1860062"/>
              <a:gd name="connsiteY3" fmla="*/ 4618892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836616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36616"/>
              <a:gd name="connsiteY0" fmla="*/ 4853354 h 4853354"/>
              <a:gd name="connsiteX1" fmla="*/ 812800 w 1836616"/>
              <a:gd name="connsiteY1" fmla="*/ 4767385 h 4853354"/>
              <a:gd name="connsiteX2" fmla="*/ 1461477 w 1836616"/>
              <a:gd name="connsiteY2" fmla="*/ 4665785 h 4853354"/>
              <a:gd name="connsiteX3" fmla="*/ 1641231 w 1836616"/>
              <a:gd name="connsiteY3" fmla="*/ 4642338 h 4853354"/>
              <a:gd name="connsiteX4" fmla="*/ 1797539 w 1836616"/>
              <a:gd name="connsiteY4" fmla="*/ 4478215 h 4853354"/>
              <a:gd name="connsiteX5" fmla="*/ 1805354 w 1836616"/>
              <a:gd name="connsiteY5" fmla="*/ 3524739 h 4853354"/>
              <a:gd name="connsiteX6" fmla="*/ 1828800 w 1836616"/>
              <a:gd name="connsiteY6" fmla="*/ 2899508 h 4853354"/>
              <a:gd name="connsiteX7" fmla="*/ 1836616 w 1836616"/>
              <a:gd name="connsiteY7" fmla="*/ 2586892 h 4853354"/>
              <a:gd name="connsiteX8" fmla="*/ 1828800 w 1836616"/>
              <a:gd name="connsiteY8" fmla="*/ 1914769 h 4853354"/>
              <a:gd name="connsiteX9" fmla="*/ 1828800 w 1836616"/>
              <a:gd name="connsiteY9" fmla="*/ 0 h 4853354"/>
              <a:gd name="connsiteX0" fmla="*/ 0 w 1836616"/>
              <a:gd name="connsiteY0" fmla="*/ 2938585 h 2938585"/>
              <a:gd name="connsiteX1" fmla="*/ 812800 w 1836616"/>
              <a:gd name="connsiteY1" fmla="*/ 2852616 h 2938585"/>
              <a:gd name="connsiteX2" fmla="*/ 1461477 w 1836616"/>
              <a:gd name="connsiteY2" fmla="*/ 2751016 h 2938585"/>
              <a:gd name="connsiteX3" fmla="*/ 1641231 w 1836616"/>
              <a:gd name="connsiteY3" fmla="*/ 2727569 h 2938585"/>
              <a:gd name="connsiteX4" fmla="*/ 1797539 w 1836616"/>
              <a:gd name="connsiteY4" fmla="*/ 2563446 h 2938585"/>
              <a:gd name="connsiteX5" fmla="*/ 1805354 w 1836616"/>
              <a:gd name="connsiteY5" fmla="*/ 1609970 h 2938585"/>
              <a:gd name="connsiteX6" fmla="*/ 1828800 w 1836616"/>
              <a:gd name="connsiteY6" fmla="*/ 984739 h 2938585"/>
              <a:gd name="connsiteX7" fmla="*/ 1836616 w 1836616"/>
              <a:gd name="connsiteY7" fmla="*/ 672123 h 2938585"/>
              <a:gd name="connsiteX8" fmla="*/ 1828800 w 1836616"/>
              <a:gd name="connsiteY8" fmla="*/ 0 h 2938585"/>
              <a:gd name="connsiteX0" fmla="*/ 0 w 1867878"/>
              <a:gd name="connsiteY0" fmla="*/ 2938585 h 2938585"/>
              <a:gd name="connsiteX1" fmla="*/ 812800 w 1867878"/>
              <a:gd name="connsiteY1" fmla="*/ 2852616 h 2938585"/>
              <a:gd name="connsiteX2" fmla="*/ 1461477 w 1867878"/>
              <a:gd name="connsiteY2" fmla="*/ 2751016 h 2938585"/>
              <a:gd name="connsiteX3" fmla="*/ 1641231 w 1867878"/>
              <a:gd name="connsiteY3" fmla="*/ 2727569 h 2938585"/>
              <a:gd name="connsiteX4" fmla="*/ 1797539 w 1867878"/>
              <a:gd name="connsiteY4" fmla="*/ 2563446 h 2938585"/>
              <a:gd name="connsiteX5" fmla="*/ 1805354 w 1867878"/>
              <a:gd name="connsiteY5" fmla="*/ 1609970 h 2938585"/>
              <a:gd name="connsiteX6" fmla="*/ 1828800 w 1867878"/>
              <a:gd name="connsiteY6" fmla="*/ 984739 h 2938585"/>
              <a:gd name="connsiteX7" fmla="*/ 1867878 w 1867878"/>
              <a:gd name="connsiteY7" fmla="*/ 687753 h 2938585"/>
              <a:gd name="connsiteX8" fmla="*/ 1828800 w 1867878"/>
              <a:gd name="connsiteY8" fmla="*/ 0 h 2938585"/>
              <a:gd name="connsiteX0" fmla="*/ 0 w 1869204"/>
              <a:gd name="connsiteY0" fmla="*/ 2938585 h 2938585"/>
              <a:gd name="connsiteX1" fmla="*/ 812800 w 1869204"/>
              <a:gd name="connsiteY1" fmla="*/ 2852616 h 2938585"/>
              <a:gd name="connsiteX2" fmla="*/ 1461477 w 1869204"/>
              <a:gd name="connsiteY2" fmla="*/ 2751016 h 2938585"/>
              <a:gd name="connsiteX3" fmla="*/ 1641231 w 1869204"/>
              <a:gd name="connsiteY3" fmla="*/ 2727569 h 2938585"/>
              <a:gd name="connsiteX4" fmla="*/ 1797539 w 1869204"/>
              <a:gd name="connsiteY4" fmla="*/ 2563446 h 2938585"/>
              <a:gd name="connsiteX5" fmla="*/ 1805354 w 1869204"/>
              <a:gd name="connsiteY5" fmla="*/ 1609970 h 2938585"/>
              <a:gd name="connsiteX6" fmla="*/ 1828800 w 1869204"/>
              <a:gd name="connsiteY6" fmla="*/ 984739 h 2938585"/>
              <a:gd name="connsiteX7" fmla="*/ 1867878 w 1869204"/>
              <a:gd name="connsiteY7" fmla="*/ 687753 h 2938585"/>
              <a:gd name="connsiteX8" fmla="*/ 1860061 w 1869204"/>
              <a:gd name="connsiteY8" fmla="*/ 0 h 2938585"/>
              <a:gd name="connsiteX0" fmla="*/ 0 w 1879234"/>
              <a:gd name="connsiteY0" fmla="*/ 2938585 h 2938585"/>
              <a:gd name="connsiteX1" fmla="*/ 812800 w 1879234"/>
              <a:gd name="connsiteY1" fmla="*/ 2852616 h 2938585"/>
              <a:gd name="connsiteX2" fmla="*/ 1461477 w 1879234"/>
              <a:gd name="connsiteY2" fmla="*/ 2751016 h 2938585"/>
              <a:gd name="connsiteX3" fmla="*/ 1641231 w 1879234"/>
              <a:gd name="connsiteY3" fmla="*/ 2727569 h 2938585"/>
              <a:gd name="connsiteX4" fmla="*/ 1797539 w 1879234"/>
              <a:gd name="connsiteY4" fmla="*/ 2563446 h 2938585"/>
              <a:gd name="connsiteX5" fmla="*/ 1805354 w 1879234"/>
              <a:gd name="connsiteY5" fmla="*/ 1609970 h 2938585"/>
              <a:gd name="connsiteX6" fmla="*/ 1875692 w 1879234"/>
              <a:gd name="connsiteY6" fmla="*/ 1000370 h 2938585"/>
              <a:gd name="connsiteX7" fmla="*/ 1867878 w 1879234"/>
              <a:gd name="connsiteY7" fmla="*/ 687753 h 2938585"/>
              <a:gd name="connsiteX8" fmla="*/ 1860061 w 1879234"/>
              <a:gd name="connsiteY8" fmla="*/ 0 h 2938585"/>
              <a:gd name="connsiteX0" fmla="*/ 0 w 1876651"/>
              <a:gd name="connsiteY0" fmla="*/ 2938585 h 2938585"/>
              <a:gd name="connsiteX1" fmla="*/ 812800 w 1876651"/>
              <a:gd name="connsiteY1" fmla="*/ 2852616 h 2938585"/>
              <a:gd name="connsiteX2" fmla="*/ 1461477 w 1876651"/>
              <a:gd name="connsiteY2" fmla="*/ 2751016 h 2938585"/>
              <a:gd name="connsiteX3" fmla="*/ 1641231 w 1876651"/>
              <a:gd name="connsiteY3" fmla="*/ 2727569 h 2938585"/>
              <a:gd name="connsiteX4" fmla="*/ 1797539 w 1876651"/>
              <a:gd name="connsiteY4" fmla="*/ 2563446 h 2938585"/>
              <a:gd name="connsiteX5" fmla="*/ 1844430 w 1876651"/>
              <a:gd name="connsiteY5" fmla="*/ 1625601 h 2938585"/>
              <a:gd name="connsiteX6" fmla="*/ 1875692 w 1876651"/>
              <a:gd name="connsiteY6" fmla="*/ 1000370 h 2938585"/>
              <a:gd name="connsiteX7" fmla="*/ 1867878 w 1876651"/>
              <a:gd name="connsiteY7" fmla="*/ 687753 h 2938585"/>
              <a:gd name="connsiteX8" fmla="*/ 1860061 w 1876651"/>
              <a:gd name="connsiteY8" fmla="*/ 0 h 2938585"/>
              <a:gd name="connsiteX0" fmla="*/ 0 w 1876651"/>
              <a:gd name="connsiteY0" fmla="*/ 2938585 h 2938585"/>
              <a:gd name="connsiteX1" fmla="*/ 812800 w 1876651"/>
              <a:gd name="connsiteY1" fmla="*/ 2852616 h 2938585"/>
              <a:gd name="connsiteX2" fmla="*/ 1461477 w 1876651"/>
              <a:gd name="connsiteY2" fmla="*/ 2751016 h 2938585"/>
              <a:gd name="connsiteX3" fmla="*/ 1641231 w 1876651"/>
              <a:gd name="connsiteY3" fmla="*/ 2727569 h 2938585"/>
              <a:gd name="connsiteX4" fmla="*/ 1820985 w 1876651"/>
              <a:gd name="connsiteY4" fmla="*/ 2579077 h 2938585"/>
              <a:gd name="connsiteX5" fmla="*/ 1844430 w 1876651"/>
              <a:gd name="connsiteY5" fmla="*/ 1625601 h 2938585"/>
              <a:gd name="connsiteX6" fmla="*/ 1875692 w 1876651"/>
              <a:gd name="connsiteY6" fmla="*/ 1000370 h 2938585"/>
              <a:gd name="connsiteX7" fmla="*/ 1867878 w 1876651"/>
              <a:gd name="connsiteY7" fmla="*/ 687753 h 2938585"/>
              <a:gd name="connsiteX8" fmla="*/ 1860061 w 1876651"/>
              <a:gd name="connsiteY8" fmla="*/ 0 h 293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6651" h="2938585">
                <a:moveTo>
                  <a:pt x="0" y="2938585"/>
                </a:moveTo>
                <a:lnTo>
                  <a:pt x="812800" y="2852616"/>
                </a:lnTo>
                <a:cubicBezTo>
                  <a:pt x="1056380" y="2821354"/>
                  <a:pt x="1323405" y="2771857"/>
                  <a:pt x="1461477" y="2751016"/>
                </a:cubicBezTo>
                <a:cubicBezTo>
                  <a:pt x="1599549" y="2730175"/>
                  <a:pt x="1581313" y="2756226"/>
                  <a:pt x="1641231" y="2727569"/>
                </a:cubicBezTo>
                <a:cubicBezTo>
                  <a:pt x="1701149" y="2698912"/>
                  <a:pt x="1787119" y="2762738"/>
                  <a:pt x="1820985" y="2579077"/>
                </a:cubicBezTo>
                <a:cubicBezTo>
                  <a:pt x="1854851" y="2395416"/>
                  <a:pt x="1835312" y="1888719"/>
                  <a:pt x="1844430" y="1625601"/>
                </a:cubicBezTo>
                <a:cubicBezTo>
                  <a:pt x="1853548" y="1362483"/>
                  <a:pt x="1871784" y="1156678"/>
                  <a:pt x="1875692" y="1000370"/>
                </a:cubicBezTo>
                <a:cubicBezTo>
                  <a:pt x="1879600" y="844062"/>
                  <a:pt x="1870483" y="854481"/>
                  <a:pt x="1867878" y="687753"/>
                </a:cubicBezTo>
                <a:cubicBezTo>
                  <a:pt x="1865273" y="521025"/>
                  <a:pt x="1861364" y="431149"/>
                  <a:pt x="1860061" y="0"/>
                </a:cubicBez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Forme libre 15"/>
          <p:cNvSpPr/>
          <p:nvPr/>
        </p:nvSpPr>
        <p:spPr>
          <a:xfrm>
            <a:off x="4333628" y="1027722"/>
            <a:ext cx="1717577" cy="1969477"/>
          </a:xfrm>
          <a:custGeom>
            <a:avLst/>
            <a:gdLst>
              <a:gd name="connsiteX0" fmla="*/ 0 w 1860062"/>
              <a:gd name="connsiteY0" fmla="*/ 4853354 h 4853354"/>
              <a:gd name="connsiteX1" fmla="*/ 812800 w 1860062"/>
              <a:gd name="connsiteY1" fmla="*/ 4767385 h 4853354"/>
              <a:gd name="connsiteX2" fmla="*/ 1461477 w 1860062"/>
              <a:gd name="connsiteY2" fmla="*/ 4665785 h 4853354"/>
              <a:gd name="connsiteX3" fmla="*/ 1688123 w 1860062"/>
              <a:gd name="connsiteY3" fmla="*/ 4618892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836616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703755"/>
              <a:gd name="connsiteY0" fmla="*/ 4845538 h 4845538"/>
              <a:gd name="connsiteX1" fmla="*/ 656493 w 1703755"/>
              <a:gd name="connsiteY1" fmla="*/ 4767385 h 4845538"/>
              <a:gd name="connsiteX2" fmla="*/ 1305170 w 1703755"/>
              <a:gd name="connsiteY2" fmla="*/ 4665785 h 4845538"/>
              <a:gd name="connsiteX3" fmla="*/ 1484924 w 1703755"/>
              <a:gd name="connsiteY3" fmla="*/ 4642338 h 4845538"/>
              <a:gd name="connsiteX4" fmla="*/ 1641232 w 1703755"/>
              <a:gd name="connsiteY4" fmla="*/ 4478215 h 4845538"/>
              <a:gd name="connsiteX5" fmla="*/ 1649047 w 1703755"/>
              <a:gd name="connsiteY5" fmla="*/ 3524739 h 4845538"/>
              <a:gd name="connsiteX6" fmla="*/ 1672493 w 1703755"/>
              <a:gd name="connsiteY6" fmla="*/ 2899508 h 4845538"/>
              <a:gd name="connsiteX7" fmla="*/ 1680309 w 1703755"/>
              <a:gd name="connsiteY7" fmla="*/ 2586892 h 4845538"/>
              <a:gd name="connsiteX8" fmla="*/ 1672493 w 1703755"/>
              <a:gd name="connsiteY8" fmla="*/ 1914769 h 4845538"/>
              <a:gd name="connsiteX9" fmla="*/ 1703755 w 1703755"/>
              <a:gd name="connsiteY9" fmla="*/ 711200 h 4845538"/>
              <a:gd name="connsiteX10" fmla="*/ 1672493 w 1703755"/>
              <a:gd name="connsiteY10" fmla="*/ 0 h 4845538"/>
              <a:gd name="connsiteX0" fmla="*/ 0 w 1703755"/>
              <a:gd name="connsiteY0" fmla="*/ 4845538 h 4845538"/>
              <a:gd name="connsiteX1" fmla="*/ 656493 w 1703755"/>
              <a:gd name="connsiteY1" fmla="*/ 4767385 h 4845538"/>
              <a:gd name="connsiteX2" fmla="*/ 1305170 w 1703755"/>
              <a:gd name="connsiteY2" fmla="*/ 4665785 h 4845538"/>
              <a:gd name="connsiteX3" fmla="*/ 1484924 w 1703755"/>
              <a:gd name="connsiteY3" fmla="*/ 4642338 h 4845538"/>
              <a:gd name="connsiteX4" fmla="*/ 1695940 w 1703755"/>
              <a:gd name="connsiteY4" fmla="*/ 4478215 h 4845538"/>
              <a:gd name="connsiteX5" fmla="*/ 1649047 w 1703755"/>
              <a:gd name="connsiteY5" fmla="*/ 3524739 h 4845538"/>
              <a:gd name="connsiteX6" fmla="*/ 1672493 w 1703755"/>
              <a:gd name="connsiteY6" fmla="*/ 2899508 h 4845538"/>
              <a:gd name="connsiteX7" fmla="*/ 1680309 w 1703755"/>
              <a:gd name="connsiteY7" fmla="*/ 2586892 h 4845538"/>
              <a:gd name="connsiteX8" fmla="*/ 1672493 w 1703755"/>
              <a:gd name="connsiteY8" fmla="*/ 1914769 h 4845538"/>
              <a:gd name="connsiteX9" fmla="*/ 1703755 w 1703755"/>
              <a:gd name="connsiteY9" fmla="*/ 711200 h 4845538"/>
              <a:gd name="connsiteX10" fmla="*/ 1672493 w 1703755"/>
              <a:gd name="connsiteY10" fmla="*/ 0 h 4845538"/>
              <a:gd name="connsiteX0" fmla="*/ 0 w 1719400"/>
              <a:gd name="connsiteY0" fmla="*/ 4845538 h 4845538"/>
              <a:gd name="connsiteX1" fmla="*/ 656493 w 1719400"/>
              <a:gd name="connsiteY1" fmla="*/ 4767385 h 4845538"/>
              <a:gd name="connsiteX2" fmla="*/ 1305170 w 1719400"/>
              <a:gd name="connsiteY2" fmla="*/ 4665785 h 4845538"/>
              <a:gd name="connsiteX3" fmla="*/ 1484924 w 1719400"/>
              <a:gd name="connsiteY3" fmla="*/ 4642338 h 4845538"/>
              <a:gd name="connsiteX4" fmla="*/ 1695940 w 1719400"/>
              <a:gd name="connsiteY4" fmla="*/ 4478215 h 4845538"/>
              <a:gd name="connsiteX5" fmla="*/ 1711570 w 1719400"/>
              <a:gd name="connsiteY5" fmla="*/ 3524739 h 4845538"/>
              <a:gd name="connsiteX6" fmla="*/ 1672493 w 1719400"/>
              <a:gd name="connsiteY6" fmla="*/ 2899508 h 4845538"/>
              <a:gd name="connsiteX7" fmla="*/ 1680309 w 1719400"/>
              <a:gd name="connsiteY7" fmla="*/ 2586892 h 4845538"/>
              <a:gd name="connsiteX8" fmla="*/ 1672493 w 1719400"/>
              <a:gd name="connsiteY8" fmla="*/ 1914769 h 4845538"/>
              <a:gd name="connsiteX9" fmla="*/ 1703755 w 1719400"/>
              <a:gd name="connsiteY9" fmla="*/ 711200 h 4845538"/>
              <a:gd name="connsiteX10" fmla="*/ 1672493 w 1719400"/>
              <a:gd name="connsiteY10" fmla="*/ 0 h 4845538"/>
              <a:gd name="connsiteX0" fmla="*/ 0 w 1717577"/>
              <a:gd name="connsiteY0" fmla="*/ 4845538 h 4845538"/>
              <a:gd name="connsiteX1" fmla="*/ 656493 w 1717577"/>
              <a:gd name="connsiteY1" fmla="*/ 4767385 h 4845538"/>
              <a:gd name="connsiteX2" fmla="*/ 1305170 w 1717577"/>
              <a:gd name="connsiteY2" fmla="*/ 4665785 h 4845538"/>
              <a:gd name="connsiteX3" fmla="*/ 1484924 w 1717577"/>
              <a:gd name="connsiteY3" fmla="*/ 4642338 h 4845538"/>
              <a:gd name="connsiteX4" fmla="*/ 1695940 w 1717577"/>
              <a:gd name="connsiteY4" fmla="*/ 4478215 h 4845538"/>
              <a:gd name="connsiteX5" fmla="*/ 1711570 w 1717577"/>
              <a:gd name="connsiteY5" fmla="*/ 3524739 h 4845538"/>
              <a:gd name="connsiteX6" fmla="*/ 1703754 w 1717577"/>
              <a:gd name="connsiteY6" fmla="*/ 2876061 h 4845538"/>
              <a:gd name="connsiteX7" fmla="*/ 1680309 w 1717577"/>
              <a:gd name="connsiteY7" fmla="*/ 2586892 h 4845538"/>
              <a:gd name="connsiteX8" fmla="*/ 1672493 w 1717577"/>
              <a:gd name="connsiteY8" fmla="*/ 1914769 h 4845538"/>
              <a:gd name="connsiteX9" fmla="*/ 1703755 w 1717577"/>
              <a:gd name="connsiteY9" fmla="*/ 711200 h 4845538"/>
              <a:gd name="connsiteX10" fmla="*/ 1672493 w 1717577"/>
              <a:gd name="connsiteY10" fmla="*/ 0 h 4845538"/>
              <a:gd name="connsiteX0" fmla="*/ 0 w 1717577"/>
              <a:gd name="connsiteY0" fmla="*/ 4845538 h 4845538"/>
              <a:gd name="connsiteX1" fmla="*/ 656493 w 1717577"/>
              <a:gd name="connsiteY1" fmla="*/ 4767385 h 4845538"/>
              <a:gd name="connsiteX2" fmla="*/ 1305170 w 1717577"/>
              <a:gd name="connsiteY2" fmla="*/ 4665785 h 4845538"/>
              <a:gd name="connsiteX3" fmla="*/ 1484924 w 1717577"/>
              <a:gd name="connsiteY3" fmla="*/ 4642338 h 4845538"/>
              <a:gd name="connsiteX4" fmla="*/ 1695940 w 1717577"/>
              <a:gd name="connsiteY4" fmla="*/ 4478215 h 4845538"/>
              <a:gd name="connsiteX5" fmla="*/ 1711570 w 1717577"/>
              <a:gd name="connsiteY5" fmla="*/ 3524739 h 4845538"/>
              <a:gd name="connsiteX6" fmla="*/ 1703754 w 1717577"/>
              <a:gd name="connsiteY6" fmla="*/ 2876061 h 4845538"/>
              <a:gd name="connsiteX7" fmla="*/ 1672493 w 1717577"/>
              <a:gd name="connsiteY7" fmla="*/ 1914769 h 4845538"/>
              <a:gd name="connsiteX8" fmla="*/ 1703755 w 1717577"/>
              <a:gd name="connsiteY8" fmla="*/ 711200 h 4845538"/>
              <a:gd name="connsiteX9" fmla="*/ 1672493 w 1717577"/>
              <a:gd name="connsiteY9" fmla="*/ 0 h 4845538"/>
              <a:gd name="connsiteX0" fmla="*/ 0 w 1717577"/>
              <a:gd name="connsiteY0" fmla="*/ 4845538 h 4845538"/>
              <a:gd name="connsiteX1" fmla="*/ 656493 w 1717577"/>
              <a:gd name="connsiteY1" fmla="*/ 4767385 h 4845538"/>
              <a:gd name="connsiteX2" fmla="*/ 1305170 w 1717577"/>
              <a:gd name="connsiteY2" fmla="*/ 4665785 h 4845538"/>
              <a:gd name="connsiteX3" fmla="*/ 1484924 w 1717577"/>
              <a:gd name="connsiteY3" fmla="*/ 4642338 h 4845538"/>
              <a:gd name="connsiteX4" fmla="*/ 1695940 w 1717577"/>
              <a:gd name="connsiteY4" fmla="*/ 4478215 h 4845538"/>
              <a:gd name="connsiteX5" fmla="*/ 1711570 w 1717577"/>
              <a:gd name="connsiteY5" fmla="*/ 3524739 h 4845538"/>
              <a:gd name="connsiteX6" fmla="*/ 1703754 w 1717577"/>
              <a:gd name="connsiteY6" fmla="*/ 2876061 h 4845538"/>
              <a:gd name="connsiteX7" fmla="*/ 1703755 w 1717577"/>
              <a:gd name="connsiteY7" fmla="*/ 711200 h 4845538"/>
              <a:gd name="connsiteX8" fmla="*/ 1672493 w 1717577"/>
              <a:gd name="connsiteY8" fmla="*/ 0 h 4845538"/>
              <a:gd name="connsiteX0" fmla="*/ 0 w 1717577"/>
              <a:gd name="connsiteY0" fmla="*/ 4845538 h 4845538"/>
              <a:gd name="connsiteX1" fmla="*/ 656493 w 1717577"/>
              <a:gd name="connsiteY1" fmla="*/ 4767385 h 4845538"/>
              <a:gd name="connsiteX2" fmla="*/ 1305170 w 1717577"/>
              <a:gd name="connsiteY2" fmla="*/ 4665785 h 4845538"/>
              <a:gd name="connsiteX3" fmla="*/ 1484924 w 1717577"/>
              <a:gd name="connsiteY3" fmla="*/ 4642338 h 4845538"/>
              <a:gd name="connsiteX4" fmla="*/ 1695940 w 1717577"/>
              <a:gd name="connsiteY4" fmla="*/ 4478215 h 4845538"/>
              <a:gd name="connsiteX5" fmla="*/ 1711570 w 1717577"/>
              <a:gd name="connsiteY5" fmla="*/ 3524739 h 4845538"/>
              <a:gd name="connsiteX6" fmla="*/ 1703754 w 1717577"/>
              <a:gd name="connsiteY6" fmla="*/ 2876061 h 4845538"/>
              <a:gd name="connsiteX7" fmla="*/ 1672493 w 1717577"/>
              <a:gd name="connsiteY7" fmla="*/ 0 h 4845538"/>
              <a:gd name="connsiteX0" fmla="*/ 0 w 1717577"/>
              <a:gd name="connsiteY0" fmla="*/ 1969477 h 1969477"/>
              <a:gd name="connsiteX1" fmla="*/ 656493 w 1717577"/>
              <a:gd name="connsiteY1" fmla="*/ 1891324 h 1969477"/>
              <a:gd name="connsiteX2" fmla="*/ 1305170 w 1717577"/>
              <a:gd name="connsiteY2" fmla="*/ 1789724 h 1969477"/>
              <a:gd name="connsiteX3" fmla="*/ 1484924 w 1717577"/>
              <a:gd name="connsiteY3" fmla="*/ 1766277 h 1969477"/>
              <a:gd name="connsiteX4" fmla="*/ 1695940 w 1717577"/>
              <a:gd name="connsiteY4" fmla="*/ 1602154 h 1969477"/>
              <a:gd name="connsiteX5" fmla="*/ 1711570 w 1717577"/>
              <a:gd name="connsiteY5" fmla="*/ 648678 h 1969477"/>
              <a:gd name="connsiteX6" fmla="*/ 1703754 w 1717577"/>
              <a:gd name="connsiteY6" fmla="*/ 0 h 196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7577" h="1969477">
                <a:moveTo>
                  <a:pt x="0" y="1969477"/>
                </a:moveTo>
                <a:lnTo>
                  <a:pt x="656493" y="1891324"/>
                </a:lnTo>
                <a:cubicBezTo>
                  <a:pt x="874021" y="1861365"/>
                  <a:pt x="1167098" y="1810565"/>
                  <a:pt x="1305170" y="1789724"/>
                </a:cubicBezTo>
                <a:cubicBezTo>
                  <a:pt x="1443242" y="1768883"/>
                  <a:pt x="1419796" y="1797539"/>
                  <a:pt x="1484924" y="1766277"/>
                </a:cubicBezTo>
                <a:cubicBezTo>
                  <a:pt x="1550052" y="1735015"/>
                  <a:pt x="1658166" y="1788420"/>
                  <a:pt x="1695940" y="1602154"/>
                </a:cubicBezTo>
                <a:cubicBezTo>
                  <a:pt x="1733714" y="1415888"/>
                  <a:pt x="1710268" y="915704"/>
                  <a:pt x="1711570" y="648678"/>
                </a:cubicBezTo>
                <a:cubicBezTo>
                  <a:pt x="1712872" y="381652"/>
                  <a:pt x="1705057" y="468923"/>
                  <a:pt x="1703754" y="0"/>
                </a:cubicBez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Forme libre 16"/>
          <p:cNvSpPr/>
          <p:nvPr/>
        </p:nvSpPr>
        <p:spPr>
          <a:xfrm>
            <a:off x="4251567" y="1039446"/>
            <a:ext cx="1753261" cy="1031631"/>
          </a:xfrm>
          <a:custGeom>
            <a:avLst/>
            <a:gdLst>
              <a:gd name="connsiteX0" fmla="*/ 0 w 1860062"/>
              <a:gd name="connsiteY0" fmla="*/ 4853354 h 4853354"/>
              <a:gd name="connsiteX1" fmla="*/ 812800 w 1860062"/>
              <a:gd name="connsiteY1" fmla="*/ 4767385 h 4853354"/>
              <a:gd name="connsiteX2" fmla="*/ 1461477 w 1860062"/>
              <a:gd name="connsiteY2" fmla="*/ 4665785 h 4853354"/>
              <a:gd name="connsiteX3" fmla="*/ 1688123 w 1860062"/>
              <a:gd name="connsiteY3" fmla="*/ 4618892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548554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797539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860062"/>
              <a:gd name="connsiteY0" fmla="*/ 4853354 h 4853354"/>
              <a:gd name="connsiteX1" fmla="*/ 812800 w 1860062"/>
              <a:gd name="connsiteY1" fmla="*/ 4767385 h 4853354"/>
              <a:gd name="connsiteX2" fmla="*/ 1461477 w 1860062"/>
              <a:gd name="connsiteY2" fmla="*/ 4665785 h 4853354"/>
              <a:gd name="connsiteX3" fmla="*/ 1641231 w 1860062"/>
              <a:gd name="connsiteY3" fmla="*/ 4642338 h 4853354"/>
              <a:gd name="connsiteX4" fmla="*/ 1797539 w 1860062"/>
              <a:gd name="connsiteY4" fmla="*/ 4478215 h 4853354"/>
              <a:gd name="connsiteX5" fmla="*/ 1805354 w 1860062"/>
              <a:gd name="connsiteY5" fmla="*/ 3524739 h 4853354"/>
              <a:gd name="connsiteX6" fmla="*/ 1828800 w 1860062"/>
              <a:gd name="connsiteY6" fmla="*/ 2899508 h 4853354"/>
              <a:gd name="connsiteX7" fmla="*/ 1836616 w 1860062"/>
              <a:gd name="connsiteY7" fmla="*/ 2586892 h 4853354"/>
              <a:gd name="connsiteX8" fmla="*/ 1828800 w 1860062"/>
              <a:gd name="connsiteY8" fmla="*/ 1914769 h 4853354"/>
              <a:gd name="connsiteX9" fmla="*/ 1860062 w 1860062"/>
              <a:gd name="connsiteY9" fmla="*/ 711200 h 4853354"/>
              <a:gd name="connsiteX10" fmla="*/ 1828800 w 1860062"/>
              <a:gd name="connsiteY10" fmla="*/ 0 h 4853354"/>
              <a:gd name="connsiteX0" fmla="*/ 0 w 1727200"/>
              <a:gd name="connsiteY0" fmla="*/ 4861170 h 4861170"/>
              <a:gd name="connsiteX1" fmla="*/ 679938 w 1727200"/>
              <a:gd name="connsiteY1" fmla="*/ 4767385 h 4861170"/>
              <a:gd name="connsiteX2" fmla="*/ 1328615 w 1727200"/>
              <a:gd name="connsiteY2" fmla="*/ 4665785 h 4861170"/>
              <a:gd name="connsiteX3" fmla="*/ 1508369 w 1727200"/>
              <a:gd name="connsiteY3" fmla="*/ 4642338 h 4861170"/>
              <a:gd name="connsiteX4" fmla="*/ 1664677 w 1727200"/>
              <a:gd name="connsiteY4" fmla="*/ 4478215 h 4861170"/>
              <a:gd name="connsiteX5" fmla="*/ 1672492 w 1727200"/>
              <a:gd name="connsiteY5" fmla="*/ 3524739 h 4861170"/>
              <a:gd name="connsiteX6" fmla="*/ 1695938 w 1727200"/>
              <a:gd name="connsiteY6" fmla="*/ 2899508 h 4861170"/>
              <a:gd name="connsiteX7" fmla="*/ 1703754 w 1727200"/>
              <a:gd name="connsiteY7" fmla="*/ 2586892 h 4861170"/>
              <a:gd name="connsiteX8" fmla="*/ 1695938 w 1727200"/>
              <a:gd name="connsiteY8" fmla="*/ 1914769 h 4861170"/>
              <a:gd name="connsiteX9" fmla="*/ 1727200 w 1727200"/>
              <a:gd name="connsiteY9" fmla="*/ 711200 h 4861170"/>
              <a:gd name="connsiteX10" fmla="*/ 1695938 w 1727200"/>
              <a:gd name="connsiteY10" fmla="*/ 0 h 4861170"/>
              <a:gd name="connsiteX0" fmla="*/ 0 w 1727200"/>
              <a:gd name="connsiteY0" fmla="*/ 4861170 h 4861170"/>
              <a:gd name="connsiteX1" fmla="*/ 679938 w 1727200"/>
              <a:gd name="connsiteY1" fmla="*/ 4767385 h 4861170"/>
              <a:gd name="connsiteX2" fmla="*/ 1328615 w 1727200"/>
              <a:gd name="connsiteY2" fmla="*/ 4665785 h 4861170"/>
              <a:gd name="connsiteX3" fmla="*/ 1508369 w 1727200"/>
              <a:gd name="connsiteY3" fmla="*/ 4642338 h 4861170"/>
              <a:gd name="connsiteX4" fmla="*/ 1719384 w 1727200"/>
              <a:gd name="connsiteY4" fmla="*/ 4486030 h 4861170"/>
              <a:gd name="connsiteX5" fmla="*/ 1672492 w 1727200"/>
              <a:gd name="connsiteY5" fmla="*/ 3524739 h 4861170"/>
              <a:gd name="connsiteX6" fmla="*/ 1695938 w 1727200"/>
              <a:gd name="connsiteY6" fmla="*/ 2899508 h 4861170"/>
              <a:gd name="connsiteX7" fmla="*/ 1703754 w 1727200"/>
              <a:gd name="connsiteY7" fmla="*/ 2586892 h 4861170"/>
              <a:gd name="connsiteX8" fmla="*/ 1695938 w 1727200"/>
              <a:gd name="connsiteY8" fmla="*/ 1914769 h 4861170"/>
              <a:gd name="connsiteX9" fmla="*/ 1727200 w 1727200"/>
              <a:gd name="connsiteY9" fmla="*/ 711200 h 4861170"/>
              <a:gd name="connsiteX10" fmla="*/ 1695938 w 1727200"/>
              <a:gd name="connsiteY10" fmla="*/ 0 h 4861170"/>
              <a:gd name="connsiteX0" fmla="*/ 0 w 1735919"/>
              <a:gd name="connsiteY0" fmla="*/ 4861170 h 4861170"/>
              <a:gd name="connsiteX1" fmla="*/ 679938 w 1735919"/>
              <a:gd name="connsiteY1" fmla="*/ 4767385 h 4861170"/>
              <a:gd name="connsiteX2" fmla="*/ 1328615 w 1735919"/>
              <a:gd name="connsiteY2" fmla="*/ 4665785 h 4861170"/>
              <a:gd name="connsiteX3" fmla="*/ 1508369 w 1735919"/>
              <a:gd name="connsiteY3" fmla="*/ 4642338 h 4861170"/>
              <a:gd name="connsiteX4" fmla="*/ 1719384 w 1735919"/>
              <a:gd name="connsiteY4" fmla="*/ 4486030 h 4861170"/>
              <a:gd name="connsiteX5" fmla="*/ 1719384 w 1735919"/>
              <a:gd name="connsiteY5" fmla="*/ 3532554 h 4861170"/>
              <a:gd name="connsiteX6" fmla="*/ 1695938 w 1735919"/>
              <a:gd name="connsiteY6" fmla="*/ 2899508 h 4861170"/>
              <a:gd name="connsiteX7" fmla="*/ 1703754 w 1735919"/>
              <a:gd name="connsiteY7" fmla="*/ 2586892 h 4861170"/>
              <a:gd name="connsiteX8" fmla="*/ 1695938 w 1735919"/>
              <a:gd name="connsiteY8" fmla="*/ 1914769 h 4861170"/>
              <a:gd name="connsiteX9" fmla="*/ 1727200 w 1735919"/>
              <a:gd name="connsiteY9" fmla="*/ 711200 h 4861170"/>
              <a:gd name="connsiteX10" fmla="*/ 1695938 w 1735919"/>
              <a:gd name="connsiteY10" fmla="*/ 0 h 4861170"/>
              <a:gd name="connsiteX0" fmla="*/ 0 w 1735919"/>
              <a:gd name="connsiteY0" fmla="*/ 4149970 h 4149970"/>
              <a:gd name="connsiteX1" fmla="*/ 679938 w 1735919"/>
              <a:gd name="connsiteY1" fmla="*/ 4056185 h 4149970"/>
              <a:gd name="connsiteX2" fmla="*/ 1328615 w 1735919"/>
              <a:gd name="connsiteY2" fmla="*/ 3954585 h 4149970"/>
              <a:gd name="connsiteX3" fmla="*/ 1508369 w 1735919"/>
              <a:gd name="connsiteY3" fmla="*/ 3931138 h 4149970"/>
              <a:gd name="connsiteX4" fmla="*/ 1719384 w 1735919"/>
              <a:gd name="connsiteY4" fmla="*/ 3774830 h 4149970"/>
              <a:gd name="connsiteX5" fmla="*/ 1719384 w 1735919"/>
              <a:gd name="connsiteY5" fmla="*/ 2821354 h 4149970"/>
              <a:gd name="connsiteX6" fmla="*/ 1695938 w 1735919"/>
              <a:gd name="connsiteY6" fmla="*/ 2188308 h 4149970"/>
              <a:gd name="connsiteX7" fmla="*/ 1703754 w 1735919"/>
              <a:gd name="connsiteY7" fmla="*/ 1875692 h 4149970"/>
              <a:gd name="connsiteX8" fmla="*/ 1695938 w 1735919"/>
              <a:gd name="connsiteY8" fmla="*/ 1203569 h 4149970"/>
              <a:gd name="connsiteX9" fmla="*/ 1727200 w 1735919"/>
              <a:gd name="connsiteY9" fmla="*/ 0 h 4149970"/>
              <a:gd name="connsiteX0" fmla="*/ 0 w 1735919"/>
              <a:gd name="connsiteY0" fmla="*/ 4149970 h 4149970"/>
              <a:gd name="connsiteX1" fmla="*/ 679938 w 1735919"/>
              <a:gd name="connsiteY1" fmla="*/ 4056185 h 4149970"/>
              <a:gd name="connsiteX2" fmla="*/ 1328615 w 1735919"/>
              <a:gd name="connsiteY2" fmla="*/ 3954585 h 4149970"/>
              <a:gd name="connsiteX3" fmla="*/ 1508369 w 1735919"/>
              <a:gd name="connsiteY3" fmla="*/ 3931138 h 4149970"/>
              <a:gd name="connsiteX4" fmla="*/ 1719384 w 1735919"/>
              <a:gd name="connsiteY4" fmla="*/ 3774830 h 4149970"/>
              <a:gd name="connsiteX5" fmla="*/ 1719384 w 1735919"/>
              <a:gd name="connsiteY5" fmla="*/ 2821354 h 4149970"/>
              <a:gd name="connsiteX6" fmla="*/ 1695938 w 1735919"/>
              <a:gd name="connsiteY6" fmla="*/ 2188308 h 4149970"/>
              <a:gd name="connsiteX7" fmla="*/ 1703754 w 1735919"/>
              <a:gd name="connsiteY7" fmla="*/ 1875692 h 4149970"/>
              <a:gd name="connsiteX8" fmla="*/ 1727200 w 1735919"/>
              <a:gd name="connsiteY8" fmla="*/ 0 h 4149970"/>
              <a:gd name="connsiteX0" fmla="*/ 0 w 1735919"/>
              <a:gd name="connsiteY0" fmla="*/ 2274278 h 2274278"/>
              <a:gd name="connsiteX1" fmla="*/ 679938 w 1735919"/>
              <a:gd name="connsiteY1" fmla="*/ 2180493 h 2274278"/>
              <a:gd name="connsiteX2" fmla="*/ 1328615 w 1735919"/>
              <a:gd name="connsiteY2" fmla="*/ 2078893 h 2274278"/>
              <a:gd name="connsiteX3" fmla="*/ 1508369 w 1735919"/>
              <a:gd name="connsiteY3" fmla="*/ 2055446 h 2274278"/>
              <a:gd name="connsiteX4" fmla="*/ 1719384 w 1735919"/>
              <a:gd name="connsiteY4" fmla="*/ 1899138 h 2274278"/>
              <a:gd name="connsiteX5" fmla="*/ 1719384 w 1735919"/>
              <a:gd name="connsiteY5" fmla="*/ 945662 h 2274278"/>
              <a:gd name="connsiteX6" fmla="*/ 1695938 w 1735919"/>
              <a:gd name="connsiteY6" fmla="*/ 312616 h 2274278"/>
              <a:gd name="connsiteX7" fmla="*/ 1703754 w 1735919"/>
              <a:gd name="connsiteY7" fmla="*/ 0 h 2274278"/>
              <a:gd name="connsiteX0" fmla="*/ 0 w 1735919"/>
              <a:gd name="connsiteY0" fmla="*/ 1961662 h 1961662"/>
              <a:gd name="connsiteX1" fmla="*/ 679938 w 1735919"/>
              <a:gd name="connsiteY1" fmla="*/ 1867877 h 1961662"/>
              <a:gd name="connsiteX2" fmla="*/ 1328615 w 1735919"/>
              <a:gd name="connsiteY2" fmla="*/ 1766277 h 1961662"/>
              <a:gd name="connsiteX3" fmla="*/ 1508369 w 1735919"/>
              <a:gd name="connsiteY3" fmla="*/ 1742830 h 1961662"/>
              <a:gd name="connsiteX4" fmla="*/ 1719384 w 1735919"/>
              <a:gd name="connsiteY4" fmla="*/ 1586522 h 1961662"/>
              <a:gd name="connsiteX5" fmla="*/ 1719384 w 1735919"/>
              <a:gd name="connsiteY5" fmla="*/ 633046 h 1961662"/>
              <a:gd name="connsiteX6" fmla="*/ 1695938 w 1735919"/>
              <a:gd name="connsiteY6" fmla="*/ 0 h 1961662"/>
              <a:gd name="connsiteX0" fmla="*/ 0 w 1735919"/>
              <a:gd name="connsiteY0" fmla="*/ 1328616 h 1328616"/>
              <a:gd name="connsiteX1" fmla="*/ 679938 w 1735919"/>
              <a:gd name="connsiteY1" fmla="*/ 1234831 h 1328616"/>
              <a:gd name="connsiteX2" fmla="*/ 1328615 w 1735919"/>
              <a:gd name="connsiteY2" fmla="*/ 1133231 h 1328616"/>
              <a:gd name="connsiteX3" fmla="*/ 1508369 w 1735919"/>
              <a:gd name="connsiteY3" fmla="*/ 1109784 h 1328616"/>
              <a:gd name="connsiteX4" fmla="*/ 1719384 w 1735919"/>
              <a:gd name="connsiteY4" fmla="*/ 953476 h 1328616"/>
              <a:gd name="connsiteX5" fmla="*/ 1719384 w 1735919"/>
              <a:gd name="connsiteY5" fmla="*/ 0 h 1328616"/>
              <a:gd name="connsiteX0" fmla="*/ 0 w 1753261"/>
              <a:gd name="connsiteY0" fmla="*/ 1031631 h 1031631"/>
              <a:gd name="connsiteX1" fmla="*/ 679938 w 1753261"/>
              <a:gd name="connsiteY1" fmla="*/ 937846 h 1031631"/>
              <a:gd name="connsiteX2" fmla="*/ 1328615 w 1753261"/>
              <a:gd name="connsiteY2" fmla="*/ 836246 h 1031631"/>
              <a:gd name="connsiteX3" fmla="*/ 1508369 w 1753261"/>
              <a:gd name="connsiteY3" fmla="*/ 812799 h 1031631"/>
              <a:gd name="connsiteX4" fmla="*/ 1719384 w 1753261"/>
              <a:gd name="connsiteY4" fmla="*/ 656491 h 1031631"/>
              <a:gd name="connsiteX5" fmla="*/ 1750646 w 1753261"/>
              <a:gd name="connsiteY5" fmla="*/ 0 h 103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261" h="1031631">
                <a:moveTo>
                  <a:pt x="0" y="1031631"/>
                </a:moveTo>
                <a:lnTo>
                  <a:pt x="679938" y="937846"/>
                </a:lnTo>
                <a:lnTo>
                  <a:pt x="1328615" y="836246"/>
                </a:lnTo>
                <a:cubicBezTo>
                  <a:pt x="1466687" y="815405"/>
                  <a:pt x="1443241" y="842758"/>
                  <a:pt x="1508369" y="812799"/>
                </a:cubicBezTo>
                <a:cubicBezTo>
                  <a:pt x="1573497" y="782840"/>
                  <a:pt x="1679004" y="791958"/>
                  <a:pt x="1719384" y="656491"/>
                </a:cubicBezTo>
                <a:cubicBezTo>
                  <a:pt x="1759764" y="521024"/>
                  <a:pt x="1754554" y="264420"/>
                  <a:pt x="1750646" y="0"/>
                </a:cubicBezTo>
              </a:path>
            </a:pathLst>
          </a:custGeom>
          <a:noFill/>
          <a:ln w="317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rot="4707312">
            <a:off x="5983944" y="1774650"/>
            <a:ext cx="250879" cy="328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rot="4707312">
            <a:off x="6008857" y="2734547"/>
            <a:ext cx="250879" cy="328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rot="4707312">
            <a:off x="5999332" y="3684118"/>
            <a:ext cx="250879" cy="328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rot="4707312">
            <a:off x="6015656" y="4644806"/>
            <a:ext cx="250879" cy="309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rot="4707312">
            <a:off x="6023858" y="5603776"/>
            <a:ext cx="250879" cy="2940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Arc 23"/>
          <p:cNvSpPr/>
          <p:nvPr/>
        </p:nvSpPr>
        <p:spPr>
          <a:xfrm rot="6019803">
            <a:off x="5406540" y="1083699"/>
            <a:ext cx="805391" cy="1235880"/>
          </a:xfrm>
          <a:prstGeom prst="arc">
            <a:avLst>
              <a:gd name="adj1" fmla="val 17279552"/>
              <a:gd name="adj2" fmla="val 1956066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5" name="Arc 24"/>
          <p:cNvSpPr/>
          <p:nvPr/>
        </p:nvSpPr>
        <p:spPr>
          <a:xfrm rot="6019803">
            <a:off x="5405637" y="2034358"/>
            <a:ext cx="805391" cy="1235880"/>
          </a:xfrm>
          <a:prstGeom prst="arc">
            <a:avLst>
              <a:gd name="adj1" fmla="val 17279552"/>
              <a:gd name="adj2" fmla="val 1956066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6" name="Arc 25"/>
          <p:cNvSpPr/>
          <p:nvPr/>
        </p:nvSpPr>
        <p:spPr>
          <a:xfrm rot="6019803">
            <a:off x="5401072" y="2984771"/>
            <a:ext cx="805391" cy="1235880"/>
          </a:xfrm>
          <a:prstGeom prst="arc">
            <a:avLst>
              <a:gd name="adj1" fmla="val 17279552"/>
              <a:gd name="adj2" fmla="val 1956066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7" name="Arc 26"/>
          <p:cNvSpPr/>
          <p:nvPr/>
        </p:nvSpPr>
        <p:spPr>
          <a:xfrm rot="6019803">
            <a:off x="5405636" y="3930285"/>
            <a:ext cx="805391" cy="1235880"/>
          </a:xfrm>
          <a:prstGeom prst="arc">
            <a:avLst>
              <a:gd name="adj1" fmla="val 17279552"/>
              <a:gd name="adj2" fmla="val 1956066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8" name="Arc 27"/>
          <p:cNvSpPr/>
          <p:nvPr/>
        </p:nvSpPr>
        <p:spPr>
          <a:xfrm rot="6019803">
            <a:off x="5410201" y="4879035"/>
            <a:ext cx="805391" cy="1235880"/>
          </a:xfrm>
          <a:prstGeom prst="arc">
            <a:avLst>
              <a:gd name="adj1" fmla="val 17279552"/>
              <a:gd name="adj2" fmla="val 19560660"/>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nvGrpSpPr>
          <p:cNvPr id="38" name="Grouper 37"/>
          <p:cNvGrpSpPr/>
          <p:nvPr/>
        </p:nvGrpSpPr>
        <p:grpSpPr>
          <a:xfrm>
            <a:off x="3078853" y="1872661"/>
            <a:ext cx="2894735" cy="4131291"/>
            <a:chOff x="3078853" y="1872661"/>
            <a:chExt cx="2894735" cy="4131291"/>
          </a:xfrm>
        </p:grpSpPr>
        <p:grpSp>
          <p:nvGrpSpPr>
            <p:cNvPr id="32" name="Grouper 31"/>
            <p:cNvGrpSpPr/>
            <p:nvPr/>
          </p:nvGrpSpPr>
          <p:grpSpPr>
            <a:xfrm>
              <a:off x="5746260" y="2696571"/>
              <a:ext cx="227328" cy="2055064"/>
              <a:chOff x="5746260" y="2696571"/>
              <a:chExt cx="227328" cy="2055064"/>
            </a:xfrm>
            <a:solidFill>
              <a:schemeClr val="bg1"/>
            </a:solidFill>
            <a:effectLst/>
          </p:grpSpPr>
          <p:sp>
            <p:nvSpPr>
              <p:cNvPr id="29" name="Ellipse 28"/>
              <p:cNvSpPr/>
              <p:nvPr/>
            </p:nvSpPr>
            <p:spPr>
              <a:xfrm>
                <a:off x="5761204" y="2696571"/>
                <a:ext cx="212384" cy="140414"/>
              </a:xfrm>
              <a:prstGeom prst="ellipse">
                <a:avLst/>
              </a:pr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Ellipse 29"/>
              <p:cNvSpPr/>
              <p:nvPr/>
            </p:nvSpPr>
            <p:spPr>
              <a:xfrm>
                <a:off x="5753732" y="3653896"/>
                <a:ext cx="212384" cy="140414"/>
              </a:xfrm>
              <a:prstGeom prst="ellipse">
                <a:avLst/>
              </a:pr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Ellipse 30"/>
              <p:cNvSpPr/>
              <p:nvPr/>
            </p:nvSpPr>
            <p:spPr>
              <a:xfrm>
                <a:off x="5746260" y="4611221"/>
                <a:ext cx="212384" cy="140414"/>
              </a:xfrm>
              <a:prstGeom prst="ellipse">
                <a:avLst/>
              </a:prstGeom>
              <a:grp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3" name="ZoneTexte 32"/>
            <p:cNvSpPr txBox="1"/>
            <p:nvPr/>
          </p:nvSpPr>
          <p:spPr>
            <a:xfrm>
              <a:off x="3082520" y="1872661"/>
              <a:ext cx="1344246" cy="369332"/>
            </a:xfrm>
            <a:prstGeom prst="rect">
              <a:avLst/>
            </a:prstGeom>
            <a:noFill/>
          </p:spPr>
          <p:txBody>
            <a:bodyPr wrap="square" rtlCol="0">
              <a:spAutoFit/>
            </a:bodyPr>
            <a:lstStyle/>
            <a:p>
              <a:r>
                <a:rPr lang="en-GB" b="1" dirty="0" err="1">
                  <a:solidFill>
                    <a:srgbClr val="00B050"/>
                  </a:solidFill>
                </a:rPr>
                <a:t>Préservée</a:t>
              </a:r>
              <a:endParaRPr lang="en-GB" b="1" dirty="0">
                <a:solidFill>
                  <a:srgbClr val="00B050"/>
                </a:solidFill>
              </a:endParaRPr>
            </a:p>
          </p:txBody>
        </p:sp>
        <p:sp>
          <p:nvSpPr>
            <p:cNvPr id="34" name="ZoneTexte 33"/>
            <p:cNvSpPr txBox="1"/>
            <p:nvPr/>
          </p:nvSpPr>
          <p:spPr>
            <a:xfrm>
              <a:off x="3078853" y="5634620"/>
              <a:ext cx="1344246" cy="369332"/>
            </a:xfrm>
            <a:prstGeom prst="rect">
              <a:avLst/>
            </a:prstGeom>
            <a:noFill/>
          </p:spPr>
          <p:txBody>
            <a:bodyPr wrap="square" rtlCol="0">
              <a:spAutoFit/>
            </a:bodyPr>
            <a:lstStyle/>
            <a:p>
              <a:r>
                <a:rPr lang="en-GB" b="1" dirty="0" err="1">
                  <a:solidFill>
                    <a:srgbClr val="00B050"/>
                  </a:solidFill>
                </a:rPr>
                <a:t>Préservée</a:t>
              </a:r>
              <a:endParaRPr lang="en-GB" b="1" dirty="0">
                <a:solidFill>
                  <a:srgbClr val="00B050"/>
                </a:solidFill>
              </a:endParaRPr>
            </a:p>
          </p:txBody>
        </p:sp>
        <p:sp>
          <p:nvSpPr>
            <p:cNvPr id="35" name="ZoneTexte 34"/>
            <p:cNvSpPr txBox="1"/>
            <p:nvPr/>
          </p:nvSpPr>
          <p:spPr>
            <a:xfrm>
              <a:off x="3078853" y="4692866"/>
              <a:ext cx="1344246" cy="369332"/>
            </a:xfrm>
            <a:prstGeom prst="rect">
              <a:avLst/>
            </a:prstGeom>
            <a:noFill/>
          </p:spPr>
          <p:txBody>
            <a:bodyPr wrap="square" rtlCol="0">
              <a:spAutoFit/>
            </a:bodyPr>
            <a:lstStyle/>
            <a:p>
              <a:r>
                <a:rPr lang="en-GB" b="1" dirty="0" err="1">
                  <a:solidFill>
                    <a:srgbClr val="FF0000"/>
                  </a:solidFill>
                </a:rPr>
                <a:t>Altérée</a:t>
              </a:r>
              <a:endParaRPr lang="en-GB" b="1" dirty="0">
                <a:solidFill>
                  <a:srgbClr val="FF0000"/>
                </a:solidFill>
              </a:endParaRPr>
            </a:p>
          </p:txBody>
        </p:sp>
        <p:sp>
          <p:nvSpPr>
            <p:cNvPr id="36" name="ZoneTexte 35"/>
            <p:cNvSpPr txBox="1"/>
            <p:nvPr/>
          </p:nvSpPr>
          <p:spPr>
            <a:xfrm>
              <a:off x="3078853" y="3751112"/>
              <a:ext cx="1344246" cy="369332"/>
            </a:xfrm>
            <a:prstGeom prst="rect">
              <a:avLst/>
            </a:prstGeom>
            <a:noFill/>
          </p:spPr>
          <p:txBody>
            <a:bodyPr wrap="square" rtlCol="0">
              <a:spAutoFit/>
            </a:bodyPr>
            <a:lstStyle/>
            <a:p>
              <a:r>
                <a:rPr lang="en-GB" b="1" dirty="0" err="1">
                  <a:solidFill>
                    <a:srgbClr val="FF0000"/>
                  </a:solidFill>
                </a:rPr>
                <a:t>Altérée</a:t>
              </a:r>
              <a:endParaRPr lang="en-GB" b="1" dirty="0">
                <a:solidFill>
                  <a:srgbClr val="FF0000"/>
                </a:solidFill>
              </a:endParaRPr>
            </a:p>
          </p:txBody>
        </p:sp>
        <p:sp>
          <p:nvSpPr>
            <p:cNvPr id="37" name="ZoneTexte 36"/>
            <p:cNvSpPr txBox="1"/>
            <p:nvPr/>
          </p:nvSpPr>
          <p:spPr>
            <a:xfrm>
              <a:off x="3078853" y="2809358"/>
              <a:ext cx="1344246" cy="369332"/>
            </a:xfrm>
            <a:prstGeom prst="rect">
              <a:avLst/>
            </a:prstGeom>
            <a:noFill/>
          </p:spPr>
          <p:txBody>
            <a:bodyPr wrap="square" rtlCol="0">
              <a:spAutoFit/>
            </a:bodyPr>
            <a:lstStyle/>
            <a:p>
              <a:r>
                <a:rPr lang="en-GB" b="1" dirty="0" err="1">
                  <a:solidFill>
                    <a:srgbClr val="FF0000"/>
                  </a:solidFill>
                </a:rPr>
                <a:t>Altérée</a:t>
              </a:r>
              <a:endParaRPr lang="en-GB" b="1" dirty="0">
                <a:solidFill>
                  <a:srgbClr val="FF0000"/>
                </a:solidFill>
              </a:endParaRPr>
            </a:p>
          </p:txBody>
        </p:sp>
      </p:grpSp>
      <p:cxnSp>
        <p:nvCxnSpPr>
          <p:cNvPr id="6" name="Connecteur droit avec flèche 5">
            <a:extLst>
              <a:ext uri="{FF2B5EF4-FFF2-40B4-BE49-F238E27FC236}">
                <a16:creationId xmlns:a16="http://schemas.microsoft.com/office/drawing/2014/main" id="{155B9C27-AE85-2D49-9614-8F1876914788}"/>
              </a:ext>
            </a:extLst>
          </p:cNvPr>
          <p:cNvCxnSpPr>
            <a:cxnSpLocks/>
          </p:cNvCxnSpPr>
          <p:nvPr/>
        </p:nvCxnSpPr>
        <p:spPr>
          <a:xfrm flipV="1">
            <a:off x="4291584" y="2008643"/>
            <a:ext cx="407030" cy="55869"/>
          </a:xfrm>
          <a:prstGeom prst="straightConnector1">
            <a:avLst/>
          </a:prstGeom>
          <a:ln w="7937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Connecteur droit avec flèche 41">
            <a:extLst>
              <a:ext uri="{FF2B5EF4-FFF2-40B4-BE49-F238E27FC236}">
                <a16:creationId xmlns:a16="http://schemas.microsoft.com/office/drawing/2014/main" id="{A3CCCF8E-C4E1-3D43-9FC9-1FA43E0A0370}"/>
              </a:ext>
            </a:extLst>
          </p:cNvPr>
          <p:cNvCxnSpPr>
            <a:cxnSpLocks/>
          </p:cNvCxnSpPr>
          <p:nvPr/>
        </p:nvCxnSpPr>
        <p:spPr>
          <a:xfrm flipV="1">
            <a:off x="4360672" y="2943455"/>
            <a:ext cx="412693" cy="51713"/>
          </a:xfrm>
          <a:prstGeom prst="straightConnector1">
            <a:avLst/>
          </a:prstGeom>
          <a:ln w="793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Connecteur droit avec flèche 42">
            <a:extLst>
              <a:ext uri="{FF2B5EF4-FFF2-40B4-BE49-F238E27FC236}">
                <a16:creationId xmlns:a16="http://schemas.microsoft.com/office/drawing/2014/main" id="{06D84DEA-8FB3-A345-897E-3266F57EDBEF}"/>
              </a:ext>
            </a:extLst>
          </p:cNvPr>
          <p:cNvCxnSpPr>
            <a:cxnSpLocks/>
          </p:cNvCxnSpPr>
          <p:nvPr/>
        </p:nvCxnSpPr>
        <p:spPr>
          <a:xfrm flipV="1">
            <a:off x="4275328" y="3900088"/>
            <a:ext cx="417606" cy="37928"/>
          </a:xfrm>
          <a:prstGeom prst="straightConnector1">
            <a:avLst/>
          </a:prstGeom>
          <a:ln w="793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Connecteur droit avec flèche 43">
            <a:extLst>
              <a:ext uri="{FF2B5EF4-FFF2-40B4-BE49-F238E27FC236}">
                <a16:creationId xmlns:a16="http://schemas.microsoft.com/office/drawing/2014/main" id="{64CD4668-9315-204E-98FC-10517695180B}"/>
              </a:ext>
            </a:extLst>
          </p:cNvPr>
          <p:cNvCxnSpPr>
            <a:cxnSpLocks/>
          </p:cNvCxnSpPr>
          <p:nvPr/>
        </p:nvCxnSpPr>
        <p:spPr>
          <a:xfrm flipV="1">
            <a:off x="4333628" y="4836079"/>
            <a:ext cx="432039" cy="50029"/>
          </a:xfrm>
          <a:prstGeom prst="straightConnector1">
            <a:avLst/>
          </a:prstGeom>
          <a:ln w="793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Connecteur droit avec flèche 49">
            <a:extLst>
              <a:ext uri="{FF2B5EF4-FFF2-40B4-BE49-F238E27FC236}">
                <a16:creationId xmlns:a16="http://schemas.microsoft.com/office/drawing/2014/main" id="{BF7869E1-9488-B044-8290-EB663AC1C2D0}"/>
              </a:ext>
            </a:extLst>
          </p:cNvPr>
          <p:cNvCxnSpPr>
            <a:cxnSpLocks/>
          </p:cNvCxnSpPr>
          <p:nvPr/>
        </p:nvCxnSpPr>
        <p:spPr>
          <a:xfrm flipV="1">
            <a:off x="4333628" y="4832015"/>
            <a:ext cx="432039" cy="50029"/>
          </a:xfrm>
          <a:prstGeom prst="straightConnector1">
            <a:avLst/>
          </a:prstGeom>
          <a:ln w="793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Connecteur droit avec flèche 50">
            <a:extLst>
              <a:ext uri="{FF2B5EF4-FFF2-40B4-BE49-F238E27FC236}">
                <a16:creationId xmlns:a16="http://schemas.microsoft.com/office/drawing/2014/main" id="{B9EA1C0E-6D0E-7A4D-A22C-D2BAE445D816}"/>
              </a:ext>
            </a:extLst>
          </p:cNvPr>
          <p:cNvCxnSpPr>
            <a:cxnSpLocks/>
          </p:cNvCxnSpPr>
          <p:nvPr/>
        </p:nvCxnSpPr>
        <p:spPr>
          <a:xfrm flipV="1">
            <a:off x="4374268" y="5778927"/>
            <a:ext cx="432039" cy="50029"/>
          </a:xfrm>
          <a:prstGeom prst="straightConnector1">
            <a:avLst/>
          </a:prstGeom>
          <a:ln w="7937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Connecteur droit 53">
            <a:extLst>
              <a:ext uri="{FF2B5EF4-FFF2-40B4-BE49-F238E27FC236}">
                <a16:creationId xmlns:a16="http://schemas.microsoft.com/office/drawing/2014/main" id="{BE202C3F-2F63-494F-A75E-588FF4257E64}"/>
              </a:ext>
            </a:extLst>
          </p:cNvPr>
          <p:cNvCxnSpPr>
            <a:cxnSpLocks/>
          </p:cNvCxnSpPr>
          <p:nvPr/>
        </p:nvCxnSpPr>
        <p:spPr>
          <a:xfrm>
            <a:off x="6386959" y="1861398"/>
            <a:ext cx="0" cy="37982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6" name="Connecteur droit 55">
            <a:extLst>
              <a:ext uri="{FF2B5EF4-FFF2-40B4-BE49-F238E27FC236}">
                <a16:creationId xmlns:a16="http://schemas.microsoft.com/office/drawing/2014/main" id="{948A4FAE-2559-2F4E-928D-81C7BC8DD06F}"/>
              </a:ext>
            </a:extLst>
          </p:cNvPr>
          <p:cNvCxnSpPr>
            <a:cxnSpLocks/>
          </p:cNvCxnSpPr>
          <p:nvPr/>
        </p:nvCxnSpPr>
        <p:spPr>
          <a:xfrm>
            <a:off x="6379515" y="1096030"/>
            <a:ext cx="0" cy="379827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7" name="Connecteur droit 56">
            <a:extLst>
              <a:ext uri="{FF2B5EF4-FFF2-40B4-BE49-F238E27FC236}">
                <a16:creationId xmlns:a16="http://schemas.microsoft.com/office/drawing/2014/main" id="{84E0F773-C4ED-6840-85BC-5E48C0365D0E}"/>
              </a:ext>
            </a:extLst>
          </p:cNvPr>
          <p:cNvCxnSpPr>
            <a:cxnSpLocks/>
          </p:cNvCxnSpPr>
          <p:nvPr/>
        </p:nvCxnSpPr>
        <p:spPr>
          <a:xfrm>
            <a:off x="6378861" y="2476476"/>
            <a:ext cx="0" cy="3798276"/>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1C19AAFC-5510-E743-9004-70809302A3F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341914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52399"/>
            <a:ext cx="8229600" cy="1143000"/>
          </a:xfrm>
        </p:spPr>
        <p:txBody>
          <a:bodyPr/>
          <a:lstStyle/>
          <a:p>
            <a:r>
              <a:rPr lang="fr-FR" dirty="0">
                <a:solidFill>
                  <a:srgbClr val="FF0000"/>
                </a:solidFill>
              </a:rPr>
              <a:t>QRI 2</a:t>
            </a:r>
          </a:p>
        </p:txBody>
      </p:sp>
      <p:sp>
        <p:nvSpPr>
          <p:cNvPr id="5" name="Rectangle 4">
            <a:extLst>
              <a:ext uri="{FF2B5EF4-FFF2-40B4-BE49-F238E27FC236}">
                <a16:creationId xmlns:a16="http://schemas.microsoft.com/office/drawing/2014/main" id="{45D930DC-0966-E246-AFCB-9A8F8CA9627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8" name="Image 7">
            <a:extLst>
              <a:ext uri="{FF2B5EF4-FFF2-40B4-BE49-F238E27FC236}">
                <a16:creationId xmlns:a16="http://schemas.microsoft.com/office/drawing/2014/main" id="{8584564B-46F5-E149-87B0-330F7A9E2A2C}"/>
              </a:ext>
            </a:extLst>
          </p:cNvPr>
          <p:cNvPicPr>
            <a:picLocks noChangeAspect="1"/>
          </p:cNvPicPr>
          <p:nvPr/>
        </p:nvPicPr>
        <p:blipFill>
          <a:blip r:embed="rId3"/>
          <a:stretch>
            <a:fillRect/>
          </a:stretch>
        </p:blipFill>
        <p:spPr>
          <a:xfrm>
            <a:off x="0" y="1865664"/>
            <a:ext cx="9144000" cy="4028194"/>
          </a:xfrm>
          <a:prstGeom prst="rect">
            <a:avLst/>
          </a:prstGeom>
        </p:spPr>
      </p:pic>
    </p:spTree>
    <p:extLst>
      <p:ext uri="{BB962C8B-B14F-4D97-AF65-F5344CB8AC3E}">
        <p14:creationId xmlns:p14="http://schemas.microsoft.com/office/powerpoint/2010/main" val="9506477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1735"/>
            <a:ext cx="9144000" cy="5231131"/>
          </a:xfrm>
          <a:prstGeom prst="rect">
            <a:avLst/>
          </a:prstGeom>
        </p:spPr>
      </p:pic>
      <p:sp>
        <p:nvSpPr>
          <p:cNvPr id="3" name="Rectangle 2">
            <a:extLst>
              <a:ext uri="{FF2B5EF4-FFF2-40B4-BE49-F238E27FC236}">
                <a16:creationId xmlns:a16="http://schemas.microsoft.com/office/drawing/2014/main" id="{B2F5D8AF-38B3-0C4E-A7BB-2C8FDFF5EC9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38924494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3</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43FC391-176E-3347-BE41-F77E2FC9F74E}"/>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9FFEDD1F-2086-D24C-978D-AEBD03026094}"/>
              </a:ext>
            </a:extLst>
          </p:cNvPr>
          <p:cNvPicPr>
            <a:picLocks noChangeAspect="1"/>
          </p:cNvPicPr>
          <p:nvPr/>
        </p:nvPicPr>
        <p:blipFill>
          <a:blip r:embed="rId4"/>
          <a:stretch>
            <a:fillRect/>
          </a:stretch>
        </p:blipFill>
        <p:spPr>
          <a:xfrm>
            <a:off x="0" y="1885904"/>
            <a:ext cx="9144000" cy="4219533"/>
          </a:xfrm>
          <a:prstGeom prst="rect">
            <a:avLst/>
          </a:prstGeom>
        </p:spPr>
      </p:pic>
    </p:spTree>
    <p:extLst>
      <p:ext uri="{BB962C8B-B14F-4D97-AF65-F5344CB8AC3E}">
        <p14:creationId xmlns:p14="http://schemas.microsoft.com/office/powerpoint/2010/main" val="33345926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6819" y="11834"/>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rme libre 11"/>
          <p:cNvSpPr/>
          <p:nvPr/>
        </p:nvSpPr>
        <p:spPr>
          <a:xfrm>
            <a:off x="2903592" y="1472168"/>
            <a:ext cx="2413000" cy="4089400"/>
          </a:xfrm>
          <a:custGeom>
            <a:avLst/>
            <a:gdLst>
              <a:gd name="connsiteX0" fmla="*/ 0 w 2413000"/>
              <a:gd name="connsiteY0" fmla="*/ 0 h 4089400"/>
              <a:gd name="connsiteX1" fmla="*/ 584200 w 2413000"/>
              <a:gd name="connsiteY1" fmla="*/ 1206500 h 4089400"/>
              <a:gd name="connsiteX2" fmla="*/ 1663700 w 2413000"/>
              <a:gd name="connsiteY2" fmla="*/ 2679700 h 4089400"/>
              <a:gd name="connsiteX3" fmla="*/ 2413000 w 2413000"/>
              <a:gd name="connsiteY3" fmla="*/ 4089400 h 4089400"/>
            </a:gdLst>
            <a:ahLst/>
            <a:cxnLst>
              <a:cxn ang="0">
                <a:pos x="connsiteX0" y="connsiteY0"/>
              </a:cxn>
              <a:cxn ang="0">
                <a:pos x="connsiteX1" y="connsiteY1"/>
              </a:cxn>
              <a:cxn ang="0">
                <a:pos x="connsiteX2" y="connsiteY2"/>
              </a:cxn>
              <a:cxn ang="0">
                <a:pos x="connsiteX3" y="connsiteY3"/>
              </a:cxn>
            </a:cxnLst>
            <a:rect l="l" t="t" r="r" b="b"/>
            <a:pathLst>
              <a:path w="2413000" h="4089400">
                <a:moveTo>
                  <a:pt x="0" y="0"/>
                </a:moveTo>
                <a:cubicBezTo>
                  <a:pt x="153458" y="379941"/>
                  <a:pt x="306917" y="759883"/>
                  <a:pt x="584200" y="1206500"/>
                </a:cubicBezTo>
                <a:cubicBezTo>
                  <a:pt x="861483" y="1653117"/>
                  <a:pt x="1358900" y="2199217"/>
                  <a:pt x="1663700" y="2679700"/>
                </a:cubicBezTo>
                <a:cubicBezTo>
                  <a:pt x="1968500" y="3160183"/>
                  <a:pt x="2413000" y="4089400"/>
                  <a:pt x="2413000" y="4089400"/>
                </a:cubicBezTo>
              </a:path>
            </a:pathLst>
          </a:custGeom>
          <a:ln w="190500" cmpd="sng">
            <a:solidFill>
              <a:srgbClr val="FF66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Forme libre 3"/>
          <p:cNvSpPr/>
          <p:nvPr/>
        </p:nvSpPr>
        <p:spPr>
          <a:xfrm>
            <a:off x="2514600" y="2044700"/>
            <a:ext cx="2514600" cy="3619500"/>
          </a:xfrm>
          <a:custGeom>
            <a:avLst/>
            <a:gdLst>
              <a:gd name="connsiteX0" fmla="*/ 0 w 2514600"/>
              <a:gd name="connsiteY0" fmla="*/ 0 h 3619500"/>
              <a:gd name="connsiteX1" fmla="*/ 88900 w 2514600"/>
              <a:gd name="connsiteY1" fmla="*/ 736600 h 3619500"/>
              <a:gd name="connsiteX2" fmla="*/ 342900 w 2514600"/>
              <a:gd name="connsiteY2" fmla="*/ 1244600 h 3619500"/>
              <a:gd name="connsiteX3" fmla="*/ 711200 w 2514600"/>
              <a:gd name="connsiteY3" fmla="*/ 1739900 h 3619500"/>
              <a:gd name="connsiteX4" fmla="*/ 1638300 w 2514600"/>
              <a:gd name="connsiteY4" fmla="*/ 1943100 h 3619500"/>
              <a:gd name="connsiteX5" fmla="*/ 2171700 w 2514600"/>
              <a:gd name="connsiteY5" fmla="*/ 2908300 h 3619500"/>
              <a:gd name="connsiteX6" fmla="*/ 2425700 w 2514600"/>
              <a:gd name="connsiteY6" fmla="*/ 3492500 h 3619500"/>
              <a:gd name="connsiteX7" fmla="*/ 2514600 w 2514600"/>
              <a:gd name="connsiteY7" fmla="*/ 3619500 h 361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19500">
                <a:moveTo>
                  <a:pt x="0" y="0"/>
                </a:moveTo>
                <a:cubicBezTo>
                  <a:pt x="15875" y="264583"/>
                  <a:pt x="31750" y="529167"/>
                  <a:pt x="88900" y="736600"/>
                </a:cubicBezTo>
                <a:cubicBezTo>
                  <a:pt x="146050" y="944033"/>
                  <a:pt x="239183" y="1077383"/>
                  <a:pt x="342900" y="1244600"/>
                </a:cubicBezTo>
                <a:cubicBezTo>
                  <a:pt x="446617" y="1411817"/>
                  <a:pt x="495300" y="1623483"/>
                  <a:pt x="711200" y="1739900"/>
                </a:cubicBezTo>
                <a:cubicBezTo>
                  <a:pt x="927100" y="1856317"/>
                  <a:pt x="1394883" y="1748367"/>
                  <a:pt x="1638300" y="1943100"/>
                </a:cubicBezTo>
                <a:cubicBezTo>
                  <a:pt x="1881717" y="2137833"/>
                  <a:pt x="2040467" y="2650067"/>
                  <a:pt x="2171700" y="2908300"/>
                </a:cubicBezTo>
                <a:cubicBezTo>
                  <a:pt x="2302933" y="3166533"/>
                  <a:pt x="2368550" y="3373967"/>
                  <a:pt x="2425700" y="3492500"/>
                </a:cubicBezTo>
                <a:cubicBezTo>
                  <a:pt x="2482850" y="3611033"/>
                  <a:pt x="2514600" y="3619500"/>
                  <a:pt x="2514600" y="36195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5" name="Forme libre 4"/>
          <p:cNvSpPr/>
          <p:nvPr/>
        </p:nvSpPr>
        <p:spPr>
          <a:xfrm>
            <a:off x="4724400" y="1587500"/>
            <a:ext cx="1295400" cy="3784600"/>
          </a:xfrm>
          <a:custGeom>
            <a:avLst/>
            <a:gdLst>
              <a:gd name="connsiteX0" fmla="*/ 0 w 1295400"/>
              <a:gd name="connsiteY0" fmla="*/ 0 h 3784600"/>
              <a:gd name="connsiteX1" fmla="*/ 546100 w 1295400"/>
              <a:gd name="connsiteY1" fmla="*/ 1549400 h 3784600"/>
              <a:gd name="connsiteX2" fmla="*/ 901700 w 1295400"/>
              <a:gd name="connsiteY2" fmla="*/ 2971800 h 3784600"/>
              <a:gd name="connsiteX3" fmla="*/ 1295400 w 1295400"/>
              <a:gd name="connsiteY3" fmla="*/ 3784600 h 3784600"/>
            </a:gdLst>
            <a:ahLst/>
            <a:cxnLst>
              <a:cxn ang="0">
                <a:pos x="connsiteX0" y="connsiteY0"/>
              </a:cxn>
              <a:cxn ang="0">
                <a:pos x="connsiteX1" y="connsiteY1"/>
              </a:cxn>
              <a:cxn ang="0">
                <a:pos x="connsiteX2" y="connsiteY2"/>
              </a:cxn>
              <a:cxn ang="0">
                <a:pos x="connsiteX3" y="connsiteY3"/>
              </a:cxn>
            </a:cxnLst>
            <a:rect l="l" t="t" r="r" b="b"/>
            <a:pathLst>
              <a:path w="1295400" h="3784600">
                <a:moveTo>
                  <a:pt x="0" y="0"/>
                </a:moveTo>
                <a:cubicBezTo>
                  <a:pt x="197908" y="527050"/>
                  <a:pt x="395817" y="1054100"/>
                  <a:pt x="546100" y="1549400"/>
                </a:cubicBezTo>
                <a:cubicBezTo>
                  <a:pt x="696383" y="2044700"/>
                  <a:pt x="776817" y="2599267"/>
                  <a:pt x="901700" y="2971800"/>
                </a:cubicBezTo>
                <a:cubicBezTo>
                  <a:pt x="1026583" y="3344333"/>
                  <a:pt x="1295400" y="3784600"/>
                  <a:pt x="1295400" y="37846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Forme libre 5"/>
          <p:cNvSpPr/>
          <p:nvPr/>
        </p:nvSpPr>
        <p:spPr>
          <a:xfrm>
            <a:off x="5041900" y="1625600"/>
            <a:ext cx="1760176" cy="3683000"/>
          </a:xfrm>
          <a:custGeom>
            <a:avLst/>
            <a:gdLst>
              <a:gd name="connsiteX0" fmla="*/ 0 w 1760176"/>
              <a:gd name="connsiteY0" fmla="*/ 0 h 3683000"/>
              <a:gd name="connsiteX1" fmla="*/ 520700 w 1760176"/>
              <a:gd name="connsiteY1" fmla="*/ 1041400 h 3683000"/>
              <a:gd name="connsiteX2" fmla="*/ 1384300 w 1760176"/>
              <a:gd name="connsiteY2" fmla="*/ 1587500 h 3683000"/>
              <a:gd name="connsiteX3" fmla="*/ 1752600 w 1760176"/>
              <a:gd name="connsiteY3" fmla="*/ 2019300 h 3683000"/>
              <a:gd name="connsiteX4" fmla="*/ 1079500 w 1760176"/>
              <a:gd name="connsiteY4" fmla="*/ 2692400 h 3683000"/>
              <a:gd name="connsiteX5" fmla="*/ 1003300 w 1760176"/>
              <a:gd name="connsiteY5" fmla="*/ 3390900 h 3683000"/>
              <a:gd name="connsiteX6" fmla="*/ 1066800 w 1760176"/>
              <a:gd name="connsiteY6" fmla="*/ 36830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0176" h="3683000">
                <a:moveTo>
                  <a:pt x="0" y="0"/>
                </a:moveTo>
                <a:cubicBezTo>
                  <a:pt x="144991" y="388408"/>
                  <a:pt x="289983" y="776817"/>
                  <a:pt x="520700" y="1041400"/>
                </a:cubicBezTo>
                <a:cubicBezTo>
                  <a:pt x="751417" y="1305983"/>
                  <a:pt x="1178983" y="1424517"/>
                  <a:pt x="1384300" y="1587500"/>
                </a:cubicBezTo>
                <a:cubicBezTo>
                  <a:pt x="1589617" y="1750483"/>
                  <a:pt x="1803400" y="1835150"/>
                  <a:pt x="1752600" y="2019300"/>
                </a:cubicBezTo>
                <a:cubicBezTo>
                  <a:pt x="1701800" y="2203450"/>
                  <a:pt x="1204383" y="2463800"/>
                  <a:pt x="1079500" y="2692400"/>
                </a:cubicBezTo>
                <a:cubicBezTo>
                  <a:pt x="954617" y="2921000"/>
                  <a:pt x="1005417" y="3225800"/>
                  <a:pt x="1003300" y="3390900"/>
                </a:cubicBezTo>
                <a:cubicBezTo>
                  <a:pt x="1001183" y="3556000"/>
                  <a:pt x="1066800" y="3683000"/>
                  <a:pt x="1066800" y="368300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Forme libre 6"/>
          <p:cNvSpPr/>
          <p:nvPr/>
        </p:nvSpPr>
        <p:spPr>
          <a:xfrm>
            <a:off x="5410200" y="1235825"/>
            <a:ext cx="3625629" cy="3996575"/>
          </a:xfrm>
          <a:custGeom>
            <a:avLst/>
            <a:gdLst>
              <a:gd name="connsiteX0" fmla="*/ 0 w 3625629"/>
              <a:gd name="connsiteY0" fmla="*/ 59575 h 3996575"/>
              <a:gd name="connsiteX1" fmla="*/ 1295400 w 3625629"/>
              <a:gd name="connsiteY1" fmla="*/ 21475 h 3996575"/>
              <a:gd name="connsiteX2" fmla="*/ 2476500 w 3625629"/>
              <a:gd name="connsiteY2" fmla="*/ 351675 h 3996575"/>
              <a:gd name="connsiteX3" fmla="*/ 3556000 w 3625629"/>
              <a:gd name="connsiteY3" fmla="*/ 1469275 h 3996575"/>
              <a:gd name="connsiteX4" fmla="*/ 3238500 w 3625629"/>
              <a:gd name="connsiteY4" fmla="*/ 2802775 h 3996575"/>
              <a:gd name="connsiteX5" fmla="*/ 977900 w 3625629"/>
              <a:gd name="connsiteY5" fmla="*/ 3996575 h 3996575"/>
              <a:gd name="connsiteX6" fmla="*/ 977900 w 3625629"/>
              <a:gd name="connsiteY6" fmla="*/ 3996575 h 3996575"/>
              <a:gd name="connsiteX7" fmla="*/ 977900 w 3625629"/>
              <a:gd name="connsiteY7" fmla="*/ 3996575 h 399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25629" h="3996575">
                <a:moveTo>
                  <a:pt x="0" y="59575"/>
                </a:moveTo>
                <a:cubicBezTo>
                  <a:pt x="441325" y="16183"/>
                  <a:pt x="882650" y="-27208"/>
                  <a:pt x="1295400" y="21475"/>
                </a:cubicBezTo>
                <a:cubicBezTo>
                  <a:pt x="1708150" y="70158"/>
                  <a:pt x="2099733" y="110375"/>
                  <a:pt x="2476500" y="351675"/>
                </a:cubicBezTo>
                <a:cubicBezTo>
                  <a:pt x="2853267" y="592975"/>
                  <a:pt x="3429000" y="1060758"/>
                  <a:pt x="3556000" y="1469275"/>
                </a:cubicBezTo>
                <a:cubicBezTo>
                  <a:pt x="3683000" y="1877792"/>
                  <a:pt x="3668183" y="2381558"/>
                  <a:pt x="3238500" y="2802775"/>
                </a:cubicBezTo>
                <a:cubicBezTo>
                  <a:pt x="2808817" y="3223992"/>
                  <a:pt x="977900" y="3996575"/>
                  <a:pt x="977900" y="3996575"/>
                </a:cubicBezTo>
                <a:lnTo>
                  <a:pt x="977900" y="3996575"/>
                </a:lnTo>
                <a:lnTo>
                  <a:pt x="977900" y="3996575"/>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Forme libre 7"/>
          <p:cNvSpPr/>
          <p:nvPr/>
        </p:nvSpPr>
        <p:spPr>
          <a:xfrm>
            <a:off x="304800" y="3124200"/>
            <a:ext cx="4394200" cy="2959100"/>
          </a:xfrm>
          <a:custGeom>
            <a:avLst/>
            <a:gdLst>
              <a:gd name="connsiteX0" fmla="*/ 4394200 w 4394200"/>
              <a:gd name="connsiteY0" fmla="*/ 0 h 2959100"/>
              <a:gd name="connsiteX1" fmla="*/ 3886200 w 4394200"/>
              <a:gd name="connsiteY1" fmla="*/ 444500 h 2959100"/>
              <a:gd name="connsiteX2" fmla="*/ 2247900 w 4394200"/>
              <a:gd name="connsiteY2" fmla="*/ 1625600 h 2959100"/>
              <a:gd name="connsiteX3" fmla="*/ 977900 w 4394200"/>
              <a:gd name="connsiteY3" fmla="*/ 2438400 h 2959100"/>
              <a:gd name="connsiteX4" fmla="*/ 177800 w 4394200"/>
              <a:gd name="connsiteY4" fmla="*/ 2794000 h 2959100"/>
              <a:gd name="connsiteX5" fmla="*/ 0 w 4394200"/>
              <a:gd name="connsiteY5" fmla="*/ 29591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4200" h="2959100">
                <a:moveTo>
                  <a:pt x="4394200" y="0"/>
                </a:moveTo>
                <a:cubicBezTo>
                  <a:pt x="4319058" y="86783"/>
                  <a:pt x="4243917" y="173567"/>
                  <a:pt x="3886200" y="444500"/>
                </a:cubicBezTo>
                <a:cubicBezTo>
                  <a:pt x="3528483" y="715433"/>
                  <a:pt x="2732617" y="1293283"/>
                  <a:pt x="2247900" y="1625600"/>
                </a:cubicBezTo>
                <a:cubicBezTo>
                  <a:pt x="1763183" y="1957917"/>
                  <a:pt x="1322917" y="2243667"/>
                  <a:pt x="977900" y="2438400"/>
                </a:cubicBezTo>
                <a:cubicBezTo>
                  <a:pt x="632883" y="2633133"/>
                  <a:pt x="340783" y="2707217"/>
                  <a:pt x="177800" y="2794000"/>
                </a:cubicBezTo>
                <a:cubicBezTo>
                  <a:pt x="14817" y="2880783"/>
                  <a:pt x="7408" y="2919941"/>
                  <a:pt x="0" y="2959100"/>
                </a:cubicBezTo>
              </a:path>
            </a:pathLst>
          </a:custGeom>
          <a:ln w="1270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Ellipse 9"/>
          <p:cNvSpPr/>
          <p:nvPr/>
        </p:nvSpPr>
        <p:spPr>
          <a:xfrm>
            <a:off x="4597400" y="2832100"/>
            <a:ext cx="444500" cy="4445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4" name="Connecteur en arc 13"/>
          <p:cNvCxnSpPr>
            <a:endCxn id="10" idx="2"/>
          </p:cNvCxnSpPr>
          <p:nvPr/>
        </p:nvCxnSpPr>
        <p:spPr>
          <a:xfrm>
            <a:off x="3733800" y="2832100"/>
            <a:ext cx="863600" cy="222250"/>
          </a:xfrm>
          <a:prstGeom prst="curvedConnector3">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flipH="1">
            <a:off x="1308100" y="5372100"/>
            <a:ext cx="863600" cy="50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592458" y="5663168"/>
            <a:ext cx="845942" cy="369332"/>
          </a:xfrm>
          <a:prstGeom prst="rect">
            <a:avLst/>
          </a:prstGeom>
          <a:noFill/>
        </p:spPr>
        <p:txBody>
          <a:bodyPr wrap="none" rtlCol="0">
            <a:spAutoFit/>
          </a:bodyPr>
          <a:lstStyle/>
          <a:p>
            <a:r>
              <a:rPr lang="fr-FR" dirty="0"/>
              <a:t>Rocher</a:t>
            </a:r>
          </a:p>
        </p:txBody>
      </p:sp>
      <p:sp>
        <p:nvSpPr>
          <p:cNvPr id="19" name="Multiplication 18"/>
          <p:cNvSpPr/>
          <p:nvPr/>
        </p:nvSpPr>
        <p:spPr>
          <a:xfrm rot="3303642">
            <a:off x="1104900" y="5092700"/>
            <a:ext cx="723900" cy="723900"/>
          </a:xfrm>
          <a:prstGeom prst="mathMultiply">
            <a:avLst>
              <a:gd name="adj1" fmla="val 1233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Multiplication 19"/>
          <p:cNvSpPr/>
          <p:nvPr/>
        </p:nvSpPr>
        <p:spPr>
          <a:xfrm rot="3303642">
            <a:off x="2656654" y="4033892"/>
            <a:ext cx="723900" cy="723900"/>
          </a:xfrm>
          <a:prstGeom prst="mathMultiply">
            <a:avLst>
              <a:gd name="adj1" fmla="val 1233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Multiplication 20"/>
          <p:cNvSpPr/>
          <p:nvPr/>
        </p:nvSpPr>
        <p:spPr>
          <a:xfrm rot="3303642">
            <a:off x="4099746" y="2999554"/>
            <a:ext cx="723900" cy="723900"/>
          </a:xfrm>
          <a:prstGeom prst="mathMultiply">
            <a:avLst>
              <a:gd name="adj1" fmla="val 1233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ZoneTexte 21"/>
          <p:cNvSpPr txBox="1"/>
          <p:nvPr/>
        </p:nvSpPr>
        <p:spPr>
          <a:xfrm>
            <a:off x="1003300" y="2697718"/>
            <a:ext cx="1600200" cy="369332"/>
          </a:xfrm>
          <a:prstGeom prst="rect">
            <a:avLst/>
          </a:prstGeom>
          <a:noFill/>
        </p:spPr>
        <p:txBody>
          <a:bodyPr wrap="square" rtlCol="0">
            <a:spAutoFit/>
          </a:bodyPr>
          <a:lstStyle/>
          <a:p>
            <a:r>
              <a:rPr lang="fr-FR" dirty="0"/>
              <a:t>Protubérance</a:t>
            </a:r>
          </a:p>
        </p:txBody>
      </p:sp>
      <p:sp>
        <p:nvSpPr>
          <p:cNvPr id="23" name="ZoneTexte 22"/>
          <p:cNvSpPr txBox="1"/>
          <p:nvPr/>
        </p:nvSpPr>
        <p:spPr>
          <a:xfrm>
            <a:off x="5778500" y="2070100"/>
            <a:ext cx="1600200" cy="369332"/>
          </a:xfrm>
          <a:prstGeom prst="rect">
            <a:avLst/>
          </a:prstGeom>
          <a:noFill/>
        </p:spPr>
        <p:txBody>
          <a:bodyPr wrap="square" rtlCol="0">
            <a:spAutoFit/>
          </a:bodyPr>
          <a:lstStyle/>
          <a:p>
            <a:r>
              <a:rPr lang="fr-FR" dirty="0"/>
              <a:t>Cervelet</a:t>
            </a:r>
          </a:p>
        </p:txBody>
      </p:sp>
      <p:sp>
        <p:nvSpPr>
          <p:cNvPr id="24" name="ZoneTexte 23"/>
          <p:cNvSpPr txBox="1"/>
          <p:nvPr/>
        </p:nvSpPr>
        <p:spPr>
          <a:xfrm>
            <a:off x="4778068" y="3176032"/>
            <a:ext cx="1600200" cy="369332"/>
          </a:xfrm>
          <a:prstGeom prst="rect">
            <a:avLst/>
          </a:prstGeom>
          <a:noFill/>
        </p:spPr>
        <p:txBody>
          <a:bodyPr wrap="square" rtlCol="0">
            <a:spAutoFit/>
          </a:bodyPr>
          <a:lstStyle/>
          <a:p>
            <a:r>
              <a:rPr lang="fr-FR" dirty="0"/>
              <a:t>Noyau du VII</a:t>
            </a:r>
          </a:p>
        </p:txBody>
      </p:sp>
      <p:sp>
        <p:nvSpPr>
          <p:cNvPr id="25" name="ZoneTexte 24"/>
          <p:cNvSpPr txBox="1"/>
          <p:nvPr/>
        </p:nvSpPr>
        <p:spPr>
          <a:xfrm>
            <a:off x="1897258" y="4530514"/>
            <a:ext cx="1600200" cy="369332"/>
          </a:xfrm>
          <a:prstGeom prst="rect">
            <a:avLst/>
          </a:prstGeom>
          <a:noFill/>
        </p:spPr>
        <p:txBody>
          <a:bodyPr wrap="square" rtlCol="0">
            <a:spAutoFit/>
          </a:bodyPr>
          <a:lstStyle/>
          <a:p>
            <a:r>
              <a:rPr lang="fr-FR" dirty="0"/>
              <a:t>VII</a:t>
            </a:r>
          </a:p>
        </p:txBody>
      </p:sp>
      <p:grpSp>
        <p:nvGrpSpPr>
          <p:cNvPr id="26" name="Grouper 25"/>
          <p:cNvGrpSpPr/>
          <p:nvPr/>
        </p:nvGrpSpPr>
        <p:grpSpPr>
          <a:xfrm>
            <a:off x="3388374" y="512325"/>
            <a:ext cx="441957" cy="461665"/>
            <a:chOff x="4914900" y="5043592"/>
            <a:chExt cx="1296416" cy="1354230"/>
          </a:xfrm>
        </p:grpSpPr>
        <p:sp>
          <p:nvSpPr>
            <p:cNvPr id="27" name="Triangle isocèle 26"/>
            <p:cNvSpPr/>
            <p:nvPr/>
          </p:nvSpPr>
          <p:spPr>
            <a:xfrm>
              <a:off x="4914900" y="5118100"/>
              <a:ext cx="1296416" cy="11176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5400" dirty="0"/>
            </a:p>
          </p:txBody>
        </p:sp>
        <p:sp>
          <p:nvSpPr>
            <p:cNvPr id="28" name="ZoneTexte 27"/>
            <p:cNvSpPr txBox="1"/>
            <p:nvPr/>
          </p:nvSpPr>
          <p:spPr>
            <a:xfrm>
              <a:off x="5151965" y="5043592"/>
              <a:ext cx="609604" cy="1354230"/>
            </a:xfrm>
            <a:prstGeom prst="rect">
              <a:avLst/>
            </a:prstGeom>
            <a:noFill/>
          </p:spPr>
          <p:txBody>
            <a:bodyPr wrap="square" rtlCol="0">
              <a:spAutoFit/>
            </a:bodyPr>
            <a:lstStyle/>
            <a:p>
              <a:r>
                <a:rPr lang="fr-FR" sz="2400" b="1" dirty="0">
                  <a:solidFill>
                    <a:schemeClr val="bg1"/>
                  </a:solidFill>
                </a:rPr>
                <a:t>!</a:t>
              </a:r>
            </a:p>
          </p:txBody>
        </p:sp>
      </p:grpSp>
      <p:sp>
        <p:nvSpPr>
          <p:cNvPr id="29" name="ZoneTexte 28"/>
          <p:cNvSpPr txBox="1"/>
          <p:nvPr/>
        </p:nvSpPr>
        <p:spPr>
          <a:xfrm>
            <a:off x="816796" y="123520"/>
            <a:ext cx="7585896" cy="830997"/>
          </a:xfrm>
          <a:prstGeom prst="rect">
            <a:avLst/>
          </a:prstGeom>
          <a:noFill/>
        </p:spPr>
        <p:txBody>
          <a:bodyPr wrap="square" rtlCol="0">
            <a:spAutoFit/>
          </a:bodyPr>
          <a:lstStyle/>
          <a:p>
            <a:r>
              <a:rPr lang="fr-FR" sz="2400" b="1" dirty="0"/>
              <a:t>Une paralysie faciale périphérique peut être liée à une lésion centrale !!!!!</a:t>
            </a:r>
          </a:p>
        </p:txBody>
      </p:sp>
      <p:sp>
        <p:nvSpPr>
          <p:cNvPr id="30" name="Multiplication 29"/>
          <p:cNvSpPr/>
          <p:nvPr/>
        </p:nvSpPr>
        <p:spPr>
          <a:xfrm rot="3303642">
            <a:off x="2745552" y="1768264"/>
            <a:ext cx="723900" cy="723900"/>
          </a:xfrm>
          <a:prstGeom prst="mathMultiply">
            <a:avLst>
              <a:gd name="adj1" fmla="val 12335"/>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ZoneTexte 30"/>
          <p:cNvSpPr txBox="1"/>
          <p:nvPr/>
        </p:nvSpPr>
        <p:spPr>
          <a:xfrm>
            <a:off x="3129547" y="6187420"/>
            <a:ext cx="3248721" cy="523220"/>
          </a:xfrm>
          <a:prstGeom prst="rect">
            <a:avLst/>
          </a:prstGeom>
          <a:noFill/>
        </p:spPr>
        <p:txBody>
          <a:bodyPr wrap="square" rtlCol="0">
            <a:spAutoFit/>
          </a:bodyPr>
          <a:lstStyle/>
          <a:p>
            <a:r>
              <a:rPr lang="fr-FR" sz="2800" b="1" dirty="0"/>
              <a:t>Sémiologie de PFP</a:t>
            </a:r>
          </a:p>
        </p:txBody>
      </p:sp>
      <p:sp>
        <p:nvSpPr>
          <p:cNvPr id="32" name="ZoneTexte 31"/>
          <p:cNvSpPr txBox="1"/>
          <p:nvPr/>
        </p:nvSpPr>
        <p:spPr>
          <a:xfrm>
            <a:off x="3713106" y="817121"/>
            <a:ext cx="3248721" cy="523220"/>
          </a:xfrm>
          <a:prstGeom prst="rect">
            <a:avLst/>
          </a:prstGeom>
          <a:noFill/>
        </p:spPr>
        <p:txBody>
          <a:bodyPr wrap="square" rtlCol="0">
            <a:spAutoFit/>
          </a:bodyPr>
          <a:lstStyle/>
          <a:p>
            <a:r>
              <a:rPr lang="fr-FR" sz="2800" b="1" dirty="0"/>
              <a:t>Sémiologie de PFC</a:t>
            </a:r>
          </a:p>
        </p:txBody>
      </p:sp>
      <p:cxnSp>
        <p:nvCxnSpPr>
          <p:cNvPr id="33" name="Connecteur droit avec flèche 32"/>
          <p:cNvCxnSpPr/>
          <p:nvPr/>
        </p:nvCxnSpPr>
        <p:spPr>
          <a:xfrm flipH="1" flipV="1">
            <a:off x="1592458" y="5561568"/>
            <a:ext cx="3004942" cy="641072"/>
          </a:xfrm>
          <a:prstGeom prst="straightConnector1">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H="1" flipV="1">
            <a:off x="3221929" y="4630110"/>
            <a:ext cx="1375471" cy="1572530"/>
          </a:xfrm>
          <a:prstGeom prst="straightConnector1">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flipV="1">
            <a:off x="4597400" y="3545364"/>
            <a:ext cx="0" cy="2642056"/>
          </a:xfrm>
          <a:prstGeom prst="straightConnector1">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p:nvPr/>
        </p:nvCxnSpPr>
        <p:spPr>
          <a:xfrm flipH="1">
            <a:off x="3403601" y="1302173"/>
            <a:ext cx="1562099" cy="742527"/>
          </a:xfrm>
          <a:prstGeom prst="straightConnector1">
            <a:avLst/>
          </a:prstGeom>
          <a:ln w="38100"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28189E75-F725-A945-9C70-E5CCE85904F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418294198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4</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7966650-E365-5A40-9B94-72F90B5ED4B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DDC9728C-1F5D-9B46-8508-F23B5D10E92F}"/>
              </a:ext>
            </a:extLst>
          </p:cNvPr>
          <p:cNvPicPr>
            <a:picLocks noChangeAspect="1"/>
          </p:cNvPicPr>
          <p:nvPr/>
        </p:nvPicPr>
        <p:blipFill>
          <a:blip r:embed="rId4"/>
          <a:stretch>
            <a:fillRect/>
          </a:stretch>
        </p:blipFill>
        <p:spPr>
          <a:xfrm>
            <a:off x="0" y="1692275"/>
            <a:ext cx="9144000" cy="4278013"/>
          </a:xfrm>
          <a:prstGeom prst="rect">
            <a:avLst/>
          </a:prstGeom>
        </p:spPr>
      </p:pic>
    </p:spTree>
    <p:extLst>
      <p:ext uri="{BB962C8B-B14F-4D97-AF65-F5344CB8AC3E}">
        <p14:creationId xmlns:p14="http://schemas.microsoft.com/office/powerpoint/2010/main" val="1681705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5</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89061FF-0BE5-FF4F-97A9-8858F44AC900}"/>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CAD560C3-9C54-794B-A5DA-C29D6A499D53}"/>
              </a:ext>
            </a:extLst>
          </p:cNvPr>
          <p:cNvPicPr>
            <a:picLocks noChangeAspect="1"/>
          </p:cNvPicPr>
          <p:nvPr/>
        </p:nvPicPr>
        <p:blipFill>
          <a:blip r:embed="rId4"/>
          <a:stretch>
            <a:fillRect/>
          </a:stretch>
        </p:blipFill>
        <p:spPr>
          <a:xfrm>
            <a:off x="0" y="2111747"/>
            <a:ext cx="9144000" cy="3716332"/>
          </a:xfrm>
          <a:prstGeom prst="rect">
            <a:avLst/>
          </a:prstGeom>
        </p:spPr>
      </p:pic>
    </p:spTree>
    <p:extLst>
      <p:ext uri="{BB962C8B-B14F-4D97-AF65-F5344CB8AC3E}">
        <p14:creationId xmlns:p14="http://schemas.microsoft.com/office/powerpoint/2010/main" val="1689402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6</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E720AD9-E6FF-7241-ACDA-6F57F8A5456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0BEFB5F0-E7A4-8146-9DA7-8DB3796B743D}"/>
              </a:ext>
            </a:extLst>
          </p:cNvPr>
          <p:cNvPicPr>
            <a:picLocks noChangeAspect="1"/>
          </p:cNvPicPr>
          <p:nvPr/>
        </p:nvPicPr>
        <p:blipFill>
          <a:blip r:embed="rId4"/>
          <a:stretch>
            <a:fillRect/>
          </a:stretch>
        </p:blipFill>
        <p:spPr>
          <a:xfrm>
            <a:off x="0" y="2468476"/>
            <a:ext cx="9144000" cy="2977116"/>
          </a:xfrm>
          <a:prstGeom prst="rect">
            <a:avLst/>
          </a:prstGeom>
        </p:spPr>
      </p:pic>
    </p:spTree>
    <p:extLst>
      <p:ext uri="{BB962C8B-B14F-4D97-AF65-F5344CB8AC3E}">
        <p14:creationId xmlns:p14="http://schemas.microsoft.com/office/powerpoint/2010/main" val="1739762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5-10-06 à 18.04.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722" y="701887"/>
            <a:ext cx="5291667" cy="5972425"/>
          </a:xfrm>
          <a:prstGeom prst="rect">
            <a:avLst/>
          </a:prstGeom>
        </p:spPr>
      </p:pic>
      <p:sp>
        <p:nvSpPr>
          <p:cNvPr id="35" name="Rectangle 34"/>
          <p:cNvSpPr/>
          <p:nvPr/>
        </p:nvSpPr>
        <p:spPr>
          <a:xfrm>
            <a:off x="4421481" y="1009978"/>
            <a:ext cx="2859852" cy="4167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p:cNvCxnSpPr/>
          <p:nvPr/>
        </p:nvCxnSpPr>
        <p:spPr>
          <a:xfrm flipH="1">
            <a:off x="3508965" y="2060222"/>
            <a:ext cx="1036697" cy="1505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1629363" y="3093719"/>
            <a:ext cx="1239899" cy="7243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3678296" y="1091259"/>
            <a:ext cx="2097855" cy="1411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H="1">
            <a:off x="4214519" y="3093719"/>
            <a:ext cx="884295" cy="22312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a:stCxn id="67" idx="3"/>
          </p:cNvCxnSpPr>
          <p:nvPr/>
        </p:nvCxnSpPr>
        <p:spPr>
          <a:xfrm>
            <a:off x="2626547" y="5802034"/>
            <a:ext cx="2255903" cy="3033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5616222" y="5070593"/>
            <a:ext cx="912519" cy="9313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5098814" y="1016000"/>
            <a:ext cx="3800593" cy="523220"/>
          </a:xfrm>
          <a:prstGeom prst="rect">
            <a:avLst/>
          </a:prstGeom>
          <a:noFill/>
        </p:spPr>
        <p:txBody>
          <a:bodyPr wrap="square" rtlCol="0">
            <a:spAutoFit/>
          </a:bodyPr>
          <a:lstStyle/>
          <a:p>
            <a:pPr algn="r"/>
            <a:r>
              <a:rPr lang="fr-FR" sz="1400" b="1" dirty="0">
                <a:solidFill>
                  <a:srgbClr val="FF0000"/>
                </a:solidFill>
              </a:rPr>
              <a:t>Cortex</a:t>
            </a:r>
            <a:r>
              <a:rPr lang="fr-FR" sz="1400" dirty="0">
                <a:solidFill>
                  <a:srgbClr val="FF0000"/>
                </a:solidFill>
              </a:rPr>
              <a:t> </a:t>
            </a:r>
            <a:r>
              <a:rPr lang="fr-FR" sz="1400" dirty="0"/>
              <a:t>=&gt; atteinte motrice +/- sensitive </a:t>
            </a:r>
            <a:r>
              <a:rPr lang="fr-FR" sz="1400" dirty="0" err="1"/>
              <a:t>brachiofaciale</a:t>
            </a:r>
            <a:r>
              <a:rPr lang="fr-FR" sz="1400" dirty="0"/>
              <a:t> ou crurale</a:t>
            </a:r>
          </a:p>
        </p:txBody>
      </p:sp>
      <p:sp>
        <p:nvSpPr>
          <p:cNvPr id="44" name="ZoneTexte 43"/>
          <p:cNvSpPr txBox="1"/>
          <p:nvPr/>
        </p:nvSpPr>
        <p:spPr>
          <a:xfrm>
            <a:off x="4459111" y="1840481"/>
            <a:ext cx="4506148" cy="307777"/>
          </a:xfrm>
          <a:prstGeom prst="rect">
            <a:avLst/>
          </a:prstGeom>
          <a:noFill/>
        </p:spPr>
        <p:txBody>
          <a:bodyPr wrap="square" rtlCol="0">
            <a:spAutoFit/>
          </a:bodyPr>
          <a:lstStyle/>
          <a:p>
            <a:pPr algn="r"/>
            <a:r>
              <a:rPr lang="fr-FR" sz="1400" b="1" dirty="0">
                <a:solidFill>
                  <a:srgbClr val="FF0000"/>
                </a:solidFill>
              </a:rPr>
              <a:t>Capsule interne  </a:t>
            </a:r>
            <a:r>
              <a:rPr lang="fr-FR" sz="1400" dirty="0"/>
              <a:t>=&gt; atteinte motrice +/- sensitive 3 étages</a:t>
            </a:r>
          </a:p>
        </p:txBody>
      </p:sp>
      <p:sp>
        <p:nvSpPr>
          <p:cNvPr id="45" name="ZoneTexte 44"/>
          <p:cNvSpPr txBox="1"/>
          <p:nvPr/>
        </p:nvSpPr>
        <p:spPr>
          <a:xfrm>
            <a:off x="107712" y="2214135"/>
            <a:ext cx="2518835" cy="954107"/>
          </a:xfrm>
          <a:prstGeom prst="rect">
            <a:avLst/>
          </a:prstGeom>
          <a:noFill/>
        </p:spPr>
        <p:txBody>
          <a:bodyPr wrap="square" rtlCol="0">
            <a:spAutoFit/>
          </a:bodyPr>
          <a:lstStyle/>
          <a:p>
            <a:r>
              <a:rPr lang="fr-FR" sz="1400" b="1" dirty="0">
                <a:solidFill>
                  <a:srgbClr val="FF0000"/>
                </a:solidFill>
              </a:rPr>
              <a:t>Tronc cérébral </a:t>
            </a:r>
            <a:r>
              <a:rPr lang="fr-FR" sz="1400" dirty="0"/>
              <a:t>=&gt; atteinte motrice +/- sensitive 1, 2, 3, ou 4 membres avec ou sans la face, ORL…</a:t>
            </a:r>
          </a:p>
        </p:txBody>
      </p:sp>
      <p:sp>
        <p:nvSpPr>
          <p:cNvPr id="46" name="Rectangle à coins arrondis 45"/>
          <p:cNvSpPr/>
          <p:nvPr/>
        </p:nvSpPr>
        <p:spPr>
          <a:xfrm>
            <a:off x="1034815" y="116654"/>
            <a:ext cx="7902221" cy="4760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Atteinte </a:t>
            </a:r>
            <a:r>
              <a:rPr lang="fr-FR" b="1" dirty="0">
                <a:solidFill>
                  <a:srgbClr val="FFFF00"/>
                </a:solidFill>
              </a:rPr>
              <a:t>de certains muscles sur un segment de membre </a:t>
            </a:r>
            <a:r>
              <a:rPr lang="fr-FR" dirty="0"/>
              <a:t>: où est la lésion ?</a:t>
            </a:r>
          </a:p>
        </p:txBody>
      </p:sp>
      <p:sp>
        <p:nvSpPr>
          <p:cNvPr id="54" name="ZoneTexte 53"/>
          <p:cNvSpPr txBox="1"/>
          <p:nvPr/>
        </p:nvSpPr>
        <p:spPr>
          <a:xfrm>
            <a:off x="2869262" y="2902874"/>
            <a:ext cx="460963" cy="1569660"/>
          </a:xfrm>
          <a:prstGeom prst="rect">
            <a:avLst/>
          </a:prstGeom>
          <a:noFill/>
        </p:spPr>
        <p:txBody>
          <a:bodyPr wrap="square" rtlCol="0">
            <a:spAutoFit/>
          </a:bodyPr>
          <a:lstStyle/>
          <a:p>
            <a:r>
              <a:rPr lang="fr-FR" sz="9600" dirty="0">
                <a:solidFill>
                  <a:srgbClr val="FF0000"/>
                </a:solidFill>
              </a:rPr>
              <a:t>{</a:t>
            </a:r>
          </a:p>
        </p:txBody>
      </p:sp>
      <p:sp>
        <p:nvSpPr>
          <p:cNvPr id="56" name="ZoneTexte 55"/>
          <p:cNvSpPr txBox="1"/>
          <p:nvPr/>
        </p:nvSpPr>
        <p:spPr>
          <a:xfrm>
            <a:off x="4393259" y="2641264"/>
            <a:ext cx="4506148" cy="523220"/>
          </a:xfrm>
          <a:prstGeom prst="rect">
            <a:avLst/>
          </a:prstGeom>
          <a:noFill/>
        </p:spPr>
        <p:txBody>
          <a:bodyPr wrap="square" rtlCol="0">
            <a:spAutoFit/>
          </a:bodyPr>
          <a:lstStyle/>
          <a:p>
            <a:pPr algn="r"/>
            <a:r>
              <a:rPr lang="fr-FR" sz="1400" b="1" dirty="0">
                <a:solidFill>
                  <a:srgbClr val="FF0000"/>
                </a:solidFill>
              </a:rPr>
              <a:t>Moelle </a:t>
            </a:r>
            <a:r>
              <a:rPr lang="fr-FR" sz="1400" dirty="0"/>
              <a:t>=&gt; atteinte motrice +/- sensitive 1, 2, 3 ou 4 membres, </a:t>
            </a:r>
            <a:r>
              <a:rPr lang="fr-FR" sz="1400" b="1" dirty="0">
                <a:solidFill>
                  <a:srgbClr val="008000"/>
                </a:solidFill>
              </a:rPr>
              <a:t>respectant la face</a:t>
            </a:r>
          </a:p>
        </p:txBody>
      </p:sp>
      <p:sp>
        <p:nvSpPr>
          <p:cNvPr id="62" name="ZoneTexte 61"/>
          <p:cNvSpPr txBox="1"/>
          <p:nvPr/>
        </p:nvSpPr>
        <p:spPr>
          <a:xfrm>
            <a:off x="6265333" y="4786855"/>
            <a:ext cx="2615259" cy="954107"/>
          </a:xfrm>
          <a:prstGeom prst="rect">
            <a:avLst/>
          </a:prstGeom>
          <a:noFill/>
        </p:spPr>
        <p:txBody>
          <a:bodyPr wrap="square" rtlCol="0">
            <a:spAutoFit/>
          </a:bodyPr>
          <a:lstStyle/>
          <a:p>
            <a:pPr algn="r"/>
            <a:r>
              <a:rPr lang="fr-FR" sz="1400" b="1" dirty="0">
                <a:solidFill>
                  <a:srgbClr val="FF0000"/>
                </a:solidFill>
              </a:rPr>
              <a:t>Jonction neuromusculaire </a:t>
            </a:r>
            <a:r>
              <a:rPr lang="fr-FR" sz="1400" dirty="0"/>
              <a:t>=&gt; atteinte </a:t>
            </a:r>
            <a:r>
              <a:rPr lang="fr-FR" sz="1400" b="1" dirty="0">
                <a:solidFill>
                  <a:srgbClr val="008000"/>
                </a:solidFill>
              </a:rPr>
              <a:t>motrice pure </a:t>
            </a:r>
            <a:br>
              <a:rPr lang="fr-FR" sz="1400" dirty="0"/>
            </a:br>
            <a:r>
              <a:rPr lang="fr-FR" sz="1400" dirty="0"/>
              <a:t> 1, 2, 3 ou 4 membres, face, muscles ORL…</a:t>
            </a:r>
            <a:endParaRPr lang="fr-FR" sz="1400" b="1" dirty="0">
              <a:solidFill>
                <a:srgbClr val="008000"/>
              </a:solidFill>
            </a:endParaRPr>
          </a:p>
        </p:txBody>
      </p:sp>
      <p:sp>
        <p:nvSpPr>
          <p:cNvPr id="67" name="ZoneTexte 66"/>
          <p:cNvSpPr txBox="1"/>
          <p:nvPr/>
        </p:nvSpPr>
        <p:spPr>
          <a:xfrm>
            <a:off x="107712" y="5324980"/>
            <a:ext cx="2518835" cy="954107"/>
          </a:xfrm>
          <a:prstGeom prst="rect">
            <a:avLst/>
          </a:prstGeom>
          <a:noFill/>
        </p:spPr>
        <p:txBody>
          <a:bodyPr wrap="square" rtlCol="0">
            <a:spAutoFit/>
          </a:bodyPr>
          <a:lstStyle/>
          <a:p>
            <a:r>
              <a:rPr lang="fr-FR" sz="1400" b="1" dirty="0">
                <a:solidFill>
                  <a:srgbClr val="FF0000"/>
                </a:solidFill>
              </a:rPr>
              <a:t>Nerfs périphériques </a:t>
            </a:r>
            <a:r>
              <a:rPr lang="fr-FR" sz="1400" dirty="0"/>
              <a:t>=&gt; atteinte motrice +/- sensitive 1, 2, 3, ou 4 membres avec ou sans la face, muscles ORL…</a:t>
            </a:r>
          </a:p>
        </p:txBody>
      </p:sp>
      <p:sp>
        <p:nvSpPr>
          <p:cNvPr id="70" name="ZoneTexte 69"/>
          <p:cNvSpPr txBox="1"/>
          <p:nvPr/>
        </p:nvSpPr>
        <p:spPr>
          <a:xfrm>
            <a:off x="6321778" y="5796895"/>
            <a:ext cx="2615259" cy="738664"/>
          </a:xfrm>
          <a:prstGeom prst="rect">
            <a:avLst/>
          </a:prstGeom>
          <a:noFill/>
        </p:spPr>
        <p:txBody>
          <a:bodyPr wrap="square" rtlCol="0">
            <a:spAutoFit/>
          </a:bodyPr>
          <a:lstStyle/>
          <a:p>
            <a:pPr algn="r"/>
            <a:r>
              <a:rPr lang="fr-FR" sz="1400" b="1" dirty="0">
                <a:solidFill>
                  <a:srgbClr val="FF0000"/>
                </a:solidFill>
              </a:rPr>
              <a:t>Muscle </a:t>
            </a:r>
            <a:r>
              <a:rPr lang="fr-FR" sz="1400" dirty="0"/>
              <a:t>=&gt; atteinte </a:t>
            </a:r>
            <a:r>
              <a:rPr lang="fr-FR" sz="1400" b="1" dirty="0">
                <a:solidFill>
                  <a:srgbClr val="008000"/>
                </a:solidFill>
              </a:rPr>
              <a:t>motrice pure </a:t>
            </a:r>
            <a:br>
              <a:rPr lang="fr-FR" sz="1400" dirty="0"/>
            </a:br>
            <a:r>
              <a:rPr lang="fr-FR" sz="1400" dirty="0"/>
              <a:t> 1, 2, 3 ou 4 membres, face, muscles ORL…</a:t>
            </a:r>
            <a:endParaRPr lang="fr-FR" sz="1400" b="1" dirty="0">
              <a:solidFill>
                <a:srgbClr val="008000"/>
              </a:solidFill>
            </a:endParaRPr>
          </a:p>
        </p:txBody>
      </p:sp>
      <p:cxnSp>
        <p:nvCxnSpPr>
          <p:cNvPr id="74" name="Connecteur droit avec flèche 73"/>
          <p:cNvCxnSpPr/>
          <p:nvPr/>
        </p:nvCxnSpPr>
        <p:spPr>
          <a:xfrm flipH="1">
            <a:off x="6077185" y="6105407"/>
            <a:ext cx="357482" cy="703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3" name="Connecteur droit avec flèche 92"/>
          <p:cNvCxnSpPr/>
          <p:nvPr/>
        </p:nvCxnSpPr>
        <p:spPr>
          <a:xfrm flipH="1">
            <a:off x="2626547" y="1243659"/>
            <a:ext cx="3149604" cy="2955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Forme libre 1"/>
          <p:cNvSpPr/>
          <p:nvPr/>
        </p:nvSpPr>
        <p:spPr>
          <a:xfrm>
            <a:off x="18814" y="4607615"/>
            <a:ext cx="5352815" cy="2335052"/>
          </a:xfrm>
          <a:custGeom>
            <a:avLst/>
            <a:gdLst>
              <a:gd name="connsiteX0" fmla="*/ 0 w 4731926"/>
              <a:gd name="connsiteY0" fmla="*/ 0 h 2361260"/>
              <a:gd name="connsiteX1" fmla="*/ 1589852 w 4731926"/>
              <a:gd name="connsiteY1" fmla="*/ 489186 h 2361260"/>
              <a:gd name="connsiteX2" fmla="*/ 3283185 w 4731926"/>
              <a:gd name="connsiteY2" fmla="*/ 912519 h 2361260"/>
              <a:gd name="connsiteX3" fmla="*/ 4195703 w 4731926"/>
              <a:gd name="connsiteY3" fmla="*/ 1194741 h 2361260"/>
              <a:gd name="connsiteX4" fmla="*/ 4496740 w 4731926"/>
              <a:gd name="connsiteY4" fmla="*/ 1448741 h 2361260"/>
              <a:gd name="connsiteX5" fmla="*/ 4675481 w 4731926"/>
              <a:gd name="connsiteY5" fmla="*/ 2050815 h 2361260"/>
              <a:gd name="connsiteX6" fmla="*/ 4731926 w 4731926"/>
              <a:gd name="connsiteY6" fmla="*/ 2361260 h 2361260"/>
              <a:gd name="connsiteX0" fmla="*/ 0 w 4731926"/>
              <a:gd name="connsiteY0" fmla="*/ 0 h 2361260"/>
              <a:gd name="connsiteX1" fmla="*/ 1683926 w 4731926"/>
              <a:gd name="connsiteY1" fmla="*/ 282223 h 2361260"/>
              <a:gd name="connsiteX2" fmla="*/ 3283185 w 4731926"/>
              <a:gd name="connsiteY2" fmla="*/ 912519 h 2361260"/>
              <a:gd name="connsiteX3" fmla="*/ 4195703 w 4731926"/>
              <a:gd name="connsiteY3" fmla="*/ 1194741 h 2361260"/>
              <a:gd name="connsiteX4" fmla="*/ 4496740 w 4731926"/>
              <a:gd name="connsiteY4" fmla="*/ 1448741 h 2361260"/>
              <a:gd name="connsiteX5" fmla="*/ 4675481 w 4731926"/>
              <a:gd name="connsiteY5" fmla="*/ 2050815 h 2361260"/>
              <a:gd name="connsiteX6" fmla="*/ 4731926 w 4731926"/>
              <a:gd name="connsiteY6" fmla="*/ 2361260 h 2361260"/>
              <a:gd name="connsiteX0" fmla="*/ 0 w 5352815"/>
              <a:gd name="connsiteY0" fmla="*/ 0 h 2333037"/>
              <a:gd name="connsiteX1" fmla="*/ 2304815 w 5352815"/>
              <a:gd name="connsiteY1" fmla="*/ 254000 h 2333037"/>
              <a:gd name="connsiteX2" fmla="*/ 3904074 w 5352815"/>
              <a:gd name="connsiteY2" fmla="*/ 884296 h 2333037"/>
              <a:gd name="connsiteX3" fmla="*/ 4816592 w 5352815"/>
              <a:gd name="connsiteY3" fmla="*/ 1166518 h 2333037"/>
              <a:gd name="connsiteX4" fmla="*/ 5117629 w 5352815"/>
              <a:gd name="connsiteY4" fmla="*/ 1420518 h 2333037"/>
              <a:gd name="connsiteX5" fmla="*/ 5296370 w 5352815"/>
              <a:gd name="connsiteY5" fmla="*/ 2022592 h 2333037"/>
              <a:gd name="connsiteX6" fmla="*/ 5352815 w 5352815"/>
              <a:gd name="connsiteY6" fmla="*/ 2333037 h 2333037"/>
              <a:gd name="connsiteX0" fmla="*/ 0 w 5352815"/>
              <a:gd name="connsiteY0" fmla="*/ 2015 h 2335052"/>
              <a:gd name="connsiteX1" fmla="*/ 2304815 w 5352815"/>
              <a:gd name="connsiteY1" fmla="*/ 256015 h 2335052"/>
              <a:gd name="connsiteX2" fmla="*/ 3904074 w 5352815"/>
              <a:gd name="connsiteY2" fmla="*/ 886311 h 2335052"/>
              <a:gd name="connsiteX3" fmla="*/ 4816592 w 5352815"/>
              <a:gd name="connsiteY3" fmla="*/ 1168533 h 2335052"/>
              <a:gd name="connsiteX4" fmla="*/ 5117629 w 5352815"/>
              <a:gd name="connsiteY4" fmla="*/ 1422533 h 2335052"/>
              <a:gd name="connsiteX5" fmla="*/ 5296370 w 5352815"/>
              <a:gd name="connsiteY5" fmla="*/ 2024607 h 2335052"/>
              <a:gd name="connsiteX6" fmla="*/ 5352815 w 5352815"/>
              <a:gd name="connsiteY6" fmla="*/ 2335052 h 233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2815" h="2335052">
                <a:moveTo>
                  <a:pt x="0" y="2015"/>
                </a:moveTo>
                <a:cubicBezTo>
                  <a:pt x="530735" y="-17583"/>
                  <a:pt x="1654136" y="108632"/>
                  <a:pt x="2304815" y="256015"/>
                </a:cubicBezTo>
                <a:cubicBezTo>
                  <a:pt x="2955494" y="403398"/>
                  <a:pt x="3485445" y="734225"/>
                  <a:pt x="3904074" y="886311"/>
                </a:cubicBezTo>
                <a:cubicBezTo>
                  <a:pt x="4322703" y="1038397"/>
                  <a:pt x="4614333" y="1079163"/>
                  <a:pt x="4816592" y="1168533"/>
                </a:cubicBezTo>
                <a:cubicBezTo>
                  <a:pt x="5018851" y="1257903"/>
                  <a:pt x="5037666" y="1279854"/>
                  <a:pt x="5117629" y="1422533"/>
                </a:cubicBezTo>
                <a:cubicBezTo>
                  <a:pt x="5197592" y="1565212"/>
                  <a:pt x="5257172" y="1872521"/>
                  <a:pt x="5296370" y="2024607"/>
                </a:cubicBezTo>
                <a:cubicBezTo>
                  <a:pt x="5335568" y="2176693"/>
                  <a:pt x="5352815" y="2335052"/>
                  <a:pt x="5352815" y="2335052"/>
                </a:cubicBezTo>
              </a:path>
            </a:pathLst>
          </a:cu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9" name="Rectangle à coins arrondis 88"/>
          <p:cNvSpPr/>
          <p:nvPr/>
        </p:nvSpPr>
        <p:spPr>
          <a:xfrm>
            <a:off x="131848" y="6292010"/>
            <a:ext cx="1928519"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Fréquent+++</a:t>
            </a:r>
          </a:p>
        </p:txBody>
      </p:sp>
      <p:sp>
        <p:nvSpPr>
          <p:cNvPr id="26" name="Rectangle à coins arrondis 25"/>
          <p:cNvSpPr/>
          <p:nvPr/>
        </p:nvSpPr>
        <p:spPr>
          <a:xfrm>
            <a:off x="6942485" y="3221286"/>
            <a:ext cx="1970852"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TRES RARE</a:t>
            </a:r>
          </a:p>
        </p:txBody>
      </p:sp>
      <p:sp>
        <p:nvSpPr>
          <p:cNvPr id="3" name="Forme libre 2"/>
          <p:cNvSpPr/>
          <p:nvPr/>
        </p:nvSpPr>
        <p:spPr>
          <a:xfrm>
            <a:off x="196398" y="3953171"/>
            <a:ext cx="8768861" cy="250848"/>
          </a:xfrm>
          <a:custGeom>
            <a:avLst/>
            <a:gdLst>
              <a:gd name="connsiteX0" fmla="*/ 0 w 8768861"/>
              <a:gd name="connsiteY0" fmla="*/ 62523 h 250848"/>
              <a:gd name="connsiteX1" fmla="*/ 2821353 w 8768861"/>
              <a:gd name="connsiteY1" fmla="*/ 250092 h 250848"/>
              <a:gd name="connsiteX2" fmla="*/ 8768861 w 8768861"/>
              <a:gd name="connsiteY2" fmla="*/ 0 h 250848"/>
            </a:gdLst>
            <a:ahLst/>
            <a:cxnLst>
              <a:cxn ang="0">
                <a:pos x="connsiteX0" y="connsiteY0"/>
              </a:cxn>
              <a:cxn ang="0">
                <a:pos x="connsiteX1" y="connsiteY1"/>
              </a:cxn>
              <a:cxn ang="0">
                <a:pos x="connsiteX2" y="connsiteY2"/>
              </a:cxn>
            </a:cxnLst>
            <a:rect l="l" t="t" r="r" b="b"/>
            <a:pathLst>
              <a:path w="8768861" h="250848">
                <a:moveTo>
                  <a:pt x="0" y="62523"/>
                </a:moveTo>
                <a:cubicBezTo>
                  <a:pt x="679938" y="161517"/>
                  <a:pt x="1359876" y="260512"/>
                  <a:pt x="2821353" y="250092"/>
                </a:cubicBezTo>
                <a:cubicBezTo>
                  <a:pt x="4282830" y="239672"/>
                  <a:pt x="8768861" y="0"/>
                  <a:pt x="8768861" y="0"/>
                </a:cubicBezTo>
              </a:path>
            </a:pathLst>
          </a:custGeom>
          <a:noFill/>
          <a:ln w="762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à coins arrondis 27"/>
          <p:cNvSpPr/>
          <p:nvPr/>
        </p:nvSpPr>
        <p:spPr>
          <a:xfrm>
            <a:off x="6048962" y="4307500"/>
            <a:ext cx="3048000"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JAMAIS POUR LES ECN</a:t>
            </a:r>
          </a:p>
        </p:txBody>
      </p:sp>
      <p:sp>
        <p:nvSpPr>
          <p:cNvPr id="27" name="Rectangle 26">
            <a:extLst>
              <a:ext uri="{FF2B5EF4-FFF2-40B4-BE49-F238E27FC236}">
                <a16:creationId xmlns:a16="http://schemas.microsoft.com/office/drawing/2014/main" id="{78934891-15EC-2642-916E-BA3776D67D56}"/>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5386556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7</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0ACB12C-C88C-404A-B383-6A8336CE825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5EC91AA9-82C6-9640-BD55-A38788C27AB7}"/>
              </a:ext>
            </a:extLst>
          </p:cNvPr>
          <p:cNvPicPr>
            <a:picLocks noChangeAspect="1"/>
          </p:cNvPicPr>
          <p:nvPr/>
        </p:nvPicPr>
        <p:blipFill>
          <a:blip r:embed="rId4"/>
          <a:stretch>
            <a:fillRect/>
          </a:stretch>
        </p:blipFill>
        <p:spPr>
          <a:xfrm>
            <a:off x="0" y="2403502"/>
            <a:ext cx="9144000" cy="2978275"/>
          </a:xfrm>
          <a:prstGeom prst="rect">
            <a:avLst/>
          </a:prstGeom>
        </p:spPr>
      </p:pic>
    </p:spTree>
    <p:extLst>
      <p:ext uri="{BB962C8B-B14F-4D97-AF65-F5344CB8AC3E}">
        <p14:creationId xmlns:p14="http://schemas.microsoft.com/office/powerpoint/2010/main" val="8542986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8</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1DB84DD-AD67-1D4F-BEB8-672B5877C6AD}"/>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DFE62C0E-C591-0C43-AAB1-ED3515FF2683}"/>
              </a:ext>
            </a:extLst>
          </p:cNvPr>
          <p:cNvPicPr>
            <a:picLocks noChangeAspect="1"/>
          </p:cNvPicPr>
          <p:nvPr/>
        </p:nvPicPr>
        <p:blipFill>
          <a:blip r:embed="rId4"/>
          <a:stretch>
            <a:fillRect/>
          </a:stretch>
        </p:blipFill>
        <p:spPr>
          <a:xfrm>
            <a:off x="0" y="2315291"/>
            <a:ext cx="9144000" cy="3489548"/>
          </a:xfrm>
          <a:prstGeom prst="rect">
            <a:avLst/>
          </a:prstGeom>
        </p:spPr>
      </p:pic>
    </p:spTree>
    <p:extLst>
      <p:ext uri="{BB962C8B-B14F-4D97-AF65-F5344CB8AC3E}">
        <p14:creationId xmlns:p14="http://schemas.microsoft.com/office/powerpoint/2010/main" val="39853661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9</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F634D64-F99F-F248-9B29-A57C837DFA6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4FC9ADC4-27F4-F445-9A30-80D0CC5536B0}"/>
              </a:ext>
            </a:extLst>
          </p:cNvPr>
          <p:cNvPicPr>
            <a:picLocks noChangeAspect="1"/>
          </p:cNvPicPr>
          <p:nvPr/>
        </p:nvPicPr>
        <p:blipFill>
          <a:blip r:embed="rId4"/>
          <a:stretch>
            <a:fillRect/>
          </a:stretch>
        </p:blipFill>
        <p:spPr>
          <a:xfrm>
            <a:off x="0" y="2284762"/>
            <a:ext cx="9144000" cy="3576364"/>
          </a:xfrm>
          <a:prstGeom prst="rect">
            <a:avLst/>
          </a:prstGeom>
        </p:spPr>
      </p:pic>
    </p:spTree>
    <p:extLst>
      <p:ext uri="{BB962C8B-B14F-4D97-AF65-F5344CB8AC3E}">
        <p14:creationId xmlns:p14="http://schemas.microsoft.com/office/powerpoint/2010/main" val="38369293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10</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B0202A8-C748-C64B-8EAD-B359657ED1C0}"/>
              </a:ext>
            </a:extLst>
          </p:cNvPr>
          <p:cNvSpPr/>
          <p:nvPr/>
        </p:nvSpPr>
        <p:spPr>
          <a:xfrm>
            <a:off x="8307422" y="24048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D8C14E0D-98BD-1B4D-95ED-25D2F070F60A}"/>
              </a:ext>
            </a:extLst>
          </p:cNvPr>
          <p:cNvPicPr>
            <a:picLocks noChangeAspect="1"/>
          </p:cNvPicPr>
          <p:nvPr/>
        </p:nvPicPr>
        <p:blipFill>
          <a:blip r:embed="rId4"/>
          <a:stretch>
            <a:fillRect/>
          </a:stretch>
        </p:blipFill>
        <p:spPr>
          <a:xfrm>
            <a:off x="0" y="1970391"/>
            <a:ext cx="9144000" cy="4102073"/>
          </a:xfrm>
          <a:prstGeom prst="rect">
            <a:avLst/>
          </a:prstGeom>
        </p:spPr>
      </p:pic>
    </p:spTree>
    <p:extLst>
      <p:ext uri="{BB962C8B-B14F-4D97-AF65-F5344CB8AC3E}">
        <p14:creationId xmlns:p14="http://schemas.microsoft.com/office/powerpoint/2010/main" val="40453562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solidFill>
                  <a:srgbClr val="FF0000"/>
                </a:solidFill>
              </a:rPr>
              <a:t>QRI 11</a:t>
            </a: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B6E5DFB-F15D-8246-9C41-532994BA40E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6C01E291-7538-5543-ACAE-BD346257AC8F}"/>
              </a:ext>
            </a:extLst>
          </p:cNvPr>
          <p:cNvPicPr>
            <a:picLocks noChangeAspect="1"/>
          </p:cNvPicPr>
          <p:nvPr/>
        </p:nvPicPr>
        <p:blipFill>
          <a:blip r:embed="rId4"/>
          <a:stretch>
            <a:fillRect/>
          </a:stretch>
        </p:blipFill>
        <p:spPr>
          <a:xfrm>
            <a:off x="0" y="2116346"/>
            <a:ext cx="9144000" cy="3526830"/>
          </a:xfrm>
          <a:prstGeom prst="rect">
            <a:avLst/>
          </a:prstGeom>
        </p:spPr>
      </p:pic>
    </p:spTree>
    <p:extLst>
      <p:ext uri="{BB962C8B-B14F-4D97-AF65-F5344CB8AC3E}">
        <p14:creationId xmlns:p14="http://schemas.microsoft.com/office/powerpoint/2010/main" val="13691152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39893" y="1844421"/>
            <a:ext cx="7886700" cy="7014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50" b="1" dirty="0"/>
              <a:t>Parmi les résultats suivants, le(s)quel(s) est (sont) typiquement en faveur d’une neuropathie </a:t>
            </a:r>
            <a:r>
              <a:rPr lang="fr-FR" sz="2250" b="1" dirty="0" err="1"/>
              <a:t>démyélinisante</a:t>
            </a:r>
            <a:r>
              <a:rPr lang="fr-FR" sz="2250" b="1" dirty="0"/>
              <a:t> ?</a:t>
            </a:r>
            <a:endParaRPr lang="fr-FR" sz="2250" b="1" dirty="0">
              <a:ea typeface="Calibri" charset="0"/>
              <a:cs typeface="Calibri" charset="0"/>
            </a:endParaRP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Une baisse d’amplitude des potentiels sensitifs et moteurs isolée</a:t>
            </a:r>
          </a:p>
          <a:p>
            <a:pPr>
              <a:buClr>
                <a:schemeClr val="tx1"/>
              </a:buClr>
            </a:pPr>
            <a:r>
              <a:rPr lang="fr-FR" sz="1875" b="1" dirty="0">
                <a:solidFill>
                  <a:srgbClr val="00B050"/>
                </a:solidFill>
              </a:rPr>
              <a:t>B. Une amplitude des potentiels sensitifs et moteurs conservés</a:t>
            </a:r>
          </a:p>
          <a:p>
            <a:pPr>
              <a:buClr>
                <a:schemeClr val="tx1"/>
              </a:buClr>
            </a:pPr>
            <a:r>
              <a:rPr lang="fr-FR" sz="1875" b="1" dirty="0">
                <a:solidFill>
                  <a:srgbClr val="00B050"/>
                </a:solidFill>
              </a:rPr>
              <a:t>C. Une baisse de vitesse de la conduction nerveuse</a:t>
            </a:r>
          </a:p>
          <a:p>
            <a:pPr>
              <a:buClr>
                <a:schemeClr val="tx1"/>
              </a:buClr>
            </a:pPr>
            <a:r>
              <a:rPr lang="fr-FR" sz="1875" dirty="0"/>
              <a:t>D. Une vitesse conservée de la conduction nerveuse</a:t>
            </a:r>
          </a:p>
          <a:p>
            <a:pPr>
              <a:buClr>
                <a:schemeClr val="tx1"/>
              </a:buClr>
            </a:pPr>
            <a:r>
              <a:rPr lang="fr-FR" sz="1875" b="1" dirty="0">
                <a:solidFill>
                  <a:srgbClr val="00B050"/>
                </a:solidFill>
              </a:rPr>
              <a:t>E. L’existence de blocs de conduction</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rPr>
              <a:t>QRI 12</a:t>
            </a:r>
          </a:p>
        </p:txBody>
      </p:sp>
      <p:sp>
        <p:nvSpPr>
          <p:cNvPr id="7" name="Rectangle 6">
            <a:extLst>
              <a:ext uri="{FF2B5EF4-FFF2-40B4-BE49-F238E27FC236}">
                <a16:creationId xmlns:a16="http://schemas.microsoft.com/office/drawing/2014/main" id="{FF5C3828-76E2-D346-B9C5-6930DFE256A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2050" name="Picture 2" descr="C:\Users\Stéphanie\Desktop\Image111.tif"/>
          <p:cNvPicPr>
            <a:picLocks noChangeAspect="1" noChangeArrowheads="1"/>
          </p:cNvPicPr>
          <p:nvPr/>
        </p:nvPicPr>
        <p:blipFill>
          <a:blip r:embed="rId3"/>
          <a:srcRect/>
          <a:stretch>
            <a:fillRect/>
          </a:stretch>
        </p:blipFill>
        <p:spPr bwMode="auto">
          <a:xfrm>
            <a:off x="6443663" y="4564220"/>
            <a:ext cx="2243137" cy="1970088"/>
          </a:xfrm>
          <a:prstGeom prst="rect">
            <a:avLst/>
          </a:prstGeom>
          <a:noFill/>
        </p:spPr>
      </p:pic>
    </p:spTree>
    <p:extLst>
      <p:ext uri="{BB962C8B-B14F-4D97-AF65-F5344CB8AC3E}">
        <p14:creationId xmlns:p14="http://schemas.microsoft.com/office/powerpoint/2010/main" val="7010727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39893" y="1844421"/>
            <a:ext cx="7886700" cy="7014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50" b="1" dirty="0"/>
              <a:t>Parmi les diagnostics suivants, le(s)quel(s) peut-on évoquer devant un déficit visuel transitoire ?</a:t>
            </a:r>
            <a:endParaRPr lang="fr-FR" sz="2250" b="1" dirty="0">
              <a:ea typeface="Calibri" charset="0"/>
              <a:cs typeface="Calibri" charset="0"/>
            </a:endParaRP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Un accident ischémique transitoire</a:t>
            </a:r>
          </a:p>
          <a:p>
            <a:pPr>
              <a:buClr>
                <a:schemeClr val="tx1"/>
              </a:buClr>
            </a:pPr>
            <a:r>
              <a:rPr lang="fr-FR" sz="1875" b="1" dirty="0">
                <a:solidFill>
                  <a:srgbClr val="00B050"/>
                </a:solidFill>
              </a:rPr>
              <a:t>B. Une crise d’épilepsie partielle</a:t>
            </a:r>
          </a:p>
          <a:p>
            <a:pPr>
              <a:buClr>
                <a:schemeClr val="tx1"/>
              </a:buClr>
            </a:pPr>
            <a:r>
              <a:rPr lang="fr-FR" sz="1875" b="1" dirty="0">
                <a:solidFill>
                  <a:srgbClr val="00B050"/>
                </a:solidFill>
              </a:rPr>
              <a:t>C. Une migraine avec aura</a:t>
            </a:r>
          </a:p>
          <a:p>
            <a:pPr>
              <a:buClr>
                <a:schemeClr val="tx1"/>
              </a:buClr>
            </a:pPr>
            <a:r>
              <a:rPr lang="fr-FR" sz="1875" dirty="0"/>
              <a:t>D. Une hypocalcémie</a:t>
            </a:r>
          </a:p>
          <a:p>
            <a:pPr>
              <a:buClr>
                <a:schemeClr val="tx1"/>
              </a:buClr>
            </a:pPr>
            <a:r>
              <a:rPr lang="fr-FR" sz="1875" b="1" dirty="0">
                <a:solidFill>
                  <a:srgbClr val="00B050"/>
                </a:solidFill>
              </a:rPr>
              <a:t>E. Une hypoglycémie</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rPr>
              <a:t>QRI 13</a:t>
            </a:r>
          </a:p>
        </p:txBody>
      </p:sp>
      <p:sp>
        <p:nvSpPr>
          <p:cNvPr id="7" name="Rectangle 6">
            <a:extLst>
              <a:ext uri="{FF2B5EF4-FFF2-40B4-BE49-F238E27FC236}">
                <a16:creationId xmlns:a16="http://schemas.microsoft.com/office/drawing/2014/main" id="{12D5BFD8-0CA2-334A-8678-DA063E999BE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8340520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39893" y="1844421"/>
            <a:ext cx="7886700" cy="701403"/>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50" b="1" dirty="0">
                <a:ea typeface="Calibri" charset="0"/>
                <a:cs typeface="Calibri" charset="0"/>
              </a:rPr>
              <a:t>Parmi les signes cliniques suivants, le(s)quel(s) serai(</a:t>
            </a:r>
            <a:r>
              <a:rPr lang="fr-FR" sz="2250" b="1" dirty="0" err="1">
                <a:ea typeface="Calibri" charset="0"/>
                <a:cs typeface="Calibri" charset="0"/>
              </a:rPr>
              <a:t>ent</a:t>
            </a:r>
            <a:r>
              <a:rPr lang="fr-FR" sz="2250" b="1" dirty="0">
                <a:ea typeface="Calibri" charset="0"/>
                <a:cs typeface="Calibri" charset="0"/>
              </a:rPr>
              <a:t>) en faveur d'une atteinte de la queue de cheval plutôt que d'une atteinte médullaire ? </a:t>
            </a: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Des troubles vésico-sphinctériens</a:t>
            </a:r>
          </a:p>
          <a:p>
            <a:pPr>
              <a:buClr>
                <a:schemeClr val="tx1"/>
              </a:buClr>
            </a:pPr>
            <a:r>
              <a:rPr lang="fr-FR" sz="1875" b="1" dirty="0">
                <a:solidFill>
                  <a:srgbClr val="00B050"/>
                </a:solidFill>
              </a:rPr>
              <a:t>B. L’abolition des ROT des membres inférieurs</a:t>
            </a:r>
          </a:p>
          <a:p>
            <a:pPr>
              <a:buClr>
                <a:schemeClr val="tx1"/>
              </a:buClr>
            </a:pPr>
            <a:r>
              <a:rPr lang="fr-FR" sz="1875" dirty="0"/>
              <a:t>C. Un déficit moteur complet des membres inférieurs</a:t>
            </a:r>
          </a:p>
          <a:p>
            <a:pPr>
              <a:buClr>
                <a:schemeClr val="tx1"/>
              </a:buClr>
            </a:pPr>
            <a:r>
              <a:rPr lang="fr-FR" sz="1875" dirty="0"/>
              <a:t>D. L’existence d’un signe de Babinski bilatéral</a:t>
            </a:r>
          </a:p>
          <a:p>
            <a:pPr>
              <a:buClr>
                <a:schemeClr val="tx1"/>
              </a:buClr>
            </a:pPr>
            <a:r>
              <a:rPr lang="fr-FR" sz="1875" b="1" dirty="0">
                <a:solidFill>
                  <a:srgbClr val="00B050"/>
                </a:solidFill>
              </a:rPr>
              <a:t>E. Une anesthésie en selle</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rPr>
              <a:t>QRI 14</a:t>
            </a:r>
          </a:p>
        </p:txBody>
      </p:sp>
      <p:sp>
        <p:nvSpPr>
          <p:cNvPr id="7" name="Rectangle 6">
            <a:extLst>
              <a:ext uri="{FF2B5EF4-FFF2-40B4-BE49-F238E27FC236}">
                <a16:creationId xmlns:a16="http://schemas.microsoft.com/office/drawing/2014/main" id="{9A64C90D-8016-4647-A805-E10586B0596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1026" name="Picture 2" descr="C:\Users\Stéphanie\Desktop\images (1).jpg"/>
          <p:cNvPicPr>
            <a:picLocks noChangeAspect="1" noChangeArrowheads="1"/>
          </p:cNvPicPr>
          <p:nvPr/>
        </p:nvPicPr>
        <p:blipFill>
          <a:blip r:embed="rId3"/>
          <a:srcRect/>
          <a:stretch>
            <a:fillRect/>
          </a:stretch>
        </p:blipFill>
        <p:spPr bwMode="auto">
          <a:xfrm>
            <a:off x="6484570" y="2777705"/>
            <a:ext cx="2042024" cy="3360588"/>
          </a:xfrm>
          <a:prstGeom prst="rect">
            <a:avLst/>
          </a:prstGeom>
          <a:noFill/>
        </p:spPr>
      </p:pic>
    </p:spTree>
    <p:extLst>
      <p:ext uri="{BB962C8B-B14F-4D97-AF65-F5344CB8AC3E}">
        <p14:creationId xmlns:p14="http://schemas.microsoft.com/office/powerpoint/2010/main" val="208008618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39893" y="1678171"/>
            <a:ext cx="7886700" cy="143079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50" b="1" dirty="0">
                <a:ea typeface="Calibri" charset="0"/>
                <a:cs typeface="Calibri" charset="0"/>
              </a:rPr>
              <a:t>Un homme de 45 ans est amené aux urgences suite à une chute en scooter. Il présente un déficit du membre supérieur droit. L’urgentiste conclu à une élongation du tronc primaire supérieur du plexus brachial (C5-C6). Parmi les éléments suivants le(s)quel(s) serai(en)t en faveur de ce diagnostic?</a:t>
            </a: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l’abolition du réflexe bicipital droit</a:t>
            </a:r>
          </a:p>
          <a:p>
            <a:pPr>
              <a:buClr>
                <a:schemeClr val="tx1"/>
              </a:buClr>
            </a:pPr>
            <a:r>
              <a:rPr lang="fr-FR" sz="1875" dirty="0"/>
              <a:t>B. La présence d’un signe de Babinski droit</a:t>
            </a:r>
          </a:p>
          <a:p>
            <a:pPr>
              <a:buClr>
                <a:schemeClr val="tx1"/>
              </a:buClr>
            </a:pPr>
            <a:r>
              <a:rPr lang="fr-FR" sz="1875" b="1" dirty="0">
                <a:solidFill>
                  <a:srgbClr val="00B050"/>
                </a:solidFill>
              </a:rPr>
              <a:t>C. Un déficit sensitif de la face externe du bras et de l’avant bras droit</a:t>
            </a:r>
          </a:p>
          <a:p>
            <a:pPr>
              <a:buClr>
                <a:schemeClr val="tx1"/>
              </a:buClr>
            </a:pPr>
            <a:r>
              <a:rPr lang="fr-FR" sz="1875" dirty="0"/>
              <a:t>D. Un niveau sensitif</a:t>
            </a:r>
          </a:p>
          <a:p>
            <a:pPr>
              <a:buClr>
                <a:schemeClr val="tx1"/>
              </a:buClr>
            </a:pPr>
            <a:r>
              <a:rPr lang="fr-FR" sz="1875" dirty="0"/>
              <a:t>E. Un déficit moteur des muscles intrinsèques de la main droite</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rPr>
              <a:t>QRI 15</a:t>
            </a:r>
          </a:p>
        </p:txBody>
      </p:sp>
      <p:sp>
        <p:nvSpPr>
          <p:cNvPr id="7" name="Rectangle 6">
            <a:extLst>
              <a:ext uri="{FF2B5EF4-FFF2-40B4-BE49-F238E27FC236}">
                <a16:creationId xmlns:a16="http://schemas.microsoft.com/office/drawing/2014/main" id="{9A64C90D-8016-4647-A805-E10586B0596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0800861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822581" y="375191"/>
          <a:ext cx="6436337" cy="6176164"/>
        </p:xfrm>
        <a:graphic>
          <a:graphicData uri="http://schemas.openxmlformats.org/drawingml/2006/table">
            <a:tbl>
              <a:tblPr/>
              <a:tblGrid>
                <a:gridCol w="1252580">
                  <a:extLst>
                    <a:ext uri="{9D8B030D-6E8A-4147-A177-3AD203B41FA5}">
                      <a16:colId xmlns:a16="http://schemas.microsoft.com/office/drawing/2014/main" val="20000"/>
                    </a:ext>
                  </a:extLst>
                </a:gridCol>
                <a:gridCol w="1715072">
                  <a:extLst>
                    <a:ext uri="{9D8B030D-6E8A-4147-A177-3AD203B41FA5}">
                      <a16:colId xmlns:a16="http://schemas.microsoft.com/office/drawing/2014/main" val="20001"/>
                    </a:ext>
                  </a:extLst>
                </a:gridCol>
                <a:gridCol w="1406745">
                  <a:extLst>
                    <a:ext uri="{9D8B030D-6E8A-4147-A177-3AD203B41FA5}">
                      <a16:colId xmlns:a16="http://schemas.microsoft.com/office/drawing/2014/main" val="20002"/>
                    </a:ext>
                  </a:extLst>
                </a:gridCol>
                <a:gridCol w="2061940">
                  <a:extLst>
                    <a:ext uri="{9D8B030D-6E8A-4147-A177-3AD203B41FA5}">
                      <a16:colId xmlns:a16="http://schemas.microsoft.com/office/drawing/2014/main" val="20003"/>
                    </a:ext>
                  </a:extLst>
                </a:gridCol>
              </a:tblGrid>
              <a:tr h="284453">
                <a:tc>
                  <a:txBody>
                    <a:bodyPr/>
                    <a:lstStyle/>
                    <a:p>
                      <a:pPr algn="ctr" fontAlgn="ctr"/>
                      <a:r>
                        <a:rPr lang="fr-FR" sz="1200" b="1" i="0" u="none" strike="noStrike" dirty="0">
                          <a:solidFill>
                            <a:srgbClr val="000000"/>
                          </a:solidFill>
                          <a:effectLst/>
                          <a:latin typeface="Calibri"/>
                        </a:rPr>
                        <a:t>Muscle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a:rPr>
                        <a:t>Mouvement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a:rPr>
                        <a:t>Racine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1" i="0" u="none" strike="noStrike">
                          <a:solidFill>
                            <a:srgbClr val="000000"/>
                          </a:solidFill>
                          <a:effectLst/>
                          <a:latin typeface="Calibri"/>
                        </a:rPr>
                        <a:t>Tronc nerveux</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3347">
                <a:tc>
                  <a:txBody>
                    <a:bodyPr/>
                    <a:lstStyle/>
                    <a:p>
                      <a:pPr algn="ctr" fontAlgn="ctr"/>
                      <a:r>
                        <a:rPr lang="fr-FR" sz="1200" b="0" i="0" u="none" strike="noStrike">
                          <a:solidFill>
                            <a:srgbClr val="000000"/>
                          </a:solidFill>
                          <a:effectLst/>
                          <a:latin typeface="Calibri"/>
                        </a:rPr>
                        <a:t>Deltoïde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Abduction du bras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circonflexe</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3347">
                <a:tc>
                  <a:txBody>
                    <a:bodyPr/>
                    <a:lstStyle/>
                    <a:p>
                      <a:pPr algn="ctr" fontAlgn="ctr"/>
                      <a:r>
                        <a:rPr lang="fr-FR" sz="1200" b="0" i="0" u="none" strike="noStrike" dirty="0">
                          <a:solidFill>
                            <a:srgbClr val="000000"/>
                          </a:solidFill>
                          <a:effectLst/>
                          <a:latin typeface="Calibri"/>
                        </a:rPr>
                        <a:t>Sous épineux</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Rotation externe du bras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supra scapulaire</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3347">
                <a:tc>
                  <a:txBody>
                    <a:bodyPr/>
                    <a:lstStyle/>
                    <a:p>
                      <a:pPr algn="ctr" fontAlgn="ctr"/>
                      <a:r>
                        <a:rPr lang="fr-FR" sz="1200" b="0" i="0" u="none" strike="noStrike">
                          <a:solidFill>
                            <a:srgbClr val="000000"/>
                          </a:solidFill>
                          <a:effectLst/>
                          <a:latin typeface="Calibri"/>
                        </a:rPr>
                        <a:t>Biceps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coude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musculo-cutané</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3347">
                <a:tc>
                  <a:txBody>
                    <a:bodyPr/>
                    <a:lstStyle/>
                    <a:p>
                      <a:pPr algn="ctr" fontAlgn="ctr"/>
                      <a:r>
                        <a:rPr lang="fr-FR" sz="1200" b="0" i="0" u="none" strike="noStrike">
                          <a:solidFill>
                            <a:srgbClr val="000000"/>
                          </a:solidFill>
                          <a:effectLst/>
                          <a:latin typeface="Calibri"/>
                        </a:rPr>
                        <a:t>Triceps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Extension du coude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radial</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66696">
                <a:tc>
                  <a:txBody>
                    <a:bodyPr/>
                    <a:lstStyle/>
                    <a:p>
                      <a:pPr algn="ctr" fontAlgn="ctr"/>
                      <a:r>
                        <a:rPr lang="fr-FR" sz="1200" b="0" i="0" u="none" strike="noStrike">
                          <a:solidFill>
                            <a:srgbClr val="000000"/>
                          </a:solidFill>
                          <a:effectLst/>
                          <a:latin typeface="Calibri"/>
                        </a:rPr>
                        <a:t>Long supinateur</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de l'avant bras (pouce vers le haut)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radial</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3347">
                <a:tc>
                  <a:txBody>
                    <a:bodyPr/>
                    <a:lstStyle/>
                    <a:p>
                      <a:pPr algn="ctr" fontAlgn="ctr"/>
                      <a:r>
                        <a:rPr lang="fr-FR" sz="1200" b="0" i="0" u="none" strike="noStrike">
                          <a:solidFill>
                            <a:srgbClr val="000000"/>
                          </a:solidFill>
                          <a:effectLst/>
                          <a:latin typeface="Calibri"/>
                        </a:rPr>
                        <a:t>Radiaux</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Extenseur du poignet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radial</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33347">
                <a:tc>
                  <a:txBody>
                    <a:bodyPr/>
                    <a:lstStyle/>
                    <a:p>
                      <a:pPr algn="ctr" fontAlgn="ctr"/>
                      <a:r>
                        <a:rPr lang="fr-FR" sz="1200" b="0" i="0" u="none" strike="noStrike">
                          <a:solidFill>
                            <a:srgbClr val="000000"/>
                          </a:solidFill>
                          <a:effectLst/>
                          <a:latin typeface="Calibri"/>
                        </a:rPr>
                        <a:t>Palmaires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du poignet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C6</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médian</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3785">
                <a:tc>
                  <a:txBody>
                    <a:bodyPr/>
                    <a:lstStyle/>
                    <a:p>
                      <a:pPr algn="ctr" fontAlgn="ctr"/>
                      <a:r>
                        <a:rPr lang="fr-FR" sz="1200" b="0" i="0" u="none" strike="noStrike">
                          <a:solidFill>
                            <a:srgbClr val="000000"/>
                          </a:solidFill>
                          <a:effectLst/>
                          <a:latin typeface="Calibri"/>
                        </a:rPr>
                        <a:t>Interosseux</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Ecarte les doigts</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C8-D1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ulnaire</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800022">
                <a:tc>
                  <a:txBody>
                    <a:bodyPr/>
                    <a:lstStyle/>
                    <a:p>
                      <a:pPr algn="ctr" fontAlgn="ctr"/>
                      <a:r>
                        <a:rPr lang="fr-FR" sz="1200" b="0" i="0" u="none" strike="noStrike">
                          <a:solidFill>
                            <a:srgbClr val="000000"/>
                          </a:solidFill>
                          <a:effectLst/>
                          <a:latin typeface="Calibri"/>
                        </a:rPr>
                        <a:t>Court abducteur du pouce</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Abduction du pouce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C8-D1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médian</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51126">
                <a:tc>
                  <a:txBody>
                    <a:bodyPr/>
                    <a:lstStyle/>
                    <a:p>
                      <a:pPr algn="ctr" fontAlgn="ctr"/>
                      <a:r>
                        <a:rPr lang="fr-FR" sz="1200" b="0" i="0" u="none" strike="noStrike">
                          <a:solidFill>
                            <a:srgbClr val="000000"/>
                          </a:solidFill>
                          <a:effectLst/>
                          <a:latin typeface="Calibri"/>
                        </a:rPr>
                        <a:t>Extenseur des doigts</a:t>
                      </a:r>
                    </a:p>
                  </a:txBody>
                  <a:tcPr marL="12700" marR="12700" marT="127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a:rPr>
                        <a:t>Extension des doigts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C7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a:rPr>
                        <a:t>nerf radial</a:t>
                      </a:r>
                    </a:p>
                  </a:txBody>
                  <a:tcPr marL="12700" marR="12700" marT="127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Rectangle 2">
            <a:extLst>
              <a:ext uri="{FF2B5EF4-FFF2-40B4-BE49-F238E27FC236}">
                <a16:creationId xmlns:a16="http://schemas.microsoft.com/office/drawing/2014/main" id="{13A956A4-DC3A-A046-9A93-7F242AC7116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917411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4134AF2-7552-6344-A64B-46A64B295ACE}"/>
              </a:ext>
            </a:extLst>
          </p:cNvPr>
          <p:cNvPicPr>
            <a:picLocks noChangeAspect="1"/>
          </p:cNvPicPr>
          <p:nvPr/>
        </p:nvPicPr>
        <p:blipFill>
          <a:blip r:embed="rId2"/>
          <a:stretch>
            <a:fillRect/>
          </a:stretch>
        </p:blipFill>
        <p:spPr>
          <a:xfrm>
            <a:off x="0" y="2096853"/>
            <a:ext cx="9144000" cy="3141374"/>
          </a:xfrm>
          <a:prstGeom prst="rect">
            <a:avLst/>
          </a:prstGeom>
        </p:spPr>
      </p:pic>
      <p:sp>
        <p:nvSpPr>
          <p:cNvPr id="7" name="Titre 1"/>
          <p:cNvSpPr>
            <a:spLocks noGrp="1"/>
          </p:cNvSpPr>
          <p:nvPr>
            <p:ph type="title"/>
          </p:nvPr>
        </p:nvSpPr>
        <p:spPr>
          <a:xfrm>
            <a:off x="457200" y="274638"/>
            <a:ext cx="8229600" cy="1143000"/>
          </a:xfrm>
        </p:spPr>
        <p:txBody>
          <a:bodyPr>
            <a:normAutofit fontScale="90000"/>
          </a:bodyPr>
          <a:lstStyle/>
          <a:p>
            <a:r>
              <a:rPr lang="fr-FR" dirty="0"/>
              <a:t>Mini DP1</a:t>
            </a:r>
            <a:br>
              <a:rPr lang="fr-FR" dirty="0"/>
            </a:br>
            <a:r>
              <a:rPr lang="fr-FR" sz="2700" dirty="0"/>
              <a:t>Q4 (QRU)</a:t>
            </a:r>
            <a:endParaRPr lang="fr-FR" dirty="0"/>
          </a:p>
        </p:txBody>
      </p:sp>
      <p:sp>
        <p:nvSpPr>
          <p:cNvPr id="4" name="Rectangle 3"/>
          <p:cNvSpPr/>
          <p:nvPr/>
        </p:nvSpPr>
        <p:spPr>
          <a:xfrm>
            <a:off x="600193" y="5342291"/>
            <a:ext cx="7943614" cy="12304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dirty="0"/>
              <a:t>L’examen clinique (le diagnostic topographique), CHANGE TOTALEMENT l’orientation étiologique dans le cas de ce patient:</a:t>
            </a:r>
          </a:p>
          <a:p>
            <a:r>
              <a:rPr lang="fr-FR" b="1" dirty="0">
                <a:solidFill>
                  <a:srgbClr val="FFFF00"/>
                </a:solidFill>
                <a:effectLst/>
              </a:rPr>
              <a:t>Q1 =&gt; AVC pour &gt; 50% d’entre vous</a:t>
            </a:r>
          </a:p>
          <a:p>
            <a:r>
              <a:rPr lang="fr-FR" b="1" dirty="0">
                <a:solidFill>
                  <a:srgbClr val="FFFF00"/>
                </a:solidFill>
              </a:rPr>
              <a:t>Q4 =&gt; PAS UN AVC pour 75% d’entre vous</a:t>
            </a:r>
            <a:endParaRPr lang="fr-FR" b="1" dirty="0">
              <a:solidFill>
                <a:srgbClr val="FFFF00"/>
              </a:solidFill>
              <a:effectLst/>
            </a:endParaRPr>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2714092" y="3600634"/>
            <a:ext cx="762992" cy="69344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C068842-30E4-5641-8FA9-ABE7AA08E7ED}"/>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54269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39893" y="1678171"/>
            <a:ext cx="7886700" cy="143079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50" b="1" dirty="0">
                <a:ea typeface="Calibri" charset="0"/>
                <a:cs typeface="Calibri" charset="0"/>
              </a:rPr>
              <a:t>Un patient de 50 ans se présente à votre consultation avec des douleurs du membre inférieur droit et des difficultés à se mettre sur la pointe du pied à droite. Devant ce tableau, afin de différencier une atteinte radiculaire (S1) d’une atteinte tronculaire (nerf tibial), quel autre muscle devez-vous tester?</a:t>
            </a: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Le moyen fessier droit</a:t>
            </a:r>
          </a:p>
          <a:p>
            <a:pPr>
              <a:buClr>
                <a:schemeClr val="tx1"/>
              </a:buClr>
            </a:pPr>
            <a:r>
              <a:rPr lang="fr-FR" sz="1875" b="1" dirty="0">
                <a:solidFill>
                  <a:srgbClr val="00B050"/>
                </a:solidFill>
              </a:rPr>
              <a:t>B. Le grand fessier droit</a:t>
            </a:r>
          </a:p>
          <a:p>
            <a:pPr>
              <a:buClr>
                <a:schemeClr val="tx1"/>
              </a:buClr>
            </a:pPr>
            <a:r>
              <a:rPr lang="fr-FR" sz="1875" dirty="0"/>
              <a:t>C. Le psoas droit</a:t>
            </a:r>
          </a:p>
          <a:p>
            <a:pPr>
              <a:buClr>
                <a:schemeClr val="tx1"/>
              </a:buClr>
            </a:pPr>
            <a:r>
              <a:rPr lang="fr-FR" sz="1875" dirty="0"/>
              <a:t>D. Le quadriceps droit</a:t>
            </a:r>
          </a:p>
          <a:p>
            <a:pPr>
              <a:buClr>
                <a:schemeClr val="tx1"/>
              </a:buClr>
            </a:pPr>
            <a:r>
              <a:rPr lang="fr-FR" sz="1875" dirty="0"/>
              <a:t>E. Les adducteurs droits</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rPr>
              <a:t>QRI 16</a:t>
            </a:r>
          </a:p>
        </p:txBody>
      </p:sp>
      <p:sp>
        <p:nvSpPr>
          <p:cNvPr id="7" name="Rectangle 6">
            <a:extLst>
              <a:ext uri="{FF2B5EF4-FFF2-40B4-BE49-F238E27FC236}">
                <a16:creationId xmlns:a16="http://schemas.microsoft.com/office/drawing/2014/main" id="{9A64C90D-8016-4647-A805-E10586B0596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0800861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nvPr>
        </p:nvGraphicFramePr>
        <p:xfrm>
          <a:off x="1596465" y="807122"/>
          <a:ext cx="5951070" cy="5243757"/>
        </p:xfrm>
        <a:graphic>
          <a:graphicData uri="http://schemas.openxmlformats.org/drawingml/2006/table">
            <a:tbl>
              <a:tblPr/>
              <a:tblGrid>
                <a:gridCol w="1158142">
                  <a:extLst>
                    <a:ext uri="{9D8B030D-6E8A-4147-A177-3AD203B41FA5}">
                      <a16:colId xmlns:a16="http://schemas.microsoft.com/office/drawing/2014/main" val="20000"/>
                    </a:ext>
                  </a:extLst>
                </a:gridCol>
                <a:gridCol w="1585764">
                  <a:extLst>
                    <a:ext uri="{9D8B030D-6E8A-4147-A177-3AD203B41FA5}">
                      <a16:colId xmlns:a16="http://schemas.microsoft.com/office/drawing/2014/main" val="20001"/>
                    </a:ext>
                  </a:extLst>
                </a:gridCol>
                <a:gridCol w="1300683">
                  <a:extLst>
                    <a:ext uri="{9D8B030D-6E8A-4147-A177-3AD203B41FA5}">
                      <a16:colId xmlns:a16="http://schemas.microsoft.com/office/drawing/2014/main" val="20002"/>
                    </a:ext>
                  </a:extLst>
                </a:gridCol>
                <a:gridCol w="1906481">
                  <a:extLst>
                    <a:ext uri="{9D8B030D-6E8A-4147-A177-3AD203B41FA5}">
                      <a16:colId xmlns:a16="http://schemas.microsoft.com/office/drawing/2014/main" val="20003"/>
                    </a:ext>
                  </a:extLst>
                </a:gridCol>
              </a:tblGrid>
              <a:tr h="344185">
                <a:tc>
                  <a:txBody>
                    <a:bodyPr/>
                    <a:lstStyle/>
                    <a:p>
                      <a:pPr algn="ctr" fontAlgn="b"/>
                      <a:r>
                        <a:rPr lang="fr-FR" sz="1200" b="1" i="0" u="none" strike="noStrike">
                          <a:solidFill>
                            <a:srgbClr val="000000"/>
                          </a:solidFill>
                          <a:effectLst/>
                          <a:latin typeface="Calibri"/>
                        </a:rPr>
                        <a:t>Muscle</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a:rPr>
                        <a:t>Mouvement</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a:rPr>
                        <a:t>Racine</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a:rPr>
                        <a:t>Tronc nerveux</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7631">
                <a:tc>
                  <a:txBody>
                    <a:bodyPr/>
                    <a:lstStyle/>
                    <a:p>
                      <a:pPr algn="ctr" fontAlgn="ctr"/>
                      <a:r>
                        <a:rPr lang="fr-FR" sz="1200" b="0" i="0" u="none" strike="noStrike">
                          <a:solidFill>
                            <a:srgbClr val="000000"/>
                          </a:solidFill>
                          <a:effectLst/>
                          <a:latin typeface="Calibri"/>
                        </a:rPr>
                        <a:t>Psoas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de la cuisse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crural</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7385">
                <a:tc>
                  <a:txBody>
                    <a:bodyPr/>
                    <a:lstStyle/>
                    <a:p>
                      <a:pPr algn="ctr" fontAlgn="ctr"/>
                      <a:r>
                        <a:rPr lang="fr-FR" sz="1200" b="0" i="0" u="none" strike="noStrike">
                          <a:solidFill>
                            <a:srgbClr val="000000"/>
                          </a:solidFill>
                          <a:effectLst/>
                          <a:latin typeface="Calibri"/>
                        </a:rPr>
                        <a:t>grand fessier</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Extension de la cuisse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S1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petit sciatique</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7385">
                <a:tc>
                  <a:txBody>
                    <a:bodyPr/>
                    <a:lstStyle/>
                    <a:p>
                      <a:pPr algn="ctr" fontAlgn="ctr"/>
                      <a:r>
                        <a:rPr lang="fr-FR" sz="1200" b="0" i="0" u="none" strike="noStrike">
                          <a:solidFill>
                            <a:srgbClr val="000000"/>
                          </a:solidFill>
                          <a:effectLst/>
                          <a:latin typeface="Calibri"/>
                        </a:rPr>
                        <a:t>Moyen fessier</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Abduction de la cisse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fessier supérieur</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7385">
                <a:tc>
                  <a:txBody>
                    <a:bodyPr/>
                    <a:lstStyle/>
                    <a:p>
                      <a:pPr algn="ctr" fontAlgn="ctr"/>
                      <a:r>
                        <a:rPr lang="fr-FR" sz="1200" b="0" i="0" u="none" strike="noStrike">
                          <a:solidFill>
                            <a:srgbClr val="000000"/>
                          </a:solidFill>
                          <a:effectLst/>
                          <a:latin typeface="Calibri"/>
                        </a:rPr>
                        <a:t>Quadriceps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Extension du genoux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crural</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7385">
                <a:tc>
                  <a:txBody>
                    <a:bodyPr/>
                    <a:lstStyle/>
                    <a:p>
                      <a:pPr algn="ctr" fontAlgn="ctr"/>
                      <a:r>
                        <a:rPr lang="fr-FR" sz="1200" b="0" i="0" u="none" strike="noStrike">
                          <a:solidFill>
                            <a:srgbClr val="000000"/>
                          </a:solidFill>
                          <a:effectLst/>
                          <a:latin typeface="Calibri"/>
                        </a:rPr>
                        <a:t>Ischio-jambiers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du genoux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S1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a:rPr>
                        <a:t>nerf grand sciatique/ ischiatique</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7385">
                <a:tc>
                  <a:txBody>
                    <a:bodyPr/>
                    <a:lstStyle/>
                    <a:p>
                      <a:pPr algn="ctr" fontAlgn="ctr"/>
                      <a:r>
                        <a:rPr lang="fr-FR" sz="1200" b="0" i="0" u="none" strike="noStrike">
                          <a:solidFill>
                            <a:srgbClr val="000000"/>
                          </a:solidFill>
                          <a:effectLst/>
                          <a:latin typeface="Calibri"/>
                        </a:rPr>
                        <a:t>Jambier antérieur</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dorsale du pied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fibulaire commun</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07385">
                <a:tc>
                  <a:txBody>
                    <a:bodyPr/>
                    <a:lstStyle/>
                    <a:p>
                      <a:pPr algn="ctr" fontAlgn="ctr"/>
                      <a:r>
                        <a:rPr lang="fr-FR" sz="1200" b="0" i="0" u="none" strike="noStrike">
                          <a:solidFill>
                            <a:srgbClr val="000000"/>
                          </a:solidFill>
                          <a:effectLst/>
                          <a:latin typeface="Calibri"/>
                        </a:rPr>
                        <a:t>Triceps sural</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plantaire du pied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S1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tibial</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27631">
                <a:tc>
                  <a:txBody>
                    <a:bodyPr/>
                    <a:lstStyle/>
                    <a:p>
                      <a:pPr algn="ctr" fontAlgn="ctr"/>
                      <a:r>
                        <a:rPr lang="fr-FR" sz="1200" b="0" i="0" u="none" strike="noStrike">
                          <a:solidFill>
                            <a:srgbClr val="000000"/>
                          </a:solidFill>
                          <a:effectLst/>
                          <a:latin typeface="Calibri"/>
                        </a:rPr>
                        <a:t>Fibulaires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Eversion du pied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a:rPr>
                        <a:t>nerf </a:t>
                      </a:r>
                      <a:r>
                        <a:rPr lang="fr-FR" sz="1200" b="0" i="0" u="none" strike="noStrike" dirty="0" err="1">
                          <a:solidFill>
                            <a:srgbClr val="000000"/>
                          </a:solidFill>
                          <a:effectLst/>
                          <a:latin typeface="Calibri"/>
                        </a:rPr>
                        <a:t>fibulaire</a:t>
                      </a:r>
                      <a:r>
                        <a:rPr lang="fr-FR" sz="1200" b="0" i="0" u="none" strike="noStrike" dirty="0">
                          <a:solidFill>
                            <a:srgbClr val="000000"/>
                          </a:solidFill>
                          <a:effectLst/>
                          <a:latin typeface="Calibri"/>
                        </a:rPr>
                        <a:t> commun</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96CA21C0-A67A-FA49-9DC6-4D4E6FA432B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7741008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639893" y="1678171"/>
            <a:ext cx="7886700" cy="1430794"/>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50" b="1" dirty="0">
                <a:ea typeface="Calibri" charset="0"/>
                <a:cs typeface="Calibri" charset="0"/>
              </a:rPr>
              <a:t>Devant l’association de paresthésies de l’hémicorps gauche et d’un signe de Lhermitte,  vous évoquez l’atteinte d’une structure, laquelle? </a:t>
            </a:r>
          </a:p>
        </p:txBody>
      </p:sp>
      <p:sp>
        <p:nvSpPr>
          <p:cNvPr id="6"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Cordons postérieurs de la moelle thoracique gauche</a:t>
            </a:r>
          </a:p>
          <a:p>
            <a:pPr>
              <a:buClr>
                <a:schemeClr val="tx1"/>
              </a:buClr>
            </a:pPr>
            <a:r>
              <a:rPr lang="fr-FR" sz="1875" dirty="0"/>
              <a:t>B. Faisceau </a:t>
            </a:r>
            <a:r>
              <a:rPr lang="fr-FR" sz="1875" dirty="0" err="1"/>
              <a:t>spinothalamique</a:t>
            </a:r>
            <a:r>
              <a:rPr lang="fr-FR" sz="1875" dirty="0"/>
              <a:t> de la moelle cervicale gauche</a:t>
            </a:r>
          </a:p>
          <a:p>
            <a:pPr>
              <a:buClr>
                <a:schemeClr val="tx1"/>
              </a:buClr>
            </a:pPr>
            <a:r>
              <a:rPr lang="fr-FR" sz="1875" b="1" dirty="0">
                <a:solidFill>
                  <a:srgbClr val="00B050"/>
                </a:solidFill>
              </a:rPr>
              <a:t>C. Cordons postérieurs de la moelle cervicale gauche</a:t>
            </a:r>
          </a:p>
          <a:p>
            <a:pPr>
              <a:buClr>
                <a:schemeClr val="tx1"/>
              </a:buClr>
            </a:pPr>
            <a:r>
              <a:rPr lang="fr-FR" sz="1875" dirty="0"/>
              <a:t>D. Faisceau </a:t>
            </a:r>
            <a:r>
              <a:rPr lang="fr-FR" sz="1875" dirty="0" err="1"/>
              <a:t>spinothalamique</a:t>
            </a:r>
            <a:r>
              <a:rPr lang="fr-FR" sz="1875" dirty="0"/>
              <a:t> cervical droit</a:t>
            </a:r>
          </a:p>
          <a:p>
            <a:pPr>
              <a:buClr>
                <a:schemeClr val="tx1"/>
              </a:buClr>
            </a:pPr>
            <a:r>
              <a:rPr lang="fr-FR" sz="1875" dirty="0"/>
              <a:t>E. plexus brachial gauche</a:t>
            </a:r>
          </a:p>
        </p:txBody>
      </p:sp>
      <p:sp>
        <p:nvSpPr>
          <p:cNvPr id="5"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solidFill>
                  <a:srgbClr val="FF0000"/>
                </a:solidFill>
              </a:rPr>
              <a:t>QRI 17</a:t>
            </a:r>
          </a:p>
        </p:txBody>
      </p:sp>
      <p:sp>
        <p:nvSpPr>
          <p:cNvPr id="7" name="Rectangle 6">
            <a:extLst>
              <a:ext uri="{FF2B5EF4-FFF2-40B4-BE49-F238E27FC236}">
                <a16:creationId xmlns:a16="http://schemas.microsoft.com/office/drawing/2014/main" id="{9A64C90D-8016-4647-A805-E10586B0596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3074" name="Picture 2" descr="C:\Users\Stéphanie\Desktop\images (2).jpg"/>
          <p:cNvPicPr>
            <a:picLocks noChangeAspect="1" noChangeArrowheads="1"/>
          </p:cNvPicPr>
          <p:nvPr/>
        </p:nvPicPr>
        <p:blipFill>
          <a:blip r:embed="rId3"/>
          <a:srcRect/>
          <a:stretch>
            <a:fillRect/>
          </a:stretch>
        </p:blipFill>
        <p:spPr bwMode="auto">
          <a:xfrm>
            <a:off x="6953250" y="3692106"/>
            <a:ext cx="1733550" cy="2638425"/>
          </a:xfrm>
          <a:prstGeom prst="rect">
            <a:avLst/>
          </a:prstGeom>
          <a:noFill/>
        </p:spPr>
      </p:pic>
    </p:spTree>
    <p:extLst>
      <p:ext uri="{BB962C8B-B14F-4D97-AF65-F5344CB8AC3E}">
        <p14:creationId xmlns:p14="http://schemas.microsoft.com/office/powerpoint/2010/main" val="20800861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732295" y="2564377"/>
            <a:ext cx="7772400" cy="1470025"/>
          </a:xfrm>
        </p:spPr>
        <p:txBody>
          <a:bodyPr/>
          <a:lstStyle/>
          <a:p>
            <a:r>
              <a:rPr lang="en-GB" dirty="0"/>
              <a:t>CONCLUSION</a:t>
            </a:r>
          </a:p>
        </p:txBody>
      </p:sp>
      <p:sp>
        <p:nvSpPr>
          <p:cNvPr id="5" name="Rectangle 4">
            <a:extLst>
              <a:ext uri="{FF2B5EF4-FFF2-40B4-BE49-F238E27FC236}">
                <a16:creationId xmlns:a16="http://schemas.microsoft.com/office/drawing/2014/main" id="{DC7BDEFC-995C-0B4F-BCA1-FABE7A06D3B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23038963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0" y="434976"/>
            <a:ext cx="9144000" cy="1143000"/>
          </a:xfrm>
        </p:spPr>
        <p:txBody>
          <a:bodyPr>
            <a:normAutofit/>
          </a:bodyPr>
          <a:lstStyle/>
          <a:p>
            <a:r>
              <a:rPr lang="fr-FR" dirty="0" err="1"/>
              <a:t>Take</a:t>
            </a:r>
            <a:r>
              <a:rPr lang="fr-FR" dirty="0"/>
              <a:t>-home message!</a:t>
            </a:r>
          </a:p>
        </p:txBody>
      </p:sp>
      <p:sp>
        <p:nvSpPr>
          <p:cNvPr id="3" name="Espace réservé du contenu 2"/>
          <p:cNvSpPr>
            <a:spLocks noGrp="1"/>
          </p:cNvSpPr>
          <p:nvPr>
            <p:ph idx="1"/>
          </p:nvPr>
        </p:nvSpPr>
        <p:spPr>
          <a:xfrm>
            <a:off x="457200" y="1600201"/>
            <a:ext cx="8229600" cy="685800"/>
          </a:xfrm>
        </p:spPr>
        <p:txBody>
          <a:bodyPr/>
          <a:lstStyle/>
          <a:p>
            <a:pPr marL="0" indent="0" algn="ctr">
              <a:buNone/>
            </a:pPr>
            <a:r>
              <a:rPr lang="fr-FR" dirty="0"/>
              <a:t>Raisonnement stéréotypé +++</a:t>
            </a:r>
          </a:p>
        </p:txBody>
      </p:sp>
      <p:sp>
        <p:nvSpPr>
          <p:cNvPr id="5" name="Rectangle à coins arrondis 4"/>
          <p:cNvSpPr/>
          <p:nvPr/>
        </p:nvSpPr>
        <p:spPr>
          <a:xfrm>
            <a:off x="3340100" y="2552700"/>
            <a:ext cx="1917700" cy="5080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Anamnèse</a:t>
            </a:r>
          </a:p>
        </p:txBody>
      </p:sp>
      <p:sp>
        <p:nvSpPr>
          <p:cNvPr id="6" name="Rectangle à coins arrondis 5"/>
          <p:cNvSpPr/>
          <p:nvPr/>
        </p:nvSpPr>
        <p:spPr>
          <a:xfrm>
            <a:off x="3340100" y="3606800"/>
            <a:ext cx="1917700" cy="6223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0000"/>
                </a:solidFill>
              </a:rPr>
              <a:t>Où est la lésion ?</a:t>
            </a:r>
          </a:p>
        </p:txBody>
      </p:sp>
      <p:cxnSp>
        <p:nvCxnSpPr>
          <p:cNvPr id="7" name="Connecteur droit avec flèche 6"/>
          <p:cNvCxnSpPr>
            <a:stCxn id="5" idx="2"/>
            <a:endCxn id="6" idx="0"/>
          </p:cNvCxnSpPr>
          <p:nvPr/>
        </p:nvCxnSpPr>
        <p:spPr>
          <a:xfrm>
            <a:off x="4298950" y="3060700"/>
            <a:ext cx="0" cy="546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à coins arrondis 7"/>
          <p:cNvSpPr/>
          <p:nvPr/>
        </p:nvSpPr>
        <p:spPr>
          <a:xfrm>
            <a:off x="3340100" y="4914900"/>
            <a:ext cx="1917700" cy="9144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0000"/>
                </a:solidFill>
              </a:rPr>
              <a:t>Quelle est la nature de la lésion ?</a:t>
            </a:r>
          </a:p>
        </p:txBody>
      </p:sp>
      <p:cxnSp>
        <p:nvCxnSpPr>
          <p:cNvPr id="9" name="Connecteur droit avec flèche 8"/>
          <p:cNvCxnSpPr>
            <a:stCxn id="6" idx="2"/>
            <a:endCxn id="8" idx="0"/>
          </p:cNvCxnSpPr>
          <p:nvPr/>
        </p:nvCxnSpPr>
        <p:spPr>
          <a:xfrm>
            <a:off x="4298950" y="4229100"/>
            <a:ext cx="0" cy="685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457200" y="5054600"/>
            <a:ext cx="1828800" cy="646331"/>
          </a:xfrm>
          <a:prstGeom prst="rect">
            <a:avLst/>
          </a:prstGeom>
          <a:noFill/>
        </p:spPr>
        <p:txBody>
          <a:bodyPr wrap="square" rtlCol="0">
            <a:spAutoFit/>
          </a:bodyPr>
          <a:lstStyle/>
          <a:p>
            <a:r>
              <a:rPr lang="fr-FR" dirty="0"/>
              <a:t>Diagnostic </a:t>
            </a:r>
            <a:br>
              <a:rPr lang="fr-FR" dirty="0"/>
            </a:br>
            <a:r>
              <a:rPr lang="fr-FR" b="1" dirty="0">
                <a:solidFill>
                  <a:srgbClr val="008000"/>
                </a:solidFill>
              </a:rPr>
              <a:t>ETIOLOGIQUE</a:t>
            </a:r>
          </a:p>
        </p:txBody>
      </p:sp>
      <p:sp>
        <p:nvSpPr>
          <p:cNvPr id="14" name="ZoneTexte 13"/>
          <p:cNvSpPr txBox="1"/>
          <p:nvPr/>
        </p:nvSpPr>
        <p:spPr>
          <a:xfrm>
            <a:off x="457199" y="3606800"/>
            <a:ext cx="2035763" cy="646331"/>
          </a:xfrm>
          <a:prstGeom prst="rect">
            <a:avLst/>
          </a:prstGeom>
          <a:noFill/>
          <a:ln>
            <a:noFill/>
          </a:ln>
        </p:spPr>
        <p:txBody>
          <a:bodyPr wrap="square" rtlCol="0">
            <a:spAutoFit/>
          </a:bodyPr>
          <a:lstStyle/>
          <a:p>
            <a:r>
              <a:rPr lang="fr-FR" dirty="0"/>
              <a:t>Diagnostic </a:t>
            </a:r>
            <a:r>
              <a:rPr lang="fr-FR" b="1" dirty="0">
                <a:solidFill>
                  <a:srgbClr val="008000"/>
                </a:solidFill>
              </a:rPr>
              <a:t>TOPOGRAPHIQUE</a:t>
            </a:r>
          </a:p>
        </p:txBody>
      </p:sp>
      <p:sp>
        <p:nvSpPr>
          <p:cNvPr id="15" name="Flèche courbée vers la gauche 14"/>
          <p:cNvSpPr/>
          <p:nvPr/>
        </p:nvSpPr>
        <p:spPr>
          <a:xfrm>
            <a:off x="5473700" y="3860800"/>
            <a:ext cx="673100" cy="16764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6" name="Flèche courbée vers la gauche 15"/>
          <p:cNvSpPr/>
          <p:nvPr/>
        </p:nvSpPr>
        <p:spPr>
          <a:xfrm>
            <a:off x="5473700" y="2755900"/>
            <a:ext cx="673100" cy="12954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7" name="ZoneTexte 16"/>
          <p:cNvSpPr txBox="1"/>
          <p:nvPr/>
        </p:nvSpPr>
        <p:spPr>
          <a:xfrm>
            <a:off x="6362700" y="3060700"/>
            <a:ext cx="1117600" cy="646331"/>
          </a:xfrm>
          <a:prstGeom prst="rect">
            <a:avLst/>
          </a:prstGeom>
          <a:noFill/>
        </p:spPr>
        <p:txBody>
          <a:bodyPr wrap="square" rtlCol="0">
            <a:spAutoFit/>
          </a:bodyPr>
          <a:lstStyle/>
          <a:p>
            <a:r>
              <a:rPr lang="fr-FR" dirty="0"/>
              <a:t>Examen clinique</a:t>
            </a:r>
          </a:p>
        </p:txBody>
      </p:sp>
      <p:sp>
        <p:nvSpPr>
          <p:cNvPr id="18" name="ZoneTexte 17"/>
          <p:cNvSpPr txBox="1"/>
          <p:nvPr/>
        </p:nvSpPr>
        <p:spPr>
          <a:xfrm>
            <a:off x="6362700" y="4278531"/>
            <a:ext cx="1689100" cy="923330"/>
          </a:xfrm>
          <a:prstGeom prst="rect">
            <a:avLst/>
          </a:prstGeom>
          <a:noFill/>
        </p:spPr>
        <p:txBody>
          <a:bodyPr wrap="square" rtlCol="0">
            <a:spAutoFit/>
          </a:bodyPr>
          <a:lstStyle/>
          <a:p>
            <a:r>
              <a:rPr lang="fr-FR" dirty="0"/>
              <a:t>Mode d’installation et terrain</a:t>
            </a:r>
          </a:p>
        </p:txBody>
      </p:sp>
      <p:sp>
        <p:nvSpPr>
          <p:cNvPr id="19" name="Rectangle 18">
            <a:extLst>
              <a:ext uri="{FF2B5EF4-FFF2-40B4-BE49-F238E27FC236}">
                <a16:creationId xmlns:a16="http://schemas.microsoft.com/office/drawing/2014/main" id="{84C09588-7260-F441-B19A-22CC289CD140}"/>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0385080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CONCLUSION SUITE ET FIN</a:t>
            </a:r>
          </a:p>
        </p:txBody>
      </p:sp>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200" y="2269774"/>
            <a:ext cx="8321040" cy="2862322"/>
          </a:xfrm>
          <a:prstGeom prst="rect">
            <a:avLst/>
          </a:prstGeom>
        </p:spPr>
        <p:txBody>
          <a:bodyPr wrap="square">
            <a:spAutoFit/>
          </a:bodyPr>
          <a:lstStyle/>
          <a:p>
            <a:r>
              <a:rPr lang="fr-FR" dirty="0"/>
              <a:t>Corrigés et slides seront sur le site MODULE 13 </a:t>
            </a:r>
            <a:r>
              <a:rPr lang="fr-FR" b="1" dirty="0">
                <a:solidFill>
                  <a:srgbClr val="FF0000"/>
                </a:solidFill>
              </a:rPr>
              <a:t>à partir de lundi 27 novembre </a:t>
            </a:r>
            <a:r>
              <a:rPr lang="fr-FR" b="1" dirty="0">
                <a:solidFill>
                  <a:srgbClr val="FF0000"/>
                </a:solidFill>
                <a:hlinkClick r:id="rId3"/>
              </a:rPr>
              <a:t>http://www.module13.fr</a:t>
            </a:r>
            <a:endParaRPr lang="fr-FR" b="1" dirty="0">
              <a:solidFill>
                <a:srgbClr val="FF0000"/>
              </a:solidFill>
            </a:endParaRPr>
          </a:p>
          <a:p>
            <a:endParaRPr lang="fr-FR" b="1" dirty="0">
              <a:solidFill>
                <a:srgbClr val="FF0000"/>
              </a:solidFill>
            </a:endParaRPr>
          </a:p>
          <a:p>
            <a:r>
              <a:rPr lang="fr-FR" dirty="0"/>
              <a:t>Mails des enseignants si questions =&gt; </a:t>
            </a:r>
            <a:r>
              <a:rPr lang="fr-FR" dirty="0">
                <a:hlinkClick r:id="rId4"/>
              </a:rPr>
              <a:t>prenom.nom@aphp.fr</a:t>
            </a:r>
            <a:endParaRPr lang="fr-FR" dirty="0"/>
          </a:p>
          <a:p>
            <a:endParaRPr lang="fr-FR" dirty="0"/>
          </a:p>
          <a:p>
            <a:r>
              <a:rPr lang="fr-FR" dirty="0"/>
              <a:t>Des retours, des critiques =&gt; </a:t>
            </a:r>
            <a:r>
              <a:rPr lang="fr-FR" dirty="0">
                <a:hlinkClick r:id="rId5"/>
              </a:rPr>
              <a:t>sylvie.brade@aphp.fr</a:t>
            </a:r>
            <a:r>
              <a:rPr lang="fr-FR" dirty="0"/>
              <a:t> , objet « SEMINAIRE M13 »</a:t>
            </a:r>
          </a:p>
          <a:p>
            <a:endParaRPr lang="fr-FR" dirty="0"/>
          </a:p>
          <a:p>
            <a:r>
              <a:rPr lang="fr-FR" dirty="0"/>
              <a:t>Prochain séminaire le 21 novembre, « AVC », épreuve ouverte sur SIDES</a:t>
            </a:r>
          </a:p>
          <a:p>
            <a:endParaRPr lang="fr-FR" dirty="0"/>
          </a:p>
          <a:p>
            <a:r>
              <a:rPr lang="fr-FR" b="1" u="sng" dirty="0">
                <a:solidFill>
                  <a:srgbClr val="00B050"/>
                </a:solidFill>
              </a:rPr>
              <a:t>Plus vous êtes nombreux à répondre, plus les séminaires sont adaptés à vos besoins</a:t>
            </a:r>
          </a:p>
        </p:txBody>
      </p:sp>
      <p:sp>
        <p:nvSpPr>
          <p:cNvPr id="6" name="Rectangle 5">
            <a:extLst>
              <a:ext uri="{FF2B5EF4-FFF2-40B4-BE49-F238E27FC236}">
                <a16:creationId xmlns:a16="http://schemas.microsoft.com/office/drawing/2014/main" id="{C425A15E-A364-8A46-80CC-18C4A21765AD}"/>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605382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DP1 </a:t>
            </a:r>
            <a:br>
              <a:rPr lang="fr-FR" dirty="0"/>
            </a:br>
            <a:r>
              <a:rPr lang="fr-FR" sz="2700" dirty="0"/>
              <a:t>Q5 (QRM)</a:t>
            </a:r>
            <a:endParaRPr lang="fr-FR" dirty="0"/>
          </a:p>
        </p:txBody>
      </p:sp>
      <p:sp>
        <p:nvSpPr>
          <p:cNvPr id="4" name="Rectangle 3"/>
          <p:cNvSpPr/>
          <p:nvPr/>
        </p:nvSpPr>
        <p:spPr>
          <a:xfrm>
            <a:off x="600193" y="5292805"/>
            <a:ext cx="7943614" cy="12330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a:t>(</a:t>
            </a:r>
            <a:r>
              <a:rPr lang="fr-FR" dirty="0"/>
              <a:t>l’atteinte du moyen fessier ne se voit pas en cas d’atteinte </a:t>
            </a:r>
            <a:r>
              <a:rPr lang="fr-FR"/>
              <a:t>	fibulaire </a:t>
            </a:r>
            <a:r>
              <a:rPr lang="fr-FR" dirty="0"/>
              <a:t>– la présence de troubles sphinctériens ne fait </a:t>
            </a:r>
            <a:r>
              <a:rPr lang="fr-FR"/>
              <a:t>pas partie </a:t>
            </a:r>
            <a:r>
              <a:rPr lang="fr-FR" dirty="0"/>
              <a:t>du tableau d’atteinte radiculaire L5, mais </a:t>
            </a:r>
            <a:r>
              <a:rPr lang="fr-FR"/>
              <a:t>pourrait témoigner </a:t>
            </a:r>
            <a:r>
              <a:rPr lang="fr-FR" dirty="0"/>
              <a:t>d’une étiologie commune comme une </a:t>
            </a:r>
            <a:r>
              <a:rPr lang="fr-FR"/>
              <a:t>hernie exclue </a:t>
            </a:r>
            <a:r>
              <a:rPr lang="fr-FR" dirty="0"/>
              <a:t>ou une infiltration)</a:t>
            </a:r>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E25D645-F9C7-8347-9D7D-94A82C6F35CE}"/>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9" name="Image 8">
            <a:extLst>
              <a:ext uri="{FF2B5EF4-FFF2-40B4-BE49-F238E27FC236}">
                <a16:creationId xmlns:a16="http://schemas.microsoft.com/office/drawing/2014/main" id="{04A359FD-4BC7-0045-9070-50974A1B8191}"/>
              </a:ext>
            </a:extLst>
          </p:cNvPr>
          <p:cNvPicPr>
            <a:picLocks noChangeAspect="1"/>
          </p:cNvPicPr>
          <p:nvPr/>
        </p:nvPicPr>
        <p:blipFill>
          <a:blip r:embed="rId3"/>
          <a:stretch>
            <a:fillRect/>
          </a:stretch>
        </p:blipFill>
        <p:spPr>
          <a:xfrm>
            <a:off x="0" y="1836336"/>
            <a:ext cx="9144000" cy="3185327"/>
          </a:xfrm>
          <a:prstGeom prst="rect">
            <a:avLst/>
          </a:prstGeom>
        </p:spPr>
      </p:pic>
    </p:spTree>
    <p:extLst>
      <p:ext uri="{BB962C8B-B14F-4D97-AF65-F5344CB8AC3E}">
        <p14:creationId xmlns:p14="http://schemas.microsoft.com/office/powerpoint/2010/main" val="14839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Mini DP 2 SIDES</a:t>
            </a:r>
          </a:p>
        </p:txBody>
      </p:sp>
      <p:sp>
        <p:nvSpPr>
          <p:cNvPr id="3" name="Espace réservé du contenu 2"/>
          <p:cNvSpPr>
            <a:spLocks noGrp="1"/>
          </p:cNvSpPr>
          <p:nvPr>
            <p:ph idx="1"/>
          </p:nvPr>
        </p:nvSpPr>
        <p:spPr>
          <a:xfrm>
            <a:off x="457200" y="2605067"/>
            <a:ext cx="8229600" cy="3153707"/>
          </a:xfrm>
        </p:spPr>
        <p:txBody>
          <a:bodyPr>
            <a:normAutofit/>
          </a:bodyPr>
          <a:lstStyle/>
          <a:p>
            <a:pPr marL="0" indent="0" algn="just">
              <a:buNone/>
            </a:pPr>
            <a:r>
              <a:rPr lang="fr-FR" sz="1600" dirty="0"/>
              <a:t>Un patient de 57 ans tabagique chronique présente depuis 2 semaines des troubles de l’équilibre. Les troubles s’aggravent rapidement. Lorsqu’il se présente à votre cabinet, il utilise deux cannes pour se déplacer. </a:t>
            </a:r>
          </a:p>
          <a:p>
            <a:pPr marL="0" indent="0" algn="just">
              <a:buNone/>
            </a:pPr>
            <a:r>
              <a:rPr lang="fr-FR" sz="1600" dirty="0"/>
              <a:t>Concomitamment à l’installation des troubles de l’équilibre, le patient a constaté des difficultés à contrôler les mouvements de ses membres supérieurs. </a:t>
            </a:r>
          </a:p>
          <a:p>
            <a:pPr marL="0" indent="0" algn="just">
              <a:buNone/>
            </a:pPr>
            <a:endParaRPr lang="fr-FR" sz="1600" dirty="0"/>
          </a:p>
          <a:p>
            <a:pPr marL="0" indent="0" algn="just">
              <a:buNone/>
            </a:pPr>
            <a:r>
              <a:rPr lang="fr-FR" sz="1600" dirty="0"/>
              <a:t>A l’examen clinique, vous constatez une démarche ataxique, </a:t>
            </a:r>
            <a:r>
              <a:rPr lang="fr-FR" sz="1600" dirty="0" err="1"/>
              <a:t>talonnante</a:t>
            </a:r>
            <a:r>
              <a:rPr lang="fr-FR" sz="1600" dirty="0"/>
              <a:t>. La position debout statique n’est pas possible les yeux fermés, le patient chute. Il n’est pas constaté de déficit moteur mais une abolition diffuse des réflexes ostéo-tendineux. Le patient a de grosses difficultés à réaliser les épreuves doigt/nez et talon/genou, il rate la cible à plusieurs reprises. L’examen des paires crâniennes est normal.</a:t>
            </a:r>
          </a:p>
          <a:p>
            <a:pPr marL="0" indent="0" algn="just">
              <a:buNone/>
            </a:pPr>
            <a:endParaRPr lang="fr-FR" sz="2000" dirty="0"/>
          </a:p>
        </p:txBody>
      </p:sp>
      <p:sp>
        <p:nvSpPr>
          <p:cNvPr id="4" name="Rectangle 3">
            <a:extLst>
              <a:ext uri="{FF2B5EF4-FFF2-40B4-BE49-F238E27FC236}">
                <a16:creationId xmlns:a16="http://schemas.microsoft.com/office/drawing/2014/main" id="{E53729F4-6D39-F248-B2E9-CCD0894CA6A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14459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Mini DP2</a:t>
            </a:r>
            <a:br>
              <a:rPr lang="fr-FR" dirty="0"/>
            </a:br>
            <a:r>
              <a:rPr lang="fr-FR" sz="2700" dirty="0"/>
              <a:t>Q1 (QRM)</a:t>
            </a:r>
            <a:endParaRPr lang="fr-FR" dirty="0"/>
          </a:p>
        </p:txBody>
      </p:sp>
      <p:sp>
        <p:nvSpPr>
          <p:cNvPr id="5" name="Rectangle 4">
            <a:extLst>
              <a:ext uri="{FF2B5EF4-FFF2-40B4-BE49-F238E27FC236}">
                <a16:creationId xmlns:a16="http://schemas.microsoft.com/office/drawing/2014/main" id="{5DF84789-3F04-D049-82FD-432FFF9E22E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9" name="Image 8">
            <a:extLst>
              <a:ext uri="{FF2B5EF4-FFF2-40B4-BE49-F238E27FC236}">
                <a16:creationId xmlns:a16="http://schemas.microsoft.com/office/drawing/2014/main" id="{E2F41A9D-F3E5-7842-B467-2ACD9A497169}"/>
              </a:ext>
            </a:extLst>
          </p:cNvPr>
          <p:cNvPicPr>
            <a:picLocks noChangeAspect="1"/>
          </p:cNvPicPr>
          <p:nvPr/>
        </p:nvPicPr>
        <p:blipFill>
          <a:blip r:embed="rId2"/>
          <a:stretch>
            <a:fillRect/>
          </a:stretch>
        </p:blipFill>
        <p:spPr>
          <a:xfrm>
            <a:off x="0" y="2630259"/>
            <a:ext cx="9144000" cy="3158653"/>
          </a:xfrm>
          <a:prstGeom prst="rect">
            <a:avLst/>
          </a:prstGeom>
        </p:spPr>
      </p:pic>
    </p:spTree>
    <p:extLst>
      <p:ext uri="{BB962C8B-B14F-4D97-AF65-F5344CB8AC3E}">
        <p14:creationId xmlns:p14="http://schemas.microsoft.com/office/powerpoint/2010/main" val="1324948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41540" y="1417638"/>
            <a:ext cx="8688451" cy="5097633"/>
          </a:xfrm>
          <a:prstGeom prst="rect">
            <a:avLst/>
          </a:prstGeom>
          <a:noFill/>
          <a:ln w="508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re 1"/>
          <p:cNvSpPr>
            <a:spLocks noGrp="1"/>
          </p:cNvSpPr>
          <p:nvPr>
            <p:ph type="title"/>
          </p:nvPr>
        </p:nvSpPr>
        <p:spPr/>
        <p:txBody>
          <a:bodyPr/>
          <a:lstStyle/>
          <a:p>
            <a:r>
              <a:rPr lang="fr-FR" dirty="0"/>
              <a:t>LES ATAXIES</a:t>
            </a:r>
          </a:p>
        </p:txBody>
      </p:sp>
      <p:sp>
        <p:nvSpPr>
          <p:cNvPr id="3" name="Espace réservé du contenu 2"/>
          <p:cNvSpPr>
            <a:spLocks noGrp="1"/>
          </p:cNvSpPr>
          <p:nvPr>
            <p:ph idx="1"/>
          </p:nvPr>
        </p:nvSpPr>
        <p:spPr>
          <a:xfrm>
            <a:off x="457200" y="1417639"/>
            <a:ext cx="8229600" cy="5097632"/>
          </a:xfrm>
        </p:spPr>
        <p:txBody>
          <a:bodyPr>
            <a:normAutofit/>
          </a:bodyPr>
          <a:lstStyle/>
          <a:p>
            <a:pPr>
              <a:buNone/>
            </a:pPr>
            <a:r>
              <a:rPr lang="fr-FR" sz="2400" b="1" dirty="0">
                <a:solidFill>
                  <a:schemeClr val="accent3">
                    <a:lumMod val="75000"/>
                  </a:schemeClr>
                </a:solidFill>
              </a:rPr>
              <a:t>                                       </a:t>
            </a:r>
            <a:r>
              <a:rPr lang="fr-FR" sz="3500" b="1" dirty="0">
                <a:solidFill>
                  <a:schemeClr val="accent3">
                    <a:lumMod val="75000"/>
                  </a:schemeClr>
                </a:solidFill>
              </a:rPr>
              <a:t>Ataxie statique </a:t>
            </a:r>
            <a:endParaRPr lang="fr-FR" sz="3500" dirty="0">
              <a:solidFill>
                <a:schemeClr val="accent3">
                  <a:lumMod val="75000"/>
                </a:schemeClr>
              </a:solidFill>
            </a:endParaRPr>
          </a:p>
          <a:p>
            <a:pPr>
              <a:buNone/>
            </a:pPr>
            <a:r>
              <a:rPr lang="fr-FR" sz="2400" b="1" dirty="0"/>
              <a:t>  </a:t>
            </a:r>
            <a:endParaRPr lang="fr-FR" sz="1000" b="1" dirty="0"/>
          </a:p>
          <a:p>
            <a:pPr>
              <a:buNone/>
            </a:pPr>
            <a:r>
              <a:rPr lang="fr-FR" sz="2400" b="1" dirty="0"/>
              <a:t>              </a:t>
            </a:r>
            <a:r>
              <a:rPr lang="fr-FR" sz="3500" b="1" dirty="0">
                <a:solidFill>
                  <a:schemeClr val="accent2"/>
                </a:solidFill>
              </a:rPr>
              <a:t>Ataxie cinétique</a:t>
            </a:r>
          </a:p>
          <a:p>
            <a:pPr>
              <a:buNone/>
            </a:pPr>
            <a:r>
              <a:rPr lang="fr-FR" sz="2000" dirty="0"/>
              <a:t> Syndrome cérébelleux     Atteinte proprioceptive          Syndrome vestibulaire</a:t>
            </a:r>
          </a:p>
          <a:p>
            <a:pPr>
              <a:buNone/>
            </a:pPr>
            <a:endParaRPr lang="fr-FR" sz="2400" dirty="0"/>
          </a:p>
          <a:p>
            <a:endParaRPr lang="fr-FR" sz="2400" b="1" dirty="0"/>
          </a:p>
          <a:p>
            <a:endParaRPr lang="fr-FR" sz="2400" b="1" dirty="0"/>
          </a:p>
          <a:p>
            <a:endParaRPr lang="fr-FR" sz="2400" b="1" dirty="0"/>
          </a:p>
          <a:p>
            <a:endParaRPr lang="fr-FR" sz="2400" b="1" dirty="0"/>
          </a:p>
          <a:p>
            <a:endParaRPr lang="fr-FR" sz="2400" b="1" dirty="0"/>
          </a:p>
          <a:p>
            <a:endParaRPr lang="fr-FR" sz="2400" b="1" dirty="0"/>
          </a:p>
          <a:p>
            <a:endParaRPr lang="fr-FR" sz="2400" b="1" dirty="0"/>
          </a:p>
          <a:p>
            <a:endParaRPr lang="fr-FR" sz="2400" dirty="0"/>
          </a:p>
        </p:txBody>
      </p:sp>
      <p:sp>
        <p:nvSpPr>
          <p:cNvPr id="4" name="Rectangle 3">
            <a:extLst>
              <a:ext uri="{FF2B5EF4-FFF2-40B4-BE49-F238E27FC236}">
                <a16:creationId xmlns:a16="http://schemas.microsoft.com/office/drawing/2014/main" id="{F17AD973-59B2-A34D-B9C9-2D2C9A8044A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9" name="Image 8"/>
          <p:cNvPicPr>
            <a:picLocks noChangeAspect="1"/>
          </p:cNvPicPr>
          <p:nvPr/>
        </p:nvPicPr>
        <p:blipFill>
          <a:blip r:embed="rId2"/>
          <a:stretch>
            <a:fillRect/>
          </a:stretch>
        </p:blipFill>
        <p:spPr>
          <a:xfrm>
            <a:off x="789281" y="3888189"/>
            <a:ext cx="2211319" cy="1917700"/>
          </a:xfrm>
          <a:prstGeom prst="rect">
            <a:avLst/>
          </a:prstGeom>
        </p:spPr>
      </p:pic>
      <p:pic>
        <p:nvPicPr>
          <p:cNvPr id="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652342" y="3594891"/>
            <a:ext cx="1605728" cy="2564372"/>
          </a:xfrm>
          <a:prstGeom prst="rect">
            <a:avLst/>
          </a:prstGeom>
          <a:ln w="12700">
            <a:solidFill>
              <a:srgbClr val="000000"/>
            </a:solidFill>
            <a:miter lim="800000"/>
            <a:headEnd/>
            <a:tailEnd/>
          </a:ln>
        </p:spPr>
      </p:pic>
      <p:sp>
        <p:nvSpPr>
          <p:cNvPr id="11" name="Rectangle 10"/>
          <p:cNvSpPr/>
          <p:nvPr/>
        </p:nvSpPr>
        <p:spPr>
          <a:xfrm>
            <a:off x="439947" y="2173858"/>
            <a:ext cx="5391507" cy="4157935"/>
          </a:xfrm>
          <a:prstGeom prst="rect">
            <a:avLst/>
          </a:prstGeom>
          <a:noFill/>
          <a:ln w="508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Image 12"/>
          <p:cNvPicPr>
            <a:picLocks noChangeAspect="1"/>
          </p:cNvPicPr>
          <p:nvPr/>
        </p:nvPicPr>
        <p:blipFill>
          <a:blip r:embed="rId4"/>
          <a:stretch>
            <a:fillRect/>
          </a:stretch>
        </p:blipFill>
        <p:spPr>
          <a:xfrm>
            <a:off x="6021237" y="3838453"/>
            <a:ext cx="2673350" cy="2179478"/>
          </a:xfrm>
          <a:prstGeom prst="rect">
            <a:avLst/>
          </a:prstGeom>
        </p:spPr>
      </p:pic>
    </p:spTree>
    <p:extLst>
      <p:ext uri="{BB962C8B-B14F-4D97-AF65-F5344CB8AC3E}">
        <p14:creationId xmlns:p14="http://schemas.microsoft.com/office/powerpoint/2010/main" val="115741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2 : Parmi les anomalies cliniques suivantes, la(es)quelle(s) serai(en)t en faveur d’une atteinte cérébelleuse plutôt que proprioceptive? </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Une dysarthrie</a:t>
            </a:r>
          </a:p>
          <a:p>
            <a:pPr>
              <a:buClr>
                <a:schemeClr val="tx1"/>
              </a:buClr>
            </a:pPr>
            <a:r>
              <a:rPr lang="fr-FR" sz="1875" dirty="0"/>
              <a:t>B. Un signe de </a:t>
            </a:r>
            <a:r>
              <a:rPr lang="fr-FR" sz="1875" dirty="0" err="1"/>
              <a:t>Romberg</a:t>
            </a:r>
            <a:endParaRPr lang="fr-FR" sz="1875" dirty="0"/>
          </a:p>
          <a:p>
            <a:pPr>
              <a:buClr>
                <a:schemeClr val="tx1"/>
              </a:buClr>
            </a:pPr>
            <a:r>
              <a:rPr lang="fr-FR" sz="1875" dirty="0"/>
              <a:t>C. Une abolition diffuse des réflexes </a:t>
            </a:r>
            <a:r>
              <a:rPr lang="fr-FR" sz="1875" dirty="0" err="1"/>
              <a:t>ostéotendineux</a:t>
            </a:r>
            <a:endParaRPr lang="fr-FR" sz="1875" dirty="0"/>
          </a:p>
          <a:p>
            <a:pPr>
              <a:buClr>
                <a:schemeClr val="tx1"/>
              </a:buClr>
            </a:pPr>
            <a:r>
              <a:rPr lang="fr-FR" sz="1875" b="1" dirty="0">
                <a:solidFill>
                  <a:srgbClr val="00B050"/>
                </a:solidFill>
              </a:rPr>
              <a:t>D. Des réflexes ostéo-tendineux pendulaires</a:t>
            </a:r>
          </a:p>
          <a:p>
            <a:pPr>
              <a:buClr>
                <a:schemeClr val="tx1"/>
              </a:buClr>
            </a:pPr>
            <a:r>
              <a:rPr lang="fr-FR" sz="1875" b="1" dirty="0">
                <a:solidFill>
                  <a:srgbClr val="00B050"/>
                </a:solidFill>
              </a:rPr>
              <a:t>E. Un nystagmus</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MiniDP2</a:t>
            </a:r>
          </a:p>
          <a:p>
            <a:r>
              <a:rPr lang="fr-FR" sz="2400" dirty="0"/>
              <a:t>Q2 (QRM)</a:t>
            </a:r>
          </a:p>
        </p:txBody>
      </p:sp>
      <p:sp>
        <p:nvSpPr>
          <p:cNvPr id="9" name="Rectangle 8">
            <a:extLst>
              <a:ext uri="{FF2B5EF4-FFF2-40B4-BE49-F238E27FC236}">
                <a16:creationId xmlns:a16="http://schemas.microsoft.com/office/drawing/2014/main" id="{546BFBC3-DF98-9848-9317-F43DB548955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409452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48077" y="481519"/>
            <a:ext cx="8225784" cy="6136116"/>
          </a:xfrm>
        </p:spPr>
        <p:txBody>
          <a:bodyPr>
            <a:noAutofit/>
          </a:bodyPr>
          <a:lstStyle/>
          <a:p>
            <a:pPr algn="l"/>
            <a:r>
              <a:rPr lang="fr-FR" sz="1600" b="1" u="sng" dirty="0"/>
              <a:t>ORGANISATION GENERALE</a:t>
            </a:r>
            <a:br>
              <a:rPr lang="fr-FR" sz="1600" dirty="0"/>
            </a:br>
            <a:br>
              <a:rPr lang="fr-FR" sz="1600" dirty="0"/>
            </a:br>
            <a:r>
              <a:rPr lang="fr-FR" sz="1600" dirty="0"/>
              <a:t>Introduction </a:t>
            </a:r>
            <a:r>
              <a:rPr lang="fr-FR" sz="1600" b="1" i="1" dirty="0">
                <a:solidFill>
                  <a:srgbClr val="FF0000"/>
                </a:solidFill>
              </a:rPr>
              <a:t>14H30 </a:t>
            </a:r>
            <a:r>
              <a:rPr lang="mr-IN" sz="1600" b="1" i="1" dirty="0">
                <a:solidFill>
                  <a:srgbClr val="FF0000"/>
                </a:solidFill>
              </a:rPr>
              <a:t>–</a:t>
            </a:r>
            <a:r>
              <a:rPr lang="fr-FR" sz="1600" b="1" i="1" dirty="0">
                <a:solidFill>
                  <a:srgbClr val="FF0000"/>
                </a:solidFill>
              </a:rPr>
              <a:t> 14H45</a:t>
            </a:r>
            <a:br>
              <a:rPr lang="fr-FR" sz="1600" dirty="0"/>
            </a:br>
            <a:br>
              <a:rPr lang="fr-FR" sz="1600" dirty="0"/>
            </a:br>
            <a:r>
              <a:rPr lang="fr-FR" sz="1600" dirty="0"/>
              <a:t>Diagnostic topographique </a:t>
            </a:r>
            <a:r>
              <a:rPr lang="fr-FR" sz="1600" b="1" i="1" dirty="0">
                <a:solidFill>
                  <a:srgbClr val="FF0000"/>
                </a:solidFill>
              </a:rPr>
              <a:t>14H45 </a:t>
            </a:r>
            <a:r>
              <a:rPr lang="mr-IN" sz="1600" b="1" i="1" dirty="0">
                <a:solidFill>
                  <a:srgbClr val="FF0000"/>
                </a:solidFill>
              </a:rPr>
              <a:t>–</a:t>
            </a:r>
            <a:r>
              <a:rPr lang="fr-FR" sz="1600" b="1" i="1" dirty="0">
                <a:solidFill>
                  <a:srgbClr val="FF0000"/>
                </a:solidFill>
              </a:rPr>
              <a:t> 17H10</a:t>
            </a:r>
            <a:br>
              <a:rPr lang="fr-FR" sz="1600" dirty="0"/>
            </a:br>
            <a:r>
              <a:rPr lang="fr-FR" sz="1600" dirty="0"/>
              <a:t>		14H45 </a:t>
            </a:r>
            <a:r>
              <a:rPr lang="mr-IN" sz="1600" dirty="0"/>
              <a:t>–</a:t>
            </a:r>
            <a:r>
              <a:rPr lang="fr-FR" sz="1600" dirty="0"/>
              <a:t> 15H20 : mini DP SIDES 1, 2, 3</a:t>
            </a:r>
            <a:br>
              <a:rPr lang="fr-FR" sz="1600" dirty="0"/>
            </a:br>
            <a:r>
              <a:rPr lang="fr-FR" sz="1600" dirty="0"/>
              <a:t>		15H20 </a:t>
            </a:r>
            <a:r>
              <a:rPr lang="mr-IN" sz="1600" dirty="0"/>
              <a:t>–</a:t>
            </a:r>
            <a:r>
              <a:rPr lang="fr-FR" sz="1600" dirty="0"/>
              <a:t> 15H30 : Questions en petits groupes</a:t>
            </a:r>
            <a:br>
              <a:rPr lang="fr-FR" sz="1600" dirty="0"/>
            </a:br>
            <a:r>
              <a:rPr lang="fr-FR" sz="1600" dirty="0"/>
              <a:t>		15H30 </a:t>
            </a:r>
            <a:r>
              <a:rPr lang="mr-IN" sz="1600" dirty="0"/>
              <a:t>–</a:t>
            </a:r>
            <a:r>
              <a:rPr lang="fr-FR" sz="1600" dirty="0"/>
              <a:t> 16H00 : mini DP SIDES 4, 5, 6, 7</a:t>
            </a:r>
            <a:br>
              <a:rPr lang="fr-FR" sz="1600" dirty="0"/>
            </a:br>
            <a:r>
              <a:rPr lang="fr-FR" sz="1600" dirty="0"/>
              <a:t>		16H00 </a:t>
            </a:r>
            <a:r>
              <a:rPr lang="mr-IN" sz="1600" dirty="0"/>
              <a:t>–</a:t>
            </a:r>
            <a:r>
              <a:rPr lang="fr-FR" sz="1600" dirty="0"/>
              <a:t> 16H10 : Questions en petits groupes</a:t>
            </a:r>
            <a:br>
              <a:rPr lang="fr-FR" sz="1600" dirty="0"/>
            </a:br>
            <a:r>
              <a:rPr lang="fr-FR" sz="1600" dirty="0"/>
              <a:t>		16H10 – 17H00 : </a:t>
            </a:r>
            <a:r>
              <a:rPr lang="fr-FR" sz="1600" b="1" dirty="0">
                <a:solidFill>
                  <a:srgbClr val="00B050"/>
                </a:solidFill>
              </a:rPr>
              <a:t>LIVE!</a:t>
            </a:r>
            <a:br>
              <a:rPr lang="fr-FR" sz="1600" b="1" dirty="0">
                <a:solidFill>
                  <a:srgbClr val="FF0000"/>
                </a:solidFill>
              </a:rPr>
            </a:br>
            <a:r>
              <a:rPr lang="fr-FR" sz="1600" b="1" dirty="0">
                <a:solidFill>
                  <a:srgbClr val="FF0000"/>
                </a:solidFill>
              </a:rPr>
              <a:t>		</a:t>
            </a:r>
            <a:r>
              <a:rPr lang="fr-FR" sz="1600" dirty="0"/>
              <a:t>17H00 </a:t>
            </a:r>
            <a:r>
              <a:rPr lang="mr-IN" sz="1600" dirty="0"/>
              <a:t>–</a:t>
            </a:r>
            <a:r>
              <a:rPr lang="fr-FR" sz="1600" dirty="0"/>
              <a:t> 17H10 : Questions en petits groupes</a:t>
            </a:r>
            <a:br>
              <a:rPr lang="fr-FR" sz="1600" dirty="0"/>
            </a:br>
            <a:r>
              <a:rPr lang="fr-FR" sz="1600" dirty="0"/>
              <a:t>		</a:t>
            </a:r>
            <a:br>
              <a:rPr lang="fr-FR" sz="1600" dirty="0"/>
            </a:br>
            <a:r>
              <a:rPr lang="fr-FR" sz="1600" dirty="0"/>
              <a:t>Diagnostic Etiologique </a:t>
            </a:r>
            <a:r>
              <a:rPr lang="fr-FR" sz="1600" b="1" i="1" dirty="0">
                <a:solidFill>
                  <a:srgbClr val="FF0000"/>
                </a:solidFill>
              </a:rPr>
              <a:t>17H10 </a:t>
            </a:r>
            <a:r>
              <a:rPr lang="mr-IN" sz="1600" b="1" i="1" dirty="0">
                <a:solidFill>
                  <a:srgbClr val="FF0000"/>
                </a:solidFill>
              </a:rPr>
              <a:t>–</a:t>
            </a:r>
            <a:r>
              <a:rPr lang="fr-FR" sz="1600" b="1" i="1" dirty="0">
                <a:solidFill>
                  <a:srgbClr val="FF0000"/>
                </a:solidFill>
              </a:rPr>
              <a:t> 17H45</a:t>
            </a:r>
            <a:br>
              <a:rPr lang="fr-FR" sz="1600" dirty="0"/>
            </a:br>
            <a:r>
              <a:rPr lang="fr-FR" sz="1600" dirty="0"/>
              <a:t>		17H10 </a:t>
            </a:r>
            <a:r>
              <a:rPr lang="mr-IN" sz="1600" dirty="0"/>
              <a:t>–</a:t>
            </a:r>
            <a:r>
              <a:rPr lang="fr-FR" sz="1600" dirty="0"/>
              <a:t> 17H30 : mini DP SIDES 8, 9, 10, 11</a:t>
            </a:r>
            <a:br>
              <a:rPr lang="fr-FR" sz="1600" dirty="0"/>
            </a:br>
            <a:br>
              <a:rPr lang="fr-FR" sz="1600" dirty="0"/>
            </a:br>
            <a:r>
              <a:rPr lang="fr-FR" sz="1600" dirty="0"/>
              <a:t>QRI </a:t>
            </a:r>
            <a:r>
              <a:rPr lang="fr-FR" sz="1600" b="1" i="1" dirty="0">
                <a:solidFill>
                  <a:srgbClr val="FF0000"/>
                </a:solidFill>
              </a:rPr>
              <a:t>17H45 </a:t>
            </a:r>
            <a:r>
              <a:rPr lang="mr-IN" sz="1600" b="1" i="1" dirty="0">
                <a:solidFill>
                  <a:srgbClr val="FF0000"/>
                </a:solidFill>
              </a:rPr>
              <a:t>–</a:t>
            </a:r>
            <a:r>
              <a:rPr lang="fr-FR" sz="1600" b="1" i="1" dirty="0">
                <a:solidFill>
                  <a:srgbClr val="FF0000"/>
                </a:solidFill>
              </a:rPr>
              <a:t> 18H15</a:t>
            </a:r>
            <a:br>
              <a:rPr lang="fr-FR" sz="1600" dirty="0"/>
            </a:br>
            <a:br>
              <a:rPr lang="fr-FR" sz="1600" dirty="0"/>
            </a:br>
            <a:r>
              <a:rPr lang="fr-FR" sz="1600" dirty="0"/>
              <a:t>Conclusion : </a:t>
            </a:r>
            <a:r>
              <a:rPr lang="fr-FR" sz="1600" b="1" i="1" dirty="0">
                <a:solidFill>
                  <a:srgbClr val="FF0000"/>
                </a:solidFill>
              </a:rPr>
              <a:t>18H15 </a:t>
            </a:r>
            <a:r>
              <a:rPr lang="mr-IN" sz="1600" b="1" i="1" dirty="0">
                <a:solidFill>
                  <a:srgbClr val="FF0000"/>
                </a:solidFill>
              </a:rPr>
              <a:t>–</a:t>
            </a:r>
            <a:r>
              <a:rPr lang="fr-FR" sz="1600" b="1" i="1" dirty="0">
                <a:solidFill>
                  <a:srgbClr val="FF0000"/>
                </a:solidFill>
              </a:rPr>
              <a:t> 18H20</a:t>
            </a:r>
            <a:br>
              <a:rPr lang="fr-FR" sz="1600" dirty="0"/>
            </a:br>
            <a:br>
              <a:rPr lang="fr-FR" sz="1600" dirty="0"/>
            </a:br>
            <a:r>
              <a:rPr lang="fr-FR" sz="1600" dirty="0"/>
              <a:t>Questions petits groupes </a:t>
            </a:r>
            <a:r>
              <a:rPr lang="fr-FR" sz="1600" b="1" i="1" dirty="0">
                <a:solidFill>
                  <a:srgbClr val="FF0000"/>
                </a:solidFill>
              </a:rPr>
              <a:t>18H20 </a:t>
            </a:r>
            <a:r>
              <a:rPr lang="mr-IN" sz="1600" b="1" i="1" dirty="0">
                <a:solidFill>
                  <a:srgbClr val="FF0000"/>
                </a:solidFill>
              </a:rPr>
              <a:t>–</a:t>
            </a:r>
            <a:r>
              <a:rPr lang="fr-FR" sz="1600" b="1" i="1" dirty="0">
                <a:solidFill>
                  <a:srgbClr val="FF0000"/>
                </a:solidFill>
              </a:rPr>
              <a:t> 18H30</a:t>
            </a:r>
          </a:p>
        </p:txBody>
      </p:sp>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BC4BC8F-D608-234C-B08B-96681B6F06E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741479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3 : Parmi les anomalies cliniques suivantes, la(es)quelle(s) serai(en)t en faveur d’une atteinte proprioceptive plutôt que cérébelleuse? </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Une dysarthrie</a:t>
            </a:r>
          </a:p>
          <a:p>
            <a:pPr>
              <a:buClr>
                <a:schemeClr val="tx1"/>
              </a:buClr>
            </a:pPr>
            <a:r>
              <a:rPr lang="fr-FR" sz="1875" b="1" dirty="0">
                <a:solidFill>
                  <a:srgbClr val="00B050"/>
                </a:solidFill>
              </a:rPr>
              <a:t>B. Une </a:t>
            </a:r>
            <a:r>
              <a:rPr lang="fr-FR" sz="1875" b="1" dirty="0" err="1">
                <a:solidFill>
                  <a:srgbClr val="00B050"/>
                </a:solidFill>
              </a:rPr>
              <a:t>hypopallesthésie</a:t>
            </a:r>
            <a:endParaRPr lang="fr-FR" sz="1875" b="1" dirty="0">
              <a:solidFill>
                <a:srgbClr val="00B050"/>
              </a:solidFill>
            </a:endParaRPr>
          </a:p>
          <a:p>
            <a:pPr>
              <a:buClr>
                <a:schemeClr val="tx1"/>
              </a:buClr>
            </a:pPr>
            <a:r>
              <a:rPr lang="fr-FR" sz="1875" b="1" dirty="0">
                <a:solidFill>
                  <a:srgbClr val="00B050"/>
                </a:solidFill>
              </a:rPr>
              <a:t>C. Un signe de </a:t>
            </a:r>
            <a:r>
              <a:rPr lang="fr-FR" sz="1875" b="1" dirty="0" err="1">
                <a:solidFill>
                  <a:srgbClr val="00B050"/>
                </a:solidFill>
              </a:rPr>
              <a:t>Romberg</a:t>
            </a:r>
            <a:endParaRPr lang="fr-FR" sz="1875" b="1" dirty="0">
              <a:solidFill>
                <a:srgbClr val="00B050"/>
              </a:solidFill>
            </a:endParaRPr>
          </a:p>
          <a:p>
            <a:pPr>
              <a:buClr>
                <a:schemeClr val="tx1"/>
              </a:buClr>
            </a:pPr>
            <a:r>
              <a:rPr lang="fr-FR" sz="1875" dirty="0"/>
              <a:t>D. Un nystagmus</a:t>
            </a:r>
          </a:p>
          <a:p>
            <a:pPr>
              <a:buClr>
                <a:schemeClr val="tx1"/>
              </a:buClr>
            </a:pPr>
            <a:r>
              <a:rPr lang="fr-FR" sz="1875" dirty="0"/>
              <a:t>E. Un tremblement d’action</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MiniDP2</a:t>
            </a:r>
          </a:p>
          <a:p>
            <a:r>
              <a:rPr lang="fr-FR" sz="2400" dirty="0"/>
              <a:t>Q3 (QRM)</a:t>
            </a:r>
          </a:p>
        </p:txBody>
      </p:sp>
      <p:sp>
        <p:nvSpPr>
          <p:cNvPr id="9" name="Rectangle 8">
            <a:extLst>
              <a:ext uri="{FF2B5EF4-FFF2-40B4-BE49-F238E27FC236}">
                <a16:creationId xmlns:a16="http://schemas.microsoft.com/office/drawing/2014/main" id="{546BFBC3-DF98-9848-9317-F43DB548955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244082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stretch>
            <a:fillRect/>
          </a:stretch>
        </p:blipFill>
        <p:spPr>
          <a:xfrm>
            <a:off x="6731035" y="3911014"/>
            <a:ext cx="2026426" cy="1757357"/>
          </a:xfrm>
          <a:prstGeom prst="rect">
            <a:avLst/>
          </a:prstGeom>
        </p:spPr>
      </p:pic>
      <p:sp>
        <p:nvSpPr>
          <p:cNvPr id="4" name="ZoneTexte 3"/>
          <p:cNvSpPr txBox="1"/>
          <p:nvPr/>
        </p:nvSpPr>
        <p:spPr>
          <a:xfrm>
            <a:off x="748060" y="2784173"/>
            <a:ext cx="3406001" cy="430887"/>
          </a:xfrm>
          <a:prstGeom prst="rect">
            <a:avLst/>
          </a:prstGeom>
          <a:noFill/>
        </p:spPr>
        <p:txBody>
          <a:bodyPr wrap="none" rtlCol="0">
            <a:spAutoFit/>
          </a:bodyPr>
          <a:lstStyle/>
          <a:p>
            <a:r>
              <a:rPr lang="fr-FR" sz="2200" b="1" dirty="0"/>
              <a:t>ATTEINTE PROPRIOCEPTIVE</a:t>
            </a:r>
          </a:p>
        </p:txBody>
      </p:sp>
      <p:sp>
        <p:nvSpPr>
          <p:cNvPr id="5" name="ZoneTexte 4"/>
          <p:cNvSpPr txBox="1"/>
          <p:nvPr/>
        </p:nvSpPr>
        <p:spPr>
          <a:xfrm>
            <a:off x="5176022" y="2821374"/>
            <a:ext cx="3085300" cy="430887"/>
          </a:xfrm>
          <a:prstGeom prst="rect">
            <a:avLst/>
          </a:prstGeom>
          <a:noFill/>
        </p:spPr>
        <p:txBody>
          <a:bodyPr wrap="none" rtlCol="0">
            <a:spAutoFit/>
          </a:bodyPr>
          <a:lstStyle/>
          <a:p>
            <a:r>
              <a:rPr lang="fr-FR" sz="2200" b="1" dirty="0"/>
              <a:t>ATTEINTE CEREBELLEUSE</a:t>
            </a:r>
          </a:p>
        </p:txBody>
      </p:sp>
      <p:sp>
        <p:nvSpPr>
          <p:cNvPr id="8" name="ZoneTexte 7"/>
          <p:cNvSpPr txBox="1"/>
          <p:nvPr/>
        </p:nvSpPr>
        <p:spPr>
          <a:xfrm>
            <a:off x="2057451" y="3252262"/>
            <a:ext cx="2338151" cy="2862322"/>
          </a:xfrm>
          <a:prstGeom prst="rect">
            <a:avLst/>
          </a:prstGeom>
          <a:noFill/>
        </p:spPr>
        <p:txBody>
          <a:bodyPr wrap="square" rtlCol="0">
            <a:spAutoFit/>
          </a:bodyPr>
          <a:lstStyle/>
          <a:p>
            <a:pPr marL="342900" indent="-342900">
              <a:buFontTx/>
              <a:buChar char="-"/>
            </a:pPr>
            <a:endParaRPr lang="fr-FR" sz="2000" dirty="0"/>
          </a:p>
          <a:p>
            <a:pPr marL="342900" indent="-342900">
              <a:buFontTx/>
              <a:buChar char="-"/>
            </a:pPr>
            <a:r>
              <a:rPr lang="fr-FR" sz="2000" dirty="0"/>
              <a:t>Sens vibratoire diminué ou aboli</a:t>
            </a:r>
          </a:p>
          <a:p>
            <a:pPr marL="342900" indent="-342900">
              <a:buFontTx/>
              <a:buChar char="-"/>
            </a:pPr>
            <a:r>
              <a:rPr lang="fr-FR" sz="2000" dirty="0"/>
              <a:t>Sens de position du gros orteil ou de l’index altéré</a:t>
            </a:r>
          </a:p>
          <a:p>
            <a:pPr marL="342900" indent="-342900">
              <a:buFontTx/>
              <a:buChar char="-"/>
            </a:pPr>
            <a:r>
              <a:rPr lang="fr-FR" sz="2000" dirty="0"/>
              <a:t>Aggravation à la fermeture des yeux</a:t>
            </a:r>
          </a:p>
        </p:txBody>
      </p:sp>
      <p:sp>
        <p:nvSpPr>
          <p:cNvPr id="9" name="ZoneTexte 8"/>
          <p:cNvSpPr txBox="1"/>
          <p:nvPr/>
        </p:nvSpPr>
        <p:spPr>
          <a:xfrm>
            <a:off x="4882552" y="3583210"/>
            <a:ext cx="2656935" cy="2554545"/>
          </a:xfrm>
          <a:prstGeom prst="rect">
            <a:avLst/>
          </a:prstGeom>
          <a:noFill/>
        </p:spPr>
        <p:txBody>
          <a:bodyPr wrap="square" rtlCol="0">
            <a:spAutoFit/>
          </a:bodyPr>
          <a:lstStyle/>
          <a:p>
            <a:pPr marL="285750" indent="-285750">
              <a:buFontTx/>
              <a:buChar char="-"/>
            </a:pPr>
            <a:r>
              <a:rPr lang="fr-FR" sz="2000" dirty="0"/>
              <a:t>Nystagmus</a:t>
            </a:r>
          </a:p>
          <a:p>
            <a:pPr marL="285750" indent="-285750">
              <a:buFontTx/>
              <a:buChar char="-"/>
            </a:pPr>
            <a:r>
              <a:rPr lang="fr-FR" sz="2000" dirty="0"/>
              <a:t>Dysarthrie</a:t>
            </a:r>
          </a:p>
          <a:p>
            <a:pPr marL="285750" indent="-285750">
              <a:buFontTx/>
              <a:buChar char="-"/>
            </a:pPr>
            <a:r>
              <a:rPr lang="fr-FR" sz="2000" dirty="0"/>
              <a:t>Tremblement d’action</a:t>
            </a:r>
          </a:p>
          <a:p>
            <a:pPr marL="285750" indent="-285750">
              <a:buFontTx/>
              <a:buChar char="-"/>
            </a:pPr>
            <a:r>
              <a:rPr lang="fr-FR" sz="2000" dirty="0"/>
              <a:t>Hypotonie : manœuvre de Stewart Holmes</a:t>
            </a:r>
          </a:p>
          <a:p>
            <a:pPr marL="285750" indent="-285750">
              <a:buFontTx/>
              <a:buChar char="-"/>
            </a:pPr>
            <a:r>
              <a:rPr lang="fr-FR" sz="2000" dirty="0"/>
              <a:t>ROT pendulaires</a:t>
            </a:r>
          </a:p>
        </p:txBody>
      </p:sp>
      <p:sp>
        <p:nvSpPr>
          <p:cNvPr id="10" name="Rectangle 9">
            <a:extLst>
              <a:ext uri="{FF2B5EF4-FFF2-40B4-BE49-F238E27FC236}">
                <a16:creationId xmlns:a16="http://schemas.microsoft.com/office/drawing/2014/main" id="{E139F2C5-CE06-DA46-B514-99E2411DD96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86121" y="3583210"/>
            <a:ext cx="1585065" cy="2531374"/>
          </a:xfrm>
          <a:prstGeom prst="rect">
            <a:avLst/>
          </a:prstGeom>
          <a:ln w="12700">
            <a:solidFill>
              <a:srgbClr val="000000"/>
            </a:solidFill>
            <a:miter lim="800000"/>
            <a:headEnd/>
            <a:tailEnd/>
          </a:ln>
        </p:spPr>
      </p:pic>
      <p:sp>
        <p:nvSpPr>
          <p:cNvPr id="16" name="Rectangle 15"/>
          <p:cNvSpPr/>
          <p:nvPr/>
        </p:nvSpPr>
        <p:spPr>
          <a:xfrm>
            <a:off x="317109" y="1001674"/>
            <a:ext cx="8543870" cy="1388813"/>
          </a:xfrm>
          <a:prstGeom prst="rect">
            <a:avLst/>
          </a:prstGeom>
          <a:no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solidFill>
                  <a:schemeClr val="tx1"/>
                </a:solidFill>
              </a:rPr>
              <a:t>Trouble de l’équilibre (ataxie statique) </a:t>
            </a:r>
          </a:p>
          <a:p>
            <a:pPr algn="ctr"/>
            <a:r>
              <a:rPr lang="fr-FR" sz="2000" b="1" dirty="0">
                <a:solidFill>
                  <a:schemeClr val="tx1"/>
                </a:solidFill>
              </a:rPr>
              <a:t>+</a:t>
            </a:r>
          </a:p>
          <a:p>
            <a:pPr algn="ctr"/>
            <a:r>
              <a:rPr lang="fr-FR" sz="2000" b="1" dirty="0">
                <a:solidFill>
                  <a:schemeClr val="tx1"/>
                </a:solidFill>
              </a:rPr>
              <a:t>Trouble de la coordination des mouvements (ataxie cinétique)</a:t>
            </a:r>
          </a:p>
        </p:txBody>
      </p:sp>
      <p:cxnSp>
        <p:nvCxnSpPr>
          <p:cNvPr id="20" name="Connecteur droit 19"/>
          <p:cNvCxnSpPr/>
          <p:nvPr/>
        </p:nvCxnSpPr>
        <p:spPr>
          <a:xfrm>
            <a:off x="4585385" y="2701041"/>
            <a:ext cx="0" cy="3678256"/>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572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4 : Vous vous orientez vers une atteinte proprioceptive, d’après  la topographie de l’atteinte et votre examen clinique, à quel(s) niveau(x) de la voie proprioceptive situeriez-vous la lésion?</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Cortex </a:t>
            </a:r>
            <a:r>
              <a:rPr lang="fr-FR" sz="1875" dirty="0" err="1"/>
              <a:t>somesthésique</a:t>
            </a:r>
            <a:endParaRPr lang="fr-FR" sz="1875" dirty="0"/>
          </a:p>
          <a:p>
            <a:pPr>
              <a:buClr>
                <a:schemeClr val="tx1"/>
              </a:buClr>
            </a:pPr>
            <a:r>
              <a:rPr lang="fr-FR" sz="1875" dirty="0"/>
              <a:t>B. Thalamus</a:t>
            </a:r>
          </a:p>
          <a:p>
            <a:pPr>
              <a:buClr>
                <a:schemeClr val="tx1"/>
              </a:buClr>
            </a:pPr>
            <a:r>
              <a:rPr lang="fr-FR" sz="1875" dirty="0"/>
              <a:t>C. Tronc cérébral </a:t>
            </a:r>
          </a:p>
          <a:p>
            <a:pPr>
              <a:buClr>
                <a:schemeClr val="tx1"/>
              </a:buClr>
            </a:pPr>
            <a:r>
              <a:rPr lang="fr-FR" sz="1875" b="1" dirty="0">
                <a:solidFill>
                  <a:srgbClr val="00B050"/>
                </a:solidFill>
              </a:rPr>
              <a:t>D. Nerfs périphériques</a:t>
            </a:r>
          </a:p>
          <a:p>
            <a:pPr>
              <a:buClr>
                <a:schemeClr val="tx1"/>
              </a:buClr>
            </a:pPr>
            <a:r>
              <a:rPr lang="fr-FR" sz="1875" dirty="0"/>
              <a:t>E. Capsule interne</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MiniDP2</a:t>
            </a:r>
          </a:p>
          <a:p>
            <a:r>
              <a:rPr lang="fr-FR" sz="2400" dirty="0"/>
              <a:t>Q4 (QRM)</a:t>
            </a:r>
          </a:p>
        </p:txBody>
      </p:sp>
      <p:sp>
        <p:nvSpPr>
          <p:cNvPr id="9" name="Rectangle 8">
            <a:extLst>
              <a:ext uri="{FF2B5EF4-FFF2-40B4-BE49-F238E27FC236}">
                <a16:creationId xmlns:a16="http://schemas.microsoft.com/office/drawing/2014/main" id="{546BFBC3-DF98-9848-9317-F43DB548955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244082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46050" y="184666"/>
            <a:ext cx="3800475" cy="461665"/>
          </a:xfrm>
          <a:prstGeom prst="rect">
            <a:avLst/>
          </a:prstGeom>
          <a:noFill/>
        </p:spPr>
        <p:txBody>
          <a:bodyPr wrap="square" rtlCol="0">
            <a:spAutoFit/>
          </a:bodyPr>
          <a:lstStyle/>
          <a:p>
            <a:r>
              <a:rPr lang="fr-FR" sz="2400" b="1" dirty="0"/>
              <a:t>Sensibilité </a:t>
            </a:r>
            <a:r>
              <a:rPr lang="fr-FR" sz="2400" b="1" dirty="0" err="1"/>
              <a:t>lemniscale</a:t>
            </a:r>
            <a:r>
              <a:rPr lang="fr-FR" sz="2400" b="1" dirty="0"/>
              <a:t> </a:t>
            </a:r>
            <a:endParaRPr lang="fr-FR" sz="2400" dirty="0"/>
          </a:p>
        </p:txBody>
      </p:sp>
      <p:sp>
        <p:nvSpPr>
          <p:cNvPr id="6" name="ZoneTexte 5"/>
          <p:cNvSpPr txBox="1"/>
          <p:nvPr/>
        </p:nvSpPr>
        <p:spPr>
          <a:xfrm>
            <a:off x="3548028" y="5087696"/>
            <a:ext cx="2003429" cy="369332"/>
          </a:xfrm>
          <a:prstGeom prst="rect">
            <a:avLst/>
          </a:prstGeom>
          <a:solidFill>
            <a:schemeClr val="bg1"/>
          </a:solidFill>
        </p:spPr>
        <p:txBody>
          <a:bodyPr wrap="square" rtlCol="0">
            <a:spAutoFit/>
          </a:bodyPr>
          <a:lstStyle/>
          <a:p>
            <a:r>
              <a:rPr lang="fr-FR" dirty="0"/>
              <a:t>Cordon postérieur </a:t>
            </a:r>
          </a:p>
        </p:txBody>
      </p:sp>
      <p:sp>
        <p:nvSpPr>
          <p:cNvPr id="7" name="ZoneTexte 6"/>
          <p:cNvSpPr txBox="1"/>
          <p:nvPr/>
        </p:nvSpPr>
        <p:spPr>
          <a:xfrm>
            <a:off x="3547906" y="4285640"/>
            <a:ext cx="2141575" cy="646331"/>
          </a:xfrm>
          <a:prstGeom prst="rect">
            <a:avLst/>
          </a:prstGeom>
          <a:solidFill>
            <a:schemeClr val="bg1"/>
          </a:solidFill>
        </p:spPr>
        <p:txBody>
          <a:bodyPr wrap="square" rtlCol="0">
            <a:spAutoFit/>
          </a:bodyPr>
          <a:lstStyle/>
          <a:p>
            <a:r>
              <a:rPr lang="fr-FR" b="1" dirty="0">
                <a:solidFill>
                  <a:schemeClr val="accent1"/>
                </a:solidFill>
              </a:rPr>
              <a:t>Décussation</a:t>
            </a:r>
          </a:p>
          <a:p>
            <a:r>
              <a:rPr lang="fr-FR" b="1" dirty="0" err="1">
                <a:solidFill>
                  <a:schemeClr val="accent1"/>
                </a:solidFill>
              </a:rPr>
              <a:t>Lemniscale</a:t>
            </a:r>
            <a:r>
              <a:rPr lang="fr-FR" b="1" dirty="0">
                <a:solidFill>
                  <a:schemeClr val="accent1"/>
                </a:solidFill>
              </a:rPr>
              <a:t> = bulbe</a:t>
            </a:r>
          </a:p>
        </p:txBody>
      </p:sp>
      <p:sp>
        <p:nvSpPr>
          <p:cNvPr id="8" name="ZoneTexte 7"/>
          <p:cNvSpPr txBox="1"/>
          <p:nvPr/>
        </p:nvSpPr>
        <p:spPr>
          <a:xfrm>
            <a:off x="3548028" y="3097679"/>
            <a:ext cx="1568450" cy="646331"/>
          </a:xfrm>
          <a:prstGeom prst="rect">
            <a:avLst/>
          </a:prstGeom>
          <a:solidFill>
            <a:schemeClr val="bg1"/>
          </a:solidFill>
        </p:spPr>
        <p:txBody>
          <a:bodyPr wrap="square" rtlCol="0">
            <a:spAutoFit/>
          </a:bodyPr>
          <a:lstStyle/>
          <a:p>
            <a:r>
              <a:rPr lang="fr-FR" dirty="0" err="1"/>
              <a:t>Lémnisque</a:t>
            </a:r>
            <a:r>
              <a:rPr lang="fr-FR" dirty="0"/>
              <a:t> médian</a:t>
            </a:r>
          </a:p>
        </p:txBody>
      </p:sp>
      <p:sp>
        <p:nvSpPr>
          <p:cNvPr id="9" name="ZoneTexte 8"/>
          <p:cNvSpPr txBox="1"/>
          <p:nvPr/>
        </p:nvSpPr>
        <p:spPr>
          <a:xfrm>
            <a:off x="3565281" y="5704638"/>
            <a:ext cx="2003429" cy="646331"/>
          </a:xfrm>
          <a:prstGeom prst="rect">
            <a:avLst/>
          </a:prstGeom>
          <a:solidFill>
            <a:schemeClr val="bg1"/>
          </a:solidFill>
        </p:spPr>
        <p:txBody>
          <a:bodyPr wrap="square" rtlCol="0">
            <a:spAutoFit/>
          </a:bodyPr>
          <a:lstStyle/>
          <a:p>
            <a:r>
              <a:rPr lang="fr-FR" dirty="0"/>
              <a:t>Racine dorsale/ fibres </a:t>
            </a:r>
            <a:r>
              <a:rPr lang="fr-FR" dirty="0" err="1"/>
              <a:t>Aβ</a:t>
            </a:r>
            <a:r>
              <a:rPr lang="fr-FR" dirty="0"/>
              <a:t>               </a:t>
            </a:r>
          </a:p>
        </p:txBody>
      </p:sp>
      <p:sp>
        <p:nvSpPr>
          <p:cNvPr id="10" name="ZoneTexte 9"/>
          <p:cNvSpPr txBox="1"/>
          <p:nvPr/>
        </p:nvSpPr>
        <p:spPr>
          <a:xfrm>
            <a:off x="3513522" y="1836848"/>
            <a:ext cx="1354667" cy="369332"/>
          </a:xfrm>
          <a:prstGeom prst="rect">
            <a:avLst/>
          </a:prstGeom>
          <a:solidFill>
            <a:schemeClr val="bg1"/>
          </a:solidFill>
        </p:spPr>
        <p:txBody>
          <a:bodyPr wrap="square" rtlCol="0">
            <a:spAutoFit/>
          </a:bodyPr>
          <a:lstStyle/>
          <a:p>
            <a:r>
              <a:rPr lang="fr-FR" dirty="0"/>
              <a:t>Thalamus</a:t>
            </a:r>
          </a:p>
        </p:txBody>
      </p:sp>
      <p:sp>
        <p:nvSpPr>
          <p:cNvPr id="11" name="ZoneTexte 10"/>
          <p:cNvSpPr txBox="1"/>
          <p:nvPr/>
        </p:nvSpPr>
        <p:spPr>
          <a:xfrm>
            <a:off x="3508593" y="1082377"/>
            <a:ext cx="1868360" cy="646331"/>
          </a:xfrm>
          <a:prstGeom prst="rect">
            <a:avLst/>
          </a:prstGeom>
          <a:solidFill>
            <a:schemeClr val="bg1"/>
          </a:solidFill>
        </p:spPr>
        <p:txBody>
          <a:bodyPr wrap="square" rtlCol="0">
            <a:spAutoFit/>
          </a:bodyPr>
          <a:lstStyle/>
          <a:p>
            <a:r>
              <a:rPr lang="fr-FR" dirty="0"/>
              <a:t>Cortex sensitif primaire : pariétal</a:t>
            </a:r>
          </a:p>
        </p:txBody>
      </p:sp>
      <p:sp>
        <p:nvSpPr>
          <p:cNvPr id="2" name="Accolade fermante 1"/>
          <p:cNvSpPr/>
          <p:nvPr/>
        </p:nvSpPr>
        <p:spPr>
          <a:xfrm>
            <a:off x="5709776" y="1013365"/>
            <a:ext cx="375212" cy="437465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 name="ZoneTexte 2"/>
          <p:cNvSpPr txBox="1"/>
          <p:nvPr/>
        </p:nvSpPr>
        <p:spPr>
          <a:xfrm>
            <a:off x="6181918" y="1633057"/>
            <a:ext cx="2788975" cy="3139321"/>
          </a:xfrm>
          <a:prstGeom prst="rect">
            <a:avLst/>
          </a:prstGeom>
          <a:noFill/>
        </p:spPr>
        <p:txBody>
          <a:bodyPr wrap="square" rtlCol="0">
            <a:spAutoFit/>
          </a:bodyPr>
          <a:lstStyle/>
          <a:p>
            <a:pPr marL="285750" indent="-285750">
              <a:buFontTx/>
              <a:buChar char="-"/>
            </a:pPr>
            <a:r>
              <a:rPr lang="fr-FR" dirty="0"/>
              <a:t>Hémi-hypoesthésie controlatérale à la lésion au dessus de la décussation </a:t>
            </a:r>
          </a:p>
          <a:p>
            <a:pPr marL="285750" indent="-285750">
              <a:buFontTx/>
              <a:buChar char="-"/>
            </a:pPr>
            <a:endParaRPr lang="fr-FR" dirty="0"/>
          </a:p>
          <a:p>
            <a:pPr marL="285750" indent="-285750">
              <a:buFontTx/>
              <a:buChar char="-"/>
            </a:pPr>
            <a:r>
              <a:rPr lang="fr-FR" dirty="0"/>
              <a:t>Homolatérale à la lésion en dessous de la décussation (moelle)</a:t>
            </a:r>
          </a:p>
          <a:p>
            <a:pPr marL="285750" indent="-285750">
              <a:buFontTx/>
              <a:buChar char="-"/>
            </a:pPr>
            <a:endParaRPr lang="fr-FR" dirty="0"/>
          </a:p>
          <a:p>
            <a:pPr marL="285750" indent="-285750">
              <a:buFontTx/>
              <a:buChar char="-"/>
            </a:pPr>
            <a:r>
              <a:rPr lang="fr-FR" b="1" dirty="0"/>
              <a:t>Peut s’associer à un syndrome pyramidal</a:t>
            </a:r>
          </a:p>
        </p:txBody>
      </p:sp>
      <p:sp>
        <p:nvSpPr>
          <p:cNvPr id="13" name="ZoneTexte 12"/>
          <p:cNvSpPr txBox="1"/>
          <p:nvPr/>
        </p:nvSpPr>
        <p:spPr>
          <a:xfrm>
            <a:off x="6181918" y="5526040"/>
            <a:ext cx="2788975" cy="923330"/>
          </a:xfrm>
          <a:prstGeom prst="rect">
            <a:avLst/>
          </a:prstGeom>
          <a:noFill/>
        </p:spPr>
        <p:txBody>
          <a:bodyPr wrap="square" rtlCol="0">
            <a:spAutoFit/>
          </a:bodyPr>
          <a:lstStyle/>
          <a:p>
            <a:pPr marL="285750" indent="-285750">
              <a:buFontTx/>
              <a:buChar char="-"/>
            </a:pPr>
            <a:r>
              <a:rPr lang="fr-FR" dirty="0"/>
              <a:t>Topographie variable/ diffuse</a:t>
            </a:r>
          </a:p>
          <a:p>
            <a:pPr marL="285750" indent="-285750">
              <a:buFontTx/>
              <a:buChar char="-"/>
            </a:pPr>
            <a:r>
              <a:rPr lang="fr-FR" b="1" dirty="0"/>
              <a:t>Abolition des réflexes</a:t>
            </a:r>
          </a:p>
        </p:txBody>
      </p:sp>
      <p:sp>
        <p:nvSpPr>
          <p:cNvPr id="14" name="Rectangle 13">
            <a:extLst>
              <a:ext uri="{FF2B5EF4-FFF2-40B4-BE49-F238E27FC236}">
                <a16:creationId xmlns:a16="http://schemas.microsoft.com/office/drawing/2014/main" id="{B47598B5-4E14-3041-B185-DBC91629A45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1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7494" y="961606"/>
            <a:ext cx="3037798" cy="5330119"/>
          </a:xfrm>
          <a:prstGeom prst="rect">
            <a:avLst/>
          </a:prstGeom>
          <a:ln w="12700">
            <a:solidFill>
              <a:srgbClr val="000000"/>
            </a:solidFill>
            <a:miter lim="800000"/>
            <a:headEnd/>
            <a:tailEnd/>
          </a:ln>
        </p:spPr>
      </p:pic>
      <p:sp>
        <p:nvSpPr>
          <p:cNvPr id="23" name="Accolade fermante 22"/>
          <p:cNvSpPr/>
          <p:nvPr/>
        </p:nvSpPr>
        <p:spPr>
          <a:xfrm>
            <a:off x="5727029" y="5639574"/>
            <a:ext cx="375212" cy="71139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203143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5 : Parmi les syndromes </a:t>
            </a:r>
            <a:r>
              <a:rPr lang="fr-FR" sz="2250" dirty="0" err="1"/>
              <a:t>neurogènes</a:t>
            </a:r>
            <a:r>
              <a:rPr lang="fr-FR" sz="2250" dirty="0"/>
              <a:t> périphériques suivants, le(s)quel(s) corresponde(nt) au tableau du patient?</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dirty="0"/>
              <a:t>A. Une </a:t>
            </a:r>
            <a:r>
              <a:rPr lang="fr-FR" sz="1875" dirty="0" err="1"/>
              <a:t>polyneuropathie</a:t>
            </a:r>
            <a:r>
              <a:rPr lang="fr-FR" sz="1875" dirty="0"/>
              <a:t> sensitive longueur dépendante</a:t>
            </a:r>
          </a:p>
          <a:p>
            <a:pPr>
              <a:buClr>
                <a:schemeClr val="tx1"/>
              </a:buClr>
            </a:pPr>
            <a:r>
              <a:rPr lang="fr-FR" sz="1875" b="1" dirty="0">
                <a:solidFill>
                  <a:srgbClr val="00B050"/>
                </a:solidFill>
              </a:rPr>
              <a:t>B. Une </a:t>
            </a:r>
            <a:r>
              <a:rPr lang="fr-FR" sz="1875" b="1" dirty="0" err="1">
                <a:solidFill>
                  <a:srgbClr val="00B050"/>
                </a:solidFill>
              </a:rPr>
              <a:t>ganglionopathie</a:t>
            </a:r>
            <a:r>
              <a:rPr lang="fr-FR" sz="1875" b="1" dirty="0">
                <a:solidFill>
                  <a:srgbClr val="00B050"/>
                </a:solidFill>
              </a:rPr>
              <a:t> (neuropathie sensitive)</a:t>
            </a:r>
          </a:p>
          <a:p>
            <a:pPr>
              <a:buClr>
                <a:schemeClr val="tx1"/>
              </a:buClr>
            </a:pPr>
            <a:r>
              <a:rPr lang="fr-FR" sz="1875" dirty="0"/>
              <a:t>C. Une neuropathie petites fibres</a:t>
            </a:r>
          </a:p>
          <a:p>
            <a:pPr>
              <a:buClr>
                <a:schemeClr val="tx1"/>
              </a:buClr>
            </a:pPr>
            <a:r>
              <a:rPr lang="fr-FR" sz="1875" dirty="0"/>
              <a:t>D. Une multinévrite</a:t>
            </a:r>
          </a:p>
          <a:p>
            <a:pPr>
              <a:buClr>
                <a:schemeClr val="tx1"/>
              </a:buClr>
            </a:pPr>
            <a:r>
              <a:rPr lang="fr-FR" sz="1875" b="1" dirty="0">
                <a:solidFill>
                  <a:srgbClr val="00B050"/>
                </a:solidFill>
              </a:rPr>
              <a:t>E. Une polyradiculonévrite sensitive</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MiniDP2</a:t>
            </a:r>
          </a:p>
          <a:p>
            <a:r>
              <a:rPr lang="fr-FR" sz="2400" dirty="0"/>
              <a:t>Q5 (QRM)</a:t>
            </a:r>
          </a:p>
        </p:txBody>
      </p:sp>
      <p:sp>
        <p:nvSpPr>
          <p:cNvPr id="9" name="Rectangle 8">
            <a:extLst>
              <a:ext uri="{FF2B5EF4-FFF2-40B4-BE49-F238E27FC236}">
                <a16:creationId xmlns:a16="http://schemas.microsoft.com/office/drawing/2014/main" id="{546BFBC3-DF98-9848-9317-F43DB548955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244082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76750"/>
          </a:xfrm>
        </p:spPr>
        <p:txBody>
          <a:bodyPr>
            <a:normAutofit fontScale="90000"/>
          </a:bodyPr>
          <a:lstStyle/>
          <a:p>
            <a:r>
              <a:rPr lang="fr-FR" sz="3200" b="1" dirty="0"/>
              <a:t>Neuropathies périphériques</a:t>
            </a:r>
          </a:p>
        </p:txBody>
      </p:sp>
      <p:sp>
        <p:nvSpPr>
          <p:cNvPr id="3" name="Espace réservé du contenu 2"/>
          <p:cNvSpPr>
            <a:spLocks noGrp="1"/>
          </p:cNvSpPr>
          <p:nvPr>
            <p:ph idx="1"/>
          </p:nvPr>
        </p:nvSpPr>
        <p:spPr>
          <a:xfrm>
            <a:off x="457199" y="1183284"/>
            <a:ext cx="6512943" cy="5382501"/>
          </a:xfrm>
        </p:spPr>
        <p:txBody>
          <a:bodyPr>
            <a:normAutofit/>
          </a:bodyPr>
          <a:lstStyle/>
          <a:p>
            <a:r>
              <a:rPr lang="fr-FR" sz="2000" u="sng" dirty="0" err="1"/>
              <a:t>Polyneuropathie</a:t>
            </a:r>
            <a:r>
              <a:rPr lang="fr-FR" sz="2000" u="sng" dirty="0"/>
              <a:t> </a:t>
            </a:r>
            <a:r>
              <a:rPr lang="fr-FR" sz="2000" u="sng" dirty="0" err="1"/>
              <a:t>sensitivo-motrice</a:t>
            </a:r>
            <a:r>
              <a:rPr lang="fr-FR" sz="2000" u="sng" dirty="0"/>
              <a:t> longueur dépendante :</a:t>
            </a:r>
          </a:p>
          <a:p>
            <a:pPr lvl="1"/>
            <a:r>
              <a:rPr lang="fr-FR" sz="1800" dirty="0"/>
              <a:t>Atteinte à prédominance sensitive </a:t>
            </a:r>
          </a:p>
          <a:p>
            <a:pPr lvl="1"/>
            <a:r>
              <a:rPr lang="fr-FR" sz="1800" b="1" dirty="0"/>
              <a:t>Distale, symétrique</a:t>
            </a:r>
          </a:p>
          <a:p>
            <a:pPr lvl="1"/>
            <a:r>
              <a:rPr lang="fr-FR" sz="1800" b="1" dirty="0"/>
              <a:t>En chaussette et en gant</a:t>
            </a:r>
          </a:p>
          <a:p>
            <a:pPr lvl="1"/>
            <a:r>
              <a:rPr lang="fr-FR" sz="1800" dirty="0"/>
              <a:t>Abolition des ROT achilléens</a:t>
            </a:r>
          </a:p>
          <a:p>
            <a:pPr marL="457200" lvl="1" indent="0">
              <a:buNone/>
            </a:pPr>
            <a:endParaRPr lang="fr-FR" sz="1800" dirty="0"/>
          </a:p>
          <a:p>
            <a:r>
              <a:rPr lang="fr-FR" sz="2000" u="sng" dirty="0" err="1"/>
              <a:t>Polyradiculoneuropathie</a:t>
            </a:r>
            <a:r>
              <a:rPr lang="fr-FR" sz="2000" u="sng" dirty="0"/>
              <a:t> :</a:t>
            </a:r>
          </a:p>
          <a:p>
            <a:pPr lvl="1"/>
            <a:r>
              <a:rPr lang="fr-FR" sz="1800" dirty="0"/>
              <a:t>Atteinte sensitive </a:t>
            </a:r>
            <a:r>
              <a:rPr lang="fr-FR" sz="1800" dirty="0" err="1"/>
              <a:t>ataxiante</a:t>
            </a:r>
            <a:r>
              <a:rPr lang="fr-FR" sz="1800" dirty="0"/>
              <a:t> et/ou motrice</a:t>
            </a:r>
          </a:p>
          <a:p>
            <a:pPr lvl="1"/>
            <a:r>
              <a:rPr lang="fr-FR" sz="1800" b="1" dirty="0"/>
              <a:t>Proximale</a:t>
            </a:r>
            <a:r>
              <a:rPr lang="fr-FR" sz="1800" dirty="0"/>
              <a:t> et distale</a:t>
            </a:r>
          </a:p>
          <a:p>
            <a:pPr lvl="1"/>
            <a:r>
              <a:rPr lang="fr-FR" sz="1800" b="1" dirty="0"/>
              <a:t>Abolition des ROT</a:t>
            </a:r>
          </a:p>
          <a:p>
            <a:pPr lvl="1"/>
            <a:endParaRPr lang="fr-FR" sz="1800" b="1" dirty="0"/>
          </a:p>
          <a:p>
            <a:r>
              <a:rPr lang="fr-FR" sz="2000" u="sng" dirty="0" err="1"/>
              <a:t>Mononeuropathie</a:t>
            </a:r>
            <a:r>
              <a:rPr lang="fr-FR" sz="2000" u="sng" dirty="0"/>
              <a:t> multiple :</a:t>
            </a:r>
          </a:p>
          <a:p>
            <a:pPr lvl="1"/>
            <a:r>
              <a:rPr lang="fr-FR" sz="1800" dirty="0"/>
              <a:t>Atteinte tronculaire multiple </a:t>
            </a:r>
          </a:p>
          <a:p>
            <a:pPr lvl="1"/>
            <a:r>
              <a:rPr lang="fr-FR" sz="1800" b="1" dirty="0"/>
              <a:t>Asymétrique</a:t>
            </a:r>
          </a:p>
          <a:p>
            <a:pPr lvl="1"/>
            <a:endParaRPr lang="fr-FR" sz="1800" dirty="0"/>
          </a:p>
          <a:p>
            <a:pPr lvl="1"/>
            <a:endParaRPr lang="fr-FR" sz="1800" dirty="0"/>
          </a:p>
        </p:txBody>
      </p:sp>
      <p:pic>
        <p:nvPicPr>
          <p:cNvPr id="5" name="Image 4" descr="Capture d’écran 2017-11-17 à 23.25.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5203" y="2737383"/>
            <a:ext cx="2144618" cy="2550483"/>
          </a:xfrm>
          <a:prstGeom prst="rect">
            <a:avLst/>
          </a:prstGeom>
        </p:spPr>
      </p:pic>
      <p:sp>
        <p:nvSpPr>
          <p:cNvPr id="6" name="Rectangle 5">
            <a:extLst>
              <a:ext uri="{FF2B5EF4-FFF2-40B4-BE49-F238E27FC236}">
                <a16:creationId xmlns:a16="http://schemas.microsoft.com/office/drawing/2014/main" id="{FAD41571-F00D-AB4F-935B-7BCB0B01464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8" name="Image 7" descr="Capture d’écran 2017-11-17 à 23.27.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701" y="4258544"/>
            <a:ext cx="2235363" cy="2599455"/>
          </a:xfrm>
          <a:prstGeom prst="rect">
            <a:avLst/>
          </a:prstGeom>
        </p:spPr>
      </p:pic>
      <p:pic>
        <p:nvPicPr>
          <p:cNvPr id="4" name="Image 3" descr="Capture d’écran 2017-11-17 à 23.24.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8975" y="923010"/>
            <a:ext cx="1561016" cy="2513628"/>
          </a:xfrm>
          <a:prstGeom prst="rect">
            <a:avLst/>
          </a:prstGeom>
        </p:spPr>
      </p:pic>
    </p:spTree>
    <p:extLst>
      <p:ext uri="{BB962C8B-B14F-4D97-AF65-F5344CB8AC3E}">
        <p14:creationId xmlns:p14="http://schemas.microsoft.com/office/powerpoint/2010/main" val="596966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Mini DP 3 SIDES</a:t>
            </a:r>
          </a:p>
        </p:txBody>
      </p:sp>
      <p:sp>
        <p:nvSpPr>
          <p:cNvPr id="3" name="Espace réservé du contenu 2"/>
          <p:cNvSpPr>
            <a:spLocks noGrp="1"/>
          </p:cNvSpPr>
          <p:nvPr>
            <p:ph idx="1"/>
          </p:nvPr>
        </p:nvSpPr>
        <p:spPr>
          <a:xfrm>
            <a:off x="457200" y="3163825"/>
            <a:ext cx="8229600" cy="1554480"/>
          </a:xfrm>
        </p:spPr>
        <p:txBody>
          <a:bodyPr>
            <a:normAutofit/>
          </a:bodyPr>
          <a:lstStyle/>
          <a:p>
            <a:pPr marL="0" indent="0">
              <a:buNone/>
            </a:pPr>
            <a:r>
              <a:rPr lang="fr-FR" sz="2000" dirty="0"/>
              <a:t>Une patiente de  56 ans se présente avec une diplopie évoluant depuis 2 semaines. Vous constatez que la diplopie disparaît en vision monoculaire. </a:t>
            </a:r>
          </a:p>
        </p:txBody>
      </p:sp>
      <p:sp>
        <p:nvSpPr>
          <p:cNvPr id="4" name="Rectangle 3">
            <a:extLst>
              <a:ext uri="{FF2B5EF4-FFF2-40B4-BE49-F238E27FC236}">
                <a16:creationId xmlns:a16="http://schemas.microsoft.com/office/drawing/2014/main" id="{E1E2A7B4-0BC1-E148-8F2E-2655782741A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890443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fontScale="90000"/>
          </a:bodyPr>
          <a:lstStyle/>
          <a:p>
            <a:r>
              <a:rPr lang="en-GB" dirty="0"/>
              <a:t>Mini DP3 </a:t>
            </a:r>
            <a:br>
              <a:rPr lang="en-GB" dirty="0"/>
            </a:br>
            <a:r>
              <a:rPr lang="en-GB" sz="2700" dirty="0"/>
              <a:t>Q1 (QRM)</a:t>
            </a:r>
            <a:endParaRPr lang="fr-FR" dirty="0"/>
          </a:p>
        </p:txBody>
      </p:sp>
      <p:sp>
        <p:nvSpPr>
          <p:cNvPr id="5" name="Rectangle 4">
            <a:extLst>
              <a:ext uri="{FF2B5EF4-FFF2-40B4-BE49-F238E27FC236}">
                <a16:creationId xmlns:a16="http://schemas.microsoft.com/office/drawing/2014/main" id="{B2EF4C7F-9A2F-E04B-AF81-7B4F0D7A912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9" name="Image 8">
            <a:extLst>
              <a:ext uri="{FF2B5EF4-FFF2-40B4-BE49-F238E27FC236}">
                <a16:creationId xmlns:a16="http://schemas.microsoft.com/office/drawing/2014/main" id="{2CEEB340-6BBC-D544-8D9C-25575B6C1FE1}"/>
              </a:ext>
            </a:extLst>
          </p:cNvPr>
          <p:cNvPicPr>
            <a:picLocks noChangeAspect="1"/>
          </p:cNvPicPr>
          <p:nvPr/>
        </p:nvPicPr>
        <p:blipFill>
          <a:blip r:embed="rId2"/>
          <a:stretch>
            <a:fillRect/>
          </a:stretch>
        </p:blipFill>
        <p:spPr>
          <a:xfrm>
            <a:off x="0" y="2534050"/>
            <a:ext cx="9144000" cy="2994232"/>
          </a:xfrm>
          <a:prstGeom prst="rect">
            <a:avLst/>
          </a:prstGeom>
        </p:spPr>
      </p:pic>
    </p:spTree>
    <p:extLst>
      <p:ext uri="{BB962C8B-B14F-4D97-AF65-F5344CB8AC3E}">
        <p14:creationId xmlns:p14="http://schemas.microsoft.com/office/powerpoint/2010/main" val="2348273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476387" y="519436"/>
            <a:ext cx="3267391" cy="461665"/>
          </a:xfrm>
          <a:prstGeom prst="rect">
            <a:avLst/>
          </a:prstGeom>
          <a:noFill/>
        </p:spPr>
        <p:txBody>
          <a:bodyPr wrap="none" rtlCol="0">
            <a:spAutoFit/>
          </a:bodyPr>
          <a:lstStyle/>
          <a:p>
            <a:r>
              <a:rPr lang="fr-FR" sz="2400" b="1" dirty="0">
                <a:solidFill>
                  <a:srgbClr val="FF0000"/>
                </a:solidFill>
              </a:rPr>
              <a:t>Vision double = diplopie</a:t>
            </a:r>
          </a:p>
        </p:txBody>
      </p:sp>
      <p:sp>
        <p:nvSpPr>
          <p:cNvPr id="5" name="ZoneTexte 4"/>
          <p:cNvSpPr txBox="1"/>
          <p:nvPr/>
        </p:nvSpPr>
        <p:spPr>
          <a:xfrm>
            <a:off x="245331" y="2178955"/>
            <a:ext cx="2482175" cy="1231106"/>
          </a:xfrm>
          <a:prstGeom prst="rect">
            <a:avLst/>
          </a:prstGeom>
          <a:noFill/>
        </p:spPr>
        <p:txBody>
          <a:bodyPr wrap="square" rtlCol="0">
            <a:spAutoFit/>
          </a:bodyPr>
          <a:lstStyle/>
          <a:p>
            <a:pPr algn="ctr"/>
            <a:r>
              <a:rPr lang="fr-FR" sz="2000" b="1" dirty="0"/>
              <a:t>Monoculaire</a:t>
            </a:r>
            <a:r>
              <a:rPr lang="fr-FR" dirty="0"/>
              <a:t> </a:t>
            </a:r>
          </a:p>
          <a:p>
            <a:pPr algn="ctr"/>
            <a:r>
              <a:rPr lang="fr-FR" dirty="0"/>
              <a:t>= diplopie présente lors de la fermeture d’un des yeux</a:t>
            </a:r>
          </a:p>
        </p:txBody>
      </p:sp>
      <p:sp>
        <p:nvSpPr>
          <p:cNvPr id="6" name="ZoneTexte 5"/>
          <p:cNvSpPr txBox="1"/>
          <p:nvPr/>
        </p:nvSpPr>
        <p:spPr>
          <a:xfrm>
            <a:off x="4568362" y="2178955"/>
            <a:ext cx="3137925" cy="1231106"/>
          </a:xfrm>
          <a:prstGeom prst="rect">
            <a:avLst/>
          </a:prstGeom>
          <a:noFill/>
        </p:spPr>
        <p:txBody>
          <a:bodyPr wrap="square" rtlCol="0">
            <a:spAutoFit/>
          </a:bodyPr>
          <a:lstStyle/>
          <a:p>
            <a:pPr algn="ctr"/>
            <a:r>
              <a:rPr lang="fr-FR" sz="2000" b="1" dirty="0"/>
              <a:t>Binoculaire </a:t>
            </a:r>
          </a:p>
          <a:p>
            <a:pPr algn="ctr"/>
            <a:r>
              <a:rPr lang="fr-FR" dirty="0"/>
              <a:t>= diplopie présente uniquement lorsque les deux yeux sont ouverts</a:t>
            </a:r>
          </a:p>
        </p:txBody>
      </p:sp>
      <p:cxnSp>
        <p:nvCxnSpPr>
          <p:cNvPr id="8" name="Connecteur droit avec flèche 7"/>
          <p:cNvCxnSpPr/>
          <p:nvPr/>
        </p:nvCxnSpPr>
        <p:spPr>
          <a:xfrm flipH="1">
            <a:off x="2337862" y="1572779"/>
            <a:ext cx="1778009" cy="3897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4260185" y="1594370"/>
            <a:ext cx="1627764" cy="3897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2438881" y="4471149"/>
            <a:ext cx="2345950" cy="923330"/>
          </a:xfrm>
          <a:prstGeom prst="rect">
            <a:avLst/>
          </a:prstGeom>
          <a:noFill/>
        </p:spPr>
        <p:txBody>
          <a:bodyPr wrap="square" rtlCol="0">
            <a:spAutoFit/>
          </a:bodyPr>
          <a:lstStyle/>
          <a:p>
            <a:pPr algn="ctr"/>
            <a:r>
              <a:rPr lang="fr-FR" dirty="0"/>
              <a:t>Pathologie de la jonction </a:t>
            </a:r>
            <a:r>
              <a:rPr lang="fr-FR" dirty="0" err="1"/>
              <a:t>neuro-musculaire</a:t>
            </a:r>
            <a:endParaRPr lang="fr-FR" sz="1600" dirty="0"/>
          </a:p>
        </p:txBody>
      </p:sp>
      <p:sp>
        <p:nvSpPr>
          <p:cNvPr id="14" name="ZoneTexte 13"/>
          <p:cNvSpPr txBox="1"/>
          <p:nvPr/>
        </p:nvSpPr>
        <p:spPr>
          <a:xfrm>
            <a:off x="409862" y="4564202"/>
            <a:ext cx="2066525" cy="369332"/>
          </a:xfrm>
          <a:prstGeom prst="rect">
            <a:avLst/>
          </a:prstGeom>
          <a:noFill/>
        </p:spPr>
        <p:txBody>
          <a:bodyPr wrap="square" rtlCol="0">
            <a:spAutoFit/>
          </a:bodyPr>
          <a:lstStyle/>
          <a:p>
            <a:pPr algn="ctr"/>
            <a:r>
              <a:rPr lang="fr-FR" dirty="0"/>
              <a:t>Myopathie</a:t>
            </a:r>
            <a:endParaRPr lang="fr-FR" sz="1600" dirty="0"/>
          </a:p>
        </p:txBody>
      </p:sp>
      <p:sp>
        <p:nvSpPr>
          <p:cNvPr id="15" name="ZoneTexte 14"/>
          <p:cNvSpPr txBox="1"/>
          <p:nvPr/>
        </p:nvSpPr>
        <p:spPr>
          <a:xfrm>
            <a:off x="4721775" y="4564202"/>
            <a:ext cx="2055581" cy="646331"/>
          </a:xfrm>
          <a:prstGeom prst="rect">
            <a:avLst/>
          </a:prstGeom>
          <a:noFill/>
        </p:spPr>
        <p:txBody>
          <a:bodyPr wrap="square" rtlCol="0">
            <a:spAutoFit/>
          </a:bodyPr>
          <a:lstStyle/>
          <a:p>
            <a:pPr algn="ctr"/>
            <a:r>
              <a:rPr lang="fr-FR" dirty="0"/>
              <a:t>Atteinte d’un nerf </a:t>
            </a:r>
            <a:r>
              <a:rPr lang="fr-FR" dirty="0" err="1"/>
              <a:t>oculo-moteur</a:t>
            </a:r>
            <a:endParaRPr lang="fr-FR" sz="1600" dirty="0"/>
          </a:p>
        </p:txBody>
      </p:sp>
      <p:sp>
        <p:nvSpPr>
          <p:cNvPr id="16" name="ZoneTexte 15"/>
          <p:cNvSpPr txBox="1"/>
          <p:nvPr/>
        </p:nvSpPr>
        <p:spPr>
          <a:xfrm>
            <a:off x="6870146" y="4560676"/>
            <a:ext cx="2134081" cy="646331"/>
          </a:xfrm>
          <a:prstGeom prst="rect">
            <a:avLst/>
          </a:prstGeom>
          <a:noFill/>
        </p:spPr>
        <p:txBody>
          <a:bodyPr wrap="square" rtlCol="0">
            <a:spAutoFit/>
          </a:bodyPr>
          <a:lstStyle/>
          <a:p>
            <a:pPr algn="ctr"/>
            <a:r>
              <a:rPr lang="fr-FR" dirty="0"/>
              <a:t>Paralysie supra-nucléaire</a:t>
            </a:r>
            <a:endParaRPr lang="fr-FR" sz="1600" dirty="0"/>
          </a:p>
        </p:txBody>
      </p:sp>
      <p:grpSp>
        <p:nvGrpSpPr>
          <p:cNvPr id="38" name="Grouper 37"/>
          <p:cNvGrpSpPr/>
          <p:nvPr/>
        </p:nvGrpSpPr>
        <p:grpSpPr>
          <a:xfrm>
            <a:off x="1443125" y="3410061"/>
            <a:ext cx="6494062" cy="980258"/>
            <a:chOff x="1443125" y="2500971"/>
            <a:chExt cx="6494062" cy="980258"/>
          </a:xfrm>
        </p:grpSpPr>
        <p:cxnSp>
          <p:nvCxnSpPr>
            <p:cNvPr id="28" name="Connecteur droit 27"/>
            <p:cNvCxnSpPr/>
            <p:nvPr/>
          </p:nvCxnSpPr>
          <p:spPr>
            <a:xfrm>
              <a:off x="6137325" y="2500971"/>
              <a:ext cx="10387" cy="5726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H="1">
              <a:off x="1443125" y="3073654"/>
              <a:ext cx="64940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a:off x="1443125" y="3073654"/>
              <a:ext cx="0" cy="40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3604212" y="3073654"/>
              <a:ext cx="0" cy="40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a:off x="5765299" y="3073654"/>
              <a:ext cx="0" cy="40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p:nvPr/>
          </p:nvCxnSpPr>
          <p:spPr>
            <a:xfrm>
              <a:off x="7926385" y="3073654"/>
              <a:ext cx="0" cy="4075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 name="Bulle ronde 1"/>
          <p:cNvSpPr/>
          <p:nvPr/>
        </p:nvSpPr>
        <p:spPr>
          <a:xfrm>
            <a:off x="245331" y="1071283"/>
            <a:ext cx="1660238" cy="1002992"/>
          </a:xfrm>
          <a:prstGeom prst="wedgeEllipseCallout">
            <a:avLst>
              <a:gd name="adj1" fmla="val 32714"/>
              <a:gd name="adj2" fmla="val 6883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Atteinte ophtalmo</a:t>
            </a:r>
          </a:p>
        </p:txBody>
      </p:sp>
      <p:sp>
        <p:nvSpPr>
          <p:cNvPr id="19" name="Bulle ronde 18"/>
          <p:cNvSpPr/>
          <p:nvPr/>
        </p:nvSpPr>
        <p:spPr>
          <a:xfrm>
            <a:off x="6276949" y="959510"/>
            <a:ext cx="1660238" cy="1002992"/>
          </a:xfrm>
          <a:prstGeom prst="wedgeEllipseCallout">
            <a:avLst>
              <a:gd name="adj1" fmla="val -43781"/>
              <a:gd name="adj2" fmla="val 738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Atteinte neuro</a:t>
            </a:r>
          </a:p>
        </p:txBody>
      </p:sp>
      <p:sp>
        <p:nvSpPr>
          <p:cNvPr id="20" name="Rectangle 19">
            <a:extLst>
              <a:ext uri="{FF2B5EF4-FFF2-40B4-BE49-F238E27FC236}">
                <a16:creationId xmlns:a16="http://schemas.microsoft.com/office/drawing/2014/main" id="{D2150ECC-B4ED-6A41-A4D3-61EDB7900FC1}"/>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397563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Mini DP3</a:t>
            </a:r>
            <a:br>
              <a:rPr lang="en-GB" dirty="0"/>
            </a:br>
            <a:r>
              <a:rPr lang="en-GB" sz="2700" dirty="0"/>
              <a:t>Q2 (QRM)</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A l’examen clinique vous constatez également un ptosis droit. Vers quelle(s) atteinte(s) vous oriente l’association de la diplopie binoculaire et du ptosis ?</a:t>
            </a:r>
          </a:p>
          <a:p>
            <a:pPr>
              <a:buFont typeface="Symbol" charset="0"/>
              <a:buChar char=""/>
            </a:pPr>
            <a:r>
              <a:rPr lang="fr-FR" sz="2000" b="1" dirty="0">
                <a:solidFill>
                  <a:srgbClr val="FF0000"/>
                </a:solidFill>
              </a:rPr>
              <a:t>Ptosis = atteinte du releveur de la paupière supérieure (muscle strié) innervé par le III ou atteinte du muscle lisse de Muller innervé par la voie sympathique</a:t>
            </a:r>
          </a:p>
          <a:p>
            <a:pPr marL="0" indent="0">
              <a:buNone/>
            </a:pPr>
            <a:endParaRPr lang="fr-FR" sz="2000" b="1" dirty="0">
              <a:solidFill>
                <a:srgbClr val="FF0000"/>
              </a:solidFill>
            </a:endParaRPr>
          </a:p>
          <a:p>
            <a:pPr lvl="1">
              <a:buFont typeface="Wingdings" charset="2"/>
              <a:buChar char="ü"/>
            </a:pPr>
            <a:r>
              <a:rPr lang="fr-FR" sz="2000" b="1" dirty="0"/>
              <a:t>une atteinte musculaire</a:t>
            </a:r>
          </a:p>
          <a:p>
            <a:pPr lvl="1">
              <a:buFont typeface="Wingdings" charset="2"/>
              <a:buChar char="ü"/>
            </a:pPr>
            <a:r>
              <a:rPr lang="fr-FR" sz="2000" b="1" dirty="0"/>
              <a:t>une atteinte de la jonction </a:t>
            </a:r>
            <a:r>
              <a:rPr lang="fr-FR" sz="2000" b="1" dirty="0" err="1"/>
              <a:t>neuro-musculaire</a:t>
            </a:r>
            <a:endParaRPr lang="fr-FR" sz="2000" b="1" dirty="0"/>
          </a:p>
          <a:p>
            <a:pPr lvl="1">
              <a:buFont typeface="Wingdings" charset="2"/>
              <a:buChar char="q"/>
            </a:pPr>
            <a:r>
              <a:rPr lang="fr-FR" sz="2000" dirty="0"/>
              <a:t>une atteinte du nerf </a:t>
            </a:r>
            <a:r>
              <a:rPr lang="fr-FR" sz="2000" dirty="0" err="1"/>
              <a:t>abducens</a:t>
            </a:r>
            <a:r>
              <a:rPr lang="fr-FR" sz="2000" dirty="0"/>
              <a:t> (VI)</a:t>
            </a:r>
          </a:p>
          <a:p>
            <a:pPr lvl="1">
              <a:buFont typeface="Wingdings" charset="2"/>
              <a:buChar char="q"/>
            </a:pPr>
            <a:r>
              <a:rPr lang="fr-FR" sz="2000" dirty="0"/>
              <a:t>une atteinte de la voie sympathique</a:t>
            </a:r>
          </a:p>
          <a:p>
            <a:pPr lvl="1">
              <a:buFont typeface="Wingdings" charset="2"/>
              <a:buChar char="ü"/>
            </a:pPr>
            <a:r>
              <a:rPr lang="fr-FR" sz="2000" b="1" dirty="0"/>
              <a:t>une atteinte du nerf </a:t>
            </a:r>
            <a:r>
              <a:rPr lang="fr-FR" sz="2000" b="1" dirty="0" err="1"/>
              <a:t>occulomoteur</a:t>
            </a:r>
            <a:r>
              <a:rPr lang="fr-FR" sz="2000" b="1" dirty="0"/>
              <a:t> (III)</a:t>
            </a:r>
          </a:p>
          <a:p>
            <a:pPr marL="457200" lvl="1" indent="0">
              <a:buNone/>
            </a:pPr>
            <a:endParaRPr lang="fr-FR" sz="2000" dirty="0"/>
          </a:p>
          <a:p>
            <a:endParaRPr lang="fr-FR" sz="2000" dirty="0"/>
          </a:p>
        </p:txBody>
      </p:sp>
      <p:sp>
        <p:nvSpPr>
          <p:cNvPr id="4" name="Rectangle 3">
            <a:extLst>
              <a:ext uri="{FF2B5EF4-FFF2-40B4-BE49-F238E27FC236}">
                <a16:creationId xmlns:a16="http://schemas.microsoft.com/office/drawing/2014/main" id="{6A537C95-77F1-3C44-9E3B-1B7064268E1A}"/>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294429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4038" y="1729738"/>
            <a:ext cx="8301508" cy="4469583"/>
          </a:xfrm>
        </p:spPr>
        <p:txBody>
          <a:bodyPr>
            <a:normAutofit fontScale="90000"/>
          </a:bodyPr>
          <a:lstStyle/>
          <a:p>
            <a:pPr algn="l"/>
            <a:r>
              <a:rPr lang="fr-FR" sz="2700" dirty="0">
                <a:solidFill>
                  <a:srgbClr val="7030A0"/>
                </a:solidFill>
              </a:rPr>
              <a:t>64</a:t>
            </a:r>
            <a:r>
              <a:rPr lang="fr-FR" sz="2700" dirty="0"/>
              <a:t> réponses sur SIDES (</a:t>
            </a:r>
            <a:r>
              <a:rPr lang="fr-FR" sz="2700" b="1" dirty="0">
                <a:solidFill>
                  <a:srgbClr val="FF0000"/>
                </a:solidFill>
              </a:rPr>
              <a:t>sur 411 inscrits…</a:t>
            </a:r>
            <a:r>
              <a:rPr lang="fr-FR" sz="2700" dirty="0"/>
              <a:t>)</a:t>
            </a:r>
            <a:br>
              <a:rPr lang="fr-FR" sz="2700" dirty="0"/>
            </a:br>
            <a:r>
              <a:rPr lang="fr-FR" sz="2700" dirty="0">
                <a:solidFill>
                  <a:srgbClr val="7030A0"/>
                </a:solidFill>
              </a:rPr>
              <a:t>16</a:t>
            </a:r>
            <a:r>
              <a:rPr lang="fr-FR" sz="2700" dirty="0">
                <a:solidFill>
                  <a:srgbClr val="FF0000"/>
                </a:solidFill>
              </a:rPr>
              <a:t> </a:t>
            </a:r>
            <a:r>
              <a:rPr lang="fr-FR" sz="2700" dirty="0"/>
              <a:t>qui n’ont pas réellement répondu (que des 0…)</a:t>
            </a:r>
            <a:br>
              <a:rPr lang="fr-FR" sz="2700" dirty="0"/>
            </a:br>
            <a:br>
              <a:rPr lang="fr-FR" sz="2700" dirty="0"/>
            </a:br>
            <a:r>
              <a:rPr lang="fr-FR" sz="2700" dirty="0"/>
              <a:t>Les BASES+++ (la règle des 20/80)</a:t>
            </a:r>
            <a:br>
              <a:rPr lang="fr-FR" sz="2700" dirty="0"/>
            </a:br>
            <a:br>
              <a:rPr lang="fr-FR" sz="2700" dirty="0"/>
            </a:br>
            <a:r>
              <a:rPr lang="fr-FR" sz="2700" dirty="0"/>
              <a:t>Séminaire ≠ ECN !!!</a:t>
            </a:r>
            <a:br>
              <a:rPr lang="fr-FR" sz="2700" dirty="0"/>
            </a:br>
            <a:br>
              <a:rPr lang="fr-FR" sz="2700" dirty="0"/>
            </a:br>
            <a:r>
              <a:rPr lang="fr-FR" sz="2700" dirty="0"/>
              <a:t>Des questions </a:t>
            </a:r>
            <a:r>
              <a:rPr lang="fr-FR" sz="2700" b="1" dirty="0">
                <a:solidFill>
                  <a:srgbClr val="00B050"/>
                </a:solidFill>
              </a:rPr>
              <a:t>OUI</a:t>
            </a:r>
            <a:r>
              <a:rPr lang="fr-FR" sz="2700" dirty="0"/>
              <a:t>, des débats </a:t>
            </a:r>
            <a:r>
              <a:rPr lang="fr-FR" sz="2700" b="1" dirty="0">
                <a:solidFill>
                  <a:srgbClr val="FF0000"/>
                </a:solidFill>
              </a:rPr>
              <a:t>NON</a:t>
            </a:r>
            <a:r>
              <a:rPr lang="fr-FR" sz="2700" dirty="0"/>
              <a:t> =&gt; ? à la fin du séminaire</a:t>
            </a:r>
            <a:br>
              <a:rPr lang="fr-FR" sz="2700" dirty="0"/>
            </a:br>
            <a:br>
              <a:rPr lang="fr-FR" sz="2700" dirty="0"/>
            </a:br>
            <a:r>
              <a:rPr lang="fr-FR" sz="2700" dirty="0"/>
              <a:t>Manque de flexibilité de SIDES =&gt; ordre variable</a:t>
            </a:r>
            <a:br>
              <a:rPr lang="fr-FR" sz="2700" dirty="0"/>
            </a:br>
            <a:br>
              <a:rPr lang="fr-FR" sz="2700" dirty="0"/>
            </a:br>
            <a:r>
              <a:rPr lang="fr-FR" sz="2700" dirty="0"/>
              <a:t>SITE MODULE 13 =&gt; </a:t>
            </a:r>
            <a:r>
              <a:rPr lang="fr-FR" sz="2700" b="1" dirty="0">
                <a:solidFill>
                  <a:srgbClr val="00B050"/>
                </a:solidFill>
              </a:rPr>
              <a:t>http://www.module13.fr</a:t>
            </a:r>
          </a:p>
        </p:txBody>
      </p:sp>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35359" y="609863"/>
            <a:ext cx="2878865" cy="584775"/>
          </a:xfrm>
          <a:prstGeom prst="rect">
            <a:avLst/>
          </a:prstGeom>
        </p:spPr>
        <p:txBody>
          <a:bodyPr wrap="none">
            <a:spAutoFit/>
          </a:bodyPr>
          <a:lstStyle/>
          <a:p>
            <a:r>
              <a:rPr lang="fr-FR" sz="3200" b="1" u="sng"/>
              <a:t>INTRODUCTION</a:t>
            </a:r>
            <a:endParaRPr lang="en-GB" sz="3200" dirty="0"/>
          </a:p>
        </p:txBody>
      </p:sp>
      <p:sp>
        <p:nvSpPr>
          <p:cNvPr id="6" name="Rectangle 5">
            <a:extLst>
              <a:ext uri="{FF2B5EF4-FFF2-40B4-BE49-F238E27FC236}">
                <a16:creationId xmlns:a16="http://schemas.microsoft.com/office/drawing/2014/main" id="{309BB96E-0F77-A741-B99F-77B8CF53F991}"/>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309402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Mini DP3 </a:t>
            </a:r>
            <a:br>
              <a:rPr lang="en-GB" dirty="0"/>
            </a:br>
            <a:r>
              <a:rPr lang="en-GB" sz="2700" dirty="0"/>
              <a:t>Q3 (QRM)</a:t>
            </a:r>
            <a:endParaRPr lang="fr-FR" dirty="0"/>
          </a:p>
        </p:txBody>
      </p:sp>
      <p:sp>
        <p:nvSpPr>
          <p:cNvPr id="5" name="Rectangle 4">
            <a:extLst>
              <a:ext uri="{FF2B5EF4-FFF2-40B4-BE49-F238E27FC236}">
                <a16:creationId xmlns:a16="http://schemas.microsoft.com/office/drawing/2014/main" id="{287280AA-F218-A54D-9F25-091064BA64F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
        <p:nvSpPr>
          <p:cNvPr id="3" name="Espace réservé du contenu 2">
            <a:extLst>
              <a:ext uri="{FF2B5EF4-FFF2-40B4-BE49-F238E27FC236}">
                <a16:creationId xmlns:a16="http://schemas.microsoft.com/office/drawing/2014/main" id="{54A18443-D918-BD4B-BA1D-1F9C6461A321}"/>
              </a:ext>
            </a:extLst>
          </p:cNvPr>
          <p:cNvSpPr>
            <a:spLocks noGrp="1"/>
          </p:cNvSpPr>
          <p:nvPr>
            <p:ph idx="1"/>
          </p:nvPr>
        </p:nvSpPr>
        <p:spPr/>
        <p:txBody>
          <a:bodyPr/>
          <a:lstStyle/>
          <a:p>
            <a:pPr marL="0" indent="0">
              <a:buNone/>
            </a:pPr>
            <a:r>
              <a:rPr lang="fr-FR" sz="2000" dirty="0"/>
              <a:t>Parmi les anomalies suivantes, la(les)quel(les) vous orienterai(en)</a:t>
            </a:r>
            <a:r>
              <a:rPr lang="fr-FR" sz="2000" dirty="0" err="1"/>
              <a:t>t</a:t>
            </a:r>
            <a:r>
              <a:rPr lang="fr-FR" sz="2000" dirty="0"/>
              <a:t> vers une atteinte du nerf oculomoteur (III) ?</a:t>
            </a:r>
          </a:p>
          <a:p>
            <a:pPr marL="0" indent="0">
              <a:lnSpc>
                <a:spcPct val="150000"/>
              </a:lnSpc>
              <a:buNone/>
            </a:pPr>
            <a:endParaRPr lang="fr-FR" sz="2000" b="1" dirty="0">
              <a:solidFill>
                <a:srgbClr val="FF0000"/>
              </a:solidFill>
            </a:endParaRPr>
          </a:p>
          <a:p>
            <a:pPr lvl="1">
              <a:lnSpc>
                <a:spcPct val="150000"/>
              </a:lnSpc>
              <a:buFont typeface="Wingdings" pitchFamily="2" charset="2"/>
              <a:buChar char="q"/>
            </a:pPr>
            <a:r>
              <a:rPr lang="fr-FR" sz="2000" b="1" dirty="0"/>
              <a:t>Un myosis</a:t>
            </a:r>
          </a:p>
          <a:p>
            <a:pPr lvl="1">
              <a:lnSpc>
                <a:spcPct val="150000"/>
              </a:lnSpc>
              <a:buFont typeface="Wingdings" charset="2"/>
              <a:buChar char="ü"/>
            </a:pPr>
            <a:r>
              <a:rPr lang="fr-FR" sz="2000" b="1" dirty="0"/>
              <a:t>une mydriase</a:t>
            </a:r>
          </a:p>
          <a:p>
            <a:pPr lvl="1">
              <a:lnSpc>
                <a:spcPct val="150000"/>
              </a:lnSpc>
              <a:buFont typeface="Wingdings" charset="2"/>
              <a:buChar char="q"/>
            </a:pPr>
            <a:r>
              <a:rPr lang="fr-FR" sz="2000" b="1" dirty="0"/>
              <a:t>Une enophtalmie</a:t>
            </a:r>
          </a:p>
          <a:p>
            <a:pPr lvl="1">
              <a:lnSpc>
                <a:spcPct val="150000"/>
              </a:lnSpc>
              <a:buFont typeface="Wingdings" pitchFamily="2" charset="2"/>
              <a:buChar char="ü"/>
            </a:pPr>
            <a:r>
              <a:rPr lang="fr-FR" sz="2000" b="1" dirty="0"/>
              <a:t>strabisme divergent</a:t>
            </a:r>
          </a:p>
          <a:p>
            <a:pPr lvl="1">
              <a:lnSpc>
                <a:spcPct val="150000"/>
              </a:lnSpc>
              <a:buFont typeface="Wingdings" charset="2"/>
              <a:buChar char="q"/>
            </a:pPr>
            <a:r>
              <a:rPr lang="fr-FR" sz="2000" b="1" dirty="0"/>
              <a:t>Une parésie de l’abduction de l’œil droit</a:t>
            </a:r>
          </a:p>
          <a:p>
            <a:endParaRPr lang="fr-FR" dirty="0"/>
          </a:p>
        </p:txBody>
      </p:sp>
    </p:spTree>
    <p:extLst>
      <p:ext uri="{BB962C8B-B14F-4D97-AF65-F5344CB8AC3E}">
        <p14:creationId xmlns:p14="http://schemas.microsoft.com/office/powerpoint/2010/main" val="2621855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3472187" y="425863"/>
            <a:ext cx="2055581" cy="646331"/>
          </a:xfrm>
          <a:prstGeom prst="rect">
            <a:avLst/>
          </a:prstGeom>
          <a:noFill/>
        </p:spPr>
        <p:txBody>
          <a:bodyPr wrap="square" rtlCol="0">
            <a:spAutoFit/>
          </a:bodyPr>
          <a:lstStyle/>
          <a:p>
            <a:pPr algn="ctr"/>
            <a:r>
              <a:rPr lang="fr-FR" dirty="0"/>
              <a:t>Atteinte d’un nerf </a:t>
            </a:r>
            <a:r>
              <a:rPr lang="fr-FR" dirty="0" err="1"/>
              <a:t>oculo-moteur</a:t>
            </a:r>
            <a:endParaRPr lang="fr-FR" sz="1600" dirty="0"/>
          </a:p>
        </p:txBody>
      </p:sp>
      <p:sp>
        <p:nvSpPr>
          <p:cNvPr id="18" name="ZoneTexte 17"/>
          <p:cNvSpPr txBox="1"/>
          <p:nvPr/>
        </p:nvSpPr>
        <p:spPr>
          <a:xfrm>
            <a:off x="6453298" y="1547254"/>
            <a:ext cx="2055581" cy="830997"/>
          </a:xfrm>
          <a:prstGeom prst="rect">
            <a:avLst/>
          </a:prstGeom>
          <a:noFill/>
        </p:spPr>
        <p:txBody>
          <a:bodyPr wrap="square" rtlCol="0">
            <a:spAutoFit/>
          </a:bodyPr>
          <a:lstStyle/>
          <a:p>
            <a:pPr algn="ctr"/>
            <a:r>
              <a:rPr lang="fr-FR" sz="1600" b="1" dirty="0"/>
              <a:t>Paralysie du VI</a:t>
            </a:r>
          </a:p>
          <a:p>
            <a:pPr algn="ctr"/>
            <a:r>
              <a:rPr lang="fr-FR" sz="1600" dirty="0"/>
              <a:t>= paralysie de l’abduction</a:t>
            </a:r>
          </a:p>
        </p:txBody>
      </p:sp>
      <p:sp>
        <p:nvSpPr>
          <p:cNvPr id="19" name="ZoneTexte 18"/>
          <p:cNvSpPr txBox="1"/>
          <p:nvPr/>
        </p:nvSpPr>
        <p:spPr>
          <a:xfrm>
            <a:off x="3572782" y="1844873"/>
            <a:ext cx="2055581" cy="830997"/>
          </a:xfrm>
          <a:prstGeom prst="rect">
            <a:avLst/>
          </a:prstGeom>
          <a:noFill/>
        </p:spPr>
        <p:txBody>
          <a:bodyPr wrap="square" rtlCol="0">
            <a:spAutoFit/>
          </a:bodyPr>
          <a:lstStyle/>
          <a:p>
            <a:pPr algn="ctr"/>
            <a:r>
              <a:rPr lang="fr-FR" sz="1600" b="1" dirty="0"/>
              <a:t>Paralysie du IV</a:t>
            </a:r>
          </a:p>
          <a:p>
            <a:pPr algn="ctr"/>
            <a:r>
              <a:rPr lang="fr-FR" sz="1600" dirty="0"/>
              <a:t>= paralysie de regard en bas en dedans</a:t>
            </a:r>
          </a:p>
        </p:txBody>
      </p:sp>
      <p:sp>
        <p:nvSpPr>
          <p:cNvPr id="20" name="ZoneTexte 19"/>
          <p:cNvSpPr txBox="1"/>
          <p:nvPr/>
        </p:nvSpPr>
        <p:spPr>
          <a:xfrm>
            <a:off x="0" y="1533377"/>
            <a:ext cx="2501950" cy="1323439"/>
          </a:xfrm>
          <a:prstGeom prst="rect">
            <a:avLst/>
          </a:prstGeom>
          <a:noFill/>
        </p:spPr>
        <p:txBody>
          <a:bodyPr wrap="square" rtlCol="0">
            <a:spAutoFit/>
          </a:bodyPr>
          <a:lstStyle/>
          <a:p>
            <a:pPr algn="ctr"/>
            <a:r>
              <a:rPr lang="fr-FR" sz="1600" b="1" dirty="0"/>
              <a:t>Paralysie du III </a:t>
            </a:r>
          </a:p>
          <a:p>
            <a:pPr algn="ctr"/>
            <a:r>
              <a:rPr lang="fr-FR" sz="1600" dirty="0"/>
              <a:t>= ptosis</a:t>
            </a:r>
          </a:p>
          <a:p>
            <a:pPr algn="ctr"/>
            <a:r>
              <a:rPr lang="fr-FR" sz="1600" dirty="0"/>
              <a:t>paralysie de l’adduction et de la verticalité</a:t>
            </a:r>
          </a:p>
          <a:p>
            <a:pPr algn="ctr"/>
            <a:r>
              <a:rPr lang="fr-FR" sz="1600" dirty="0"/>
              <a:t>mydriase</a:t>
            </a:r>
          </a:p>
        </p:txBody>
      </p:sp>
      <p:cxnSp>
        <p:nvCxnSpPr>
          <p:cNvPr id="21" name="Connecteur droit avec flèche 20"/>
          <p:cNvCxnSpPr>
            <a:cxnSpLocks/>
          </p:cNvCxnSpPr>
          <p:nvPr/>
        </p:nvCxnSpPr>
        <p:spPr>
          <a:xfrm flipH="1">
            <a:off x="2467897" y="1245583"/>
            <a:ext cx="1290290" cy="3177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cxnSpLocks/>
          </p:cNvCxnSpPr>
          <p:nvPr/>
        </p:nvCxnSpPr>
        <p:spPr>
          <a:xfrm>
            <a:off x="5324973" y="1215333"/>
            <a:ext cx="1272187" cy="2022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a:cxnSpLocks/>
          </p:cNvCxnSpPr>
          <p:nvPr/>
        </p:nvCxnSpPr>
        <p:spPr>
          <a:xfrm>
            <a:off x="4600573" y="1215333"/>
            <a:ext cx="0" cy="4561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C6C59257-A7AF-BC44-8B8C-BA91A54ED40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30" name="Espace réservé du contenu 3">
            <a:extLst>
              <a:ext uri="{FF2B5EF4-FFF2-40B4-BE49-F238E27FC236}">
                <a16:creationId xmlns:a16="http://schemas.microsoft.com/office/drawing/2014/main" id="{B309B731-515C-3D4A-ACD7-0658FC9B7985}"/>
              </a:ext>
            </a:extLst>
          </p:cNvPr>
          <p:cNvPicPr>
            <a:picLocks noGrp="1" noChangeAspect="1"/>
          </p:cNvPicPr>
          <p:nvPr>
            <p:ph idx="1"/>
          </p:nvPr>
        </p:nvPicPr>
        <p:blipFill>
          <a:blip r:embed="rId2"/>
          <a:stretch>
            <a:fillRect/>
          </a:stretch>
        </p:blipFill>
        <p:spPr>
          <a:xfrm>
            <a:off x="226142" y="2957413"/>
            <a:ext cx="8485239" cy="3605921"/>
          </a:xfrm>
          <a:prstGeom prst="rect">
            <a:avLst/>
          </a:prstGeom>
        </p:spPr>
      </p:pic>
    </p:spTree>
    <p:extLst>
      <p:ext uri="{BB962C8B-B14F-4D97-AF65-F5344CB8AC3E}">
        <p14:creationId xmlns:p14="http://schemas.microsoft.com/office/powerpoint/2010/main" val="52793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dirty="0"/>
              <a:t>Mini DP3</a:t>
            </a:r>
            <a:br>
              <a:rPr lang="en-GB" dirty="0"/>
            </a:br>
            <a:r>
              <a:rPr lang="en-GB" sz="2400" dirty="0"/>
              <a:t>Q4 (QRM)</a:t>
            </a:r>
            <a:endParaRPr lang="fr-FR" dirty="0"/>
          </a:p>
        </p:txBody>
      </p:sp>
      <p:sp>
        <p:nvSpPr>
          <p:cNvPr id="3" name="Espace réservé du contenu 2"/>
          <p:cNvSpPr>
            <a:spLocks noGrp="1"/>
          </p:cNvSpPr>
          <p:nvPr>
            <p:ph idx="1"/>
          </p:nvPr>
        </p:nvSpPr>
        <p:spPr>
          <a:xfrm>
            <a:off x="457200" y="3063241"/>
            <a:ext cx="8229600" cy="1874520"/>
          </a:xfrm>
        </p:spPr>
        <p:txBody>
          <a:bodyPr>
            <a:normAutofit/>
          </a:bodyPr>
          <a:lstStyle/>
          <a:p>
            <a:pPr marL="0" indent="0">
              <a:buNone/>
            </a:pPr>
            <a:r>
              <a:rPr lang="fr-FR" sz="2000" dirty="0"/>
              <a:t>A l’interrogatoire, la patiente vous rapporte également, une faiblesse proximale des deux membres supérieurs ainsi que des troubles de déglutition avec quelques fausses routes. Avec ces nouveaux éléments, vers quelle(s) type(s) d’atteinte vous orientez-vous ?</a:t>
            </a:r>
          </a:p>
        </p:txBody>
      </p:sp>
      <p:sp>
        <p:nvSpPr>
          <p:cNvPr id="4" name="Rectangle 3">
            <a:extLst>
              <a:ext uri="{FF2B5EF4-FFF2-40B4-BE49-F238E27FC236}">
                <a16:creationId xmlns:a16="http://schemas.microsoft.com/office/drawing/2014/main" id="{FEDF3EBC-BCDA-074B-8B74-948FACD4F2D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2140262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Mini DP3</a:t>
            </a:r>
            <a:br>
              <a:rPr lang="en-GB" dirty="0"/>
            </a:br>
            <a:r>
              <a:rPr lang="en-GB" sz="2700" dirty="0"/>
              <a:t>Q4 (QRM)</a:t>
            </a:r>
            <a:endParaRPr lang="fr-FR" dirty="0"/>
          </a:p>
        </p:txBody>
      </p:sp>
      <p:sp>
        <p:nvSpPr>
          <p:cNvPr id="5" name="Rectangle 4">
            <a:extLst>
              <a:ext uri="{FF2B5EF4-FFF2-40B4-BE49-F238E27FC236}">
                <a16:creationId xmlns:a16="http://schemas.microsoft.com/office/drawing/2014/main" id="{EC41F83B-1B5F-B543-BD15-16F0CD52D32E}"/>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9" name="Image 8">
            <a:extLst>
              <a:ext uri="{FF2B5EF4-FFF2-40B4-BE49-F238E27FC236}">
                <a16:creationId xmlns:a16="http://schemas.microsoft.com/office/drawing/2014/main" id="{B26C7E4C-95DE-1D49-8978-1794B5524A29}"/>
              </a:ext>
            </a:extLst>
          </p:cNvPr>
          <p:cNvPicPr>
            <a:picLocks noChangeAspect="1"/>
          </p:cNvPicPr>
          <p:nvPr/>
        </p:nvPicPr>
        <p:blipFill>
          <a:blip r:embed="rId2"/>
          <a:stretch>
            <a:fillRect/>
          </a:stretch>
        </p:blipFill>
        <p:spPr>
          <a:xfrm>
            <a:off x="0" y="2296231"/>
            <a:ext cx="9144000" cy="3336053"/>
          </a:xfrm>
          <a:prstGeom prst="rect">
            <a:avLst/>
          </a:prstGeom>
        </p:spPr>
      </p:pic>
    </p:spTree>
    <p:extLst>
      <p:ext uri="{BB962C8B-B14F-4D97-AF65-F5344CB8AC3E}">
        <p14:creationId xmlns:p14="http://schemas.microsoft.com/office/powerpoint/2010/main" val="438350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GB" dirty="0"/>
              <a:t>Mini DP3</a:t>
            </a:r>
            <a:br>
              <a:rPr lang="en-GB" dirty="0"/>
            </a:br>
            <a:r>
              <a:rPr lang="en-GB" sz="2700" dirty="0"/>
              <a:t>Q5 (QRM)</a:t>
            </a:r>
            <a:endParaRPr lang="fr-FR" dirty="0"/>
          </a:p>
        </p:txBody>
      </p:sp>
      <p:sp>
        <p:nvSpPr>
          <p:cNvPr id="6" name="Rectangle 5">
            <a:extLst>
              <a:ext uri="{FF2B5EF4-FFF2-40B4-BE49-F238E27FC236}">
                <a16:creationId xmlns:a16="http://schemas.microsoft.com/office/drawing/2014/main" id="{4D990F87-9183-DB47-A6BD-DCB4E90D4E7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10" name="Image 9">
            <a:extLst>
              <a:ext uri="{FF2B5EF4-FFF2-40B4-BE49-F238E27FC236}">
                <a16:creationId xmlns:a16="http://schemas.microsoft.com/office/drawing/2014/main" id="{4A153DD3-EBFF-7740-991A-B5E539F7FD31}"/>
              </a:ext>
            </a:extLst>
          </p:cNvPr>
          <p:cNvPicPr>
            <a:picLocks noChangeAspect="1"/>
          </p:cNvPicPr>
          <p:nvPr/>
        </p:nvPicPr>
        <p:blipFill>
          <a:blip r:embed="rId2"/>
          <a:stretch>
            <a:fillRect/>
          </a:stretch>
        </p:blipFill>
        <p:spPr>
          <a:xfrm>
            <a:off x="0" y="2030701"/>
            <a:ext cx="9144000" cy="3554881"/>
          </a:xfrm>
          <a:prstGeom prst="rect">
            <a:avLst/>
          </a:prstGeom>
        </p:spPr>
      </p:pic>
    </p:spTree>
    <p:extLst>
      <p:ext uri="{BB962C8B-B14F-4D97-AF65-F5344CB8AC3E}">
        <p14:creationId xmlns:p14="http://schemas.microsoft.com/office/powerpoint/2010/main" val="1617611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903B14F-B3A7-994B-A6CD-56963414E8FD}"/>
              </a:ext>
            </a:extLst>
          </p:cNvPr>
          <p:cNvPicPr>
            <a:picLocks noChangeAspect="1"/>
          </p:cNvPicPr>
          <p:nvPr/>
        </p:nvPicPr>
        <p:blipFill>
          <a:blip r:embed="rId2"/>
          <a:stretch>
            <a:fillRect/>
          </a:stretch>
        </p:blipFill>
        <p:spPr>
          <a:xfrm>
            <a:off x="0" y="85521"/>
            <a:ext cx="9143999" cy="3234622"/>
          </a:xfrm>
          <a:prstGeom prst="rect">
            <a:avLst/>
          </a:prstGeom>
        </p:spPr>
      </p:pic>
      <p:sp>
        <p:nvSpPr>
          <p:cNvPr id="3" name="Ellipse 2">
            <a:extLst>
              <a:ext uri="{FF2B5EF4-FFF2-40B4-BE49-F238E27FC236}">
                <a16:creationId xmlns:a16="http://schemas.microsoft.com/office/drawing/2014/main" id="{4FF08EC2-57DC-B24F-A57D-A3F23C6E53FA}"/>
              </a:ext>
            </a:extLst>
          </p:cNvPr>
          <p:cNvSpPr/>
          <p:nvPr/>
        </p:nvSpPr>
        <p:spPr>
          <a:xfrm>
            <a:off x="622571" y="5670913"/>
            <a:ext cx="7302212" cy="10455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t>Pas d’atteinte pupillaire en cas de diplopie d’origine</a:t>
            </a:r>
          </a:p>
          <a:p>
            <a:pPr algn="ctr"/>
            <a:r>
              <a:rPr lang="fr-FR" b="1" dirty="0"/>
              <a:t>- musculaire </a:t>
            </a:r>
          </a:p>
          <a:p>
            <a:pPr algn="ctr"/>
            <a:r>
              <a:rPr lang="fr-FR" b="1" dirty="0"/>
              <a:t>- jonction </a:t>
            </a:r>
            <a:r>
              <a:rPr lang="fr-FR" b="1" dirty="0" err="1"/>
              <a:t>neuro-musculaire</a:t>
            </a:r>
            <a:endParaRPr lang="fr-FR" b="1" dirty="0"/>
          </a:p>
        </p:txBody>
      </p:sp>
      <p:pic>
        <p:nvPicPr>
          <p:cNvPr id="4" name="Image 3">
            <a:extLst>
              <a:ext uri="{FF2B5EF4-FFF2-40B4-BE49-F238E27FC236}">
                <a16:creationId xmlns:a16="http://schemas.microsoft.com/office/drawing/2014/main" id="{A924F527-2F80-2849-A922-EFD8039F266B}"/>
              </a:ext>
            </a:extLst>
          </p:cNvPr>
          <p:cNvPicPr>
            <a:picLocks noChangeAspect="1"/>
          </p:cNvPicPr>
          <p:nvPr/>
        </p:nvPicPr>
        <p:blipFill>
          <a:blip r:embed="rId3"/>
          <a:stretch>
            <a:fillRect/>
          </a:stretch>
        </p:blipFill>
        <p:spPr>
          <a:xfrm>
            <a:off x="-1" y="3320143"/>
            <a:ext cx="9144000" cy="2350770"/>
          </a:xfrm>
          <a:prstGeom prst="rect">
            <a:avLst/>
          </a:prstGeom>
        </p:spPr>
      </p:pic>
    </p:spTree>
    <p:extLst>
      <p:ext uri="{BB962C8B-B14F-4D97-AF65-F5344CB8AC3E}">
        <p14:creationId xmlns:p14="http://schemas.microsoft.com/office/powerpoint/2010/main" val="31228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865761" y="4723917"/>
            <a:ext cx="7772400" cy="1470025"/>
          </a:xfrm>
        </p:spPr>
        <p:txBody>
          <a:bodyPr/>
          <a:lstStyle/>
          <a:p>
            <a:r>
              <a:rPr lang="en-GB" dirty="0"/>
              <a:t>15H20 – 15H30</a:t>
            </a:r>
            <a:br>
              <a:rPr lang="en-GB" dirty="0"/>
            </a:br>
            <a:r>
              <a:rPr lang="en-GB" dirty="0"/>
              <a:t>Questions petits </a:t>
            </a:r>
            <a:r>
              <a:rPr lang="en-GB" dirty="0" err="1"/>
              <a:t>groupes</a:t>
            </a:r>
            <a:endParaRPr lang="en-GB" dirty="0"/>
          </a:p>
        </p:txBody>
      </p:sp>
      <p:sp>
        <p:nvSpPr>
          <p:cNvPr id="5" name="Rectangle 4">
            <a:extLst>
              <a:ext uri="{FF2B5EF4-FFF2-40B4-BE49-F238E27FC236}">
                <a16:creationId xmlns:a16="http://schemas.microsoft.com/office/drawing/2014/main" id="{D861F516-70FE-DF4C-8B7E-FD57DC542D4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6" name="Image 5">
            <a:extLst>
              <a:ext uri="{FF2B5EF4-FFF2-40B4-BE49-F238E27FC236}">
                <a16:creationId xmlns:a16="http://schemas.microsoft.com/office/drawing/2014/main" id="{7F21A264-55D0-F845-8DFD-585A7A48F73D}"/>
              </a:ext>
            </a:extLst>
          </p:cNvPr>
          <p:cNvPicPr>
            <a:picLocks noChangeAspect="1"/>
          </p:cNvPicPr>
          <p:nvPr/>
        </p:nvPicPr>
        <p:blipFill>
          <a:blip r:embed="rId3"/>
          <a:stretch>
            <a:fillRect/>
          </a:stretch>
        </p:blipFill>
        <p:spPr>
          <a:xfrm>
            <a:off x="3053944" y="958233"/>
            <a:ext cx="3396033" cy="3396033"/>
          </a:xfrm>
          <a:prstGeom prst="rect">
            <a:avLst/>
          </a:prstGeom>
        </p:spPr>
      </p:pic>
    </p:spTree>
    <p:extLst>
      <p:ext uri="{BB962C8B-B14F-4D97-AF65-F5344CB8AC3E}">
        <p14:creationId xmlns:p14="http://schemas.microsoft.com/office/powerpoint/2010/main" val="567753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732295" y="2564377"/>
            <a:ext cx="7772400" cy="1793614"/>
          </a:xfrm>
        </p:spPr>
        <p:txBody>
          <a:bodyPr>
            <a:normAutofit fontScale="90000"/>
          </a:bodyPr>
          <a:lstStyle/>
          <a:p>
            <a:r>
              <a:rPr lang="en-GB" dirty="0"/>
              <a:t>15H30 – 16H00</a:t>
            </a:r>
            <a:br>
              <a:rPr lang="en-GB" dirty="0"/>
            </a:br>
            <a:br>
              <a:rPr lang="en-GB" dirty="0"/>
            </a:br>
            <a:r>
              <a:rPr lang="en-GB" dirty="0"/>
              <a:t>Mini DP 4, 5, 6, 7 </a:t>
            </a:r>
          </a:p>
        </p:txBody>
      </p:sp>
      <p:sp>
        <p:nvSpPr>
          <p:cNvPr id="5" name="Rectangle 4">
            <a:extLst>
              <a:ext uri="{FF2B5EF4-FFF2-40B4-BE49-F238E27FC236}">
                <a16:creationId xmlns:a16="http://schemas.microsoft.com/office/drawing/2014/main" id="{D861F516-70FE-DF4C-8B7E-FD57DC542D4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4164191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Mini DP 4 SIDES</a:t>
            </a:r>
          </a:p>
        </p:txBody>
      </p:sp>
      <p:sp>
        <p:nvSpPr>
          <p:cNvPr id="3" name="Espace réservé du contenu 2"/>
          <p:cNvSpPr>
            <a:spLocks noGrp="1"/>
          </p:cNvSpPr>
          <p:nvPr>
            <p:ph idx="1"/>
          </p:nvPr>
        </p:nvSpPr>
        <p:spPr>
          <a:xfrm>
            <a:off x="457200" y="2267712"/>
            <a:ext cx="8229600" cy="4525963"/>
          </a:xfrm>
        </p:spPr>
        <p:txBody>
          <a:bodyPr>
            <a:normAutofit/>
          </a:bodyPr>
          <a:lstStyle/>
          <a:p>
            <a:pPr marL="0" indent="0" algn="just">
              <a:buNone/>
            </a:pPr>
            <a:r>
              <a:rPr lang="fr-FR" sz="1800" dirty="0"/>
              <a:t>Un patient de 37 ans se présente aux urgences. Il se plaint depuis 48h d’une faiblesse des membres inférieurs d’installation progressive. Le </a:t>
            </a:r>
            <a:r>
              <a:rPr lang="fr-FR" sz="1800" dirty="0" err="1"/>
              <a:t>testing</a:t>
            </a:r>
            <a:r>
              <a:rPr lang="fr-FR" sz="1800" dirty="0"/>
              <a:t> moteur montre : </a:t>
            </a:r>
          </a:p>
          <a:p>
            <a:pPr marL="685800" lvl="1" algn="just">
              <a:buFont typeface="Arial"/>
              <a:buChar char="•"/>
            </a:pPr>
            <a:r>
              <a:rPr lang="fr-FR" sz="1800" dirty="0"/>
              <a:t>psoas : 4/5 à droite et à gauche</a:t>
            </a:r>
          </a:p>
          <a:p>
            <a:pPr marL="685800" lvl="1" algn="just">
              <a:buFont typeface="Arial"/>
              <a:buChar char="•"/>
            </a:pPr>
            <a:r>
              <a:rPr lang="fr-FR" sz="1800" dirty="0"/>
              <a:t>quadriceps : 4/5 à droite et à gauche</a:t>
            </a:r>
          </a:p>
          <a:p>
            <a:pPr marL="685800" lvl="1" algn="just">
              <a:buFont typeface="Arial"/>
              <a:buChar char="•"/>
            </a:pPr>
            <a:r>
              <a:rPr lang="fr-FR" sz="1800" dirty="0"/>
              <a:t>tibiaux antérieurs 4/5 à droite et 3/5 à gauche</a:t>
            </a:r>
          </a:p>
          <a:p>
            <a:pPr marL="685800" lvl="1" algn="just">
              <a:buFont typeface="Arial"/>
              <a:buChar char="•"/>
            </a:pPr>
            <a:r>
              <a:rPr lang="fr-FR" sz="1800" dirty="0"/>
              <a:t>muscles </a:t>
            </a:r>
            <a:r>
              <a:rPr lang="fr-FR" sz="1800" dirty="0" err="1"/>
              <a:t>fibulaires</a:t>
            </a:r>
            <a:r>
              <a:rPr lang="fr-FR" sz="1800" dirty="0"/>
              <a:t> : 3/5 à droite et à gauche</a:t>
            </a:r>
          </a:p>
          <a:p>
            <a:pPr marL="400050" lvl="1" indent="0" algn="just">
              <a:buNone/>
            </a:pPr>
            <a:endParaRPr lang="fr-FR" sz="1800" dirty="0"/>
          </a:p>
          <a:p>
            <a:pPr marL="0" indent="0" algn="just">
              <a:buNone/>
            </a:pPr>
            <a:r>
              <a:rPr lang="fr-FR" sz="1800" dirty="0"/>
              <a:t>Le reste du </a:t>
            </a:r>
            <a:r>
              <a:rPr lang="fr-FR" sz="1800" dirty="0" err="1"/>
              <a:t>testing</a:t>
            </a:r>
            <a:r>
              <a:rPr lang="fr-FR" sz="1800" dirty="0"/>
              <a:t> moteur est normal.</a:t>
            </a:r>
          </a:p>
          <a:p>
            <a:pPr marL="0" indent="0" algn="just">
              <a:buNone/>
            </a:pPr>
            <a:endParaRPr lang="fr-FR" sz="2000" dirty="0"/>
          </a:p>
        </p:txBody>
      </p:sp>
      <p:sp>
        <p:nvSpPr>
          <p:cNvPr id="4" name="Rectangle 3">
            <a:extLst>
              <a:ext uri="{FF2B5EF4-FFF2-40B4-BE49-F238E27FC236}">
                <a16:creationId xmlns:a16="http://schemas.microsoft.com/office/drawing/2014/main" id="{4D0BF829-D6B3-3D40-8646-9DC71FDE113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100854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28650" y="1707166"/>
            <a:ext cx="7886700" cy="994172"/>
          </a:xfrm>
        </p:spPr>
        <p:txBody>
          <a:bodyPr>
            <a:noAutofit/>
          </a:bodyPr>
          <a:lstStyle/>
          <a:p>
            <a:pPr algn="l">
              <a:lnSpc>
                <a:spcPct val="100000"/>
              </a:lnSpc>
            </a:pPr>
            <a:r>
              <a:rPr lang="fr-FR" sz="2250" dirty="0"/>
              <a:t>Question 1 : La(es)quelle(s) de ces structures innerve(nt) les muscles </a:t>
            </a:r>
            <a:r>
              <a:rPr lang="fr-FR" sz="2250" dirty="0" err="1"/>
              <a:t>fibulaires</a:t>
            </a:r>
            <a:r>
              <a:rPr lang="fr-FR" sz="2250" dirty="0"/>
              <a:t> (long et court </a:t>
            </a:r>
            <a:r>
              <a:rPr lang="fr-FR" sz="2250" dirty="0" err="1"/>
              <a:t>fibulaire</a:t>
            </a:r>
            <a:r>
              <a:rPr lang="fr-FR" sz="2250" dirty="0"/>
              <a:t>)?</a:t>
            </a:r>
          </a:p>
        </p:txBody>
      </p:sp>
      <p:sp>
        <p:nvSpPr>
          <p:cNvPr id="5" name="Espace réservé du contenu 2"/>
          <p:cNvSpPr>
            <a:spLocks noGrp="1"/>
          </p:cNvSpPr>
          <p:nvPr>
            <p:ph idx="1"/>
          </p:nvPr>
        </p:nvSpPr>
        <p:spPr>
          <a:xfrm>
            <a:off x="628650" y="3482172"/>
            <a:ext cx="7886700" cy="2067092"/>
          </a:xfrm>
        </p:spPr>
        <p:txBody>
          <a:bodyPr>
            <a:normAutofit/>
          </a:bodyPr>
          <a:lstStyle/>
          <a:p>
            <a:pPr>
              <a:buClr>
                <a:schemeClr val="tx1"/>
              </a:buClr>
            </a:pPr>
            <a:r>
              <a:rPr lang="fr-FR" sz="1875" b="1" dirty="0">
                <a:solidFill>
                  <a:srgbClr val="00B050"/>
                </a:solidFill>
              </a:rPr>
              <a:t>A. Nerf </a:t>
            </a:r>
            <a:r>
              <a:rPr lang="fr-FR" sz="1875" b="1" dirty="0" err="1">
                <a:solidFill>
                  <a:srgbClr val="00B050"/>
                </a:solidFill>
              </a:rPr>
              <a:t>fibulaire</a:t>
            </a:r>
            <a:endParaRPr lang="fr-FR" sz="1875" b="1" dirty="0">
              <a:solidFill>
                <a:srgbClr val="00B050"/>
              </a:solidFill>
            </a:endParaRPr>
          </a:p>
          <a:p>
            <a:pPr>
              <a:buClr>
                <a:schemeClr val="tx1"/>
              </a:buClr>
            </a:pPr>
            <a:r>
              <a:rPr lang="fr-FR" sz="1875" dirty="0"/>
              <a:t>B. Nerf tibial</a:t>
            </a:r>
          </a:p>
          <a:p>
            <a:pPr>
              <a:buClr>
                <a:schemeClr val="tx1"/>
              </a:buClr>
            </a:pPr>
            <a:r>
              <a:rPr lang="fr-FR" sz="1875" b="1" dirty="0">
                <a:solidFill>
                  <a:srgbClr val="00B050"/>
                </a:solidFill>
              </a:rPr>
              <a:t>C. Racine L5</a:t>
            </a:r>
          </a:p>
          <a:p>
            <a:pPr>
              <a:buClr>
                <a:schemeClr val="tx1"/>
              </a:buClr>
            </a:pPr>
            <a:r>
              <a:rPr lang="fr-FR" sz="1875" dirty="0"/>
              <a:t>D. Racine S1</a:t>
            </a:r>
          </a:p>
          <a:p>
            <a:pPr>
              <a:buClr>
                <a:schemeClr val="tx1"/>
              </a:buClr>
            </a:pPr>
            <a:r>
              <a:rPr lang="fr-FR" sz="1875" dirty="0"/>
              <a:t>E. Racine L4</a:t>
            </a:r>
          </a:p>
        </p:txBody>
      </p:sp>
      <p:sp>
        <p:nvSpPr>
          <p:cNvPr id="6" name="Titre 1"/>
          <p:cNvSpPr txBox="1">
            <a:spLocks/>
          </p:cNvSpPr>
          <p:nvPr/>
        </p:nvSpPr>
        <p:spPr>
          <a:xfrm>
            <a:off x="457200" y="20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dirty="0"/>
              <a:t>MiniDP4</a:t>
            </a:r>
          </a:p>
          <a:p>
            <a:r>
              <a:rPr lang="fr-FR" sz="2400" dirty="0"/>
              <a:t>Q1 (QRM)</a:t>
            </a:r>
          </a:p>
        </p:txBody>
      </p:sp>
      <p:sp>
        <p:nvSpPr>
          <p:cNvPr id="9" name="Rectangle 8">
            <a:extLst>
              <a:ext uri="{FF2B5EF4-FFF2-40B4-BE49-F238E27FC236}">
                <a16:creationId xmlns:a16="http://schemas.microsoft.com/office/drawing/2014/main" id="{546BFBC3-DF98-9848-9317-F43DB548955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24408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FEA3155D-F7D0-0842-B8AE-CCBAA0516A71}"/>
              </a:ext>
            </a:extLst>
          </p:cNvPr>
          <p:cNvPicPr>
            <a:picLocks noChangeAspect="1"/>
          </p:cNvPicPr>
          <p:nvPr/>
        </p:nvPicPr>
        <p:blipFill>
          <a:blip r:embed="rId3"/>
          <a:stretch>
            <a:fillRect/>
          </a:stretch>
        </p:blipFill>
        <p:spPr>
          <a:xfrm>
            <a:off x="1014342" y="367218"/>
            <a:ext cx="7463735" cy="6292297"/>
          </a:xfrm>
          <a:prstGeom prst="rect">
            <a:avLst/>
          </a:prstGeom>
        </p:spPr>
      </p:pic>
      <p:sp>
        <p:nvSpPr>
          <p:cNvPr id="5" name="Rectangle 4">
            <a:extLst>
              <a:ext uri="{FF2B5EF4-FFF2-40B4-BE49-F238E27FC236}">
                <a16:creationId xmlns:a16="http://schemas.microsoft.com/office/drawing/2014/main" id="{B14DBCD7-80A9-3845-AA45-547C0D8CD65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9195316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nvPr>
        </p:nvGraphicFramePr>
        <p:xfrm>
          <a:off x="1596465" y="807122"/>
          <a:ext cx="5951070" cy="5243757"/>
        </p:xfrm>
        <a:graphic>
          <a:graphicData uri="http://schemas.openxmlformats.org/drawingml/2006/table">
            <a:tbl>
              <a:tblPr/>
              <a:tblGrid>
                <a:gridCol w="1158142">
                  <a:extLst>
                    <a:ext uri="{9D8B030D-6E8A-4147-A177-3AD203B41FA5}">
                      <a16:colId xmlns:a16="http://schemas.microsoft.com/office/drawing/2014/main" val="20000"/>
                    </a:ext>
                  </a:extLst>
                </a:gridCol>
                <a:gridCol w="1585764">
                  <a:extLst>
                    <a:ext uri="{9D8B030D-6E8A-4147-A177-3AD203B41FA5}">
                      <a16:colId xmlns:a16="http://schemas.microsoft.com/office/drawing/2014/main" val="20001"/>
                    </a:ext>
                  </a:extLst>
                </a:gridCol>
                <a:gridCol w="1300683">
                  <a:extLst>
                    <a:ext uri="{9D8B030D-6E8A-4147-A177-3AD203B41FA5}">
                      <a16:colId xmlns:a16="http://schemas.microsoft.com/office/drawing/2014/main" val="20002"/>
                    </a:ext>
                  </a:extLst>
                </a:gridCol>
                <a:gridCol w="1906481">
                  <a:extLst>
                    <a:ext uri="{9D8B030D-6E8A-4147-A177-3AD203B41FA5}">
                      <a16:colId xmlns:a16="http://schemas.microsoft.com/office/drawing/2014/main" val="20003"/>
                    </a:ext>
                  </a:extLst>
                </a:gridCol>
              </a:tblGrid>
              <a:tr h="344185">
                <a:tc>
                  <a:txBody>
                    <a:bodyPr/>
                    <a:lstStyle/>
                    <a:p>
                      <a:pPr algn="ctr" fontAlgn="b"/>
                      <a:r>
                        <a:rPr lang="fr-FR" sz="1200" b="1" i="0" u="none" strike="noStrike">
                          <a:solidFill>
                            <a:srgbClr val="000000"/>
                          </a:solidFill>
                          <a:effectLst/>
                          <a:latin typeface="Calibri"/>
                        </a:rPr>
                        <a:t>Muscle</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a:rPr>
                        <a:t>Mouvement</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a:rPr>
                        <a:t>Racine</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fr-FR" sz="1200" b="1" i="0" u="none" strike="noStrike">
                          <a:solidFill>
                            <a:srgbClr val="000000"/>
                          </a:solidFill>
                          <a:effectLst/>
                          <a:latin typeface="Calibri"/>
                        </a:rPr>
                        <a:t>Tronc nerveux</a:t>
                      </a:r>
                    </a:p>
                  </a:txBody>
                  <a:tcPr marL="12700" marR="12700" marT="1270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27631">
                <a:tc>
                  <a:txBody>
                    <a:bodyPr/>
                    <a:lstStyle/>
                    <a:p>
                      <a:pPr algn="ctr" fontAlgn="ctr"/>
                      <a:r>
                        <a:rPr lang="fr-FR" sz="1200" b="0" i="0" u="none" strike="noStrike">
                          <a:solidFill>
                            <a:srgbClr val="000000"/>
                          </a:solidFill>
                          <a:effectLst/>
                          <a:latin typeface="Calibri"/>
                        </a:rPr>
                        <a:t>Psoas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de la cuisse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crural</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7385">
                <a:tc>
                  <a:txBody>
                    <a:bodyPr/>
                    <a:lstStyle/>
                    <a:p>
                      <a:pPr algn="ctr" fontAlgn="ctr"/>
                      <a:r>
                        <a:rPr lang="fr-FR" sz="1200" b="0" i="0" u="none" strike="noStrike">
                          <a:solidFill>
                            <a:srgbClr val="000000"/>
                          </a:solidFill>
                          <a:effectLst/>
                          <a:latin typeface="Calibri"/>
                        </a:rPr>
                        <a:t>grand fessier</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Extension de la cuisse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S1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petit sciatique</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7385">
                <a:tc>
                  <a:txBody>
                    <a:bodyPr/>
                    <a:lstStyle/>
                    <a:p>
                      <a:pPr algn="ctr" fontAlgn="ctr"/>
                      <a:r>
                        <a:rPr lang="fr-FR" sz="1200" b="0" i="0" u="none" strike="noStrike">
                          <a:solidFill>
                            <a:srgbClr val="000000"/>
                          </a:solidFill>
                          <a:effectLst/>
                          <a:latin typeface="Calibri"/>
                        </a:rPr>
                        <a:t>Moyen fessier</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Abduction de la cisse</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fessier supérieur</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7385">
                <a:tc>
                  <a:txBody>
                    <a:bodyPr/>
                    <a:lstStyle/>
                    <a:p>
                      <a:pPr algn="ctr" fontAlgn="ctr"/>
                      <a:r>
                        <a:rPr lang="fr-FR" sz="1200" b="0" i="0" u="none" strike="noStrike">
                          <a:solidFill>
                            <a:srgbClr val="000000"/>
                          </a:solidFill>
                          <a:effectLst/>
                          <a:latin typeface="Calibri"/>
                        </a:rPr>
                        <a:t>Quadriceps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Extension du genoux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crural</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07385">
                <a:tc>
                  <a:txBody>
                    <a:bodyPr/>
                    <a:lstStyle/>
                    <a:p>
                      <a:pPr algn="ctr" fontAlgn="ctr"/>
                      <a:r>
                        <a:rPr lang="fr-FR" sz="1200" b="0" i="0" u="none" strike="noStrike">
                          <a:solidFill>
                            <a:srgbClr val="000000"/>
                          </a:solidFill>
                          <a:effectLst/>
                          <a:latin typeface="Calibri"/>
                        </a:rPr>
                        <a:t>Ischio-jambiers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du genoux</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S1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a:rPr>
                        <a:t>nerf grand sciatique/ ischiatique</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7385">
                <a:tc>
                  <a:txBody>
                    <a:bodyPr/>
                    <a:lstStyle/>
                    <a:p>
                      <a:pPr algn="ctr" fontAlgn="ctr"/>
                      <a:r>
                        <a:rPr lang="fr-FR" sz="1200" b="0" i="0" u="none" strike="noStrike">
                          <a:solidFill>
                            <a:srgbClr val="000000"/>
                          </a:solidFill>
                          <a:effectLst/>
                          <a:latin typeface="Calibri"/>
                        </a:rPr>
                        <a:t>Jambier antérieur</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dorsale du pied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fibulaire commun</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07385">
                <a:tc>
                  <a:txBody>
                    <a:bodyPr/>
                    <a:lstStyle/>
                    <a:p>
                      <a:pPr algn="ctr" fontAlgn="ctr"/>
                      <a:r>
                        <a:rPr lang="fr-FR" sz="1200" b="0" i="0" u="none" strike="noStrike">
                          <a:solidFill>
                            <a:srgbClr val="000000"/>
                          </a:solidFill>
                          <a:effectLst/>
                          <a:latin typeface="Calibri"/>
                        </a:rPr>
                        <a:t>Triceps sural</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Flexion plantaire du pied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S1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nerf tibial</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27631">
                <a:tc>
                  <a:txBody>
                    <a:bodyPr/>
                    <a:lstStyle/>
                    <a:p>
                      <a:pPr algn="ctr" fontAlgn="ctr"/>
                      <a:r>
                        <a:rPr lang="fr-FR" sz="1200" b="0" i="0" u="none" strike="noStrike">
                          <a:solidFill>
                            <a:srgbClr val="000000"/>
                          </a:solidFill>
                          <a:effectLst/>
                          <a:latin typeface="Calibri"/>
                        </a:rPr>
                        <a:t>Fibulaires</a:t>
                      </a:r>
                    </a:p>
                  </a:txBody>
                  <a:tcPr marL="12700" marR="12700" marT="1270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Eversion du pied</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fr-FR" sz="1200" b="0" i="0" u="none" strike="noStrike">
                          <a:solidFill>
                            <a:srgbClr val="000000"/>
                          </a:solidFill>
                          <a:effectLst/>
                          <a:latin typeface="Calibri"/>
                        </a:rPr>
                        <a:t>L5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fr-FR" sz="1200" b="0" i="0" u="none" strike="noStrike" dirty="0">
                          <a:solidFill>
                            <a:srgbClr val="000000"/>
                          </a:solidFill>
                          <a:effectLst/>
                          <a:latin typeface="Calibri"/>
                        </a:rPr>
                        <a:t>nerf </a:t>
                      </a:r>
                      <a:r>
                        <a:rPr lang="fr-FR" sz="1200" b="0" i="0" u="none" strike="noStrike" dirty="0" err="1">
                          <a:solidFill>
                            <a:srgbClr val="000000"/>
                          </a:solidFill>
                          <a:effectLst/>
                          <a:latin typeface="Calibri"/>
                        </a:rPr>
                        <a:t>fibulaire</a:t>
                      </a:r>
                      <a:r>
                        <a:rPr lang="fr-FR" sz="1200" b="0" i="0" u="none" strike="noStrike" dirty="0">
                          <a:solidFill>
                            <a:srgbClr val="000000"/>
                          </a:solidFill>
                          <a:effectLst/>
                          <a:latin typeface="Calibri"/>
                        </a:rPr>
                        <a:t> commun</a:t>
                      </a:r>
                    </a:p>
                  </a:txBody>
                  <a:tcPr marL="12700" marR="12700" marT="1270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F74ACEE5-C207-ED40-9619-772402E804B6}"/>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Tree>
    <p:extLst>
      <p:ext uri="{BB962C8B-B14F-4D97-AF65-F5344CB8AC3E}">
        <p14:creationId xmlns:p14="http://schemas.microsoft.com/office/powerpoint/2010/main" val="2047946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3338"/>
            <a:ext cx="8229600" cy="1143000"/>
          </a:xfrm>
        </p:spPr>
        <p:txBody>
          <a:bodyPr>
            <a:normAutofit fontScale="90000"/>
          </a:bodyPr>
          <a:lstStyle/>
          <a:p>
            <a:r>
              <a:rPr lang="fr-FR" dirty="0"/>
              <a:t>MiniDP4</a:t>
            </a:r>
            <a:br>
              <a:rPr lang="fr-FR" dirty="0"/>
            </a:br>
            <a:r>
              <a:rPr lang="fr-FR" sz="2700" dirty="0"/>
              <a:t>Q2 (QRM)</a:t>
            </a:r>
            <a:endParaRPr lang="fr-FR" dirty="0"/>
          </a:p>
        </p:txBody>
      </p:sp>
      <p:sp>
        <p:nvSpPr>
          <p:cNvPr id="5" name="Rectangle 4">
            <a:extLst>
              <a:ext uri="{FF2B5EF4-FFF2-40B4-BE49-F238E27FC236}">
                <a16:creationId xmlns:a16="http://schemas.microsoft.com/office/drawing/2014/main" id="{F7ACB0FF-BA69-A648-B7B1-3E1DBC19007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9" name="Image 8">
            <a:extLst>
              <a:ext uri="{FF2B5EF4-FFF2-40B4-BE49-F238E27FC236}">
                <a16:creationId xmlns:a16="http://schemas.microsoft.com/office/drawing/2014/main" id="{A6B1E442-35F6-1D49-8256-7386F3F4DB08}"/>
              </a:ext>
            </a:extLst>
          </p:cNvPr>
          <p:cNvPicPr>
            <a:picLocks noChangeAspect="1"/>
          </p:cNvPicPr>
          <p:nvPr/>
        </p:nvPicPr>
        <p:blipFill>
          <a:blip r:embed="rId2"/>
          <a:stretch>
            <a:fillRect/>
          </a:stretch>
        </p:blipFill>
        <p:spPr>
          <a:xfrm>
            <a:off x="0" y="2621276"/>
            <a:ext cx="9144000" cy="2953593"/>
          </a:xfrm>
          <a:prstGeom prst="rect">
            <a:avLst/>
          </a:prstGeom>
        </p:spPr>
      </p:pic>
    </p:spTree>
    <p:extLst>
      <p:ext uri="{BB962C8B-B14F-4D97-AF65-F5344CB8AC3E}">
        <p14:creationId xmlns:p14="http://schemas.microsoft.com/office/powerpoint/2010/main" val="2110851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éphanie\Desktop\Image1.png"/>
          <p:cNvPicPr>
            <a:picLocks noChangeAspect="1" noChangeArrowheads="1"/>
          </p:cNvPicPr>
          <p:nvPr/>
        </p:nvPicPr>
        <p:blipFill>
          <a:blip r:embed="rId3"/>
          <a:srcRect/>
          <a:stretch>
            <a:fillRect/>
          </a:stretch>
        </p:blipFill>
        <p:spPr bwMode="auto">
          <a:xfrm>
            <a:off x="-54608" y="749031"/>
            <a:ext cx="5989581" cy="6071648"/>
          </a:xfrm>
          <a:prstGeom prst="rect">
            <a:avLst/>
          </a:prstGeom>
          <a:noFill/>
        </p:spPr>
      </p:pic>
      <p:sp>
        <p:nvSpPr>
          <p:cNvPr id="6" name="ZoneTexte 5"/>
          <p:cNvSpPr txBox="1"/>
          <p:nvPr/>
        </p:nvSpPr>
        <p:spPr>
          <a:xfrm>
            <a:off x="5047976" y="1125859"/>
            <a:ext cx="3948515" cy="5324535"/>
          </a:xfrm>
          <a:prstGeom prst="rect">
            <a:avLst/>
          </a:prstGeom>
          <a:noFill/>
        </p:spPr>
        <p:txBody>
          <a:bodyPr wrap="square" rtlCol="0">
            <a:spAutoFit/>
          </a:bodyPr>
          <a:lstStyle/>
          <a:p>
            <a:pPr marL="285750" indent="-285750">
              <a:buFontTx/>
              <a:buChar char="-"/>
            </a:pPr>
            <a:r>
              <a:rPr lang="fr-FR" sz="2000" b="1" dirty="0"/>
              <a:t>1</a:t>
            </a:r>
            <a:r>
              <a:rPr lang="fr-FR" sz="2000" b="1" baseline="30000" dirty="0"/>
              <a:t>er</a:t>
            </a:r>
            <a:r>
              <a:rPr lang="fr-FR" sz="2000" b="1" dirty="0"/>
              <a:t> motoneurone : syndrome pyramida</a:t>
            </a:r>
            <a:r>
              <a:rPr lang="fr-FR" sz="2000" dirty="0"/>
              <a:t>l</a:t>
            </a:r>
          </a:p>
          <a:p>
            <a:pPr marL="742950" lvl="1" indent="-285750">
              <a:buFontTx/>
              <a:buChar char="-"/>
            </a:pPr>
            <a:r>
              <a:rPr lang="fr-FR" sz="2000" dirty="0"/>
              <a:t>Aire motrice primaire dans le gyrus précentral</a:t>
            </a:r>
          </a:p>
          <a:p>
            <a:pPr marL="742950" lvl="1" indent="-285750">
              <a:buFontTx/>
              <a:buChar char="-"/>
            </a:pPr>
            <a:r>
              <a:rPr lang="fr-FR" sz="2000" dirty="0"/>
              <a:t>Capsule interne</a:t>
            </a:r>
          </a:p>
          <a:p>
            <a:pPr marL="742950" lvl="1" indent="-285750">
              <a:buFontTx/>
              <a:buChar char="-"/>
            </a:pPr>
            <a:r>
              <a:rPr lang="fr-FR" sz="2000" dirty="0"/>
              <a:t>Tronc cérébral</a:t>
            </a:r>
          </a:p>
          <a:p>
            <a:pPr marL="742950" lvl="1" indent="-285750">
              <a:buFontTx/>
              <a:buChar char="-"/>
            </a:pPr>
            <a:r>
              <a:rPr lang="fr-FR" sz="2000" dirty="0"/>
              <a:t>Cordon latéral de la moelle</a:t>
            </a:r>
          </a:p>
          <a:p>
            <a:pPr marL="742950" lvl="1" indent="-285750">
              <a:buFontTx/>
              <a:buChar char="-"/>
            </a:pPr>
            <a:endParaRPr lang="fr-FR" sz="2000" dirty="0"/>
          </a:p>
          <a:p>
            <a:pPr marL="285750" indent="-285750">
              <a:buFontTx/>
              <a:buChar char="-"/>
            </a:pPr>
            <a:r>
              <a:rPr lang="fr-FR" sz="2000" b="1" dirty="0"/>
              <a:t>2</a:t>
            </a:r>
            <a:r>
              <a:rPr lang="fr-FR" sz="2000" b="1" baseline="30000" dirty="0"/>
              <a:t>ème</a:t>
            </a:r>
            <a:r>
              <a:rPr lang="fr-FR" sz="2000" b="1" dirty="0"/>
              <a:t> motoneurone : syndrome </a:t>
            </a:r>
            <a:r>
              <a:rPr lang="fr-FR" sz="2000" b="1" dirty="0" err="1"/>
              <a:t>neurogène</a:t>
            </a:r>
            <a:r>
              <a:rPr lang="fr-FR" sz="2000" b="1" dirty="0"/>
              <a:t> périphérique</a:t>
            </a:r>
          </a:p>
          <a:p>
            <a:pPr marL="742950" lvl="1" indent="-285750">
              <a:buFontTx/>
              <a:buChar char="-"/>
            </a:pPr>
            <a:r>
              <a:rPr lang="fr-FR" sz="2000" dirty="0"/>
              <a:t>Corne antérieure de la moelle</a:t>
            </a:r>
          </a:p>
          <a:p>
            <a:pPr marL="742950" lvl="1" indent="-285750">
              <a:buFontTx/>
              <a:buChar char="-"/>
            </a:pPr>
            <a:r>
              <a:rPr lang="fr-FR" sz="2000" dirty="0"/>
              <a:t>Racine ventrale</a:t>
            </a:r>
          </a:p>
          <a:p>
            <a:pPr marL="742950" lvl="1" indent="-285750">
              <a:buFontTx/>
              <a:buChar char="-"/>
            </a:pPr>
            <a:r>
              <a:rPr lang="fr-FR" sz="2000" dirty="0"/>
              <a:t>Nerfs périphériques</a:t>
            </a:r>
          </a:p>
          <a:p>
            <a:pPr marL="742950" lvl="1" indent="-285750">
              <a:buFontTx/>
              <a:buChar char="-"/>
            </a:pPr>
            <a:endParaRPr lang="fr-FR" sz="2000" dirty="0"/>
          </a:p>
          <a:p>
            <a:pPr marL="285750" indent="-285750">
              <a:buFontTx/>
              <a:buChar char="-"/>
            </a:pPr>
            <a:r>
              <a:rPr lang="fr-FR" sz="2000" b="1" dirty="0"/>
              <a:t>Jonction neuromusculaire</a:t>
            </a:r>
          </a:p>
          <a:p>
            <a:pPr marL="285750" indent="-285750">
              <a:buFontTx/>
              <a:buChar char="-"/>
            </a:pPr>
            <a:r>
              <a:rPr lang="fr-FR" sz="2000" b="1" dirty="0"/>
              <a:t>Muscle</a:t>
            </a:r>
          </a:p>
        </p:txBody>
      </p:sp>
      <p:sp>
        <p:nvSpPr>
          <p:cNvPr id="8" name="Rectangle 7">
            <a:extLst>
              <a:ext uri="{FF2B5EF4-FFF2-40B4-BE49-F238E27FC236}">
                <a16:creationId xmlns:a16="http://schemas.microsoft.com/office/drawing/2014/main" id="{0AAB21C9-C3AB-8B46-AA3D-C1C6BBE6DC3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
        <p:nvSpPr>
          <p:cNvPr id="11" name="Rectangle 10"/>
          <p:cNvSpPr/>
          <p:nvPr/>
        </p:nvSpPr>
        <p:spPr>
          <a:xfrm>
            <a:off x="2848662" y="1426174"/>
            <a:ext cx="1328468" cy="4313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Cerveau</a:t>
            </a:r>
            <a:endParaRPr lang="en-GB" dirty="0">
              <a:solidFill>
                <a:schemeClr val="tx1"/>
              </a:solidFill>
            </a:endParaRPr>
          </a:p>
        </p:txBody>
      </p:sp>
      <p:sp>
        <p:nvSpPr>
          <p:cNvPr id="12" name="Rectangle 11"/>
          <p:cNvSpPr/>
          <p:nvPr/>
        </p:nvSpPr>
        <p:spPr>
          <a:xfrm>
            <a:off x="2811340" y="5763333"/>
            <a:ext cx="1328468" cy="2820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Nerf</a:t>
            </a:r>
          </a:p>
        </p:txBody>
      </p:sp>
      <p:sp>
        <p:nvSpPr>
          <p:cNvPr id="13" name="Rectangle 12"/>
          <p:cNvSpPr/>
          <p:nvPr/>
        </p:nvSpPr>
        <p:spPr>
          <a:xfrm>
            <a:off x="2811340" y="5149970"/>
            <a:ext cx="1328468" cy="4313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Moelle</a:t>
            </a:r>
            <a:endParaRPr lang="en-GB" dirty="0">
              <a:solidFill>
                <a:schemeClr val="tx1"/>
              </a:solidFill>
            </a:endParaRPr>
          </a:p>
        </p:txBody>
      </p:sp>
      <p:sp>
        <p:nvSpPr>
          <p:cNvPr id="14" name="Rectangle 13"/>
          <p:cNvSpPr/>
          <p:nvPr/>
        </p:nvSpPr>
        <p:spPr>
          <a:xfrm>
            <a:off x="2830001" y="3276821"/>
            <a:ext cx="1328468" cy="6740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Tronc</a:t>
            </a:r>
            <a:r>
              <a:rPr lang="en-GB" dirty="0">
                <a:solidFill>
                  <a:schemeClr val="tx1"/>
                </a:solidFill>
              </a:rPr>
              <a:t> </a:t>
            </a:r>
            <a:r>
              <a:rPr lang="en-GB" dirty="0" err="1">
                <a:solidFill>
                  <a:schemeClr val="tx1"/>
                </a:solidFill>
              </a:rPr>
              <a:t>cérébral</a:t>
            </a:r>
            <a:endParaRPr lang="en-GB" dirty="0">
              <a:solidFill>
                <a:schemeClr val="tx1"/>
              </a:solidFill>
            </a:endParaRPr>
          </a:p>
        </p:txBody>
      </p:sp>
      <p:cxnSp>
        <p:nvCxnSpPr>
          <p:cNvPr id="16" name="Connecteur droit avec flèche 15"/>
          <p:cNvCxnSpPr/>
          <p:nvPr/>
        </p:nvCxnSpPr>
        <p:spPr>
          <a:xfrm flipH="1">
            <a:off x="2279763" y="4478694"/>
            <a:ext cx="930022" cy="373223"/>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1246664" y="5989383"/>
            <a:ext cx="949290" cy="283027"/>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209784" y="4141655"/>
            <a:ext cx="1771691" cy="6740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err="1">
                <a:solidFill>
                  <a:schemeClr val="accent1">
                    <a:lumMod val="75000"/>
                  </a:schemeClr>
                </a:solidFill>
              </a:rPr>
              <a:t>Décussassion</a:t>
            </a:r>
            <a:endParaRPr lang="en-GB" b="1" dirty="0">
              <a:solidFill>
                <a:schemeClr val="accent1">
                  <a:lumMod val="75000"/>
                </a:schemeClr>
              </a:solidFill>
            </a:endParaRPr>
          </a:p>
          <a:p>
            <a:pPr algn="ctr"/>
            <a:r>
              <a:rPr lang="en-GB" b="1" dirty="0" err="1">
                <a:solidFill>
                  <a:schemeClr val="accent1">
                    <a:lumMod val="75000"/>
                  </a:schemeClr>
                </a:solidFill>
              </a:rPr>
              <a:t>pyramidale</a:t>
            </a:r>
            <a:r>
              <a:rPr lang="en-GB" dirty="0">
                <a:solidFill>
                  <a:schemeClr val="tx1"/>
                </a:solidFill>
              </a:rPr>
              <a:t> </a:t>
            </a:r>
          </a:p>
        </p:txBody>
      </p:sp>
      <p:sp>
        <p:nvSpPr>
          <p:cNvPr id="26" name="Rectangle 25"/>
          <p:cNvSpPr/>
          <p:nvPr/>
        </p:nvSpPr>
        <p:spPr>
          <a:xfrm>
            <a:off x="35115" y="5581291"/>
            <a:ext cx="1323516" cy="6740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accent1">
                    <a:lumMod val="75000"/>
                  </a:schemeClr>
                </a:solidFill>
              </a:rPr>
              <a:t>Synapse </a:t>
            </a:r>
            <a:r>
              <a:rPr lang="en-GB" b="1" dirty="0" err="1">
                <a:solidFill>
                  <a:schemeClr val="accent1">
                    <a:lumMod val="75000"/>
                  </a:schemeClr>
                </a:solidFill>
              </a:rPr>
              <a:t>corne</a:t>
            </a:r>
            <a:r>
              <a:rPr lang="en-GB" b="1" dirty="0">
                <a:solidFill>
                  <a:schemeClr val="accent1">
                    <a:lumMod val="75000"/>
                  </a:schemeClr>
                </a:solidFill>
              </a:rPr>
              <a:t> </a:t>
            </a:r>
            <a:r>
              <a:rPr lang="en-GB" b="1" dirty="0" err="1">
                <a:solidFill>
                  <a:schemeClr val="accent1">
                    <a:lumMod val="75000"/>
                  </a:schemeClr>
                </a:solidFill>
              </a:rPr>
              <a:t>ventrale</a:t>
            </a:r>
            <a:r>
              <a:rPr lang="en-GB" dirty="0">
                <a:solidFill>
                  <a:schemeClr val="tx1"/>
                </a:solidFill>
              </a:rPr>
              <a:t> </a:t>
            </a:r>
          </a:p>
        </p:txBody>
      </p:sp>
      <p:sp>
        <p:nvSpPr>
          <p:cNvPr id="27" name="ZoneTexte 26"/>
          <p:cNvSpPr txBox="1"/>
          <p:nvPr/>
        </p:nvSpPr>
        <p:spPr>
          <a:xfrm>
            <a:off x="1884784" y="294862"/>
            <a:ext cx="6064897" cy="830997"/>
          </a:xfrm>
          <a:prstGeom prst="rect">
            <a:avLst/>
          </a:prstGeom>
          <a:noFill/>
        </p:spPr>
        <p:txBody>
          <a:bodyPr wrap="square" rtlCol="0">
            <a:spAutoFit/>
          </a:bodyPr>
          <a:lstStyle/>
          <a:p>
            <a:pPr algn="ctr"/>
            <a:r>
              <a:rPr lang="fr-FR" sz="2400" b="1" dirty="0">
                <a:solidFill>
                  <a:srgbClr val="FF0000"/>
                </a:solidFill>
              </a:rPr>
              <a:t>Déficit moteur =  atteinte sur la VOIE MOTRICE </a:t>
            </a:r>
          </a:p>
          <a:p>
            <a:pPr algn="ctr"/>
            <a:endParaRPr lang="fr-FR" sz="2400" b="1" dirty="0"/>
          </a:p>
        </p:txBody>
      </p:sp>
    </p:spTree>
    <p:extLst>
      <p:ext uri="{BB962C8B-B14F-4D97-AF65-F5344CB8AC3E}">
        <p14:creationId xmlns:p14="http://schemas.microsoft.com/office/powerpoint/2010/main" val="658270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éphanie\Desktop\Image1.png"/>
          <p:cNvPicPr>
            <a:picLocks noChangeAspect="1" noChangeArrowheads="1"/>
          </p:cNvPicPr>
          <p:nvPr/>
        </p:nvPicPr>
        <p:blipFill>
          <a:blip r:embed="rId3"/>
          <a:srcRect/>
          <a:stretch>
            <a:fillRect/>
          </a:stretch>
        </p:blipFill>
        <p:spPr bwMode="auto">
          <a:xfrm>
            <a:off x="0" y="749029"/>
            <a:ext cx="5989581" cy="6071648"/>
          </a:xfrm>
          <a:prstGeom prst="rect">
            <a:avLst/>
          </a:prstGeom>
          <a:noFill/>
        </p:spPr>
      </p:pic>
      <p:sp>
        <p:nvSpPr>
          <p:cNvPr id="5" name="ZoneTexte 4"/>
          <p:cNvSpPr txBox="1"/>
          <p:nvPr/>
        </p:nvSpPr>
        <p:spPr>
          <a:xfrm>
            <a:off x="35114" y="113175"/>
            <a:ext cx="3799772" cy="276999"/>
          </a:xfrm>
          <a:prstGeom prst="rect">
            <a:avLst/>
          </a:prstGeom>
          <a:solidFill>
            <a:schemeClr val="bg1"/>
          </a:solidFill>
        </p:spPr>
        <p:txBody>
          <a:bodyPr wrap="square" rtlCol="0">
            <a:spAutoFit/>
          </a:bodyPr>
          <a:lstStyle/>
          <a:p>
            <a:r>
              <a:rPr lang="fr-FR" sz="1200" dirty="0" err="1"/>
              <a:t>www.anatomie-humaine</a:t>
            </a:r>
            <a:r>
              <a:rPr lang="fr-FR" sz="1200" dirty="0"/>
              <a:t> .</a:t>
            </a:r>
            <a:r>
              <a:rPr lang="fr-FR" sz="1200" dirty="0" err="1"/>
              <a:t>com</a:t>
            </a:r>
            <a:endParaRPr lang="fr-FR" sz="1200" dirty="0"/>
          </a:p>
        </p:txBody>
      </p:sp>
      <p:sp>
        <p:nvSpPr>
          <p:cNvPr id="7" name="ZoneTexte 6"/>
          <p:cNvSpPr txBox="1"/>
          <p:nvPr/>
        </p:nvSpPr>
        <p:spPr>
          <a:xfrm>
            <a:off x="1884784" y="294862"/>
            <a:ext cx="6064897" cy="1200329"/>
          </a:xfrm>
          <a:prstGeom prst="rect">
            <a:avLst/>
          </a:prstGeom>
          <a:noFill/>
        </p:spPr>
        <p:txBody>
          <a:bodyPr wrap="square" rtlCol="0">
            <a:spAutoFit/>
          </a:bodyPr>
          <a:lstStyle/>
          <a:p>
            <a:pPr algn="ctr"/>
            <a:r>
              <a:rPr lang="fr-FR" sz="2400" b="1" dirty="0">
                <a:solidFill>
                  <a:srgbClr val="FF0000"/>
                </a:solidFill>
              </a:rPr>
              <a:t>Comment situer la lésion sur la voie motrice?</a:t>
            </a:r>
          </a:p>
          <a:p>
            <a:pPr algn="ctr"/>
            <a:r>
              <a:rPr lang="fr-FR" sz="2400" b="1" dirty="0">
                <a:solidFill>
                  <a:srgbClr val="FF0000"/>
                </a:solidFill>
              </a:rPr>
              <a:t>&gt; Topographie du déficit </a:t>
            </a:r>
          </a:p>
          <a:p>
            <a:pPr algn="ctr"/>
            <a:endParaRPr lang="fr-FR" sz="2400" b="1" dirty="0"/>
          </a:p>
        </p:txBody>
      </p:sp>
      <p:sp>
        <p:nvSpPr>
          <p:cNvPr id="8" name="Rectangle 7">
            <a:extLst>
              <a:ext uri="{FF2B5EF4-FFF2-40B4-BE49-F238E27FC236}">
                <a16:creationId xmlns:a16="http://schemas.microsoft.com/office/drawing/2014/main" id="{0AAB21C9-C3AB-8B46-AA3D-C1C6BBE6DC3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cxnSp>
        <p:nvCxnSpPr>
          <p:cNvPr id="17" name="Connecteur droit avec flèche 16"/>
          <p:cNvCxnSpPr/>
          <p:nvPr/>
        </p:nvCxnSpPr>
        <p:spPr>
          <a:xfrm>
            <a:off x="2212754" y="1495191"/>
            <a:ext cx="3147045"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5491763" y="1172025"/>
            <a:ext cx="3438228" cy="646331"/>
          </a:xfrm>
          <a:prstGeom prst="rect">
            <a:avLst/>
          </a:prstGeom>
          <a:noFill/>
        </p:spPr>
        <p:txBody>
          <a:bodyPr wrap="square" rtlCol="0">
            <a:spAutoFit/>
          </a:bodyPr>
          <a:lstStyle/>
          <a:p>
            <a:r>
              <a:rPr lang="fr-FR" b="1" dirty="0"/>
              <a:t>Déficit prédominant au membre inférieur controlatéral</a:t>
            </a:r>
          </a:p>
        </p:txBody>
      </p:sp>
      <p:cxnSp>
        <p:nvCxnSpPr>
          <p:cNvPr id="21" name="Connecteur droit avec flèche 20"/>
          <p:cNvCxnSpPr/>
          <p:nvPr/>
        </p:nvCxnSpPr>
        <p:spPr>
          <a:xfrm>
            <a:off x="727894" y="2052735"/>
            <a:ext cx="4631905"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491763" y="1785552"/>
            <a:ext cx="3438228" cy="646331"/>
          </a:xfrm>
          <a:prstGeom prst="rect">
            <a:avLst/>
          </a:prstGeom>
          <a:noFill/>
        </p:spPr>
        <p:txBody>
          <a:bodyPr wrap="square" rtlCol="0">
            <a:spAutoFit/>
          </a:bodyPr>
          <a:lstStyle/>
          <a:p>
            <a:r>
              <a:rPr lang="fr-FR" b="1" dirty="0"/>
              <a:t>Déficit à prédominance </a:t>
            </a:r>
            <a:r>
              <a:rPr lang="fr-FR" b="1" dirty="0" err="1"/>
              <a:t>brachio</a:t>
            </a:r>
            <a:r>
              <a:rPr lang="fr-FR" b="1" dirty="0"/>
              <a:t>-faciale controlatérale</a:t>
            </a:r>
          </a:p>
        </p:txBody>
      </p:sp>
      <p:cxnSp>
        <p:nvCxnSpPr>
          <p:cNvPr id="27" name="Connecteur droit avec flèche 26"/>
          <p:cNvCxnSpPr/>
          <p:nvPr/>
        </p:nvCxnSpPr>
        <p:spPr>
          <a:xfrm>
            <a:off x="1754157" y="2413222"/>
            <a:ext cx="3605642" cy="402519"/>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5491763" y="2537723"/>
            <a:ext cx="3438228" cy="646331"/>
          </a:xfrm>
          <a:prstGeom prst="rect">
            <a:avLst/>
          </a:prstGeom>
          <a:noFill/>
        </p:spPr>
        <p:txBody>
          <a:bodyPr wrap="square" rtlCol="0">
            <a:spAutoFit/>
          </a:bodyPr>
          <a:lstStyle/>
          <a:p>
            <a:r>
              <a:rPr lang="fr-FR" b="1" dirty="0"/>
              <a:t>Hémiplégie proportionnelle controlatérale</a:t>
            </a:r>
          </a:p>
        </p:txBody>
      </p:sp>
      <p:sp>
        <p:nvSpPr>
          <p:cNvPr id="31" name="Accolade fermante 30"/>
          <p:cNvSpPr/>
          <p:nvPr/>
        </p:nvSpPr>
        <p:spPr>
          <a:xfrm>
            <a:off x="3391581" y="3153748"/>
            <a:ext cx="1968218" cy="1530220"/>
          </a:xfrm>
          <a:prstGeom prst="rightBrace">
            <a:avLst/>
          </a:pr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2" name="ZoneTexte 31"/>
          <p:cNvSpPr txBox="1"/>
          <p:nvPr/>
        </p:nvSpPr>
        <p:spPr>
          <a:xfrm>
            <a:off x="5491763" y="3610904"/>
            <a:ext cx="3652236" cy="646331"/>
          </a:xfrm>
          <a:prstGeom prst="rect">
            <a:avLst/>
          </a:prstGeom>
          <a:noFill/>
        </p:spPr>
        <p:txBody>
          <a:bodyPr wrap="square" rtlCol="0">
            <a:spAutoFit/>
          </a:bodyPr>
          <a:lstStyle/>
          <a:p>
            <a:r>
              <a:rPr lang="fr-FR" b="1" dirty="0"/>
              <a:t>Déficit de l’hémicorps controlatéral épargnant ou non la face</a:t>
            </a:r>
          </a:p>
        </p:txBody>
      </p:sp>
      <p:cxnSp>
        <p:nvCxnSpPr>
          <p:cNvPr id="33" name="Connecteur droit avec flèche 32"/>
          <p:cNvCxnSpPr/>
          <p:nvPr/>
        </p:nvCxnSpPr>
        <p:spPr>
          <a:xfrm flipV="1">
            <a:off x="2492840" y="5057192"/>
            <a:ext cx="2998923" cy="634482"/>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5491763" y="4573110"/>
            <a:ext cx="3652236" cy="923330"/>
          </a:xfrm>
          <a:prstGeom prst="rect">
            <a:avLst/>
          </a:prstGeom>
          <a:noFill/>
        </p:spPr>
        <p:txBody>
          <a:bodyPr wrap="square" rtlCol="0">
            <a:spAutoFit/>
          </a:bodyPr>
          <a:lstStyle/>
          <a:p>
            <a:r>
              <a:rPr lang="fr-FR" b="1" dirty="0"/>
              <a:t>Déficit de l’hémicorps homolatéral ou </a:t>
            </a:r>
            <a:r>
              <a:rPr lang="fr-FR" b="1" dirty="0" err="1"/>
              <a:t>paraparésie</a:t>
            </a:r>
            <a:r>
              <a:rPr lang="fr-FR" b="1" dirty="0"/>
              <a:t>/</a:t>
            </a:r>
            <a:r>
              <a:rPr lang="fr-FR" b="1" dirty="0" err="1"/>
              <a:t>plégie</a:t>
            </a:r>
            <a:r>
              <a:rPr lang="fr-FR" b="1" dirty="0"/>
              <a:t> </a:t>
            </a:r>
          </a:p>
          <a:p>
            <a:r>
              <a:rPr lang="fr-FR" b="1" dirty="0"/>
              <a:t>ou </a:t>
            </a:r>
            <a:r>
              <a:rPr lang="fr-FR" b="1" dirty="0" err="1"/>
              <a:t>tétraparésie</a:t>
            </a:r>
            <a:r>
              <a:rPr lang="fr-FR" b="1" dirty="0"/>
              <a:t>/</a:t>
            </a:r>
            <a:r>
              <a:rPr lang="fr-FR" b="1" dirty="0" err="1"/>
              <a:t>plégie</a:t>
            </a:r>
            <a:endParaRPr lang="fr-FR" b="1" dirty="0"/>
          </a:p>
        </p:txBody>
      </p:sp>
      <p:sp>
        <p:nvSpPr>
          <p:cNvPr id="44" name="Accolade fermante 43"/>
          <p:cNvSpPr/>
          <p:nvPr/>
        </p:nvSpPr>
        <p:spPr>
          <a:xfrm>
            <a:off x="5128149" y="5459132"/>
            <a:ext cx="363614" cy="1166327"/>
          </a:xfrm>
          <a:prstGeom prst="rightBrace">
            <a:avLst/>
          </a:prstGeom>
          <a:ln w="50800"/>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5" name="ZoneTexte 44"/>
          <p:cNvSpPr txBox="1"/>
          <p:nvPr/>
        </p:nvSpPr>
        <p:spPr>
          <a:xfrm>
            <a:off x="5491763" y="5876339"/>
            <a:ext cx="2854569" cy="369332"/>
          </a:xfrm>
          <a:prstGeom prst="rect">
            <a:avLst/>
          </a:prstGeom>
          <a:noFill/>
        </p:spPr>
        <p:txBody>
          <a:bodyPr wrap="square" rtlCol="0">
            <a:spAutoFit/>
          </a:bodyPr>
          <a:lstStyle/>
          <a:p>
            <a:r>
              <a:rPr lang="fr-FR" b="1" dirty="0"/>
              <a:t>Topographie variable</a:t>
            </a:r>
          </a:p>
        </p:txBody>
      </p:sp>
    </p:spTree>
    <p:extLst>
      <p:ext uri="{BB962C8B-B14F-4D97-AF65-F5344CB8AC3E}">
        <p14:creationId xmlns:p14="http://schemas.microsoft.com/office/powerpoint/2010/main" val="6582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9" grpId="0"/>
      <p:bldP spid="31" grpId="0" animBg="1"/>
      <p:bldP spid="32" grpId="0"/>
      <p:bldP spid="36" grpId="0"/>
      <p:bldP spid="44" grpId="0" animBg="1"/>
      <p:bldP spid="4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éphanie\Desktop\Image1.png"/>
          <p:cNvPicPr>
            <a:picLocks noChangeAspect="1" noChangeArrowheads="1"/>
          </p:cNvPicPr>
          <p:nvPr/>
        </p:nvPicPr>
        <p:blipFill>
          <a:blip r:embed="rId3"/>
          <a:srcRect/>
          <a:stretch>
            <a:fillRect/>
          </a:stretch>
        </p:blipFill>
        <p:spPr bwMode="auto">
          <a:xfrm>
            <a:off x="-54608" y="749031"/>
            <a:ext cx="5989581" cy="6071648"/>
          </a:xfrm>
          <a:prstGeom prst="rect">
            <a:avLst/>
          </a:prstGeom>
          <a:noFill/>
        </p:spPr>
      </p:pic>
      <p:sp>
        <p:nvSpPr>
          <p:cNvPr id="8" name="Rectangle 7">
            <a:extLst>
              <a:ext uri="{FF2B5EF4-FFF2-40B4-BE49-F238E27FC236}">
                <a16:creationId xmlns:a16="http://schemas.microsoft.com/office/drawing/2014/main" id="{0AAB21C9-C3AB-8B46-AA3D-C1C6BBE6DC3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
        <p:nvSpPr>
          <p:cNvPr id="11" name="Rectangle 10"/>
          <p:cNvSpPr/>
          <p:nvPr/>
        </p:nvSpPr>
        <p:spPr>
          <a:xfrm>
            <a:off x="2848662" y="1675549"/>
            <a:ext cx="1328468" cy="4313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Cerveau</a:t>
            </a:r>
            <a:endParaRPr lang="en-GB" dirty="0">
              <a:solidFill>
                <a:schemeClr val="tx1"/>
              </a:solidFill>
            </a:endParaRPr>
          </a:p>
        </p:txBody>
      </p:sp>
      <p:sp>
        <p:nvSpPr>
          <p:cNvPr id="12" name="Rectangle 11"/>
          <p:cNvSpPr/>
          <p:nvPr/>
        </p:nvSpPr>
        <p:spPr>
          <a:xfrm>
            <a:off x="2811340" y="5763333"/>
            <a:ext cx="1328468" cy="28203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Nerf</a:t>
            </a:r>
          </a:p>
        </p:txBody>
      </p:sp>
      <p:sp>
        <p:nvSpPr>
          <p:cNvPr id="13" name="Rectangle 12"/>
          <p:cNvSpPr/>
          <p:nvPr/>
        </p:nvSpPr>
        <p:spPr>
          <a:xfrm>
            <a:off x="2811340" y="5149970"/>
            <a:ext cx="1328468" cy="4313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Moelle</a:t>
            </a:r>
            <a:endParaRPr lang="en-GB" dirty="0">
              <a:solidFill>
                <a:schemeClr val="tx1"/>
              </a:solidFill>
            </a:endParaRPr>
          </a:p>
        </p:txBody>
      </p:sp>
      <p:sp>
        <p:nvSpPr>
          <p:cNvPr id="14" name="Rectangle 13"/>
          <p:cNvSpPr/>
          <p:nvPr/>
        </p:nvSpPr>
        <p:spPr>
          <a:xfrm>
            <a:off x="2830001" y="3276821"/>
            <a:ext cx="1328468" cy="6740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Tronc</a:t>
            </a:r>
            <a:r>
              <a:rPr lang="en-GB" dirty="0">
                <a:solidFill>
                  <a:schemeClr val="tx1"/>
                </a:solidFill>
              </a:rPr>
              <a:t> </a:t>
            </a:r>
            <a:r>
              <a:rPr lang="en-GB" dirty="0" err="1">
                <a:solidFill>
                  <a:schemeClr val="tx1"/>
                </a:solidFill>
              </a:rPr>
              <a:t>cérébral</a:t>
            </a:r>
            <a:endParaRPr lang="en-GB" dirty="0">
              <a:solidFill>
                <a:schemeClr val="tx1"/>
              </a:solidFill>
            </a:endParaRPr>
          </a:p>
        </p:txBody>
      </p:sp>
      <p:sp>
        <p:nvSpPr>
          <p:cNvPr id="15" name="ZoneTexte 14"/>
          <p:cNvSpPr txBox="1"/>
          <p:nvPr/>
        </p:nvSpPr>
        <p:spPr>
          <a:xfrm>
            <a:off x="1884784" y="294862"/>
            <a:ext cx="6064897" cy="1200329"/>
          </a:xfrm>
          <a:prstGeom prst="rect">
            <a:avLst/>
          </a:prstGeom>
          <a:noFill/>
        </p:spPr>
        <p:txBody>
          <a:bodyPr wrap="square" rtlCol="0">
            <a:spAutoFit/>
          </a:bodyPr>
          <a:lstStyle/>
          <a:p>
            <a:pPr algn="ctr"/>
            <a:r>
              <a:rPr lang="fr-FR" sz="2400" b="1" dirty="0">
                <a:solidFill>
                  <a:srgbClr val="FF0000"/>
                </a:solidFill>
              </a:rPr>
              <a:t>Comment situer la lésion sur la voie motrice?</a:t>
            </a:r>
          </a:p>
          <a:p>
            <a:pPr algn="ctr"/>
            <a:r>
              <a:rPr lang="fr-FR" sz="2400" b="1" dirty="0">
                <a:solidFill>
                  <a:srgbClr val="FF0000"/>
                </a:solidFill>
              </a:rPr>
              <a:t>&gt; Signes associés</a:t>
            </a:r>
          </a:p>
          <a:p>
            <a:pPr algn="ctr"/>
            <a:endParaRPr lang="fr-FR" sz="2400" b="1" dirty="0"/>
          </a:p>
        </p:txBody>
      </p:sp>
      <p:sp>
        <p:nvSpPr>
          <p:cNvPr id="17" name="ZoneTexte 16"/>
          <p:cNvSpPr txBox="1"/>
          <p:nvPr/>
        </p:nvSpPr>
        <p:spPr>
          <a:xfrm>
            <a:off x="4688935" y="1323830"/>
            <a:ext cx="3208149" cy="1200329"/>
          </a:xfrm>
          <a:prstGeom prst="rect">
            <a:avLst/>
          </a:prstGeom>
          <a:noFill/>
        </p:spPr>
        <p:txBody>
          <a:bodyPr wrap="square" rtlCol="0">
            <a:spAutoFit/>
          </a:bodyPr>
          <a:lstStyle/>
          <a:p>
            <a:r>
              <a:rPr lang="fr-FR" b="1" dirty="0"/>
              <a:t>Aphasie</a:t>
            </a:r>
          </a:p>
          <a:p>
            <a:r>
              <a:rPr lang="fr-FR" b="1" dirty="0"/>
              <a:t>HLH</a:t>
            </a:r>
          </a:p>
          <a:p>
            <a:r>
              <a:rPr lang="fr-FR" b="1" dirty="0"/>
              <a:t>Négligence</a:t>
            </a:r>
          </a:p>
          <a:p>
            <a:r>
              <a:rPr lang="fr-FR" b="1" dirty="0"/>
              <a:t>Syndrome frontal…</a:t>
            </a:r>
          </a:p>
        </p:txBody>
      </p:sp>
      <p:sp>
        <p:nvSpPr>
          <p:cNvPr id="18" name="ZoneTexte 17"/>
          <p:cNvSpPr txBox="1"/>
          <p:nvPr/>
        </p:nvSpPr>
        <p:spPr>
          <a:xfrm>
            <a:off x="4673553" y="3443071"/>
            <a:ext cx="2755589" cy="369332"/>
          </a:xfrm>
          <a:prstGeom prst="rect">
            <a:avLst/>
          </a:prstGeom>
          <a:noFill/>
        </p:spPr>
        <p:txBody>
          <a:bodyPr wrap="square" rtlCol="0">
            <a:spAutoFit/>
          </a:bodyPr>
          <a:lstStyle/>
          <a:p>
            <a:r>
              <a:rPr lang="fr-FR" b="1" dirty="0"/>
              <a:t>Atteinte des nerf crâniens</a:t>
            </a:r>
          </a:p>
        </p:txBody>
      </p:sp>
      <p:sp>
        <p:nvSpPr>
          <p:cNvPr id="19" name="ZoneTexte 18"/>
          <p:cNvSpPr txBox="1"/>
          <p:nvPr/>
        </p:nvSpPr>
        <p:spPr>
          <a:xfrm>
            <a:off x="4641199" y="5063531"/>
            <a:ext cx="2755589" cy="646331"/>
          </a:xfrm>
          <a:prstGeom prst="rect">
            <a:avLst/>
          </a:prstGeom>
          <a:noFill/>
        </p:spPr>
        <p:txBody>
          <a:bodyPr wrap="square" rtlCol="0">
            <a:spAutoFit/>
          </a:bodyPr>
          <a:lstStyle/>
          <a:p>
            <a:r>
              <a:rPr lang="fr-FR" b="1" dirty="0"/>
              <a:t>Troubles sphinctérien</a:t>
            </a:r>
          </a:p>
          <a:p>
            <a:r>
              <a:rPr lang="fr-FR" b="1" dirty="0"/>
              <a:t>Niveau sensitif</a:t>
            </a:r>
          </a:p>
        </p:txBody>
      </p:sp>
      <p:sp>
        <p:nvSpPr>
          <p:cNvPr id="21" name="ZoneTexte 20"/>
          <p:cNvSpPr txBox="1"/>
          <p:nvPr/>
        </p:nvSpPr>
        <p:spPr>
          <a:xfrm>
            <a:off x="4660260" y="5783547"/>
            <a:ext cx="2337132" cy="646331"/>
          </a:xfrm>
          <a:prstGeom prst="rect">
            <a:avLst/>
          </a:prstGeom>
          <a:noFill/>
        </p:spPr>
        <p:txBody>
          <a:bodyPr wrap="square" rtlCol="0">
            <a:spAutoFit/>
          </a:bodyPr>
          <a:lstStyle/>
          <a:p>
            <a:r>
              <a:rPr lang="fr-FR" b="1" dirty="0"/>
              <a:t>Atteinte des nerfs crâniens si PRN</a:t>
            </a:r>
          </a:p>
        </p:txBody>
      </p:sp>
      <p:sp>
        <p:nvSpPr>
          <p:cNvPr id="22" name="ZoneTexte 21"/>
          <p:cNvSpPr txBox="1"/>
          <p:nvPr/>
        </p:nvSpPr>
        <p:spPr>
          <a:xfrm>
            <a:off x="5023717" y="6451347"/>
            <a:ext cx="4681618" cy="369332"/>
          </a:xfrm>
          <a:prstGeom prst="rect">
            <a:avLst/>
          </a:prstGeom>
          <a:noFill/>
        </p:spPr>
        <p:txBody>
          <a:bodyPr wrap="square" rtlCol="0">
            <a:spAutoFit/>
          </a:bodyPr>
          <a:lstStyle/>
          <a:p>
            <a:r>
              <a:rPr lang="fr-FR" b="1" dirty="0">
                <a:solidFill>
                  <a:schemeClr val="accent2">
                    <a:lumMod val="75000"/>
                  </a:schemeClr>
                </a:solidFill>
              </a:rPr>
              <a:t>Pas d’atteinte sensitive si JNM ou muscle</a:t>
            </a:r>
          </a:p>
        </p:txBody>
      </p:sp>
      <p:sp>
        <p:nvSpPr>
          <p:cNvPr id="23" name="Accolade fermante 22"/>
          <p:cNvSpPr/>
          <p:nvPr/>
        </p:nvSpPr>
        <p:spPr>
          <a:xfrm>
            <a:off x="7079740" y="1323829"/>
            <a:ext cx="653816" cy="425746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4" name="ZoneTexte 23"/>
          <p:cNvSpPr txBox="1"/>
          <p:nvPr/>
        </p:nvSpPr>
        <p:spPr>
          <a:xfrm>
            <a:off x="7697059" y="3119905"/>
            <a:ext cx="1449058" cy="646331"/>
          </a:xfrm>
          <a:prstGeom prst="rect">
            <a:avLst/>
          </a:prstGeom>
          <a:noFill/>
        </p:spPr>
        <p:txBody>
          <a:bodyPr wrap="square" rtlCol="0">
            <a:spAutoFit/>
          </a:bodyPr>
          <a:lstStyle/>
          <a:p>
            <a:r>
              <a:rPr lang="fr-FR" b="1" dirty="0">
                <a:solidFill>
                  <a:schemeClr val="tx2"/>
                </a:solidFill>
              </a:rPr>
              <a:t>Syndrome pyramidal</a:t>
            </a:r>
          </a:p>
        </p:txBody>
      </p:sp>
      <p:sp>
        <p:nvSpPr>
          <p:cNvPr id="27" name="ZoneTexte 26"/>
          <p:cNvSpPr txBox="1"/>
          <p:nvPr/>
        </p:nvSpPr>
        <p:spPr>
          <a:xfrm>
            <a:off x="6901972" y="5783547"/>
            <a:ext cx="2424903" cy="646331"/>
          </a:xfrm>
          <a:prstGeom prst="rect">
            <a:avLst/>
          </a:prstGeom>
          <a:noFill/>
        </p:spPr>
        <p:txBody>
          <a:bodyPr wrap="square" rtlCol="0">
            <a:spAutoFit/>
          </a:bodyPr>
          <a:lstStyle/>
          <a:p>
            <a:r>
              <a:rPr lang="fr-FR" b="1" dirty="0">
                <a:solidFill>
                  <a:srgbClr val="1F497D"/>
                </a:solidFill>
              </a:rPr>
              <a:t>Syndrome </a:t>
            </a:r>
            <a:r>
              <a:rPr lang="fr-FR" b="1" dirty="0" err="1">
                <a:solidFill>
                  <a:srgbClr val="1F497D"/>
                </a:solidFill>
              </a:rPr>
              <a:t>neurogène</a:t>
            </a:r>
            <a:r>
              <a:rPr lang="fr-FR" b="1" dirty="0">
                <a:solidFill>
                  <a:srgbClr val="1F497D"/>
                </a:solidFill>
              </a:rPr>
              <a:t> périphérique</a:t>
            </a:r>
          </a:p>
        </p:txBody>
      </p:sp>
    </p:spTree>
    <p:extLst>
      <p:ext uri="{BB962C8B-B14F-4D97-AF65-F5344CB8AC3E}">
        <p14:creationId xmlns:p14="http://schemas.microsoft.com/office/powerpoint/2010/main" val="65827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p:bldP spid="18" grpId="0"/>
      <p:bldP spid="19" grpId="0"/>
      <p:bldP spid="21" grpId="0"/>
      <p:bldP spid="22" grpId="0"/>
      <p:bldP spid="23" grpId="0" animBg="1"/>
      <p:bldP spid="24"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fontScale="90000"/>
          </a:bodyPr>
          <a:lstStyle/>
          <a:p>
            <a:r>
              <a:rPr lang="fr-FR" dirty="0"/>
              <a:t>MiniDP4</a:t>
            </a:r>
            <a:br>
              <a:rPr lang="fr-FR" dirty="0"/>
            </a:br>
            <a:r>
              <a:rPr lang="fr-FR" sz="2700" dirty="0"/>
              <a:t>Q3 (QRM)</a:t>
            </a:r>
            <a:endParaRPr lang="fr-FR" dirty="0"/>
          </a:p>
        </p:txBody>
      </p:sp>
      <p:sp>
        <p:nvSpPr>
          <p:cNvPr id="5" name="Rectangle 4">
            <a:extLst>
              <a:ext uri="{FF2B5EF4-FFF2-40B4-BE49-F238E27FC236}">
                <a16:creationId xmlns:a16="http://schemas.microsoft.com/office/drawing/2014/main" id="{CD36E434-CDB6-6C41-9905-AFC234AE0CF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9" name="Image 8">
            <a:extLst>
              <a:ext uri="{FF2B5EF4-FFF2-40B4-BE49-F238E27FC236}">
                <a16:creationId xmlns:a16="http://schemas.microsoft.com/office/drawing/2014/main" id="{7FBD6BFF-5C0B-DC47-AEF5-7D7D6B63328D}"/>
              </a:ext>
            </a:extLst>
          </p:cNvPr>
          <p:cNvPicPr>
            <a:picLocks noChangeAspect="1"/>
          </p:cNvPicPr>
          <p:nvPr/>
        </p:nvPicPr>
        <p:blipFill>
          <a:blip r:embed="rId2"/>
          <a:stretch>
            <a:fillRect/>
          </a:stretch>
        </p:blipFill>
        <p:spPr>
          <a:xfrm>
            <a:off x="0" y="2517007"/>
            <a:ext cx="9144000" cy="3162132"/>
          </a:xfrm>
          <a:prstGeom prst="rect">
            <a:avLst/>
          </a:prstGeom>
        </p:spPr>
      </p:pic>
    </p:spTree>
    <p:extLst>
      <p:ext uri="{BB962C8B-B14F-4D97-AF65-F5344CB8AC3E}">
        <p14:creationId xmlns:p14="http://schemas.microsoft.com/office/powerpoint/2010/main" val="856628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éphanie\Desktop\slide_6.jpg"/>
          <p:cNvPicPr>
            <a:picLocks noChangeAspect="1" noChangeArrowheads="1"/>
          </p:cNvPicPr>
          <p:nvPr/>
        </p:nvPicPr>
        <p:blipFill>
          <a:blip r:embed="rId2"/>
          <a:srcRect/>
          <a:stretch>
            <a:fillRect/>
          </a:stretch>
        </p:blipFill>
        <p:spPr bwMode="auto">
          <a:xfrm>
            <a:off x="-1" y="1207295"/>
            <a:ext cx="3871609" cy="5226781"/>
          </a:xfrm>
          <a:prstGeom prst="rect">
            <a:avLst/>
          </a:prstGeom>
          <a:noFill/>
        </p:spPr>
      </p:pic>
      <p:sp>
        <p:nvSpPr>
          <p:cNvPr id="4" name="ZoneTexte 3"/>
          <p:cNvSpPr txBox="1"/>
          <p:nvPr/>
        </p:nvSpPr>
        <p:spPr>
          <a:xfrm>
            <a:off x="2646050" y="184666"/>
            <a:ext cx="3800475" cy="461665"/>
          </a:xfrm>
          <a:prstGeom prst="rect">
            <a:avLst/>
          </a:prstGeom>
          <a:noFill/>
        </p:spPr>
        <p:txBody>
          <a:bodyPr wrap="square" rtlCol="0">
            <a:spAutoFit/>
          </a:bodyPr>
          <a:lstStyle/>
          <a:p>
            <a:r>
              <a:rPr lang="fr-FR" sz="2400" b="1" dirty="0"/>
              <a:t>Sensibilité </a:t>
            </a:r>
            <a:r>
              <a:rPr lang="fr-FR" sz="2400" b="1" dirty="0" err="1"/>
              <a:t>lemniscale</a:t>
            </a:r>
            <a:r>
              <a:rPr lang="fr-FR" sz="2400" b="1" dirty="0"/>
              <a:t> </a:t>
            </a:r>
            <a:endParaRPr lang="fr-FR" sz="2400" dirty="0"/>
          </a:p>
        </p:txBody>
      </p:sp>
      <p:sp>
        <p:nvSpPr>
          <p:cNvPr id="6" name="ZoneTexte 5"/>
          <p:cNvSpPr txBox="1"/>
          <p:nvPr/>
        </p:nvSpPr>
        <p:spPr>
          <a:xfrm>
            <a:off x="3880602" y="4309809"/>
            <a:ext cx="2003429" cy="369332"/>
          </a:xfrm>
          <a:prstGeom prst="rect">
            <a:avLst/>
          </a:prstGeom>
          <a:solidFill>
            <a:schemeClr val="bg1"/>
          </a:solidFill>
        </p:spPr>
        <p:txBody>
          <a:bodyPr wrap="square" rtlCol="0">
            <a:spAutoFit/>
          </a:bodyPr>
          <a:lstStyle/>
          <a:p>
            <a:r>
              <a:rPr lang="fr-FR" dirty="0"/>
              <a:t>Cordon postérieur </a:t>
            </a:r>
          </a:p>
        </p:txBody>
      </p:sp>
      <p:sp>
        <p:nvSpPr>
          <p:cNvPr id="7" name="ZoneTexte 6"/>
          <p:cNvSpPr txBox="1"/>
          <p:nvPr/>
        </p:nvSpPr>
        <p:spPr>
          <a:xfrm>
            <a:off x="3859186" y="3491095"/>
            <a:ext cx="2141575" cy="646331"/>
          </a:xfrm>
          <a:prstGeom prst="rect">
            <a:avLst/>
          </a:prstGeom>
          <a:solidFill>
            <a:schemeClr val="bg1"/>
          </a:solidFill>
        </p:spPr>
        <p:txBody>
          <a:bodyPr wrap="square" rtlCol="0">
            <a:spAutoFit/>
          </a:bodyPr>
          <a:lstStyle/>
          <a:p>
            <a:r>
              <a:rPr lang="fr-FR" b="1" dirty="0">
                <a:solidFill>
                  <a:schemeClr val="accent1"/>
                </a:solidFill>
              </a:rPr>
              <a:t>Décussation</a:t>
            </a:r>
          </a:p>
          <a:p>
            <a:r>
              <a:rPr lang="fr-FR" b="1" dirty="0" err="1">
                <a:solidFill>
                  <a:schemeClr val="accent1"/>
                </a:solidFill>
              </a:rPr>
              <a:t>lemniscale</a:t>
            </a:r>
            <a:r>
              <a:rPr lang="fr-FR" b="1" dirty="0">
                <a:solidFill>
                  <a:schemeClr val="accent1"/>
                </a:solidFill>
              </a:rPr>
              <a:t> = bulbe</a:t>
            </a:r>
          </a:p>
        </p:txBody>
      </p:sp>
      <p:sp>
        <p:nvSpPr>
          <p:cNvPr id="8" name="ZoneTexte 7"/>
          <p:cNvSpPr txBox="1"/>
          <p:nvPr/>
        </p:nvSpPr>
        <p:spPr>
          <a:xfrm>
            <a:off x="3878763" y="2844764"/>
            <a:ext cx="1568450" cy="646331"/>
          </a:xfrm>
          <a:prstGeom prst="rect">
            <a:avLst/>
          </a:prstGeom>
          <a:solidFill>
            <a:schemeClr val="bg1"/>
          </a:solidFill>
        </p:spPr>
        <p:txBody>
          <a:bodyPr wrap="square" rtlCol="0">
            <a:spAutoFit/>
          </a:bodyPr>
          <a:lstStyle/>
          <a:p>
            <a:r>
              <a:rPr lang="fr-FR" dirty="0" err="1"/>
              <a:t>Lémnisque</a:t>
            </a:r>
            <a:r>
              <a:rPr lang="fr-FR" dirty="0"/>
              <a:t> médian</a:t>
            </a:r>
          </a:p>
        </p:txBody>
      </p:sp>
      <p:sp>
        <p:nvSpPr>
          <p:cNvPr id="9" name="ZoneTexte 8"/>
          <p:cNvSpPr txBox="1"/>
          <p:nvPr/>
        </p:nvSpPr>
        <p:spPr>
          <a:xfrm>
            <a:off x="3880602" y="4892730"/>
            <a:ext cx="2003429" cy="646331"/>
          </a:xfrm>
          <a:prstGeom prst="rect">
            <a:avLst/>
          </a:prstGeom>
          <a:solidFill>
            <a:schemeClr val="bg1"/>
          </a:solidFill>
        </p:spPr>
        <p:txBody>
          <a:bodyPr wrap="square" rtlCol="0">
            <a:spAutoFit/>
          </a:bodyPr>
          <a:lstStyle/>
          <a:p>
            <a:r>
              <a:rPr lang="fr-FR" dirty="0"/>
              <a:t>Racine dorsale/ fibres </a:t>
            </a:r>
            <a:r>
              <a:rPr lang="fr-FR" dirty="0" err="1"/>
              <a:t>Aβ</a:t>
            </a:r>
            <a:r>
              <a:rPr lang="fr-FR" dirty="0"/>
              <a:t>               </a:t>
            </a:r>
          </a:p>
        </p:txBody>
      </p:sp>
      <p:sp>
        <p:nvSpPr>
          <p:cNvPr id="10" name="ZoneTexte 9"/>
          <p:cNvSpPr txBox="1"/>
          <p:nvPr/>
        </p:nvSpPr>
        <p:spPr>
          <a:xfrm>
            <a:off x="3883167" y="2362133"/>
            <a:ext cx="1354667" cy="369332"/>
          </a:xfrm>
          <a:prstGeom prst="rect">
            <a:avLst/>
          </a:prstGeom>
          <a:solidFill>
            <a:schemeClr val="bg1"/>
          </a:solidFill>
        </p:spPr>
        <p:txBody>
          <a:bodyPr wrap="square" rtlCol="0">
            <a:spAutoFit/>
          </a:bodyPr>
          <a:lstStyle/>
          <a:p>
            <a:r>
              <a:rPr lang="fr-FR" dirty="0"/>
              <a:t>Thalamus</a:t>
            </a:r>
          </a:p>
        </p:txBody>
      </p:sp>
      <p:sp>
        <p:nvSpPr>
          <p:cNvPr id="11" name="ZoneTexte 10"/>
          <p:cNvSpPr txBox="1"/>
          <p:nvPr/>
        </p:nvSpPr>
        <p:spPr>
          <a:xfrm>
            <a:off x="3897693" y="1471477"/>
            <a:ext cx="1868360" cy="646331"/>
          </a:xfrm>
          <a:prstGeom prst="rect">
            <a:avLst/>
          </a:prstGeom>
          <a:solidFill>
            <a:schemeClr val="bg1"/>
          </a:solidFill>
        </p:spPr>
        <p:txBody>
          <a:bodyPr wrap="square" rtlCol="0">
            <a:spAutoFit/>
          </a:bodyPr>
          <a:lstStyle/>
          <a:p>
            <a:r>
              <a:rPr lang="fr-FR" dirty="0"/>
              <a:t>Cortex sensitif primaire : pariétal</a:t>
            </a:r>
          </a:p>
        </p:txBody>
      </p:sp>
      <p:sp>
        <p:nvSpPr>
          <p:cNvPr id="14" name="Rectangle 13">
            <a:extLst>
              <a:ext uri="{FF2B5EF4-FFF2-40B4-BE49-F238E27FC236}">
                <a16:creationId xmlns:a16="http://schemas.microsoft.com/office/drawing/2014/main" id="{B47598B5-4E14-3041-B185-DBC91629A45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
        <p:nvSpPr>
          <p:cNvPr id="18" name="ZoneTexte 17"/>
          <p:cNvSpPr txBox="1"/>
          <p:nvPr/>
        </p:nvSpPr>
        <p:spPr>
          <a:xfrm>
            <a:off x="5551456" y="1471477"/>
            <a:ext cx="3592543" cy="4708981"/>
          </a:xfrm>
          <a:prstGeom prst="rect">
            <a:avLst/>
          </a:prstGeom>
          <a:noFill/>
        </p:spPr>
        <p:txBody>
          <a:bodyPr wrap="square" rtlCol="0">
            <a:spAutoFit/>
          </a:bodyPr>
          <a:lstStyle/>
          <a:p>
            <a:pPr marL="285750" indent="-285750">
              <a:buFontTx/>
              <a:buChar char="-"/>
            </a:pPr>
            <a:r>
              <a:rPr lang="fr-FR" sz="2000" b="1" dirty="0"/>
              <a:t>Sensibilité superficielle </a:t>
            </a:r>
            <a:r>
              <a:rPr lang="fr-FR" sz="2000" dirty="0"/>
              <a:t>: </a:t>
            </a:r>
            <a:r>
              <a:rPr lang="fr-FR" sz="2000" dirty="0" err="1"/>
              <a:t>épicritique</a:t>
            </a:r>
            <a:endParaRPr lang="fr-FR" sz="2000" dirty="0"/>
          </a:p>
          <a:p>
            <a:pPr marL="285750" indent="-285750">
              <a:buFontTx/>
              <a:buChar char="-"/>
            </a:pPr>
            <a:endParaRPr lang="fr-FR" sz="2000" dirty="0"/>
          </a:p>
          <a:p>
            <a:pPr marL="285750" indent="-285750">
              <a:buFontTx/>
              <a:buChar char="-"/>
            </a:pPr>
            <a:endParaRPr lang="fr-FR" sz="2000" dirty="0"/>
          </a:p>
          <a:p>
            <a:pPr marL="285750" indent="-285750">
              <a:buFontTx/>
              <a:buChar char="-"/>
            </a:pPr>
            <a:r>
              <a:rPr lang="fr-FR" sz="2000" b="1" dirty="0"/>
              <a:t>Sensibilité profonde proprioceptive </a:t>
            </a:r>
            <a:r>
              <a:rPr lang="fr-FR" sz="2000" dirty="0"/>
              <a:t>:</a:t>
            </a:r>
          </a:p>
          <a:p>
            <a:pPr marL="800100" lvl="1" indent="-342900">
              <a:buFont typeface="Courier New"/>
              <a:buChar char="o"/>
            </a:pPr>
            <a:r>
              <a:rPr lang="fr-FR" sz="2000" dirty="0"/>
              <a:t>Marche </a:t>
            </a:r>
            <a:r>
              <a:rPr lang="fr-FR" sz="2000" dirty="0" err="1"/>
              <a:t>talonnante</a:t>
            </a:r>
            <a:endParaRPr lang="fr-FR" sz="2000" dirty="0"/>
          </a:p>
          <a:p>
            <a:pPr marL="800100" lvl="1" indent="-342900">
              <a:buFont typeface="Courier New"/>
              <a:buChar char="o"/>
            </a:pPr>
            <a:r>
              <a:rPr lang="fr-FR" sz="2000" dirty="0"/>
              <a:t>Signe de </a:t>
            </a:r>
            <a:r>
              <a:rPr lang="fr-FR" sz="2000" dirty="0" err="1"/>
              <a:t>Romberg</a:t>
            </a:r>
            <a:endParaRPr lang="fr-FR" sz="2000" dirty="0"/>
          </a:p>
          <a:p>
            <a:pPr marL="800100" lvl="1" indent="-342900">
              <a:buFont typeface="Courier New"/>
              <a:buChar char="o"/>
            </a:pPr>
            <a:r>
              <a:rPr lang="fr-FR" sz="2000" dirty="0"/>
              <a:t>Hypo/</a:t>
            </a:r>
            <a:r>
              <a:rPr lang="fr-FR" sz="2000" dirty="0" err="1"/>
              <a:t>apallesthésie</a:t>
            </a:r>
            <a:endParaRPr lang="fr-FR" sz="2000" dirty="0"/>
          </a:p>
          <a:p>
            <a:pPr marL="800100" lvl="1" indent="-342900">
              <a:buFont typeface="Courier New"/>
              <a:buChar char="o"/>
            </a:pPr>
            <a:r>
              <a:rPr lang="fr-FR" sz="2000" dirty="0"/>
              <a:t>Erreur au sens de position du gros orteil/de l’index</a:t>
            </a:r>
          </a:p>
          <a:p>
            <a:pPr marL="800100" lvl="1" indent="-342900">
              <a:buFont typeface="Courier New"/>
              <a:buChar char="o"/>
            </a:pPr>
            <a:r>
              <a:rPr lang="fr-FR" sz="2000" dirty="0"/>
              <a:t>Ataxie au doigt/nez et talon/genoux</a:t>
            </a:r>
          </a:p>
          <a:p>
            <a:pPr marL="742950" lvl="1" indent="-285750">
              <a:buFontTx/>
              <a:buChar char="-"/>
            </a:pPr>
            <a:endParaRPr lang="fr-FR" sz="2000" dirty="0"/>
          </a:p>
        </p:txBody>
      </p:sp>
    </p:spTree>
    <p:extLst>
      <p:ext uri="{BB962C8B-B14F-4D97-AF65-F5344CB8AC3E}">
        <p14:creationId xmlns:p14="http://schemas.microsoft.com/office/powerpoint/2010/main" val="1203143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69387" y="3238501"/>
            <a:ext cx="2190750" cy="19367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p:cNvSpPr txBox="1"/>
          <p:nvPr/>
        </p:nvSpPr>
        <p:spPr>
          <a:xfrm>
            <a:off x="3938994" y="5651810"/>
            <a:ext cx="1979737" cy="646331"/>
          </a:xfrm>
          <a:prstGeom prst="rect">
            <a:avLst/>
          </a:prstGeom>
          <a:solidFill>
            <a:schemeClr val="bg1"/>
          </a:solidFill>
        </p:spPr>
        <p:txBody>
          <a:bodyPr wrap="square" rtlCol="0">
            <a:spAutoFit/>
          </a:bodyPr>
          <a:lstStyle/>
          <a:p>
            <a:r>
              <a:rPr lang="fr-FR" dirty="0"/>
              <a:t>Racine dorsale/ Fibres C et </a:t>
            </a:r>
            <a:r>
              <a:rPr lang="fr-FR" dirty="0" err="1"/>
              <a:t>Aδ</a:t>
            </a:r>
            <a:endParaRPr lang="fr-FR" dirty="0"/>
          </a:p>
        </p:txBody>
      </p:sp>
      <p:sp>
        <p:nvSpPr>
          <p:cNvPr id="15" name="ZoneTexte 14"/>
          <p:cNvSpPr txBox="1"/>
          <p:nvPr/>
        </p:nvSpPr>
        <p:spPr>
          <a:xfrm>
            <a:off x="3938750" y="2377960"/>
            <a:ext cx="1354667" cy="369332"/>
          </a:xfrm>
          <a:prstGeom prst="rect">
            <a:avLst/>
          </a:prstGeom>
          <a:solidFill>
            <a:schemeClr val="bg1"/>
          </a:solidFill>
        </p:spPr>
        <p:txBody>
          <a:bodyPr wrap="square" rtlCol="0">
            <a:spAutoFit/>
          </a:bodyPr>
          <a:lstStyle/>
          <a:p>
            <a:r>
              <a:rPr lang="fr-FR" dirty="0"/>
              <a:t>Thalamus</a:t>
            </a:r>
          </a:p>
        </p:txBody>
      </p:sp>
      <p:sp>
        <p:nvSpPr>
          <p:cNvPr id="11" name="Rectangle 10">
            <a:extLst>
              <a:ext uri="{FF2B5EF4-FFF2-40B4-BE49-F238E27FC236}">
                <a16:creationId xmlns:a16="http://schemas.microsoft.com/office/drawing/2014/main" id="{C5252245-03C8-374A-8AFB-4AE671B9BD5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
        <p:nvSpPr>
          <p:cNvPr id="19" name="ZoneTexte 18"/>
          <p:cNvSpPr txBox="1"/>
          <p:nvPr/>
        </p:nvSpPr>
        <p:spPr>
          <a:xfrm>
            <a:off x="2646050" y="184666"/>
            <a:ext cx="3800475" cy="461665"/>
          </a:xfrm>
          <a:prstGeom prst="rect">
            <a:avLst/>
          </a:prstGeom>
          <a:noFill/>
        </p:spPr>
        <p:txBody>
          <a:bodyPr wrap="square" rtlCol="0">
            <a:spAutoFit/>
          </a:bodyPr>
          <a:lstStyle/>
          <a:p>
            <a:r>
              <a:rPr lang="fr-FR" sz="2400" b="1" dirty="0"/>
              <a:t>Sensibilité extra-</a:t>
            </a:r>
            <a:r>
              <a:rPr lang="fr-FR" sz="2400" b="1" dirty="0" err="1"/>
              <a:t>lemniscale</a:t>
            </a:r>
            <a:r>
              <a:rPr lang="fr-FR" sz="2400" b="1" dirty="0"/>
              <a:t> </a:t>
            </a:r>
            <a:endParaRPr lang="fr-FR" sz="2400" dirty="0"/>
          </a:p>
        </p:txBody>
      </p:sp>
      <p:pic>
        <p:nvPicPr>
          <p:cNvPr id="2050" name="Picture 2" descr="C:\Users\Stéphanie\Desktop\slide_6 - Copie.jpg"/>
          <p:cNvPicPr>
            <a:picLocks noChangeAspect="1" noChangeArrowheads="1"/>
          </p:cNvPicPr>
          <p:nvPr/>
        </p:nvPicPr>
        <p:blipFill>
          <a:blip r:embed="rId2"/>
          <a:srcRect/>
          <a:stretch>
            <a:fillRect/>
          </a:stretch>
        </p:blipFill>
        <p:spPr bwMode="auto">
          <a:xfrm>
            <a:off x="0" y="1206231"/>
            <a:ext cx="3805470" cy="5208640"/>
          </a:xfrm>
          <a:prstGeom prst="rect">
            <a:avLst/>
          </a:prstGeom>
          <a:noFill/>
        </p:spPr>
      </p:pic>
      <p:sp>
        <p:nvSpPr>
          <p:cNvPr id="20" name="ZoneTexte 19"/>
          <p:cNvSpPr txBox="1"/>
          <p:nvPr/>
        </p:nvSpPr>
        <p:spPr>
          <a:xfrm>
            <a:off x="3876454" y="1501109"/>
            <a:ext cx="1868360" cy="646331"/>
          </a:xfrm>
          <a:prstGeom prst="rect">
            <a:avLst/>
          </a:prstGeom>
          <a:solidFill>
            <a:schemeClr val="bg1"/>
          </a:solidFill>
        </p:spPr>
        <p:txBody>
          <a:bodyPr wrap="square" rtlCol="0">
            <a:spAutoFit/>
          </a:bodyPr>
          <a:lstStyle/>
          <a:p>
            <a:r>
              <a:rPr lang="fr-FR" dirty="0"/>
              <a:t>Cortex sensitif primaire : pariétal</a:t>
            </a:r>
          </a:p>
        </p:txBody>
      </p:sp>
      <p:sp>
        <p:nvSpPr>
          <p:cNvPr id="21" name="ZoneTexte 20"/>
          <p:cNvSpPr txBox="1"/>
          <p:nvPr/>
        </p:nvSpPr>
        <p:spPr>
          <a:xfrm>
            <a:off x="3915364" y="3916775"/>
            <a:ext cx="1610336" cy="369332"/>
          </a:xfrm>
          <a:prstGeom prst="rect">
            <a:avLst/>
          </a:prstGeom>
          <a:solidFill>
            <a:schemeClr val="bg1"/>
          </a:solidFill>
        </p:spPr>
        <p:txBody>
          <a:bodyPr wrap="square" rtlCol="0">
            <a:spAutoFit/>
          </a:bodyPr>
          <a:lstStyle/>
          <a:p>
            <a:r>
              <a:rPr lang="fr-FR" dirty="0"/>
              <a:t>Cordon latéral</a:t>
            </a:r>
          </a:p>
        </p:txBody>
      </p:sp>
      <p:sp>
        <p:nvSpPr>
          <p:cNvPr id="22" name="ZoneTexte 21"/>
          <p:cNvSpPr txBox="1"/>
          <p:nvPr/>
        </p:nvSpPr>
        <p:spPr>
          <a:xfrm>
            <a:off x="3907314" y="4742925"/>
            <a:ext cx="1651000" cy="646331"/>
          </a:xfrm>
          <a:prstGeom prst="rect">
            <a:avLst/>
          </a:prstGeom>
          <a:solidFill>
            <a:schemeClr val="bg1"/>
          </a:solidFill>
        </p:spPr>
        <p:txBody>
          <a:bodyPr wrap="square" rtlCol="0">
            <a:spAutoFit/>
          </a:bodyPr>
          <a:lstStyle/>
          <a:p>
            <a:r>
              <a:rPr lang="fr-FR" b="1" dirty="0">
                <a:solidFill>
                  <a:srgbClr val="4F81BD"/>
                </a:solidFill>
              </a:rPr>
              <a:t>Décussation métamérique</a:t>
            </a:r>
          </a:p>
        </p:txBody>
      </p:sp>
      <p:sp>
        <p:nvSpPr>
          <p:cNvPr id="24" name="ZoneTexte 23"/>
          <p:cNvSpPr txBox="1"/>
          <p:nvPr/>
        </p:nvSpPr>
        <p:spPr>
          <a:xfrm>
            <a:off x="5918731" y="2526934"/>
            <a:ext cx="3225269" cy="2862322"/>
          </a:xfrm>
          <a:prstGeom prst="rect">
            <a:avLst/>
          </a:prstGeom>
          <a:noFill/>
        </p:spPr>
        <p:txBody>
          <a:bodyPr wrap="square" rtlCol="0">
            <a:spAutoFit/>
          </a:bodyPr>
          <a:lstStyle/>
          <a:p>
            <a:pPr marL="285750" indent="-285750">
              <a:buFontTx/>
              <a:buChar char="-"/>
            </a:pPr>
            <a:r>
              <a:rPr lang="fr-FR" sz="2000" b="1" dirty="0" err="1"/>
              <a:t>Sensibilitédouloureuse</a:t>
            </a:r>
            <a:r>
              <a:rPr lang="fr-FR" sz="2000" dirty="0"/>
              <a:t>:</a:t>
            </a:r>
          </a:p>
          <a:p>
            <a:pPr marL="800100" lvl="1" indent="-342900">
              <a:buFont typeface="Courier New"/>
              <a:buChar char="o"/>
            </a:pPr>
            <a:r>
              <a:rPr lang="fr-FR" sz="2000" dirty="0"/>
              <a:t>Erreurs au pic/touche</a:t>
            </a:r>
          </a:p>
          <a:p>
            <a:pPr marL="285750" indent="-285750">
              <a:buFontTx/>
              <a:buChar char="-"/>
            </a:pPr>
            <a:endParaRPr lang="fr-FR" sz="2000" dirty="0"/>
          </a:p>
          <a:p>
            <a:pPr marL="285750" indent="-285750">
              <a:buFontTx/>
              <a:buChar char="-"/>
            </a:pPr>
            <a:endParaRPr lang="fr-FR" sz="2000" dirty="0"/>
          </a:p>
          <a:p>
            <a:pPr marL="285750" indent="-285750">
              <a:buFontTx/>
              <a:buChar char="-"/>
            </a:pPr>
            <a:endParaRPr lang="fr-FR" sz="2000" dirty="0"/>
          </a:p>
          <a:p>
            <a:pPr marL="285750" indent="-285750">
              <a:buFontTx/>
              <a:buChar char="-"/>
            </a:pPr>
            <a:r>
              <a:rPr lang="fr-FR" sz="2000" b="1" dirty="0"/>
              <a:t>Sensibilité thermique :</a:t>
            </a:r>
            <a:endParaRPr lang="fr-FR" sz="2000" dirty="0"/>
          </a:p>
          <a:p>
            <a:pPr marL="800100" lvl="1" indent="-342900">
              <a:buFont typeface="Courier New"/>
              <a:buChar char="o"/>
            </a:pPr>
            <a:r>
              <a:rPr lang="fr-FR" sz="2000" dirty="0"/>
              <a:t>Erreurs au test froid/chaud</a:t>
            </a:r>
          </a:p>
          <a:p>
            <a:pPr marL="742950" lvl="1" indent="-285750">
              <a:buFontTx/>
              <a:buChar char="-"/>
            </a:pPr>
            <a:endParaRPr lang="fr-FR" sz="2000" dirty="0"/>
          </a:p>
        </p:txBody>
      </p:sp>
    </p:spTree>
    <p:extLst>
      <p:ext uri="{BB962C8B-B14F-4D97-AF65-F5344CB8AC3E}">
        <p14:creationId xmlns:p14="http://schemas.microsoft.com/office/powerpoint/2010/main" val="6634849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fontScale="90000"/>
          </a:bodyPr>
          <a:lstStyle/>
          <a:p>
            <a:r>
              <a:rPr lang="fr-FR" dirty="0"/>
              <a:t>MiniDP4</a:t>
            </a:r>
            <a:br>
              <a:rPr lang="fr-FR" dirty="0"/>
            </a:br>
            <a:r>
              <a:rPr lang="fr-FR" sz="2700" dirty="0"/>
              <a:t>Q4 (QRM)</a:t>
            </a:r>
            <a:endParaRPr lang="fr-FR" dirty="0"/>
          </a:p>
        </p:txBody>
      </p:sp>
      <p:sp>
        <p:nvSpPr>
          <p:cNvPr id="5" name="Rectangle 4">
            <a:extLst>
              <a:ext uri="{FF2B5EF4-FFF2-40B4-BE49-F238E27FC236}">
                <a16:creationId xmlns:a16="http://schemas.microsoft.com/office/drawing/2014/main" id="{D1BEF9B5-E9B1-CD48-A3F1-A02A2A20D1D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9" name="Image 8">
            <a:extLst>
              <a:ext uri="{FF2B5EF4-FFF2-40B4-BE49-F238E27FC236}">
                <a16:creationId xmlns:a16="http://schemas.microsoft.com/office/drawing/2014/main" id="{A95AED15-111B-0848-B965-717E558560A3}"/>
              </a:ext>
            </a:extLst>
          </p:cNvPr>
          <p:cNvPicPr>
            <a:picLocks noChangeAspect="1"/>
          </p:cNvPicPr>
          <p:nvPr/>
        </p:nvPicPr>
        <p:blipFill>
          <a:blip r:embed="rId2"/>
          <a:stretch>
            <a:fillRect/>
          </a:stretch>
        </p:blipFill>
        <p:spPr>
          <a:xfrm>
            <a:off x="0" y="2264483"/>
            <a:ext cx="9144000" cy="3131921"/>
          </a:xfrm>
          <a:prstGeom prst="rect">
            <a:avLst/>
          </a:prstGeom>
        </p:spPr>
      </p:pic>
    </p:spTree>
    <p:extLst>
      <p:ext uri="{BB962C8B-B14F-4D97-AF65-F5344CB8AC3E}">
        <p14:creationId xmlns:p14="http://schemas.microsoft.com/office/powerpoint/2010/main" val="14558039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téphanie\Desktop\1.png"/>
          <p:cNvPicPr>
            <a:picLocks noChangeAspect="1" noChangeArrowheads="1"/>
          </p:cNvPicPr>
          <p:nvPr/>
        </p:nvPicPr>
        <p:blipFill>
          <a:blip r:embed="rId3"/>
          <a:srcRect/>
          <a:stretch>
            <a:fillRect/>
          </a:stretch>
        </p:blipFill>
        <p:spPr bwMode="auto">
          <a:xfrm>
            <a:off x="175339" y="1096833"/>
            <a:ext cx="6842525" cy="5761167"/>
          </a:xfrm>
          <a:prstGeom prst="rect">
            <a:avLst/>
          </a:prstGeom>
          <a:noFill/>
        </p:spPr>
      </p:pic>
      <p:sp>
        <p:nvSpPr>
          <p:cNvPr id="8" name="Rectangle 7">
            <a:extLst>
              <a:ext uri="{FF2B5EF4-FFF2-40B4-BE49-F238E27FC236}">
                <a16:creationId xmlns:a16="http://schemas.microsoft.com/office/drawing/2014/main" id="{0AAB21C9-C3AB-8B46-AA3D-C1C6BBE6DC3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sp>
        <p:nvSpPr>
          <p:cNvPr id="13" name="Rectangle 12"/>
          <p:cNvSpPr/>
          <p:nvPr/>
        </p:nvSpPr>
        <p:spPr>
          <a:xfrm>
            <a:off x="7017864" y="5230245"/>
            <a:ext cx="1328468" cy="4313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a:solidFill>
                  <a:schemeClr val="tx1"/>
                </a:solidFill>
              </a:rPr>
              <a:t>Moelle</a:t>
            </a:r>
            <a:endParaRPr lang="en-GB" dirty="0">
              <a:solidFill>
                <a:schemeClr val="tx1"/>
              </a:solidFill>
            </a:endParaRPr>
          </a:p>
        </p:txBody>
      </p:sp>
      <p:sp>
        <p:nvSpPr>
          <p:cNvPr id="15" name="ZoneTexte 14"/>
          <p:cNvSpPr txBox="1"/>
          <p:nvPr/>
        </p:nvSpPr>
        <p:spPr>
          <a:xfrm>
            <a:off x="1884784" y="294862"/>
            <a:ext cx="6064897" cy="830997"/>
          </a:xfrm>
          <a:prstGeom prst="rect">
            <a:avLst/>
          </a:prstGeom>
          <a:noFill/>
        </p:spPr>
        <p:txBody>
          <a:bodyPr wrap="square" rtlCol="0">
            <a:spAutoFit/>
          </a:bodyPr>
          <a:lstStyle/>
          <a:p>
            <a:pPr algn="ctr"/>
            <a:r>
              <a:rPr lang="fr-FR" sz="2400" b="1" dirty="0">
                <a:solidFill>
                  <a:srgbClr val="FF0000"/>
                </a:solidFill>
              </a:rPr>
              <a:t>Atteinte motrice profonde +</a:t>
            </a:r>
          </a:p>
          <a:p>
            <a:pPr algn="ctr"/>
            <a:r>
              <a:rPr lang="fr-FR" sz="2400" b="1" dirty="0">
                <a:solidFill>
                  <a:srgbClr val="FF0000"/>
                </a:solidFill>
              </a:rPr>
              <a:t> motrice des membres inférieurs</a:t>
            </a:r>
          </a:p>
        </p:txBody>
      </p:sp>
      <p:sp>
        <p:nvSpPr>
          <p:cNvPr id="22" name="Rectangle 21"/>
          <p:cNvSpPr/>
          <p:nvPr/>
        </p:nvSpPr>
        <p:spPr>
          <a:xfrm>
            <a:off x="7017864" y="5992487"/>
            <a:ext cx="1328468" cy="43132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chemeClr val="tx1"/>
                </a:solidFill>
              </a:rPr>
              <a:t>Nerf</a:t>
            </a:r>
          </a:p>
        </p:txBody>
      </p:sp>
    </p:spTree>
    <p:extLst>
      <p:ext uri="{BB962C8B-B14F-4D97-AF65-F5344CB8AC3E}">
        <p14:creationId xmlns:p14="http://schemas.microsoft.com/office/powerpoint/2010/main" val="658270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0" y="178112"/>
            <a:ext cx="9144000" cy="1143000"/>
          </a:xfrm>
        </p:spPr>
        <p:txBody>
          <a:bodyPr>
            <a:normAutofit/>
          </a:bodyPr>
          <a:lstStyle/>
          <a:p>
            <a:r>
              <a:rPr lang="fr-FR" dirty="0"/>
              <a:t>Le raisonnement en neurologie</a:t>
            </a:r>
          </a:p>
        </p:txBody>
      </p:sp>
      <p:sp>
        <p:nvSpPr>
          <p:cNvPr id="5" name="Rectangle à coins arrondis 4"/>
          <p:cNvSpPr/>
          <p:nvPr/>
        </p:nvSpPr>
        <p:spPr>
          <a:xfrm>
            <a:off x="3781889" y="2850649"/>
            <a:ext cx="1917700" cy="5080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Anamnèse</a:t>
            </a:r>
          </a:p>
        </p:txBody>
      </p:sp>
      <p:sp>
        <p:nvSpPr>
          <p:cNvPr id="6" name="Rectangle à coins arrondis 5"/>
          <p:cNvSpPr/>
          <p:nvPr/>
        </p:nvSpPr>
        <p:spPr>
          <a:xfrm>
            <a:off x="3781889" y="3904749"/>
            <a:ext cx="1917700" cy="6223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0000"/>
                </a:solidFill>
              </a:rPr>
              <a:t>Où est la lésion ?</a:t>
            </a:r>
          </a:p>
        </p:txBody>
      </p:sp>
      <p:cxnSp>
        <p:nvCxnSpPr>
          <p:cNvPr id="7" name="Connecteur droit avec flèche 6"/>
          <p:cNvCxnSpPr>
            <a:stCxn id="5" idx="2"/>
            <a:endCxn id="6" idx="0"/>
          </p:cNvCxnSpPr>
          <p:nvPr/>
        </p:nvCxnSpPr>
        <p:spPr>
          <a:xfrm>
            <a:off x="4740739" y="3358649"/>
            <a:ext cx="0" cy="546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à coins arrondis 7"/>
          <p:cNvSpPr/>
          <p:nvPr/>
        </p:nvSpPr>
        <p:spPr>
          <a:xfrm>
            <a:off x="3781889" y="5212849"/>
            <a:ext cx="1917700" cy="9144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FF0000"/>
                </a:solidFill>
              </a:rPr>
              <a:t>Quelle est la nature de la lésion ?</a:t>
            </a:r>
          </a:p>
        </p:txBody>
      </p:sp>
      <p:cxnSp>
        <p:nvCxnSpPr>
          <p:cNvPr id="9" name="Connecteur droit avec flèche 8"/>
          <p:cNvCxnSpPr>
            <a:stCxn id="6" idx="2"/>
            <a:endCxn id="8" idx="0"/>
          </p:cNvCxnSpPr>
          <p:nvPr/>
        </p:nvCxnSpPr>
        <p:spPr>
          <a:xfrm>
            <a:off x="4740739" y="4527049"/>
            <a:ext cx="0" cy="6858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594282" y="4890199"/>
            <a:ext cx="1828800" cy="923330"/>
          </a:xfrm>
          <a:prstGeom prst="rect">
            <a:avLst/>
          </a:prstGeom>
          <a:noFill/>
        </p:spPr>
        <p:txBody>
          <a:bodyPr wrap="square" rtlCol="0">
            <a:spAutoFit/>
          </a:bodyPr>
          <a:lstStyle/>
          <a:p>
            <a:r>
              <a:rPr lang="fr-FR" dirty="0">
                <a:solidFill>
                  <a:srgbClr val="FF0000"/>
                </a:solidFill>
              </a:rPr>
              <a:t>Etape 2:</a:t>
            </a:r>
          </a:p>
          <a:p>
            <a:r>
              <a:rPr lang="fr-FR" dirty="0"/>
              <a:t>Diagnostic </a:t>
            </a:r>
            <a:br>
              <a:rPr lang="fr-FR" dirty="0"/>
            </a:br>
            <a:r>
              <a:rPr lang="fr-FR" b="1" dirty="0">
                <a:solidFill>
                  <a:srgbClr val="008000"/>
                </a:solidFill>
              </a:rPr>
              <a:t>ETIOLOGIQUE</a:t>
            </a:r>
          </a:p>
        </p:txBody>
      </p:sp>
      <p:sp>
        <p:nvSpPr>
          <p:cNvPr id="14" name="ZoneTexte 13"/>
          <p:cNvSpPr txBox="1"/>
          <p:nvPr/>
        </p:nvSpPr>
        <p:spPr>
          <a:xfrm>
            <a:off x="594282" y="2716659"/>
            <a:ext cx="2035763" cy="923330"/>
          </a:xfrm>
          <a:prstGeom prst="rect">
            <a:avLst/>
          </a:prstGeom>
          <a:noFill/>
          <a:ln>
            <a:noFill/>
          </a:ln>
        </p:spPr>
        <p:txBody>
          <a:bodyPr wrap="square" rtlCol="0">
            <a:spAutoFit/>
          </a:bodyPr>
          <a:lstStyle/>
          <a:p>
            <a:r>
              <a:rPr lang="fr-FR" dirty="0">
                <a:solidFill>
                  <a:srgbClr val="FF0000"/>
                </a:solidFill>
              </a:rPr>
              <a:t>Etape 1:</a:t>
            </a:r>
          </a:p>
          <a:p>
            <a:r>
              <a:rPr lang="fr-FR" dirty="0"/>
              <a:t>Diagnostic </a:t>
            </a:r>
            <a:r>
              <a:rPr lang="fr-FR" b="1" dirty="0">
                <a:solidFill>
                  <a:srgbClr val="008000"/>
                </a:solidFill>
              </a:rPr>
              <a:t>TOPOGRAPHIQUE</a:t>
            </a:r>
          </a:p>
        </p:txBody>
      </p:sp>
      <p:sp>
        <p:nvSpPr>
          <p:cNvPr id="15" name="Flèche courbée vers la gauche 14"/>
          <p:cNvSpPr/>
          <p:nvPr/>
        </p:nvSpPr>
        <p:spPr>
          <a:xfrm>
            <a:off x="5915489" y="4158749"/>
            <a:ext cx="673100" cy="16764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6" name="Flèche courbée vers la gauche 15"/>
          <p:cNvSpPr/>
          <p:nvPr/>
        </p:nvSpPr>
        <p:spPr>
          <a:xfrm flipH="1">
            <a:off x="2962181" y="3018331"/>
            <a:ext cx="619826" cy="1295400"/>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7" name="ZoneTexte 16"/>
          <p:cNvSpPr txBox="1"/>
          <p:nvPr/>
        </p:nvSpPr>
        <p:spPr>
          <a:xfrm>
            <a:off x="3021132" y="3481365"/>
            <a:ext cx="2061002" cy="369332"/>
          </a:xfrm>
          <a:prstGeom prst="rect">
            <a:avLst/>
          </a:prstGeom>
          <a:noFill/>
        </p:spPr>
        <p:txBody>
          <a:bodyPr wrap="square" rtlCol="0">
            <a:spAutoFit/>
          </a:bodyPr>
          <a:lstStyle/>
          <a:p>
            <a:r>
              <a:rPr lang="fr-FR" dirty="0"/>
              <a:t>Examen clinique</a:t>
            </a:r>
          </a:p>
        </p:txBody>
      </p:sp>
      <p:sp>
        <p:nvSpPr>
          <p:cNvPr id="18" name="ZoneTexte 17"/>
          <p:cNvSpPr txBox="1"/>
          <p:nvPr/>
        </p:nvSpPr>
        <p:spPr>
          <a:xfrm>
            <a:off x="6804489" y="4576480"/>
            <a:ext cx="1689100" cy="923330"/>
          </a:xfrm>
          <a:prstGeom prst="rect">
            <a:avLst/>
          </a:prstGeom>
          <a:noFill/>
        </p:spPr>
        <p:txBody>
          <a:bodyPr wrap="square" rtlCol="0">
            <a:spAutoFit/>
          </a:bodyPr>
          <a:lstStyle/>
          <a:p>
            <a:r>
              <a:rPr lang="fr-FR" dirty="0"/>
              <a:t>Mode d’installation et terrain</a:t>
            </a:r>
          </a:p>
        </p:txBody>
      </p:sp>
      <p:sp>
        <p:nvSpPr>
          <p:cNvPr id="19" name="Rectangle à coins arrondis 18"/>
          <p:cNvSpPr/>
          <p:nvPr/>
        </p:nvSpPr>
        <p:spPr>
          <a:xfrm>
            <a:off x="3781889" y="1796549"/>
            <a:ext cx="1917700" cy="5080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tx1"/>
                </a:solidFill>
              </a:rPr>
              <a:t>Plainte/motif de consultation</a:t>
            </a:r>
          </a:p>
        </p:txBody>
      </p:sp>
      <p:cxnSp>
        <p:nvCxnSpPr>
          <p:cNvPr id="20" name="Connecteur droit avec flèche 19"/>
          <p:cNvCxnSpPr/>
          <p:nvPr/>
        </p:nvCxnSpPr>
        <p:spPr>
          <a:xfrm>
            <a:off x="4740739" y="2304549"/>
            <a:ext cx="0" cy="5461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Accolade ouvrante 11"/>
          <p:cNvSpPr/>
          <p:nvPr/>
        </p:nvSpPr>
        <p:spPr>
          <a:xfrm>
            <a:off x="2631749" y="1822950"/>
            <a:ext cx="327024" cy="271074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1" name="Accolade ouvrante 20"/>
          <p:cNvSpPr/>
          <p:nvPr/>
        </p:nvSpPr>
        <p:spPr>
          <a:xfrm>
            <a:off x="2619133" y="4576480"/>
            <a:ext cx="327024" cy="155076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2" name="Rectangle 21">
            <a:extLst>
              <a:ext uri="{FF2B5EF4-FFF2-40B4-BE49-F238E27FC236}">
                <a16:creationId xmlns:a16="http://schemas.microsoft.com/office/drawing/2014/main" id="{6FE9123A-D852-6442-BDB3-AE9D5A9F868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21083003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0638"/>
            <a:ext cx="8229600" cy="1143000"/>
          </a:xfrm>
        </p:spPr>
        <p:txBody>
          <a:bodyPr>
            <a:normAutofit fontScale="90000"/>
          </a:bodyPr>
          <a:lstStyle/>
          <a:p>
            <a:r>
              <a:rPr lang="fr-FR" dirty="0"/>
              <a:t>MiniDP4</a:t>
            </a:r>
            <a:br>
              <a:rPr lang="fr-FR" dirty="0"/>
            </a:br>
            <a:r>
              <a:rPr lang="fr-FR" sz="2700" dirty="0"/>
              <a:t>Q5 (QRM)</a:t>
            </a:r>
            <a:endParaRPr lang="fr-FR" dirty="0"/>
          </a:p>
        </p:txBody>
      </p:sp>
      <p:sp>
        <p:nvSpPr>
          <p:cNvPr id="5" name="Rectangle 4">
            <a:extLst>
              <a:ext uri="{FF2B5EF4-FFF2-40B4-BE49-F238E27FC236}">
                <a16:creationId xmlns:a16="http://schemas.microsoft.com/office/drawing/2014/main" id="{E010395C-1160-F64D-B111-567C656B152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SM</a:t>
            </a:r>
          </a:p>
        </p:txBody>
      </p:sp>
      <p:pic>
        <p:nvPicPr>
          <p:cNvPr id="9" name="Image 8">
            <a:extLst>
              <a:ext uri="{FF2B5EF4-FFF2-40B4-BE49-F238E27FC236}">
                <a16:creationId xmlns:a16="http://schemas.microsoft.com/office/drawing/2014/main" id="{2389E068-3EB8-2F41-978E-4CA3D4729227}"/>
              </a:ext>
            </a:extLst>
          </p:cNvPr>
          <p:cNvPicPr>
            <a:picLocks noChangeAspect="1"/>
          </p:cNvPicPr>
          <p:nvPr/>
        </p:nvPicPr>
        <p:blipFill>
          <a:blip r:embed="rId2"/>
          <a:stretch>
            <a:fillRect/>
          </a:stretch>
        </p:blipFill>
        <p:spPr>
          <a:xfrm>
            <a:off x="0" y="2750102"/>
            <a:ext cx="9144000" cy="3141991"/>
          </a:xfrm>
          <a:prstGeom prst="rect">
            <a:avLst/>
          </a:prstGeom>
        </p:spPr>
      </p:pic>
    </p:spTree>
    <p:extLst>
      <p:ext uri="{BB962C8B-B14F-4D97-AF65-F5344CB8AC3E}">
        <p14:creationId xmlns:p14="http://schemas.microsoft.com/office/powerpoint/2010/main" val="20602271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086202"/>
            <a:ext cx="7772400" cy="1470025"/>
          </a:xfrm>
        </p:spPr>
        <p:txBody>
          <a:bodyPr/>
          <a:lstStyle/>
          <a:p>
            <a:r>
              <a:rPr lang="fr-FR" dirty="0"/>
              <a:t>Mini DP5 SIDES</a:t>
            </a:r>
          </a:p>
        </p:txBody>
      </p:sp>
      <p:sp>
        <p:nvSpPr>
          <p:cNvPr id="3" name="Sous-titre 2"/>
          <p:cNvSpPr>
            <a:spLocks noGrp="1"/>
          </p:cNvSpPr>
          <p:nvPr>
            <p:ph type="subTitle" idx="1"/>
          </p:nvPr>
        </p:nvSpPr>
        <p:spPr>
          <a:xfrm>
            <a:off x="685800" y="3472273"/>
            <a:ext cx="7772400" cy="1871134"/>
          </a:xfrm>
        </p:spPr>
        <p:txBody>
          <a:bodyPr>
            <a:normAutofit fontScale="62500" lnSpcReduction="20000"/>
          </a:bodyPr>
          <a:lstStyle/>
          <a:p>
            <a:pPr algn="l"/>
            <a:r>
              <a:rPr lang="fr-FR" dirty="0">
                <a:solidFill>
                  <a:srgbClr val="000000"/>
                </a:solidFill>
              </a:rPr>
              <a:t>Un homme de 71 ans, diabétique, se plaint depuis plusieurs années de mal sentir sous les pieds. Cela a commencé maintenant il y a plus de 10 ans par un engourdissement des 2 gros orteils, qui s’est étendu très progressivement, de manière parfaitement symétrique, jusqu’aux chevilles puis maintenant jusque sous les genoux. Il n’y a pas de déficit moteur, pas d’ataxie, pas d’erreur au sens de position du gros orteil. Les ROT achilléens sont abolis.</a:t>
            </a:r>
          </a:p>
          <a:p>
            <a:pPr algn="l"/>
            <a:endParaRPr lang="fr-FR" dirty="0">
              <a:solidFill>
                <a:srgbClr val="000000"/>
              </a:solidFill>
            </a:endParaRP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BFA681E-4198-224B-ACB9-0431F18D4CB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337279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3DC6FE3-9549-2440-B7EE-6631353D0206}"/>
              </a:ext>
            </a:extLst>
          </p:cNvPr>
          <p:cNvPicPr>
            <a:picLocks noChangeAspect="1"/>
          </p:cNvPicPr>
          <p:nvPr/>
        </p:nvPicPr>
        <p:blipFill>
          <a:blip r:embed="rId2"/>
          <a:stretch>
            <a:fillRect/>
          </a:stretch>
        </p:blipFill>
        <p:spPr>
          <a:xfrm>
            <a:off x="0" y="1478267"/>
            <a:ext cx="9144000" cy="5128430"/>
          </a:xfrm>
          <a:prstGeom prst="rect">
            <a:avLst/>
          </a:prstGeom>
        </p:spPr>
      </p:pic>
      <p:sp>
        <p:nvSpPr>
          <p:cNvPr id="7" name="Titre 1"/>
          <p:cNvSpPr>
            <a:spLocks noGrp="1"/>
          </p:cNvSpPr>
          <p:nvPr>
            <p:ph type="title"/>
          </p:nvPr>
        </p:nvSpPr>
        <p:spPr>
          <a:xfrm>
            <a:off x="457200" y="274638"/>
            <a:ext cx="8229600" cy="1143000"/>
          </a:xfrm>
        </p:spPr>
        <p:txBody>
          <a:bodyPr>
            <a:normAutofit fontScale="90000"/>
          </a:bodyPr>
          <a:lstStyle/>
          <a:p>
            <a:r>
              <a:rPr lang="fr-FR" dirty="0"/>
              <a:t>Mini DP5 </a:t>
            </a:r>
            <a:br>
              <a:rPr lang="fr-FR" dirty="0"/>
            </a:br>
            <a:r>
              <a:rPr lang="fr-FR" sz="2700" dirty="0"/>
              <a:t>Q1 (QRM)</a:t>
            </a:r>
            <a:endParaRPr lang="fr-FR" dirty="0"/>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e 7"/>
          <p:cNvSpPr/>
          <p:nvPr/>
        </p:nvSpPr>
        <p:spPr>
          <a:xfrm>
            <a:off x="3457124" y="1769628"/>
            <a:ext cx="681925" cy="54244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700391" y="5451898"/>
            <a:ext cx="8229600" cy="50285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B5223C5-5D6A-734E-B413-A3AF10963F1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360461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apture d’écran 2015-10-07 à 11.02.5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800" y="0"/>
            <a:ext cx="4720200" cy="6359407"/>
          </a:xfrm>
          <a:prstGeom prst="rect">
            <a:avLst/>
          </a:prstGeom>
        </p:spPr>
      </p:pic>
      <p:sp>
        <p:nvSpPr>
          <p:cNvPr id="7" name="Titre 1"/>
          <p:cNvSpPr>
            <a:spLocks noGrp="1"/>
          </p:cNvSpPr>
          <p:nvPr>
            <p:ph type="title"/>
          </p:nvPr>
        </p:nvSpPr>
        <p:spPr>
          <a:xfrm>
            <a:off x="457200" y="274638"/>
            <a:ext cx="3691467" cy="844843"/>
          </a:xfrm>
        </p:spPr>
        <p:txBody>
          <a:bodyPr>
            <a:normAutofit/>
          </a:bodyPr>
          <a:lstStyle/>
          <a:p>
            <a:r>
              <a:rPr lang="fr-FR" sz="2400" dirty="0"/>
              <a:t>Troubles sensitifs</a:t>
            </a:r>
          </a:p>
        </p:txBody>
      </p:sp>
      <p:sp>
        <p:nvSpPr>
          <p:cNvPr id="8" name="ZoneTexte 7"/>
          <p:cNvSpPr txBox="1"/>
          <p:nvPr/>
        </p:nvSpPr>
        <p:spPr>
          <a:xfrm>
            <a:off x="366888" y="1834444"/>
            <a:ext cx="4515555" cy="4247317"/>
          </a:xfrm>
          <a:prstGeom prst="rect">
            <a:avLst/>
          </a:prstGeom>
          <a:noFill/>
        </p:spPr>
        <p:txBody>
          <a:bodyPr wrap="square" rtlCol="0">
            <a:spAutoFit/>
          </a:bodyPr>
          <a:lstStyle/>
          <a:p>
            <a:r>
              <a:rPr lang="fr-FR" dirty="0"/>
              <a:t>A, B, C : 3 stades des PAAP</a:t>
            </a:r>
          </a:p>
          <a:p>
            <a:endParaRPr lang="fr-FR" dirty="0"/>
          </a:p>
          <a:p>
            <a:r>
              <a:rPr lang="fr-FR" dirty="0"/>
              <a:t>D : MN (2 ulnaires, </a:t>
            </a:r>
            <a:r>
              <a:rPr lang="fr-FR" dirty="0" err="1"/>
              <a:t>fibulaire</a:t>
            </a:r>
            <a:r>
              <a:rPr lang="fr-FR" dirty="0"/>
              <a:t> </a:t>
            </a:r>
            <a:r>
              <a:rPr lang="fr-FR" dirty="0" err="1"/>
              <a:t>Dt</a:t>
            </a:r>
            <a:r>
              <a:rPr lang="fr-FR" dirty="0"/>
              <a:t>)</a:t>
            </a:r>
          </a:p>
          <a:p>
            <a:endParaRPr lang="fr-FR" dirty="0"/>
          </a:p>
          <a:p>
            <a:r>
              <a:rPr lang="fr-FR" dirty="0"/>
              <a:t>E : topographie </a:t>
            </a:r>
            <a:r>
              <a:rPr lang="fr-FR" dirty="0" err="1"/>
              <a:t>brachio</a:t>
            </a:r>
            <a:r>
              <a:rPr lang="fr-FR" dirty="0"/>
              <a:t>-faciale</a:t>
            </a:r>
          </a:p>
          <a:p>
            <a:endParaRPr lang="fr-FR" dirty="0"/>
          </a:p>
          <a:p>
            <a:r>
              <a:rPr lang="fr-FR" dirty="0"/>
              <a:t>F : niveau médullaire</a:t>
            </a:r>
          </a:p>
          <a:p>
            <a:endParaRPr lang="fr-FR" dirty="0"/>
          </a:p>
          <a:p>
            <a:r>
              <a:rPr lang="fr-FR" dirty="0"/>
              <a:t>G : syndrome alterne du TC</a:t>
            </a:r>
          </a:p>
          <a:p>
            <a:endParaRPr lang="fr-FR" dirty="0"/>
          </a:p>
          <a:p>
            <a:r>
              <a:rPr lang="fr-FR" dirty="0"/>
              <a:t>H : </a:t>
            </a:r>
            <a:r>
              <a:rPr lang="fr-FR" dirty="0" err="1"/>
              <a:t>hémisyndrome</a:t>
            </a:r>
            <a:r>
              <a:rPr lang="fr-FR" dirty="0"/>
              <a:t> sensitif (thalamus++)</a:t>
            </a:r>
          </a:p>
          <a:p>
            <a:endParaRPr lang="fr-FR" dirty="0"/>
          </a:p>
          <a:p>
            <a:r>
              <a:rPr lang="fr-FR" dirty="0"/>
              <a:t>I : syndrome sensitif suspendu (syndrome </a:t>
            </a:r>
            <a:r>
              <a:rPr lang="fr-FR" dirty="0" err="1"/>
              <a:t>syringomyélique</a:t>
            </a:r>
            <a:r>
              <a:rPr lang="fr-FR" dirty="0"/>
              <a:t>)</a:t>
            </a:r>
          </a:p>
          <a:p>
            <a:endParaRPr lang="fr-FR" dirty="0"/>
          </a:p>
        </p:txBody>
      </p:sp>
      <p:pic>
        <p:nvPicPr>
          <p:cNvPr id="9"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1609B3F-4329-9441-894D-DA54AA31D1D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668061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DP5</a:t>
            </a:r>
            <a:br>
              <a:rPr lang="fr-FR" dirty="0"/>
            </a:br>
            <a:r>
              <a:rPr lang="fr-FR" sz="2700" dirty="0"/>
              <a:t>Q2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3F3050D-33F7-E740-B083-9D596247C01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65201D02-8116-1345-A0EA-6BD62A2D363A}"/>
              </a:ext>
            </a:extLst>
          </p:cNvPr>
          <p:cNvPicPr>
            <a:picLocks noChangeAspect="1"/>
          </p:cNvPicPr>
          <p:nvPr/>
        </p:nvPicPr>
        <p:blipFill>
          <a:blip r:embed="rId3"/>
          <a:stretch>
            <a:fillRect/>
          </a:stretch>
        </p:blipFill>
        <p:spPr>
          <a:xfrm>
            <a:off x="0" y="2465663"/>
            <a:ext cx="9144000" cy="3532450"/>
          </a:xfrm>
          <a:prstGeom prst="rect">
            <a:avLst/>
          </a:prstGeom>
        </p:spPr>
      </p:pic>
    </p:spTree>
    <p:extLst>
      <p:ext uri="{BB962C8B-B14F-4D97-AF65-F5344CB8AC3E}">
        <p14:creationId xmlns:p14="http://schemas.microsoft.com/office/powerpoint/2010/main" val="3479393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DP5 </a:t>
            </a:r>
            <a:br>
              <a:rPr lang="fr-FR" dirty="0"/>
            </a:br>
            <a:r>
              <a:rPr lang="fr-FR" sz="2700" dirty="0"/>
              <a:t>Q3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7AD8207-16B7-E845-B4ED-2086D140E17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73806B08-825D-C640-826E-37092991B66E}"/>
              </a:ext>
            </a:extLst>
          </p:cNvPr>
          <p:cNvPicPr>
            <a:picLocks noChangeAspect="1"/>
          </p:cNvPicPr>
          <p:nvPr/>
        </p:nvPicPr>
        <p:blipFill>
          <a:blip r:embed="rId3"/>
          <a:stretch>
            <a:fillRect/>
          </a:stretch>
        </p:blipFill>
        <p:spPr>
          <a:xfrm>
            <a:off x="0" y="2690167"/>
            <a:ext cx="9144000" cy="2994232"/>
          </a:xfrm>
          <a:prstGeom prst="rect">
            <a:avLst/>
          </a:prstGeom>
        </p:spPr>
      </p:pic>
    </p:spTree>
    <p:extLst>
      <p:ext uri="{BB962C8B-B14F-4D97-AF65-F5344CB8AC3E}">
        <p14:creationId xmlns:p14="http://schemas.microsoft.com/office/powerpoint/2010/main" val="2648462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DP5</a:t>
            </a:r>
            <a:br>
              <a:rPr lang="fr-FR" dirty="0"/>
            </a:br>
            <a:r>
              <a:rPr lang="fr-FR" sz="2700" dirty="0"/>
              <a:t>Q4 (QRU)</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FAD741D-0AAF-5644-A720-C9C359760348}"/>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4" name="Image 3">
            <a:extLst>
              <a:ext uri="{FF2B5EF4-FFF2-40B4-BE49-F238E27FC236}">
                <a16:creationId xmlns:a16="http://schemas.microsoft.com/office/drawing/2014/main" id="{DE901958-527C-2A44-B60E-B3D82E14F31D}"/>
              </a:ext>
            </a:extLst>
          </p:cNvPr>
          <p:cNvPicPr>
            <a:picLocks noChangeAspect="1"/>
          </p:cNvPicPr>
          <p:nvPr/>
        </p:nvPicPr>
        <p:blipFill>
          <a:blip r:embed="rId3"/>
          <a:stretch>
            <a:fillRect/>
          </a:stretch>
        </p:blipFill>
        <p:spPr>
          <a:xfrm>
            <a:off x="0" y="2519961"/>
            <a:ext cx="9144000" cy="3513063"/>
          </a:xfrm>
          <a:prstGeom prst="rect">
            <a:avLst/>
          </a:prstGeom>
        </p:spPr>
      </p:pic>
    </p:spTree>
    <p:extLst>
      <p:ext uri="{BB962C8B-B14F-4D97-AF65-F5344CB8AC3E}">
        <p14:creationId xmlns:p14="http://schemas.microsoft.com/office/powerpoint/2010/main" val="3037540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502943"/>
            <a:ext cx="7772400" cy="1470025"/>
          </a:xfrm>
        </p:spPr>
        <p:txBody>
          <a:bodyPr/>
          <a:lstStyle/>
          <a:p>
            <a:r>
              <a:rPr lang="fr-FR" dirty="0"/>
              <a:t>Mini DP6 SIDES</a:t>
            </a:r>
          </a:p>
        </p:txBody>
      </p:sp>
      <p:sp>
        <p:nvSpPr>
          <p:cNvPr id="3" name="Sous-titre 2"/>
          <p:cNvSpPr>
            <a:spLocks noGrp="1"/>
          </p:cNvSpPr>
          <p:nvPr>
            <p:ph type="subTitle" idx="1"/>
          </p:nvPr>
        </p:nvSpPr>
        <p:spPr>
          <a:xfrm>
            <a:off x="685800" y="2445926"/>
            <a:ext cx="7772400" cy="3857037"/>
          </a:xfrm>
        </p:spPr>
        <p:txBody>
          <a:bodyPr>
            <a:normAutofit fontScale="55000" lnSpcReduction="20000"/>
          </a:bodyPr>
          <a:lstStyle/>
          <a:p>
            <a:pPr algn="l"/>
            <a:r>
              <a:rPr lang="fr-FR" dirty="0">
                <a:solidFill>
                  <a:srgbClr val="000000"/>
                </a:solidFill>
              </a:rPr>
              <a:t>Vous recevez aux urgences Mme </a:t>
            </a:r>
            <a:r>
              <a:rPr lang="fr-FR" dirty="0" err="1">
                <a:solidFill>
                  <a:srgbClr val="000000"/>
                </a:solidFill>
              </a:rPr>
              <a:t>T</a:t>
            </a:r>
            <a:r>
              <a:rPr lang="fr-FR" dirty="0">
                <a:solidFill>
                  <a:srgbClr val="000000"/>
                </a:solidFill>
              </a:rPr>
              <a:t>, 32 ans, pour un trouble de la marche d’apparition rapide. Tout allait bien jusqu’à une semaine auparavant. Elle est sportive et n’a aucun antécédent médical. Une semaine auparavant, elle a commencé à accrocher ses pieds sur les trottoirs. Progressivement, les choses se sont aggravées si bien qu’elle a fini par avoir du mal à se relever de son canapé. Elle a pensé que c’était lié à la fatigue. Ce matin, elle n’arrivait plus à boutonner son chemisier, ce qui l’a inquiétée au point d’appeler les pompiers qui l’amènent aux urgences.</a:t>
            </a:r>
          </a:p>
          <a:p>
            <a:pPr algn="l"/>
            <a:endParaRPr lang="fr-FR" dirty="0">
              <a:solidFill>
                <a:srgbClr val="000000"/>
              </a:solidFill>
            </a:endParaRPr>
          </a:p>
          <a:p>
            <a:pPr algn="l"/>
            <a:r>
              <a:rPr lang="fr-FR" dirty="0">
                <a:solidFill>
                  <a:srgbClr val="000000"/>
                </a:solidFill>
              </a:rPr>
              <a:t>Cliniquement, vous constatez, chez une patiente cohérente et orientée, une faiblesse motrice des 4 membres, touchant tous les groups musculaires des membres mais prédominant aux MI et en </a:t>
            </a:r>
            <a:r>
              <a:rPr lang="fr-FR" dirty="0" err="1">
                <a:solidFill>
                  <a:srgbClr val="000000"/>
                </a:solidFill>
              </a:rPr>
              <a:t>distalité</a:t>
            </a:r>
            <a:r>
              <a:rPr lang="fr-FR" dirty="0">
                <a:solidFill>
                  <a:srgbClr val="000000"/>
                </a:solidFill>
              </a:rPr>
              <a:t> des MS. Il n’y a pas de trouble sensitif thermo-algique, mais de nombreuses erreurs au sens de position des articulations et des sensations d’étau sur les mollets et les avant-bras.</a:t>
            </a:r>
            <a:r>
              <a:rPr lang="fr-FR" dirty="0">
                <a:solidFill>
                  <a:srgbClr val="000000"/>
                </a:solidFill>
                <a:effectLst/>
              </a:rPr>
              <a:t> </a:t>
            </a:r>
            <a:endParaRPr lang="fr-FR" dirty="0">
              <a:solidFill>
                <a:srgbClr val="000000"/>
              </a:solidFill>
            </a:endParaRP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CC88E03-F9D2-F347-AE35-28F1FC2CA3C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2385119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DP6</a:t>
            </a:r>
            <a:br>
              <a:rPr lang="fr-FR" dirty="0"/>
            </a:br>
            <a:r>
              <a:rPr lang="fr-FR" sz="2700" dirty="0"/>
              <a:t>Q1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05873E6-27FA-B345-80A5-D772C47CB57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pic>
        <p:nvPicPr>
          <p:cNvPr id="4" name="Image 3">
            <a:extLst>
              <a:ext uri="{FF2B5EF4-FFF2-40B4-BE49-F238E27FC236}">
                <a16:creationId xmlns:a16="http://schemas.microsoft.com/office/drawing/2014/main" id="{F5A48508-E106-1F4B-9A8F-43452262181F}"/>
              </a:ext>
            </a:extLst>
          </p:cNvPr>
          <p:cNvPicPr>
            <a:picLocks noChangeAspect="1"/>
          </p:cNvPicPr>
          <p:nvPr/>
        </p:nvPicPr>
        <p:blipFill>
          <a:blip r:embed="rId3"/>
          <a:stretch>
            <a:fillRect/>
          </a:stretch>
        </p:blipFill>
        <p:spPr>
          <a:xfrm>
            <a:off x="0" y="2692556"/>
            <a:ext cx="9144000" cy="2944847"/>
          </a:xfrm>
          <a:prstGeom prst="rect">
            <a:avLst/>
          </a:prstGeom>
        </p:spPr>
      </p:pic>
    </p:spTree>
    <p:extLst>
      <p:ext uri="{BB962C8B-B14F-4D97-AF65-F5344CB8AC3E}">
        <p14:creationId xmlns:p14="http://schemas.microsoft.com/office/powerpoint/2010/main" val="2019796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12DA-605F-264E-9FCA-4B6AA1A26187}"/>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A1FC3B56-8C01-4043-ABA9-1AFDFC33165E}"/>
              </a:ext>
            </a:extLst>
          </p:cNvPr>
          <p:cNvPicPr>
            <a:picLocks noChangeAspect="1"/>
          </p:cNvPicPr>
          <p:nvPr/>
        </p:nvPicPr>
        <p:blipFill>
          <a:blip r:embed="rId2"/>
          <a:stretch>
            <a:fillRect/>
          </a:stretch>
        </p:blipFill>
        <p:spPr>
          <a:xfrm>
            <a:off x="4495799" y="1"/>
            <a:ext cx="4506685" cy="3461656"/>
          </a:xfrm>
          <a:prstGeom prst="rect">
            <a:avLst/>
          </a:prstGeom>
        </p:spPr>
      </p:pic>
      <p:pic>
        <p:nvPicPr>
          <p:cNvPr id="7" name="Image 6">
            <a:extLst>
              <a:ext uri="{FF2B5EF4-FFF2-40B4-BE49-F238E27FC236}">
                <a16:creationId xmlns:a16="http://schemas.microsoft.com/office/drawing/2014/main" id="{77E19BF0-3837-6D4C-B3D8-1F1DC0EA4744}"/>
              </a:ext>
            </a:extLst>
          </p:cNvPr>
          <p:cNvPicPr>
            <a:picLocks noChangeAspect="1"/>
          </p:cNvPicPr>
          <p:nvPr/>
        </p:nvPicPr>
        <p:blipFill>
          <a:blip r:embed="rId3"/>
          <a:stretch>
            <a:fillRect/>
          </a:stretch>
        </p:blipFill>
        <p:spPr>
          <a:xfrm>
            <a:off x="141515" y="1"/>
            <a:ext cx="4746171" cy="3461656"/>
          </a:xfrm>
          <a:prstGeom prst="rect">
            <a:avLst/>
          </a:prstGeom>
        </p:spPr>
      </p:pic>
      <p:pic>
        <p:nvPicPr>
          <p:cNvPr id="9" name="Image 8">
            <a:extLst>
              <a:ext uri="{FF2B5EF4-FFF2-40B4-BE49-F238E27FC236}">
                <a16:creationId xmlns:a16="http://schemas.microsoft.com/office/drawing/2014/main" id="{5279B6D9-6108-BB41-A550-2DE5F7A50882}"/>
              </a:ext>
            </a:extLst>
          </p:cNvPr>
          <p:cNvPicPr>
            <a:picLocks noChangeAspect="1"/>
          </p:cNvPicPr>
          <p:nvPr/>
        </p:nvPicPr>
        <p:blipFill>
          <a:blip r:embed="rId4"/>
          <a:stretch>
            <a:fillRect/>
          </a:stretch>
        </p:blipFill>
        <p:spPr>
          <a:xfrm>
            <a:off x="4495798" y="3375135"/>
            <a:ext cx="4603751" cy="3461657"/>
          </a:xfrm>
          <a:prstGeom prst="rect">
            <a:avLst/>
          </a:prstGeom>
        </p:spPr>
      </p:pic>
      <p:pic>
        <p:nvPicPr>
          <p:cNvPr id="11" name="Espace réservé du contenu 3">
            <a:extLst>
              <a:ext uri="{FF2B5EF4-FFF2-40B4-BE49-F238E27FC236}">
                <a16:creationId xmlns:a16="http://schemas.microsoft.com/office/drawing/2014/main" id="{37AF886B-A30F-AE43-8779-B9294C3D594C}"/>
              </a:ext>
            </a:extLst>
          </p:cNvPr>
          <p:cNvPicPr>
            <a:picLocks noGrp="1" noChangeAspect="1"/>
          </p:cNvPicPr>
          <p:nvPr>
            <p:ph idx="1"/>
          </p:nvPr>
        </p:nvPicPr>
        <p:blipFill>
          <a:blip r:embed="rId5"/>
          <a:stretch>
            <a:fillRect/>
          </a:stretch>
        </p:blipFill>
        <p:spPr>
          <a:xfrm>
            <a:off x="141514" y="3375137"/>
            <a:ext cx="4647046" cy="3461656"/>
          </a:xfrm>
          <a:prstGeom prst="rect">
            <a:avLst/>
          </a:prstGeom>
        </p:spPr>
      </p:pic>
    </p:spTree>
    <p:extLst>
      <p:ext uri="{BB962C8B-B14F-4D97-AF65-F5344CB8AC3E}">
        <p14:creationId xmlns:p14="http://schemas.microsoft.com/office/powerpoint/2010/main" val="163567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732295" y="2564377"/>
            <a:ext cx="7772400" cy="1470025"/>
          </a:xfrm>
        </p:spPr>
        <p:txBody>
          <a:bodyPr/>
          <a:lstStyle/>
          <a:p>
            <a:r>
              <a:rPr lang="en-GB" dirty="0"/>
              <a:t>DIAGNOSTIC TOPOGRAPHIQUE</a:t>
            </a:r>
          </a:p>
        </p:txBody>
      </p:sp>
      <p:sp>
        <p:nvSpPr>
          <p:cNvPr id="5" name="Rectangle 4">
            <a:extLst>
              <a:ext uri="{FF2B5EF4-FFF2-40B4-BE49-F238E27FC236}">
                <a16:creationId xmlns:a16="http://schemas.microsoft.com/office/drawing/2014/main" id="{D861F516-70FE-DF4C-8B7E-FD57DC542D4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2078273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7F3DB00-4C93-4F49-945B-8F67B0E296D0}"/>
              </a:ext>
            </a:extLst>
          </p:cNvPr>
          <p:cNvPicPr>
            <a:picLocks noChangeAspect="1"/>
          </p:cNvPicPr>
          <p:nvPr/>
        </p:nvPicPr>
        <p:blipFill>
          <a:blip r:embed="rId2"/>
          <a:stretch>
            <a:fillRect/>
          </a:stretch>
        </p:blipFill>
        <p:spPr>
          <a:xfrm>
            <a:off x="0" y="-21772"/>
            <a:ext cx="4231074" cy="6858000"/>
          </a:xfrm>
          <a:prstGeom prst="rect">
            <a:avLst/>
          </a:prstGeom>
        </p:spPr>
      </p:pic>
      <p:pic>
        <p:nvPicPr>
          <p:cNvPr id="3" name="Image 2">
            <a:extLst>
              <a:ext uri="{FF2B5EF4-FFF2-40B4-BE49-F238E27FC236}">
                <a16:creationId xmlns:a16="http://schemas.microsoft.com/office/drawing/2014/main" id="{A7F84A3B-8024-3A48-B301-B60740D479D6}"/>
              </a:ext>
            </a:extLst>
          </p:cNvPr>
          <p:cNvPicPr>
            <a:picLocks noChangeAspect="1"/>
          </p:cNvPicPr>
          <p:nvPr/>
        </p:nvPicPr>
        <p:blipFill>
          <a:blip r:embed="rId3"/>
          <a:stretch>
            <a:fillRect/>
          </a:stretch>
        </p:blipFill>
        <p:spPr>
          <a:xfrm>
            <a:off x="4231074" y="-1"/>
            <a:ext cx="4920343" cy="2884713"/>
          </a:xfrm>
          <a:prstGeom prst="rect">
            <a:avLst/>
          </a:prstGeom>
        </p:spPr>
      </p:pic>
      <p:pic>
        <p:nvPicPr>
          <p:cNvPr id="4" name="Image 3">
            <a:extLst>
              <a:ext uri="{FF2B5EF4-FFF2-40B4-BE49-F238E27FC236}">
                <a16:creationId xmlns:a16="http://schemas.microsoft.com/office/drawing/2014/main" id="{DD9A717D-27B5-314A-8F38-237498E0F4F6}"/>
              </a:ext>
            </a:extLst>
          </p:cNvPr>
          <p:cNvPicPr>
            <a:picLocks noChangeAspect="1"/>
          </p:cNvPicPr>
          <p:nvPr/>
        </p:nvPicPr>
        <p:blipFill>
          <a:blip r:embed="rId4"/>
          <a:stretch>
            <a:fillRect/>
          </a:stretch>
        </p:blipFill>
        <p:spPr>
          <a:xfrm>
            <a:off x="4231073" y="3058886"/>
            <a:ext cx="4920343" cy="3657599"/>
          </a:xfrm>
          <a:prstGeom prst="rect">
            <a:avLst/>
          </a:prstGeom>
        </p:spPr>
      </p:pic>
    </p:spTree>
    <p:extLst>
      <p:ext uri="{BB962C8B-B14F-4D97-AF65-F5344CB8AC3E}">
        <p14:creationId xmlns:p14="http://schemas.microsoft.com/office/powerpoint/2010/main" val="1735683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DP6</a:t>
            </a:r>
            <a:br>
              <a:rPr lang="fr-FR" dirty="0"/>
            </a:br>
            <a:r>
              <a:rPr lang="fr-FR" sz="2700" dirty="0"/>
              <a:t>Q2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7292911-3B8F-CC47-8E8F-229009E1BF8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
        <p:nvSpPr>
          <p:cNvPr id="3" name="ZoneTexte 2">
            <a:extLst>
              <a:ext uri="{FF2B5EF4-FFF2-40B4-BE49-F238E27FC236}">
                <a16:creationId xmlns:a16="http://schemas.microsoft.com/office/drawing/2014/main" id="{9B8B50A4-13FF-B34F-A370-E9FC7D045AE1}"/>
              </a:ext>
            </a:extLst>
          </p:cNvPr>
          <p:cNvSpPr txBox="1"/>
          <p:nvPr/>
        </p:nvSpPr>
        <p:spPr>
          <a:xfrm>
            <a:off x="774971" y="1779638"/>
            <a:ext cx="7474294" cy="4108817"/>
          </a:xfrm>
          <a:prstGeom prst="rect">
            <a:avLst/>
          </a:prstGeom>
          <a:noFill/>
        </p:spPr>
        <p:txBody>
          <a:bodyPr wrap="square" rtlCol="0">
            <a:spAutoFit/>
          </a:bodyPr>
          <a:lstStyle/>
          <a:p>
            <a:pPr>
              <a:lnSpc>
                <a:spcPct val="150000"/>
              </a:lnSpc>
            </a:pPr>
            <a:r>
              <a:rPr lang="fr-FR" dirty="0"/>
              <a:t>Vous  notez par ailleurs une </a:t>
            </a:r>
            <a:r>
              <a:rPr lang="fr-FR" dirty="0" err="1"/>
              <a:t>diparésie</a:t>
            </a:r>
            <a:r>
              <a:rPr lang="fr-FR" dirty="0"/>
              <a:t> faciale. Parmi les éléments suivants, lesquelles vous attendriez vous à observer si l’affection était liée à un atteinte du tronc cérébral ?</a:t>
            </a:r>
          </a:p>
          <a:p>
            <a:pPr>
              <a:lnSpc>
                <a:spcPct val="150000"/>
              </a:lnSpc>
            </a:pPr>
            <a:endParaRPr lang="fr-FR" dirty="0"/>
          </a:p>
          <a:p>
            <a:pPr marL="285750" indent="-285750">
              <a:lnSpc>
                <a:spcPct val="150000"/>
              </a:lnSpc>
              <a:buFont typeface="Wingdings" pitchFamily="2" charset="2"/>
              <a:buChar char="q"/>
            </a:pPr>
            <a:r>
              <a:rPr lang="fr-FR" dirty="0"/>
              <a:t>Des troubles cognitifs</a:t>
            </a:r>
          </a:p>
          <a:p>
            <a:pPr marL="285750" indent="-285750">
              <a:lnSpc>
                <a:spcPct val="150000"/>
              </a:lnSpc>
              <a:buFont typeface="Wingdings" pitchFamily="2" charset="2"/>
              <a:buChar char="ü"/>
            </a:pPr>
            <a:r>
              <a:rPr lang="fr-FR" dirty="0"/>
              <a:t>Des troubles de la déglutition</a:t>
            </a:r>
          </a:p>
          <a:p>
            <a:pPr marL="285750" indent="-285750">
              <a:lnSpc>
                <a:spcPct val="150000"/>
              </a:lnSpc>
              <a:buFont typeface="Wingdings" pitchFamily="2" charset="2"/>
              <a:buChar char="ü"/>
            </a:pPr>
            <a:r>
              <a:rPr lang="fr-FR" dirty="0"/>
              <a:t>Des troubles de la vigilance</a:t>
            </a:r>
          </a:p>
          <a:p>
            <a:pPr marL="285750" indent="-285750">
              <a:lnSpc>
                <a:spcPct val="150000"/>
              </a:lnSpc>
              <a:buFont typeface="Wingdings" pitchFamily="2" charset="2"/>
              <a:buChar char="ü"/>
            </a:pPr>
            <a:r>
              <a:rPr lang="fr-FR" dirty="0"/>
              <a:t>Un syndrome cérébelleux</a:t>
            </a:r>
          </a:p>
          <a:p>
            <a:pPr marL="285750" indent="-285750">
              <a:lnSpc>
                <a:spcPct val="150000"/>
              </a:lnSpc>
              <a:buFont typeface="Wingdings" pitchFamily="2" charset="2"/>
              <a:buChar char="ü"/>
            </a:pPr>
            <a:r>
              <a:rPr lang="fr-FR" dirty="0"/>
              <a:t>Une atteinte d’autres nerfs crâniens</a:t>
            </a:r>
          </a:p>
          <a:p>
            <a:endParaRPr lang="fr-FR" dirty="0"/>
          </a:p>
        </p:txBody>
      </p:sp>
    </p:spTree>
    <p:extLst>
      <p:ext uri="{BB962C8B-B14F-4D97-AF65-F5344CB8AC3E}">
        <p14:creationId xmlns:p14="http://schemas.microsoft.com/office/powerpoint/2010/main" val="1734842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41974-C8D1-6E4F-A639-4D6B72428A21}"/>
              </a:ext>
            </a:extLst>
          </p:cNvPr>
          <p:cNvSpPr>
            <a:spLocks noGrp="1"/>
          </p:cNvSpPr>
          <p:nvPr>
            <p:ph type="title"/>
          </p:nvPr>
        </p:nvSpPr>
        <p:spPr/>
        <p:txBody>
          <a:bodyPr/>
          <a:lstStyle/>
          <a:p>
            <a:endParaRPr lang="fr-FR"/>
          </a:p>
        </p:txBody>
      </p:sp>
      <p:pic>
        <p:nvPicPr>
          <p:cNvPr id="6" name="Image 5">
            <a:extLst>
              <a:ext uri="{FF2B5EF4-FFF2-40B4-BE49-F238E27FC236}">
                <a16:creationId xmlns:a16="http://schemas.microsoft.com/office/drawing/2014/main" id="{1C08E818-05F3-9B41-B2B2-7F2F24B0CEDF}"/>
              </a:ext>
            </a:extLst>
          </p:cNvPr>
          <p:cNvPicPr>
            <a:picLocks noChangeAspect="1"/>
          </p:cNvPicPr>
          <p:nvPr/>
        </p:nvPicPr>
        <p:blipFill>
          <a:blip r:embed="rId2"/>
          <a:stretch>
            <a:fillRect/>
          </a:stretch>
        </p:blipFill>
        <p:spPr>
          <a:xfrm>
            <a:off x="-87085" y="124732"/>
            <a:ext cx="5203370" cy="6542767"/>
          </a:xfrm>
          <a:prstGeom prst="rect">
            <a:avLst/>
          </a:prstGeom>
        </p:spPr>
      </p:pic>
      <p:pic>
        <p:nvPicPr>
          <p:cNvPr id="7" name="Image 6">
            <a:extLst>
              <a:ext uri="{FF2B5EF4-FFF2-40B4-BE49-F238E27FC236}">
                <a16:creationId xmlns:a16="http://schemas.microsoft.com/office/drawing/2014/main" id="{F4CD409B-1DA6-3442-AF1F-7325838FBBDA}"/>
              </a:ext>
            </a:extLst>
          </p:cNvPr>
          <p:cNvPicPr>
            <a:picLocks noChangeAspect="1"/>
          </p:cNvPicPr>
          <p:nvPr/>
        </p:nvPicPr>
        <p:blipFill>
          <a:blip r:embed="rId3"/>
          <a:stretch>
            <a:fillRect/>
          </a:stretch>
        </p:blipFill>
        <p:spPr>
          <a:xfrm>
            <a:off x="5116285" y="0"/>
            <a:ext cx="3918857" cy="6667500"/>
          </a:xfrm>
          <a:prstGeom prst="rect">
            <a:avLst/>
          </a:prstGeom>
        </p:spPr>
      </p:pic>
      <p:sp>
        <p:nvSpPr>
          <p:cNvPr id="8" name="Espace réservé du contenu 7">
            <a:extLst>
              <a:ext uri="{FF2B5EF4-FFF2-40B4-BE49-F238E27FC236}">
                <a16:creationId xmlns:a16="http://schemas.microsoft.com/office/drawing/2014/main" id="{97BEC88F-BE22-B349-8967-A83B5E03A11B}"/>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31684199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DP6</a:t>
            </a:r>
            <a:br>
              <a:rPr lang="fr-FR" dirty="0"/>
            </a:br>
            <a:r>
              <a:rPr lang="fr-FR" sz="2700" dirty="0"/>
              <a:t>Q3 (QRU)</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A5CBF8B-1454-6E4C-BB61-DB8699AFA00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
        <p:nvSpPr>
          <p:cNvPr id="8" name="Rectangle 7">
            <a:extLst>
              <a:ext uri="{FF2B5EF4-FFF2-40B4-BE49-F238E27FC236}">
                <a16:creationId xmlns:a16="http://schemas.microsoft.com/office/drawing/2014/main" id="{A7ACF4E4-79B0-D14F-AB1C-C84E5D921D1C}"/>
              </a:ext>
            </a:extLst>
          </p:cNvPr>
          <p:cNvSpPr/>
          <p:nvPr/>
        </p:nvSpPr>
        <p:spPr>
          <a:xfrm>
            <a:off x="774971" y="21400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D6P</a:t>
            </a:r>
          </a:p>
        </p:txBody>
      </p:sp>
      <p:sp>
        <p:nvSpPr>
          <p:cNvPr id="3" name="ZoneTexte 2">
            <a:extLst>
              <a:ext uri="{FF2B5EF4-FFF2-40B4-BE49-F238E27FC236}">
                <a16:creationId xmlns:a16="http://schemas.microsoft.com/office/drawing/2014/main" id="{9CCD0343-DDD5-7146-A86C-F7A752DF1989}"/>
              </a:ext>
            </a:extLst>
          </p:cNvPr>
          <p:cNvSpPr txBox="1"/>
          <p:nvPr/>
        </p:nvSpPr>
        <p:spPr>
          <a:xfrm>
            <a:off x="723193" y="1556925"/>
            <a:ext cx="7914968" cy="4204356"/>
          </a:xfrm>
          <a:prstGeom prst="rect">
            <a:avLst/>
          </a:prstGeom>
          <a:noFill/>
        </p:spPr>
        <p:txBody>
          <a:bodyPr wrap="square" rtlCol="0">
            <a:spAutoFit/>
          </a:bodyPr>
          <a:lstStyle/>
          <a:p>
            <a:pPr>
              <a:lnSpc>
                <a:spcPct val="150000"/>
              </a:lnSpc>
            </a:pPr>
            <a:r>
              <a:rPr lang="fr-FR" dirty="0"/>
              <a:t>La patiente n’a pas de trouble de la vigilance, pas de syndrome cérébelleux pas d’atteinte d’autres nerfs crâniens. Vous notez une abolition de tous les rot compatible avec l’hypothèse d’une </a:t>
            </a:r>
            <a:r>
              <a:rPr lang="fr-FR" dirty="0" err="1"/>
              <a:t>polyradiculo</a:t>
            </a:r>
            <a:r>
              <a:rPr lang="fr-FR" dirty="0"/>
              <a:t>-neuropathie. Parmi ces symptômes, lequel vous attendez vous à observer ?</a:t>
            </a:r>
          </a:p>
          <a:p>
            <a:pPr>
              <a:lnSpc>
                <a:spcPct val="150000"/>
              </a:lnSpc>
            </a:pPr>
            <a:endParaRPr lang="fr-FR" dirty="0"/>
          </a:p>
          <a:p>
            <a:pPr marL="285750" indent="-285750">
              <a:lnSpc>
                <a:spcPct val="150000"/>
              </a:lnSpc>
              <a:buFont typeface="Wingdings" pitchFamily="2" charset="2"/>
              <a:buChar char="ü"/>
            </a:pPr>
            <a:r>
              <a:rPr lang="fr-FR" dirty="0"/>
              <a:t>Une </a:t>
            </a:r>
            <a:r>
              <a:rPr lang="fr-FR" dirty="0" err="1"/>
              <a:t>dysautonmie</a:t>
            </a:r>
            <a:endParaRPr lang="fr-FR" dirty="0"/>
          </a:p>
          <a:p>
            <a:pPr marL="285750" indent="-285750">
              <a:lnSpc>
                <a:spcPct val="150000"/>
              </a:lnSpc>
              <a:buFont typeface="Wingdings" pitchFamily="2" charset="2"/>
              <a:buChar char="q"/>
            </a:pPr>
            <a:r>
              <a:rPr lang="fr-FR" dirty="0"/>
              <a:t>Des troubles sphinctériens</a:t>
            </a:r>
          </a:p>
          <a:p>
            <a:pPr marL="285750" indent="-285750">
              <a:lnSpc>
                <a:spcPct val="150000"/>
              </a:lnSpc>
              <a:buFont typeface="Wingdings" pitchFamily="2" charset="2"/>
              <a:buChar char="q"/>
            </a:pPr>
            <a:r>
              <a:rPr lang="fr-FR" dirty="0"/>
              <a:t>Une </a:t>
            </a:r>
            <a:r>
              <a:rPr lang="fr-FR" dirty="0" err="1"/>
              <a:t>dysautonomie</a:t>
            </a:r>
            <a:r>
              <a:rPr lang="fr-FR" dirty="0"/>
              <a:t> sévère</a:t>
            </a:r>
          </a:p>
          <a:p>
            <a:pPr marL="285750" indent="-285750">
              <a:lnSpc>
                <a:spcPct val="150000"/>
              </a:lnSpc>
              <a:buFont typeface="Wingdings" pitchFamily="2" charset="2"/>
              <a:buChar char="q"/>
            </a:pPr>
            <a:r>
              <a:rPr lang="fr-FR" dirty="0"/>
              <a:t>Une anesthésie thermo-algique</a:t>
            </a:r>
          </a:p>
          <a:p>
            <a:pPr marL="285750" indent="-285750">
              <a:lnSpc>
                <a:spcPct val="150000"/>
              </a:lnSpc>
              <a:buFont typeface="Wingdings" pitchFamily="2" charset="2"/>
              <a:buChar char="q"/>
            </a:pPr>
            <a:r>
              <a:rPr lang="fr-FR" dirty="0"/>
              <a:t>Une abolition des reflexes cutanés abdominaux</a:t>
            </a:r>
          </a:p>
        </p:txBody>
      </p:sp>
    </p:spTree>
    <p:extLst>
      <p:ext uri="{BB962C8B-B14F-4D97-AF65-F5344CB8AC3E}">
        <p14:creationId xmlns:p14="http://schemas.microsoft.com/office/powerpoint/2010/main" val="3906984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DP6</a:t>
            </a:r>
            <a:br>
              <a:rPr lang="fr-FR" dirty="0"/>
            </a:br>
            <a:r>
              <a:rPr lang="fr-FR" sz="2700" dirty="0"/>
              <a:t>Q4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324A09B-BCB5-0747-858E-8DEB853BECC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
        <p:nvSpPr>
          <p:cNvPr id="9" name="Rectangle 8">
            <a:extLst>
              <a:ext uri="{FF2B5EF4-FFF2-40B4-BE49-F238E27FC236}">
                <a16:creationId xmlns:a16="http://schemas.microsoft.com/office/drawing/2014/main" id="{CA2C3A7C-E9E2-1D4A-B487-D7076A4BE5EE}"/>
              </a:ext>
            </a:extLst>
          </p:cNvPr>
          <p:cNvSpPr/>
          <p:nvPr/>
        </p:nvSpPr>
        <p:spPr>
          <a:xfrm>
            <a:off x="774971" y="21400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D6P</a:t>
            </a:r>
          </a:p>
        </p:txBody>
      </p:sp>
      <p:sp>
        <p:nvSpPr>
          <p:cNvPr id="4" name="ZoneTexte 3">
            <a:extLst>
              <a:ext uri="{FF2B5EF4-FFF2-40B4-BE49-F238E27FC236}">
                <a16:creationId xmlns:a16="http://schemas.microsoft.com/office/drawing/2014/main" id="{D11AD183-D46B-3F41-B1F4-C53884B2F5F1}"/>
              </a:ext>
            </a:extLst>
          </p:cNvPr>
          <p:cNvSpPr txBox="1"/>
          <p:nvPr/>
        </p:nvSpPr>
        <p:spPr>
          <a:xfrm>
            <a:off x="708593" y="2096616"/>
            <a:ext cx="7637739" cy="4385816"/>
          </a:xfrm>
          <a:prstGeom prst="rect">
            <a:avLst/>
          </a:prstGeom>
          <a:noFill/>
        </p:spPr>
        <p:txBody>
          <a:bodyPr wrap="square" rtlCol="0">
            <a:spAutoFit/>
          </a:bodyPr>
          <a:lstStyle/>
          <a:p>
            <a:r>
              <a:rPr lang="fr-FR" dirty="0"/>
              <a:t>Concernant l’évolution ascendante chez votre patient, quel (les) proposition est (sont) vraie(s)) ?</a:t>
            </a:r>
          </a:p>
          <a:p>
            <a:pPr>
              <a:lnSpc>
                <a:spcPct val="150000"/>
              </a:lnSpc>
            </a:pPr>
            <a:endParaRPr lang="fr-FR" dirty="0"/>
          </a:p>
          <a:p>
            <a:pPr marL="285750" indent="-285750">
              <a:lnSpc>
                <a:spcPct val="150000"/>
              </a:lnSpc>
              <a:buFont typeface="Wingdings" pitchFamily="2" charset="2"/>
              <a:buChar char="q"/>
            </a:pPr>
            <a:r>
              <a:rPr lang="fr-FR" dirty="0"/>
              <a:t>Il s’agit d’une affection longueur dépendante</a:t>
            </a:r>
          </a:p>
          <a:p>
            <a:pPr marL="285750" indent="-285750">
              <a:lnSpc>
                <a:spcPct val="150000"/>
              </a:lnSpc>
              <a:buFont typeface="Wingdings" pitchFamily="2" charset="2"/>
              <a:buChar char="ü"/>
            </a:pPr>
            <a:r>
              <a:rPr lang="fr-FR" dirty="0"/>
              <a:t>Les fibres les plus longues sont statistiquement plus vulnérables aux atteintes hématogènes</a:t>
            </a:r>
          </a:p>
          <a:p>
            <a:pPr marL="285750" indent="-285750">
              <a:lnSpc>
                <a:spcPct val="150000"/>
              </a:lnSpc>
              <a:buFont typeface="Wingdings" pitchFamily="2" charset="2"/>
              <a:buChar char="ü"/>
            </a:pPr>
            <a:r>
              <a:rPr lang="fr-FR" dirty="0"/>
              <a:t>L’évolution ascendante est habituelle mais pas obligatoire</a:t>
            </a:r>
          </a:p>
          <a:p>
            <a:pPr marL="285750" indent="-285750">
              <a:lnSpc>
                <a:spcPct val="150000"/>
              </a:lnSpc>
              <a:buFont typeface="Wingdings" pitchFamily="2" charset="2"/>
              <a:buChar char="ü"/>
            </a:pPr>
            <a:r>
              <a:rPr lang="fr-FR" dirty="0"/>
              <a:t>Cette affection peut se révéler par une diplégie faciale</a:t>
            </a:r>
          </a:p>
          <a:p>
            <a:pPr marL="285750" indent="-285750">
              <a:lnSpc>
                <a:spcPct val="150000"/>
              </a:lnSpc>
              <a:buFont typeface="Wingdings" pitchFamily="2" charset="2"/>
              <a:buChar char="q"/>
            </a:pPr>
            <a:r>
              <a:rPr lang="fr-FR" dirty="0"/>
              <a:t>Elle est liée au pathogène qui progresse de manière centripète</a:t>
            </a:r>
          </a:p>
          <a:p>
            <a:pPr marL="285750" indent="-285750">
              <a:buFont typeface="Wingdings" pitchFamily="2" charset="2"/>
              <a:buChar char="ü"/>
            </a:pPr>
            <a:endParaRPr lang="fr-FR" dirty="0"/>
          </a:p>
          <a:p>
            <a:endParaRPr lang="fr-FR" dirty="0"/>
          </a:p>
          <a:p>
            <a:endParaRPr lang="fr-FR" dirty="0"/>
          </a:p>
        </p:txBody>
      </p:sp>
    </p:spTree>
    <p:extLst>
      <p:ext uri="{BB962C8B-B14F-4D97-AF65-F5344CB8AC3E}">
        <p14:creationId xmlns:p14="http://schemas.microsoft.com/office/powerpoint/2010/main" val="33159171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FC9C7A-68F6-7744-B34D-45E0194C76ED}"/>
              </a:ext>
            </a:extLst>
          </p:cNvPr>
          <p:cNvSpPr>
            <a:spLocks noGrp="1"/>
          </p:cNvSpPr>
          <p:nvPr>
            <p:ph type="title"/>
          </p:nvPr>
        </p:nvSpPr>
        <p:spPr/>
        <p:txBody>
          <a:bodyPr/>
          <a:lstStyle/>
          <a:p>
            <a:endParaRPr lang="fr-FR" dirty="0"/>
          </a:p>
        </p:txBody>
      </p:sp>
      <p:pic>
        <p:nvPicPr>
          <p:cNvPr id="9" name="Image 8">
            <a:extLst>
              <a:ext uri="{FF2B5EF4-FFF2-40B4-BE49-F238E27FC236}">
                <a16:creationId xmlns:a16="http://schemas.microsoft.com/office/drawing/2014/main" id="{361FFBFB-C9E4-0E4F-A33E-3CB01823B763}"/>
              </a:ext>
            </a:extLst>
          </p:cNvPr>
          <p:cNvPicPr>
            <a:picLocks noChangeAspect="1"/>
          </p:cNvPicPr>
          <p:nvPr/>
        </p:nvPicPr>
        <p:blipFill>
          <a:blip r:embed="rId2"/>
          <a:stretch>
            <a:fillRect/>
          </a:stretch>
        </p:blipFill>
        <p:spPr>
          <a:xfrm>
            <a:off x="71285" y="274639"/>
            <a:ext cx="8860971" cy="5959014"/>
          </a:xfrm>
          <a:prstGeom prst="rect">
            <a:avLst/>
          </a:prstGeom>
        </p:spPr>
      </p:pic>
    </p:spTree>
    <p:extLst>
      <p:ext uri="{BB962C8B-B14F-4D97-AF65-F5344CB8AC3E}">
        <p14:creationId xmlns:p14="http://schemas.microsoft.com/office/powerpoint/2010/main" val="1930463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502943"/>
            <a:ext cx="7772400" cy="1470025"/>
          </a:xfrm>
        </p:spPr>
        <p:txBody>
          <a:bodyPr/>
          <a:lstStyle/>
          <a:p>
            <a:r>
              <a:rPr lang="fr-FR" dirty="0"/>
              <a:t>Mini DP7</a:t>
            </a:r>
          </a:p>
        </p:txBody>
      </p:sp>
      <p:sp>
        <p:nvSpPr>
          <p:cNvPr id="3" name="Sous-titre 2"/>
          <p:cNvSpPr>
            <a:spLocks noGrp="1"/>
          </p:cNvSpPr>
          <p:nvPr>
            <p:ph type="subTitle" idx="1"/>
          </p:nvPr>
        </p:nvSpPr>
        <p:spPr>
          <a:xfrm>
            <a:off x="685800" y="2445926"/>
            <a:ext cx="7772400" cy="3857037"/>
          </a:xfrm>
        </p:spPr>
        <p:txBody>
          <a:bodyPr>
            <a:normAutofit fontScale="55000" lnSpcReduction="20000"/>
          </a:bodyPr>
          <a:lstStyle/>
          <a:p>
            <a:pPr algn="l"/>
            <a:r>
              <a:rPr lang="fr-FR" sz="3300" dirty="0">
                <a:solidFill>
                  <a:srgbClr val="000000"/>
                </a:solidFill>
              </a:rPr>
              <a:t>Un homme de 75 ans, hypertendu traité depuis 20 ans, consulte pour des troubles de la marche apparus brutalement il y a 15 jours.</a:t>
            </a:r>
          </a:p>
          <a:p>
            <a:pPr algn="l"/>
            <a:br>
              <a:rPr lang="fr-FR" sz="3300" dirty="0">
                <a:solidFill>
                  <a:srgbClr val="000000"/>
                </a:solidFill>
              </a:rPr>
            </a:br>
            <a:r>
              <a:rPr lang="fr-FR" sz="3300" dirty="0">
                <a:solidFill>
                  <a:srgbClr val="000000"/>
                </a:solidFill>
              </a:rPr>
              <a:t>Il y a 2 ans, en se levant </a:t>
            </a:r>
            <a:r>
              <a:rPr lang="fr-FR" sz="3300" dirty="0" err="1">
                <a:solidFill>
                  <a:srgbClr val="000000"/>
                </a:solidFill>
              </a:rPr>
              <a:t>après</a:t>
            </a:r>
            <a:r>
              <a:rPr lang="fr-FR" sz="3300" dirty="0">
                <a:solidFill>
                  <a:srgbClr val="000000"/>
                </a:solidFill>
              </a:rPr>
              <a:t> le </a:t>
            </a:r>
            <a:r>
              <a:rPr lang="fr-FR" sz="3300" dirty="0" err="1">
                <a:solidFill>
                  <a:srgbClr val="000000"/>
                </a:solidFill>
              </a:rPr>
              <a:t>déjeuner</a:t>
            </a:r>
            <a:r>
              <a:rPr lang="fr-FR" sz="3300" dirty="0">
                <a:solidFill>
                  <a:srgbClr val="000000"/>
                </a:solidFill>
              </a:rPr>
              <a:t>, il avait constaté une lourdeur du membre </a:t>
            </a:r>
            <a:r>
              <a:rPr lang="fr-FR" sz="3300" dirty="0" err="1">
                <a:solidFill>
                  <a:srgbClr val="000000"/>
                </a:solidFill>
              </a:rPr>
              <a:t>supérieur</a:t>
            </a:r>
            <a:r>
              <a:rPr lang="fr-FR" sz="3300" dirty="0">
                <a:solidFill>
                  <a:srgbClr val="000000"/>
                </a:solidFill>
              </a:rPr>
              <a:t> et du membre </a:t>
            </a:r>
            <a:r>
              <a:rPr lang="fr-FR" sz="3300" dirty="0" err="1">
                <a:solidFill>
                  <a:srgbClr val="000000"/>
                </a:solidFill>
              </a:rPr>
              <a:t>inférieur</a:t>
            </a:r>
            <a:r>
              <a:rPr lang="fr-FR" sz="3300" dirty="0">
                <a:solidFill>
                  <a:srgbClr val="000000"/>
                </a:solidFill>
              </a:rPr>
              <a:t> droits sans autre </a:t>
            </a:r>
            <a:r>
              <a:rPr lang="fr-FR" sz="3300" dirty="0" err="1">
                <a:solidFill>
                  <a:srgbClr val="000000"/>
                </a:solidFill>
              </a:rPr>
              <a:t>symptôme</a:t>
            </a:r>
            <a:r>
              <a:rPr lang="fr-FR" sz="3300" dirty="0">
                <a:solidFill>
                  <a:srgbClr val="000000"/>
                </a:solidFill>
              </a:rPr>
              <a:t>. Son </a:t>
            </a:r>
            <a:r>
              <a:rPr lang="fr-FR" sz="3300" dirty="0" err="1">
                <a:solidFill>
                  <a:srgbClr val="000000"/>
                </a:solidFill>
              </a:rPr>
              <a:t>médecin</a:t>
            </a:r>
            <a:r>
              <a:rPr lang="fr-FR" sz="3300" dirty="0">
                <a:solidFill>
                  <a:srgbClr val="000000"/>
                </a:solidFill>
              </a:rPr>
              <a:t> lui avait prescrit un scanner qui </a:t>
            </a:r>
            <a:r>
              <a:rPr lang="fr-FR" sz="3300" dirty="0" err="1">
                <a:solidFill>
                  <a:srgbClr val="000000"/>
                </a:solidFill>
              </a:rPr>
              <a:t>était</a:t>
            </a:r>
            <a:r>
              <a:rPr lang="fr-FR" sz="3300" dirty="0">
                <a:solidFill>
                  <a:srgbClr val="000000"/>
                </a:solidFill>
              </a:rPr>
              <a:t> normal. Il avait renforcé le traitement </a:t>
            </a:r>
            <a:r>
              <a:rPr lang="fr-FR" sz="3300" dirty="0" err="1">
                <a:solidFill>
                  <a:srgbClr val="000000"/>
                </a:solidFill>
              </a:rPr>
              <a:t>anti-hypertenseur</a:t>
            </a:r>
            <a:r>
              <a:rPr lang="fr-FR" sz="3300" dirty="0">
                <a:solidFill>
                  <a:srgbClr val="000000"/>
                </a:solidFill>
              </a:rPr>
              <a:t> et la symptomatologie avait </a:t>
            </a:r>
            <a:r>
              <a:rPr lang="fr-FR" sz="3300" dirty="0" err="1">
                <a:solidFill>
                  <a:srgbClr val="000000"/>
                </a:solidFill>
              </a:rPr>
              <a:t>régresse</a:t>
            </a:r>
            <a:r>
              <a:rPr lang="fr-FR" sz="3300" dirty="0">
                <a:solidFill>
                  <a:srgbClr val="000000"/>
                </a:solidFill>
              </a:rPr>
              <a:t>́ en un mois.</a:t>
            </a:r>
            <a:br>
              <a:rPr lang="fr-FR" sz="3300" dirty="0">
                <a:solidFill>
                  <a:srgbClr val="000000"/>
                </a:solidFill>
              </a:rPr>
            </a:br>
            <a:r>
              <a:rPr lang="fr-FR" sz="3300" dirty="0">
                <a:solidFill>
                  <a:srgbClr val="000000"/>
                </a:solidFill>
              </a:rPr>
              <a:t>A l’interrogatoire, on apprend que le patient a des </a:t>
            </a:r>
            <a:r>
              <a:rPr lang="fr-FR" sz="3300" dirty="0" err="1">
                <a:solidFill>
                  <a:srgbClr val="000000"/>
                </a:solidFill>
              </a:rPr>
              <a:t>accès</a:t>
            </a:r>
            <a:r>
              <a:rPr lang="fr-FR" sz="3300" dirty="0">
                <a:solidFill>
                  <a:srgbClr val="000000"/>
                </a:solidFill>
              </a:rPr>
              <a:t> de toux pendant les repas et on est frappé par une voix assourdie. </a:t>
            </a:r>
          </a:p>
          <a:p>
            <a:pPr algn="l"/>
            <a:endParaRPr lang="fr-FR" sz="3300" dirty="0">
              <a:solidFill>
                <a:srgbClr val="000000"/>
              </a:solidFill>
            </a:endParaRPr>
          </a:p>
          <a:p>
            <a:pPr algn="l"/>
            <a:r>
              <a:rPr lang="fr-FR" sz="3300" dirty="0">
                <a:solidFill>
                  <a:srgbClr val="000000"/>
                </a:solidFill>
              </a:rPr>
              <a:t>A l’examen, votre patient est ralenti. Il n’a pas d’aphasie ni de </a:t>
            </a:r>
            <a:r>
              <a:rPr lang="fr-FR" sz="3300" dirty="0" err="1">
                <a:solidFill>
                  <a:srgbClr val="000000"/>
                </a:solidFill>
              </a:rPr>
              <a:t>négligence</a:t>
            </a:r>
            <a:r>
              <a:rPr lang="fr-FR" sz="3300" dirty="0">
                <a:solidFill>
                  <a:srgbClr val="000000"/>
                </a:solidFill>
              </a:rPr>
              <a:t>, pas de trouble sensitif, pas d’ataxie, pas de trouble du champ visuel. La marche se fait à petits pas raides, les pieds frottant le sol. Les ROT sont vifs et </a:t>
            </a:r>
            <a:r>
              <a:rPr lang="fr-FR" sz="3300" dirty="0" err="1">
                <a:solidFill>
                  <a:srgbClr val="000000"/>
                </a:solidFill>
              </a:rPr>
              <a:t>diffusés</a:t>
            </a:r>
            <a:r>
              <a:rPr lang="fr-FR" sz="3300" dirty="0">
                <a:solidFill>
                  <a:srgbClr val="000000"/>
                </a:solidFill>
              </a:rPr>
              <a:t> aux quatre membres. Vous notez une hypertonie qui se renforce à la vitesse du mouvement. Il existe un Babinski </a:t>
            </a:r>
            <a:r>
              <a:rPr lang="fr-FR" sz="3300" dirty="0" err="1">
                <a:solidFill>
                  <a:srgbClr val="000000"/>
                </a:solidFill>
              </a:rPr>
              <a:t>bilatéral</a:t>
            </a:r>
            <a:r>
              <a:rPr lang="fr-FR" sz="3300" dirty="0">
                <a:solidFill>
                  <a:srgbClr val="000000"/>
                </a:solidFill>
              </a:rPr>
              <a:t>. La pression </a:t>
            </a:r>
            <a:r>
              <a:rPr lang="fr-FR" sz="3300" dirty="0" err="1">
                <a:solidFill>
                  <a:srgbClr val="000000"/>
                </a:solidFill>
              </a:rPr>
              <a:t>artérielle</a:t>
            </a:r>
            <a:r>
              <a:rPr lang="fr-FR" sz="3300" dirty="0">
                <a:solidFill>
                  <a:srgbClr val="000000"/>
                </a:solidFill>
              </a:rPr>
              <a:t> est à 160/100 </a:t>
            </a:r>
            <a:r>
              <a:rPr lang="fr-FR" sz="3300" dirty="0" err="1">
                <a:solidFill>
                  <a:srgbClr val="000000"/>
                </a:solidFill>
              </a:rPr>
              <a:t>mmHg</a:t>
            </a:r>
            <a:r>
              <a:rPr lang="fr-FR" dirty="0"/>
              <a:t>. </a:t>
            </a:r>
            <a:endParaRPr lang="fr-FR" dirty="0">
              <a:effectLst/>
            </a:endParaRP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3770B05-8FD2-D345-9A50-0884B1E68DDD}"/>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641421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DP7</a:t>
            </a:r>
            <a:br>
              <a:rPr lang="fr-FR" dirty="0"/>
            </a:br>
            <a:r>
              <a:rPr lang="fr-FR" sz="2700" dirty="0"/>
              <a:t>Q1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AE184B1-21BE-004C-BD20-0F03A1D3ADA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Rectangle 7">
            <a:extLst>
              <a:ext uri="{FF2B5EF4-FFF2-40B4-BE49-F238E27FC236}">
                <a16:creationId xmlns:a16="http://schemas.microsoft.com/office/drawing/2014/main" id="{73C9BDD6-5A7B-0148-A1F7-2280DAE1E0D4}"/>
              </a:ext>
            </a:extLst>
          </p:cNvPr>
          <p:cNvSpPr/>
          <p:nvPr/>
        </p:nvSpPr>
        <p:spPr>
          <a:xfrm>
            <a:off x="774971" y="21400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D7P</a:t>
            </a:r>
          </a:p>
        </p:txBody>
      </p:sp>
      <p:pic>
        <p:nvPicPr>
          <p:cNvPr id="4" name="Image 3">
            <a:extLst>
              <a:ext uri="{FF2B5EF4-FFF2-40B4-BE49-F238E27FC236}">
                <a16:creationId xmlns:a16="http://schemas.microsoft.com/office/drawing/2014/main" id="{CD31BA4B-A0C2-DD40-A07E-06A1D3F93589}"/>
              </a:ext>
            </a:extLst>
          </p:cNvPr>
          <p:cNvPicPr>
            <a:picLocks noChangeAspect="1"/>
          </p:cNvPicPr>
          <p:nvPr/>
        </p:nvPicPr>
        <p:blipFill>
          <a:blip r:embed="rId3"/>
          <a:stretch>
            <a:fillRect/>
          </a:stretch>
        </p:blipFill>
        <p:spPr>
          <a:xfrm>
            <a:off x="0" y="2526732"/>
            <a:ext cx="9144000" cy="2964264"/>
          </a:xfrm>
          <a:prstGeom prst="rect">
            <a:avLst/>
          </a:prstGeom>
        </p:spPr>
      </p:pic>
    </p:spTree>
    <p:extLst>
      <p:ext uri="{BB962C8B-B14F-4D97-AF65-F5344CB8AC3E}">
        <p14:creationId xmlns:p14="http://schemas.microsoft.com/office/powerpoint/2010/main" val="1821997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normAutofit fontScale="90000"/>
          </a:bodyPr>
          <a:lstStyle/>
          <a:p>
            <a:r>
              <a:rPr lang="fr-FR" dirty="0"/>
              <a:t>Mini DP7</a:t>
            </a:r>
            <a:br>
              <a:rPr lang="fr-FR" dirty="0"/>
            </a:br>
            <a:r>
              <a:rPr lang="fr-FR" sz="2700" dirty="0"/>
              <a:t>Q2 (QRM)</a:t>
            </a:r>
            <a:endParaRPr lang="fr-FR" dirty="0"/>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527EDB5-D763-5B45-A02D-69024B517E61}"/>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Rectangle 7">
            <a:extLst>
              <a:ext uri="{FF2B5EF4-FFF2-40B4-BE49-F238E27FC236}">
                <a16:creationId xmlns:a16="http://schemas.microsoft.com/office/drawing/2014/main" id="{B1F76563-7450-F449-8C83-A4957F82D230}"/>
              </a:ext>
            </a:extLst>
          </p:cNvPr>
          <p:cNvSpPr/>
          <p:nvPr/>
        </p:nvSpPr>
        <p:spPr>
          <a:xfrm>
            <a:off x="774971" y="21400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D7P</a:t>
            </a:r>
          </a:p>
        </p:txBody>
      </p:sp>
      <p:pic>
        <p:nvPicPr>
          <p:cNvPr id="4" name="Image 3">
            <a:extLst>
              <a:ext uri="{FF2B5EF4-FFF2-40B4-BE49-F238E27FC236}">
                <a16:creationId xmlns:a16="http://schemas.microsoft.com/office/drawing/2014/main" id="{06C4FB9E-8AC8-5E4C-9118-2E8FE24BDC4C}"/>
              </a:ext>
            </a:extLst>
          </p:cNvPr>
          <p:cNvPicPr>
            <a:picLocks noChangeAspect="1"/>
          </p:cNvPicPr>
          <p:nvPr/>
        </p:nvPicPr>
        <p:blipFill>
          <a:blip r:embed="rId3"/>
          <a:stretch>
            <a:fillRect/>
          </a:stretch>
        </p:blipFill>
        <p:spPr>
          <a:xfrm>
            <a:off x="0" y="2500148"/>
            <a:ext cx="9144000" cy="3329663"/>
          </a:xfrm>
          <a:prstGeom prst="rect">
            <a:avLst/>
          </a:prstGeom>
        </p:spPr>
      </p:pic>
    </p:spTree>
    <p:extLst>
      <p:ext uri="{BB962C8B-B14F-4D97-AF65-F5344CB8AC3E}">
        <p14:creationId xmlns:p14="http://schemas.microsoft.com/office/powerpoint/2010/main" val="372094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7FD05EA-2911-8D4F-AF83-E211E01F8D6F}"/>
              </a:ext>
            </a:extLst>
          </p:cNvPr>
          <p:cNvPicPr>
            <a:picLocks noChangeAspect="1"/>
          </p:cNvPicPr>
          <p:nvPr/>
        </p:nvPicPr>
        <p:blipFill>
          <a:blip r:embed="rId2"/>
          <a:stretch>
            <a:fillRect/>
          </a:stretch>
        </p:blipFill>
        <p:spPr>
          <a:xfrm>
            <a:off x="0" y="2508940"/>
            <a:ext cx="9144000" cy="2940225"/>
          </a:xfrm>
          <a:prstGeom prst="rect">
            <a:avLst/>
          </a:prstGeom>
        </p:spPr>
      </p:pic>
      <p:sp>
        <p:nvSpPr>
          <p:cNvPr id="7" name="Titre 1"/>
          <p:cNvSpPr>
            <a:spLocks noGrp="1"/>
          </p:cNvSpPr>
          <p:nvPr>
            <p:ph type="title"/>
          </p:nvPr>
        </p:nvSpPr>
        <p:spPr>
          <a:xfrm>
            <a:off x="457200" y="274638"/>
            <a:ext cx="8229600" cy="1143000"/>
          </a:xfrm>
        </p:spPr>
        <p:txBody>
          <a:bodyPr>
            <a:normAutofit fontScale="90000"/>
          </a:bodyPr>
          <a:lstStyle/>
          <a:p>
            <a:r>
              <a:rPr lang="fr-FR" dirty="0"/>
              <a:t>Mini DP7</a:t>
            </a:r>
            <a:br>
              <a:rPr lang="fr-FR" dirty="0"/>
            </a:br>
            <a:r>
              <a:rPr lang="fr-FR" sz="2700" dirty="0"/>
              <a:t>Q3 (QRM)</a:t>
            </a:r>
            <a:endParaRPr lang="fr-FR" dirty="0"/>
          </a:p>
        </p:txBody>
      </p:sp>
      <p:pic>
        <p:nvPicPr>
          <p:cNvPr id="5"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5106648"/>
            <a:ext cx="9144000" cy="34251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9C4BFCF-A20F-9B41-A7C8-E647F10FF32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9" name="Rectangle 8">
            <a:extLst>
              <a:ext uri="{FF2B5EF4-FFF2-40B4-BE49-F238E27FC236}">
                <a16:creationId xmlns:a16="http://schemas.microsoft.com/office/drawing/2014/main" id="{DDCFB5E2-2313-F341-9783-345E621CAE4A}"/>
              </a:ext>
            </a:extLst>
          </p:cNvPr>
          <p:cNvSpPr/>
          <p:nvPr/>
        </p:nvSpPr>
        <p:spPr>
          <a:xfrm>
            <a:off x="774971" y="21400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D7P</a:t>
            </a:r>
          </a:p>
        </p:txBody>
      </p:sp>
    </p:spTree>
    <p:extLst>
      <p:ext uri="{BB962C8B-B14F-4D97-AF65-F5344CB8AC3E}">
        <p14:creationId xmlns:p14="http://schemas.microsoft.com/office/powerpoint/2010/main" val="70732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732295" y="2564377"/>
            <a:ext cx="7772400" cy="2211904"/>
          </a:xfrm>
        </p:spPr>
        <p:txBody>
          <a:bodyPr>
            <a:normAutofit/>
          </a:bodyPr>
          <a:lstStyle/>
          <a:p>
            <a:r>
              <a:rPr lang="en-GB" dirty="0"/>
              <a:t>14H45 – 15H20</a:t>
            </a:r>
            <a:br>
              <a:rPr lang="en-GB" dirty="0"/>
            </a:br>
            <a:br>
              <a:rPr lang="en-GB" dirty="0"/>
            </a:br>
            <a:r>
              <a:rPr lang="en-GB" dirty="0"/>
              <a:t>Mini DP 1, 2, 3</a:t>
            </a:r>
          </a:p>
        </p:txBody>
      </p:sp>
      <p:sp>
        <p:nvSpPr>
          <p:cNvPr id="5" name="Rectangle 4">
            <a:extLst>
              <a:ext uri="{FF2B5EF4-FFF2-40B4-BE49-F238E27FC236}">
                <a16:creationId xmlns:a16="http://schemas.microsoft.com/office/drawing/2014/main" id="{D861F516-70FE-DF4C-8B7E-FD57DC542D4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4246461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865761" y="4723917"/>
            <a:ext cx="7772400" cy="1470025"/>
          </a:xfrm>
        </p:spPr>
        <p:txBody>
          <a:bodyPr/>
          <a:lstStyle/>
          <a:p>
            <a:r>
              <a:rPr lang="en-GB" dirty="0"/>
              <a:t>16H00 – 16H10</a:t>
            </a:r>
            <a:br>
              <a:rPr lang="en-GB" dirty="0"/>
            </a:br>
            <a:r>
              <a:rPr lang="en-GB" dirty="0"/>
              <a:t>Questions petits </a:t>
            </a:r>
            <a:r>
              <a:rPr lang="en-GB" dirty="0" err="1"/>
              <a:t>groupes</a:t>
            </a:r>
            <a:endParaRPr lang="en-GB" dirty="0"/>
          </a:p>
        </p:txBody>
      </p:sp>
      <p:sp>
        <p:nvSpPr>
          <p:cNvPr id="5" name="Rectangle 4">
            <a:extLst>
              <a:ext uri="{FF2B5EF4-FFF2-40B4-BE49-F238E27FC236}">
                <a16:creationId xmlns:a16="http://schemas.microsoft.com/office/drawing/2014/main" id="{D861F516-70FE-DF4C-8B7E-FD57DC542D4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6" name="Image 5">
            <a:extLst>
              <a:ext uri="{FF2B5EF4-FFF2-40B4-BE49-F238E27FC236}">
                <a16:creationId xmlns:a16="http://schemas.microsoft.com/office/drawing/2014/main" id="{7F21A264-55D0-F845-8DFD-585A7A48F73D}"/>
              </a:ext>
            </a:extLst>
          </p:cNvPr>
          <p:cNvPicPr>
            <a:picLocks noChangeAspect="1"/>
          </p:cNvPicPr>
          <p:nvPr/>
        </p:nvPicPr>
        <p:blipFill>
          <a:blip r:embed="rId3"/>
          <a:stretch>
            <a:fillRect/>
          </a:stretch>
        </p:blipFill>
        <p:spPr>
          <a:xfrm>
            <a:off x="3053944" y="958233"/>
            <a:ext cx="3396033" cy="3396033"/>
          </a:xfrm>
          <a:prstGeom prst="rect">
            <a:avLst/>
          </a:prstGeom>
        </p:spPr>
      </p:pic>
    </p:spTree>
    <p:extLst>
      <p:ext uri="{BB962C8B-B14F-4D97-AF65-F5344CB8AC3E}">
        <p14:creationId xmlns:p14="http://schemas.microsoft.com/office/powerpoint/2010/main" val="19679735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C7BDEFC-995C-0B4F-BCA1-FABE7A06D3B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2" name="Image 1">
            <a:extLst>
              <a:ext uri="{FF2B5EF4-FFF2-40B4-BE49-F238E27FC236}">
                <a16:creationId xmlns:a16="http://schemas.microsoft.com/office/drawing/2014/main" id="{51F8D843-D144-D540-9551-93A5BD77CA8A}"/>
              </a:ext>
            </a:extLst>
          </p:cNvPr>
          <p:cNvPicPr>
            <a:picLocks noChangeAspect="1"/>
          </p:cNvPicPr>
          <p:nvPr/>
        </p:nvPicPr>
        <p:blipFill>
          <a:blip r:embed="rId3"/>
          <a:stretch>
            <a:fillRect/>
          </a:stretch>
        </p:blipFill>
        <p:spPr>
          <a:xfrm>
            <a:off x="2016401" y="214009"/>
            <a:ext cx="5161606" cy="5161606"/>
          </a:xfrm>
          <a:prstGeom prst="rect">
            <a:avLst/>
          </a:prstGeom>
        </p:spPr>
      </p:pic>
      <p:sp>
        <p:nvSpPr>
          <p:cNvPr id="6" name="Titre 2">
            <a:extLst>
              <a:ext uri="{FF2B5EF4-FFF2-40B4-BE49-F238E27FC236}">
                <a16:creationId xmlns:a16="http://schemas.microsoft.com/office/drawing/2014/main" id="{A5D3C9D8-A1B0-164D-BD03-9C00BCD76D9A}"/>
              </a:ext>
            </a:extLst>
          </p:cNvPr>
          <p:cNvSpPr>
            <a:spLocks noGrp="1"/>
          </p:cNvSpPr>
          <p:nvPr>
            <p:ph type="ctrTitle"/>
          </p:nvPr>
        </p:nvSpPr>
        <p:spPr>
          <a:xfrm>
            <a:off x="711004" y="5589624"/>
            <a:ext cx="7772400" cy="947364"/>
          </a:xfrm>
        </p:spPr>
        <p:txBody>
          <a:bodyPr/>
          <a:lstStyle/>
          <a:p>
            <a:r>
              <a:rPr lang="en-GB" dirty="0"/>
              <a:t>16H10 - 17H00</a:t>
            </a:r>
          </a:p>
        </p:txBody>
      </p:sp>
    </p:spTree>
    <p:extLst>
      <p:ext uri="{BB962C8B-B14F-4D97-AF65-F5344CB8AC3E}">
        <p14:creationId xmlns:p14="http://schemas.microsoft.com/office/powerpoint/2010/main" val="11468210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446499"/>
            <a:ext cx="7772400" cy="1470025"/>
          </a:xfrm>
        </p:spPr>
        <p:txBody>
          <a:bodyPr/>
          <a:lstStyle/>
          <a:p>
            <a:r>
              <a:rPr lang="fr-FR" dirty="0"/>
              <a:t>Mini DP SUPP 1 </a:t>
            </a:r>
            <a:r>
              <a:rPr lang="fr-FR" dirty="0">
                <a:solidFill>
                  <a:srgbClr val="FF0000"/>
                </a:solidFill>
              </a:rPr>
              <a:t>LIVE</a:t>
            </a:r>
          </a:p>
        </p:txBody>
      </p:sp>
      <p:sp>
        <p:nvSpPr>
          <p:cNvPr id="3" name="Sous-titre 2"/>
          <p:cNvSpPr>
            <a:spLocks noGrp="1"/>
          </p:cNvSpPr>
          <p:nvPr>
            <p:ph type="subTitle" idx="1"/>
          </p:nvPr>
        </p:nvSpPr>
        <p:spPr>
          <a:xfrm>
            <a:off x="404519" y="2010599"/>
            <a:ext cx="8447851" cy="3784364"/>
          </a:xfrm>
        </p:spPr>
        <p:txBody>
          <a:bodyPr>
            <a:normAutofit fontScale="47500" lnSpcReduction="20000"/>
          </a:bodyPr>
          <a:lstStyle/>
          <a:p>
            <a:pPr algn="l"/>
            <a:r>
              <a:rPr lang="fr-FR" dirty="0">
                <a:solidFill>
                  <a:schemeClr val="tx1"/>
                </a:solidFill>
              </a:rPr>
              <a:t>Une femme de 34 ans, institutrice, se plaint depuis 4 ans d’une faiblesse des membres. Ce n’est pas toujours le cas, mais en ce moment, elle n’arrive plus à porter son fils de 6 ans dans ses bras qui sont trop faibles. Elle est épuisée en fin de journée au point d’être incapable d’écrire au tableau et parfois même de monter les escaliers. Elle se sent moins fatiguée pendant les vacances mais n’arrive cependant ni à nager longtemps, ni à effectuer les grandes randonnées en montagne comme avant. Elle a vu plusieurs médecins qui l’ont traitée pour une dépression d’autant que son visage était devenu triste et inexpressif.</a:t>
            </a:r>
          </a:p>
          <a:p>
            <a:pPr algn="l"/>
            <a:endParaRPr lang="fr-FR" dirty="0">
              <a:solidFill>
                <a:schemeClr val="tx1"/>
              </a:solidFill>
            </a:endParaRPr>
          </a:p>
          <a:p>
            <a:pPr algn="l"/>
            <a:r>
              <a:rPr lang="fr-FR" dirty="0">
                <a:solidFill>
                  <a:schemeClr val="tx1"/>
                </a:solidFill>
              </a:rPr>
              <a:t>Depuis une semaine, la fatigue est telle qu’elle est incapable d’aller jusqu’à la fin des repas, n’ayant plus de force pour mâcher, surtout lorsqu’elle mange la viande.  Il lui est même arrivé à plusieurs reprises, le soir après le diner, en regardant la télévision, de voir les images se dédoubler, horizontalement ou verticalement.</a:t>
            </a:r>
          </a:p>
          <a:p>
            <a:pPr algn="l"/>
            <a:endParaRPr lang="fr-FR" dirty="0">
              <a:solidFill>
                <a:schemeClr val="tx1"/>
              </a:solidFill>
            </a:endParaRPr>
          </a:p>
          <a:p>
            <a:pPr algn="l"/>
            <a:r>
              <a:rPr lang="fr-FR" dirty="0">
                <a:solidFill>
                  <a:schemeClr val="tx1"/>
                </a:solidFill>
              </a:rPr>
              <a:t>A l’examen, on note un ptosis bilatéral, une limitation de l’abduction et de l’élévation de l’œil droit et de l’adduction de l’œil gauche. </a:t>
            </a:r>
          </a:p>
          <a:p>
            <a:pPr algn="l"/>
            <a:endParaRPr lang="fr-FR" dirty="0">
              <a:solidFill>
                <a:schemeClr val="tx1"/>
              </a:solidFill>
            </a:endParaRPr>
          </a:p>
          <a:p>
            <a:pPr algn="l"/>
            <a:r>
              <a:rPr lang="fr-FR" dirty="0">
                <a:solidFill>
                  <a:schemeClr val="tx1"/>
                </a:solidFill>
              </a:rPr>
              <a:t>Le reste de l’examen neurologique est normal.</a:t>
            </a:r>
          </a:p>
          <a:p>
            <a:endParaRPr lang="fr-FR" dirty="0"/>
          </a:p>
        </p:txBody>
      </p:sp>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CC2619F-0C87-2942-A214-363F2CC70BA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810249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0"/>
            <a:ext cx="7772400" cy="1470025"/>
          </a:xfrm>
        </p:spPr>
        <p:txBody>
          <a:bodyPr/>
          <a:lstStyle/>
          <a:p>
            <a:r>
              <a:rPr lang="en-GB" dirty="0"/>
              <a:t>Q1 (QRU)</a:t>
            </a:r>
          </a:p>
        </p:txBody>
      </p:sp>
      <p:sp>
        <p:nvSpPr>
          <p:cNvPr id="7" name="Rectangle 6">
            <a:extLst>
              <a:ext uri="{FF2B5EF4-FFF2-40B4-BE49-F238E27FC236}">
                <a16:creationId xmlns:a16="http://schemas.microsoft.com/office/drawing/2014/main" id="{E1A311BE-C7E7-CA48-AFF8-38304E72C31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98E18CD0-A927-EB47-92CC-EFA8948781C3}"/>
              </a:ext>
            </a:extLst>
          </p:cNvPr>
          <p:cNvSpPr txBox="1"/>
          <p:nvPr/>
        </p:nvSpPr>
        <p:spPr>
          <a:xfrm>
            <a:off x="514586" y="2849966"/>
            <a:ext cx="7943614" cy="2308324"/>
          </a:xfrm>
          <a:prstGeom prst="rect">
            <a:avLst/>
          </a:prstGeom>
          <a:noFill/>
        </p:spPr>
        <p:txBody>
          <a:bodyPr wrap="square" rtlCol="0">
            <a:spAutoFit/>
          </a:bodyPr>
          <a:lstStyle/>
          <a:p>
            <a:r>
              <a:rPr lang="fr-FR" dirty="0"/>
              <a:t>Parmi les éléments suivants, lequel est le plus important pour l’orientation du diagnostic topographique ?</a:t>
            </a:r>
          </a:p>
          <a:p>
            <a:endParaRPr lang="fr-FR" dirty="0"/>
          </a:p>
          <a:p>
            <a:pPr marL="285750" indent="-285750">
              <a:buFontTx/>
              <a:buChar char="-"/>
            </a:pPr>
            <a:r>
              <a:rPr lang="fr-FR" dirty="0"/>
              <a:t>Caractère pur du déficit des 4 membres et de la musculature ORL, OPH et faciale</a:t>
            </a:r>
          </a:p>
          <a:p>
            <a:pPr marL="285750" indent="-285750">
              <a:buFontTx/>
              <a:buChar char="-"/>
            </a:pPr>
            <a:r>
              <a:rPr lang="fr-FR" dirty="0"/>
              <a:t>Symptomatologie fluctuante</a:t>
            </a:r>
          </a:p>
          <a:p>
            <a:pPr marL="285750" indent="-285750">
              <a:buFontTx/>
              <a:buChar char="-"/>
            </a:pPr>
            <a:r>
              <a:rPr lang="fr-FR" dirty="0"/>
              <a:t>Atteinte bilatérale</a:t>
            </a:r>
          </a:p>
          <a:p>
            <a:pPr marL="285750" indent="-285750">
              <a:buFontTx/>
              <a:buChar char="-"/>
            </a:pPr>
            <a:r>
              <a:rPr lang="fr-FR" dirty="0"/>
              <a:t>Atteinte symétrique</a:t>
            </a:r>
          </a:p>
          <a:p>
            <a:pPr marL="285750" indent="-285750">
              <a:buFontTx/>
              <a:buChar char="-"/>
            </a:pPr>
            <a:r>
              <a:rPr lang="fr-FR" dirty="0"/>
              <a:t>Atteinte prédominant aux membres supérieurs</a:t>
            </a:r>
          </a:p>
        </p:txBody>
      </p:sp>
    </p:spTree>
    <p:extLst>
      <p:ext uri="{BB962C8B-B14F-4D97-AF65-F5344CB8AC3E}">
        <p14:creationId xmlns:p14="http://schemas.microsoft.com/office/powerpoint/2010/main" val="2491771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0"/>
            <a:ext cx="7772400" cy="1470025"/>
          </a:xfrm>
        </p:spPr>
        <p:txBody>
          <a:bodyPr/>
          <a:lstStyle/>
          <a:p>
            <a:r>
              <a:rPr lang="en-GB" dirty="0"/>
              <a:t>Q1 (QRU)</a:t>
            </a:r>
          </a:p>
        </p:txBody>
      </p:sp>
      <p:sp>
        <p:nvSpPr>
          <p:cNvPr id="6" name="ZoneTexte 5"/>
          <p:cNvSpPr txBox="1"/>
          <p:nvPr/>
        </p:nvSpPr>
        <p:spPr>
          <a:xfrm>
            <a:off x="600193" y="4365438"/>
            <a:ext cx="7943614" cy="1815882"/>
          </a:xfrm>
          <a:prstGeom prst="rect">
            <a:avLst/>
          </a:prstGeom>
          <a:solidFill>
            <a:schemeClr val="accent5">
              <a:lumMod val="40000"/>
              <a:lumOff val="60000"/>
            </a:schemeClr>
          </a:solidFill>
        </p:spPr>
        <p:txBody>
          <a:bodyPr wrap="square" rtlCol="0">
            <a:spAutoFit/>
          </a:bodyPr>
          <a:lstStyle/>
          <a:p>
            <a:r>
              <a:rPr lang="fr-FR" sz="1600" dirty="0"/>
              <a:t>Elément </a:t>
            </a:r>
            <a:r>
              <a:rPr lang="fr-FR" sz="1600" b="1" u="sng" dirty="0">
                <a:solidFill>
                  <a:srgbClr val="FF0000"/>
                </a:solidFill>
              </a:rPr>
              <a:t>clé</a:t>
            </a:r>
            <a:r>
              <a:rPr lang="fr-FR" sz="1600" dirty="0"/>
              <a:t> : celui qui restreint le plus les hypothèses diagnostiques+++</a:t>
            </a:r>
          </a:p>
          <a:p>
            <a:pPr marL="285750" indent="-285750">
              <a:buFontTx/>
              <a:buChar char="-"/>
            </a:pPr>
            <a:r>
              <a:rPr lang="fr-FR" sz="1600" dirty="0">
                <a:solidFill>
                  <a:srgbClr val="FF0000"/>
                </a:solidFill>
              </a:rPr>
              <a:t>Caractère PUR d’un déficit moteur diffus </a:t>
            </a:r>
            <a:r>
              <a:rPr lang="fr-FR" sz="1600" dirty="0">
                <a:sym typeface="Wingdings"/>
              </a:rPr>
              <a:t> très peu de mécanismes (corne antérieure, JNM, muscle)</a:t>
            </a:r>
          </a:p>
          <a:p>
            <a:pPr marL="285750" indent="-285750">
              <a:buFontTx/>
              <a:buChar char="-"/>
            </a:pPr>
            <a:r>
              <a:rPr lang="fr-FR" sz="1600" dirty="0">
                <a:sym typeface="Wingdings"/>
              </a:rPr>
              <a:t>Fluctuant -&gt; nombreuses maladies neurologiques peuvent être fluctuantes (centrales : SEP, Park…, périphériques : PRN…)</a:t>
            </a:r>
          </a:p>
          <a:p>
            <a:pPr marL="285750" indent="-285750">
              <a:buFontTx/>
              <a:buChar char="-"/>
            </a:pPr>
            <a:r>
              <a:rPr lang="fr-FR" sz="1600" dirty="0">
                <a:sym typeface="Wingdings"/>
              </a:rPr>
              <a:t>Bilatéral, symétrique -&gt; moelle, nerfs, JNM, muscles, peu discriminant</a:t>
            </a:r>
          </a:p>
          <a:p>
            <a:pPr marL="285750" indent="-285750">
              <a:buFontTx/>
              <a:buChar char="-"/>
            </a:pPr>
            <a:r>
              <a:rPr lang="fr-FR" sz="1600" dirty="0">
                <a:sym typeface="Wingdings"/>
              </a:rPr>
              <a:t>Femme jeune : le terrain ne doit intervenir qu’après le diagnostic topographique+++</a:t>
            </a:r>
            <a:endParaRPr lang="fr-FR" sz="1600" dirty="0"/>
          </a:p>
        </p:txBody>
      </p:sp>
      <p:sp>
        <p:nvSpPr>
          <p:cNvPr id="7" name="Rectangle 6">
            <a:extLst>
              <a:ext uri="{FF2B5EF4-FFF2-40B4-BE49-F238E27FC236}">
                <a16:creationId xmlns:a16="http://schemas.microsoft.com/office/drawing/2014/main" id="{E1A311BE-C7E7-CA48-AFF8-38304E72C31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98E18CD0-A927-EB47-92CC-EFA8948781C3}"/>
              </a:ext>
            </a:extLst>
          </p:cNvPr>
          <p:cNvSpPr txBox="1"/>
          <p:nvPr/>
        </p:nvSpPr>
        <p:spPr>
          <a:xfrm>
            <a:off x="514586" y="2266306"/>
            <a:ext cx="7943614" cy="2062103"/>
          </a:xfrm>
          <a:prstGeom prst="rect">
            <a:avLst/>
          </a:prstGeom>
          <a:noFill/>
        </p:spPr>
        <p:txBody>
          <a:bodyPr wrap="square" rtlCol="0">
            <a:spAutoFit/>
          </a:bodyPr>
          <a:lstStyle/>
          <a:p>
            <a:r>
              <a:rPr lang="fr-FR" sz="1600" dirty="0"/>
              <a:t>Parmi les éléments suivants, lequel est le plus important pour l’orientation du diagnostic topographique ?</a:t>
            </a:r>
          </a:p>
          <a:p>
            <a:endParaRPr lang="fr-FR" sz="1600" dirty="0"/>
          </a:p>
          <a:p>
            <a:pPr marL="285750" indent="-285750">
              <a:buFontTx/>
              <a:buChar char="-"/>
            </a:pPr>
            <a:r>
              <a:rPr lang="fr-FR" sz="1600" b="1" dirty="0">
                <a:solidFill>
                  <a:srgbClr val="00B050"/>
                </a:solidFill>
              </a:rPr>
              <a:t>Caractère pur du déficit des 4 membres et de la musculature ORL, OPH et faciale</a:t>
            </a:r>
          </a:p>
          <a:p>
            <a:pPr marL="285750" indent="-285750">
              <a:buFontTx/>
              <a:buChar char="-"/>
            </a:pPr>
            <a:r>
              <a:rPr lang="fr-FR" sz="1600" dirty="0"/>
              <a:t>Symptomatologie fluctuante</a:t>
            </a:r>
          </a:p>
          <a:p>
            <a:pPr marL="285750" indent="-285750">
              <a:buFontTx/>
              <a:buChar char="-"/>
            </a:pPr>
            <a:r>
              <a:rPr lang="fr-FR" sz="1600" dirty="0"/>
              <a:t>Atteinte bilatérale</a:t>
            </a:r>
          </a:p>
          <a:p>
            <a:pPr marL="285750" indent="-285750">
              <a:buFontTx/>
              <a:buChar char="-"/>
            </a:pPr>
            <a:r>
              <a:rPr lang="fr-FR" sz="1600" dirty="0"/>
              <a:t>Atteinte symétrique</a:t>
            </a:r>
          </a:p>
          <a:p>
            <a:pPr marL="285750" indent="-285750">
              <a:buFontTx/>
              <a:buChar char="-"/>
            </a:pPr>
            <a:r>
              <a:rPr lang="fr-FR" sz="1600" dirty="0"/>
              <a:t>Atteinte prédominant aux membres supérieurs</a:t>
            </a:r>
          </a:p>
        </p:txBody>
      </p:sp>
    </p:spTree>
    <p:extLst>
      <p:ext uri="{BB962C8B-B14F-4D97-AF65-F5344CB8AC3E}">
        <p14:creationId xmlns:p14="http://schemas.microsoft.com/office/powerpoint/2010/main" val="2599697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5-10-06 à 18.04.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722" y="701887"/>
            <a:ext cx="5291667" cy="5972425"/>
          </a:xfrm>
          <a:prstGeom prst="rect">
            <a:avLst/>
          </a:prstGeom>
        </p:spPr>
      </p:pic>
      <p:sp>
        <p:nvSpPr>
          <p:cNvPr id="35" name="Rectangle 34"/>
          <p:cNvSpPr/>
          <p:nvPr/>
        </p:nvSpPr>
        <p:spPr>
          <a:xfrm>
            <a:off x="4421481" y="1009978"/>
            <a:ext cx="2859852" cy="4167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p:cNvCxnSpPr/>
          <p:nvPr/>
        </p:nvCxnSpPr>
        <p:spPr>
          <a:xfrm flipH="1">
            <a:off x="3508965" y="2060222"/>
            <a:ext cx="1036697" cy="1505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a:off x="1629363" y="3093719"/>
            <a:ext cx="1239899" cy="72437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3678296" y="1091259"/>
            <a:ext cx="2097855" cy="1411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H="1">
            <a:off x="4214519" y="3093719"/>
            <a:ext cx="884295" cy="22312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a:stCxn id="67" idx="3"/>
          </p:cNvCxnSpPr>
          <p:nvPr/>
        </p:nvCxnSpPr>
        <p:spPr>
          <a:xfrm>
            <a:off x="2626547" y="5802034"/>
            <a:ext cx="2255903" cy="3033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5616222" y="5070593"/>
            <a:ext cx="912519" cy="9313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5098814" y="1016000"/>
            <a:ext cx="3800593" cy="523220"/>
          </a:xfrm>
          <a:prstGeom prst="rect">
            <a:avLst/>
          </a:prstGeom>
          <a:noFill/>
        </p:spPr>
        <p:txBody>
          <a:bodyPr wrap="square" rtlCol="0">
            <a:spAutoFit/>
          </a:bodyPr>
          <a:lstStyle/>
          <a:p>
            <a:pPr algn="r"/>
            <a:r>
              <a:rPr lang="fr-FR" sz="1400" b="1" dirty="0">
                <a:solidFill>
                  <a:srgbClr val="FF0000"/>
                </a:solidFill>
              </a:rPr>
              <a:t>Cortex</a:t>
            </a:r>
            <a:r>
              <a:rPr lang="fr-FR" sz="1400" dirty="0">
                <a:solidFill>
                  <a:srgbClr val="FF0000"/>
                </a:solidFill>
              </a:rPr>
              <a:t> </a:t>
            </a:r>
            <a:r>
              <a:rPr lang="fr-FR" sz="1400" dirty="0"/>
              <a:t>=&gt; atteinte motrice +/- sensitive </a:t>
            </a:r>
            <a:r>
              <a:rPr lang="fr-FR" sz="1400" dirty="0" err="1"/>
              <a:t>brachiofaciale</a:t>
            </a:r>
            <a:r>
              <a:rPr lang="fr-FR" sz="1400" dirty="0"/>
              <a:t> ou crurale</a:t>
            </a:r>
          </a:p>
        </p:txBody>
      </p:sp>
      <p:sp>
        <p:nvSpPr>
          <p:cNvPr id="44" name="ZoneTexte 43"/>
          <p:cNvSpPr txBox="1"/>
          <p:nvPr/>
        </p:nvSpPr>
        <p:spPr>
          <a:xfrm>
            <a:off x="4459111" y="1840481"/>
            <a:ext cx="4506148" cy="307777"/>
          </a:xfrm>
          <a:prstGeom prst="rect">
            <a:avLst/>
          </a:prstGeom>
          <a:noFill/>
        </p:spPr>
        <p:txBody>
          <a:bodyPr wrap="square" rtlCol="0">
            <a:spAutoFit/>
          </a:bodyPr>
          <a:lstStyle/>
          <a:p>
            <a:pPr algn="r"/>
            <a:r>
              <a:rPr lang="fr-FR" sz="1400" b="1" dirty="0">
                <a:solidFill>
                  <a:srgbClr val="FF0000"/>
                </a:solidFill>
              </a:rPr>
              <a:t>Capsule interne  </a:t>
            </a:r>
            <a:r>
              <a:rPr lang="fr-FR" sz="1400" dirty="0"/>
              <a:t>=&gt; atteinte motrice +/- sensitive 3 étages</a:t>
            </a:r>
          </a:p>
        </p:txBody>
      </p:sp>
      <p:sp>
        <p:nvSpPr>
          <p:cNvPr id="45" name="ZoneTexte 44"/>
          <p:cNvSpPr txBox="1"/>
          <p:nvPr/>
        </p:nvSpPr>
        <p:spPr>
          <a:xfrm>
            <a:off x="107712" y="2214135"/>
            <a:ext cx="2518835" cy="954107"/>
          </a:xfrm>
          <a:prstGeom prst="rect">
            <a:avLst/>
          </a:prstGeom>
          <a:noFill/>
        </p:spPr>
        <p:txBody>
          <a:bodyPr wrap="square" rtlCol="0">
            <a:spAutoFit/>
          </a:bodyPr>
          <a:lstStyle/>
          <a:p>
            <a:r>
              <a:rPr lang="fr-FR" sz="1400" b="1" dirty="0">
                <a:solidFill>
                  <a:srgbClr val="FF0000"/>
                </a:solidFill>
              </a:rPr>
              <a:t>Tronc cérébral </a:t>
            </a:r>
            <a:r>
              <a:rPr lang="fr-FR" sz="1400" dirty="0"/>
              <a:t>=&gt; atteinte motrice +/- sensitive 1, 2, 3, ou 4 membres avec ou sans la face, ORL…</a:t>
            </a:r>
          </a:p>
        </p:txBody>
      </p:sp>
      <p:sp>
        <p:nvSpPr>
          <p:cNvPr id="46" name="Rectangle à coins arrondis 45"/>
          <p:cNvSpPr/>
          <p:nvPr/>
        </p:nvSpPr>
        <p:spPr>
          <a:xfrm>
            <a:off x="2474148" y="116654"/>
            <a:ext cx="4534370" cy="4760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Atteinte </a:t>
            </a:r>
            <a:r>
              <a:rPr lang="fr-FR" b="1" dirty="0">
                <a:solidFill>
                  <a:srgbClr val="FFFF00"/>
                </a:solidFill>
              </a:rPr>
              <a:t>motrice pure </a:t>
            </a:r>
            <a:r>
              <a:rPr lang="fr-FR" dirty="0"/>
              <a:t>: où est la lésion ?</a:t>
            </a:r>
          </a:p>
        </p:txBody>
      </p:sp>
      <p:sp>
        <p:nvSpPr>
          <p:cNvPr id="54" name="ZoneTexte 53"/>
          <p:cNvSpPr txBox="1"/>
          <p:nvPr/>
        </p:nvSpPr>
        <p:spPr>
          <a:xfrm>
            <a:off x="2869262" y="2902874"/>
            <a:ext cx="460963" cy="1569660"/>
          </a:xfrm>
          <a:prstGeom prst="rect">
            <a:avLst/>
          </a:prstGeom>
          <a:noFill/>
        </p:spPr>
        <p:txBody>
          <a:bodyPr wrap="square" rtlCol="0">
            <a:spAutoFit/>
          </a:bodyPr>
          <a:lstStyle/>
          <a:p>
            <a:r>
              <a:rPr lang="fr-FR" sz="9600" dirty="0">
                <a:solidFill>
                  <a:srgbClr val="FF0000"/>
                </a:solidFill>
              </a:rPr>
              <a:t>{</a:t>
            </a:r>
          </a:p>
        </p:txBody>
      </p:sp>
      <p:sp>
        <p:nvSpPr>
          <p:cNvPr id="56" name="ZoneTexte 55"/>
          <p:cNvSpPr txBox="1"/>
          <p:nvPr/>
        </p:nvSpPr>
        <p:spPr>
          <a:xfrm>
            <a:off x="4393259" y="2641264"/>
            <a:ext cx="4506148" cy="523220"/>
          </a:xfrm>
          <a:prstGeom prst="rect">
            <a:avLst/>
          </a:prstGeom>
          <a:noFill/>
        </p:spPr>
        <p:txBody>
          <a:bodyPr wrap="square" rtlCol="0">
            <a:spAutoFit/>
          </a:bodyPr>
          <a:lstStyle/>
          <a:p>
            <a:pPr algn="r"/>
            <a:r>
              <a:rPr lang="fr-FR" sz="1400" b="1" dirty="0">
                <a:solidFill>
                  <a:srgbClr val="FF0000"/>
                </a:solidFill>
              </a:rPr>
              <a:t>Moelle </a:t>
            </a:r>
            <a:r>
              <a:rPr lang="fr-FR" sz="1400" dirty="0"/>
              <a:t>=&gt; atteinte motrice +/- sensitive 1, 2, 3 ou 4 membres, </a:t>
            </a:r>
            <a:r>
              <a:rPr lang="fr-FR" sz="1400" b="1" dirty="0">
                <a:solidFill>
                  <a:srgbClr val="008000"/>
                </a:solidFill>
              </a:rPr>
              <a:t>respectant la face</a:t>
            </a:r>
          </a:p>
        </p:txBody>
      </p:sp>
      <p:sp>
        <p:nvSpPr>
          <p:cNvPr id="62" name="ZoneTexte 61"/>
          <p:cNvSpPr txBox="1"/>
          <p:nvPr/>
        </p:nvSpPr>
        <p:spPr>
          <a:xfrm>
            <a:off x="6265333" y="4786855"/>
            <a:ext cx="2615259" cy="954107"/>
          </a:xfrm>
          <a:prstGeom prst="rect">
            <a:avLst/>
          </a:prstGeom>
          <a:noFill/>
        </p:spPr>
        <p:txBody>
          <a:bodyPr wrap="square" rtlCol="0">
            <a:spAutoFit/>
          </a:bodyPr>
          <a:lstStyle/>
          <a:p>
            <a:pPr algn="r"/>
            <a:r>
              <a:rPr lang="fr-FR" sz="1400" b="1" dirty="0">
                <a:solidFill>
                  <a:srgbClr val="FF0000"/>
                </a:solidFill>
              </a:rPr>
              <a:t>Jonction neuromusculaire </a:t>
            </a:r>
            <a:r>
              <a:rPr lang="fr-FR" sz="1400" dirty="0"/>
              <a:t>=&gt; atteinte </a:t>
            </a:r>
            <a:r>
              <a:rPr lang="fr-FR" sz="1400" b="1" dirty="0">
                <a:solidFill>
                  <a:srgbClr val="008000"/>
                </a:solidFill>
              </a:rPr>
              <a:t>motrice pure </a:t>
            </a:r>
            <a:br>
              <a:rPr lang="fr-FR" sz="1400" dirty="0"/>
            </a:br>
            <a:r>
              <a:rPr lang="fr-FR" sz="1400" dirty="0"/>
              <a:t> 1, 2, 3 ou 4 membres, face, muscles ORL…</a:t>
            </a:r>
            <a:endParaRPr lang="fr-FR" sz="1400" b="1" dirty="0">
              <a:solidFill>
                <a:srgbClr val="008000"/>
              </a:solidFill>
            </a:endParaRPr>
          </a:p>
        </p:txBody>
      </p:sp>
      <p:sp>
        <p:nvSpPr>
          <p:cNvPr id="67" name="ZoneTexte 66"/>
          <p:cNvSpPr txBox="1"/>
          <p:nvPr/>
        </p:nvSpPr>
        <p:spPr>
          <a:xfrm>
            <a:off x="107712" y="5324980"/>
            <a:ext cx="2518835" cy="954107"/>
          </a:xfrm>
          <a:prstGeom prst="rect">
            <a:avLst/>
          </a:prstGeom>
          <a:noFill/>
        </p:spPr>
        <p:txBody>
          <a:bodyPr wrap="square" rtlCol="0">
            <a:spAutoFit/>
          </a:bodyPr>
          <a:lstStyle/>
          <a:p>
            <a:r>
              <a:rPr lang="fr-FR" sz="1400" b="1" dirty="0">
                <a:solidFill>
                  <a:srgbClr val="FF0000"/>
                </a:solidFill>
              </a:rPr>
              <a:t>Nerfs périphériques </a:t>
            </a:r>
            <a:r>
              <a:rPr lang="fr-FR" sz="1400" dirty="0"/>
              <a:t>=&gt; atteinte motrice +/- sensitive 1, 2, 3, ou 4 membres avec ou sans la face, muscles ORL…</a:t>
            </a:r>
          </a:p>
        </p:txBody>
      </p:sp>
      <p:sp>
        <p:nvSpPr>
          <p:cNvPr id="70" name="ZoneTexte 69"/>
          <p:cNvSpPr txBox="1"/>
          <p:nvPr/>
        </p:nvSpPr>
        <p:spPr>
          <a:xfrm>
            <a:off x="6321778" y="5796895"/>
            <a:ext cx="2615259" cy="738664"/>
          </a:xfrm>
          <a:prstGeom prst="rect">
            <a:avLst/>
          </a:prstGeom>
          <a:noFill/>
        </p:spPr>
        <p:txBody>
          <a:bodyPr wrap="square" rtlCol="0">
            <a:spAutoFit/>
          </a:bodyPr>
          <a:lstStyle/>
          <a:p>
            <a:pPr algn="r"/>
            <a:r>
              <a:rPr lang="fr-FR" sz="1400" b="1" dirty="0">
                <a:solidFill>
                  <a:srgbClr val="FF0000"/>
                </a:solidFill>
              </a:rPr>
              <a:t>Muscle </a:t>
            </a:r>
            <a:r>
              <a:rPr lang="fr-FR" sz="1400" dirty="0"/>
              <a:t>=&gt; atteinte </a:t>
            </a:r>
            <a:r>
              <a:rPr lang="fr-FR" sz="1400" b="1" dirty="0">
                <a:solidFill>
                  <a:srgbClr val="008000"/>
                </a:solidFill>
              </a:rPr>
              <a:t>motrice pure </a:t>
            </a:r>
            <a:br>
              <a:rPr lang="fr-FR" sz="1400" dirty="0"/>
            </a:br>
            <a:r>
              <a:rPr lang="fr-FR" sz="1400" dirty="0"/>
              <a:t> 1, 2, 3 ou 4 membres, face, muscles ORL…</a:t>
            </a:r>
            <a:endParaRPr lang="fr-FR" sz="1400" b="1" dirty="0">
              <a:solidFill>
                <a:srgbClr val="008000"/>
              </a:solidFill>
            </a:endParaRPr>
          </a:p>
        </p:txBody>
      </p:sp>
      <p:cxnSp>
        <p:nvCxnSpPr>
          <p:cNvPr id="74" name="Connecteur droit avec flèche 73"/>
          <p:cNvCxnSpPr/>
          <p:nvPr/>
        </p:nvCxnSpPr>
        <p:spPr>
          <a:xfrm flipH="1">
            <a:off x="6077185" y="6105407"/>
            <a:ext cx="357482" cy="703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8" name="ZoneTexte 77"/>
          <p:cNvSpPr txBox="1"/>
          <p:nvPr/>
        </p:nvSpPr>
        <p:spPr>
          <a:xfrm>
            <a:off x="4545662" y="6550223"/>
            <a:ext cx="4598338" cy="307777"/>
          </a:xfrm>
          <a:prstGeom prst="rect">
            <a:avLst/>
          </a:prstGeom>
          <a:noFill/>
        </p:spPr>
        <p:txBody>
          <a:bodyPr wrap="square" rtlCol="0">
            <a:spAutoFit/>
          </a:bodyPr>
          <a:lstStyle/>
          <a:p>
            <a:r>
              <a:rPr lang="fr-FR" sz="1400" dirty="0"/>
              <a:t>Source : Jouvent / Denier, MDC Neurologie, Elsevier-Masson</a:t>
            </a:r>
          </a:p>
        </p:txBody>
      </p:sp>
      <p:sp>
        <p:nvSpPr>
          <p:cNvPr id="79" name="Forme libre 78"/>
          <p:cNvSpPr/>
          <p:nvPr/>
        </p:nvSpPr>
        <p:spPr>
          <a:xfrm>
            <a:off x="5296369" y="3997626"/>
            <a:ext cx="3603038" cy="2653934"/>
          </a:xfrm>
          <a:custGeom>
            <a:avLst/>
            <a:gdLst>
              <a:gd name="connsiteX0" fmla="*/ 0 w 8429037"/>
              <a:gd name="connsiteY0" fmla="*/ 1073489 h 1215748"/>
              <a:gd name="connsiteX1" fmla="*/ 1834444 w 8429037"/>
              <a:gd name="connsiteY1" fmla="*/ 1176971 h 1215748"/>
              <a:gd name="connsiteX2" fmla="*/ 3226741 w 8429037"/>
              <a:gd name="connsiteY2" fmla="*/ 1214600 h 1215748"/>
              <a:gd name="connsiteX3" fmla="*/ 4327407 w 8429037"/>
              <a:gd name="connsiteY3" fmla="*/ 1139341 h 1215748"/>
              <a:gd name="connsiteX4" fmla="*/ 5155259 w 8429037"/>
              <a:gd name="connsiteY4" fmla="*/ 819489 h 1215748"/>
              <a:gd name="connsiteX5" fmla="*/ 5776148 w 8429037"/>
              <a:gd name="connsiteY5" fmla="*/ 386748 h 1215748"/>
              <a:gd name="connsiteX6" fmla="*/ 6462889 w 8429037"/>
              <a:gd name="connsiteY6" fmla="*/ 151563 h 1215748"/>
              <a:gd name="connsiteX7" fmla="*/ 7808148 w 8429037"/>
              <a:gd name="connsiteY7" fmla="*/ 10452 h 1215748"/>
              <a:gd name="connsiteX8" fmla="*/ 8429037 w 8429037"/>
              <a:gd name="connsiteY8" fmla="*/ 10452 h 1215748"/>
              <a:gd name="connsiteX0" fmla="*/ 0 w 8429037"/>
              <a:gd name="connsiteY0" fmla="*/ 1073489 h 1442339"/>
              <a:gd name="connsiteX1" fmla="*/ 1834444 w 8429037"/>
              <a:gd name="connsiteY1" fmla="*/ 1176971 h 1442339"/>
              <a:gd name="connsiteX2" fmla="*/ 3226741 w 8429037"/>
              <a:gd name="connsiteY2" fmla="*/ 1214600 h 1442339"/>
              <a:gd name="connsiteX3" fmla="*/ 4703703 w 8429037"/>
              <a:gd name="connsiteY3" fmla="*/ 1430971 h 1442339"/>
              <a:gd name="connsiteX4" fmla="*/ 5155259 w 8429037"/>
              <a:gd name="connsiteY4" fmla="*/ 819489 h 1442339"/>
              <a:gd name="connsiteX5" fmla="*/ 5776148 w 8429037"/>
              <a:gd name="connsiteY5" fmla="*/ 386748 h 1442339"/>
              <a:gd name="connsiteX6" fmla="*/ 6462889 w 8429037"/>
              <a:gd name="connsiteY6" fmla="*/ 151563 h 1442339"/>
              <a:gd name="connsiteX7" fmla="*/ 7808148 w 8429037"/>
              <a:gd name="connsiteY7" fmla="*/ 10452 h 1442339"/>
              <a:gd name="connsiteX8" fmla="*/ 8429037 w 8429037"/>
              <a:gd name="connsiteY8" fmla="*/ 10452 h 1442339"/>
              <a:gd name="connsiteX0" fmla="*/ 0 w 8429037"/>
              <a:gd name="connsiteY0" fmla="*/ 1073489 h 1822029"/>
              <a:gd name="connsiteX1" fmla="*/ 1834444 w 8429037"/>
              <a:gd name="connsiteY1" fmla="*/ 1176971 h 1822029"/>
              <a:gd name="connsiteX2" fmla="*/ 3226741 w 8429037"/>
              <a:gd name="connsiteY2" fmla="*/ 1214600 h 1822029"/>
              <a:gd name="connsiteX3" fmla="*/ 5381037 w 8429037"/>
              <a:gd name="connsiteY3" fmla="*/ 1816675 h 1822029"/>
              <a:gd name="connsiteX4" fmla="*/ 5155259 w 8429037"/>
              <a:gd name="connsiteY4" fmla="*/ 819489 h 1822029"/>
              <a:gd name="connsiteX5" fmla="*/ 5776148 w 8429037"/>
              <a:gd name="connsiteY5" fmla="*/ 386748 h 1822029"/>
              <a:gd name="connsiteX6" fmla="*/ 6462889 w 8429037"/>
              <a:gd name="connsiteY6" fmla="*/ 151563 h 1822029"/>
              <a:gd name="connsiteX7" fmla="*/ 7808148 w 8429037"/>
              <a:gd name="connsiteY7" fmla="*/ 10452 h 1822029"/>
              <a:gd name="connsiteX8" fmla="*/ 8429037 w 8429037"/>
              <a:gd name="connsiteY8" fmla="*/ 10452 h 1822029"/>
              <a:gd name="connsiteX0" fmla="*/ 0 w 8429037"/>
              <a:gd name="connsiteY0" fmla="*/ 1073489 h 1951376"/>
              <a:gd name="connsiteX1" fmla="*/ 1834444 w 8429037"/>
              <a:gd name="connsiteY1" fmla="*/ 1176971 h 1951376"/>
              <a:gd name="connsiteX2" fmla="*/ 3085630 w 8429037"/>
              <a:gd name="connsiteY2" fmla="*/ 1873119 h 1951376"/>
              <a:gd name="connsiteX3" fmla="*/ 5381037 w 8429037"/>
              <a:gd name="connsiteY3" fmla="*/ 1816675 h 1951376"/>
              <a:gd name="connsiteX4" fmla="*/ 5155259 w 8429037"/>
              <a:gd name="connsiteY4" fmla="*/ 819489 h 1951376"/>
              <a:gd name="connsiteX5" fmla="*/ 5776148 w 8429037"/>
              <a:gd name="connsiteY5" fmla="*/ 386748 h 1951376"/>
              <a:gd name="connsiteX6" fmla="*/ 6462889 w 8429037"/>
              <a:gd name="connsiteY6" fmla="*/ 151563 h 1951376"/>
              <a:gd name="connsiteX7" fmla="*/ 7808148 w 8429037"/>
              <a:gd name="connsiteY7" fmla="*/ 10452 h 1951376"/>
              <a:gd name="connsiteX8" fmla="*/ 8429037 w 8429037"/>
              <a:gd name="connsiteY8" fmla="*/ 10452 h 1951376"/>
              <a:gd name="connsiteX0" fmla="*/ 0 w 8429037"/>
              <a:gd name="connsiteY0" fmla="*/ 1073489 h 2064605"/>
              <a:gd name="connsiteX1" fmla="*/ 1834444 w 8429037"/>
              <a:gd name="connsiteY1" fmla="*/ 1176971 h 2064605"/>
              <a:gd name="connsiteX2" fmla="*/ 3048000 w 8429037"/>
              <a:gd name="connsiteY2" fmla="*/ 2023637 h 2064605"/>
              <a:gd name="connsiteX3" fmla="*/ 5381037 w 8429037"/>
              <a:gd name="connsiteY3" fmla="*/ 1816675 h 2064605"/>
              <a:gd name="connsiteX4" fmla="*/ 5155259 w 8429037"/>
              <a:gd name="connsiteY4" fmla="*/ 819489 h 2064605"/>
              <a:gd name="connsiteX5" fmla="*/ 5776148 w 8429037"/>
              <a:gd name="connsiteY5" fmla="*/ 386748 h 2064605"/>
              <a:gd name="connsiteX6" fmla="*/ 6462889 w 8429037"/>
              <a:gd name="connsiteY6" fmla="*/ 151563 h 2064605"/>
              <a:gd name="connsiteX7" fmla="*/ 7808148 w 8429037"/>
              <a:gd name="connsiteY7" fmla="*/ 10452 h 2064605"/>
              <a:gd name="connsiteX8" fmla="*/ 8429037 w 8429037"/>
              <a:gd name="connsiteY8" fmla="*/ 10452 h 2064605"/>
              <a:gd name="connsiteX0" fmla="*/ 0 w 8429037"/>
              <a:gd name="connsiteY0" fmla="*/ 1073489 h 2044381"/>
              <a:gd name="connsiteX1" fmla="*/ 1834444 w 8429037"/>
              <a:gd name="connsiteY1" fmla="*/ 1176971 h 2044381"/>
              <a:gd name="connsiteX2" fmla="*/ 3048000 w 8429037"/>
              <a:gd name="connsiteY2" fmla="*/ 2023637 h 2044381"/>
              <a:gd name="connsiteX3" fmla="*/ 4844814 w 8429037"/>
              <a:gd name="connsiteY3" fmla="*/ 1703786 h 2044381"/>
              <a:gd name="connsiteX4" fmla="*/ 5155259 w 8429037"/>
              <a:gd name="connsiteY4" fmla="*/ 819489 h 2044381"/>
              <a:gd name="connsiteX5" fmla="*/ 5776148 w 8429037"/>
              <a:gd name="connsiteY5" fmla="*/ 386748 h 2044381"/>
              <a:gd name="connsiteX6" fmla="*/ 6462889 w 8429037"/>
              <a:gd name="connsiteY6" fmla="*/ 151563 h 2044381"/>
              <a:gd name="connsiteX7" fmla="*/ 7808148 w 8429037"/>
              <a:gd name="connsiteY7" fmla="*/ 10452 h 2044381"/>
              <a:gd name="connsiteX8" fmla="*/ 8429037 w 8429037"/>
              <a:gd name="connsiteY8" fmla="*/ 10452 h 2044381"/>
              <a:gd name="connsiteX0" fmla="*/ 0 w 8429037"/>
              <a:gd name="connsiteY0" fmla="*/ 1073489 h 1708872"/>
              <a:gd name="connsiteX1" fmla="*/ 1834444 w 8429037"/>
              <a:gd name="connsiteY1" fmla="*/ 1176971 h 1708872"/>
              <a:gd name="connsiteX2" fmla="*/ 4844814 w 8429037"/>
              <a:gd name="connsiteY2" fmla="*/ 1703786 h 1708872"/>
              <a:gd name="connsiteX3" fmla="*/ 5155259 w 8429037"/>
              <a:gd name="connsiteY3" fmla="*/ 819489 h 1708872"/>
              <a:gd name="connsiteX4" fmla="*/ 5776148 w 8429037"/>
              <a:gd name="connsiteY4" fmla="*/ 386748 h 1708872"/>
              <a:gd name="connsiteX5" fmla="*/ 6462889 w 8429037"/>
              <a:gd name="connsiteY5" fmla="*/ 151563 h 1708872"/>
              <a:gd name="connsiteX6" fmla="*/ 7808148 w 8429037"/>
              <a:gd name="connsiteY6" fmla="*/ 10452 h 1708872"/>
              <a:gd name="connsiteX7" fmla="*/ 8429037 w 8429037"/>
              <a:gd name="connsiteY7" fmla="*/ 10452 h 1708872"/>
              <a:gd name="connsiteX0" fmla="*/ 0 w 8429037"/>
              <a:gd name="connsiteY0" fmla="*/ 1073489 h 1706138"/>
              <a:gd name="connsiteX1" fmla="*/ 4844814 w 8429037"/>
              <a:gd name="connsiteY1" fmla="*/ 1703786 h 1706138"/>
              <a:gd name="connsiteX2" fmla="*/ 5155259 w 8429037"/>
              <a:gd name="connsiteY2" fmla="*/ 819489 h 1706138"/>
              <a:gd name="connsiteX3" fmla="*/ 5776148 w 8429037"/>
              <a:gd name="connsiteY3" fmla="*/ 386748 h 1706138"/>
              <a:gd name="connsiteX4" fmla="*/ 6462889 w 8429037"/>
              <a:gd name="connsiteY4" fmla="*/ 151563 h 1706138"/>
              <a:gd name="connsiteX5" fmla="*/ 7808148 w 8429037"/>
              <a:gd name="connsiteY5" fmla="*/ 10452 h 1706138"/>
              <a:gd name="connsiteX6" fmla="*/ 8429037 w 8429037"/>
              <a:gd name="connsiteY6" fmla="*/ 10452 h 1706138"/>
              <a:gd name="connsiteX0" fmla="*/ 0 w 3584223"/>
              <a:gd name="connsiteY0" fmla="*/ 1703786 h 1703786"/>
              <a:gd name="connsiteX1" fmla="*/ 310445 w 3584223"/>
              <a:gd name="connsiteY1" fmla="*/ 819489 h 1703786"/>
              <a:gd name="connsiteX2" fmla="*/ 931334 w 3584223"/>
              <a:gd name="connsiteY2" fmla="*/ 386748 h 1703786"/>
              <a:gd name="connsiteX3" fmla="*/ 1618075 w 3584223"/>
              <a:gd name="connsiteY3" fmla="*/ 151563 h 1703786"/>
              <a:gd name="connsiteX4" fmla="*/ 2963334 w 3584223"/>
              <a:gd name="connsiteY4" fmla="*/ 10452 h 1703786"/>
              <a:gd name="connsiteX5" fmla="*/ 3584223 w 3584223"/>
              <a:gd name="connsiteY5" fmla="*/ 10452 h 1703786"/>
              <a:gd name="connsiteX0" fmla="*/ 0 w 3584223"/>
              <a:gd name="connsiteY0" fmla="*/ 1703786 h 1703786"/>
              <a:gd name="connsiteX1" fmla="*/ 310445 w 3584223"/>
              <a:gd name="connsiteY1" fmla="*/ 819489 h 1703786"/>
              <a:gd name="connsiteX2" fmla="*/ 931334 w 3584223"/>
              <a:gd name="connsiteY2" fmla="*/ 386748 h 1703786"/>
              <a:gd name="connsiteX3" fmla="*/ 1618075 w 3584223"/>
              <a:gd name="connsiteY3" fmla="*/ 151563 h 1703786"/>
              <a:gd name="connsiteX4" fmla="*/ 2963334 w 3584223"/>
              <a:gd name="connsiteY4" fmla="*/ 10452 h 1703786"/>
              <a:gd name="connsiteX5" fmla="*/ 3584223 w 3584223"/>
              <a:gd name="connsiteY5" fmla="*/ 10452 h 1703786"/>
              <a:gd name="connsiteX0" fmla="*/ 0 w 3584223"/>
              <a:gd name="connsiteY0" fmla="*/ 1703786 h 1703786"/>
              <a:gd name="connsiteX1" fmla="*/ 310445 w 3584223"/>
              <a:gd name="connsiteY1" fmla="*/ 819489 h 1703786"/>
              <a:gd name="connsiteX2" fmla="*/ 931334 w 3584223"/>
              <a:gd name="connsiteY2" fmla="*/ 386748 h 1703786"/>
              <a:gd name="connsiteX3" fmla="*/ 1618075 w 3584223"/>
              <a:gd name="connsiteY3" fmla="*/ 151563 h 1703786"/>
              <a:gd name="connsiteX4" fmla="*/ 2963334 w 3584223"/>
              <a:gd name="connsiteY4" fmla="*/ 10452 h 1703786"/>
              <a:gd name="connsiteX5" fmla="*/ 3584223 w 3584223"/>
              <a:gd name="connsiteY5" fmla="*/ 10452 h 1703786"/>
              <a:gd name="connsiteX0" fmla="*/ 0 w 3556001"/>
              <a:gd name="connsiteY0" fmla="*/ 2145934 h 2145934"/>
              <a:gd name="connsiteX1" fmla="*/ 282223 w 3556001"/>
              <a:gd name="connsiteY1" fmla="*/ 819489 h 2145934"/>
              <a:gd name="connsiteX2" fmla="*/ 903112 w 3556001"/>
              <a:gd name="connsiteY2" fmla="*/ 386748 h 2145934"/>
              <a:gd name="connsiteX3" fmla="*/ 1589853 w 3556001"/>
              <a:gd name="connsiteY3" fmla="*/ 151563 h 2145934"/>
              <a:gd name="connsiteX4" fmla="*/ 2935112 w 3556001"/>
              <a:gd name="connsiteY4" fmla="*/ 10452 h 2145934"/>
              <a:gd name="connsiteX5" fmla="*/ 3556001 w 3556001"/>
              <a:gd name="connsiteY5" fmla="*/ 10452 h 2145934"/>
              <a:gd name="connsiteX0" fmla="*/ 0 w 3603038"/>
              <a:gd name="connsiteY0" fmla="*/ 2653934 h 2653934"/>
              <a:gd name="connsiteX1" fmla="*/ 329260 w 3603038"/>
              <a:gd name="connsiteY1" fmla="*/ 819489 h 2653934"/>
              <a:gd name="connsiteX2" fmla="*/ 950149 w 3603038"/>
              <a:gd name="connsiteY2" fmla="*/ 386748 h 2653934"/>
              <a:gd name="connsiteX3" fmla="*/ 1636890 w 3603038"/>
              <a:gd name="connsiteY3" fmla="*/ 151563 h 2653934"/>
              <a:gd name="connsiteX4" fmla="*/ 2982149 w 3603038"/>
              <a:gd name="connsiteY4" fmla="*/ 10452 h 2653934"/>
              <a:gd name="connsiteX5" fmla="*/ 3603038 w 3603038"/>
              <a:gd name="connsiteY5" fmla="*/ 10452 h 2653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038" h="2653934">
                <a:moveTo>
                  <a:pt x="0" y="2653934"/>
                </a:moveTo>
                <a:cubicBezTo>
                  <a:pt x="31358" y="2479898"/>
                  <a:pt x="170902" y="1197353"/>
                  <a:pt x="329260" y="819489"/>
                </a:cubicBezTo>
                <a:cubicBezTo>
                  <a:pt x="487618" y="441625"/>
                  <a:pt x="732211" y="498069"/>
                  <a:pt x="950149" y="386748"/>
                </a:cubicBezTo>
                <a:cubicBezTo>
                  <a:pt x="1168087" y="275427"/>
                  <a:pt x="1298223" y="214279"/>
                  <a:pt x="1636890" y="151563"/>
                </a:cubicBezTo>
                <a:cubicBezTo>
                  <a:pt x="1975557" y="88847"/>
                  <a:pt x="2654458" y="33971"/>
                  <a:pt x="2982149" y="10452"/>
                </a:cubicBezTo>
                <a:cubicBezTo>
                  <a:pt x="3309840" y="-13067"/>
                  <a:pt x="3603038" y="10452"/>
                  <a:pt x="3603038" y="10452"/>
                </a:cubicBezTo>
              </a:path>
            </a:pathLst>
          </a:custGeom>
          <a:ln w="38100" cmpd="sng">
            <a:solidFill>
              <a:srgbClr val="FF0000"/>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9" name="Rectangle à coins arrondis 88"/>
          <p:cNvSpPr/>
          <p:nvPr/>
        </p:nvSpPr>
        <p:spPr>
          <a:xfrm>
            <a:off x="6265333" y="4472486"/>
            <a:ext cx="2774100" cy="307037"/>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TOUJOURS MOTEUR PUR</a:t>
            </a:r>
          </a:p>
        </p:txBody>
      </p:sp>
      <p:sp>
        <p:nvSpPr>
          <p:cNvPr id="90" name="Rectangle à coins arrondis 89"/>
          <p:cNvSpPr/>
          <p:nvPr/>
        </p:nvSpPr>
        <p:spPr>
          <a:xfrm>
            <a:off x="5917259" y="3189902"/>
            <a:ext cx="3048000"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Exceptionnel</a:t>
            </a:r>
          </a:p>
        </p:txBody>
      </p:sp>
      <p:cxnSp>
        <p:nvCxnSpPr>
          <p:cNvPr id="93" name="Connecteur droit avec flèche 92"/>
          <p:cNvCxnSpPr/>
          <p:nvPr/>
        </p:nvCxnSpPr>
        <p:spPr>
          <a:xfrm flipH="1">
            <a:off x="2626547" y="1243659"/>
            <a:ext cx="3149604" cy="2955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CBA44692-538A-9B40-B0F3-3E849569A5D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347517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Q2 (QRM)</a:t>
            </a:r>
          </a:p>
        </p:txBody>
      </p:sp>
      <p:sp>
        <p:nvSpPr>
          <p:cNvPr id="8" name="Rectangle 7">
            <a:extLst>
              <a:ext uri="{FF2B5EF4-FFF2-40B4-BE49-F238E27FC236}">
                <a16:creationId xmlns:a16="http://schemas.microsoft.com/office/drawing/2014/main" id="{5B88296F-1277-9D45-BFAD-B20618366FCA}"/>
              </a:ext>
            </a:extLst>
          </p:cNvPr>
          <p:cNvSpPr/>
          <p:nvPr/>
        </p:nvSpPr>
        <p:spPr>
          <a:xfrm>
            <a:off x="8304178" y="27463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9" name="ZoneTexte 8">
            <a:extLst>
              <a:ext uri="{FF2B5EF4-FFF2-40B4-BE49-F238E27FC236}">
                <a16:creationId xmlns:a16="http://schemas.microsoft.com/office/drawing/2014/main" id="{65B619F5-FA5B-7B44-BFBA-66BF263579D5}"/>
              </a:ext>
            </a:extLst>
          </p:cNvPr>
          <p:cNvSpPr txBox="1"/>
          <p:nvPr/>
        </p:nvSpPr>
        <p:spPr>
          <a:xfrm>
            <a:off x="514586" y="2849966"/>
            <a:ext cx="7943614" cy="2585323"/>
          </a:xfrm>
          <a:prstGeom prst="rect">
            <a:avLst/>
          </a:prstGeom>
          <a:noFill/>
        </p:spPr>
        <p:txBody>
          <a:bodyPr wrap="square" rtlCol="0">
            <a:spAutoFit/>
          </a:bodyPr>
          <a:lstStyle/>
          <a:p>
            <a:r>
              <a:rPr lang="fr-FR" dirty="0"/>
              <a:t>D’une manière générale, sans tenir compte de l’énoncé, quel(s) diagnostic(s) topographique(s) pourrai(en)</a:t>
            </a:r>
            <a:r>
              <a:rPr lang="fr-FR" dirty="0" err="1"/>
              <a:t>t</a:t>
            </a:r>
            <a:r>
              <a:rPr lang="fr-FR" dirty="0"/>
              <a:t> expliquer un déficit moteur des 4 membres et de la musculature ORL, oculaire et faciale ?</a:t>
            </a:r>
          </a:p>
          <a:p>
            <a:endParaRPr lang="fr-FR" dirty="0"/>
          </a:p>
          <a:p>
            <a:pPr marL="285750" indent="-285750">
              <a:buFontTx/>
              <a:buChar char="-"/>
            </a:pPr>
            <a:r>
              <a:rPr lang="fr-FR" dirty="0"/>
              <a:t>Atteinte centrale, </a:t>
            </a:r>
            <a:r>
              <a:rPr lang="fr-FR" dirty="0" err="1"/>
              <a:t>supramédullaire</a:t>
            </a:r>
            <a:endParaRPr lang="fr-FR" dirty="0"/>
          </a:p>
          <a:p>
            <a:pPr marL="285750" indent="-285750">
              <a:buFontTx/>
              <a:buChar char="-"/>
            </a:pPr>
            <a:r>
              <a:rPr lang="fr-FR" dirty="0"/>
              <a:t>Atteinte multifocale des nerfs moteurs</a:t>
            </a:r>
          </a:p>
          <a:p>
            <a:pPr marL="285750" indent="-285750">
              <a:buFontTx/>
              <a:buChar char="-"/>
            </a:pPr>
            <a:r>
              <a:rPr lang="fr-FR" dirty="0"/>
              <a:t>Atteinte diffuse des nerfs moteurs</a:t>
            </a:r>
          </a:p>
          <a:p>
            <a:pPr marL="285750" indent="-285750">
              <a:buFontTx/>
              <a:buChar char="-"/>
            </a:pPr>
            <a:r>
              <a:rPr lang="fr-FR" dirty="0"/>
              <a:t>Atteinte myogène</a:t>
            </a:r>
          </a:p>
          <a:p>
            <a:pPr marL="285750" indent="-285750">
              <a:buFontTx/>
              <a:buChar char="-"/>
            </a:pPr>
            <a:r>
              <a:rPr lang="fr-FR" dirty="0"/>
              <a:t>Atteinte de la jonction neuromusculaire</a:t>
            </a:r>
          </a:p>
        </p:txBody>
      </p:sp>
    </p:spTree>
    <p:extLst>
      <p:ext uri="{BB962C8B-B14F-4D97-AF65-F5344CB8AC3E}">
        <p14:creationId xmlns:p14="http://schemas.microsoft.com/office/powerpoint/2010/main" val="9188939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Q2 (QRM)</a:t>
            </a:r>
          </a:p>
        </p:txBody>
      </p:sp>
      <p:sp>
        <p:nvSpPr>
          <p:cNvPr id="8" name="Rectangle 7">
            <a:extLst>
              <a:ext uri="{FF2B5EF4-FFF2-40B4-BE49-F238E27FC236}">
                <a16:creationId xmlns:a16="http://schemas.microsoft.com/office/drawing/2014/main" id="{5B88296F-1277-9D45-BFAD-B20618366FCA}"/>
              </a:ext>
            </a:extLst>
          </p:cNvPr>
          <p:cNvSpPr/>
          <p:nvPr/>
        </p:nvSpPr>
        <p:spPr>
          <a:xfrm>
            <a:off x="8304178" y="274638"/>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9" name="ZoneTexte 8">
            <a:extLst>
              <a:ext uri="{FF2B5EF4-FFF2-40B4-BE49-F238E27FC236}">
                <a16:creationId xmlns:a16="http://schemas.microsoft.com/office/drawing/2014/main" id="{65B619F5-FA5B-7B44-BFBA-66BF263579D5}"/>
              </a:ext>
            </a:extLst>
          </p:cNvPr>
          <p:cNvSpPr txBox="1"/>
          <p:nvPr/>
        </p:nvSpPr>
        <p:spPr>
          <a:xfrm>
            <a:off x="514586" y="2849966"/>
            <a:ext cx="7943614" cy="2585323"/>
          </a:xfrm>
          <a:prstGeom prst="rect">
            <a:avLst/>
          </a:prstGeom>
          <a:noFill/>
        </p:spPr>
        <p:txBody>
          <a:bodyPr wrap="square" rtlCol="0">
            <a:spAutoFit/>
          </a:bodyPr>
          <a:lstStyle/>
          <a:p>
            <a:r>
              <a:rPr lang="fr-FR" dirty="0"/>
              <a:t>D’une manière générale, sans tenir compte de l’énoncé, quel(s) diagnostic(s) topographique(s) pourrai(en)</a:t>
            </a:r>
            <a:r>
              <a:rPr lang="fr-FR" dirty="0" err="1"/>
              <a:t>t</a:t>
            </a:r>
            <a:r>
              <a:rPr lang="fr-FR" dirty="0"/>
              <a:t> expliquer un déficit moteur des 4 membres et de la musculature ORL, oculaire et faciale ?</a:t>
            </a:r>
          </a:p>
          <a:p>
            <a:endParaRPr lang="fr-FR" dirty="0"/>
          </a:p>
          <a:p>
            <a:pPr marL="285750" indent="-285750">
              <a:buFontTx/>
              <a:buChar char="-"/>
            </a:pPr>
            <a:r>
              <a:rPr lang="fr-FR" b="1" dirty="0">
                <a:solidFill>
                  <a:srgbClr val="00B050"/>
                </a:solidFill>
              </a:rPr>
              <a:t>Atteinte centrale, </a:t>
            </a:r>
            <a:r>
              <a:rPr lang="fr-FR" b="1" dirty="0" err="1">
                <a:solidFill>
                  <a:srgbClr val="00B050"/>
                </a:solidFill>
              </a:rPr>
              <a:t>supramédullaire</a:t>
            </a:r>
            <a:endParaRPr lang="fr-FR" b="1" dirty="0">
              <a:solidFill>
                <a:srgbClr val="00B050"/>
              </a:solidFill>
            </a:endParaRPr>
          </a:p>
          <a:p>
            <a:pPr marL="285750" indent="-285750">
              <a:buFontTx/>
              <a:buChar char="-"/>
            </a:pPr>
            <a:r>
              <a:rPr lang="fr-FR" b="1" dirty="0">
                <a:solidFill>
                  <a:srgbClr val="00B050"/>
                </a:solidFill>
              </a:rPr>
              <a:t>Atteinte multifocale des nerfs moteurs</a:t>
            </a:r>
          </a:p>
          <a:p>
            <a:pPr marL="285750" indent="-285750">
              <a:buFontTx/>
              <a:buChar char="-"/>
            </a:pPr>
            <a:r>
              <a:rPr lang="fr-FR" b="1" dirty="0">
                <a:solidFill>
                  <a:srgbClr val="00B050"/>
                </a:solidFill>
              </a:rPr>
              <a:t>Atteinte diffuse des nerfs moteurs</a:t>
            </a:r>
          </a:p>
          <a:p>
            <a:pPr marL="285750" indent="-285750">
              <a:buFontTx/>
              <a:buChar char="-"/>
            </a:pPr>
            <a:r>
              <a:rPr lang="fr-FR" b="1" dirty="0">
                <a:solidFill>
                  <a:srgbClr val="00B050"/>
                </a:solidFill>
              </a:rPr>
              <a:t>Atteinte myogène</a:t>
            </a:r>
          </a:p>
          <a:p>
            <a:pPr marL="285750" indent="-285750">
              <a:buFontTx/>
              <a:buChar char="-"/>
            </a:pPr>
            <a:r>
              <a:rPr lang="fr-FR" b="1" dirty="0">
                <a:solidFill>
                  <a:srgbClr val="00B050"/>
                </a:solidFill>
              </a:rPr>
              <a:t>Atteinte de la jonction neuromusculaire</a:t>
            </a:r>
          </a:p>
        </p:txBody>
      </p:sp>
    </p:spTree>
    <p:extLst>
      <p:ext uri="{BB962C8B-B14F-4D97-AF65-F5344CB8AC3E}">
        <p14:creationId xmlns:p14="http://schemas.microsoft.com/office/powerpoint/2010/main" val="2954739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Q3 (QRM)</a:t>
            </a:r>
          </a:p>
        </p:txBody>
      </p:sp>
      <p:sp>
        <p:nvSpPr>
          <p:cNvPr id="9" name="Rectangle 8">
            <a:extLst>
              <a:ext uri="{FF2B5EF4-FFF2-40B4-BE49-F238E27FC236}">
                <a16:creationId xmlns:a16="http://schemas.microsoft.com/office/drawing/2014/main" id="{E5DC98D1-2F0C-994D-8F23-2EC0B8677208}"/>
              </a:ext>
            </a:extLst>
          </p:cNvPr>
          <p:cNvSpPr/>
          <p:nvPr/>
        </p:nvSpPr>
        <p:spPr>
          <a:xfrm>
            <a:off x="8323634" y="296087"/>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0C63938E-2F2A-7242-8110-5EF2E0B40298}"/>
              </a:ext>
            </a:extLst>
          </p:cNvPr>
          <p:cNvSpPr txBox="1"/>
          <p:nvPr/>
        </p:nvSpPr>
        <p:spPr>
          <a:xfrm>
            <a:off x="514586" y="2849966"/>
            <a:ext cx="7943614" cy="2585323"/>
          </a:xfrm>
          <a:prstGeom prst="rect">
            <a:avLst/>
          </a:prstGeom>
          <a:noFill/>
        </p:spPr>
        <p:txBody>
          <a:bodyPr wrap="square" rtlCol="0">
            <a:spAutoFit/>
          </a:bodyPr>
          <a:lstStyle/>
          <a:p>
            <a:r>
              <a:rPr lang="fr-FR" dirty="0"/>
              <a:t>D’une manière générale, sans tenir compte de l’énoncé, quelle(s) atteinte(s) du système nerveux central pourrai(en)</a:t>
            </a:r>
            <a:r>
              <a:rPr lang="fr-FR" dirty="0" err="1"/>
              <a:t>t</a:t>
            </a:r>
            <a:r>
              <a:rPr lang="fr-FR" dirty="0"/>
              <a:t> être à l’origine d’une atteinte motrice des 4 membres et de la musculature ORL, oculaire et faciale ?</a:t>
            </a:r>
          </a:p>
          <a:p>
            <a:endParaRPr lang="fr-FR" dirty="0"/>
          </a:p>
          <a:p>
            <a:pPr marL="285750" indent="-285750">
              <a:buFontTx/>
              <a:buChar char="-"/>
            </a:pPr>
            <a:r>
              <a:rPr lang="fr-FR" dirty="0"/>
              <a:t>Atteinte hémisphérique unilatérale</a:t>
            </a:r>
          </a:p>
          <a:p>
            <a:pPr marL="285750" indent="-285750">
              <a:buFontTx/>
              <a:buChar char="-"/>
            </a:pPr>
            <a:r>
              <a:rPr lang="fr-FR" dirty="0"/>
              <a:t>Atteinte thalamique unilatérale</a:t>
            </a:r>
          </a:p>
          <a:p>
            <a:pPr marL="285750" indent="-285750">
              <a:buFontTx/>
              <a:buChar char="-"/>
            </a:pPr>
            <a:r>
              <a:rPr lang="fr-FR" dirty="0"/>
              <a:t>Atteinte du tronc cérébral</a:t>
            </a:r>
          </a:p>
          <a:p>
            <a:pPr marL="285750" indent="-285750">
              <a:buFontTx/>
              <a:buChar char="-"/>
            </a:pPr>
            <a:r>
              <a:rPr lang="fr-FR" dirty="0"/>
              <a:t>Atteinte médullaire</a:t>
            </a:r>
          </a:p>
          <a:p>
            <a:pPr marL="285750" indent="-285750">
              <a:buFontTx/>
              <a:buChar char="-"/>
            </a:pPr>
            <a:r>
              <a:rPr lang="fr-FR" dirty="0"/>
              <a:t>Atteinte du cône médullaire et des racines de la queue de cheval</a:t>
            </a:r>
          </a:p>
        </p:txBody>
      </p:sp>
    </p:spTree>
    <p:extLst>
      <p:ext uri="{BB962C8B-B14F-4D97-AF65-F5344CB8AC3E}">
        <p14:creationId xmlns:p14="http://schemas.microsoft.com/office/powerpoint/2010/main" val="15898494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Q3 (QRM)</a:t>
            </a:r>
          </a:p>
        </p:txBody>
      </p:sp>
      <p:sp>
        <p:nvSpPr>
          <p:cNvPr id="9" name="Rectangle 8">
            <a:extLst>
              <a:ext uri="{FF2B5EF4-FFF2-40B4-BE49-F238E27FC236}">
                <a16:creationId xmlns:a16="http://schemas.microsoft.com/office/drawing/2014/main" id="{E5DC98D1-2F0C-994D-8F23-2EC0B8677208}"/>
              </a:ext>
            </a:extLst>
          </p:cNvPr>
          <p:cNvSpPr/>
          <p:nvPr/>
        </p:nvSpPr>
        <p:spPr>
          <a:xfrm>
            <a:off x="8323634" y="296087"/>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0C63938E-2F2A-7242-8110-5EF2E0B40298}"/>
              </a:ext>
            </a:extLst>
          </p:cNvPr>
          <p:cNvSpPr txBox="1"/>
          <p:nvPr/>
        </p:nvSpPr>
        <p:spPr>
          <a:xfrm>
            <a:off x="514586" y="2849966"/>
            <a:ext cx="7943614" cy="2585323"/>
          </a:xfrm>
          <a:prstGeom prst="rect">
            <a:avLst/>
          </a:prstGeom>
          <a:noFill/>
        </p:spPr>
        <p:txBody>
          <a:bodyPr wrap="square" rtlCol="0">
            <a:spAutoFit/>
          </a:bodyPr>
          <a:lstStyle/>
          <a:p>
            <a:r>
              <a:rPr lang="fr-FR" dirty="0"/>
              <a:t>D’une manière générale, sans tenir compte de l’énoncé, quelle(s) atteinte(s) du système nerveux central pourrai(en)</a:t>
            </a:r>
            <a:r>
              <a:rPr lang="fr-FR" dirty="0" err="1"/>
              <a:t>t</a:t>
            </a:r>
            <a:r>
              <a:rPr lang="fr-FR" dirty="0"/>
              <a:t> être à l’origine d’une atteinte motrice des 4 membres et de la musculature ORL, oculaire et faciale ?</a:t>
            </a:r>
          </a:p>
          <a:p>
            <a:endParaRPr lang="fr-FR" dirty="0"/>
          </a:p>
          <a:p>
            <a:pPr marL="285750" indent="-285750">
              <a:buFontTx/>
              <a:buChar char="-"/>
            </a:pPr>
            <a:r>
              <a:rPr lang="fr-FR" dirty="0"/>
              <a:t>Atteinte hémisphérique unilatérale</a:t>
            </a:r>
          </a:p>
          <a:p>
            <a:pPr marL="285750" indent="-285750">
              <a:buFontTx/>
              <a:buChar char="-"/>
            </a:pPr>
            <a:r>
              <a:rPr lang="fr-FR" dirty="0"/>
              <a:t>Atteinte thalamique unilatérale</a:t>
            </a:r>
          </a:p>
          <a:p>
            <a:pPr marL="285750" indent="-285750">
              <a:buFontTx/>
              <a:buChar char="-"/>
            </a:pPr>
            <a:r>
              <a:rPr lang="fr-FR" b="1" dirty="0">
                <a:solidFill>
                  <a:srgbClr val="00B050"/>
                </a:solidFill>
              </a:rPr>
              <a:t>Atteinte du tronc cérébral</a:t>
            </a:r>
          </a:p>
          <a:p>
            <a:pPr marL="285750" indent="-285750">
              <a:buFontTx/>
              <a:buChar char="-"/>
            </a:pPr>
            <a:r>
              <a:rPr lang="fr-FR" b="1" dirty="0">
                <a:solidFill>
                  <a:srgbClr val="00B050"/>
                </a:solidFill>
              </a:rPr>
              <a:t>Atteinte médullaire</a:t>
            </a:r>
          </a:p>
          <a:p>
            <a:pPr marL="285750" indent="-285750">
              <a:buFontTx/>
              <a:buChar char="-"/>
            </a:pPr>
            <a:r>
              <a:rPr lang="fr-FR" dirty="0"/>
              <a:t>Atteinte du cône médullaire et des racines de la queue de cheval</a:t>
            </a:r>
          </a:p>
        </p:txBody>
      </p:sp>
    </p:spTree>
    <p:extLst>
      <p:ext uri="{BB962C8B-B14F-4D97-AF65-F5344CB8AC3E}">
        <p14:creationId xmlns:p14="http://schemas.microsoft.com/office/powerpoint/2010/main" val="150999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808359"/>
            <a:ext cx="7772400" cy="1470025"/>
          </a:xfrm>
        </p:spPr>
        <p:txBody>
          <a:bodyPr>
            <a:normAutofit fontScale="90000"/>
          </a:bodyPr>
          <a:lstStyle/>
          <a:p>
            <a:r>
              <a:rPr lang="fr-FR" sz="2000" b="1" dirty="0">
                <a:solidFill>
                  <a:srgbClr val="FF0000"/>
                </a:solidFill>
              </a:rPr>
              <a:t>Pourquoi faut-il TOUJOURS commencer par le diagnostic topographique ?</a:t>
            </a:r>
            <a:br>
              <a:rPr lang="fr-FR" b="1" dirty="0">
                <a:solidFill>
                  <a:srgbClr val="FF0000"/>
                </a:solidFill>
              </a:rPr>
            </a:br>
            <a:br>
              <a:rPr lang="fr-FR" dirty="0"/>
            </a:br>
            <a:br>
              <a:rPr lang="fr-FR" dirty="0"/>
            </a:br>
            <a:br>
              <a:rPr lang="fr-FR" dirty="0"/>
            </a:br>
            <a:r>
              <a:rPr lang="fr-FR" dirty="0"/>
              <a:t>Mini DP1 SIDES</a:t>
            </a:r>
          </a:p>
        </p:txBody>
      </p:sp>
      <p:sp>
        <p:nvSpPr>
          <p:cNvPr id="3" name="Sous-titre 2"/>
          <p:cNvSpPr>
            <a:spLocks noGrp="1"/>
          </p:cNvSpPr>
          <p:nvPr>
            <p:ph type="subTitle" idx="1"/>
          </p:nvPr>
        </p:nvSpPr>
        <p:spPr>
          <a:xfrm>
            <a:off x="685800" y="4459851"/>
            <a:ext cx="7772400" cy="1805282"/>
          </a:xfrm>
        </p:spPr>
        <p:txBody>
          <a:bodyPr>
            <a:normAutofit/>
          </a:bodyPr>
          <a:lstStyle/>
          <a:p>
            <a:pPr algn="l"/>
            <a:r>
              <a:rPr lang="fr-FR" sz="1800" dirty="0">
                <a:solidFill>
                  <a:srgbClr val="000000"/>
                </a:solidFill>
              </a:rPr>
              <a:t>Un homme de 67 ans, diabétique, hypertendu, </a:t>
            </a:r>
            <a:r>
              <a:rPr lang="fr-FR" sz="1800" dirty="0" err="1">
                <a:solidFill>
                  <a:srgbClr val="000000"/>
                </a:solidFill>
              </a:rPr>
              <a:t>dyslipidémique</a:t>
            </a:r>
            <a:r>
              <a:rPr lang="fr-FR" sz="1800" dirty="0">
                <a:solidFill>
                  <a:srgbClr val="000000"/>
                </a:solidFill>
              </a:rPr>
              <a:t>, en rupture de traitement ces derniers mois suite au décès de sa femme, consulte pour la constatation le matin même d’un déficit moteur distal du pied droit. </a:t>
            </a: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621A8E2-E674-3240-93A6-D68F8A5F69B5}"/>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462409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Q4 (QRM)</a:t>
            </a:r>
          </a:p>
        </p:txBody>
      </p:sp>
      <p:sp>
        <p:nvSpPr>
          <p:cNvPr id="8" name="Rectangle 7">
            <a:extLst>
              <a:ext uri="{FF2B5EF4-FFF2-40B4-BE49-F238E27FC236}">
                <a16:creationId xmlns:a16="http://schemas.microsoft.com/office/drawing/2014/main" id="{3BB13826-B488-E048-8F25-3D97D46D903C}"/>
              </a:ext>
            </a:extLst>
          </p:cNvPr>
          <p:cNvSpPr/>
          <p:nvPr/>
        </p:nvSpPr>
        <p:spPr>
          <a:xfrm>
            <a:off x="8294451" y="311117"/>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7" name="ZoneTexte 6">
            <a:extLst>
              <a:ext uri="{FF2B5EF4-FFF2-40B4-BE49-F238E27FC236}">
                <a16:creationId xmlns:a16="http://schemas.microsoft.com/office/drawing/2014/main" id="{8C93944A-7418-994F-A07A-48C181503539}"/>
              </a:ext>
            </a:extLst>
          </p:cNvPr>
          <p:cNvSpPr txBox="1"/>
          <p:nvPr/>
        </p:nvSpPr>
        <p:spPr>
          <a:xfrm>
            <a:off x="514586" y="2849966"/>
            <a:ext cx="7943614" cy="2585323"/>
          </a:xfrm>
          <a:prstGeom prst="rect">
            <a:avLst/>
          </a:prstGeom>
          <a:noFill/>
        </p:spPr>
        <p:txBody>
          <a:bodyPr wrap="square" rtlCol="0">
            <a:spAutoFit/>
          </a:bodyPr>
          <a:lstStyle/>
          <a:p>
            <a:r>
              <a:rPr lang="fr-FR" dirty="0"/>
              <a:t>D’une manière générale, sans tenir compte de l’énoncé, quelle(s) atteinte(s) périphériques pourrai(en)</a:t>
            </a:r>
            <a:r>
              <a:rPr lang="fr-FR" dirty="0" err="1"/>
              <a:t>t</a:t>
            </a:r>
            <a:r>
              <a:rPr lang="fr-FR" dirty="0"/>
              <a:t> être à l’origine d’une atteinte motrice des 4 membres et de la musculature ORL, oculaire et faciale ?</a:t>
            </a:r>
          </a:p>
          <a:p>
            <a:endParaRPr lang="fr-FR" dirty="0"/>
          </a:p>
          <a:p>
            <a:pPr marL="285750" indent="-285750">
              <a:buFontTx/>
              <a:buChar char="-"/>
            </a:pPr>
            <a:r>
              <a:rPr lang="fr-FR" dirty="0"/>
              <a:t>Atteinte diffuse des racines et des troncs nerveux (polyradiculonévrite)</a:t>
            </a:r>
          </a:p>
          <a:p>
            <a:pPr marL="285750" indent="-285750">
              <a:buFontTx/>
              <a:buChar char="-"/>
            </a:pPr>
            <a:r>
              <a:rPr lang="fr-FR" dirty="0"/>
              <a:t>Certaines myopathies</a:t>
            </a:r>
          </a:p>
          <a:p>
            <a:pPr marL="285750" indent="-285750">
              <a:buFontTx/>
              <a:buChar char="-"/>
            </a:pPr>
            <a:r>
              <a:rPr lang="fr-FR" dirty="0"/>
              <a:t>Myasthénie</a:t>
            </a:r>
          </a:p>
          <a:p>
            <a:pPr marL="285750" indent="-285750">
              <a:buFontTx/>
              <a:buChar char="-"/>
            </a:pPr>
            <a:r>
              <a:rPr lang="fr-FR" dirty="0" err="1"/>
              <a:t>Mononeuropathie</a:t>
            </a:r>
            <a:r>
              <a:rPr lang="fr-FR" dirty="0"/>
              <a:t> multiple (~multinévrite)</a:t>
            </a:r>
          </a:p>
          <a:p>
            <a:pPr marL="285750" indent="-285750">
              <a:buFontTx/>
              <a:buChar char="-"/>
            </a:pPr>
            <a:r>
              <a:rPr lang="fr-FR" dirty="0"/>
              <a:t>Sclérose latérale amyotrophique (maladie de Charcot)</a:t>
            </a:r>
          </a:p>
        </p:txBody>
      </p:sp>
    </p:spTree>
    <p:extLst>
      <p:ext uri="{BB962C8B-B14F-4D97-AF65-F5344CB8AC3E}">
        <p14:creationId xmlns:p14="http://schemas.microsoft.com/office/powerpoint/2010/main" val="2969490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Q4 (QRM)</a:t>
            </a:r>
          </a:p>
        </p:txBody>
      </p:sp>
      <p:sp>
        <p:nvSpPr>
          <p:cNvPr id="8" name="Rectangle 7">
            <a:extLst>
              <a:ext uri="{FF2B5EF4-FFF2-40B4-BE49-F238E27FC236}">
                <a16:creationId xmlns:a16="http://schemas.microsoft.com/office/drawing/2014/main" id="{3BB13826-B488-E048-8F25-3D97D46D903C}"/>
              </a:ext>
            </a:extLst>
          </p:cNvPr>
          <p:cNvSpPr/>
          <p:nvPr/>
        </p:nvSpPr>
        <p:spPr>
          <a:xfrm>
            <a:off x="8294451" y="311117"/>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7" name="ZoneTexte 6">
            <a:extLst>
              <a:ext uri="{FF2B5EF4-FFF2-40B4-BE49-F238E27FC236}">
                <a16:creationId xmlns:a16="http://schemas.microsoft.com/office/drawing/2014/main" id="{8C93944A-7418-994F-A07A-48C181503539}"/>
              </a:ext>
            </a:extLst>
          </p:cNvPr>
          <p:cNvSpPr txBox="1"/>
          <p:nvPr/>
        </p:nvSpPr>
        <p:spPr>
          <a:xfrm>
            <a:off x="514586" y="2849966"/>
            <a:ext cx="7943614" cy="2585323"/>
          </a:xfrm>
          <a:prstGeom prst="rect">
            <a:avLst/>
          </a:prstGeom>
          <a:noFill/>
        </p:spPr>
        <p:txBody>
          <a:bodyPr wrap="square" rtlCol="0">
            <a:spAutoFit/>
          </a:bodyPr>
          <a:lstStyle/>
          <a:p>
            <a:r>
              <a:rPr lang="fr-FR" dirty="0"/>
              <a:t>D’une manière générale, sans tenir compte de l’énoncé, quelle(s) atteinte(s) périphériques pourrai(en)</a:t>
            </a:r>
            <a:r>
              <a:rPr lang="fr-FR" dirty="0" err="1"/>
              <a:t>t</a:t>
            </a:r>
            <a:r>
              <a:rPr lang="fr-FR" dirty="0"/>
              <a:t> être à l’origine d’une atteinte motrice des 4 membres et de la musculature ORL, oculaire et faciale ?</a:t>
            </a:r>
          </a:p>
          <a:p>
            <a:endParaRPr lang="fr-FR" dirty="0"/>
          </a:p>
          <a:p>
            <a:pPr marL="285750" indent="-285750">
              <a:buFontTx/>
              <a:buChar char="-"/>
            </a:pPr>
            <a:r>
              <a:rPr lang="fr-FR" b="1" dirty="0">
                <a:solidFill>
                  <a:srgbClr val="00B050"/>
                </a:solidFill>
              </a:rPr>
              <a:t>Atteinte diffuse des racines et des troncs nerveux (polyradiculonévrite)</a:t>
            </a:r>
          </a:p>
          <a:p>
            <a:pPr marL="285750" indent="-285750">
              <a:buFontTx/>
              <a:buChar char="-"/>
            </a:pPr>
            <a:r>
              <a:rPr lang="fr-FR" b="1" dirty="0">
                <a:solidFill>
                  <a:srgbClr val="00B050"/>
                </a:solidFill>
              </a:rPr>
              <a:t>Certaines myopathies</a:t>
            </a:r>
          </a:p>
          <a:p>
            <a:pPr marL="285750" indent="-285750">
              <a:buFontTx/>
              <a:buChar char="-"/>
            </a:pPr>
            <a:r>
              <a:rPr lang="fr-FR" b="1" dirty="0">
                <a:solidFill>
                  <a:srgbClr val="00B050"/>
                </a:solidFill>
              </a:rPr>
              <a:t>Myasthénie</a:t>
            </a:r>
          </a:p>
          <a:p>
            <a:pPr marL="285750" indent="-285750">
              <a:buFontTx/>
              <a:buChar char="-"/>
            </a:pPr>
            <a:r>
              <a:rPr lang="fr-FR" b="1" dirty="0" err="1">
                <a:solidFill>
                  <a:srgbClr val="00B050"/>
                </a:solidFill>
              </a:rPr>
              <a:t>Mononeuropathie</a:t>
            </a:r>
            <a:r>
              <a:rPr lang="fr-FR" b="1" dirty="0">
                <a:solidFill>
                  <a:srgbClr val="00B050"/>
                </a:solidFill>
              </a:rPr>
              <a:t> multiple (~multinévrite)</a:t>
            </a:r>
          </a:p>
          <a:p>
            <a:pPr marL="285750" indent="-285750">
              <a:buFontTx/>
              <a:buChar char="-"/>
            </a:pPr>
            <a:r>
              <a:rPr lang="fr-FR" b="1" dirty="0">
                <a:solidFill>
                  <a:srgbClr val="00B050"/>
                </a:solidFill>
              </a:rPr>
              <a:t>Sclérose latérale amyotrophique (maladie de Charcot)</a:t>
            </a:r>
          </a:p>
        </p:txBody>
      </p:sp>
    </p:spTree>
    <p:extLst>
      <p:ext uri="{BB962C8B-B14F-4D97-AF65-F5344CB8AC3E}">
        <p14:creationId xmlns:p14="http://schemas.microsoft.com/office/powerpoint/2010/main" val="37121837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Q5 (QRM)</a:t>
            </a:r>
          </a:p>
        </p:txBody>
      </p:sp>
      <p:sp>
        <p:nvSpPr>
          <p:cNvPr id="6" name="Rectangle 5">
            <a:extLst>
              <a:ext uri="{FF2B5EF4-FFF2-40B4-BE49-F238E27FC236}">
                <a16:creationId xmlns:a16="http://schemas.microsoft.com/office/drawing/2014/main" id="{FA8E3C1D-33CF-AE48-AEC8-280F8F29A54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5" name="ZoneTexte 4">
            <a:extLst>
              <a:ext uri="{FF2B5EF4-FFF2-40B4-BE49-F238E27FC236}">
                <a16:creationId xmlns:a16="http://schemas.microsoft.com/office/drawing/2014/main" id="{365770FE-F2D0-E447-B659-FB5E632E4C6D}"/>
              </a:ext>
            </a:extLst>
          </p:cNvPr>
          <p:cNvSpPr txBox="1"/>
          <p:nvPr/>
        </p:nvSpPr>
        <p:spPr>
          <a:xfrm>
            <a:off x="514586" y="2849966"/>
            <a:ext cx="7943614" cy="2585323"/>
          </a:xfrm>
          <a:prstGeom prst="rect">
            <a:avLst/>
          </a:prstGeom>
          <a:noFill/>
        </p:spPr>
        <p:txBody>
          <a:bodyPr wrap="square" rtlCol="0">
            <a:spAutoFit/>
          </a:bodyPr>
          <a:lstStyle/>
          <a:p>
            <a:r>
              <a:rPr lang="fr-FR" dirty="0"/>
              <a:t>Parmi ces mécanismes pouvant expliquer une atteinte motrice des 4 membres et de la musculature ORL, oculaire et </a:t>
            </a:r>
            <a:r>
              <a:rPr lang="fr-FR" dirty="0" err="1"/>
              <a:t>faicale</a:t>
            </a:r>
            <a:r>
              <a:rPr lang="fr-FR" dirty="0"/>
              <a:t>, </a:t>
            </a:r>
            <a:r>
              <a:rPr lang="fr-FR" dirty="0" err="1"/>
              <a:t>lesquel</a:t>
            </a:r>
            <a:r>
              <a:rPr lang="fr-FR" dirty="0"/>
              <a:t>(s) serai(en)</a:t>
            </a:r>
            <a:r>
              <a:rPr lang="fr-FR" dirty="0" err="1"/>
              <a:t>t</a:t>
            </a:r>
            <a:r>
              <a:rPr lang="fr-FR" dirty="0"/>
              <a:t> dans tous les cas purement moteurs ?</a:t>
            </a:r>
          </a:p>
          <a:p>
            <a:endParaRPr lang="fr-FR" dirty="0"/>
          </a:p>
          <a:p>
            <a:pPr marL="285750" indent="-285750">
              <a:buFontTx/>
              <a:buChar char="-"/>
            </a:pPr>
            <a:r>
              <a:rPr lang="fr-FR" dirty="0"/>
              <a:t>Atteinte diffuse des racines et des troncs nerveux (polyradiculonévrite)</a:t>
            </a:r>
          </a:p>
          <a:p>
            <a:pPr marL="285750" indent="-285750">
              <a:buFontTx/>
              <a:buChar char="-"/>
            </a:pPr>
            <a:r>
              <a:rPr lang="fr-FR" dirty="0"/>
              <a:t>Certaines myopathies</a:t>
            </a:r>
          </a:p>
          <a:p>
            <a:pPr marL="285750" indent="-285750">
              <a:buFontTx/>
              <a:buChar char="-"/>
            </a:pPr>
            <a:r>
              <a:rPr lang="fr-FR" dirty="0"/>
              <a:t>Myasthénie</a:t>
            </a:r>
          </a:p>
          <a:p>
            <a:pPr marL="285750" indent="-285750">
              <a:buFontTx/>
              <a:buChar char="-"/>
            </a:pPr>
            <a:r>
              <a:rPr lang="fr-FR" dirty="0" err="1"/>
              <a:t>Mononeuropathie</a:t>
            </a:r>
            <a:r>
              <a:rPr lang="fr-FR" dirty="0"/>
              <a:t> multiple (~multinévrite)</a:t>
            </a:r>
          </a:p>
          <a:p>
            <a:pPr marL="285750" indent="-285750">
              <a:buFontTx/>
              <a:buChar char="-"/>
            </a:pPr>
            <a:r>
              <a:rPr lang="fr-FR" dirty="0"/>
              <a:t>Sclérose latérale amyotrophique (maladie de Charcot)</a:t>
            </a:r>
          </a:p>
        </p:txBody>
      </p:sp>
    </p:spTree>
    <p:extLst>
      <p:ext uri="{BB962C8B-B14F-4D97-AF65-F5344CB8AC3E}">
        <p14:creationId xmlns:p14="http://schemas.microsoft.com/office/powerpoint/2010/main" val="9990933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Q5 (QRM)</a:t>
            </a:r>
          </a:p>
        </p:txBody>
      </p:sp>
      <p:sp>
        <p:nvSpPr>
          <p:cNvPr id="6" name="Rectangle 5">
            <a:extLst>
              <a:ext uri="{FF2B5EF4-FFF2-40B4-BE49-F238E27FC236}">
                <a16:creationId xmlns:a16="http://schemas.microsoft.com/office/drawing/2014/main" id="{FA8E3C1D-33CF-AE48-AEC8-280F8F29A549}"/>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5" name="ZoneTexte 4">
            <a:extLst>
              <a:ext uri="{FF2B5EF4-FFF2-40B4-BE49-F238E27FC236}">
                <a16:creationId xmlns:a16="http://schemas.microsoft.com/office/drawing/2014/main" id="{365770FE-F2D0-E447-B659-FB5E632E4C6D}"/>
              </a:ext>
            </a:extLst>
          </p:cNvPr>
          <p:cNvSpPr txBox="1"/>
          <p:nvPr/>
        </p:nvSpPr>
        <p:spPr>
          <a:xfrm>
            <a:off x="514586" y="2849966"/>
            <a:ext cx="7943614" cy="2585323"/>
          </a:xfrm>
          <a:prstGeom prst="rect">
            <a:avLst/>
          </a:prstGeom>
          <a:noFill/>
        </p:spPr>
        <p:txBody>
          <a:bodyPr wrap="square" rtlCol="0">
            <a:spAutoFit/>
          </a:bodyPr>
          <a:lstStyle/>
          <a:p>
            <a:r>
              <a:rPr lang="fr-FR" dirty="0"/>
              <a:t>Parmi ces mécanismes pouvant expliquer une atteinte motrice des 4 membres et de la musculature ORL, oculaire et </a:t>
            </a:r>
            <a:r>
              <a:rPr lang="fr-FR" dirty="0" err="1"/>
              <a:t>faicale</a:t>
            </a:r>
            <a:r>
              <a:rPr lang="fr-FR" dirty="0"/>
              <a:t>, </a:t>
            </a:r>
            <a:r>
              <a:rPr lang="fr-FR" dirty="0" err="1"/>
              <a:t>lesquel</a:t>
            </a:r>
            <a:r>
              <a:rPr lang="fr-FR" dirty="0"/>
              <a:t>(s) serai(en)</a:t>
            </a:r>
            <a:r>
              <a:rPr lang="fr-FR" dirty="0" err="1"/>
              <a:t>t</a:t>
            </a:r>
            <a:r>
              <a:rPr lang="fr-FR" dirty="0"/>
              <a:t> dans tous les cas purement moteurs ?</a:t>
            </a:r>
          </a:p>
          <a:p>
            <a:endParaRPr lang="fr-FR" dirty="0"/>
          </a:p>
          <a:p>
            <a:pPr marL="285750" indent="-285750">
              <a:buFontTx/>
              <a:buChar char="-"/>
            </a:pPr>
            <a:r>
              <a:rPr lang="fr-FR" dirty="0"/>
              <a:t>Atteinte diffuse des racines et des troncs nerveux (polyradiculonévrite)</a:t>
            </a:r>
          </a:p>
          <a:p>
            <a:pPr marL="285750" indent="-285750">
              <a:buFontTx/>
              <a:buChar char="-"/>
            </a:pPr>
            <a:r>
              <a:rPr lang="fr-FR" b="1" dirty="0">
                <a:solidFill>
                  <a:srgbClr val="00B050"/>
                </a:solidFill>
              </a:rPr>
              <a:t>Certaines myopathies</a:t>
            </a:r>
          </a:p>
          <a:p>
            <a:pPr marL="285750" indent="-285750">
              <a:buFontTx/>
              <a:buChar char="-"/>
            </a:pPr>
            <a:r>
              <a:rPr lang="fr-FR" b="1" dirty="0">
                <a:solidFill>
                  <a:srgbClr val="00B050"/>
                </a:solidFill>
              </a:rPr>
              <a:t>Myasthénie</a:t>
            </a:r>
          </a:p>
          <a:p>
            <a:pPr marL="285750" indent="-285750">
              <a:buFontTx/>
              <a:buChar char="-"/>
            </a:pPr>
            <a:r>
              <a:rPr lang="fr-FR" dirty="0" err="1"/>
              <a:t>Mononeuropathie</a:t>
            </a:r>
            <a:r>
              <a:rPr lang="fr-FR" dirty="0"/>
              <a:t> multiple (~multinévrite)</a:t>
            </a:r>
          </a:p>
          <a:p>
            <a:pPr marL="285750" indent="-285750">
              <a:buFontTx/>
              <a:buChar char="-"/>
            </a:pPr>
            <a:r>
              <a:rPr lang="fr-FR" b="1" dirty="0">
                <a:solidFill>
                  <a:srgbClr val="00B050"/>
                </a:solidFill>
              </a:rPr>
              <a:t>Sclérose latérale amyotrophique (maladie de Charcot)</a:t>
            </a:r>
          </a:p>
        </p:txBody>
      </p:sp>
    </p:spTree>
    <p:extLst>
      <p:ext uri="{BB962C8B-B14F-4D97-AF65-F5344CB8AC3E}">
        <p14:creationId xmlns:p14="http://schemas.microsoft.com/office/powerpoint/2010/main" val="5912655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Q6 (QRM)</a:t>
            </a:r>
          </a:p>
        </p:txBody>
      </p:sp>
      <p:sp>
        <p:nvSpPr>
          <p:cNvPr id="8" name="Rectangle 7">
            <a:extLst>
              <a:ext uri="{FF2B5EF4-FFF2-40B4-BE49-F238E27FC236}">
                <a16:creationId xmlns:a16="http://schemas.microsoft.com/office/drawing/2014/main" id="{461F8F0D-D213-CC4D-B218-6578C264D3C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7" name="ZoneTexte 6">
            <a:extLst>
              <a:ext uri="{FF2B5EF4-FFF2-40B4-BE49-F238E27FC236}">
                <a16:creationId xmlns:a16="http://schemas.microsoft.com/office/drawing/2014/main" id="{0676E6B7-B12A-DF46-9658-2B691CD8DE36}"/>
              </a:ext>
            </a:extLst>
          </p:cNvPr>
          <p:cNvSpPr txBox="1"/>
          <p:nvPr/>
        </p:nvSpPr>
        <p:spPr>
          <a:xfrm>
            <a:off x="514586" y="2849966"/>
            <a:ext cx="7943614" cy="2585323"/>
          </a:xfrm>
          <a:prstGeom prst="rect">
            <a:avLst/>
          </a:prstGeom>
          <a:noFill/>
        </p:spPr>
        <p:txBody>
          <a:bodyPr wrap="square" rtlCol="0">
            <a:spAutoFit/>
          </a:bodyPr>
          <a:lstStyle/>
          <a:p>
            <a:r>
              <a:rPr lang="fr-FR" dirty="0"/>
              <a:t>Si le déficit moteur des 4 membres et de la motricité ORL, faciale et oculaire était liée à une atteinte du tronc cérébral, quel(s) signe(s) serai(en)</a:t>
            </a:r>
            <a:r>
              <a:rPr lang="fr-FR" dirty="0" err="1"/>
              <a:t>t</a:t>
            </a:r>
            <a:r>
              <a:rPr lang="fr-FR" dirty="0"/>
              <a:t> très probablement présent(s) ?</a:t>
            </a:r>
          </a:p>
          <a:p>
            <a:endParaRPr lang="fr-FR" dirty="0"/>
          </a:p>
          <a:p>
            <a:pPr marL="285750" indent="-285750">
              <a:buFontTx/>
              <a:buChar char="-"/>
            </a:pPr>
            <a:r>
              <a:rPr lang="fr-FR" dirty="0"/>
              <a:t>Trouble de la vigilance</a:t>
            </a:r>
          </a:p>
          <a:p>
            <a:pPr marL="285750" indent="-285750">
              <a:buFontTx/>
              <a:buChar char="-"/>
            </a:pPr>
            <a:r>
              <a:rPr lang="fr-FR" dirty="0"/>
              <a:t>Syndrome cérébelleux</a:t>
            </a:r>
          </a:p>
          <a:p>
            <a:pPr marL="285750" indent="-285750">
              <a:buFontTx/>
              <a:buChar char="-"/>
            </a:pPr>
            <a:r>
              <a:rPr lang="fr-FR" dirty="0"/>
              <a:t>Aphasie</a:t>
            </a:r>
          </a:p>
          <a:p>
            <a:pPr marL="285750" indent="-285750">
              <a:buFontTx/>
              <a:buChar char="-"/>
            </a:pPr>
            <a:r>
              <a:rPr lang="fr-FR" dirty="0"/>
              <a:t>Apraxie</a:t>
            </a:r>
          </a:p>
          <a:p>
            <a:pPr marL="285750" indent="-285750">
              <a:buFontTx/>
              <a:buChar char="-"/>
            </a:pPr>
            <a:r>
              <a:rPr lang="fr-FR" dirty="0"/>
              <a:t>Troubles sensitifs des 4 membres</a:t>
            </a:r>
          </a:p>
        </p:txBody>
      </p:sp>
    </p:spTree>
    <p:extLst>
      <p:ext uri="{BB962C8B-B14F-4D97-AF65-F5344CB8AC3E}">
        <p14:creationId xmlns:p14="http://schemas.microsoft.com/office/powerpoint/2010/main" val="6615991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Q6 (QRM)</a:t>
            </a:r>
          </a:p>
        </p:txBody>
      </p:sp>
      <p:sp>
        <p:nvSpPr>
          <p:cNvPr id="8" name="Rectangle 7">
            <a:extLst>
              <a:ext uri="{FF2B5EF4-FFF2-40B4-BE49-F238E27FC236}">
                <a16:creationId xmlns:a16="http://schemas.microsoft.com/office/drawing/2014/main" id="{461F8F0D-D213-CC4D-B218-6578C264D3CF}"/>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7" name="ZoneTexte 6">
            <a:extLst>
              <a:ext uri="{FF2B5EF4-FFF2-40B4-BE49-F238E27FC236}">
                <a16:creationId xmlns:a16="http://schemas.microsoft.com/office/drawing/2014/main" id="{0676E6B7-B12A-DF46-9658-2B691CD8DE36}"/>
              </a:ext>
            </a:extLst>
          </p:cNvPr>
          <p:cNvSpPr txBox="1"/>
          <p:nvPr/>
        </p:nvSpPr>
        <p:spPr>
          <a:xfrm>
            <a:off x="514586" y="2849966"/>
            <a:ext cx="7943614" cy="2585323"/>
          </a:xfrm>
          <a:prstGeom prst="rect">
            <a:avLst/>
          </a:prstGeom>
          <a:noFill/>
        </p:spPr>
        <p:txBody>
          <a:bodyPr wrap="square" rtlCol="0">
            <a:spAutoFit/>
          </a:bodyPr>
          <a:lstStyle/>
          <a:p>
            <a:r>
              <a:rPr lang="fr-FR" dirty="0"/>
              <a:t>Si le déficit moteur des 4 membres et de la motricité ORL, faciale et oculaire était liée à une atteinte du tronc cérébral, quel(s) signe(s) serai(en)</a:t>
            </a:r>
            <a:r>
              <a:rPr lang="fr-FR" dirty="0" err="1"/>
              <a:t>t</a:t>
            </a:r>
            <a:r>
              <a:rPr lang="fr-FR" dirty="0"/>
              <a:t> très probablement présent(s) ?</a:t>
            </a:r>
          </a:p>
          <a:p>
            <a:endParaRPr lang="fr-FR" dirty="0"/>
          </a:p>
          <a:p>
            <a:pPr marL="285750" indent="-285750">
              <a:buFontTx/>
              <a:buChar char="-"/>
            </a:pPr>
            <a:r>
              <a:rPr lang="fr-FR" b="1" dirty="0">
                <a:solidFill>
                  <a:srgbClr val="00B050"/>
                </a:solidFill>
              </a:rPr>
              <a:t>Trouble de la vigilance</a:t>
            </a:r>
          </a:p>
          <a:p>
            <a:pPr marL="285750" indent="-285750">
              <a:buFontTx/>
              <a:buChar char="-"/>
            </a:pPr>
            <a:r>
              <a:rPr lang="fr-FR" b="1" dirty="0">
                <a:solidFill>
                  <a:srgbClr val="00B050"/>
                </a:solidFill>
              </a:rPr>
              <a:t>Syndrome cérébelleux</a:t>
            </a:r>
          </a:p>
          <a:p>
            <a:pPr marL="285750" indent="-285750">
              <a:buFontTx/>
              <a:buChar char="-"/>
            </a:pPr>
            <a:r>
              <a:rPr lang="fr-FR" dirty="0"/>
              <a:t>Aphasie</a:t>
            </a:r>
          </a:p>
          <a:p>
            <a:pPr marL="285750" indent="-285750">
              <a:buFontTx/>
              <a:buChar char="-"/>
            </a:pPr>
            <a:r>
              <a:rPr lang="fr-FR" dirty="0"/>
              <a:t>Apraxie</a:t>
            </a:r>
          </a:p>
          <a:p>
            <a:pPr marL="285750" indent="-285750">
              <a:buFontTx/>
              <a:buChar char="-"/>
            </a:pPr>
            <a:r>
              <a:rPr lang="fr-FR" b="1" dirty="0">
                <a:solidFill>
                  <a:srgbClr val="00B050"/>
                </a:solidFill>
              </a:rPr>
              <a:t>Troubles sensitifs des 4 membres</a:t>
            </a:r>
          </a:p>
        </p:txBody>
      </p:sp>
    </p:spTree>
    <p:extLst>
      <p:ext uri="{BB962C8B-B14F-4D97-AF65-F5344CB8AC3E}">
        <p14:creationId xmlns:p14="http://schemas.microsoft.com/office/powerpoint/2010/main" val="7444582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à coins arrondis 45"/>
          <p:cNvSpPr/>
          <p:nvPr/>
        </p:nvSpPr>
        <p:spPr>
          <a:xfrm>
            <a:off x="2720622" y="427099"/>
            <a:ext cx="3958636" cy="4760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Quid des lésions du tronc cérébral ?</a:t>
            </a:r>
          </a:p>
        </p:txBody>
      </p:sp>
      <p:sp>
        <p:nvSpPr>
          <p:cNvPr id="78" name="ZoneTexte 77"/>
          <p:cNvSpPr txBox="1"/>
          <p:nvPr/>
        </p:nvSpPr>
        <p:spPr>
          <a:xfrm>
            <a:off x="5183480" y="6550223"/>
            <a:ext cx="3960520" cy="307777"/>
          </a:xfrm>
          <a:prstGeom prst="rect">
            <a:avLst/>
          </a:prstGeom>
          <a:noFill/>
        </p:spPr>
        <p:txBody>
          <a:bodyPr wrap="square" rtlCol="0">
            <a:spAutoFit/>
          </a:bodyPr>
          <a:lstStyle/>
          <a:p>
            <a:pPr algn="r"/>
            <a:r>
              <a:rPr lang="fr-FR" sz="1400" dirty="0"/>
              <a:t>Source </a:t>
            </a:r>
            <a:r>
              <a:rPr lang="fr-FR" sz="1400" dirty="0" err="1"/>
              <a:t>Netter</a:t>
            </a:r>
            <a:endParaRPr lang="fr-FR" sz="1400" dirty="0"/>
          </a:p>
        </p:txBody>
      </p:sp>
      <p:pic>
        <p:nvPicPr>
          <p:cNvPr id="2" name="Image 1" descr="cranial-nerve-nuclei-in-brainstem-schema-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26" y="1213557"/>
            <a:ext cx="5119981" cy="5491592"/>
          </a:xfrm>
          <a:prstGeom prst="rect">
            <a:avLst/>
          </a:prstGeom>
        </p:spPr>
      </p:pic>
      <p:grpSp>
        <p:nvGrpSpPr>
          <p:cNvPr id="9" name="Grouper 8"/>
          <p:cNvGrpSpPr/>
          <p:nvPr/>
        </p:nvGrpSpPr>
        <p:grpSpPr>
          <a:xfrm>
            <a:off x="1654295" y="1345259"/>
            <a:ext cx="3120669" cy="4515556"/>
            <a:chOff x="1654295" y="1345259"/>
            <a:chExt cx="3120669" cy="4515556"/>
          </a:xfrm>
        </p:grpSpPr>
        <p:cxnSp>
          <p:nvCxnSpPr>
            <p:cNvPr id="5" name="Connecteur droit 4"/>
            <p:cNvCxnSpPr/>
            <p:nvPr/>
          </p:nvCxnSpPr>
          <p:spPr>
            <a:xfrm>
              <a:off x="2097852" y="1345259"/>
              <a:ext cx="914400" cy="4515556"/>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1911586" y="1345259"/>
              <a:ext cx="914400" cy="4515556"/>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2263422" y="1345259"/>
              <a:ext cx="914400" cy="4515556"/>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a:off x="2637838" y="1345259"/>
              <a:ext cx="914400" cy="451555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a:off x="2825986" y="1345259"/>
              <a:ext cx="914400" cy="4515556"/>
            </a:xfrm>
            <a:prstGeom prst="line">
              <a:avLst/>
            </a:prstGeom>
            <a:ln w="762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7" name="Forme libre 6"/>
            <p:cNvSpPr/>
            <p:nvPr/>
          </p:nvSpPr>
          <p:spPr>
            <a:xfrm>
              <a:off x="1654295" y="2908388"/>
              <a:ext cx="2983557" cy="658282"/>
            </a:xfrm>
            <a:custGeom>
              <a:avLst/>
              <a:gdLst>
                <a:gd name="connsiteX0" fmla="*/ 2588446 w 2983557"/>
                <a:gd name="connsiteY0" fmla="*/ 149019 h 658282"/>
                <a:gd name="connsiteX1" fmla="*/ 1798224 w 2983557"/>
                <a:gd name="connsiteY1" fmla="*/ 92575 h 658282"/>
                <a:gd name="connsiteX2" fmla="*/ 1309038 w 2983557"/>
                <a:gd name="connsiteY2" fmla="*/ 7908 h 658282"/>
                <a:gd name="connsiteX3" fmla="*/ 848075 w 2983557"/>
                <a:gd name="connsiteY3" fmla="*/ 7908 h 658282"/>
                <a:gd name="connsiteX4" fmla="*/ 274224 w 2983557"/>
                <a:gd name="connsiteY4" fmla="*/ 45538 h 658282"/>
                <a:gd name="connsiteX5" fmla="*/ 104890 w 2983557"/>
                <a:gd name="connsiteY5" fmla="*/ 139612 h 658282"/>
                <a:gd name="connsiteX6" fmla="*/ 10816 w 2983557"/>
                <a:gd name="connsiteY6" fmla="*/ 290130 h 658282"/>
                <a:gd name="connsiteX7" fmla="*/ 39038 w 2983557"/>
                <a:gd name="connsiteY7" fmla="*/ 450056 h 658282"/>
                <a:gd name="connsiteX8" fmla="*/ 340075 w 2983557"/>
                <a:gd name="connsiteY8" fmla="*/ 638204 h 658282"/>
                <a:gd name="connsiteX9" fmla="*/ 838668 w 2983557"/>
                <a:gd name="connsiteY9" fmla="*/ 647612 h 658282"/>
                <a:gd name="connsiteX10" fmla="*/ 951557 w 2983557"/>
                <a:gd name="connsiteY10" fmla="*/ 591167 h 658282"/>
                <a:gd name="connsiteX11" fmla="*/ 1233779 w 2983557"/>
                <a:gd name="connsiteY11" fmla="*/ 515908 h 658282"/>
                <a:gd name="connsiteX12" fmla="*/ 1591261 w 2983557"/>
                <a:gd name="connsiteY12" fmla="*/ 459464 h 658282"/>
                <a:gd name="connsiteX13" fmla="*/ 2287409 w 2983557"/>
                <a:gd name="connsiteY13" fmla="*/ 468871 h 658282"/>
                <a:gd name="connsiteX14" fmla="*/ 2983557 w 2983557"/>
                <a:gd name="connsiteY14" fmla="*/ 544130 h 65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557" h="658282">
                  <a:moveTo>
                    <a:pt x="2588446" y="149019"/>
                  </a:moveTo>
                  <a:cubicBezTo>
                    <a:pt x="2299952" y="132556"/>
                    <a:pt x="2011459" y="116094"/>
                    <a:pt x="1798224" y="92575"/>
                  </a:cubicBezTo>
                  <a:cubicBezTo>
                    <a:pt x="1584989" y="69056"/>
                    <a:pt x="1467396" y="22019"/>
                    <a:pt x="1309038" y="7908"/>
                  </a:cubicBezTo>
                  <a:cubicBezTo>
                    <a:pt x="1150680" y="-6203"/>
                    <a:pt x="1020544" y="1636"/>
                    <a:pt x="848075" y="7908"/>
                  </a:cubicBezTo>
                  <a:cubicBezTo>
                    <a:pt x="675606" y="14180"/>
                    <a:pt x="398088" y="23587"/>
                    <a:pt x="274224" y="45538"/>
                  </a:cubicBezTo>
                  <a:cubicBezTo>
                    <a:pt x="150360" y="67489"/>
                    <a:pt x="148791" y="98847"/>
                    <a:pt x="104890" y="139612"/>
                  </a:cubicBezTo>
                  <a:cubicBezTo>
                    <a:pt x="60989" y="180377"/>
                    <a:pt x="21791" y="238389"/>
                    <a:pt x="10816" y="290130"/>
                  </a:cubicBezTo>
                  <a:cubicBezTo>
                    <a:pt x="-159" y="341871"/>
                    <a:pt x="-15839" y="392044"/>
                    <a:pt x="39038" y="450056"/>
                  </a:cubicBezTo>
                  <a:cubicBezTo>
                    <a:pt x="93914" y="508068"/>
                    <a:pt x="206803" y="605278"/>
                    <a:pt x="340075" y="638204"/>
                  </a:cubicBezTo>
                  <a:cubicBezTo>
                    <a:pt x="473347" y="671130"/>
                    <a:pt x="736754" y="655452"/>
                    <a:pt x="838668" y="647612"/>
                  </a:cubicBezTo>
                  <a:cubicBezTo>
                    <a:pt x="940582" y="639773"/>
                    <a:pt x="885705" y="613118"/>
                    <a:pt x="951557" y="591167"/>
                  </a:cubicBezTo>
                  <a:cubicBezTo>
                    <a:pt x="1017409" y="569216"/>
                    <a:pt x="1127162" y="537858"/>
                    <a:pt x="1233779" y="515908"/>
                  </a:cubicBezTo>
                  <a:cubicBezTo>
                    <a:pt x="1340396" y="493958"/>
                    <a:pt x="1415656" y="467303"/>
                    <a:pt x="1591261" y="459464"/>
                  </a:cubicBezTo>
                  <a:cubicBezTo>
                    <a:pt x="1766866" y="451625"/>
                    <a:pt x="2055360" y="454760"/>
                    <a:pt x="2287409" y="468871"/>
                  </a:cubicBezTo>
                  <a:cubicBezTo>
                    <a:pt x="2519458" y="482982"/>
                    <a:pt x="2865965" y="530019"/>
                    <a:pt x="2983557" y="544130"/>
                  </a:cubicBez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Forme libre 30"/>
            <p:cNvSpPr/>
            <p:nvPr/>
          </p:nvSpPr>
          <p:spPr>
            <a:xfrm>
              <a:off x="1757776" y="3159808"/>
              <a:ext cx="2983557" cy="658282"/>
            </a:xfrm>
            <a:custGeom>
              <a:avLst/>
              <a:gdLst>
                <a:gd name="connsiteX0" fmla="*/ 2588446 w 2983557"/>
                <a:gd name="connsiteY0" fmla="*/ 149019 h 658282"/>
                <a:gd name="connsiteX1" fmla="*/ 1798224 w 2983557"/>
                <a:gd name="connsiteY1" fmla="*/ 92575 h 658282"/>
                <a:gd name="connsiteX2" fmla="*/ 1309038 w 2983557"/>
                <a:gd name="connsiteY2" fmla="*/ 7908 h 658282"/>
                <a:gd name="connsiteX3" fmla="*/ 848075 w 2983557"/>
                <a:gd name="connsiteY3" fmla="*/ 7908 h 658282"/>
                <a:gd name="connsiteX4" fmla="*/ 274224 w 2983557"/>
                <a:gd name="connsiteY4" fmla="*/ 45538 h 658282"/>
                <a:gd name="connsiteX5" fmla="*/ 104890 w 2983557"/>
                <a:gd name="connsiteY5" fmla="*/ 139612 h 658282"/>
                <a:gd name="connsiteX6" fmla="*/ 10816 w 2983557"/>
                <a:gd name="connsiteY6" fmla="*/ 290130 h 658282"/>
                <a:gd name="connsiteX7" fmla="*/ 39038 w 2983557"/>
                <a:gd name="connsiteY7" fmla="*/ 450056 h 658282"/>
                <a:gd name="connsiteX8" fmla="*/ 340075 w 2983557"/>
                <a:gd name="connsiteY8" fmla="*/ 638204 h 658282"/>
                <a:gd name="connsiteX9" fmla="*/ 838668 w 2983557"/>
                <a:gd name="connsiteY9" fmla="*/ 647612 h 658282"/>
                <a:gd name="connsiteX10" fmla="*/ 951557 w 2983557"/>
                <a:gd name="connsiteY10" fmla="*/ 591167 h 658282"/>
                <a:gd name="connsiteX11" fmla="*/ 1233779 w 2983557"/>
                <a:gd name="connsiteY11" fmla="*/ 515908 h 658282"/>
                <a:gd name="connsiteX12" fmla="*/ 1591261 w 2983557"/>
                <a:gd name="connsiteY12" fmla="*/ 459464 h 658282"/>
                <a:gd name="connsiteX13" fmla="*/ 2287409 w 2983557"/>
                <a:gd name="connsiteY13" fmla="*/ 468871 h 658282"/>
                <a:gd name="connsiteX14" fmla="*/ 2983557 w 2983557"/>
                <a:gd name="connsiteY14" fmla="*/ 544130 h 65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557" h="658282">
                  <a:moveTo>
                    <a:pt x="2588446" y="149019"/>
                  </a:moveTo>
                  <a:cubicBezTo>
                    <a:pt x="2299952" y="132556"/>
                    <a:pt x="2011459" y="116094"/>
                    <a:pt x="1798224" y="92575"/>
                  </a:cubicBezTo>
                  <a:cubicBezTo>
                    <a:pt x="1584989" y="69056"/>
                    <a:pt x="1467396" y="22019"/>
                    <a:pt x="1309038" y="7908"/>
                  </a:cubicBezTo>
                  <a:cubicBezTo>
                    <a:pt x="1150680" y="-6203"/>
                    <a:pt x="1020544" y="1636"/>
                    <a:pt x="848075" y="7908"/>
                  </a:cubicBezTo>
                  <a:cubicBezTo>
                    <a:pt x="675606" y="14180"/>
                    <a:pt x="398088" y="23587"/>
                    <a:pt x="274224" y="45538"/>
                  </a:cubicBezTo>
                  <a:cubicBezTo>
                    <a:pt x="150360" y="67489"/>
                    <a:pt x="148791" y="98847"/>
                    <a:pt x="104890" y="139612"/>
                  </a:cubicBezTo>
                  <a:cubicBezTo>
                    <a:pt x="60989" y="180377"/>
                    <a:pt x="21791" y="238389"/>
                    <a:pt x="10816" y="290130"/>
                  </a:cubicBezTo>
                  <a:cubicBezTo>
                    <a:pt x="-159" y="341871"/>
                    <a:pt x="-15839" y="392044"/>
                    <a:pt x="39038" y="450056"/>
                  </a:cubicBezTo>
                  <a:cubicBezTo>
                    <a:pt x="93914" y="508068"/>
                    <a:pt x="206803" y="605278"/>
                    <a:pt x="340075" y="638204"/>
                  </a:cubicBezTo>
                  <a:cubicBezTo>
                    <a:pt x="473347" y="671130"/>
                    <a:pt x="736754" y="655452"/>
                    <a:pt x="838668" y="647612"/>
                  </a:cubicBezTo>
                  <a:cubicBezTo>
                    <a:pt x="940582" y="639773"/>
                    <a:pt x="885705" y="613118"/>
                    <a:pt x="951557" y="591167"/>
                  </a:cubicBezTo>
                  <a:cubicBezTo>
                    <a:pt x="1017409" y="569216"/>
                    <a:pt x="1127162" y="537858"/>
                    <a:pt x="1233779" y="515908"/>
                  </a:cubicBezTo>
                  <a:cubicBezTo>
                    <a:pt x="1340396" y="493958"/>
                    <a:pt x="1415656" y="467303"/>
                    <a:pt x="1591261" y="459464"/>
                  </a:cubicBezTo>
                  <a:cubicBezTo>
                    <a:pt x="1766866" y="451625"/>
                    <a:pt x="2055360" y="454760"/>
                    <a:pt x="2287409" y="468871"/>
                  </a:cubicBezTo>
                  <a:cubicBezTo>
                    <a:pt x="2519458" y="482982"/>
                    <a:pt x="2865965" y="530019"/>
                    <a:pt x="2983557" y="544130"/>
                  </a:cubicBez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3" name="Forme libre 32"/>
            <p:cNvSpPr/>
            <p:nvPr/>
          </p:nvSpPr>
          <p:spPr>
            <a:xfrm>
              <a:off x="1791407" y="3389929"/>
              <a:ext cx="2983557" cy="658282"/>
            </a:xfrm>
            <a:custGeom>
              <a:avLst/>
              <a:gdLst>
                <a:gd name="connsiteX0" fmla="*/ 2588446 w 2983557"/>
                <a:gd name="connsiteY0" fmla="*/ 149019 h 658282"/>
                <a:gd name="connsiteX1" fmla="*/ 1798224 w 2983557"/>
                <a:gd name="connsiteY1" fmla="*/ 92575 h 658282"/>
                <a:gd name="connsiteX2" fmla="*/ 1309038 w 2983557"/>
                <a:gd name="connsiteY2" fmla="*/ 7908 h 658282"/>
                <a:gd name="connsiteX3" fmla="*/ 848075 w 2983557"/>
                <a:gd name="connsiteY3" fmla="*/ 7908 h 658282"/>
                <a:gd name="connsiteX4" fmla="*/ 274224 w 2983557"/>
                <a:gd name="connsiteY4" fmla="*/ 45538 h 658282"/>
                <a:gd name="connsiteX5" fmla="*/ 104890 w 2983557"/>
                <a:gd name="connsiteY5" fmla="*/ 139612 h 658282"/>
                <a:gd name="connsiteX6" fmla="*/ 10816 w 2983557"/>
                <a:gd name="connsiteY6" fmla="*/ 290130 h 658282"/>
                <a:gd name="connsiteX7" fmla="*/ 39038 w 2983557"/>
                <a:gd name="connsiteY7" fmla="*/ 450056 h 658282"/>
                <a:gd name="connsiteX8" fmla="*/ 340075 w 2983557"/>
                <a:gd name="connsiteY8" fmla="*/ 638204 h 658282"/>
                <a:gd name="connsiteX9" fmla="*/ 838668 w 2983557"/>
                <a:gd name="connsiteY9" fmla="*/ 647612 h 658282"/>
                <a:gd name="connsiteX10" fmla="*/ 951557 w 2983557"/>
                <a:gd name="connsiteY10" fmla="*/ 591167 h 658282"/>
                <a:gd name="connsiteX11" fmla="*/ 1233779 w 2983557"/>
                <a:gd name="connsiteY11" fmla="*/ 515908 h 658282"/>
                <a:gd name="connsiteX12" fmla="*/ 1591261 w 2983557"/>
                <a:gd name="connsiteY12" fmla="*/ 459464 h 658282"/>
                <a:gd name="connsiteX13" fmla="*/ 2287409 w 2983557"/>
                <a:gd name="connsiteY13" fmla="*/ 468871 h 658282"/>
                <a:gd name="connsiteX14" fmla="*/ 2983557 w 2983557"/>
                <a:gd name="connsiteY14" fmla="*/ 544130 h 65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3557" h="658282">
                  <a:moveTo>
                    <a:pt x="2588446" y="149019"/>
                  </a:moveTo>
                  <a:cubicBezTo>
                    <a:pt x="2299952" y="132556"/>
                    <a:pt x="2011459" y="116094"/>
                    <a:pt x="1798224" y="92575"/>
                  </a:cubicBezTo>
                  <a:cubicBezTo>
                    <a:pt x="1584989" y="69056"/>
                    <a:pt x="1467396" y="22019"/>
                    <a:pt x="1309038" y="7908"/>
                  </a:cubicBezTo>
                  <a:cubicBezTo>
                    <a:pt x="1150680" y="-6203"/>
                    <a:pt x="1020544" y="1636"/>
                    <a:pt x="848075" y="7908"/>
                  </a:cubicBezTo>
                  <a:cubicBezTo>
                    <a:pt x="675606" y="14180"/>
                    <a:pt x="398088" y="23587"/>
                    <a:pt x="274224" y="45538"/>
                  </a:cubicBezTo>
                  <a:cubicBezTo>
                    <a:pt x="150360" y="67489"/>
                    <a:pt x="148791" y="98847"/>
                    <a:pt x="104890" y="139612"/>
                  </a:cubicBezTo>
                  <a:cubicBezTo>
                    <a:pt x="60989" y="180377"/>
                    <a:pt x="21791" y="238389"/>
                    <a:pt x="10816" y="290130"/>
                  </a:cubicBezTo>
                  <a:cubicBezTo>
                    <a:pt x="-159" y="341871"/>
                    <a:pt x="-15839" y="392044"/>
                    <a:pt x="39038" y="450056"/>
                  </a:cubicBezTo>
                  <a:cubicBezTo>
                    <a:pt x="93914" y="508068"/>
                    <a:pt x="206803" y="605278"/>
                    <a:pt x="340075" y="638204"/>
                  </a:cubicBezTo>
                  <a:cubicBezTo>
                    <a:pt x="473347" y="671130"/>
                    <a:pt x="736754" y="655452"/>
                    <a:pt x="838668" y="647612"/>
                  </a:cubicBezTo>
                  <a:cubicBezTo>
                    <a:pt x="940582" y="639773"/>
                    <a:pt x="885705" y="613118"/>
                    <a:pt x="951557" y="591167"/>
                  </a:cubicBezTo>
                  <a:cubicBezTo>
                    <a:pt x="1017409" y="569216"/>
                    <a:pt x="1127162" y="537858"/>
                    <a:pt x="1233779" y="515908"/>
                  </a:cubicBezTo>
                  <a:cubicBezTo>
                    <a:pt x="1340396" y="493958"/>
                    <a:pt x="1415656" y="467303"/>
                    <a:pt x="1591261" y="459464"/>
                  </a:cubicBezTo>
                  <a:cubicBezTo>
                    <a:pt x="1766866" y="451625"/>
                    <a:pt x="2055360" y="454760"/>
                    <a:pt x="2287409" y="468871"/>
                  </a:cubicBezTo>
                  <a:cubicBezTo>
                    <a:pt x="2519458" y="482982"/>
                    <a:pt x="2865965" y="530019"/>
                    <a:pt x="2983557" y="544130"/>
                  </a:cubicBezTo>
                </a:path>
              </a:pathLst>
            </a:custGeom>
            <a:ln w="57150" cmpd="sng">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34" name="Connecteur droit 33"/>
            <p:cNvCxnSpPr/>
            <p:nvPr/>
          </p:nvCxnSpPr>
          <p:spPr>
            <a:xfrm>
              <a:off x="2445927" y="1345259"/>
              <a:ext cx="914400" cy="4515556"/>
            </a:xfrm>
            <a:prstGeom prst="line">
              <a:avLst/>
            </a:prstGeom>
            <a:ln w="76200" cmpd="sng">
              <a:solidFill>
                <a:srgbClr val="FF6600"/>
              </a:solidFill>
            </a:ln>
          </p:spPr>
          <p:style>
            <a:lnRef idx="2">
              <a:schemeClr val="accent1"/>
            </a:lnRef>
            <a:fillRef idx="0">
              <a:schemeClr val="accent1"/>
            </a:fillRef>
            <a:effectRef idx="1">
              <a:schemeClr val="accent1"/>
            </a:effectRef>
            <a:fontRef idx="minor">
              <a:schemeClr val="tx1"/>
            </a:fontRef>
          </p:style>
        </p:cxnSp>
      </p:grpSp>
      <p:sp>
        <p:nvSpPr>
          <p:cNvPr id="12" name="ZoneTexte 11"/>
          <p:cNvSpPr txBox="1"/>
          <p:nvPr/>
        </p:nvSpPr>
        <p:spPr>
          <a:xfrm>
            <a:off x="5851407" y="1665111"/>
            <a:ext cx="2925704" cy="3262432"/>
          </a:xfrm>
          <a:prstGeom prst="rect">
            <a:avLst/>
          </a:prstGeom>
          <a:noFill/>
        </p:spPr>
        <p:txBody>
          <a:bodyPr wrap="square" rtlCol="0">
            <a:spAutoFit/>
          </a:bodyPr>
          <a:lstStyle/>
          <a:p>
            <a:r>
              <a:rPr lang="fr-FR" dirty="0">
                <a:solidFill>
                  <a:srgbClr val="FF0000"/>
                </a:solidFill>
              </a:rPr>
              <a:t>L’anatomie du tronc cérébral est tellement complexe que les symptômes sont le plus souvent multiples, sous la formes de combinaisons diverses de : </a:t>
            </a:r>
          </a:p>
          <a:p>
            <a:pPr marL="342900" indent="-342900">
              <a:buAutoNum type="arabicParenR"/>
            </a:pPr>
            <a:r>
              <a:rPr lang="fr-FR" sz="1400" dirty="0"/>
              <a:t>Un trouble de la vigilance</a:t>
            </a:r>
          </a:p>
          <a:p>
            <a:pPr marL="342900" indent="-342900">
              <a:buAutoNum type="arabicParenR"/>
            </a:pPr>
            <a:r>
              <a:rPr lang="fr-FR" sz="1400" dirty="0"/>
              <a:t>Une atteinte motrice et/ou sensitive des 4 membres</a:t>
            </a:r>
          </a:p>
          <a:p>
            <a:pPr marL="342900" indent="-342900">
              <a:buAutoNum type="arabicParenR"/>
            </a:pPr>
            <a:r>
              <a:rPr lang="fr-FR" sz="1400" dirty="0"/>
              <a:t>Une atteinte des NC</a:t>
            </a:r>
          </a:p>
          <a:p>
            <a:pPr marL="342900" indent="-342900">
              <a:buAutoNum type="arabicParenR"/>
            </a:pPr>
            <a:r>
              <a:rPr lang="fr-FR" sz="1400" dirty="0"/>
              <a:t>Une ataxie cérébelleuse par atteintes des fibres afférentes/efférentes</a:t>
            </a:r>
          </a:p>
        </p:txBody>
      </p:sp>
      <p:sp>
        <p:nvSpPr>
          <p:cNvPr id="14" name="Éclair 13"/>
          <p:cNvSpPr/>
          <p:nvPr/>
        </p:nvSpPr>
        <p:spPr>
          <a:xfrm>
            <a:off x="2263422" y="2644744"/>
            <a:ext cx="694266" cy="921926"/>
          </a:xfrm>
          <a:prstGeom prst="lightningBol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C7BD9C4A-8417-734F-99A6-1BDEDFA839CD}"/>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231822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869832"/>
            <a:ext cx="7772400" cy="1470025"/>
          </a:xfrm>
        </p:spPr>
        <p:txBody>
          <a:bodyPr/>
          <a:lstStyle/>
          <a:p>
            <a:r>
              <a:rPr lang="fr-FR" dirty="0"/>
              <a:t>Mini DP SUPP 2 - </a:t>
            </a:r>
            <a:r>
              <a:rPr lang="fr-FR" dirty="0">
                <a:solidFill>
                  <a:srgbClr val="FF0000"/>
                </a:solidFill>
              </a:rPr>
              <a:t>LIVE</a:t>
            </a:r>
          </a:p>
        </p:txBody>
      </p:sp>
      <p:sp>
        <p:nvSpPr>
          <p:cNvPr id="3" name="Sous-titre 2"/>
          <p:cNvSpPr>
            <a:spLocks noGrp="1"/>
          </p:cNvSpPr>
          <p:nvPr>
            <p:ph type="subTitle" idx="1"/>
          </p:nvPr>
        </p:nvSpPr>
        <p:spPr>
          <a:xfrm>
            <a:off x="685800" y="2340796"/>
            <a:ext cx="7772400" cy="3811647"/>
          </a:xfrm>
        </p:spPr>
        <p:txBody>
          <a:bodyPr>
            <a:normAutofit/>
          </a:bodyPr>
          <a:lstStyle/>
          <a:p>
            <a:pPr algn="just"/>
            <a:r>
              <a:rPr lang="fr-FR" sz="1500" dirty="0">
                <a:solidFill>
                  <a:schemeClr val="tx1"/>
                </a:solidFill>
              </a:rPr>
              <a:t>Un homme de 65 ans consulte pour une impotence fonctionnelle douloureuse du membre supérieur gauche apparue une semaine auparavant. La veille de l’installation des troubles, il avait effectué un long voyage en voiture après lequel il s’était plaint d’un torticolis, ce qui lui était déjà arrivé à plusieurs reprises. La douleur, initialement cervicale, irradiait vers l’épaule et le bras gauches, de façon permanente. Elle était augmentée par la toux, persistait la nuit et a été améliorée par la prise d’Aspirine. Elle était associée à un engourdissement du pouce gauche. Le toucher déclenchait, à ce niveau, des fourmillements et il existait une faiblesse du bras.</a:t>
            </a:r>
          </a:p>
          <a:p>
            <a:pPr algn="just"/>
            <a:endParaRPr lang="fr-FR" sz="1500" dirty="0">
              <a:solidFill>
                <a:schemeClr val="tx1"/>
              </a:solidFill>
            </a:endParaRPr>
          </a:p>
          <a:p>
            <a:pPr algn="just"/>
            <a:r>
              <a:rPr lang="fr-FR" sz="1500" dirty="0">
                <a:solidFill>
                  <a:schemeClr val="tx1"/>
                </a:solidFill>
              </a:rPr>
              <a:t>L’examen montre un déficit de la flexion de l’avant-bras, des fasciculations du biceps et du long supinateur et une diminution du reflexe bicipital gauche. Le reste de l’examen est sans particularité.</a:t>
            </a:r>
          </a:p>
        </p:txBody>
      </p:sp>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75F6525-7055-9B42-BD88-D15F50B04350}"/>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1081591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Mini DP2 Q1 (QRM)</a:t>
            </a:r>
          </a:p>
        </p:txBody>
      </p:sp>
      <p:sp>
        <p:nvSpPr>
          <p:cNvPr id="5" name="Rectangle 4">
            <a:extLst>
              <a:ext uri="{FF2B5EF4-FFF2-40B4-BE49-F238E27FC236}">
                <a16:creationId xmlns:a16="http://schemas.microsoft.com/office/drawing/2014/main" id="{3C3B54A6-E31C-3444-9127-A0638FDA97C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6" name="ZoneTexte 5">
            <a:extLst>
              <a:ext uri="{FF2B5EF4-FFF2-40B4-BE49-F238E27FC236}">
                <a16:creationId xmlns:a16="http://schemas.microsoft.com/office/drawing/2014/main" id="{1C3EF0DB-12DD-2C47-B141-0732C8597ECB}"/>
              </a:ext>
            </a:extLst>
          </p:cNvPr>
          <p:cNvSpPr txBox="1"/>
          <p:nvPr/>
        </p:nvSpPr>
        <p:spPr>
          <a:xfrm>
            <a:off x="600193" y="3034792"/>
            <a:ext cx="7943614" cy="2308324"/>
          </a:xfrm>
          <a:prstGeom prst="rect">
            <a:avLst/>
          </a:prstGeom>
          <a:noFill/>
        </p:spPr>
        <p:txBody>
          <a:bodyPr wrap="square" rtlCol="0">
            <a:spAutoFit/>
          </a:bodyPr>
          <a:lstStyle/>
          <a:p>
            <a:r>
              <a:rPr lang="fr-FR" dirty="0"/>
              <a:t>Parmi les sites lésionnels suivants et sans tenir compte de l’énoncé, le(s)quel(s) pourrai(en)</a:t>
            </a:r>
            <a:r>
              <a:rPr lang="fr-FR" dirty="0" err="1"/>
              <a:t>t</a:t>
            </a:r>
            <a:r>
              <a:rPr lang="fr-FR" dirty="0"/>
              <a:t> expliquer un déficit moteur du membre supérieur gauche ?</a:t>
            </a:r>
          </a:p>
          <a:p>
            <a:endParaRPr lang="fr-FR" dirty="0"/>
          </a:p>
          <a:p>
            <a:pPr marL="285750" indent="-285750">
              <a:buFontTx/>
              <a:buChar char="-"/>
            </a:pPr>
            <a:r>
              <a:rPr lang="fr-FR" dirty="0"/>
              <a:t>Atteinte centrale cérébrale</a:t>
            </a:r>
          </a:p>
          <a:p>
            <a:pPr marL="285750" indent="-285750">
              <a:buFontTx/>
              <a:buChar char="-"/>
            </a:pPr>
            <a:r>
              <a:rPr lang="fr-FR" dirty="0"/>
              <a:t>Atteinte centrale médullaire</a:t>
            </a:r>
          </a:p>
          <a:p>
            <a:pPr marL="285750" indent="-285750">
              <a:buFontTx/>
              <a:buChar char="-"/>
            </a:pPr>
            <a:r>
              <a:rPr lang="fr-FR" dirty="0"/>
              <a:t>Atteinte périphérique radiculaire</a:t>
            </a:r>
          </a:p>
          <a:p>
            <a:pPr marL="285750" indent="-285750">
              <a:buFontTx/>
              <a:buChar char="-"/>
            </a:pPr>
            <a:r>
              <a:rPr lang="fr-FR" dirty="0"/>
              <a:t>Atteinte périphérique </a:t>
            </a:r>
            <a:r>
              <a:rPr lang="fr-FR" dirty="0" err="1"/>
              <a:t>plexique</a:t>
            </a:r>
            <a:endParaRPr lang="fr-FR" dirty="0"/>
          </a:p>
          <a:p>
            <a:pPr marL="285750" indent="-285750">
              <a:buFontTx/>
              <a:buChar char="-"/>
            </a:pPr>
            <a:r>
              <a:rPr lang="fr-FR" dirty="0"/>
              <a:t>Atteinte périphérique tronculaire</a:t>
            </a:r>
          </a:p>
        </p:txBody>
      </p:sp>
    </p:spTree>
    <p:extLst>
      <p:ext uri="{BB962C8B-B14F-4D97-AF65-F5344CB8AC3E}">
        <p14:creationId xmlns:p14="http://schemas.microsoft.com/office/powerpoint/2010/main" val="17665772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Mini DP2 Q1 (QRM)</a:t>
            </a:r>
          </a:p>
        </p:txBody>
      </p:sp>
      <p:sp>
        <p:nvSpPr>
          <p:cNvPr id="5" name="Rectangle 4">
            <a:extLst>
              <a:ext uri="{FF2B5EF4-FFF2-40B4-BE49-F238E27FC236}">
                <a16:creationId xmlns:a16="http://schemas.microsoft.com/office/drawing/2014/main" id="{3C3B54A6-E31C-3444-9127-A0638FDA97CC}"/>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6" name="ZoneTexte 5">
            <a:extLst>
              <a:ext uri="{FF2B5EF4-FFF2-40B4-BE49-F238E27FC236}">
                <a16:creationId xmlns:a16="http://schemas.microsoft.com/office/drawing/2014/main" id="{1C3EF0DB-12DD-2C47-B141-0732C8597ECB}"/>
              </a:ext>
            </a:extLst>
          </p:cNvPr>
          <p:cNvSpPr txBox="1"/>
          <p:nvPr/>
        </p:nvSpPr>
        <p:spPr>
          <a:xfrm>
            <a:off x="600193" y="3034792"/>
            <a:ext cx="7943614" cy="2308324"/>
          </a:xfrm>
          <a:prstGeom prst="rect">
            <a:avLst/>
          </a:prstGeom>
          <a:noFill/>
        </p:spPr>
        <p:txBody>
          <a:bodyPr wrap="square" rtlCol="0">
            <a:spAutoFit/>
          </a:bodyPr>
          <a:lstStyle/>
          <a:p>
            <a:r>
              <a:rPr lang="fr-FR" dirty="0"/>
              <a:t>Parmi les sites lésionnels suivants et sans tenir compte de l’énoncé, le(s)quel(s) pourrai(en)</a:t>
            </a:r>
            <a:r>
              <a:rPr lang="fr-FR" dirty="0" err="1"/>
              <a:t>t</a:t>
            </a:r>
            <a:r>
              <a:rPr lang="fr-FR" dirty="0"/>
              <a:t> expliquer un déficit moteur du membre supérieur gauche ?</a:t>
            </a:r>
          </a:p>
          <a:p>
            <a:endParaRPr lang="fr-FR" dirty="0"/>
          </a:p>
          <a:p>
            <a:pPr marL="285750" indent="-285750">
              <a:buFontTx/>
              <a:buChar char="-"/>
            </a:pPr>
            <a:r>
              <a:rPr lang="fr-FR" b="1" dirty="0">
                <a:solidFill>
                  <a:srgbClr val="00B050"/>
                </a:solidFill>
              </a:rPr>
              <a:t>Atteinte centrale cérébrale</a:t>
            </a:r>
          </a:p>
          <a:p>
            <a:pPr marL="285750" indent="-285750">
              <a:buFontTx/>
              <a:buChar char="-"/>
            </a:pPr>
            <a:r>
              <a:rPr lang="fr-FR" b="1" dirty="0">
                <a:solidFill>
                  <a:srgbClr val="00B050"/>
                </a:solidFill>
              </a:rPr>
              <a:t>Atteinte centrale médullaire</a:t>
            </a:r>
          </a:p>
          <a:p>
            <a:pPr marL="285750" indent="-285750">
              <a:buFontTx/>
              <a:buChar char="-"/>
            </a:pPr>
            <a:r>
              <a:rPr lang="fr-FR" b="1" dirty="0">
                <a:solidFill>
                  <a:srgbClr val="00B050"/>
                </a:solidFill>
              </a:rPr>
              <a:t>Atteinte périphérique radiculaire</a:t>
            </a:r>
          </a:p>
          <a:p>
            <a:pPr marL="285750" indent="-285750">
              <a:buFontTx/>
              <a:buChar char="-"/>
            </a:pPr>
            <a:r>
              <a:rPr lang="fr-FR" b="1" dirty="0">
                <a:solidFill>
                  <a:srgbClr val="00B050"/>
                </a:solidFill>
              </a:rPr>
              <a:t>Atteinte périphérique </a:t>
            </a:r>
            <a:r>
              <a:rPr lang="fr-FR" b="1" dirty="0" err="1">
                <a:solidFill>
                  <a:srgbClr val="00B050"/>
                </a:solidFill>
              </a:rPr>
              <a:t>plexique</a:t>
            </a:r>
            <a:endParaRPr lang="fr-FR" b="1" dirty="0">
              <a:solidFill>
                <a:srgbClr val="00B050"/>
              </a:solidFill>
            </a:endParaRPr>
          </a:p>
          <a:p>
            <a:pPr marL="285750" indent="-285750">
              <a:buFontTx/>
              <a:buChar char="-"/>
            </a:pPr>
            <a:r>
              <a:rPr lang="fr-FR" b="1" dirty="0">
                <a:solidFill>
                  <a:srgbClr val="00B050"/>
                </a:solidFill>
              </a:rPr>
              <a:t>Atteinte périphérique tronculaire</a:t>
            </a:r>
          </a:p>
        </p:txBody>
      </p:sp>
    </p:spTree>
    <p:extLst>
      <p:ext uri="{BB962C8B-B14F-4D97-AF65-F5344CB8AC3E}">
        <p14:creationId xmlns:p14="http://schemas.microsoft.com/office/powerpoint/2010/main" val="1139307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4096757-F12C-DE42-B18B-06B340CA8CF2}"/>
              </a:ext>
            </a:extLst>
          </p:cNvPr>
          <p:cNvPicPr>
            <a:picLocks noChangeAspect="1"/>
          </p:cNvPicPr>
          <p:nvPr/>
        </p:nvPicPr>
        <p:blipFill rotWithShape="1">
          <a:blip r:embed="rId3"/>
          <a:srcRect t="9025"/>
          <a:stretch/>
        </p:blipFill>
        <p:spPr>
          <a:xfrm>
            <a:off x="0" y="3211551"/>
            <a:ext cx="9144000" cy="3168613"/>
          </a:xfrm>
          <a:prstGeom prst="rect">
            <a:avLst/>
          </a:prstGeom>
        </p:spPr>
      </p:pic>
      <p:sp>
        <p:nvSpPr>
          <p:cNvPr id="7" name="Titre 1"/>
          <p:cNvSpPr>
            <a:spLocks noGrp="1"/>
          </p:cNvSpPr>
          <p:nvPr>
            <p:ph type="title"/>
          </p:nvPr>
        </p:nvSpPr>
        <p:spPr>
          <a:xfrm>
            <a:off x="457200" y="274638"/>
            <a:ext cx="8229600" cy="1143000"/>
          </a:xfrm>
        </p:spPr>
        <p:txBody>
          <a:bodyPr>
            <a:normAutofit fontScale="90000"/>
          </a:bodyPr>
          <a:lstStyle/>
          <a:p>
            <a:r>
              <a:rPr lang="fr-FR" dirty="0"/>
              <a:t>Mini DP1 </a:t>
            </a:r>
            <a:br>
              <a:rPr lang="fr-FR" dirty="0"/>
            </a:br>
            <a:r>
              <a:rPr lang="fr-FR" sz="2700" dirty="0"/>
              <a:t>Q1 (QRU)</a:t>
            </a:r>
            <a:endParaRPr lang="fr-FR" dirty="0"/>
          </a:p>
        </p:txBody>
      </p:sp>
      <p:pic>
        <p:nvPicPr>
          <p:cNvPr id="5" name="Picture 26" descr="Logo Paris7 IFSI"/>
          <p:cNvPicPr>
            <a:picLocks noChangeAspect="1" noChangeArrowheads="1"/>
          </p:cNvPicPr>
          <p:nvPr/>
        </p:nvPicPr>
        <p:blipFill rotWithShape="1">
          <a:blip r:embed="rId4">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2"/>
          <p:cNvSpPr txBox="1">
            <a:spLocks/>
          </p:cNvSpPr>
          <p:nvPr/>
        </p:nvSpPr>
        <p:spPr>
          <a:xfrm>
            <a:off x="988512" y="1995825"/>
            <a:ext cx="7357820" cy="11056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1600" dirty="0">
                <a:solidFill>
                  <a:srgbClr val="000000"/>
                </a:solidFill>
              </a:rPr>
              <a:t>Un homme de 67 ans, diabétique, hypertendu, </a:t>
            </a:r>
            <a:r>
              <a:rPr lang="fr-FR" sz="1600" dirty="0" err="1">
                <a:solidFill>
                  <a:srgbClr val="000000"/>
                </a:solidFill>
              </a:rPr>
              <a:t>dyslipidémique</a:t>
            </a:r>
            <a:r>
              <a:rPr lang="fr-FR" sz="1600" dirty="0">
                <a:solidFill>
                  <a:srgbClr val="000000"/>
                </a:solidFill>
              </a:rPr>
              <a:t>, en rupture de traitement ces derniers mois suite au décès de sa femme, consulte pour la constatation le matin même d’un déficit moteur distal du pied droit. </a:t>
            </a:r>
          </a:p>
        </p:txBody>
      </p:sp>
      <p:sp>
        <p:nvSpPr>
          <p:cNvPr id="8" name="Ellipse 7"/>
          <p:cNvSpPr/>
          <p:nvPr/>
        </p:nvSpPr>
        <p:spPr>
          <a:xfrm>
            <a:off x="2512416" y="5564036"/>
            <a:ext cx="1435115" cy="8692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1C4801A-952B-E446-B838-C03BB683EA9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76301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5-10-06 à 18.04.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722" y="701887"/>
            <a:ext cx="5291667" cy="5972425"/>
          </a:xfrm>
          <a:prstGeom prst="rect">
            <a:avLst/>
          </a:prstGeom>
        </p:spPr>
      </p:pic>
      <p:sp>
        <p:nvSpPr>
          <p:cNvPr id="35" name="Rectangle 34"/>
          <p:cNvSpPr/>
          <p:nvPr/>
        </p:nvSpPr>
        <p:spPr>
          <a:xfrm>
            <a:off x="4421481" y="1009978"/>
            <a:ext cx="2859852" cy="41674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4" name="Picture 26" descr="Logo Paris7 IFSI"/>
          <p:cNvPicPr>
            <a:picLocks noChangeAspect="1" noChangeArrowheads="1"/>
          </p:cNvPicPr>
          <p:nvPr/>
        </p:nvPicPr>
        <p:blipFill rotWithShape="1">
          <a:blip r:embed="rId3">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Connecteur droit avec flèche 9"/>
          <p:cNvCxnSpPr/>
          <p:nvPr/>
        </p:nvCxnSpPr>
        <p:spPr>
          <a:xfrm flipH="1" flipV="1">
            <a:off x="3422415" y="2225227"/>
            <a:ext cx="1036696" cy="22325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flipH="1">
            <a:off x="4230667" y="2822925"/>
            <a:ext cx="374259" cy="54031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flipV="1">
            <a:off x="3678296" y="1091259"/>
            <a:ext cx="2097855" cy="1411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H="1">
            <a:off x="4061588" y="3492015"/>
            <a:ext cx="705835" cy="165010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Connecteur droit avec flèche 28"/>
          <p:cNvCxnSpPr>
            <a:stCxn id="67" idx="3"/>
          </p:cNvCxnSpPr>
          <p:nvPr/>
        </p:nvCxnSpPr>
        <p:spPr>
          <a:xfrm>
            <a:off x="2622151" y="5773331"/>
            <a:ext cx="2255903" cy="3033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flipH="1">
            <a:off x="5616223" y="5177459"/>
            <a:ext cx="580124" cy="8244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 name="ZoneTexte 42"/>
          <p:cNvSpPr txBox="1"/>
          <p:nvPr/>
        </p:nvSpPr>
        <p:spPr>
          <a:xfrm>
            <a:off x="5497990" y="1016469"/>
            <a:ext cx="3207924" cy="523220"/>
          </a:xfrm>
          <a:prstGeom prst="rect">
            <a:avLst/>
          </a:prstGeom>
          <a:noFill/>
        </p:spPr>
        <p:txBody>
          <a:bodyPr wrap="square" rtlCol="0">
            <a:spAutoFit/>
          </a:bodyPr>
          <a:lstStyle/>
          <a:p>
            <a:pPr algn="r"/>
            <a:r>
              <a:rPr lang="fr-FR" sz="1400" b="1" dirty="0">
                <a:solidFill>
                  <a:srgbClr val="FF0000"/>
                </a:solidFill>
              </a:rPr>
              <a:t>Cortex</a:t>
            </a:r>
            <a:r>
              <a:rPr lang="fr-FR" sz="1400" dirty="0">
                <a:solidFill>
                  <a:srgbClr val="FF0000"/>
                </a:solidFill>
              </a:rPr>
              <a:t> </a:t>
            </a:r>
            <a:r>
              <a:rPr lang="fr-FR" sz="1400" dirty="0"/>
              <a:t>si atteinte de la région du MS </a:t>
            </a:r>
            <a:r>
              <a:rPr lang="fr-FR" sz="1400"/>
              <a:t>(territoire ACM)</a:t>
            </a:r>
            <a:endParaRPr lang="fr-FR" sz="1400" dirty="0"/>
          </a:p>
        </p:txBody>
      </p:sp>
      <p:sp>
        <p:nvSpPr>
          <p:cNvPr id="44" name="ZoneTexte 43"/>
          <p:cNvSpPr txBox="1"/>
          <p:nvPr/>
        </p:nvSpPr>
        <p:spPr>
          <a:xfrm>
            <a:off x="4470871" y="2280332"/>
            <a:ext cx="4506148" cy="307777"/>
          </a:xfrm>
          <a:prstGeom prst="rect">
            <a:avLst/>
          </a:prstGeom>
          <a:noFill/>
        </p:spPr>
        <p:txBody>
          <a:bodyPr wrap="square" rtlCol="0">
            <a:spAutoFit/>
          </a:bodyPr>
          <a:lstStyle/>
          <a:p>
            <a:r>
              <a:rPr lang="fr-FR" sz="1400" b="1">
                <a:solidFill>
                  <a:srgbClr val="FF0000"/>
                </a:solidFill>
              </a:rPr>
              <a:t>Capsule interne</a:t>
            </a:r>
            <a:endParaRPr lang="fr-FR" sz="1400" dirty="0"/>
          </a:p>
        </p:txBody>
      </p:sp>
      <p:sp>
        <p:nvSpPr>
          <p:cNvPr id="45" name="ZoneTexte 44"/>
          <p:cNvSpPr txBox="1"/>
          <p:nvPr/>
        </p:nvSpPr>
        <p:spPr>
          <a:xfrm>
            <a:off x="4604926" y="2651910"/>
            <a:ext cx="2518835" cy="307777"/>
          </a:xfrm>
          <a:prstGeom prst="rect">
            <a:avLst/>
          </a:prstGeom>
          <a:noFill/>
        </p:spPr>
        <p:txBody>
          <a:bodyPr wrap="square" rtlCol="0">
            <a:spAutoFit/>
          </a:bodyPr>
          <a:lstStyle/>
          <a:p>
            <a:r>
              <a:rPr lang="fr-FR" sz="1400" b="1">
                <a:solidFill>
                  <a:srgbClr val="FF0000"/>
                </a:solidFill>
              </a:rPr>
              <a:t>Tronc cérébral</a:t>
            </a:r>
            <a:endParaRPr lang="fr-FR" sz="1400" dirty="0"/>
          </a:p>
        </p:txBody>
      </p:sp>
      <p:sp>
        <p:nvSpPr>
          <p:cNvPr id="46" name="Rectangle à coins arrondis 45"/>
          <p:cNvSpPr/>
          <p:nvPr/>
        </p:nvSpPr>
        <p:spPr>
          <a:xfrm>
            <a:off x="2048256" y="122345"/>
            <a:ext cx="5681772" cy="47606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Déficit moteur </a:t>
            </a:r>
            <a:r>
              <a:rPr lang="fr-FR" b="1" dirty="0">
                <a:solidFill>
                  <a:srgbClr val="FFFF00"/>
                </a:solidFill>
              </a:rPr>
              <a:t>d’UN SEUL MEMBRE </a:t>
            </a:r>
            <a:r>
              <a:rPr lang="fr-FR" dirty="0"/>
              <a:t>(ex du MS)</a:t>
            </a:r>
          </a:p>
        </p:txBody>
      </p:sp>
      <p:sp>
        <p:nvSpPr>
          <p:cNvPr id="54" name="ZoneTexte 53"/>
          <p:cNvSpPr txBox="1"/>
          <p:nvPr/>
        </p:nvSpPr>
        <p:spPr>
          <a:xfrm>
            <a:off x="5735384" y="1975645"/>
            <a:ext cx="460963" cy="1569660"/>
          </a:xfrm>
          <a:prstGeom prst="rect">
            <a:avLst/>
          </a:prstGeom>
          <a:noFill/>
        </p:spPr>
        <p:txBody>
          <a:bodyPr wrap="square" rtlCol="0">
            <a:spAutoFit/>
          </a:bodyPr>
          <a:lstStyle/>
          <a:p>
            <a:r>
              <a:rPr lang="fr-FR" sz="9600" dirty="0">
                <a:solidFill>
                  <a:srgbClr val="FF0000"/>
                </a:solidFill>
              </a:rPr>
              <a:t>}</a:t>
            </a:r>
          </a:p>
        </p:txBody>
      </p:sp>
      <p:sp>
        <p:nvSpPr>
          <p:cNvPr id="56" name="ZoneTexte 55"/>
          <p:cNvSpPr txBox="1"/>
          <p:nvPr/>
        </p:nvSpPr>
        <p:spPr>
          <a:xfrm>
            <a:off x="4724183" y="3019364"/>
            <a:ext cx="2290704" cy="307777"/>
          </a:xfrm>
          <a:prstGeom prst="rect">
            <a:avLst/>
          </a:prstGeom>
          <a:noFill/>
        </p:spPr>
        <p:txBody>
          <a:bodyPr wrap="square" rtlCol="0">
            <a:spAutoFit/>
          </a:bodyPr>
          <a:lstStyle/>
          <a:p>
            <a:r>
              <a:rPr lang="fr-FR" sz="1400" b="1">
                <a:solidFill>
                  <a:srgbClr val="FF0000"/>
                </a:solidFill>
              </a:rPr>
              <a:t>Moelle</a:t>
            </a:r>
            <a:endParaRPr lang="fr-FR" sz="1400" b="1" dirty="0">
              <a:solidFill>
                <a:srgbClr val="008000"/>
              </a:solidFill>
            </a:endParaRPr>
          </a:p>
        </p:txBody>
      </p:sp>
      <p:sp>
        <p:nvSpPr>
          <p:cNvPr id="62" name="ZoneTexte 61"/>
          <p:cNvSpPr txBox="1"/>
          <p:nvPr/>
        </p:nvSpPr>
        <p:spPr>
          <a:xfrm>
            <a:off x="6138011" y="4872217"/>
            <a:ext cx="1604605" cy="523220"/>
          </a:xfrm>
          <a:prstGeom prst="rect">
            <a:avLst/>
          </a:prstGeom>
          <a:noFill/>
        </p:spPr>
        <p:txBody>
          <a:bodyPr wrap="square" rtlCol="0">
            <a:spAutoFit/>
          </a:bodyPr>
          <a:lstStyle/>
          <a:p>
            <a:r>
              <a:rPr lang="fr-FR" sz="1400" b="1" dirty="0">
                <a:solidFill>
                  <a:srgbClr val="FF0000"/>
                </a:solidFill>
              </a:rPr>
              <a:t>Jonction neuromusculaire</a:t>
            </a:r>
          </a:p>
        </p:txBody>
      </p:sp>
      <p:sp>
        <p:nvSpPr>
          <p:cNvPr id="67" name="ZoneTexte 66"/>
          <p:cNvSpPr txBox="1"/>
          <p:nvPr/>
        </p:nvSpPr>
        <p:spPr>
          <a:xfrm>
            <a:off x="103316" y="5296277"/>
            <a:ext cx="2518835" cy="954107"/>
          </a:xfrm>
          <a:prstGeom prst="rect">
            <a:avLst/>
          </a:prstGeom>
          <a:noFill/>
        </p:spPr>
        <p:txBody>
          <a:bodyPr wrap="square" rtlCol="0">
            <a:spAutoFit/>
          </a:bodyPr>
          <a:lstStyle/>
          <a:p>
            <a:r>
              <a:rPr lang="fr-FR" sz="1400" b="1" dirty="0">
                <a:solidFill>
                  <a:srgbClr val="FF0000"/>
                </a:solidFill>
              </a:rPr>
              <a:t>Nerfs périphériques </a:t>
            </a:r>
            <a:r>
              <a:rPr lang="fr-FR" sz="1400" dirty="0"/>
              <a:t>=&gt; atteinte motrice +/- sensitive 1, 2, 3, ou 4 membres avec ou sans la face, muscles ORL…</a:t>
            </a:r>
          </a:p>
        </p:txBody>
      </p:sp>
      <p:sp>
        <p:nvSpPr>
          <p:cNvPr id="70" name="ZoneTexte 69"/>
          <p:cNvSpPr txBox="1"/>
          <p:nvPr/>
        </p:nvSpPr>
        <p:spPr>
          <a:xfrm>
            <a:off x="4559056" y="5646574"/>
            <a:ext cx="2615259" cy="307777"/>
          </a:xfrm>
          <a:prstGeom prst="rect">
            <a:avLst/>
          </a:prstGeom>
          <a:noFill/>
        </p:spPr>
        <p:txBody>
          <a:bodyPr wrap="square" rtlCol="0">
            <a:spAutoFit/>
          </a:bodyPr>
          <a:lstStyle/>
          <a:p>
            <a:pPr algn="r"/>
            <a:r>
              <a:rPr lang="fr-FR" sz="1400" b="1" dirty="0">
                <a:solidFill>
                  <a:srgbClr val="FF0000"/>
                </a:solidFill>
              </a:rPr>
              <a:t>Muscle</a:t>
            </a:r>
            <a:endParaRPr lang="fr-FR" sz="1400" b="1" dirty="0">
              <a:solidFill>
                <a:srgbClr val="008000"/>
              </a:solidFill>
            </a:endParaRPr>
          </a:p>
        </p:txBody>
      </p:sp>
      <p:cxnSp>
        <p:nvCxnSpPr>
          <p:cNvPr id="74" name="Connecteur droit avec flèche 73"/>
          <p:cNvCxnSpPr/>
          <p:nvPr/>
        </p:nvCxnSpPr>
        <p:spPr>
          <a:xfrm flipH="1">
            <a:off x="5851407" y="5792196"/>
            <a:ext cx="600600" cy="2097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8" name="ZoneTexte 77"/>
          <p:cNvSpPr txBox="1"/>
          <p:nvPr/>
        </p:nvSpPr>
        <p:spPr>
          <a:xfrm>
            <a:off x="4545662" y="6550223"/>
            <a:ext cx="4598338" cy="307777"/>
          </a:xfrm>
          <a:prstGeom prst="rect">
            <a:avLst/>
          </a:prstGeom>
          <a:noFill/>
        </p:spPr>
        <p:txBody>
          <a:bodyPr wrap="square" rtlCol="0">
            <a:spAutoFit/>
          </a:bodyPr>
          <a:lstStyle/>
          <a:p>
            <a:r>
              <a:rPr lang="fr-FR" sz="1400" dirty="0"/>
              <a:t>Source : Jouvent / Denier, MDC Neurologie, Elsevier-Masson</a:t>
            </a:r>
          </a:p>
        </p:txBody>
      </p:sp>
      <p:sp>
        <p:nvSpPr>
          <p:cNvPr id="90" name="Rectangle à coins arrondis 89"/>
          <p:cNvSpPr/>
          <p:nvPr/>
        </p:nvSpPr>
        <p:spPr>
          <a:xfrm>
            <a:off x="6166603" y="2563356"/>
            <a:ext cx="2124557"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Exceptionnel</a:t>
            </a:r>
          </a:p>
        </p:txBody>
      </p:sp>
      <p:sp>
        <p:nvSpPr>
          <p:cNvPr id="34" name="ZoneTexte 33"/>
          <p:cNvSpPr txBox="1"/>
          <p:nvPr/>
        </p:nvSpPr>
        <p:spPr>
          <a:xfrm>
            <a:off x="7305970" y="4503239"/>
            <a:ext cx="460963" cy="1569660"/>
          </a:xfrm>
          <a:prstGeom prst="rect">
            <a:avLst/>
          </a:prstGeom>
          <a:noFill/>
        </p:spPr>
        <p:txBody>
          <a:bodyPr wrap="square" rtlCol="0">
            <a:spAutoFit/>
          </a:bodyPr>
          <a:lstStyle/>
          <a:p>
            <a:r>
              <a:rPr lang="fr-FR" sz="9600" dirty="0">
                <a:solidFill>
                  <a:srgbClr val="FF0000"/>
                </a:solidFill>
              </a:rPr>
              <a:t>}</a:t>
            </a:r>
          </a:p>
        </p:txBody>
      </p:sp>
      <p:sp>
        <p:nvSpPr>
          <p:cNvPr id="36" name="Rectangle à coins arrondis 35"/>
          <p:cNvSpPr/>
          <p:nvPr/>
        </p:nvSpPr>
        <p:spPr>
          <a:xfrm>
            <a:off x="7799347" y="4891735"/>
            <a:ext cx="1313857" cy="9004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FF0000"/>
                </a:solidFill>
              </a:rPr>
              <a:t>JAMAIS </a:t>
            </a:r>
            <a:r>
              <a:rPr lang="fr-FR" b="1" dirty="0">
                <a:solidFill>
                  <a:schemeClr val="tx1"/>
                </a:solidFill>
              </a:rPr>
              <a:t>pour les ECN</a:t>
            </a:r>
          </a:p>
        </p:txBody>
      </p:sp>
      <p:sp>
        <p:nvSpPr>
          <p:cNvPr id="37" name="Rectangle à coins arrondis 36"/>
          <p:cNvSpPr/>
          <p:nvPr/>
        </p:nvSpPr>
        <p:spPr>
          <a:xfrm>
            <a:off x="45042" y="4802758"/>
            <a:ext cx="2320860" cy="48531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Le plus fréquent</a:t>
            </a:r>
          </a:p>
        </p:txBody>
      </p:sp>
      <p:sp>
        <p:nvSpPr>
          <p:cNvPr id="38" name="Rectangle à coins arrondis 37"/>
          <p:cNvSpPr/>
          <p:nvPr/>
        </p:nvSpPr>
        <p:spPr>
          <a:xfrm>
            <a:off x="7477394" y="1546180"/>
            <a:ext cx="1508251" cy="476061"/>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B050"/>
                </a:solidFill>
              </a:rPr>
              <a:t>Possible</a:t>
            </a:r>
          </a:p>
        </p:txBody>
      </p:sp>
      <p:sp>
        <p:nvSpPr>
          <p:cNvPr id="27" name="Rectangle 26">
            <a:extLst>
              <a:ext uri="{FF2B5EF4-FFF2-40B4-BE49-F238E27FC236}">
                <a16:creationId xmlns:a16="http://schemas.microsoft.com/office/drawing/2014/main" id="{FD1DE47C-D921-1248-9364-60B341A7DE67}"/>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Tree>
    <p:extLst>
      <p:ext uri="{BB962C8B-B14F-4D97-AF65-F5344CB8AC3E}">
        <p14:creationId xmlns:p14="http://schemas.microsoft.com/office/powerpoint/2010/main" val="2254365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t>Mini DP2 Q2 (QRM)</a:t>
            </a:r>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E65A597-ADE4-D345-B3D0-36E5034F9B41}"/>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05D44F79-F45A-AB42-900E-81CB3B774ADD}"/>
              </a:ext>
            </a:extLst>
          </p:cNvPr>
          <p:cNvSpPr txBox="1"/>
          <p:nvPr/>
        </p:nvSpPr>
        <p:spPr>
          <a:xfrm>
            <a:off x="457200" y="3096619"/>
            <a:ext cx="7943614" cy="2308324"/>
          </a:xfrm>
          <a:prstGeom prst="rect">
            <a:avLst/>
          </a:prstGeom>
          <a:noFill/>
        </p:spPr>
        <p:txBody>
          <a:bodyPr wrap="square" rtlCol="0">
            <a:spAutoFit/>
          </a:bodyPr>
          <a:lstStyle/>
          <a:p>
            <a:r>
              <a:rPr lang="fr-FR" dirty="0"/>
              <a:t>Quel(s) élément(s) est(sont) en faveur d’une atteinte périphérique chez ce patient ?</a:t>
            </a:r>
          </a:p>
          <a:p>
            <a:endParaRPr lang="fr-FR" dirty="0"/>
          </a:p>
          <a:p>
            <a:pPr marL="285750" indent="-285750">
              <a:buFontTx/>
              <a:buChar char="-"/>
            </a:pPr>
            <a:r>
              <a:rPr lang="fr-FR" dirty="0"/>
              <a:t>Fasciculations</a:t>
            </a:r>
          </a:p>
          <a:p>
            <a:pPr marL="285750" indent="-285750">
              <a:buFontTx/>
              <a:buChar char="-"/>
            </a:pPr>
            <a:r>
              <a:rPr lang="fr-FR" dirty="0"/>
              <a:t>Diminution du ROT bicipital</a:t>
            </a:r>
          </a:p>
          <a:p>
            <a:pPr marL="285750" indent="-285750">
              <a:buFontTx/>
              <a:buChar char="-"/>
            </a:pPr>
            <a:r>
              <a:rPr lang="fr-FR" dirty="0"/>
              <a:t>Atteinte du long supinateur</a:t>
            </a:r>
          </a:p>
          <a:p>
            <a:pPr marL="285750" indent="-285750">
              <a:buFontTx/>
              <a:buChar char="-"/>
            </a:pPr>
            <a:r>
              <a:rPr lang="fr-FR" dirty="0"/>
              <a:t>Atteinte de certains groupes musculaires et pas d’autres sur le même segment de membre</a:t>
            </a:r>
          </a:p>
          <a:p>
            <a:pPr marL="285750" indent="-285750">
              <a:buFontTx/>
              <a:buChar char="-"/>
            </a:pPr>
            <a:r>
              <a:rPr lang="fr-FR" dirty="0"/>
              <a:t>Impulsivité à la toux</a:t>
            </a:r>
          </a:p>
        </p:txBody>
      </p:sp>
    </p:spTree>
    <p:extLst>
      <p:ext uri="{BB962C8B-B14F-4D97-AF65-F5344CB8AC3E}">
        <p14:creationId xmlns:p14="http://schemas.microsoft.com/office/powerpoint/2010/main" val="1090542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t>Mini DP2 Q2 (QRM)</a:t>
            </a:r>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E65A597-ADE4-D345-B3D0-36E5034F9B41}"/>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05D44F79-F45A-AB42-900E-81CB3B774ADD}"/>
              </a:ext>
            </a:extLst>
          </p:cNvPr>
          <p:cNvSpPr txBox="1"/>
          <p:nvPr/>
        </p:nvSpPr>
        <p:spPr>
          <a:xfrm>
            <a:off x="457200" y="3096619"/>
            <a:ext cx="7943614" cy="2308324"/>
          </a:xfrm>
          <a:prstGeom prst="rect">
            <a:avLst/>
          </a:prstGeom>
          <a:noFill/>
        </p:spPr>
        <p:txBody>
          <a:bodyPr wrap="square" rtlCol="0">
            <a:spAutoFit/>
          </a:bodyPr>
          <a:lstStyle/>
          <a:p>
            <a:r>
              <a:rPr lang="fr-FR" dirty="0"/>
              <a:t>Quel(s) élément(s) est(sont) en faveur d’une atteinte périphérique chez ce patient ?</a:t>
            </a:r>
          </a:p>
          <a:p>
            <a:endParaRPr lang="fr-FR" dirty="0"/>
          </a:p>
          <a:p>
            <a:pPr marL="285750" indent="-285750">
              <a:buFontTx/>
              <a:buChar char="-"/>
            </a:pPr>
            <a:r>
              <a:rPr lang="fr-FR" b="1" dirty="0">
                <a:solidFill>
                  <a:srgbClr val="00B050"/>
                </a:solidFill>
              </a:rPr>
              <a:t>Fasciculations</a:t>
            </a:r>
          </a:p>
          <a:p>
            <a:pPr marL="285750" indent="-285750">
              <a:buFontTx/>
              <a:buChar char="-"/>
            </a:pPr>
            <a:r>
              <a:rPr lang="fr-FR" b="1" dirty="0">
                <a:solidFill>
                  <a:srgbClr val="00B050"/>
                </a:solidFill>
              </a:rPr>
              <a:t>Diminution du ROT bicipital</a:t>
            </a:r>
          </a:p>
          <a:p>
            <a:pPr marL="285750" indent="-285750">
              <a:buFontTx/>
              <a:buChar char="-"/>
            </a:pPr>
            <a:r>
              <a:rPr lang="fr-FR" dirty="0"/>
              <a:t>Atteinte du long supinateur</a:t>
            </a:r>
          </a:p>
          <a:p>
            <a:pPr marL="285750" indent="-285750">
              <a:buFontTx/>
              <a:buChar char="-"/>
            </a:pPr>
            <a:r>
              <a:rPr lang="fr-FR" b="1" dirty="0">
                <a:solidFill>
                  <a:srgbClr val="00B050"/>
                </a:solidFill>
              </a:rPr>
              <a:t>Atteinte de certains groupes musculaires et pas d’autres sur le même segment de membre</a:t>
            </a:r>
          </a:p>
          <a:p>
            <a:pPr marL="285750" indent="-285750">
              <a:buFontTx/>
              <a:buChar char="-"/>
            </a:pPr>
            <a:r>
              <a:rPr lang="fr-FR" dirty="0"/>
              <a:t>Impulsivité à la toux</a:t>
            </a:r>
          </a:p>
        </p:txBody>
      </p:sp>
    </p:spTree>
    <p:extLst>
      <p:ext uri="{BB962C8B-B14F-4D97-AF65-F5344CB8AC3E}">
        <p14:creationId xmlns:p14="http://schemas.microsoft.com/office/powerpoint/2010/main" val="1833960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t>Mini DP2 Q3 (QRM)</a:t>
            </a:r>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B95378F-B970-554B-AEB8-0ED2A5A3D31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4DD18A20-8AE7-A04C-B5EA-C563EB364017}"/>
              </a:ext>
            </a:extLst>
          </p:cNvPr>
          <p:cNvSpPr txBox="1"/>
          <p:nvPr/>
        </p:nvSpPr>
        <p:spPr>
          <a:xfrm>
            <a:off x="600193" y="2995882"/>
            <a:ext cx="7943614" cy="2308324"/>
          </a:xfrm>
          <a:prstGeom prst="rect">
            <a:avLst/>
          </a:prstGeom>
          <a:noFill/>
        </p:spPr>
        <p:txBody>
          <a:bodyPr wrap="square" rtlCol="0">
            <a:spAutoFit/>
          </a:bodyPr>
          <a:lstStyle/>
          <a:p>
            <a:r>
              <a:rPr lang="fr-FR" dirty="0"/>
              <a:t>Vous suspectez une atteinte périphérique. Quel(s) élément(s) peu(</a:t>
            </a:r>
            <a:r>
              <a:rPr lang="fr-FR" dirty="0" err="1"/>
              <a:t>ven</a:t>
            </a:r>
            <a:r>
              <a:rPr lang="fr-FR" dirty="0"/>
              <a:t>)</a:t>
            </a:r>
            <a:r>
              <a:rPr lang="fr-FR" dirty="0" err="1"/>
              <a:t>t</a:t>
            </a:r>
            <a:r>
              <a:rPr lang="fr-FR" dirty="0"/>
              <a:t> permettre d’en préciser la topographie ?</a:t>
            </a:r>
          </a:p>
          <a:p>
            <a:endParaRPr lang="fr-FR" dirty="0"/>
          </a:p>
          <a:p>
            <a:pPr marL="285750" indent="-285750">
              <a:buFontTx/>
              <a:buChar char="-"/>
            </a:pPr>
            <a:r>
              <a:rPr lang="fr-FR" dirty="0"/>
              <a:t>Topographie du déficit moteur</a:t>
            </a:r>
          </a:p>
          <a:p>
            <a:pPr marL="285750" indent="-285750">
              <a:buFontTx/>
              <a:buChar char="-"/>
            </a:pPr>
            <a:r>
              <a:rPr lang="fr-FR" dirty="0"/>
              <a:t>Atteinte des ROT</a:t>
            </a:r>
          </a:p>
          <a:p>
            <a:pPr marL="285750" indent="-285750">
              <a:buFontTx/>
              <a:buChar char="-"/>
            </a:pPr>
            <a:r>
              <a:rPr lang="fr-FR" dirty="0"/>
              <a:t>Topographie des troubles sensitifs</a:t>
            </a:r>
          </a:p>
          <a:p>
            <a:pPr marL="285750" indent="-285750">
              <a:buFontTx/>
              <a:buChar char="-"/>
            </a:pPr>
            <a:r>
              <a:rPr lang="fr-FR" dirty="0"/>
              <a:t>Topographie de la douleur</a:t>
            </a:r>
          </a:p>
          <a:p>
            <a:pPr marL="285750" indent="-285750">
              <a:buFontTx/>
              <a:buChar char="-"/>
            </a:pPr>
            <a:r>
              <a:rPr lang="fr-FR" dirty="0"/>
              <a:t>Type de la douleur</a:t>
            </a:r>
          </a:p>
        </p:txBody>
      </p:sp>
    </p:spTree>
    <p:extLst>
      <p:ext uri="{BB962C8B-B14F-4D97-AF65-F5344CB8AC3E}">
        <p14:creationId xmlns:p14="http://schemas.microsoft.com/office/powerpoint/2010/main" val="28638777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t>Mini DP2 Q3 (QRM)</a:t>
            </a:r>
          </a:p>
        </p:txBody>
      </p:sp>
      <p:pic>
        <p:nvPicPr>
          <p:cNvPr id="5"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B95378F-B970-554B-AEB8-0ED2A5A3D314}"/>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8" name="ZoneTexte 7">
            <a:extLst>
              <a:ext uri="{FF2B5EF4-FFF2-40B4-BE49-F238E27FC236}">
                <a16:creationId xmlns:a16="http://schemas.microsoft.com/office/drawing/2014/main" id="{4DD18A20-8AE7-A04C-B5EA-C563EB364017}"/>
              </a:ext>
            </a:extLst>
          </p:cNvPr>
          <p:cNvSpPr txBox="1"/>
          <p:nvPr/>
        </p:nvSpPr>
        <p:spPr>
          <a:xfrm>
            <a:off x="600193" y="2995882"/>
            <a:ext cx="7943614" cy="2308324"/>
          </a:xfrm>
          <a:prstGeom prst="rect">
            <a:avLst/>
          </a:prstGeom>
          <a:noFill/>
        </p:spPr>
        <p:txBody>
          <a:bodyPr wrap="square" rtlCol="0">
            <a:spAutoFit/>
          </a:bodyPr>
          <a:lstStyle/>
          <a:p>
            <a:r>
              <a:rPr lang="fr-FR" dirty="0"/>
              <a:t>Vous suspectez une atteinte périphérique. Quel(s) élément(s) peu(</a:t>
            </a:r>
            <a:r>
              <a:rPr lang="fr-FR" dirty="0" err="1"/>
              <a:t>ven</a:t>
            </a:r>
            <a:r>
              <a:rPr lang="fr-FR" dirty="0"/>
              <a:t>)</a:t>
            </a:r>
            <a:r>
              <a:rPr lang="fr-FR" dirty="0" err="1"/>
              <a:t>t</a:t>
            </a:r>
            <a:r>
              <a:rPr lang="fr-FR" dirty="0"/>
              <a:t> permettre d’en préciser la topographie ?</a:t>
            </a:r>
          </a:p>
          <a:p>
            <a:endParaRPr lang="fr-FR" dirty="0"/>
          </a:p>
          <a:p>
            <a:pPr marL="285750" indent="-285750">
              <a:buFontTx/>
              <a:buChar char="-"/>
            </a:pPr>
            <a:r>
              <a:rPr lang="fr-FR" b="1" dirty="0">
                <a:solidFill>
                  <a:srgbClr val="00B050"/>
                </a:solidFill>
              </a:rPr>
              <a:t>Topographie du déficit moteur</a:t>
            </a:r>
          </a:p>
          <a:p>
            <a:pPr marL="285750" indent="-285750">
              <a:buFontTx/>
              <a:buChar char="-"/>
            </a:pPr>
            <a:r>
              <a:rPr lang="fr-FR" b="1" dirty="0">
                <a:solidFill>
                  <a:srgbClr val="00B050"/>
                </a:solidFill>
              </a:rPr>
              <a:t>Atteinte des ROT</a:t>
            </a:r>
          </a:p>
          <a:p>
            <a:pPr marL="285750" indent="-285750">
              <a:buFontTx/>
              <a:buChar char="-"/>
            </a:pPr>
            <a:r>
              <a:rPr lang="fr-FR" b="1" dirty="0">
                <a:solidFill>
                  <a:srgbClr val="00B050"/>
                </a:solidFill>
              </a:rPr>
              <a:t>Topographie des troubles sensitifs</a:t>
            </a:r>
          </a:p>
          <a:p>
            <a:pPr marL="285750" indent="-285750">
              <a:buFontTx/>
              <a:buChar char="-"/>
            </a:pPr>
            <a:r>
              <a:rPr lang="fr-FR" b="1" dirty="0">
                <a:solidFill>
                  <a:srgbClr val="00B050"/>
                </a:solidFill>
              </a:rPr>
              <a:t>Topographie de la douleur</a:t>
            </a:r>
          </a:p>
          <a:p>
            <a:pPr marL="285750" indent="-285750">
              <a:buFontTx/>
              <a:buChar char="-"/>
            </a:pPr>
            <a:r>
              <a:rPr lang="fr-FR" dirty="0"/>
              <a:t>Type de la douleur</a:t>
            </a:r>
          </a:p>
        </p:txBody>
      </p:sp>
    </p:spTree>
    <p:extLst>
      <p:ext uri="{BB962C8B-B14F-4D97-AF65-F5344CB8AC3E}">
        <p14:creationId xmlns:p14="http://schemas.microsoft.com/office/powerpoint/2010/main" val="1596192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t>Mini DP2 Q4 (QRU)</a:t>
            </a:r>
          </a:p>
        </p:txBody>
      </p:sp>
      <p:sp>
        <p:nvSpPr>
          <p:cNvPr id="4" name="Rectangle 3">
            <a:extLst>
              <a:ext uri="{FF2B5EF4-FFF2-40B4-BE49-F238E27FC236}">
                <a16:creationId xmlns:a16="http://schemas.microsoft.com/office/drawing/2014/main" id="{55B99336-18BB-184E-BE5E-48B6E7981DA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5" name="ZoneTexte 4">
            <a:extLst>
              <a:ext uri="{FF2B5EF4-FFF2-40B4-BE49-F238E27FC236}">
                <a16:creationId xmlns:a16="http://schemas.microsoft.com/office/drawing/2014/main" id="{AABC47B7-7648-6545-BBC0-861F0A457402}"/>
              </a:ext>
            </a:extLst>
          </p:cNvPr>
          <p:cNvSpPr txBox="1"/>
          <p:nvPr/>
        </p:nvSpPr>
        <p:spPr>
          <a:xfrm>
            <a:off x="600193" y="3311726"/>
            <a:ext cx="7943614" cy="2031325"/>
          </a:xfrm>
          <a:prstGeom prst="rect">
            <a:avLst/>
          </a:prstGeom>
          <a:noFill/>
        </p:spPr>
        <p:txBody>
          <a:bodyPr wrap="square" rtlCol="0">
            <a:spAutoFit/>
          </a:bodyPr>
          <a:lstStyle/>
          <a:p>
            <a:r>
              <a:rPr lang="fr-FR" dirty="0"/>
              <a:t>Quel est votre diagnostic topographique chez ce patient ?</a:t>
            </a:r>
          </a:p>
          <a:p>
            <a:endParaRPr lang="fr-FR" dirty="0"/>
          </a:p>
          <a:p>
            <a:pPr marL="285750" indent="-285750">
              <a:buFontTx/>
              <a:buChar char="-"/>
            </a:pPr>
            <a:r>
              <a:rPr lang="fr-FR" dirty="0"/>
              <a:t>Atteinte radiculaire C6</a:t>
            </a:r>
          </a:p>
          <a:p>
            <a:pPr marL="285750" indent="-285750">
              <a:buFontTx/>
              <a:buChar char="-"/>
            </a:pPr>
            <a:r>
              <a:rPr lang="fr-FR" dirty="0"/>
              <a:t>Atteinte radiculaire C7</a:t>
            </a:r>
          </a:p>
          <a:p>
            <a:pPr marL="285750" indent="-285750">
              <a:buFontTx/>
              <a:buChar char="-"/>
            </a:pPr>
            <a:r>
              <a:rPr lang="fr-FR" dirty="0"/>
              <a:t>Atteinte du plexus brachial</a:t>
            </a:r>
          </a:p>
          <a:p>
            <a:pPr marL="285750" indent="-285750">
              <a:buFontTx/>
              <a:buChar char="-"/>
            </a:pPr>
            <a:r>
              <a:rPr lang="fr-FR" dirty="0"/>
              <a:t>Atteinte tronculaire radiale</a:t>
            </a:r>
          </a:p>
          <a:p>
            <a:pPr marL="285750" indent="-285750">
              <a:buFontTx/>
              <a:buChar char="-"/>
            </a:pPr>
            <a:r>
              <a:rPr lang="fr-FR" dirty="0"/>
              <a:t>Atteinte tronculaire du médian</a:t>
            </a:r>
          </a:p>
        </p:txBody>
      </p:sp>
    </p:spTree>
    <p:extLst>
      <p:ext uri="{BB962C8B-B14F-4D97-AF65-F5344CB8AC3E}">
        <p14:creationId xmlns:p14="http://schemas.microsoft.com/office/powerpoint/2010/main" val="10718507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xfrm>
            <a:off x="457200" y="274638"/>
            <a:ext cx="8229600" cy="1143000"/>
          </a:xfrm>
        </p:spPr>
        <p:txBody>
          <a:bodyPr/>
          <a:lstStyle/>
          <a:p>
            <a:r>
              <a:rPr lang="fr-FR" dirty="0"/>
              <a:t>Mini DP2 Q4 (QRU)</a:t>
            </a:r>
          </a:p>
        </p:txBody>
      </p:sp>
      <p:sp>
        <p:nvSpPr>
          <p:cNvPr id="4" name="Rectangle 3">
            <a:extLst>
              <a:ext uri="{FF2B5EF4-FFF2-40B4-BE49-F238E27FC236}">
                <a16:creationId xmlns:a16="http://schemas.microsoft.com/office/drawing/2014/main" id="{55B99336-18BB-184E-BE5E-48B6E7981DAB}"/>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sp>
        <p:nvSpPr>
          <p:cNvPr id="5" name="ZoneTexte 4">
            <a:extLst>
              <a:ext uri="{FF2B5EF4-FFF2-40B4-BE49-F238E27FC236}">
                <a16:creationId xmlns:a16="http://schemas.microsoft.com/office/drawing/2014/main" id="{AABC47B7-7648-6545-BBC0-861F0A457402}"/>
              </a:ext>
            </a:extLst>
          </p:cNvPr>
          <p:cNvSpPr txBox="1"/>
          <p:nvPr/>
        </p:nvSpPr>
        <p:spPr>
          <a:xfrm>
            <a:off x="600193" y="3311726"/>
            <a:ext cx="7943614" cy="2031325"/>
          </a:xfrm>
          <a:prstGeom prst="rect">
            <a:avLst/>
          </a:prstGeom>
          <a:noFill/>
        </p:spPr>
        <p:txBody>
          <a:bodyPr wrap="square" rtlCol="0">
            <a:spAutoFit/>
          </a:bodyPr>
          <a:lstStyle/>
          <a:p>
            <a:r>
              <a:rPr lang="fr-FR" dirty="0"/>
              <a:t>Quel est votre diagnostic topographique chez ce patient ?</a:t>
            </a:r>
          </a:p>
          <a:p>
            <a:endParaRPr lang="fr-FR" dirty="0"/>
          </a:p>
          <a:p>
            <a:pPr marL="285750" indent="-285750">
              <a:buFontTx/>
              <a:buChar char="-"/>
            </a:pPr>
            <a:r>
              <a:rPr lang="fr-FR" b="1" dirty="0">
                <a:solidFill>
                  <a:srgbClr val="00B050"/>
                </a:solidFill>
              </a:rPr>
              <a:t>Atteinte radiculaire C6</a:t>
            </a:r>
          </a:p>
          <a:p>
            <a:pPr marL="285750" indent="-285750">
              <a:buFontTx/>
              <a:buChar char="-"/>
            </a:pPr>
            <a:r>
              <a:rPr lang="fr-FR" dirty="0"/>
              <a:t>Atteinte radiculaire C7</a:t>
            </a:r>
          </a:p>
          <a:p>
            <a:pPr marL="285750" indent="-285750">
              <a:buFontTx/>
              <a:buChar char="-"/>
            </a:pPr>
            <a:r>
              <a:rPr lang="fr-FR" dirty="0"/>
              <a:t>Atteinte du plexus brachial</a:t>
            </a:r>
          </a:p>
          <a:p>
            <a:pPr marL="285750" indent="-285750">
              <a:buFontTx/>
              <a:buChar char="-"/>
            </a:pPr>
            <a:r>
              <a:rPr lang="fr-FR" dirty="0"/>
              <a:t>Atteinte tronculaire radiale</a:t>
            </a:r>
          </a:p>
          <a:p>
            <a:pPr marL="285750" indent="-285750">
              <a:buFontTx/>
              <a:buChar char="-"/>
            </a:pPr>
            <a:r>
              <a:rPr lang="fr-FR" dirty="0"/>
              <a:t>Atteinte tronculaire du médian</a:t>
            </a:r>
          </a:p>
        </p:txBody>
      </p:sp>
    </p:spTree>
    <p:extLst>
      <p:ext uri="{BB962C8B-B14F-4D97-AF65-F5344CB8AC3E}">
        <p14:creationId xmlns:p14="http://schemas.microsoft.com/office/powerpoint/2010/main" val="15552142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865761" y="4723917"/>
            <a:ext cx="7772400" cy="1470025"/>
          </a:xfrm>
        </p:spPr>
        <p:txBody>
          <a:bodyPr/>
          <a:lstStyle/>
          <a:p>
            <a:r>
              <a:rPr lang="en-GB" dirty="0"/>
              <a:t>17H00 – 17H10</a:t>
            </a:r>
            <a:br>
              <a:rPr lang="en-GB" dirty="0"/>
            </a:br>
            <a:r>
              <a:rPr lang="en-GB" dirty="0"/>
              <a:t>Questions petits </a:t>
            </a:r>
            <a:r>
              <a:rPr lang="en-GB" dirty="0" err="1"/>
              <a:t>groupes</a:t>
            </a:r>
            <a:endParaRPr lang="en-GB" dirty="0"/>
          </a:p>
        </p:txBody>
      </p:sp>
      <p:sp>
        <p:nvSpPr>
          <p:cNvPr id="5" name="Rectangle 4">
            <a:extLst>
              <a:ext uri="{FF2B5EF4-FFF2-40B4-BE49-F238E27FC236}">
                <a16:creationId xmlns:a16="http://schemas.microsoft.com/office/drawing/2014/main" id="{D861F516-70FE-DF4C-8B7E-FD57DC542D43}"/>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EJ</a:t>
            </a:r>
          </a:p>
        </p:txBody>
      </p:sp>
      <p:pic>
        <p:nvPicPr>
          <p:cNvPr id="6" name="Image 5">
            <a:extLst>
              <a:ext uri="{FF2B5EF4-FFF2-40B4-BE49-F238E27FC236}">
                <a16:creationId xmlns:a16="http://schemas.microsoft.com/office/drawing/2014/main" id="{7F21A264-55D0-F845-8DFD-585A7A48F73D}"/>
              </a:ext>
            </a:extLst>
          </p:cNvPr>
          <p:cNvPicPr>
            <a:picLocks noChangeAspect="1"/>
          </p:cNvPicPr>
          <p:nvPr/>
        </p:nvPicPr>
        <p:blipFill>
          <a:blip r:embed="rId3"/>
          <a:stretch>
            <a:fillRect/>
          </a:stretch>
        </p:blipFill>
        <p:spPr>
          <a:xfrm>
            <a:off x="3053944" y="958233"/>
            <a:ext cx="3396033" cy="3396033"/>
          </a:xfrm>
          <a:prstGeom prst="rect">
            <a:avLst/>
          </a:prstGeom>
        </p:spPr>
      </p:pic>
    </p:spTree>
    <p:extLst>
      <p:ext uri="{BB962C8B-B14F-4D97-AF65-F5344CB8AC3E}">
        <p14:creationId xmlns:p14="http://schemas.microsoft.com/office/powerpoint/2010/main" val="23031949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Logo Paris7 IFSI"/>
          <p:cNvPicPr>
            <a:picLocks noChangeAspect="1" noChangeArrowheads="1"/>
          </p:cNvPicPr>
          <p:nvPr/>
        </p:nvPicPr>
        <p:blipFill rotWithShape="1">
          <a:blip r:embed="rId2">
            <a:extLst>
              <a:ext uri="{28A0092B-C50C-407E-A947-70E740481C1C}">
                <a14:useLocalDpi xmlns:a14="http://schemas.microsoft.com/office/drawing/2010/main" val="0"/>
              </a:ext>
            </a:extLst>
          </a:blip>
          <a:srcRect b="11439"/>
          <a:stretch/>
        </p:blipFill>
        <p:spPr bwMode="auto">
          <a:xfrm>
            <a:off x="0" y="1"/>
            <a:ext cx="848077" cy="101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ctrTitle"/>
          </p:nvPr>
        </p:nvSpPr>
        <p:spPr>
          <a:xfrm>
            <a:off x="732295" y="2564377"/>
            <a:ext cx="7772400" cy="1470025"/>
          </a:xfrm>
        </p:spPr>
        <p:txBody>
          <a:bodyPr>
            <a:normAutofit fontScale="90000"/>
          </a:bodyPr>
          <a:lstStyle/>
          <a:p>
            <a:r>
              <a:rPr lang="en-GB" dirty="0"/>
              <a:t>17H10 – 17H30</a:t>
            </a:r>
            <a:br>
              <a:rPr lang="en-GB" dirty="0"/>
            </a:br>
            <a:br>
              <a:rPr lang="en-GB" dirty="0"/>
            </a:br>
            <a:r>
              <a:rPr lang="en-GB" dirty="0"/>
              <a:t>DIAGNOSTIC ETIOLOGIQUE</a:t>
            </a:r>
          </a:p>
        </p:txBody>
      </p:sp>
    </p:spTree>
    <p:extLst>
      <p:ext uri="{BB962C8B-B14F-4D97-AF65-F5344CB8AC3E}">
        <p14:creationId xmlns:p14="http://schemas.microsoft.com/office/powerpoint/2010/main" val="9325907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7143" y="1142606"/>
            <a:ext cx="6858000" cy="701403"/>
          </a:xfrm>
        </p:spPr>
        <p:txBody>
          <a:bodyPr>
            <a:normAutofit/>
          </a:bodyPr>
          <a:lstStyle/>
          <a:p>
            <a:r>
              <a:rPr lang="fr-FR" sz="3300" b="1" dirty="0" err="1"/>
              <a:t>MiniDP</a:t>
            </a:r>
            <a:r>
              <a:rPr lang="fr-FR" sz="3300" b="1" dirty="0"/>
              <a:t> 8 SIDES</a:t>
            </a:r>
          </a:p>
        </p:txBody>
      </p:sp>
      <p:sp>
        <p:nvSpPr>
          <p:cNvPr id="5" name="Rectangle 4"/>
          <p:cNvSpPr/>
          <p:nvPr/>
        </p:nvSpPr>
        <p:spPr>
          <a:xfrm>
            <a:off x="252664" y="2232890"/>
            <a:ext cx="8392026" cy="3208571"/>
          </a:xfrm>
          <a:prstGeom prst="rect">
            <a:avLst/>
          </a:prstGeom>
        </p:spPr>
        <p:txBody>
          <a:bodyPr wrap="square">
            <a:spAutoFit/>
          </a:bodyPr>
          <a:lstStyle/>
          <a:p>
            <a:r>
              <a:rPr lang="fr-FR" sz="1350" dirty="0"/>
              <a:t>Une femme de 34 ans, institutrice, se plaint depuis 4 ans d’une faiblesse des membres. Ce n’est pas toujours le cas, mais en ce moment, elle n’arrive plus à porter son fils de 6 ans dans ses bras qui sont trop faibles. Elle est épuisée en fin de journée au point d’être incapable d’écrire au tableau et parfois même de monter les escaliers. Elle se sent moins fatiguée pendant les vacances mais n’arrive cependant ni à nager longtemps, ni à effectuer les grandes randonnées en montagne comme avant. Elle a vu plusieurs médecins qui l’ont traitée pour une dépression d’autant que son visage était devenu triste et inexpressif.</a:t>
            </a:r>
          </a:p>
          <a:p>
            <a:endParaRPr lang="fr-FR" sz="1350" dirty="0"/>
          </a:p>
          <a:p>
            <a:r>
              <a:rPr lang="fr-FR" sz="1350" dirty="0"/>
              <a:t>Depuis une semaine, la fatigue est telle qu’elle est incapable d’aller jusqu’à la fin des repas, n’ayant plus de force pour mâcher, surtout lorsqu’elle mange la viande.  Il lui est même arrivé à plusieurs reprises, le soir après le diner, en regardant la télévision, de voir les images se dédoubler, horizontalement ou verticalement.</a:t>
            </a:r>
          </a:p>
          <a:p>
            <a:endParaRPr lang="fr-FR" sz="1350" dirty="0"/>
          </a:p>
          <a:p>
            <a:r>
              <a:rPr lang="fr-FR" sz="1350" dirty="0"/>
              <a:t>A l’examen, on note un ptosis bilatéral, une limitation de l’abduction et de l’élévation de l’œil droit et de l’adduction de l’œil gauche. </a:t>
            </a:r>
          </a:p>
          <a:p>
            <a:endParaRPr lang="fr-FR" sz="1350" dirty="0"/>
          </a:p>
          <a:p>
            <a:r>
              <a:rPr lang="fr-FR" sz="1350" dirty="0"/>
              <a:t>Le reste de l’examen neurologique est normal.</a:t>
            </a:r>
          </a:p>
        </p:txBody>
      </p:sp>
      <p:sp>
        <p:nvSpPr>
          <p:cNvPr id="4" name="Rectangle 3">
            <a:extLst>
              <a:ext uri="{FF2B5EF4-FFF2-40B4-BE49-F238E27FC236}">
                <a16:creationId xmlns:a16="http://schemas.microsoft.com/office/drawing/2014/main" id="{FE19C5E6-DDB3-9C4D-AC6F-179D2BEBED02}"/>
              </a:ext>
            </a:extLst>
          </p:cNvPr>
          <p:cNvSpPr/>
          <p:nvPr/>
        </p:nvSpPr>
        <p:spPr>
          <a:xfrm>
            <a:off x="8346332" y="214009"/>
            <a:ext cx="583659" cy="535021"/>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DB</a:t>
            </a:r>
          </a:p>
        </p:txBody>
      </p:sp>
    </p:spTree>
    <p:extLst>
      <p:ext uri="{BB962C8B-B14F-4D97-AF65-F5344CB8AC3E}">
        <p14:creationId xmlns:p14="http://schemas.microsoft.com/office/powerpoint/2010/main" val="149445971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3977</TotalTime>
  <Words>7090</Words>
  <Application>Microsoft Macintosh PowerPoint</Application>
  <PresentationFormat>Affichage à l'écran (4:3)</PresentationFormat>
  <Paragraphs>1173</Paragraphs>
  <Slides>145</Slides>
  <Notes>37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145</vt:i4>
      </vt:variant>
    </vt:vector>
  </HeadingPairs>
  <TitlesOfParts>
    <vt:vector size="154" baseType="lpstr">
      <vt:lpstr>Arial</vt:lpstr>
      <vt:lpstr>Calibri</vt:lpstr>
      <vt:lpstr>Cambria Math</vt:lpstr>
      <vt:lpstr>Courier New</vt:lpstr>
      <vt:lpstr>DejaVuSans</vt:lpstr>
      <vt:lpstr>Mangal</vt:lpstr>
      <vt:lpstr>Symbol</vt:lpstr>
      <vt:lpstr>Wingdings</vt:lpstr>
      <vt:lpstr>Thème Office</vt:lpstr>
      <vt:lpstr>Séminaire Raisonnement clinique en neurologie  Responsable :  Eric Jouvent  Intervenants :  Dan Buch (PA) Eric Jouvent (PU-PH) Stéphanie Machado (CCA) </vt:lpstr>
      <vt:lpstr>ORGANISATION GENERALE  Introduction 14H30 – 14H45  Diagnostic topographique 14H45 – 17H10   14H45 – 15H20 : mini DP SIDES 1, 2, 3   15H20 – 15H30 : Questions en petits groupes   15H30 – 16H00 : mini DP SIDES 4, 5, 6, 7   16H00 – 16H10 : Questions en petits groupes   16H10 – 17H00 : LIVE!   17H00 – 17H10 : Questions en petits groupes    Diagnostic Etiologique 17H10 – 17H45   17H10 – 17H30 : mini DP SIDES 8, 9, 10, 11  QRI 17H45 – 18H15  Conclusion : 18H15 – 18H20  Questions petits groupes 18H20 – 18H30</vt:lpstr>
      <vt:lpstr>64 réponses sur SIDES (sur 411 inscrits…) 16 qui n’ont pas réellement répondu (que des 0…)  Les BASES+++ (la règle des 20/80)  Séminaire ≠ ECN !!!  Des questions OUI, des débats NON =&gt; ? à la fin du séminaire  Manque de flexibilité de SIDES =&gt; ordre variable  SITE MODULE 13 =&gt; http://www.module13.fr</vt:lpstr>
      <vt:lpstr>Présentation PowerPoint</vt:lpstr>
      <vt:lpstr>Le raisonnement en neurologie</vt:lpstr>
      <vt:lpstr>DIAGNOSTIC TOPOGRAPHIQUE</vt:lpstr>
      <vt:lpstr>14H45 – 15H20  Mini DP 1, 2, 3</vt:lpstr>
      <vt:lpstr>Pourquoi faut-il TOUJOURS commencer par le diagnostic topographique ?    Mini DP1 SIDES</vt:lpstr>
      <vt:lpstr>Mini DP1  Q1 (QRU)</vt:lpstr>
      <vt:lpstr>Mini DP1  Q2 (QRM)</vt:lpstr>
      <vt:lpstr>Présentation PowerPoint</vt:lpstr>
      <vt:lpstr>Mini DP1  Q3 (QRM)</vt:lpstr>
      <vt:lpstr>Présentation PowerPoint</vt:lpstr>
      <vt:lpstr>Mini DP1 Q4 (QRU)</vt:lpstr>
      <vt:lpstr>Mini DP1  Q5 (QRM)</vt:lpstr>
      <vt:lpstr>Mini DP 2 SIDES</vt:lpstr>
      <vt:lpstr>Mini DP2 Q1 (QRM)</vt:lpstr>
      <vt:lpstr>LES ATAXIES</vt:lpstr>
      <vt:lpstr>Question 2 : Parmi les anomalies cliniques suivantes, la(es)quelle(s) serai(en)t en faveur d’une atteinte cérébelleuse plutôt que proprioceptive? </vt:lpstr>
      <vt:lpstr>Question 3 : Parmi les anomalies cliniques suivantes, la(es)quelle(s) serai(en)t en faveur d’une atteinte proprioceptive plutôt que cérébelleuse? </vt:lpstr>
      <vt:lpstr>Présentation PowerPoint</vt:lpstr>
      <vt:lpstr>Question 4 : Vous vous orientez vers une atteinte proprioceptive, d’après  la topographie de l’atteinte et votre examen clinique, à quel(s) niveau(x) de la voie proprioceptive situeriez-vous la lésion?</vt:lpstr>
      <vt:lpstr>Présentation PowerPoint</vt:lpstr>
      <vt:lpstr>Question 5 : Parmi les syndromes neurogènes périphériques suivants, le(s)quel(s) corresponde(nt) au tableau du patient?</vt:lpstr>
      <vt:lpstr>Neuropathies périphériques</vt:lpstr>
      <vt:lpstr>Mini DP 3 SIDES</vt:lpstr>
      <vt:lpstr>Mini DP3  Q1 (QRM)</vt:lpstr>
      <vt:lpstr>Présentation PowerPoint</vt:lpstr>
      <vt:lpstr>Mini DP3 Q2 (QRM)</vt:lpstr>
      <vt:lpstr>Mini DP3  Q3 (QRM)</vt:lpstr>
      <vt:lpstr>Présentation PowerPoint</vt:lpstr>
      <vt:lpstr>Mini DP3 Q4 (QRM)</vt:lpstr>
      <vt:lpstr>Mini DP3 Q4 (QRM)</vt:lpstr>
      <vt:lpstr>Mini DP3 Q5 (QRM)</vt:lpstr>
      <vt:lpstr>Présentation PowerPoint</vt:lpstr>
      <vt:lpstr>15H20 – 15H30 Questions petits groupes</vt:lpstr>
      <vt:lpstr>15H30 – 16H00  Mini DP 4, 5, 6, 7 </vt:lpstr>
      <vt:lpstr>Mini DP 4 SIDES</vt:lpstr>
      <vt:lpstr>Question 1 : La(es)quelle(s) de ces structures innerve(nt) les muscles fibulaires (long et court fibulaire)?</vt:lpstr>
      <vt:lpstr>Présentation PowerPoint</vt:lpstr>
      <vt:lpstr>MiniDP4 Q2 (QRM)</vt:lpstr>
      <vt:lpstr>Présentation PowerPoint</vt:lpstr>
      <vt:lpstr>Présentation PowerPoint</vt:lpstr>
      <vt:lpstr>Présentation PowerPoint</vt:lpstr>
      <vt:lpstr>MiniDP4 Q3 (QRM)</vt:lpstr>
      <vt:lpstr>Présentation PowerPoint</vt:lpstr>
      <vt:lpstr>Présentation PowerPoint</vt:lpstr>
      <vt:lpstr>MiniDP4 Q4 (QRM)</vt:lpstr>
      <vt:lpstr>Présentation PowerPoint</vt:lpstr>
      <vt:lpstr>MiniDP4 Q5 (QRM)</vt:lpstr>
      <vt:lpstr>Mini DP5 SIDES</vt:lpstr>
      <vt:lpstr>Mini DP5  Q1 (QRM)</vt:lpstr>
      <vt:lpstr>Troubles sensitifs</vt:lpstr>
      <vt:lpstr>Mini DP5 Q2 (QRM)</vt:lpstr>
      <vt:lpstr>Mini DP5  Q3 (QRM)</vt:lpstr>
      <vt:lpstr>Mini DP5 Q4 (QRU)</vt:lpstr>
      <vt:lpstr>Mini DP6 SIDES</vt:lpstr>
      <vt:lpstr>Mini DP6 Q1 (QRM)</vt:lpstr>
      <vt:lpstr>Présentation PowerPoint</vt:lpstr>
      <vt:lpstr>Présentation PowerPoint</vt:lpstr>
      <vt:lpstr>Mini DP6 Q2 (QRM)</vt:lpstr>
      <vt:lpstr>Présentation PowerPoint</vt:lpstr>
      <vt:lpstr>Mini DP6 Q3 (QRU)</vt:lpstr>
      <vt:lpstr>Mini DP6 Q4 (QRM)</vt:lpstr>
      <vt:lpstr>Présentation PowerPoint</vt:lpstr>
      <vt:lpstr>Mini DP7</vt:lpstr>
      <vt:lpstr>Mini DP7 Q1 (QRM)</vt:lpstr>
      <vt:lpstr>Mini DP7 Q2 (QRM)</vt:lpstr>
      <vt:lpstr>Mini DP7 Q3 (QRM)</vt:lpstr>
      <vt:lpstr>16H00 – 16H10 Questions petits groupes</vt:lpstr>
      <vt:lpstr>16H10 - 17H00</vt:lpstr>
      <vt:lpstr>Mini DP SUPP 1 LIVE</vt:lpstr>
      <vt:lpstr>Q1 (QRU)</vt:lpstr>
      <vt:lpstr>Q1 (QRU)</vt:lpstr>
      <vt:lpstr>Présentation PowerPoint</vt:lpstr>
      <vt:lpstr>Q2 (QRM)</vt:lpstr>
      <vt:lpstr>Q2 (QRM)</vt:lpstr>
      <vt:lpstr>Q3 (QRM)</vt:lpstr>
      <vt:lpstr>Q3 (QRM)</vt:lpstr>
      <vt:lpstr>Q4 (QRM)</vt:lpstr>
      <vt:lpstr>Q4 (QRM)</vt:lpstr>
      <vt:lpstr>Q5 (QRM)</vt:lpstr>
      <vt:lpstr>Q5 (QRM)</vt:lpstr>
      <vt:lpstr>Q6 (QRM)</vt:lpstr>
      <vt:lpstr>Q6 (QRM)</vt:lpstr>
      <vt:lpstr>Présentation PowerPoint</vt:lpstr>
      <vt:lpstr>Mini DP SUPP 2 - LIVE</vt:lpstr>
      <vt:lpstr>Mini DP2 Q1 (QRM)</vt:lpstr>
      <vt:lpstr>Mini DP2 Q1 (QRM)</vt:lpstr>
      <vt:lpstr>Présentation PowerPoint</vt:lpstr>
      <vt:lpstr>Mini DP2 Q2 (QRM)</vt:lpstr>
      <vt:lpstr>Mini DP2 Q2 (QRM)</vt:lpstr>
      <vt:lpstr>Mini DP2 Q3 (QRM)</vt:lpstr>
      <vt:lpstr>Mini DP2 Q3 (QRM)</vt:lpstr>
      <vt:lpstr>Mini DP2 Q4 (QRU)</vt:lpstr>
      <vt:lpstr>Mini DP2 Q4 (QRU)</vt:lpstr>
      <vt:lpstr>17H00 – 17H10 Questions petits groupes</vt:lpstr>
      <vt:lpstr>17H10 – 17H30  DIAGNOSTIC ETIOLOGIQUE</vt:lpstr>
      <vt:lpstr>MiniDP 8 SIDES</vt:lpstr>
      <vt:lpstr>Question 1 : Vous avez fait le diagnostic de pathologie de la jonction neuromusculaire. Parmi les étiologies suivantes, la(s)quelle(s) pourrai(ent) théoriquement (sans nécessairement tenir compte des détails de l'anamnèse) en être la cause ?</vt:lpstr>
      <vt:lpstr>Présentation PowerPoint</vt:lpstr>
      <vt:lpstr>Présentation PowerPoint</vt:lpstr>
      <vt:lpstr>Question 2 : Un électromyogramme est réalisé. Quel(s) résultat(s) est (sont) compatibles avec le diagnostic de myasthénie généralisée auto-immune ?</vt:lpstr>
      <vt:lpstr>Présentation PowerPoint</vt:lpstr>
      <vt:lpstr>Question 3 : Le diagnostic de myasthénie généralisée auto-immune est confirmé. Quel(s) élément(s) biologique(s) est(sont) compatible(s) avec ce diagnostic ?</vt:lpstr>
      <vt:lpstr>Question 4 : Parmi les pathologies suivantes, la(es)quelle(s) est (sont) susceptible(s) d’être associée(s) à une myasthénie généralisée auto-immune ?</vt:lpstr>
      <vt:lpstr>Présentation PowerPoint</vt:lpstr>
      <vt:lpstr>Question 1 : Vous avez diagnostiqué une atteinte radiculaire C6. Parmi les signes cliniques suivants, le(s)quel(s) orienterai(ent) vers une atteinte secondaire à une hernie discale cervicale ?</vt:lpstr>
      <vt:lpstr>Question 2 : Parmi les signes cliniques suivants, le(s)quel(s) vous orienterai(ent) vers une atteinte radiculaire secondaire à une maladie de Lyme ?</vt:lpstr>
      <vt:lpstr>Question 3 : Vous posez le diagnostic d'atteinte radiculaire secondaire à une hernie discale cervicale. Parmi les signes cliniques suivants, le(s)quel(s) devrai(ent) vous faire craindre une atteinte médullaire associée ?</vt:lpstr>
      <vt:lpstr>Présentation PowerPoint</vt:lpstr>
      <vt:lpstr>Question 1 : Vous posez le diagnostic de polyneuropathie axonale ascendante progressive des petites fibres. Parmi les étiologies suivantes, la(es)quelle(s) peut (peuvent) expliquer ce tableau sémiologique ?</vt:lpstr>
      <vt:lpstr>Deux tableaux cliniques à distinguer</vt:lpstr>
      <vt:lpstr>Question 2 : Vous réalisez un EMG à titre systématique. Parmi les résultats suivants, le(s)quel(s) pouvez-vous observer ?</vt:lpstr>
      <vt:lpstr>L’EMG: Neuropathies axonale et démyélinisante </vt:lpstr>
      <vt:lpstr>Présentation PowerPoint</vt:lpstr>
      <vt:lpstr>Question 1 : Si la patiente n'avait pas présenté de paralysie faciale, quel examen auriez-vous dû réaliser en première intention devant un déficit moteur des 4 membres ?</vt:lpstr>
      <vt:lpstr>Question 2 : L'IRM a permis d'éliminer une compression médullaire. Vous réalisez une ponction lombaire. Parmi les résultats suivants, le(s)quel(s) est (sont) compatible(s) avec le diagnostic de syndrome de Guillain-Barré ?</vt:lpstr>
      <vt:lpstr>Question 3 : Le diagnostic de syndrome de Guillain Barré est posé. Un EMG est réalisé. Parmi les propositions suivantes, la(es)quelle(s) serai(ent) compatible(s) avec ce diagnostic ?</vt:lpstr>
      <vt:lpstr>QUESTIONS A REPONSE(S) ISOLEE(S)</vt:lpstr>
      <vt:lpstr>QRI 1</vt:lpstr>
      <vt:lpstr>Syndrome syringomyélique – sensibilité thermo-algique</vt:lpstr>
      <vt:lpstr>QRI 2</vt:lpstr>
      <vt:lpstr>Présentation PowerPoint</vt:lpstr>
      <vt:lpstr>QRI 3</vt:lpstr>
      <vt:lpstr>Présentation PowerPoint</vt:lpstr>
      <vt:lpstr>QRI 4</vt:lpstr>
      <vt:lpstr>QRI 5</vt:lpstr>
      <vt:lpstr>QRI 6</vt:lpstr>
      <vt:lpstr>QRI 7</vt:lpstr>
      <vt:lpstr>QRI 8</vt:lpstr>
      <vt:lpstr>QRI 9</vt:lpstr>
      <vt:lpstr>QRI 10</vt:lpstr>
      <vt:lpstr>QRI 11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Take-home message!</vt:lpstr>
      <vt:lpstr>CONCLUSION SUITE ET FIN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Jouvent</dc:creator>
  <cp:lastModifiedBy>Jouvent Eric</cp:lastModifiedBy>
  <cp:revision>708</cp:revision>
  <dcterms:created xsi:type="dcterms:W3CDTF">2015-10-06T14:50:42Z</dcterms:created>
  <dcterms:modified xsi:type="dcterms:W3CDTF">2018-11-13T09:31:48Z</dcterms:modified>
</cp:coreProperties>
</file>