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s/slide87.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36.xml" ContentType="application/vnd.openxmlformats-officedocument.presentationml.tags+xml"/>
  <Override PartName="/ppt/tags/tag4.xml" ContentType="application/vnd.openxmlformats-officedocument.presentationml.tags+xml"/>
  <Override PartName="/ppt/tags/tag23.xml" ContentType="application/vnd.openxmlformats-officedocument.presentationml.tags+xml"/>
  <Override PartName="/ppt/tags/tag29.xml" ContentType="application/vnd.openxmlformats-officedocument.presentationml.tags+xml"/>
  <Override PartName="/ppt/tags/tag18.xml" ContentType="application/vnd.openxmlformats-officedocument.presentationml.tags+xml"/>
  <Override PartName="/ppt/tags/tag37.xml" ContentType="application/vnd.openxmlformats-officedocument.presentationml.tags+xml"/>
  <Override PartName="/ppt/tags/tag16.xml" ContentType="application/vnd.openxmlformats-officedocument.presentationml.tags+xml"/>
  <Override PartName="/ppt/tags/tag5.xml" ContentType="application/vnd.openxmlformats-officedocument.presentationml.tags+xml"/>
  <Override PartName="/ppt/tags/tag22.xml" ContentType="application/vnd.openxmlformats-officedocument.presentationml.tags+xml"/>
  <Override PartName="/ppt/tags/tag35.xml" ContentType="application/vnd.openxmlformats-officedocument.presentationml.tags+xml"/>
  <Override PartName="/ppt/tags/tag1.xml" ContentType="application/vnd.openxmlformats-officedocument.presentationml.tags+xml"/>
  <Override PartName="/ppt/tags/tag17.xml" ContentType="application/vnd.openxmlformats-officedocument.presentationml.tags+xml"/>
  <Override PartName="/ppt/tags/tag33.xml" ContentType="application/vnd.openxmlformats-officedocument.presentationml.tags+xml"/>
  <Override PartName="/ppt/tags/tag31.xml" ContentType="application/vnd.openxmlformats-officedocument.presentationml.tags+xml"/>
  <Override PartName="/ppt/tags/tag2.xml" ContentType="application/vnd.openxmlformats-officedocument.presentationml.tags+xml"/>
  <Override PartName="/ppt/tags/tag21.xml" ContentType="application/vnd.openxmlformats-officedocument.presentationml.tags+xml"/>
  <Override PartName="/ppt/tags/tag34.xml" ContentType="application/vnd.openxmlformats-officedocument.presentationml.tags+xml"/>
  <Override PartName="/ppt/tags/tag3.xml" ContentType="application/vnd.openxmlformats-officedocument.presentationml.tags+xml"/>
  <Override PartName="/ppt/tags/tag15.xml" ContentType="application/vnd.openxmlformats-officedocument.presentationml.tags+xml"/>
  <Override PartName="/ppt/tags/tag30.xml" ContentType="application/vnd.openxmlformats-officedocument.presentationml.tags+xml"/>
  <Override PartName="/ppt/tags/tag38.xml" ContentType="application/vnd.openxmlformats-officedocument.presentationml.tags+xml"/>
  <Override PartName="/ppt/tags/tag32.xml" ContentType="application/vnd.openxmlformats-officedocument.presentationml.tags+xml"/>
  <Override PartName="/ppt/tags/tag13.xml" ContentType="application/vnd.openxmlformats-officedocument.presentationml.tags+xml"/>
  <Override PartName="/ppt/tags/tag41.xml" ContentType="application/vnd.openxmlformats-officedocument.presentationml.tags+xml"/>
  <Override PartName="/ppt/tags/tag7.xml" ContentType="application/vnd.openxmlformats-officedocument.presentationml.tags+xml"/>
  <Override PartName="/ppt/tags/tag25.xml" ContentType="application/vnd.openxmlformats-officedocument.presentationml.tags+xml"/>
  <Override PartName="/ppt/tags/tag8.xml" ContentType="application/vnd.openxmlformats-officedocument.presentationml.tags+xml"/>
  <Override PartName="/ppt/tags/tag42.xml" ContentType="application/vnd.openxmlformats-officedocument.presentationml.tags+xml"/>
  <Override PartName="/ppt/tags/tag24.xml" ContentType="application/vnd.openxmlformats-officedocument.presentationml.tags+xml"/>
  <Override PartName="/ppt/tags/tag12.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tags/tag14.xml" ContentType="application/vnd.openxmlformats-officedocument.presentationml.tags+xml"/>
  <Override PartName="/ppt/tags/tag6.xml" ContentType="application/vnd.openxmlformats-officedocument.presentationml.tags+xml"/>
  <Override PartName="/ppt/tags/tag27.xml" ContentType="application/vnd.openxmlformats-officedocument.presentationml.tags+xml"/>
  <Override PartName="/ppt/tags/tag39.xml" ContentType="application/vnd.openxmlformats-officedocument.presentationml.tags+xml"/>
  <Override PartName="/docProps/custom.xml" ContentType="application/vnd.openxmlformats-officedocument.custom-properties+xml"/>
  <Override PartName="/docProps/app.xml" ContentType="application/vnd.openxmlformats-officedocument.extended-properties+xml"/>
  <Override PartName="/ppt/tags/tag26.xml" ContentType="application/vnd.openxmlformats-officedocument.presentationml.tags+xml"/>
  <Override PartName="/ppt/tags/tag11.xml" ContentType="application/vnd.openxmlformats-officedocument.presentationml.tags+xml"/>
  <Override PartName="/ppt/tags/tag19.xml" ContentType="application/vnd.openxmlformats-officedocument.presentationml.tags+xml"/>
  <Override PartName="/ppt/tags/tag40.xml" ContentType="application/vnd.openxmlformats-officedocument.presentationml.tags+xml"/>
  <Override PartName="/ppt/tags/tag28.xml" ContentType="application/vnd.openxmlformats-officedocument.presentationml.tag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18" r:id="rId1"/>
  </p:sldMasterIdLst>
  <p:notesMasterIdLst>
    <p:notesMasterId r:id="rId90"/>
  </p:notesMasterIdLst>
  <p:handoutMasterIdLst>
    <p:handoutMasterId r:id="rId91"/>
  </p:handoutMasterIdLst>
  <p:sldIdLst>
    <p:sldId id="807" r:id="rId2"/>
    <p:sldId id="977" r:id="rId3"/>
    <p:sldId id="776" r:id="rId4"/>
    <p:sldId id="843" r:id="rId5"/>
    <p:sldId id="989" r:id="rId6"/>
    <p:sldId id="874" r:id="rId7"/>
    <p:sldId id="875" r:id="rId8"/>
    <p:sldId id="876" r:id="rId9"/>
    <p:sldId id="877" r:id="rId10"/>
    <p:sldId id="756" r:id="rId11"/>
    <p:sldId id="881" r:id="rId12"/>
    <p:sldId id="882" r:id="rId13"/>
    <p:sldId id="884" r:id="rId14"/>
    <p:sldId id="885" r:id="rId15"/>
    <p:sldId id="886" r:id="rId16"/>
    <p:sldId id="833" r:id="rId17"/>
    <p:sldId id="768" r:id="rId18"/>
    <p:sldId id="978" r:id="rId19"/>
    <p:sldId id="982" r:id="rId20"/>
    <p:sldId id="985" r:id="rId21"/>
    <p:sldId id="979" r:id="rId22"/>
    <p:sldId id="980" r:id="rId23"/>
    <p:sldId id="860" r:id="rId24"/>
    <p:sldId id="863" r:id="rId25"/>
    <p:sldId id="861" r:id="rId26"/>
    <p:sldId id="864" r:id="rId27"/>
    <p:sldId id="889" r:id="rId28"/>
    <p:sldId id="865" r:id="rId29"/>
    <p:sldId id="892" r:id="rId30"/>
    <p:sldId id="890" r:id="rId31"/>
    <p:sldId id="891" r:id="rId32"/>
    <p:sldId id="981" r:id="rId33"/>
    <p:sldId id="866" r:id="rId34"/>
    <p:sldId id="867" r:id="rId35"/>
    <p:sldId id="990" r:id="rId36"/>
    <p:sldId id="991" r:id="rId37"/>
    <p:sldId id="893" r:id="rId38"/>
    <p:sldId id="855" r:id="rId39"/>
    <p:sldId id="758" r:id="rId40"/>
    <p:sldId id="899" r:id="rId41"/>
    <p:sldId id="986" r:id="rId42"/>
    <p:sldId id="761" r:id="rId43"/>
    <p:sldId id="987" r:id="rId44"/>
    <p:sldId id="897" r:id="rId45"/>
    <p:sldId id="988" r:id="rId46"/>
    <p:sldId id="762" r:id="rId47"/>
    <p:sldId id="904" r:id="rId48"/>
    <p:sldId id="905" r:id="rId49"/>
    <p:sldId id="906" r:id="rId50"/>
    <p:sldId id="907" r:id="rId51"/>
    <p:sldId id="908" r:id="rId52"/>
    <p:sldId id="909" r:id="rId53"/>
    <p:sldId id="910" r:id="rId54"/>
    <p:sldId id="911" r:id="rId55"/>
    <p:sldId id="952" r:id="rId56"/>
    <p:sldId id="913" r:id="rId57"/>
    <p:sldId id="900" r:id="rId58"/>
    <p:sldId id="959" r:id="rId59"/>
    <p:sldId id="960" r:id="rId60"/>
    <p:sldId id="917" r:id="rId61"/>
    <p:sldId id="953" r:id="rId62"/>
    <p:sldId id="915" r:id="rId63"/>
    <p:sldId id="955" r:id="rId64"/>
    <p:sldId id="921" r:id="rId65"/>
    <p:sldId id="916" r:id="rId66"/>
    <p:sldId id="929" r:id="rId67"/>
    <p:sldId id="984" r:id="rId68"/>
    <p:sldId id="744" r:id="rId69"/>
    <p:sldId id="969" r:id="rId70"/>
    <p:sldId id="966" r:id="rId71"/>
    <p:sldId id="968" r:id="rId72"/>
    <p:sldId id="871" r:id="rId73"/>
    <p:sldId id="931" r:id="rId74"/>
    <p:sldId id="976" r:id="rId75"/>
    <p:sldId id="932" r:id="rId76"/>
    <p:sldId id="973" r:id="rId77"/>
    <p:sldId id="927" r:id="rId78"/>
    <p:sldId id="928" r:id="rId79"/>
    <p:sldId id="872" r:id="rId80"/>
    <p:sldId id="780" r:id="rId81"/>
    <p:sldId id="934" r:id="rId82"/>
    <p:sldId id="936" r:id="rId83"/>
    <p:sldId id="937" r:id="rId84"/>
    <p:sldId id="938" r:id="rId85"/>
    <p:sldId id="939" r:id="rId86"/>
    <p:sldId id="940" r:id="rId87"/>
    <p:sldId id="941" r:id="rId88"/>
    <p:sldId id="942" r:id="rId89"/>
  </p:sldIdLst>
  <p:sldSz cx="9906000" cy="6858000" type="A4"/>
  <p:notesSz cx="6797675" cy="9926638"/>
  <p:custDataLst>
    <p:tags r:id="rId92"/>
  </p:custDataLst>
  <p:defaultTextStyle>
    <a:defPPr>
      <a:defRPr lang="fr-FR"/>
    </a:defPPr>
    <a:lvl1pPr marL="0" algn="l" defTabSz="839876" rtl="0" eaLnBrk="1" latinLnBrk="0" hangingPunct="1">
      <a:defRPr sz="1700" kern="1200">
        <a:solidFill>
          <a:schemeClr val="tx1"/>
        </a:solidFill>
        <a:latin typeface="+mn-lt"/>
        <a:ea typeface="+mn-ea"/>
        <a:cs typeface="+mn-cs"/>
      </a:defRPr>
    </a:lvl1pPr>
    <a:lvl2pPr marL="419938" algn="l" defTabSz="839876" rtl="0" eaLnBrk="1" latinLnBrk="0" hangingPunct="1">
      <a:defRPr sz="1700" kern="1200">
        <a:solidFill>
          <a:schemeClr val="tx1"/>
        </a:solidFill>
        <a:latin typeface="+mn-lt"/>
        <a:ea typeface="+mn-ea"/>
        <a:cs typeface="+mn-cs"/>
      </a:defRPr>
    </a:lvl2pPr>
    <a:lvl3pPr marL="839876" algn="l" defTabSz="839876" rtl="0" eaLnBrk="1" latinLnBrk="0" hangingPunct="1">
      <a:defRPr sz="1700" kern="1200">
        <a:solidFill>
          <a:schemeClr val="tx1"/>
        </a:solidFill>
        <a:latin typeface="+mn-lt"/>
        <a:ea typeface="+mn-ea"/>
        <a:cs typeface="+mn-cs"/>
      </a:defRPr>
    </a:lvl3pPr>
    <a:lvl4pPr marL="1259815" algn="l" defTabSz="839876" rtl="0" eaLnBrk="1" latinLnBrk="0" hangingPunct="1">
      <a:defRPr sz="1700" kern="1200">
        <a:solidFill>
          <a:schemeClr val="tx1"/>
        </a:solidFill>
        <a:latin typeface="+mn-lt"/>
        <a:ea typeface="+mn-ea"/>
        <a:cs typeface="+mn-cs"/>
      </a:defRPr>
    </a:lvl4pPr>
    <a:lvl5pPr marL="1679753" algn="l" defTabSz="839876" rtl="0" eaLnBrk="1" latinLnBrk="0" hangingPunct="1">
      <a:defRPr sz="1700" kern="1200">
        <a:solidFill>
          <a:schemeClr val="tx1"/>
        </a:solidFill>
        <a:latin typeface="+mn-lt"/>
        <a:ea typeface="+mn-ea"/>
        <a:cs typeface="+mn-cs"/>
      </a:defRPr>
    </a:lvl5pPr>
    <a:lvl6pPr marL="2099691" algn="l" defTabSz="839876" rtl="0" eaLnBrk="1" latinLnBrk="0" hangingPunct="1">
      <a:defRPr sz="1700" kern="1200">
        <a:solidFill>
          <a:schemeClr val="tx1"/>
        </a:solidFill>
        <a:latin typeface="+mn-lt"/>
        <a:ea typeface="+mn-ea"/>
        <a:cs typeface="+mn-cs"/>
      </a:defRPr>
    </a:lvl6pPr>
    <a:lvl7pPr marL="2519629" algn="l" defTabSz="839876" rtl="0" eaLnBrk="1" latinLnBrk="0" hangingPunct="1">
      <a:defRPr sz="1700" kern="1200">
        <a:solidFill>
          <a:schemeClr val="tx1"/>
        </a:solidFill>
        <a:latin typeface="+mn-lt"/>
        <a:ea typeface="+mn-ea"/>
        <a:cs typeface="+mn-cs"/>
      </a:defRPr>
    </a:lvl7pPr>
    <a:lvl8pPr marL="2939567" algn="l" defTabSz="839876" rtl="0" eaLnBrk="1" latinLnBrk="0" hangingPunct="1">
      <a:defRPr sz="1700" kern="1200">
        <a:solidFill>
          <a:schemeClr val="tx1"/>
        </a:solidFill>
        <a:latin typeface="+mn-lt"/>
        <a:ea typeface="+mn-ea"/>
        <a:cs typeface="+mn-cs"/>
      </a:defRPr>
    </a:lvl8pPr>
    <a:lvl9pPr marL="3359506" algn="l" defTabSz="839876" rtl="0" eaLnBrk="1" latinLnBrk="0" hangingPunct="1">
      <a:defRPr sz="17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DAFC9AD-EFA0-40B0-9600-D5A125A71448}">
          <p14:sldIdLst>
            <p14:sldId id="807"/>
            <p14:sldId id="977"/>
            <p14:sldId id="776"/>
            <p14:sldId id="843"/>
            <p14:sldId id="989"/>
            <p14:sldId id="874"/>
            <p14:sldId id="875"/>
            <p14:sldId id="876"/>
            <p14:sldId id="877"/>
            <p14:sldId id="756"/>
            <p14:sldId id="881"/>
            <p14:sldId id="882"/>
            <p14:sldId id="884"/>
            <p14:sldId id="885"/>
            <p14:sldId id="886"/>
            <p14:sldId id="833"/>
            <p14:sldId id="768"/>
            <p14:sldId id="978"/>
            <p14:sldId id="982"/>
            <p14:sldId id="985"/>
            <p14:sldId id="979"/>
            <p14:sldId id="980"/>
            <p14:sldId id="860"/>
            <p14:sldId id="863"/>
            <p14:sldId id="861"/>
            <p14:sldId id="864"/>
            <p14:sldId id="889"/>
            <p14:sldId id="865"/>
            <p14:sldId id="892"/>
            <p14:sldId id="890"/>
            <p14:sldId id="891"/>
            <p14:sldId id="981"/>
            <p14:sldId id="866"/>
            <p14:sldId id="867"/>
            <p14:sldId id="990"/>
            <p14:sldId id="991"/>
            <p14:sldId id="893"/>
            <p14:sldId id="855"/>
            <p14:sldId id="758"/>
            <p14:sldId id="899"/>
            <p14:sldId id="986"/>
            <p14:sldId id="761"/>
            <p14:sldId id="987"/>
            <p14:sldId id="897"/>
            <p14:sldId id="988"/>
            <p14:sldId id="762"/>
            <p14:sldId id="904"/>
            <p14:sldId id="905"/>
            <p14:sldId id="906"/>
            <p14:sldId id="907"/>
            <p14:sldId id="908"/>
            <p14:sldId id="909"/>
            <p14:sldId id="910"/>
            <p14:sldId id="911"/>
            <p14:sldId id="952"/>
            <p14:sldId id="913"/>
            <p14:sldId id="900"/>
            <p14:sldId id="959"/>
            <p14:sldId id="960"/>
            <p14:sldId id="917"/>
            <p14:sldId id="953"/>
            <p14:sldId id="915"/>
            <p14:sldId id="955"/>
            <p14:sldId id="921"/>
            <p14:sldId id="916"/>
            <p14:sldId id="929"/>
            <p14:sldId id="984"/>
            <p14:sldId id="744"/>
            <p14:sldId id="969"/>
            <p14:sldId id="966"/>
            <p14:sldId id="968"/>
            <p14:sldId id="871"/>
            <p14:sldId id="931"/>
            <p14:sldId id="976"/>
            <p14:sldId id="932"/>
            <p14:sldId id="973"/>
            <p14:sldId id="927"/>
            <p14:sldId id="928"/>
            <p14:sldId id="872"/>
            <p14:sldId id="780"/>
            <p14:sldId id="934"/>
            <p14:sldId id="936"/>
            <p14:sldId id="937"/>
            <p14:sldId id="938"/>
            <p14:sldId id="939"/>
            <p14:sldId id="940"/>
            <p14:sldId id="941"/>
            <p14:sldId id="942"/>
          </p14:sldIdLst>
        </p14:section>
      </p14:sectionLst>
    </p:ext>
    <p:ext uri="{EFAFB233-063F-42B5-8137-9DF3F51BA10A}">
      <p15:sldGuideLst xmlns:p15="http://schemas.microsoft.com/office/powerpoint/2012/main" xmlns="">
        <p15:guide id="1" orient="horz" pos="2381" userDrawn="1">
          <p15:clr>
            <a:srgbClr val="A4A3A4"/>
          </p15:clr>
        </p15:guide>
        <p15:guide id="2" pos="3368" userDrawn="1">
          <p15:clr>
            <a:srgbClr val="A4A3A4"/>
          </p15:clr>
        </p15:guide>
        <p15:guide id="3" orient="horz" pos="718">
          <p15:clr>
            <a:srgbClr val="A4A3A4"/>
          </p15:clr>
        </p15:guide>
        <p15:guide id="4" orient="horz" pos="3843">
          <p15:clr>
            <a:srgbClr val="A4A3A4"/>
          </p15:clr>
        </p15:guide>
        <p15:guide id="5" pos="716">
          <p15:clr>
            <a:srgbClr val="A4A3A4"/>
          </p15:clr>
        </p15:guide>
        <p15:guide id="6" pos="6005">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0A5"/>
    <a:srgbClr val="F95207"/>
    <a:srgbClr val="FF3399"/>
    <a:srgbClr val="33BBAE"/>
    <a:srgbClr val="97DDDD"/>
    <a:srgbClr val="5DD3C8"/>
    <a:srgbClr val="FFCC00"/>
    <a:srgbClr val="CA7314"/>
    <a:srgbClr val="00CC00"/>
    <a:srgbClr val="DEA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8B474BC9-D0CF-4241-9BFE-268074C0953F}">
  <a:tblStyle styleId="{8B44A546-2196-42B0-AAA1-A5FDED31237A}" styleName="Kea Light">
    <a:wholeTbl>
      <a:tcTxStyle>
        <a:fontRef idx="minor">
          <a:scrgbClr r="0" g="0" b="0"/>
        </a:fontRef>
        <a:schemeClr val="tx1"/>
      </a:tcTxStyle>
      <a:tcStyle>
        <a:tcBdr>
          <a:left>
            <a:ln w="12700">
              <a:noFill/>
              <a:prstDash val="dash"/>
            </a:ln>
          </a:left>
          <a:right>
            <a:ln w="12700">
              <a:noFill/>
              <a:prstDash val="dash"/>
            </a:ln>
          </a:right>
          <a:top>
            <a:ln w="12700">
              <a:noFill/>
              <a:prstDash val="dash"/>
            </a:ln>
          </a:top>
          <a:bottom>
            <a:ln w="12700">
              <a:noFill/>
              <a:prstDash val="dash"/>
            </a:ln>
          </a:bottom>
          <a:insideH>
            <a:ln w="12700">
              <a:noFill/>
              <a:prstDash val="dash"/>
            </a:ln>
          </a:insideH>
          <a:insideV>
            <a:ln w="12700">
              <a:noFill/>
              <a:prstDash val="dash"/>
            </a:ln>
          </a:insideV>
        </a:tcBdr>
        <a:fill>
          <a:noFill/>
        </a:fill>
      </a:tcStyle>
    </a:wholeTbl>
    <a:band1H>
      <a:tcTxStyle>
        <a:fontRef idx="minor">
          <a:scrgbClr r="0" g="0" b="0"/>
        </a:fontRef>
        <a:schemeClr val="tx1"/>
      </a:tcTxStyle>
      <a:tcStyle>
        <a:tcBdr>
          <a:top>
            <a:ln w="12700">
              <a:solidFill>
                <a:schemeClr val="accent6"/>
              </a:solidFill>
              <a:prstDash val="dash"/>
            </a:ln>
          </a:top>
          <a:bottom>
            <a:ln w="12700">
              <a:solidFill>
                <a:schemeClr val="accent6"/>
              </a:solidFill>
              <a:prstDash val="dash"/>
            </a:ln>
          </a:bottom>
          <a:insideH>
            <a:ln w="12700">
              <a:solidFill>
                <a:schemeClr val="accent6"/>
              </a:solidFill>
              <a:prstDash val="dash"/>
            </a:ln>
          </a:insideH>
        </a:tcBdr>
      </a:tcStyle>
    </a:band1H>
    <a:band2H>
      <a:tcTxStyle>
        <a:fontRef idx="minor">
          <a:scrgbClr r="0" g="0" b="0"/>
        </a:fontRef>
        <a:schemeClr val="tx1"/>
      </a:tcTxStyle>
      <a:tcStyle>
        <a:tcBdr>
          <a:top>
            <a:ln w="12700">
              <a:solidFill>
                <a:schemeClr val="accent6"/>
              </a:solidFill>
              <a:prstDash val="dash"/>
            </a:ln>
          </a:top>
          <a:bottom>
            <a:ln w="12700">
              <a:solidFill>
                <a:schemeClr val="accent6"/>
              </a:solidFill>
              <a:prstDash val="dash"/>
            </a:ln>
          </a:bottom>
          <a:insideH>
            <a:ln w="12700">
              <a:solidFill>
                <a:schemeClr val="accent6"/>
              </a:solidFill>
              <a:prstDash val="dash"/>
            </a:ln>
          </a:insideH>
        </a:tcBdr>
      </a:tcStyle>
    </a:band2H>
    <a:band1V>
      <a:tcTxStyle>
        <a:fontRef idx="minor">
          <a:scrgbClr r="0" g="0" b="0"/>
        </a:fontRef>
        <a:schemeClr val="tx1"/>
      </a:tcTxStyle>
      <a:tcStyle>
        <a:tcBdr>
          <a:left>
            <a:ln w="12700">
              <a:solidFill>
                <a:schemeClr val="accent6"/>
              </a:solidFill>
              <a:prstDash val="dash"/>
            </a:ln>
          </a:left>
          <a:right>
            <a:ln w="12700">
              <a:solidFill>
                <a:schemeClr val="accent6"/>
              </a:solidFill>
              <a:prstDash val="dash"/>
            </a:ln>
          </a:right>
          <a:insideV>
            <a:ln w="12700">
              <a:solidFill>
                <a:schemeClr val="accent6"/>
              </a:solidFill>
              <a:prstDash val="dash"/>
            </a:ln>
          </a:insideV>
        </a:tcBdr>
      </a:tcStyle>
    </a:band1V>
    <a:band2V>
      <a:tcTxStyle>
        <a:fontRef idx="minor">
          <a:scrgbClr r="0" g="0" b="0"/>
        </a:fontRef>
        <a:schemeClr val="tx1"/>
      </a:tcTxStyle>
      <a:tcStyle>
        <a:tcBdr>
          <a:left>
            <a:ln w="12700">
              <a:solidFill>
                <a:schemeClr val="accent6"/>
              </a:solidFill>
              <a:prstDash val="dash"/>
            </a:ln>
          </a:left>
          <a:right>
            <a:ln w="12700">
              <a:solidFill>
                <a:schemeClr val="accent6"/>
              </a:solidFill>
              <a:prstDash val="dash"/>
            </a:ln>
          </a:right>
          <a:insideV>
            <a:ln w="12700">
              <a:solidFill>
                <a:schemeClr val="accent6"/>
              </a:solidFill>
              <a:prstDash val="dash"/>
            </a:ln>
          </a:insideV>
        </a:tcBdr>
      </a:tcStyle>
    </a:band2V>
    <a:lastCol>
      <a:tcTxStyle b="on">
        <a:fontRef idx="minor">
          <a:prstClr val="black"/>
        </a:fontRef>
        <a:schemeClr val="tx1"/>
      </a:tcTxStyle>
      <a:tcStyle>
        <a:tcBdr>
          <a:left>
            <a:ln w="12700">
              <a:solidFill>
                <a:schemeClr val="accent6"/>
              </a:solidFill>
              <a:prstDash val="dash"/>
            </a:ln>
          </a:left>
          <a:right>
            <a:ln w="12700">
              <a:noFill/>
              <a:prstDash val="dash"/>
            </a:ln>
          </a:right>
        </a:tcBdr>
        <a:fill>
          <a:noFill/>
        </a:fill>
      </a:tcStyle>
    </a:lastCol>
    <a:firstCol>
      <a:tcTxStyle b="on">
        <a:fontRef idx="minor">
          <a:prstClr val="black"/>
        </a:fontRef>
        <a:schemeClr val="tx1"/>
      </a:tcTxStyle>
      <a:tcStyle>
        <a:tcBdr>
          <a:left>
            <a:ln w="12700">
              <a:noFill/>
              <a:prstDash val="dash"/>
            </a:ln>
          </a:left>
          <a:right>
            <a:ln w="12700">
              <a:solidFill>
                <a:schemeClr val="accent6"/>
              </a:solidFill>
              <a:prstDash val="dash"/>
            </a:ln>
          </a:right>
        </a:tcBdr>
        <a:fill>
          <a:noFill/>
        </a:fill>
      </a:tcStyle>
    </a:firstCol>
    <a:lastRow>
      <a:tcTxStyle b="on">
        <a:fontRef idx="minor">
          <a:prstClr val="black"/>
        </a:fontRef>
        <a:schemeClr val="tx1"/>
      </a:tcTxStyle>
      <a:tcStyle>
        <a:tcBdr>
          <a:top>
            <a:ln w="12700">
              <a:solidFill>
                <a:schemeClr val="accent6"/>
              </a:solidFill>
              <a:prstDash val="dash"/>
            </a:ln>
          </a:top>
          <a:bottom>
            <a:ln w="12700">
              <a:noFill/>
              <a:prstDash val="dash"/>
            </a:ln>
          </a:bottom>
        </a:tcBdr>
        <a:fill>
          <a:noFill/>
        </a:fill>
      </a:tcStyle>
    </a:lastRow>
    <a:seCell>
      <a:tcTxStyle b="on">
        <a:fontRef idx="minor">
          <a:prstClr val="black"/>
        </a:fontRef>
        <a:schemeClr val="tx1"/>
      </a:tcTxStyle>
      <a:tcStyle>
        <a:tcBdr>
          <a:right>
            <a:ln w="12700">
              <a:noFill/>
              <a:prstDash val="dash"/>
            </a:ln>
          </a:right>
          <a:bottom>
            <a:ln w="12700">
              <a:noFill/>
              <a:prstDash val="dash"/>
            </a:ln>
          </a:bottom>
        </a:tcBdr>
      </a:tcStyle>
    </a:seCell>
    <a:swCell>
      <a:tcTxStyle b="on">
        <a:fontRef idx="minor">
          <a:prstClr val="black"/>
        </a:fontRef>
        <a:schemeClr val="tx1"/>
      </a:tcTxStyle>
      <a:tcStyle>
        <a:tcBdr>
          <a:left>
            <a:ln w="12700">
              <a:noFill/>
              <a:prstDash val="dash"/>
            </a:ln>
          </a:left>
          <a:bottom>
            <a:ln w="12700">
              <a:noFill/>
              <a:prstDash val="dash"/>
            </a:ln>
          </a:bottom>
        </a:tcBdr>
      </a:tcStyle>
    </a:swCell>
    <a:firstRow>
      <a:tcTxStyle b="on">
        <a:fontRef idx="minor">
          <a:prstClr val="black"/>
        </a:fontRef>
        <a:schemeClr val="tx1"/>
      </a:tcTxStyle>
      <a:tcStyle>
        <a:tcBdr>
          <a:top>
            <a:ln w="12700">
              <a:noFill/>
              <a:prstDash val="dash"/>
            </a:ln>
          </a:top>
          <a:bottom>
            <a:ln w="12700">
              <a:solidFill>
                <a:schemeClr val="accent6"/>
              </a:solidFill>
              <a:prstDash val="dash"/>
            </a:ln>
          </a:bottom>
        </a:tcBdr>
        <a:fill>
          <a:noFill/>
        </a:fill>
      </a:tcStyle>
    </a:firstRow>
    <a:neCell>
      <a:tcTxStyle b="on">
        <a:fontRef idx="minor">
          <a:prstClr val="black"/>
        </a:fontRef>
        <a:schemeClr val="tx1"/>
      </a:tcTxStyle>
      <a:tcStyle>
        <a:tcBdr>
          <a:right>
            <a:ln w="12700">
              <a:noFill/>
              <a:prstDash val="dash"/>
            </a:ln>
          </a:right>
          <a:top>
            <a:ln w="12700">
              <a:noFill/>
              <a:prstDash val="dash"/>
            </a:ln>
          </a:top>
        </a:tcBdr>
      </a:tcStyle>
    </a:neCell>
    <a:nwCell>
      <a:tcTxStyle b="on">
        <a:fontRef idx="minor">
          <a:prstClr val="black"/>
        </a:fontRef>
        <a:schemeClr val="tx1"/>
      </a:tcTxStyle>
      <a:tcStyle>
        <a:tcBdr>
          <a:left>
            <a:ln w="12700">
              <a:noFill/>
              <a:prstDash val="dash"/>
            </a:ln>
          </a:left>
          <a:top>
            <a:ln w="12700">
              <a:noFill/>
              <a:prstDash val="dash"/>
            </a:ln>
          </a:top>
        </a:tcBdr>
      </a:tcStyle>
    </a:nwCell>
  </a:tblStyle>
  <a:tblStyle styleId="{8B474BC9-D0CF-4241-9BFE-268074C0953F}" styleName="Kea Red">
    <a:wholeTbl>
      <a:tcTxStyle>
        <a:fontRef idx="minor">
          <a:scrgbClr r="0" g="0" b="0"/>
        </a:fontRef>
        <a:schemeClr val="tx1"/>
      </a:tcTxStyle>
      <a:tcStyle>
        <a:tcBdr>
          <a:left>
            <a:ln w="12700">
              <a:noFill/>
              <a:prstDash val="dash"/>
            </a:ln>
          </a:left>
          <a:right>
            <a:ln w="12700">
              <a:noFill/>
              <a:prstDash val="dash"/>
            </a:ln>
          </a:right>
          <a:top>
            <a:ln w="12700">
              <a:noFill/>
              <a:prstDash val="dash"/>
            </a:ln>
          </a:top>
          <a:bottom>
            <a:ln w="12700">
              <a:noFill/>
              <a:prstDash val="dash"/>
            </a:ln>
          </a:bottom>
          <a:insideH>
            <a:ln w="12700">
              <a:noFill/>
              <a:prstDash val="dash"/>
            </a:ln>
          </a:insideH>
          <a:insideV>
            <a:ln w="12700">
              <a:noFill/>
              <a:prstDash val="dash"/>
            </a:ln>
          </a:insideV>
        </a:tcBdr>
        <a:fill>
          <a:noFill/>
        </a:fill>
      </a:tcStyle>
    </a:wholeTbl>
    <a:band1H>
      <a:tcTxStyle>
        <a:fontRef idx="minor">
          <a:scrgbClr r="0" g="0" b="0"/>
        </a:fontRef>
        <a:schemeClr val="tx1"/>
      </a:tcTxStyle>
      <a:tcStyle>
        <a:tcBdr>
          <a:top>
            <a:ln w="12700">
              <a:solidFill>
                <a:schemeClr val="accent6"/>
              </a:solidFill>
              <a:prstDash val="dash"/>
            </a:ln>
          </a:top>
          <a:bottom>
            <a:ln w="12700">
              <a:solidFill>
                <a:schemeClr val="accent6"/>
              </a:solidFill>
              <a:prstDash val="dash"/>
            </a:ln>
          </a:bottom>
          <a:insideH>
            <a:ln w="12700">
              <a:solidFill>
                <a:schemeClr val="accent6"/>
              </a:solidFill>
              <a:prstDash val="dash"/>
            </a:ln>
          </a:insideH>
        </a:tcBdr>
      </a:tcStyle>
    </a:band1H>
    <a:band2H>
      <a:tcTxStyle>
        <a:fontRef idx="minor">
          <a:scrgbClr r="0" g="0" b="0"/>
        </a:fontRef>
        <a:schemeClr val="tx1"/>
      </a:tcTxStyle>
      <a:tcStyle>
        <a:tcBdr>
          <a:top>
            <a:ln w="12700">
              <a:solidFill>
                <a:schemeClr val="accent6"/>
              </a:solidFill>
              <a:prstDash val="dash"/>
            </a:ln>
          </a:top>
          <a:bottom>
            <a:ln w="12700">
              <a:solidFill>
                <a:schemeClr val="accent6"/>
              </a:solidFill>
              <a:prstDash val="dash"/>
            </a:ln>
          </a:bottom>
          <a:insideH>
            <a:ln w="12700">
              <a:solidFill>
                <a:schemeClr val="accent6"/>
              </a:solidFill>
              <a:prstDash val="dash"/>
            </a:ln>
          </a:insideH>
        </a:tcBdr>
      </a:tcStyle>
    </a:band2H>
    <a:band1V>
      <a:tcTxStyle>
        <a:fontRef idx="minor">
          <a:scrgbClr r="0" g="0" b="0"/>
        </a:fontRef>
        <a:schemeClr val="tx1"/>
      </a:tcTxStyle>
      <a:tcStyle>
        <a:tcBdr>
          <a:left>
            <a:ln w="12700">
              <a:solidFill>
                <a:schemeClr val="accent6"/>
              </a:solidFill>
              <a:prstDash val="dash"/>
            </a:ln>
          </a:left>
          <a:right>
            <a:ln w="12700">
              <a:solidFill>
                <a:schemeClr val="accent6"/>
              </a:solidFill>
              <a:prstDash val="dash"/>
            </a:ln>
          </a:right>
          <a:insideV>
            <a:ln w="12700">
              <a:solidFill>
                <a:schemeClr val="accent6"/>
              </a:solidFill>
              <a:prstDash val="dash"/>
            </a:ln>
          </a:insideV>
        </a:tcBdr>
      </a:tcStyle>
    </a:band1V>
    <a:band2V>
      <a:tcTxStyle>
        <a:fontRef idx="minor">
          <a:scrgbClr r="0" g="0" b="0"/>
        </a:fontRef>
        <a:schemeClr val="tx1"/>
      </a:tcTxStyle>
      <a:tcStyle>
        <a:tcBdr>
          <a:left>
            <a:ln w="12700">
              <a:solidFill>
                <a:schemeClr val="accent6"/>
              </a:solidFill>
              <a:prstDash val="dash"/>
            </a:ln>
          </a:left>
          <a:right>
            <a:ln w="12700">
              <a:solidFill>
                <a:schemeClr val="accent6"/>
              </a:solidFill>
              <a:prstDash val="dash"/>
            </a:ln>
          </a:right>
          <a:insideV>
            <a:ln w="12700">
              <a:solidFill>
                <a:schemeClr val="accent6"/>
              </a:solidFill>
              <a:prstDash val="dash"/>
            </a:ln>
          </a:insideV>
        </a:tcBdr>
      </a:tcStyle>
    </a:band2V>
    <a:lastCol>
      <a:tcTxStyle b="on">
        <a:fontRef idx="minor">
          <a:prstClr val="black"/>
        </a:fontRef>
        <a:schemeClr val="tx1"/>
      </a:tcTxStyle>
      <a:tcStyle>
        <a:tcBdr>
          <a:left>
            <a:ln w="12700">
              <a:solidFill>
                <a:schemeClr val="dk2"/>
              </a:solidFill>
            </a:ln>
          </a:left>
          <a:right>
            <a:ln w="12700">
              <a:noFill/>
            </a:ln>
          </a:right>
        </a:tcBdr>
        <a:fill>
          <a:noFill/>
        </a:fill>
      </a:tcStyle>
    </a:lastCol>
    <a:firstCol>
      <a:tcTxStyle b="on">
        <a:fontRef idx="minor">
          <a:prstClr val="black"/>
        </a:fontRef>
        <a:schemeClr val="tx1"/>
      </a:tcTxStyle>
      <a:tcStyle>
        <a:tcBdr>
          <a:left>
            <a:ln w="12700">
              <a:noFill/>
            </a:ln>
          </a:left>
          <a:right>
            <a:ln w="12700">
              <a:solidFill>
                <a:schemeClr val="dk2"/>
              </a:solidFill>
            </a:ln>
          </a:right>
        </a:tcBdr>
        <a:fill>
          <a:noFill/>
        </a:fill>
      </a:tcStyle>
    </a:firstCol>
    <a:lastRow>
      <a:tcTxStyle b="on">
        <a:fontRef idx="minor">
          <a:prstClr val="black"/>
        </a:fontRef>
        <a:schemeClr val="tx1"/>
      </a:tcTxStyle>
      <a:tcStyle>
        <a:tcBdr>
          <a:top>
            <a:ln w="12700">
              <a:solidFill>
                <a:schemeClr val="dk2"/>
              </a:solidFill>
            </a:ln>
          </a:top>
          <a:bottom>
            <a:ln w="12700">
              <a:noFill/>
            </a:ln>
          </a:bottom>
        </a:tcBdr>
        <a:fill>
          <a:noFill/>
        </a:fill>
      </a:tcStyle>
    </a:lastRow>
    <a:seCell>
      <a:tcTxStyle b="on">
        <a:fontRef idx="minor">
          <a:prstClr val="black"/>
        </a:fontRef>
        <a:schemeClr val="tx1"/>
      </a:tcTxStyle>
      <a:tcStyle>
        <a:tcBdr>
          <a:right>
            <a:ln w="12700">
              <a:noFill/>
            </a:ln>
          </a:right>
          <a:bottom>
            <a:ln w="12700">
              <a:noFill/>
            </a:ln>
          </a:bottom>
        </a:tcBdr>
      </a:tcStyle>
    </a:seCell>
    <a:swCell>
      <a:tcTxStyle b="on">
        <a:fontRef idx="minor">
          <a:prstClr val="black"/>
        </a:fontRef>
        <a:schemeClr val="tx1"/>
      </a:tcTxStyle>
      <a:tcStyle>
        <a:tcBdr>
          <a:left>
            <a:ln w="12700">
              <a:noFill/>
            </a:ln>
          </a:left>
          <a:bottom>
            <a:ln w="12700">
              <a:noFill/>
            </a:ln>
          </a:bottom>
        </a:tcBdr>
      </a:tcStyle>
    </a:swCell>
    <a:firstRow>
      <a:tcTxStyle b="on">
        <a:fontRef idx="minor">
          <a:prstClr val="black"/>
        </a:fontRef>
        <a:schemeClr val="tx1"/>
      </a:tcTxStyle>
      <a:tcStyle>
        <a:tcBdr>
          <a:top>
            <a:ln w="12700">
              <a:noFill/>
            </a:ln>
          </a:top>
          <a:bottom>
            <a:ln w="12700">
              <a:solidFill>
                <a:schemeClr val="dk2"/>
              </a:solidFill>
            </a:ln>
          </a:bottom>
        </a:tcBdr>
        <a:fill>
          <a:noFill/>
        </a:fill>
      </a:tcStyle>
    </a:firstRow>
    <a:neCell>
      <a:tcTxStyle b="on">
        <a:fontRef idx="minor">
          <a:prstClr val="black"/>
        </a:fontRef>
        <a:schemeClr val="tx1"/>
      </a:tcTxStyle>
      <a:tcStyle>
        <a:tcBdr>
          <a:right>
            <a:ln w="12700">
              <a:noFill/>
            </a:ln>
          </a:right>
          <a:top>
            <a:ln w="12700">
              <a:noFill/>
            </a:ln>
          </a:top>
        </a:tcBdr>
      </a:tcStyle>
    </a:neCell>
    <a:nwCell>
      <a:tcTxStyle b="on">
        <a:fontRef idx="minor">
          <a:prstClr val="black"/>
        </a:fontRef>
        <a:schemeClr val="tx1"/>
      </a:tcTxStyle>
      <a:tcStyle>
        <a:tcBdr>
          <a:left>
            <a:ln w="12700">
              <a:noFill/>
            </a:ln>
          </a:left>
          <a:top>
            <a:ln w="12700">
              <a:noFill/>
            </a:ln>
          </a:top>
        </a:tcBdr>
      </a:tcStyle>
    </a:nw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11" autoAdjust="0"/>
    <p:restoredTop sz="93491" autoAdjust="0"/>
  </p:normalViewPr>
  <p:slideViewPr>
    <p:cSldViewPr showGuides="1">
      <p:cViewPr>
        <p:scale>
          <a:sx n="100" d="100"/>
          <a:sy n="100" d="100"/>
        </p:scale>
        <p:origin x="-720" y="-72"/>
      </p:cViewPr>
      <p:guideLst>
        <p:guide orient="horz" pos="2381"/>
        <p:guide orient="horz" pos="718"/>
        <p:guide orient="horz" pos="3843"/>
        <p:guide pos="3368"/>
        <p:guide pos="716"/>
        <p:guide pos="600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1" d="100"/>
          <a:sy n="41" d="100"/>
        </p:scale>
        <p:origin x="2016" y="2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28" Type="http://schemas.openxmlformats.org/officeDocument/2006/relationships/customXml" Target="../customXml/item2.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29"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2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gs" Target="tags/tag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2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xmlns="" id="{94DEE3B5-6427-4D74-8D07-D649017F8BB5}"/>
              </a:ext>
            </a:extLst>
          </p:cNvPr>
          <p:cNvSpPr>
            <a:spLocks noGrp="1"/>
          </p:cNvSpPr>
          <p:nvPr>
            <p:ph type="hdr" sz="quarter"/>
          </p:nvPr>
        </p:nvSpPr>
        <p:spPr>
          <a:xfrm>
            <a:off x="0" y="1"/>
            <a:ext cx="2945862" cy="497333"/>
          </a:xfrm>
          <a:prstGeom prst="rect">
            <a:avLst/>
          </a:prstGeom>
        </p:spPr>
        <p:txBody>
          <a:bodyPr vert="horz" lIns="88221" tIns="44111" rIns="88221" bIns="44111"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xmlns="" id="{8ABE2036-E483-436E-87C1-31A005C27C5A}"/>
              </a:ext>
            </a:extLst>
          </p:cNvPr>
          <p:cNvSpPr>
            <a:spLocks noGrp="1"/>
          </p:cNvSpPr>
          <p:nvPr>
            <p:ph type="dt" sz="quarter" idx="1"/>
          </p:nvPr>
        </p:nvSpPr>
        <p:spPr>
          <a:xfrm>
            <a:off x="3850294" y="1"/>
            <a:ext cx="2945862" cy="497333"/>
          </a:xfrm>
          <a:prstGeom prst="rect">
            <a:avLst/>
          </a:prstGeom>
        </p:spPr>
        <p:txBody>
          <a:bodyPr vert="horz" lIns="88221" tIns="44111" rIns="88221" bIns="44111" rtlCol="0"/>
          <a:lstStyle>
            <a:lvl1pPr algn="r">
              <a:defRPr sz="1200"/>
            </a:lvl1pPr>
          </a:lstStyle>
          <a:p>
            <a:fld id="{5FB625E4-0E8F-429C-9FD0-BE5D972A9F54}" type="datetimeFigureOut">
              <a:rPr lang="fr-FR" smtClean="0"/>
              <a:t>16/07/2018</a:t>
            </a:fld>
            <a:endParaRPr lang="fr-FR"/>
          </a:p>
        </p:txBody>
      </p:sp>
      <p:sp>
        <p:nvSpPr>
          <p:cNvPr id="4" name="Espace réservé du pied de page 3">
            <a:extLst>
              <a:ext uri="{FF2B5EF4-FFF2-40B4-BE49-F238E27FC236}">
                <a16:creationId xmlns:a16="http://schemas.microsoft.com/office/drawing/2014/main" xmlns="" id="{1C336DF9-4B93-4627-919B-F18CBCA4C9C0}"/>
              </a:ext>
            </a:extLst>
          </p:cNvPr>
          <p:cNvSpPr>
            <a:spLocks noGrp="1"/>
          </p:cNvSpPr>
          <p:nvPr>
            <p:ph type="ftr" sz="quarter" idx="2"/>
          </p:nvPr>
        </p:nvSpPr>
        <p:spPr>
          <a:xfrm>
            <a:off x="0" y="9429305"/>
            <a:ext cx="2945862" cy="497333"/>
          </a:xfrm>
          <a:prstGeom prst="rect">
            <a:avLst/>
          </a:prstGeom>
        </p:spPr>
        <p:txBody>
          <a:bodyPr vert="horz" lIns="88221" tIns="44111" rIns="88221" bIns="44111"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xmlns="" id="{E4E63A40-B10C-4539-BFB6-4E210A2A07B6}"/>
              </a:ext>
            </a:extLst>
          </p:cNvPr>
          <p:cNvSpPr>
            <a:spLocks noGrp="1"/>
          </p:cNvSpPr>
          <p:nvPr>
            <p:ph type="sldNum" sz="quarter" idx="3"/>
          </p:nvPr>
        </p:nvSpPr>
        <p:spPr>
          <a:xfrm>
            <a:off x="3850294" y="9429305"/>
            <a:ext cx="2945862" cy="497333"/>
          </a:xfrm>
          <a:prstGeom prst="rect">
            <a:avLst/>
          </a:prstGeom>
        </p:spPr>
        <p:txBody>
          <a:bodyPr vert="horz" lIns="88221" tIns="44111" rIns="88221" bIns="44111" rtlCol="0" anchor="b"/>
          <a:lstStyle>
            <a:lvl1pPr algn="r">
              <a:defRPr sz="1200"/>
            </a:lvl1pPr>
          </a:lstStyle>
          <a:p>
            <a:fld id="{D6E748A1-8FA2-44ED-9FBD-94D222F3EBCF}" type="slidenum">
              <a:rPr lang="fr-FR" smtClean="0"/>
              <a:t>‹N°›</a:t>
            </a:fld>
            <a:endParaRPr lang="fr-FR"/>
          </a:p>
        </p:txBody>
      </p:sp>
    </p:spTree>
    <p:extLst>
      <p:ext uri="{BB962C8B-B14F-4D97-AF65-F5344CB8AC3E}">
        <p14:creationId xmlns:p14="http://schemas.microsoft.com/office/powerpoint/2010/main" val="2301661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5562" tIns="47781" rIns="95562" bIns="47781" rtlCol="0"/>
          <a:lstStyle>
            <a:lvl1pPr algn="l">
              <a:defRPr sz="13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5562" tIns="47781" rIns="95562" bIns="47781" rtlCol="0"/>
          <a:lstStyle>
            <a:lvl1pPr algn="r">
              <a:defRPr sz="1300"/>
            </a:lvl1pPr>
          </a:lstStyle>
          <a:p>
            <a:fld id="{39D4DDC7-75FD-4C8B-8192-CE3950D462D5}" type="datetimeFigureOut">
              <a:rPr lang="fr-FR" smtClean="0"/>
              <a:t>16/07/2018</a:t>
            </a:fld>
            <a:endParaRPr lang="fr-FR"/>
          </a:p>
        </p:txBody>
      </p:sp>
      <p:sp>
        <p:nvSpPr>
          <p:cNvPr id="4" name="Espace réservé de l'image des diapositives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5562" tIns="47781" rIns="95562" bIns="47781" rtlCol="0" anchor="ctr"/>
          <a:lstStyle/>
          <a:p>
            <a:endParaRPr lang="fr-F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5562" tIns="47781" rIns="95562" bIns="47781"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5"/>
            <a:ext cx="2945659" cy="498055"/>
          </a:xfrm>
          <a:prstGeom prst="rect">
            <a:avLst/>
          </a:prstGeom>
        </p:spPr>
        <p:txBody>
          <a:bodyPr vert="horz" lIns="95562" tIns="47781" rIns="95562" bIns="47781"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850443" y="9428585"/>
            <a:ext cx="2945659" cy="498055"/>
          </a:xfrm>
          <a:prstGeom prst="rect">
            <a:avLst/>
          </a:prstGeom>
        </p:spPr>
        <p:txBody>
          <a:bodyPr vert="horz" lIns="95562" tIns="47781" rIns="95562" bIns="47781" rtlCol="0" anchor="b"/>
          <a:lstStyle>
            <a:lvl1pPr algn="r">
              <a:defRPr sz="1300"/>
            </a:lvl1pPr>
          </a:lstStyle>
          <a:p>
            <a:fld id="{DC0ABC4B-D8BD-445B-AAEE-1EC55DAA9F70}" type="slidenum">
              <a:rPr lang="fr-FR" smtClean="0"/>
              <a:t>‹N°›</a:t>
            </a:fld>
            <a:endParaRPr lang="fr-FR"/>
          </a:p>
        </p:txBody>
      </p:sp>
    </p:spTree>
    <p:extLst>
      <p:ext uri="{BB962C8B-B14F-4D97-AF65-F5344CB8AC3E}">
        <p14:creationId xmlns:p14="http://schemas.microsoft.com/office/powerpoint/2010/main" val="3083910429"/>
      </p:ext>
    </p:extLst>
  </p:cSld>
  <p:clrMap bg1="lt1" tx1="dk1" bg2="lt2" tx2="dk2" accent1="accent1" accent2="accent2" accent3="accent3" accent4="accent4" accent5="accent5" accent6="accent6" hlink="hlink" folHlink="folHlink"/>
  <p:notesStyle>
    <a:lvl1pPr marL="0" algn="l" defTabSz="839876" rtl="0" eaLnBrk="1" latinLnBrk="0" hangingPunct="1">
      <a:defRPr sz="1100" kern="1200">
        <a:solidFill>
          <a:schemeClr val="tx1"/>
        </a:solidFill>
        <a:latin typeface="+mn-lt"/>
        <a:ea typeface="+mn-ea"/>
        <a:cs typeface="+mn-cs"/>
      </a:defRPr>
    </a:lvl1pPr>
    <a:lvl2pPr marL="419938" algn="l" defTabSz="839876" rtl="0" eaLnBrk="1" latinLnBrk="0" hangingPunct="1">
      <a:defRPr sz="1100" kern="1200">
        <a:solidFill>
          <a:schemeClr val="tx1"/>
        </a:solidFill>
        <a:latin typeface="+mn-lt"/>
        <a:ea typeface="+mn-ea"/>
        <a:cs typeface="+mn-cs"/>
      </a:defRPr>
    </a:lvl2pPr>
    <a:lvl3pPr marL="839876" algn="l" defTabSz="839876" rtl="0" eaLnBrk="1" latinLnBrk="0" hangingPunct="1">
      <a:defRPr sz="1100" kern="1200">
        <a:solidFill>
          <a:schemeClr val="tx1"/>
        </a:solidFill>
        <a:latin typeface="+mn-lt"/>
        <a:ea typeface="+mn-ea"/>
        <a:cs typeface="+mn-cs"/>
      </a:defRPr>
    </a:lvl3pPr>
    <a:lvl4pPr marL="1259815" algn="l" defTabSz="839876" rtl="0" eaLnBrk="1" latinLnBrk="0" hangingPunct="1">
      <a:defRPr sz="1100" kern="1200">
        <a:solidFill>
          <a:schemeClr val="tx1"/>
        </a:solidFill>
        <a:latin typeface="+mn-lt"/>
        <a:ea typeface="+mn-ea"/>
        <a:cs typeface="+mn-cs"/>
      </a:defRPr>
    </a:lvl4pPr>
    <a:lvl5pPr marL="1679753" algn="l" defTabSz="839876" rtl="0" eaLnBrk="1" latinLnBrk="0" hangingPunct="1">
      <a:defRPr sz="1100" kern="1200">
        <a:solidFill>
          <a:schemeClr val="tx1"/>
        </a:solidFill>
        <a:latin typeface="+mn-lt"/>
        <a:ea typeface="+mn-ea"/>
        <a:cs typeface="+mn-cs"/>
      </a:defRPr>
    </a:lvl5pPr>
    <a:lvl6pPr marL="2099691" algn="l" defTabSz="839876" rtl="0" eaLnBrk="1" latinLnBrk="0" hangingPunct="1">
      <a:defRPr sz="1100" kern="1200">
        <a:solidFill>
          <a:schemeClr val="tx1"/>
        </a:solidFill>
        <a:latin typeface="+mn-lt"/>
        <a:ea typeface="+mn-ea"/>
        <a:cs typeface="+mn-cs"/>
      </a:defRPr>
    </a:lvl6pPr>
    <a:lvl7pPr marL="2519629" algn="l" defTabSz="839876" rtl="0" eaLnBrk="1" latinLnBrk="0" hangingPunct="1">
      <a:defRPr sz="1100" kern="1200">
        <a:solidFill>
          <a:schemeClr val="tx1"/>
        </a:solidFill>
        <a:latin typeface="+mn-lt"/>
        <a:ea typeface="+mn-ea"/>
        <a:cs typeface="+mn-cs"/>
      </a:defRPr>
    </a:lvl7pPr>
    <a:lvl8pPr marL="2939567" algn="l" defTabSz="839876" rtl="0" eaLnBrk="1" latinLnBrk="0" hangingPunct="1">
      <a:defRPr sz="1100" kern="1200">
        <a:solidFill>
          <a:schemeClr val="tx1"/>
        </a:solidFill>
        <a:latin typeface="+mn-lt"/>
        <a:ea typeface="+mn-ea"/>
        <a:cs typeface="+mn-cs"/>
      </a:defRPr>
    </a:lvl8pPr>
    <a:lvl9pPr marL="3359506" algn="l" defTabSz="839876"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4538"/>
            <a:ext cx="537527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298F76-63E8-40D0-91AB-66D763BC70ED}" type="slidenum">
              <a:rPr lang="fr-FR" smtClean="0"/>
              <a:t>1</a:t>
            </a:fld>
            <a:endParaRPr lang="fr-FR"/>
          </a:p>
        </p:txBody>
      </p:sp>
    </p:spTree>
    <p:extLst>
      <p:ext uri="{BB962C8B-B14F-4D97-AF65-F5344CB8AC3E}">
        <p14:creationId xmlns:p14="http://schemas.microsoft.com/office/powerpoint/2010/main" val="351740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C0ABC4B-D8BD-445B-AAEE-1EC55DAA9F70}" type="slidenum">
              <a:rPr lang="fr-FR" smtClean="0"/>
              <a:t>9</a:t>
            </a:fld>
            <a:endParaRPr lang="fr-FR"/>
          </a:p>
        </p:txBody>
      </p:sp>
    </p:spTree>
    <p:extLst>
      <p:ext uri="{BB962C8B-B14F-4D97-AF65-F5344CB8AC3E}">
        <p14:creationId xmlns:p14="http://schemas.microsoft.com/office/powerpoint/2010/main" val="2322001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rré - détail">
    <p:spTree>
      <p:nvGrpSpPr>
        <p:cNvPr id="1" name=""/>
        <p:cNvGrpSpPr/>
        <p:nvPr/>
      </p:nvGrpSpPr>
      <p:grpSpPr>
        <a:xfrm>
          <a:off x="0" y="0"/>
          <a:ext cx="0" cy="0"/>
          <a:chOff x="0" y="0"/>
          <a:chExt cx="0" cy="0"/>
        </a:xfrm>
      </p:grpSpPr>
      <p:graphicFrame>
        <p:nvGraphicFramePr>
          <p:cNvPr id="2" name="Objet 1" hidden="1"/>
          <p:cNvGraphicFramePr>
            <a:graphicFrameLocks noChangeAspect="1"/>
          </p:cNvGraphicFramePr>
          <p:nvPr userDrawn="1">
            <p:custDataLst>
              <p:tags r:id="rId2"/>
            </p:custDataLst>
            <p:extLst>
              <p:ext uri="{D42A27DB-BD31-4B8C-83A1-F6EECF244321}">
                <p14:modId xmlns:p14="http://schemas.microsoft.com/office/powerpoint/2010/main" val="18743260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6887" name="Diapositive think-cell" r:id="rId4" imgW="422" imgH="420" progId="TCLayout.ActiveDocument.1">
                  <p:embed/>
                </p:oleObj>
              </mc:Choice>
              <mc:Fallback>
                <p:oleObj name="Diapositive think-cell" r:id="rId4" imgW="422" imgH="420" progId="TCLayout.ActiveDocument.1">
                  <p:embed/>
                  <p:pic>
                    <p:nvPicPr>
                      <p:cNvPr id="2" name="Obje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Espace réservé du texte 3"/>
          <p:cNvSpPr>
            <a:spLocks noGrp="1"/>
          </p:cNvSpPr>
          <p:nvPr>
            <p:ph type="body" sz="quarter" idx="16" hasCustomPrompt="1"/>
          </p:nvPr>
        </p:nvSpPr>
        <p:spPr>
          <a:xfrm>
            <a:off x="1136520" y="2284056"/>
            <a:ext cx="8398005" cy="3836014"/>
          </a:xfrm>
        </p:spPr>
        <p:txBody>
          <a:bodyPr/>
          <a:lstStyle>
            <a:lvl1pPr>
              <a:defRPr/>
            </a:lvl1pPr>
            <a:lvl2pPr>
              <a:defRPr/>
            </a:lvl2pPr>
            <a:lvl3pPr marL="177800" indent="-177800">
              <a:defRPr/>
            </a:lvl3pPr>
            <a:lvl4pPr>
              <a:defRPr/>
            </a:lvl4pPr>
            <a:lvl5pPr>
              <a:defRPr/>
            </a:lvl5pPr>
          </a:lstStyle>
          <a:p>
            <a:pPr lvl="0"/>
            <a:r>
              <a:rPr lang="fr-FR" dirty="0"/>
              <a:t>Titre</a:t>
            </a:r>
          </a:p>
          <a:p>
            <a:pPr lvl="1"/>
            <a:r>
              <a:rPr lang="fr-FR" dirty="0"/>
              <a:t>Contenu</a:t>
            </a:r>
          </a:p>
          <a:p>
            <a:pPr lvl="2"/>
            <a:r>
              <a:rPr lang="fr-FR" dirty="0"/>
              <a:t>Détail</a:t>
            </a:r>
          </a:p>
          <a:p>
            <a:pPr lvl="3"/>
            <a:r>
              <a:rPr lang="fr-FR" dirty="0"/>
              <a:t>Sous-détail</a:t>
            </a:r>
          </a:p>
          <a:p>
            <a:pPr lvl="4"/>
            <a:r>
              <a:rPr lang="fr-FR" dirty="0"/>
              <a:t>Sous-détail</a:t>
            </a:r>
          </a:p>
        </p:txBody>
      </p:sp>
      <p:sp>
        <p:nvSpPr>
          <p:cNvPr id="6" name="Espace réservé du texte 8"/>
          <p:cNvSpPr>
            <a:spLocks noGrp="1"/>
          </p:cNvSpPr>
          <p:nvPr>
            <p:ph type="body" sz="quarter" idx="13" hasCustomPrompt="1"/>
          </p:nvPr>
        </p:nvSpPr>
        <p:spPr>
          <a:xfrm>
            <a:off x="1136519" y="757238"/>
            <a:ext cx="8396419" cy="766761"/>
          </a:xfrm>
        </p:spPr>
        <p:txBody>
          <a:bodyPr/>
          <a:lstStyle>
            <a:lvl1pPr>
              <a:lnSpc>
                <a:spcPct val="73000"/>
              </a:lnSpc>
              <a:spcBef>
                <a:spcPts val="0"/>
              </a:spcBef>
              <a:defRPr sz="3000" b="0"/>
            </a:lvl1pPr>
            <a:lvl2pPr>
              <a:lnSpc>
                <a:spcPct val="80000"/>
              </a:lnSpc>
              <a:spcBef>
                <a:spcPts val="0"/>
              </a:spcBef>
              <a:defRPr sz="2200" b="0" cap="all">
                <a:solidFill>
                  <a:schemeClr val="tx2"/>
                </a:solidFill>
              </a:defRPr>
            </a:lvl2pPr>
            <a:lvl3pPr marL="0" indent="0">
              <a:lnSpc>
                <a:spcPct val="80000"/>
              </a:lnSpc>
              <a:spcBef>
                <a:spcPts val="0"/>
              </a:spcBef>
              <a:buFont typeface="Calibri" panose="020F0502020204030204" pitchFamily="34" charset="0"/>
              <a:buChar char="​"/>
              <a:defRPr sz="2200" b="0">
                <a:solidFill>
                  <a:schemeClr val="tx2"/>
                </a:solidFill>
              </a:defRPr>
            </a:lvl3pPr>
            <a:lvl4pPr marL="0" indent="0">
              <a:buFont typeface="Calibri" panose="020F0502020204030204" pitchFamily="34" charset="0"/>
              <a:buChar char="​"/>
              <a:defRPr b="0">
                <a:solidFill>
                  <a:schemeClr val="accent4"/>
                </a:solidFill>
              </a:defRPr>
            </a:lvl4pPr>
            <a:lvl5pPr marL="0" indent="0">
              <a:defRPr b="1">
                <a:solidFill>
                  <a:schemeClr val="accent4"/>
                </a:solidFill>
              </a:defRPr>
            </a:lvl5pPr>
          </a:lstStyle>
          <a:p>
            <a:pPr lvl="0"/>
            <a:r>
              <a:rPr lang="fr-FR" dirty="0"/>
              <a:t>Titre</a:t>
            </a:r>
          </a:p>
          <a:p>
            <a:pPr lvl="1"/>
            <a:r>
              <a:rPr lang="fr-FR" dirty="0"/>
              <a:t>Sous-titre</a:t>
            </a:r>
          </a:p>
          <a:p>
            <a:pPr lvl="2"/>
            <a:r>
              <a:rPr lang="fr-FR" dirty="0"/>
              <a:t>Sous-titre</a:t>
            </a:r>
          </a:p>
        </p:txBody>
      </p:sp>
    </p:spTree>
    <p:extLst>
      <p:ext uri="{BB962C8B-B14F-4D97-AF65-F5344CB8AC3E}">
        <p14:creationId xmlns:p14="http://schemas.microsoft.com/office/powerpoint/2010/main" val="2992775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nde Etoile Détail">
    <p:spTree>
      <p:nvGrpSpPr>
        <p:cNvPr id="1" name=""/>
        <p:cNvGrpSpPr/>
        <p:nvPr/>
      </p:nvGrpSpPr>
      <p:grpSpPr>
        <a:xfrm>
          <a:off x="0" y="0"/>
          <a:ext cx="0" cy="0"/>
          <a:chOff x="0" y="0"/>
          <a:chExt cx="0" cy="0"/>
        </a:xfrm>
      </p:grpSpPr>
      <p:sp>
        <p:nvSpPr>
          <p:cNvPr id="4" name="Espace réservé du contenu 3"/>
          <p:cNvSpPr>
            <a:spLocks noGrp="1"/>
          </p:cNvSpPr>
          <p:nvPr>
            <p:ph sz="quarter" idx="16"/>
          </p:nvPr>
        </p:nvSpPr>
        <p:spPr>
          <a:xfrm>
            <a:off x="5716588" y="1139825"/>
            <a:ext cx="3816350" cy="4960938"/>
          </a:xfrm>
        </p:spPr>
        <p:txBody>
          <a:bodyPr anchor="b"/>
          <a:lstStyle>
            <a:lvl1pPr>
              <a:defRPr sz="1600"/>
            </a:lvl1pPr>
            <a:lvl2pPr>
              <a:defRPr sz="1400"/>
            </a:lvl2pPr>
            <a:lvl3pPr>
              <a:defRPr sz="1400"/>
            </a:lvl3pPr>
            <a:lvl4pPr>
              <a:defRPr sz="1400"/>
            </a:lvl4pPr>
            <a:lvl5pPr>
              <a:defRPr sz="14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Freeform 15"/>
          <p:cNvSpPr>
            <a:spLocks noChangeAspect="1"/>
          </p:cNvSpPr>
          <p:nvPr userDrawn="1"/>
        </p:nvSpPr>
        <p:spPr bwMode="auto">
          <a:xfrm>
            <a:off x="0" y="3047353"/>
            <a:ext cx="3044760" cy="2671536"/>
          </a:xfrm>
          <a:custGeom>
            <a:avLst/>
            <a:gdLst>
              <a:gd name="T0" fmla="*/ 134 w 227"/>
              <a:gd name="T1" fmla="*/ 0 h 207"/>
              <a:gd name="T2" fmla="*/ 114 w 227"/>
              <a:gd name="T3" fmla="*/ 0 h 207"/>
              <a:gd name="T4" fmla="*/ 113 w 227"/>
              <a:gd name="T5" fmla="*/ 0 h 207"/>
              <a:gd name="T6" fmla="*/ 93 w 227"/>
              <a:gd name="T7" fmla="*/ 0 h 207"/>
              <a:gd name="T8" fmla="*/ 93 w 227"/>
              <a:gd name="T9" fmla="*/ 72 h 207"/>
              <a:gd name="T10" fmla="*/ 88 w 227"/>
              <a:gd name="T11" fmla="*/ 77 h 207"/>
              <a:gd name="T12" fmla="*/ 85 w 227"/>
              <a:gd name="T13" fmla="*/ 77 h 207"/>
              <a:gd name="T14" fmla="*/ 15 w 227"/>
              <a:gd name="T15" fmla="*/ 45 h 207"/>
              <a:gd name="T16" fmla="*/ 6 w 227"/>
              <a:gd name="T17" fmla="*/ 63 h 207"/>
              <a:gd name="T18" fmla="*/ 14 w 227"/>
              <a:gd name="T19" fmla="*/ 89 h 207"/>
              <a:gd name="T20" fmla="*/ 80 w 227"/>
              <a:gd name="T21" fmla="*/ 120 h 207"/>
              <a:gd name="T22" fmla="*/ 24 w 227"/>
              <a:gd name="T23" fmla="*/ 187 h 207"/>
              <a:gd name="T24" fmla="*/ 49 w 227"/>
              <a:gd name="T25" fmla="*/ 204 h 207"/>
              <a:gd name="T26" fmla="*/ 58 w 227"/>
              <a:gd name="T27" fmla="*/ 207 h 207"/>
              <a:gd name="T28" fmla="*/ 73 w 227"/>
              <a:gd name="T29" fmla="*/ 198 h 207"/>
              <a:gd name="T30" fmla="*/ 113 w 227"/>
              <a:gd name="T31" fmla="*/ 144 h 207"/>
              <a:gd name="T32" fmla="*/ 154 w 227"/>
              <a:gd name="T33" fmla="*/ 198 h 207"/>
              <a:gd name="T34" fmla="*/ 154 w 227"/>
              <a:gd name="T35" fmla="*/ 198 h 207"/>
              <a:gd name="T36" fmla="*/ 169 w 227"/>
              <a:gd name="T37" fmla="*/ 207 h 207"/>
              <a:gd name="T38" fmla="*/ 178 w 227"/>
              <a:gd name="T39" fmla="*/ 204 h 207"/>
              <a:gd name="T40" fmla="*/ 202 w 227"/>
              <a:gd name="T41" fmla="*/ 187 h 207"/>
              <a:gd name="T42" fmla="*/ 147 w 227"/>
              <a:gd name="T43" fmla="*/ 120 h 207"/>
              <a:gd name="T44" fmla="*/ 213 w 227"/>
              <a:gd name="T45" fmla="*/ 89 h 207"/>
              <a:gd name="T46" fmla="*/ 221 w 227"/>
              <a:gd name="T47" fmla="*/ 63 h 207"/>
              <a:gd name="T48" fmla="*/ 211 w 227"/>
              <a:gd name="T49" fmla="*/ 45 h 207"/>
              <a:gd name="T50" fmla="*/ 141 w 227"/>
              <a:gd name="T51" fmla="*/ 77 h 207"/>
              <a:gd name="T52" fmla="*/ 138 w 227"/>
              <a:gd name="T53" fmla="*/ 77 h 207"/>
              <a:gd name="T54" fmla="*/ 134 w 227"/>
              <a:gd name="T55" fmla="*/ 72 h 207"/>
              <a:gd name="T56" fmla="*/ 134 w 227"/>
              <a:gd name="T5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7" h="207">
                <a:moveTo>
                  <a:pt x="134" y="0"/>
                </a:moveTo>
                <a:cubicBezTo>
                  <a:pt x="114" y="0"/>
                  <a:pt x="114" y="0"/>
                  <a:pt x="114" y="0"/>
                </a:cubicBezTo>
                <a:cubicBezTo>
                  <a:pt x="113" y="0"/>
                  <a:pt x="113" y="0"/>
                  <a:pt x="113" y="0"/>
                </a:cubicBezTo>
                <a:cubicBezTo>
                  <a:pt x="93" y="0"/>
                  <a:pt x="93" y="0"/>
                  <a:pt x="93" y="0"/>
                </a:cubicBezTo>
                <a:cubicBezTo>
                  <a:pt x="93" y="72"/>
                  <a:pt x="93" y="72"/>
                  <a:pt x="93" y="72"/>
                </a:cubicBezTo>
                <a:cubicBezTo>
                  <a:pt x="93" y="75"/>
                  <a:pt x="91" y="77"/>
                  <a:pt x="88" y="77"/>
                </a:cubicBezTo>
                <a:cubicBezTo>
                  <a:pt x="88" y="77"/>
                  <a:pt x="87" y="77"/>
                  <a:pt x="85" y="77"/>
                </a:cubicBezTo>
                <a:cubicBezTo>
                  <a:pt x="15" y="45"/>
                  <a:pt x="15" y="45"/>
                  <a:pt x="15" y="45"/>
                </a:cubicBezTo>
                <a:cubicBezTo>
                  <a:pt x="6" y="63"/>
                  <a:pt x="6" y="63"/>
                  <a:pt x="6" y="63"/>
                </a:cubicBezTo>
                <a:cubicBezTo>
                  <a:pt x="0" y="76"/>
                  <a:pt x="2" y="83"/>
                  <a:pt x="14" y="89"/>
                </a:cubicBezTo>
                <a:cubicBezTo>
                  <a:pt x="80" y="120"/>
                  <a:pt x="80" y="120"/>
                  <a:pt x="80" y="120"/>
                </a:cubicBezTo>
                <a:cubicBezTo>
                  <a:pt x="24" y="187"/>
                  <a:pt x="24" y="187"/>
                  <a:pt x="24" y="187"/>
                </a:cubicBezTo>
                <a:cubicBezTo>
                  <a:pt x="49" y="204"/>
                  <a:pt x="49" y="204"/>
                  <a:pt x="49" y="204"/>
                </a:cubicBezTo>
                <a:cubicBezTo>
                  <a:pt x="52" y="206"/>
                  <a:pt x="55" y="207"/>
                  <a:pt x="58" y="207"/>
                </a:cubicBezTo>
                <a:cubicBezTo>
                  <a:pt x="63" y="207"/>
                  <a:pt x="68" y="204"/>
                  <a:pt x="73" y="198"/>
                </a:cubicBezTo>
                <a:cubicBezTo>
                  <a:pt x="113" y="144"/>
                  <a:pt x="113" y="144"/>
                  <a:pt x="113" y="144"/>
                </a:cubicBezTo>
                <a:cubicBezTo>
                  <a:pt x="154" y="198"/>
                  <a:pt x="154" y="198"/>
                  <a:pt x="154" y="198"/>
                </a:cubicBezTo>
                <a:cubicBezTo>
                  <a:pt x="154" y="198"/>
                  <a:pt x="154" y="198"/>
                  <a:pt x="154" y="198"/>
                </a:cubicBezTo>
                <a:cubicBezTo>
                  <a:pt x="159" y="204"/>
                  <a:pt x="164" y="207"/>
                  <a:pt x="169" y="207"/>
                </a:cubicBezTo>
                <a:cubicBezTo>
                  <a:pt x="172" y="207"/>
                  <a:pt x="175" y="206"/>
                  <a:pt x="178" y="204"/>
                </a:cubicBezTo>
                <a:cubicBezTo>
                  <a:pt x="202" y="187"/>
                  <a:pt x="202" y="187"/>
                  <a:pt x="202" y="187"/>
                </a:cubicBezTo>
                <a:cubicBezTo>
                  <a:pt x="147" y="120"/>
                  <a:pt x="147" y="120"/>
                  <a:pt x="147" y="120"/>
                </a:cubicBezTo>
                <a:cubicBezTo>
                  <a:pt x="213" y="89"/>
                  <a:pt x="213" y="89"/>
                  <a:pt x="213" y="89"/>
                </a:cubicBezTo>
                <a:cubicBezTo>
                  <a:pt x="224" y="83"/>
                  <a:pt x="227" y="76"/>
                  <a:pt x="221" y="63"/>
                </a:cubicBezTo>
                <a:cubicBezTo>
                  <a:pt x="211" y="45"/>
                  <a:pt x="211" y="45"/>
                  <a:pt x="211" y="45"/>
                </a:cubicBezTo>
                <a:cubicBezTo>
                  <a:pt x="141" y="77"/>
                  <a:pt x="141" y="77"/>
                  <a:pt x="141" y="77"/>
                </a:cubicBezTo>
                <a:cubicBezTo>
                  <a:pt x="140" y="77"/>
                  <a:pt x="139" y="77"/>
                  <a:pt x="138" y="77"/>
                </a:cubicBezTo>
                <a:cubicBezTo>
                  <a:pt x="136" y="77"/>
                  <a:pt x="134" y="75"/>
                  <a:pt x="134" y="72"/>
                </a:cubicBezTo>
                <a:cubicBezTo>
                  <a:pt x="134" y="0"/>
                  <a:pt x="134" y="0"/>
                  <a:pt x="134" y="0"/>
                </a:cubicBezTo>
              </a:path>
            </a:pathLst>
          </a:custGeom>
          <a:solidFill>
            <a:srgbClr val="96D3DD"/>
          </a:solidFill>
          <a:ln>
            <a:noFill/>
          </a:ln>
        </p:spPr>
        <p:txBody>
          <a:bodyPr vert="horz" wrap="square" lIns="83988" tIns="41994" rIns="83988" bIns="41994" numCol="1" anchor="t" anchorCtr="0" compatLnSpc="1">
            <a:prstTxWarp prst="textNoShape">
              <a:avLst/>
            </a:prstTxWarp>
          </a:bodyPr>
          <a:lstStyle/>
          <a:p>
            <a:endParaRPr lang="fr-FR"/>
          </a:p>
        </p:txBody>
      </p:sp>
      <p:sp>
        <p:nvSpPr>
          <p:cNvPr id="6" name="Espace réservé du texte 8"/>
          <p:cNvSpPr>
            <a:spLocks noGrp="1"/>
          </p:cNvSpPr>
          <p:nvPr>
            <p:ph type="body" sz="quarter" idx="12" hasCustomPrompt="1"/>
          </p:nvPr>
        </p:nvSpPr>
        <p:spPr>
          <a:xfrm>
            <a:off x="1150185" y="757464"/>
            <a:ext cx="4184463" cy="3816480"/>
          </a:xfrm>
        </p:spPr>
        <p:txBody>
          <a:bodyPr/>
          <a:lstStyle>
            <a:lvl1pPr>
              <a:lnSpc>
                <a:spcPct val="73000"/>
              </a:lnSpc>
              <a:spcBef>
                <a:spcPts val="0"/>
              </a:spcBef>
              <a:defRPr sz="3000" b="0"/>
            </a:lvl1pPr>
            <a:lvl2pPr>
              <a:lnSpc>
                <a:spcPct val="80000"/>
              </a:lnSpc>
              <a:spcBef>
                <a:spcPts val="0"/>
              </a:spcBef>
              <a:defRPr sz="2200" b="0" cap="all">
                <a:solidFill>
                  <a:schemeClr val="tx2"/>
                </a:solidFill>
              </a:defRPr>
            </a:lvl2pPr>
            <a:lvl3pPr marL="0" indent="0">
              <a:lnSpc>
                <a:spcPct val="80000"/>
              </a:lnSpc>
              <a:spcBef>
                <a:spcPts val="0"/>
              </a:spcBef>
              <a:buFont typeface="Calibri" panose="020F0502020204030204" pitchFamily="34" charset="0"/>
              <a:buChar char="​"/>
              <a:defRPr sz="2200" b="0">
                <a:solidFill>
                  <a:schemeClr val="tx2"/>
                </a:solidFill>
              </a:defRPr>
            </a:lvl3pPr>
            <a:lvl4pPr marL="0" indent="0">
              <a:buFont typeface="Calibri" panose="020F0502020204030204" pitchFamily="34" charset="0"/>
              <a:buChar char="​"/>
              <a:defRPr b="0">
                <a:solidFill>
                  <a:schemeClr val="accent4"/>
                </a:solidFill>
              </a:defRPr>
            </a:lvl4pPr>
            <a:lvl5pPr marL="0" indent="0">
              <a:defRPr b="1">
                <a:solidFill>
                  <a:schemeClr val="accent4"/>
                </a:solidFill>
              </a:defRPr>
            </a:lvl5pPr>
          </a:lstStyle>
          <a:p>
            <a:pPr lvl="0"/>
            <a:r>
              <a:rPr lang="fr-FR" dirty="0"/>
              <a:t>Titre</a:t>
            </a:r>
          </a:p>
          <a:p>
            <a:pPr lvl="1"/>
            <a:r>
              <a:rPr lang="fr-FR" dirty="0"/>
              <a:t>Sous-titre</a:t>
            </a:r>
          </a:p>
          <a:p>
            <a:pPr lvl="2"/>
            <a:r>
              <a:rPr lang="fr-FR" dirty="0"/>
              <a:t>Sous-titre</a:t>
            </a:r>
          </a:p>
        </p:txBody>
      </p:sp>
    </p:spTree>
    <p:extLst>
      <p:ext uri="{BB962C8B-B14F-4D97-AF65-F5344CB8AC3E}">
        <p14:creationId xmlns:p14="http://schemas.microsoft.com/office/powerpoint/2010/main" val="2298111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ouverture">
    <p:spTree>
      <p:nvGrpSpPr>
        <p:cNvPr id="1" name=""/>
        <p:cNvGrpSpPr/>
        <p:nvPr/>
      </p:nvGrpSpPr>
      <p:grpSpPr>
        <a:xfrm>
          <a:off x="0" y="0"/>
          <a:ext cx="0" cy="0"/>
          <a:chOff x="0" y="0"/>
          <a:chExt cx="0" cy="0"/>
        </a:xfrm>
      </p:grpSpPr>
      <p:sp>
        <p:nvSpPr>
          <p:cNvPr id="22" name="Espace réservé du texte 21"/>
          <p:cNvSpPr>
            <a:spLocks noGrp="1"/>
          </p:cNvSpPr>
          <p:nvPr>
            <p:ph type="body" sz="quarter" idx="13" hasCustomPrompt="1"/>
          </p:nvPr>
        </p:nvSpPr>
        <p:spPr>
          <a:xfrm>
            <a:off x="1147402" y="2057740"/>
            <a:ext cx="6095402" cy="236570"/>
          </a:xfrm>
        </p:spPr>
        <p:txBody>
          <a:bodyPr lIns="0" anchor="ctr"/>
          <a:lstStyle>
            <a:lvl1pPr>
              <a:defRPr sz="1800" b="0" baseline="0">
                <a:solidFill>
                  <a:schemeClr val="tx1"/>
                </a:solidFill>
              </a:defRPr>
            </a:lvl1pPr>
          </a:lstStyle>
          <a:p>
            <a:pPr lvl="0"/>
            <a:r>
              <a:rPr lang="fr-FR" dirty="0"/>
              <a:t>Sous-titre</a:t>
            </a:r>
          </a:p>
        </p:txBody>
      </p:sp>
      <p:sp>
        <p:nvSpPr>
          <p:cNvPr id="23" name="Espace réservé du texte 21"/>
          <p:cNvSpPr>
            <a:spLocks noGrp="1"/>
          </p:cNvSpPr>
          <p:nvPr>
            <p:ph type="body" sz="quarter" idx="14" hasCustomPrompt="1"/>
          </p:nvPr>
        </p:nvSpPr>
        <p:spPr>
          <a:xfrm>
            <a:off x="1139782" y="2334133"/>
            <a:ext cx="6103082" cy="236571"/>
          </a:xfrm>
        </p:spPr>
        <p:txBody>
          <a:bodyPr lIns="0" anchor="ctr"/>
          <a:lstStyle>
            <a:lvl1pPr>
              <a:defRPr sz="1800" b="0">
                <a:solidFill>
                  <a:schemeClr val="tx1"/>
                </a:solidFill>
              </a:defRPr>
            </a:lvl1pPr>
          </a:lstStyle>
          <a:p>
            <a:pPr lvl="0"/>
            <a:r>
              <a:rPr lang="fr-FR" dirty="0"/>
              <a:t>Date</a:t>
            </a:r>
          </a:p>
        </p:txBody>
      </p:sp>
      <p:sp>
        <p:nvSpPr>
          <p:cNvPr id="2" name="Titre 1"/>
          <p:cNvSpPr>
            <a:spLocks noGrp="1"/>
          </p:cNvSpPr>
          <p:nvPr>
            <p:ph type="title" hasCustomPrompt="1"/>
          </p:nvPr>
        </p:nvSpPr>
        <p:spPr>
          <a:xfrm>
            <a:off x="1136650" y="1005109"/>
            <a:ext cx="6106238" cy="897299"/>
          </a:xfrm>
        </p:spPr>
        <p:txBody>
          <a:bodyPr lIns="0" tIns="0" rIns="0" bIns="0" anchor="ctr"/>
          <a:lstStyle>
            <a:lvl1pPr>
              <a:lnSpc>
                <a:spcPct val="85000"/>
              </a:lnSpc>
              <a:defRPr sz="2400" cap="all" spc="28" baseline="0">
                <a:solidFill>
                  <a:schemeClr val="tx2"/>
                </a:solidFill>
              </a:defRPr>
            </a:lvl1pPr>
          </a:lstStyle>
          <a:p>
            <a:r>
              <a:rPr lang="fr-FR" dirty="0"/>
              <a:t>Titre</a:t>
            </a:r>
          </a:p>
        </p:txBody>
      </p:sp>
    </p:spTree>
    <p:extLst>
      <p:ext uri="{BB962C8B-B14F-4D97-AF65-F5344CB8AC3E}">
        <p14:creationId xmlns:p14="http://schemas.microsoft.com/office/powerpoint/2010/main" val="427041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vmlDrawing" Target="../drawings/vmlDrawing1.v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t 4" hidden="1"/>
          <p:cNvGraphicFramePr>
            <a:graphicFrameLocks noChangeAspect="1"/>
          </p:cNvGraphicFramePr>
          <p:nvPr>
            <p:custDataLst>
              <p:tags r:id="rId6"/>
            </p:custDataLst>
            <p:extLst>
              <p:ext uri="{D42A27DB-BD31-4B8C-83A1-F6EECF244321}">
                <p14:modId xmlns:p14="http://schemas.microsoft.com/office/powerpoint/2010/main" val="8503866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4841" name="Diapositive think-cell" r:id="rId7" imgW="422" imgH="420" progId="TCLayout.ActiveDocument.1">
                  <p:embed/>
                </p:oleObj>
              </mc:Choice>
              <mc:Fallback>
                <p:oleObj name="Diapositive think-cell" r:id="rId7" imgW="422" imgH="420" progId="TCLayout.ActiveDocument.1">
                  <p:embed/>
                  <p:pic>
                    <p:nvPicPr>
                      <p:cNvPr id="5" name="Objet 4"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2" name="Titre"/>
          <p:cNvSpPr>
            <a:spLocks noGrp="1"/>
          </p:cNvSpPr>
          <p:nvPr>
            <p:ph type="title"/>
          </p:nvPr>
        </p:nvSpPr>
        <p:spPr>
          <a:xfrm>
            <a:off x="1142999" y="768350"/>
            <a:ext cx="8380587" cy="755650"/>
          </a:xfrm>
          <a:prstGeom prst="rect">
            <a:avLst/>
          </a:prstGeom>
        </p:spPr>
        <p:txBody>
          <a:bodyPr vert="horz" lIns="0" tIns="41994" rIns="83988" bIns="41994" rtlCol="0" anchor="t">
            <a:noAutofit/>
          </a:bodyPr>
          <a:lstStyle/>
          <a:p>
            <a:r>
              <a:rPr lang="fr-FR" dirty="0"/>
              <a:t>Modifiez le style du titre</a:t>
            </a:r>
          </a:p>
        </p:txBody>
      </p:sp>
      <p:sp>
        <p:nvSpPr>
          <p:cNvPr id="3" name="Texte"/>
          <p:cNvSpPr>
            <a:spLocks noGrp="1"/>
          </p:cNvSpPr>
          <p:nvPr>
            <p:ph type="body" idx="1"/>
          </p:nvPr>
        </p:nvSpPr>
        <p:spPr>
          <a:xfrm>
            <a:off x="1136519" y="2286000"/>
            <a:ext cx="8387067" cy="3800475"/>
          </a:xfrm>
          <a:prstGeom prst="rect">
            <a:avLst/>
          </a:prstGeom>
        </p:spPr>
        <p:txBody>
          <a:bodyPr vert="horz" lIns="0" tIns="41994" rIns="83988" bIns="41994" rtlCol="0">
            <a:noAutofit/>
          </a:bodyPr>
          <a:lstStyle/>
          <a:p>
            <a:pPr lvl="0"/>
            <a:r>
              <a:rPr lang="fr-FR" dirty="0"/>
              <a:t>Titre</a:t>
            </a:r>
          </a:p>
          <a:p>
            <a:pPr lvl="1"/>
            <a:r>
              <a:rPr lang="fr-FR" dirty="0"/>
              <a:t>Contenu</a:t>
            </a:r>
          </a:p>
          <a:p>
            <a:pPr lvl="2"/>
            <a:r>
              <a:rPr lang="fr-FR" dirty="0"/>
              <a:t>Détail</a:t>
            </a:r>
          </a:p>
          <a:p>
            <a:pPr lvl="3"/>
            <a:r>
              <a:rPr lang="fr-FR" dirty="0"/>
              <a:t>Sous-détail</a:t>
            </a:r>
          </a:p>
          <a:p>
            <a:pPr lvl="4"/>
            <a:r>
              <a:rPr lang="fr-FR" dirty="0"/>
              <a:t>Sous-détail</a:t>
            </a:r>
          </a:p>
          <a:p>
            <a:pPr lvl="5"/>
            <a:r>
              <a:rPr lang="fr-FR" dirty="0"/>
              <a:t> </a:t>
            </a:r>
          </a:p>
          <a:p>
            <a:pPr lvl="6"/>
            <a:r>
              <a:rPr lang="fr-FR" dirty="0"/>
              <a:t> </a:t>
            </a:r>
          </a:p>
          <a:p>
            <a:pPr lvl="7"/>
            <a:r>
              <a:rPr lang="fr-FR" dirty="0"/>
              <a:t> </a:t>
            </a:r>
          </a:p>
          <a:p>
            <a:pPr lvl="8"/>
            <a:r>
              <a:rPr lang="fr-FR" dirty="0"/>
              <a:t> </a:t>
            </a:r>
          </a:p>
        </p:txBody>
      </p:sp>
      <p:grpSp>
        <p:nvGrpSpPr>
          <p:cNvPr id="494" name="Guillemets Ronds" hidden="1"/>
          <p:cNvGrpSpPr>
            <a:grpSpLocks noChangeAspect="1"/>
          </p:cNvGrpSpPr>
          <p:nvPr/>
        </p:nvGrpSpPr>
        <p:grpSpPr bwMode="auto">
          <a:xfrm>
            <a:off x="-1177974" y="131631"/>
            <a:ext cx="827087" cy="655637"/>
            <a:chOff x="539" y="1151"/>
            <a:chExt cx="521" cy="413"/>
          </a:xfrm>
        </p:grpSpPr>
        <p:sp>
          <p:nvSpPr>
            <p:cNvPr id="495" name="Freeform 5"/>
            <p:cNvSpPr>
              <a:spLocks/>
            </p:cNvSpPr>
            <p:nvPr/>
          </p:nvSpPr>
          <p:spPr bwMode="auto">
            <a:xfrm>
              <a:off x="539" y="1151"/>
              <a:ext cx="241" cy="413"/>
            </a:xfrm>
            <a:custGeom>
              <a:avLst/>
              <a:gdLst>
                <a:gd name="T0" fmla="*/ 1 w 101"/>
                <a:gd name="T1" fmla="*/ 126 h 172"/>
                <a:gd name="T2" fmla="*/ 51 w 101"/>
                <a:gd name="T3" fmla="*/ 172 h 172"/>
                <a:gd name="T4" fmla="*/ 101 w 101"/>
                <a:gd name="T5" fmla="*/ 122 h 172"/>
                <a:gd name="T6" fmla="*/ 51 w 101"/>
                <a:gd name="T7" fmla="*/ 72 h 172"/>
                <a:gd name="T8" fmla="*/ 46 w 101"/>
                <a:gd name="T9" fmla="*/ 72 h 172"/>
                <a:gd name="T10" fmla="*/ 45 w 101"/>
                <a:gd name="T11" fmla="*/ 69 h 172"/>
                <a:gd name="T12" fmla="*/ 70 w 101"/>
                <a:gd name="T13" fmla="*/ 27 h 172"/>
                <a:gd name="T14" fmla="*/ 70 w 101"/>
                <a:gd name="T15" fmla="*/ 27 h 172"/>
                <a:gd name="T16" fmla="*/ 70 w 101"/>
                <a:gd name="T17" fmla="*/ 9 h 172"/>
                <a:gd name="T18" fmla="*/ 60 w 101"/>
                <a:gd name="T19" fmla="*/ 0 h 172"/>
                <a:gd name="T20" fmla="*/ 0 w 101"/>
                <a:gd name="T21" fmla="*/ 113 h 172"/>
                <a:gd name="T22" fmla="*/ 1 w 101"/>
                <a:gd name="T23" fmla="*/ 12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172">
                  <a:moveTo>
                    <a:pt x="1" y="126"/>
                  </a:moveTo>
                  <a:cubicBezTo>
                    <a:pt x="2" y="152"/>
                    <a:pt x="24" y="172"/>
                    <a:pt x="51" y="172"/>
                  </a:cubicBezTo>
                  <a:cubicBezTo>
                    <a:pt x="78" y="172"/>
                    <a:pt x="101" y="150"/>
                    <a:pt x="101" y="122"/>
                  </a:cubicBezTo>
                  <a:cubicBezTo>
                    <a:pt x="101" y="94"/>
                    <a:pt x="78" y="72"/>
                    <a:pt x="51" y="72"/>
                  </a:cubicBezTo>
                  <a:cubicBezTo>
                    <a:pt x="49" y="72"/>
                    <a:pt x="47" y="72"/>
                    <a:pt x="46" y="72"/>
                  </a:cubicBezTo>
                  <a:cubicBezTo>
                    <a:pt x="45" y="71"/>
                    <a:pt x="45" y="70"/>
                    <a:pt x="45" y="69"/>
                  </a:cubicBezTo>
                  <a:cubicBezTo>
                    <a:pt x="45" y="55"/>
                    <a:pt x="59" y="39"/>
                    <a:pt x="70" y="27"/>
                  </a:cubicBezTo>
                  <a:cubicBezTo>
                    <a:pt x="70" y="27"/>
                    <a:pt x="70" y="27"/>
                    <a:pt x="70" y="27"/>
                  </a:cubicBezTo>
                  <a:cubicBezTo>
                    <a:pt x="75" y="21"/>
                    <a:pt x="77" y="15"/>
                    <a:pt x="70" y="9"/>
                  </a:cubicBezTo>
                  <a:cubicBezTo>
                    <a:pt x="60" y="0"/>
                    <a:pt x="60" y="0"/>
                    <a:pt x="60" y="0"/>
                  </a:cubicBezTo>
                  <a:cubicBezTo>
                    <a:pt x="41" y="18"/>
                    <a:pt x="0" y="69"/>
                    <a:pt x="0" y="113"/>
                  </a:cubicBezTo>
                  <a:cubicBezTo>
                    <a:pt x="0" y="118"/>
                    <a:pt x="0" y="122"/>
                    <a:pt x="1" y="126"/>
                  </a:cubicBezTo>
                  <a:close/>
                </a:path>
              </a:pathLst>
            </a:custGeom>
            <a:solidFill>
              <a:srgbClr val="BA0D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6" name="Freeform 6"/>
            <p:cNvSpPr>
              <a:spLocks/>
            </p:cNvSpPr>
            <p:nvPr/>
          </p:nvSpPr>
          <p:spPr bwMode="auto">
            <a:xfrm>
              <a:off x="819" y="1151"/>
              <a:ext cx="241" cy="413"/>
            </a:xfrm>
            <a:custGeom>
              <a:avLst/>
              <a:gdLst>
                <a:gd name="T0" fmla="*/ 1 w 101"/>
                <a:gd name="T1" fmla="*/ 126 h 172"/>
                <a:gd name="T2" fmla="*/ 51 w 101"/>
                <a:gd name="T3" fmla="*/ 172 h 172"/>
                <a:gd name="T4" fmla="*/ 101 w 101"/>
                <a:gd name="T5" fmla="*/ 122 h 172"/>
                <a:gd name="T6" fmla="*/ 51 w 101"/>
                <a:gd name="T7" fmla="*/ 72 h 172"/>
                <a:gd name="T8" fmla="*/ 46 w 101"/>
                <a:gd name="T9" fmla="*/ 72 h 172"/>
                <a:gd name="T10" fmla="*/ 46 w 101"/>
                <a:gd name="T11" fmla="*/ 69 h 172"/>
                <a:gd name="T12" fmla="*/ 70 w 101"/>
                <a:gd name="T13" fmla="*/ 27 h 172"/>
                <a:gd name="T14" fmla="*/ 70 w 101"/>
                <a:gd name="T15" fmla="*/ 27 h 172"/>
                <a:gd name="T16" fmla="*/ 70 w 101"/>
                <a:gd name="T17" fmla="*/ 9 h 172"/>
                <a:gd name="T18" fmla="*/ 61 w 101"/>
                <a:gd name="T19" fmla="*/ 0 h 172"/>
                <a:gd name="T20" fmla="*/ 0 w 101"/>
                <a:gd name="T21" fmla="*/ 113 h 172"/>
                <a:gd name="T22" fmla="*/ 1 w 101"/>
                <a:gd name="T23" fmla="*/ 12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172">
                  <a:moveTo>
                    <a:pt x="1" y="126"/>
                  </a:moveTo>
                  <a:cubicBezTo>
                    <a:pt x="3" y="152"/>
                    <a:pt x="24" y="172"/>
                    <a:pt x="51" y="172"/>
                  </a:cubicBezTo>
                  <a:cubicBezTo>
                    <a:pt x="79" y="172"/>
                    <a:pt x="101" y="150"/>
                    <a:pt x="101" y="122"/>
                  </a:cubicBezTo>
                  <a:cubicBezTo>
                    <a:pt x="101" y="94"/>
                    <a:pt x="79" y="72"/>
                    <a:pt x="51" y="72"/>
                  </a:cubicBezTo>
                  <a:cubicBezTo>
                    <a:pt x="49" y="72"/>
                    <a:pt x="48" y="72"/>
                    <a:pt x="46" y="72"/>
                  </a:cubicBezTo>
                  <a:cubicBezTo>
                    <a:pt x="46" y="71"/>
                    <a:pt x="46" y="70"/>
                    <a:pt x="46" y="69"/>
                  </a:cubicBezTo>
                  <a:cubicBezTo>
                    <a:pt x="46" y="55"/>
                    <a:pt x="59" y="39"/>
                    <a:pt x="70" y="27"/>
                  </a:cubicBezTo>
                  <a:cubicBezTo>
                    <a:pt x="70" y="27"/>
                    <a:pt x="70" y="27"/>
                    <a:pt x="70" y="27"/>
                  </a:cubicBezTo>
                  <a:cubicBezTo>
                    <a:pt x="75" y="21"/>
                    <a:pt x="77" y="15"/>
                    <a:pt x="70" y="9"/>
                  </a:cubicBezTo>
                  <a:cubicBezTo>
                    <a:pt x="61" y="0"/>
                    <a:pt x="61" y="0"/>
                    <a:pt x="61" y="0"/>
                  </a:cubicBezTo>
                  <a:cubicBezTo>
                    <a:pt x="41" y="18"/>
                    <a:pt x="0" y="69"/>
                    <a:pt x="0" y="113"/>
                  </a:cubicBezTo>
                  <a:cubicBezTo>
                    <a:pt x="0" y="118"/>
                    <a:pt x="0" y="122"/>
                    <a:pt x="1" y="126"/>
                  </a:cubicBezTo>
                  <a:close/>
                </a:path>
              </a:pathLst>
            </a:custGeom>
            <a:solidFill>
              <a:srgbClr val="BA0D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497" name="Guillemets Modernes" hidden="1"/>
          <p:cNvGrpSpPr>
            <a:grpSpLocks noChangeAspect="1"/>
          </p:cNvGrpSpPr>
          <p:nvPr/>
        </p:nvGrpSpPr>
        <p:grpSpPr bwMode="auto">
          <a:xfrm>
            <a:off x="-1123251" y="1840405"/>
            <a:ext cx="717640" cy="611641"/>
            <a:chOff x="1515" y="1137"/>
            <a:chExt cx="501" cy="427"/>
          </a:xfrm>
          <a:solidFill>
            <a:schemeClr val="bg2"/>
          </a:solidFill>
        </p:grpSpPr>
        <p:sp>
          <p:nvSpPr>
            <p:cNvPr id="498" name="Freeform 10"/>
            <p:cNvSpPr>
              <a:spLocks/>
            </p:cNvSpPr>
            <p:nvPr/>
          </p:nvSpPr>
          <p:spPr bwMode="auto">
            <a:xfrm>
              <a:off x="1760" y="1137"/>
              <a:ext cx="256" cy="427"/>
            </a:xfrm>
            <a:custGeom>
              <a:avLst/>
              <a:gdLst>
                <a:gd name="T0" fmla="*/ 107 w 107"/>
                <a:gd name="T1" fmla="*/ 0 h 178"/>
                <a:gd name="T2" fmla="*/ 58 w 107"/>
                <a:gd name="T3" fmla="*/ 0 h 178"/>
                <a:gd name="T4" fmla="*/ 23 w 107"/>
                <a:gd name="T5" fmla="*/ 38 h 178"/>
                <a:gd name="T6" fmla="*/ 23 w 107"/>
                <a:gd name="T7" fmla="*/ 38 h 178"/>
                <a:gd name="T8" fmla="*/ 0 w 107"/>
                <a:gd name="T9" fmla="*/ 178 h 178"/>
                <a:gd name="T10" fmla="*/ 54 w 107"/>
                <a:gd name="T11" fmla="*/ 178 h 178"/>
                <a:gd name="T12" fmla="*/ 107 w 107"/>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07" h="178">
                  <a:moveTo>
                    <a:pt x="107" y="0"/>
                  </a:moveTo>
                  <a:cubicBezTo>
                    <a:pt x="58" y="0"/>
                    <a:pt x="58" y="0"/>
                    <a:pt x="58" y="0"/>
                  </a:cubicBezTo>
                  <a:cubicBezTo>
                    <a:pt x="36" y="0"/>
                    <a:pt x="28" y="6"/>
                    <a:pt x="23" y="38"/>
                  </a:cubicBezTo>
                  <a:cubicBezTo>
                    <a:pt x="23" y="38"/>
                    <a:pt x="23" y="38"/>
                    <a:pt x="23" y="38"/>
                  </a:cubicBezTo>
                  <a:cubicBezTo>
                    <a:pt x="0" y="178"/>
                    <a:pt x="0" y="178"/>
                    <a:pt x="0" y="178"/>
                  </a:cubicBezTo>
                  <a:cubicBezTo>
                    <a:pt x="54" y="178"/>
                    <a:pt x="54" y="178"/>
                    <a:pt x="54" y="178"/>
                  </a:cubicBezTo>
                  <a:cubicBezTo>
                    <a:pt x="107" y="0"/>
                    <a:pt x="107" y="0"/>
                    <a:pt x="10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9" name="Freeform 11"/>
            <p:cNvSpPr>
              <a:spLocks/>
            </p:cNvSpPr>
            <p:nvPr/>
          </p:nvSpPr>
          <p:spPr bwMode="auto">
            <a:xfrm>
              <a:off x="1515" y="1137"/>
              <a:ext cx="257" cy="427"/>
            </a:xfrm>
            <a:custGeom>
              <a:avLst/>
              <a:gdLst>
                <a:gd name="T0" fmla="*/ 107 w 107"/>
                <a:gd name="T1" fmla="*/ 0 h 178"/>
                <a:gd name="T2" fmla="*/ 57 w 107"/>
                <a:gd name="T3" fmla="*/ 0 h 178"/>
                <a:gd name="T4" fmla="*/ 23 w 107"/>
                <a:gd name="T5" fmla="*/ 38 h 178"/>
                <a:gd name="T6" fmla="*/ 23 w 107"/>
                <a:gd name="T7" fmla="*/ 38 h 178"/>
                <a:gd name="T8" fmla="*/ 0 w 107"/>
                <a:gd name="T9" fmla="*/ 178 h 178"/>
                <a:gd name="T10" fmla="*/ 53 w 107"/>
                <a:gd name="T11" fmla="*/ 178 h 178"/>
                <a:gd name="T12" fmla="*/ 107 w 107"/>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07" h="178">
                  <a:moveTo>
                    <a:pt x="107" y="0"/>
                  </a:moveTo>
                  <a:cubicBezTo>
                    <a:pt x="57" y="0"/>
                    <a:pt x="57" y="0"/>
                    <a:pt x="57" y="0"/>
                  </a:cubicBezTo>
                  <a:cubicBezTo>
                    <a:pt x="36" y="0"/>
                    <a:pt x="28" y="6"/>
                    <a:pt x="23" y="38"/>
                  </a:cubicBezTo>
                  <a:cubicBezTo>
                    <a:pt x="23" y="38"/>
                    <a:pt x="23" y="38"/>
                    <a:pt x="23" y="38"/>
                  </a:cubicBezTo>
                  <a:cubicBezTo>
                    <a:pt x="0" y="178"/>
                    <a:pt x="0" y="178"/>
                    <a:pt x="0" y="178"/>
                  </a:cubicBezTo>
                  <a:cubicBezTo>
                    <a:pt x="53" y="178"/>
                    <a:pt x="53" y="178"/>
                    <a:pt x="53" y="178"/>
                  </a:cubicBezTo>
                  <a:cubicBezTo>
                    <a:pt x="107" y="0"/>
                    <a:pt x="107" y="0"/>
                    <a:pt x="10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500" name="Etoile" hidden="1"/>
          <p:cNvSpPr>
            <a:spLocks noChangeAspect="1"/>
          </p:cNvSpPr>
          <p:nvPr/>
        </p:nvSpPr>
        <p:spPr bwMode="auto">
          <a:xfrm>
            <a:off x="-1196231" y="3505183"/>
            <a:ext cx="863600" cy="787400"/>
          </a:xfrm>
          <a:custGeom>
            <a:avLst/>
            <a:gdLst>
              <a:gd name="T0" fmla="*/ 134 w 227"/>
              <a:gd name="T1" fmla="*/ 0 h 207"/>
              <a:gd name="T2" fmla="*/ 114 w 227"/>
              <a:gd name="T3" fmla="*/ 0 h 207"/>
              <a:gd name="T4" fmla="*/ 113 w 227"/>
              <a:gd name="T5" fmla="*/ 0 h 207"/>
              <a:gd name="T6" fmla="*/ 93 w 227"/>
              <a:gd name="T7" fmla="*/ 0 h 207"/>
              <a:gd name="T8" fmla="*/ 93 w 227"/>
              <a:gd name="T9" fmla="*/ 72 h 207"/>
              <a:gd name="T10" fmla="*/ 88 w 227"/>
              <a:gd name="T11" fmla="*/ 77 h 207"/>
              <a:gd name="T12" fmla="*/ 85 w 227"/>
              <a:gd name="T13" fmla="*/ 77 h 207"/>
              <a:gd name="T14" fmla="*/ 15 w 227"/>
              <a:gd name="T15" fmla="*/ 45 h 207"/>
              <a:gd name="T16" fmla="*/ 6 w 227"/>
              <a:gd name="T17" fmla="*/ 63 h 207"/>
              <a:gd name="T18" fmla="*/ 14 w 227"/>
              <a:gd name="T19" fmla="*/ 89 h 207"/>
              <a:gd name="T20" fmla="*/ 80 w 227"/>
              <a:gd name="T21" fmla="*/ 120 h 207"/>
              <a:gd name="T22" fmla="*/ 24 w 227"/>
              <a:gd name="T23" fmla="*/ 187 h 207"/>
              <a:gd name="T24" fmla="*/ 49 w 227"/>
              <a:gd name="T25" fmla="*/ 204 h 207"/>
              <a:gd name="T26" fmla="*/ 58 w 227"/>
              <a:gd name="T27" fmla="*/ 207 h 207"/>
              <a:gd name="T28" fmla="*/ 73 w 227"/>
              <a:gd name="T29" fmla="*/ 198 h 207"/>
              <a:gd name="T30" fmla="*/ 113 w 227"/>
              <a:gd name="T31" fmla="*/ 144 h 207"/>
              <a:gd name="T32" fmla="*/ 154 w 227"/>
              <a:gd name="T33" fmla="*/ 198 h 207"/>
              <a:gd name="T34" fmla="*/ 154 w 227"/>
              <a:gd name="T35" fmla="*/ 198 h 207"/>
              <a:gd name="T36" fmla="*/ 169 w 227"/>
              <a:gd name="T37" fmla="*/ 207 h 207"/>
              <a:gd name="T38" fmla="*/ 178 w 227"/>
              <a:gd name="T39" fmla="*/ 204 h 207"/>
              <a:gd name="T40" fmla="*/ 202 w 227"/>
              <a:gd name="T41" fmla="*/ 187 h 207"/>
              <a:gd name="T42" fmla="*/ 147 w 227"/>
              <a:gd name="T43" fmla="*/ 120 h 207"/>
              <a:gd name="T44" fmla="*/ 213 w 227"/>
              <a:gd name="T45" fmla="*/ 89 h 207"/>
              <a:gd name="T46" fmla="*/ 221 w 227"/>
              <a:gd name="T47" fmla="*/ 63 h 207"/>
              <a:gd name="T48" fmla="*/ 211 w 227"/>
              <a:gd name="T49" fmla="*/ 45 h 207"/>
              <a:gd name="T50" fmla="*/ 141 w 227"/>
              <a:gd name="T51" fmla="*/ 77 h 207"/>
              <a:gd name="T52" fmla="*/ 138 w 227"/>
              <a:gd name="T53" fmla="*/ 77 h 207"/>
              <a:gd name="T54" fmla="*/ 134 w 227"/>
              <a:gd name="T55" fmla="*/ 72 h 207"/>
              <a:gd name="T56" fmla="*/ 134 w 227"/>
              <a:gd name="T5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7" h="207">
                <a:moveTo>
                  <a:pt x="134" y="0"/>
                </a:moveTo>
                <a:cubicBezTo>
                  <a:pt x="114" y="0"/>
                  <a:pt x="114" y="0"/>
                  <a:pt x="114" y="0"/>
                </a:cubicBezTo>
                <a:cubicBezTo>
                  <a:pt x="113" y="0"/>
                  <a:pt x="113" y="0"/>
                  <a:pt x="113" y="0"/>
                </a:cubicBezTo>
                <a:cubicBezTo>
                  <a:pt x="93" y="0"/>
                  <a:pt x="93" y="0"/>
                  <a:pt x="93" y="0"/>
                </a:cubicBezTo>
                <a:cubicBezTo>
                  <a:pt x="93" y="72"/>
                  <a:pt x="93" y="72"/>
                  <a:pt x="93" y="72"/>
                </a:cubicBezTo>
                <a:cubicBezTo>
                  <a:pt x="93" y="75"/>
                  <a:pt x="91" y="77"/>
                  <a:pt x="88" y="77"/>
                </a:cubicBezTo>
                <a:cubicBezTo>
                  <a:pt x="88" y="77"/>
                  <a:pt x="87" y="77"/>
                  <a:pt x="85" y="77"/>
                </a:cubicBezTo>
                <a:cubicBezTo>
                  <a:pt x="15" y="45"/>
                  <a:pt x="15" y="45"/>
                  <a:pt x="15" y="45"/>
                </a:cubicBezTo>
                <a:cubicBezTo>
                  <a:pt x="6" y="63"/>
                  <a:pt x="6" y="63"/>
                  <a:pt x="6" y="63"/>
                </a:cubicBezTo>
                <a:cubicBezTo>
                  <a:pt x="0" y="76"/>
                  <a:pt x="2" y="83"/>
                  <a:pt x="14" y="89"/>
                </a:cubicBezTo>
                <a:cubicBezTo>
                  <a:pt x="80" y="120"/>
                  <a:pt x="80" y="120"/>
                  <a:pt x="80" y="120"/>
                </a:cubicBezTo>
                <a:cubicBezTo>
                  <a:pt x="24" y="187"/>
                  <a:pt x="24" y="187"/>
                  <a:pt x="24" y="187"/>
                </a:cubicBezTo>
                <a:cubicBezTo>
                  <a:pt x="49" y="204"/>
                  <a:pt x="49" y="204"/>
                  <a:pt x="49" y="204"/>
                </a:cubicBezTo>
                <a:cubicBezTo>
                  <a:pt x="52" y="206"/>
                  <a:pt x="55" y="207"/>
                  <a:pt x="58" y="207"/>
                </a:cubicBezTo>
                <a:cubicBezTo>
                  <a:pt x="63" y="207"/>
                  <a:pt x="68" y="204"/>
                  <a:pt x="73" y="198"/>
                </a:cubicBezTo>
                <a:cubicBezTo>
                  <a:pt x="113" y="144"/>
                  <a:pt x="113" y="144"/>
                  <a:pt x="113" y="144"/>
                </a:cubicBezTo>
                <a:cubicBezTo>
                  <a:pt x="154" y="198"/>
                  <a:pt x="154" y="198"/>
                  <a:pt x="154" y="198"/>
                </a:cubicBezTo>
                <a:cubicBezTo>
                  <a:pt x="154" y="198"/>
                  <a:pt x="154" y="198"/>
                  <a:pt x="154" y="198"/>
                </a:cubicBezTo>
                <a:cubicBezTo>
                  <a:pt x="159" y="204"/>
                  <a:pt x="164" y="207"/>
                  <a:pt x="169" y="207"/>
                </a:cubicBezTo>
                <a:cubicBezTo>
                  <a:pt x="172" y="207"/>
                  <a:pt x="175" y="206"/>
                  <a:pt x="178" y="204"/>
                </a:cubicBezTo>
                <a:cubicBezTo>
                  <a:pt x="202" y="187"/>
                  <a:pt x="202" y="187"/>
                  <a:pt x="202" y="187"/>
                </a:cubicBezTo>
                <a:cubicBezTo>
                  <a:pt x="147" y="120"/>
                  <a:pt x="147" y="120"/>
                  <a:pt x="147" y="120"/>
                </a:cubicBezTo>
                <a:cubicBezTo>
                  <a:pt x="213" y="89"/>
                  <a:pt x="213" y="89"/>
                  <a:pt x="213" y="89"/>
                </a:cubicBezTo>
                <a:cubicBezTo>
                  <a:pt x="224" y="83"/>
                  <a:pt x="227" y="76"/>
                  <a:pt x="221" y="63"/>
                </a:cubicBezTo>
                <a:cubicBezTo>
                  <a:pt x="211" y="45"/>
                  <a:pt x="211" y="45"/>
                  <a:pt x="211" y="45"/>
                </a:cubicBezTo>
                <a:cubicBezTo>
                  <a:pt x="141" y="77"/>
                  <a:pt x="141" y="77"/>
                  <a:pt x="141" y="77"/>
                </a:cubicBezTo>
                <a:cubicBezTo>
                  <a:pt x="140" y="77"/>
                  <a:pt x="139" y="77"/>
                  <a:pt x="138" y="77"/>
                </a:cubicBezTo>
                <a:cubicBezTo>
                  <a:pt x="136" y="77"/>
                  <a:pt x="134" y="75"/>
                  <a:pt x="134" y="72"/>
                </a:cubicBezTo>
                <a:cubicBezTo>
                  <a:pt x="134" y="0"/>
                  <a:pt x="134" y="0"/>
                  <a:pt x="134"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sp>
        <p:nvSpPr>
          <p:cNvPr id="501" name="Carré" hidden="1"/>
          <p:cNvSpPr>
            <a:spLocks noChangeAspect="1"/>
          </p:cNvSpPr>
          <p:nvPr/>
        </p:nvSpPr>
        <p:spPr>
          <a:xfrm>
            <a:off x="-1094631" y="5345720"/>
            <a:ext cx="660400" cy="660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2" name="Parenthèse fermante" hidden="1"/>
          <p:cNvSpPr>
            <a:spLocks noChangeAspect="1"/>
          </p:cNvSpPr>
          <p:nvPr/>
        </p:nvSpPr>
        <p:spPr bwMode="auto">
          <a:xfrm>
            <a:off x="10677720" y="131631"/>
            <a:ext cx="198438" cy="711200"/>
          </a:xfrm>
          <a:custGeom>
            <a:avLst/>
            <a:gdLst>
              <a:gd name="T0" fmla="*/ 6 w 50"/>
              <a:gd name="T1" fmla="*/ 0 h 187"/>
              <a:gd name="T2" fmla="*/ 3 w 50"/>
              <a:gd name="T3" fmla="*/ 1 h 187"/>
              <a:gd name="T4" fmla="*/ 3 w 50"/>
              <a:gd name="T5" fmla="*/ 1 h 187"/>
              <a:gd name="T6" fmla="*/ 2 w 50"/>
              <a:gd name="T7" fmla="*/ 1 h 187"/>
              <a:gd name="T8" fmla="*/ 0 w 50"/>
              <a:gd name="T9" fmla="*/ 3 h 187"/>
              <a:gd name="T10" fmla="*/ 10 w 50"/>
              <a:gd name="T11" fmla="*/ 13 h 187"/>
              <a:gd name="T12" fmla="*/ 36 w 50"/>
              <a:gd name="T13" fmla="*/ 93 h 187"/>
              <a:gd name="T14" fmla="*/ 10 w 50"/>
              <a:gd name="T15" fmla="*/ 173 h 187"/>
              <a:gd name="T16" fmla="*/ 0 w 50"/>
              <a:gd name="T17" fmla="*/ 183 h 187"/>
              <a:gd name="T18" fmla="*/ 2 w 50"/>
              <a:gd name="T19" fmla="*/ 185 h 187"/>
              <a:gd name="T20" fmla="*/ 3 w 50"/>
              <a:gd name="T21" fmla="*/ 186 h 187"/>
              <a:gd name="T22" fmla="*/ 3 w 50"/>
              <a:gd name="T23" fmla="*/ 186 h 187"/>
              <a:gd name="T24" fmla="*/ 6 w 50"/>
              <a:gd name="T25" fmla="*/ 187 h 187"/>
              <a:gd name="T26" fmla="*/ 10 w 50"/>
              <a:gd name="T27" fmla="*/ 186 h 187"/>
              <a:gd name="T28" fmla="*/ 38 w 50"/>
              <a:gd name="T29" fmla="*/ 149 h 187"/>
              <a:gd name="T30" fmla="*/ 50 w 50"/>
              <a:gd name="T31" fmla="*/ 93 h 187"/>
              <a:gd name="T32" fmla="*/ 38 w 50"/>
              <a:gd name="T33" fmla="*/ 38 h 187"/>
              <a:gd name="T34" fmla="*/ 10 w 50"/>
              <a:gd name="T35" fmla="*/ 1 h 187"/>
              <a:gd name="T36" fmla="*/ 6 w 50"/>
              <a:gd name="T37"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187">
                <a:moveTo>
                  <a:pt x="6" y="0"/>
                </a:moveTo>
                <a:cubicBezTo>
                  <a:pt x="5" y="0"/>
                  <a:pt x="4" y="0"/>
                  <a:pt x="3" y="1"/>
                </a:cubicBezTo>
                <a:cubicBezTo>
                  <a:pt x="3" y="1"/>
                  <a:pt x="3" y="1"/>
                  <a:pt x="3" y="1"/>
                </a:cubicBezTo>
                <a:cubicBezTo>
                  <a:pt x="2" y="1"/>
                  <a:pt x="2" y="1"/>
                  <a:pt x="2" y="1"/>
                </a:cubicBezTo>
                <a:cubicBezTo>
                  <a:pt x="0" y="3"/>
                  <a:pt x="0" y="3"/>
                  <a:pt x="0" y="3"/>
                </a:cubicBezTo>
                <a:cubicBezTo>
                  <a:pt x="10" y="13"/>
                  <a:pt x="10" y="13"/>
                  <a:pt x="10" y="13"/>
                </a:cubicBezTo>
                <a:cubicBezTo>
                  <a:pt x="26" y="32"/>
                  <a:pt x="36" y="58"/>
                  <a:pt x="36" y="93"/>
                </a:cubicBezTo>
                <a:cubicBezTo>
                  <a:pt x="36" y="129"/>
                  <a:pt x="26" y="154"/>
                  <a:pt x="10" y="173"/>
                </a:cubicBezTo>
                <a:cubicBezTo>
                  <a:pt x="0" y="183"/>
                  <a:pt x="0" y="183"/>
                  <a:pt x="0" y="183"/>
                </a:cubicBezTo>
                <a:cubicBezTo>
                  <a:pt x="2" y="185"/>
                  <a:pt x="2" y="185"/>
                  <a:pt x="2" y="185"/>
                </a:cubicBezTo>
                <a:cubicBezTo>
                  <a:pt x="3" y="186"/>
                  <a:pt x="3" y="186"/>
                  <a:pt x="3" y="186"/>
                </a:cubicBezTo>
                <a:cubicBezTo>
                  <a:pt x="3" y="186"/>
                  <a:pt x="3" y="186"/>
                  <a:pt x="3" y="186"/>
                </a:cubicBezTo>
                <a:cubicBezTo>
                  <a:pt x="4" y="186"/>
                  <a:pt x="5" y="187"/>
                  <a:pt x="6" y="187"/>
                </a:cubicBezTo>
                <a:cubicBezTo>
                  <a:pt x="7" y="187"/>
                  <a:pt x="8" y="187"/>
                  <a:pt x="10" y="186"/>
                </a:cubicBezTo>
                <a:cubicBezTo>
                  <a:pt x="18" y="178"/>
                  <a:pt x="30" y="166"/>
                  <a:pt x="38" y="149"/>
                </a:cubicBezTo>
                <a:cubicBezTo>
                  <a:pt x="46" y="133"/>
                  <a:pt x="50" y="115"/>
                  <a:pt x="50" y="93"/>
                </a:cubicBezTo>
                <a:cubicBezTo>
                  <a:pt x="50" y="72"/>
                  <a:pt x="46" y="53"/>
                  <a:pt x="38" y="38"/>
                </a:cubicBezTo>
                <a:cubicBezTo>
                  <a:pt x="30" y="20"/>
                  <a:pt x="18" y="9"/>
                  <a:pt x="10" y="1"/>
                </a:cubicBezTo>
                <a:cubicBezTo>
                  <a:pt x="8" y="0"/>
                  <a:pt x="7" y="0"/>
                  <a:pt x="6"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sp>
        <p:nvSpPr>
          <p:cNvPr id="503" name="Parenthèse ouvrante" hidden="1"/>
          <p:cNvSpPr>
            <a:spLocks noChangeAspect="1"/>
          </p:cNvSpPr>
          <p:nvPr/>
        </p:nvSpPr>
        <p:spPr bwMode="auto">
          <a:xfrm rot="10800000">
            <a:off x="10296072" y="131631"/>
            <a:ext cx="198438" cy="711200"/>
          </a:xfrm>
          <a:custGeom>
            <a:avLst/>
            <a:gdLst>
              <a:gd name="T0" fmla="*/ 6 w 50"/>
              <a:gd name="T1" fmla="*/ 0 h 187"/>
              <a:gd name="T2" fmla="*/ 3 w 50"/>
              <a:gd name="T3" fmla="*/ 1 h 187"/>
              <a:gd name="T4" fmla="*/ 3 w 50"/>
              <a:gd name="T5" fmla="*/ 1 h 187"/>
              <a:gd name="T6" fmla="*/ 2 w 50"/>
              <a:gd name="T7" fmla="*/ 1 h 187"/>
              <a:gd name="T8" fmla="*/ 0 w 50"/>
              <a:gd name="T9" fmla="*/ 3 h 187"/>
              <a:gd name="T10" fmla="*/ 10 w 50"/>
              <a:gd name="T11" fmla="*/ 13 h 187"/>
              <a:gd name="T12" fmla="*/ 36 w 50"/>
              <a:gd name="T13" fmla="*/ 93 h 187"/>
              <a:gd name="T14" fmla="*/ 10 w 50"/>
              <a:gd name="T15" fmla="*/ 173 h 187"/>
              <a:gd name="T16" fmla="*/ 0 w 50"/>
              <a:gd name="T17" fmla="*/ 183 h 187"/>
              <a:gd name="T18" fmla="*/ 2 w 50"/>
              <a:gd name="T19" fmla="*/ 185 h 187"/>
              <a:gd name="T20" fmla="*/ 3 w 50"/>
              <a:gd name="T21" fmla="*/ 186 h 187"/>
              <a:gd name="T22" fmla="*/ 3 w 50"/>
              <a:gd name="T23" fmla="*/ 186 h 187"/>
              <a:gd name="T24" fmla="*/ 6 w 50"/>
              <a:gd name="T25" fmla="*/ 187 h 187"/>
              <a:gd name="T26" fmla="*/ 10 w 50"/>
              <a:gd name="T27" fmla="*/ 186 h 187"/>
              <a:gd name="T28" fmla="*/ 38 w 50"/>
              <a:gd name="T29" fmla="*/ 149 h 187"/>
              <a:gd name="T30" fmla="*/ 50 w 50"/>
              <a:gd name="T31" fmla="*/ 93 h 187"/>
              <a:gd name="T32" fmla="*/ 38 w 50"/>
              <a:gd name="T33" fmla="*/ 38 h 187"/>
              <a:gd name="T34" fmla="*/ 10 w 50"/>
              <a:gd name="T35" fmla="*/ 1 h 187"/>
              <a:gd name="T36" fmla="*/ 6 w 50"/>
              <a:gd name="T37"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187">
                <a:moveTo>
                  <a:pt x="6" y="0"/>
                </a:moveTo>
                <a:cubicBezTo>
                  <a:pt x="5" y="0"/>
                  <a:pt x="4" y="0"/>
                  <a:pt x="3" y="1"/>
                </a:cubicBezTo>
                <a:cubicBezTo>
                  <a:pt x="3" y="1"/>
                  <a:pt x="3" y="1"/>
                  <a:pt x="3" y="1"/>
                </a:cubicBezTo>
                <a:cubicBezTo>
                  <a:pt x="2" y="1"/>
                  <a:pt x="2" y="1"/>
                  <a:pt x="2" y="1"/>
                </a:cubicBezTo>
                <a:cubicBezTo>
                  <a:pt x="0" y="3"/>
                  <a:pt x="0" y="3"/>
                  <a:pt x="0" y="3"/>
                </a:cubicBezTo>
                <a:cubicBezTo>
                  <a:pt x="10" y="13"/>
                  <a:pt x="10" y="13"/>
                  <a:pt x="10" y="13"/>
                </a:cubicBezTo>
                <a:cubicBezTo>
                  <a:pt x="26" y="32"/>
                  <a:pt x="36" y="58"/>
                  <a:pt x="36" y="93"/>
                </a:cubicBezTo>
                <a:cubicBezTo>
                  <a:pt x="36" y="129"/>
                  <a:pt x="26" y="154"/>
                  <a:pt x="10" y="173"/>
                </a:cubicBezTo>
                <a:cubicBezTo>
                  <a:pt x="0" y="183"/>
                  <a:pt x="0" y="183"/>
                  <a:pt x="0" y="183"/>
                </a:cubicBezTo>
                <a:cubicBezTo>
                  <a:pt x="2" y="185"/>
                  <a:pt x="2" y="185"/>
                  <a:pt x="2" y="185"/>
                </a:cubicBezTo>
                <a:cubicBezTo>
                  <a:pt x="3" y="186"/>
                  <a:pt x="3" y="186"/>
                  <a:pt x="3" y="186"/>
                </a:cubicBezTo>
                <a:cubicBezTo>
                  <a:pt x="3" y="186"/>
                  <a:pt x="3" y="186"/>
                  <a:pt x="3" y="186"/>
                </a:cubicBezTo>
                <a:cubicBezTo>
                  <a:pt x="4" y="186"/>
                  <a:pt x="5" y="187"/>
                  <a:pt x="6" y="187"/>
                </a:cubicBezTo>
                <a:cubicBezTo>
                  <a:pt x="7" y="187"/>
                  <a:pt x="8" y="187"/>
                  <a:pt x="10" y="186"/>
                </a:cubicBezTo>
                <a:cubicBezTo>
                  <a:pt x="18" y="178"/>
                  <a:pt x="30" y="166"/>
                  <a:pt x="38" y="149"/>
                </a:cubicBezTo>
                <a:cubicBezTo>
                  <a:pt x="46" y="133"/>
                  <a:pt x="50" y="115"/>
                  <a:pt x="50" y="93"/>
                </a:cubicBezTo>
                <a:cubicBezTo>
                  <a:pt x="50" y="72"/>
                  <a:pt x="46" y="53"/>
                  <a:pt x="38" y="38"/>
                </a:cubicBezTo>
                <a:cubicBezTo>
                  <a:pt x="30" y="20"/>
                  <a:pt x="18" y="9"/>
                  <a:pt x="10" y="1"/>
                </a:cubicBezTo>
                <a:cubicBezTo>
                  <a:pt x="8" y="0"/>
                  <a:pt x="7" y="0"/>
                  <a:pt x="6"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sp>
        <p:nvSpPr>
          <p:cNvPr id="504" name="Crochet fermant" hidden="1"/>
          <p:cNvSpPr>
            <a:spLocks noChangeAspect="1"/>
          </p:cNvSpPr>
          <p:nvPr/>
        </p:nvSpPr>
        <p:spPr bwMode="auto">
          <a:xfrm>
            <a:off x="10664226" y="1541462"/>
            <a:ext cx="225425" cy="727075"/>
          </a:xfrm>
          <a:custGeom>
            <a:avLst/>
            <a:gdLst>
              <a:gd name="T0" fmla="*/ 0 w 57"/>
              <a:gd name="T1" fmla="*/ 0 h 191"/>
              <a:gd name="T2" fmla="*/ 0 w 57"/>
              <a:gd name="T3" fmla="*/ 15 h 191"/>
              <a:gd name="T4" fmla="*/ 27 w 57"/>
              <a:gd name="T5" fmla="*/ 47 h 191"/>
              <a:gd name="T6" fmla="*/ 27 w 57"/>
              <a:gd name="T7" fmla="*/ 79 h 191"/>
              <a:gd name="T8" fmla="*/ 37 w 57"/>
              <a:gd name="T9" fmla="*/ 96 h 191"/>
              <a:gd name="T10" fmla="*/ 27 w 57"/>
              <a:gd name="T11" fmla="*/ 112 h 191"/>
              <a:gd name="T12" fmla="*/ 27 w 57"/>
              <a:gd name="T13" fmla="*/ 145 h 191"/>
              <a:gd name="T14" fmla="*/ 0 w 57"/>
              <a:gd name="T15" fmla="*/ 177 h 191"/>
              <a:gd name="T16" fmla="*/ 0 w 57"/>
              <a:gd name="T17" fmla="*/ 191 h 191"/>
              <a:gd name="T18" fmla="*/ 43 w 57"/>
              <a:gd name="T19" fmla="*/ 138 h 191"/>
              <a:gd name="T20" fmla="*/ 43 w 57"/>
              <a:gd name="T21" fmla="*/ 110 h 191"/>
              <a:gd name="T22" fmla="*/ 49 w 57"/>
              <a:gd name="T23" fmla="*/ 104 h 191"/>
              <a:gd name="T24" fmla="*/ 49 w 57"/>
              <a:gd name="T25" fmla="*/ 104 h 191"/>
              <a:gd name="T26" fmla="*/ 57 w 57"/>
              <a:gd name="T27" fmla="*/ 96 h 191"/>
              <a:gd name="T28" fmla="*/ 57 w 57"/>
              <a:gd name="T29" fmla="*/ 96 h 191"/>
              <a:gd name="T30" fmla="*/ 57 w 57"/>
              <a:gd name="T31" fmla="*/ 93 h 191"/>
              <a:gd name="T32" fmla="*/ 57 w 57"/>
              <a:gd name="T33" fmla="*/ 88 h 191"/>
              <a:gd name="T34" fmla="*/ 51 w 57"/>
              <a:gd name="T35" fmla="*/ 88 h 191"/>
              <a:gd name="T36" fmla="*/ 50 w 57"/>
              <a:gd name="T37" fmla="*/ 88 h 191"/>
              <a:gd name="T38" fmla="*/ 43 w 57"/>
              <a:gd name="T39" fmla="*/ 81 h 191"/>
              <a:gd name="T40" fmla="*/ 43 w 57"/>
              <a:gd name="T41" fmla="*/ 53 h 191"/>
              <a:gd name="T42" fmla="*/ 0 w 57"/>
              <a:gd name="T43"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191">
                <a:moveTo>
                  <a:pt x="0" y="0"/>
                </a:moveTo>
                <a:cubicBezTo>
                  <a:pt x="0" y="15"/>
                  <a:pt x="0" y="15"/>
                  <a:pt x="0" y="15"/>
                </a:cubicBezTo>
                <a:cubicBezTo>
                  <a:pt x="17" y="15"/>
                  <a:pt x="27" y="24"/>
                  <a:pt x="27" y="47"/>
                </a:cubicBezTo>
                <a:cubicBezTo>
                  <a:pt x="27" y="79"/>
                  <a:pt x="27" y="79"/>
                  <a:pt x="27" y="79"/>
                </a:cubicBezTo>
                <a:cubicBezTo>
                  <a:pt x="27" y="87"/>
                  <a:pt x="31" y="94"/>
                  <a:pt x="37" y="96"/>
                </a:cubicBezTo>
                <a:cubicBezTo>
                  <a:pt x="31" y="98"/>
                  <a:pt x="27" y="105"/>
                  <a:pt x="27" y="112"/>
                </a:cubicBezTo>
                <a:cubicBezTo>
                  <a:pt x="27" y="145"/>
                  <a:pt x="27" y="145"/>
                  <a:pt x="27" y="145"/>
                </a:cubicBezTo>
                <a:cubicBezTo>
                  <a:pt x="27" y="167"/>
                  <a:pt x="17" y="177"/>
                  <a:pt x="0" y="177"/>
                </a:cubicBezTo>
                <a:cubicBezTo>
                  <a:pt x="0" y="191"/>
                  <a:pt x="0" y="191"/>
                  <a:pt x="0" y="191"/>
                </a:cubicBezTo>
                <a:cubicBezTo>
                  <a:pt x="30" y="191"/>
                  <a:pt x="43" y="176"/>
                  <a:pt x="43" y="138"/>
                </a:cubicBezTo>
                <a:cubicBezTo>
                  <a:pt x="43" y="110"/>
                  <a:pt x="43" y="110"/>
                  <a:pt x="43" y="110"/>
                </a:cubicBezTo>
                <a:cubicBezTo>
                  <a:pt x="43" y="107"/>
                  <a:pt x="45" y="104"/>
                  <a:pt x="49" y="104"/>
                </a:cubicBezTo>
                <a:cubicBezTo>
                  <a:pt x="49" y="104"/>
                  <a:pt x="49" y="104"/>
                  <a:pt x="49" y="104"/>
                </a:cubicBezTo>
                <a:cubicBezTo>
                  <a:pt x="53" y="104"/>
                  <a:pt x="57" y="101"/>
                  <a:pt x="57" y="96"/>
                </a:cubicBezTo>
                <a:cubicBezTo>
                  <a:pt x="57" y="96"/>
                  <a:pt x="57" y="96"/>
                  <a:pt x="57" y="96"/>
                </a:cubicBezTo>
                <a:cubicBezTo>
                  <a:pt x="57" y="93"/>
                  <a:pt x="57" y="93"/>
                  <a:pt x="57" y="93"/>
                </a:cubicBezTo>
                <a:cubicBezTo>
                  <a:pt x="57" y="88"/>
                  <a:pt x="57" y="88"/>
                  <a:pt x="57" y="88"/>
                </a:cubicBezTo>
                <a:cubicBezTo>
                  <a:pt x="51" y="88"/>
                  <a:pt x="51" y="88"/>
                  <a:pt x="51" y="88"/>
                </a:cubicBezTo>
                <a:cubicBezTo>
                  <a:pt x="50" y="88"/>
                  <a:pt x="50" y="88"/>
                  <a:pt x="50" y="88"/>
                </a:cubicBezTo>
                <a:cubicBezTo>
                  <a:pt x="46" y="88"/>
                  <a:pt x="43" y="85"/>
                  <a:pt x="43" y="81"/>
                </a:cubicBezTo>
                <a:cubicBezTo>
                  <a:pt x="43" y="53"/>
                  <a:pt x="43" y="53"/>
                  <a:pt x="43" y="53"/>
                </a:cubicBezTo>
                <a:cubicBezTo>
                  <a:pt x="43" y="15"/>
                  <a:pt x="30" y="0"/>
                  <a:pt x="0"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sp>
        <p:nvSpPr>
          <p:cNvPr id="505" name="Crochet ouvrant" hidden="1"/>
          <p:cNvSpPr>
            <a:spLocks noChangeAspect="1"/>
          </p:cNvSpPr>
          <p:nvPr/>
        </p:nvSpPr>
        <p:spPr bwMode="auto">
          <a:xfrm rot="10800000">
            <a:off x="10183359" y="1558925"/>
            <a:ext cx="225425" cy="727075"/>
          </a:xfrm>
          <a:custGeom>
            <a:avLst/>
            <a:gdLst>
              <a:gd name="T0" fmla="*/ 0 w 57"/>
              <a:gd name="T1" fmla="*/ 0 h 191"/>
              <a:gd name="T2" fmla="*/ 0 w 57"/>
              <a:gd name="T3" fmla="*/ 15 h 191"/>
              <a:gd name="T4" fmla="*/ 27 w 57"/>
              <a:gd name="T5" fmla="*/ 47 h 191"/>
              <a:gd name="T6" fmla="*/ 27 w 57"/>
              <a:gd name="T7" fmla="*/ 79 h 191"/>
              <a:gd name="T8" fmla="*/ 37 w 57"/>
              <a:gd name="T9" fmla="*/ 96 h 191"/>
              <a:gd name="T10" fmla="*/ 27 w 57"/>
              <a:gd name="T11" fmla="*/ 112 h 191"/>
              <a:gd name="T12" fmla="*/ 27 w 57"/>
              <a:gd name="T13" fmla="*/ 145 h 191"/>
              <a:gd name="T14" fmla="*/ 0 w 57"/>
              <a:gd name="T15" fmla="*/ 177 h 191"/>
              <a:gd name="T16" fmla="*/ 0 w 57"/>
              <a:gd name="T17" fmla="*/ 191 h 191"/>
              <a:gd name="T18" fmla="*/ 43 w 57"/>
              <a:gd name="T19" fmla="*/ 138 h 191"/>
              <a:gd name="T20" fmla="*/ 43 w 57"/>
              <a:gd name="T21" fmla="*/ 110 h 191"/>
              <a:gd name="T22" fmla="*/ 49 w 57"/>
              <a:gd name="T23" fmla="*/ 104 h 191"/>
              <a:gd name="T24" fmla="*/ 49 w 57"/>
              <a:gd name="T25" fmla="*/ 104 h 191"/>
              <a:gd name="T26" fmla="*/ 57 w 57"/>
              <a:gd name="T27" fmla="*/ 96 h 191"/>
              <a:gd name="T28" fmla="*/ 57 w 57"/>
              <a:gd name="T29" fmla="*/ 96 h 191"/>
              <a:gd name="T30" fmla="*/ 57 w 57"/>
              <a:gd name="T31" fmla="*/ 93 h 191"/>
              <a:gd name="T32" fmla="*/ 57 w 57"/>
              <a:gd name="T33" fmla="*/ 88 h 191"/>
              <a:gd name="T34" fmla="*/ 51 w 57"/>
              <a:gd name="T35" fmla="*/ 88 h 191"/>
              <a:gd name="T36" fmla="*/ 50 w 57"/>
              <a:gd name="T37" fmla="*/ 88 h 191"/>
              <a:gd name="T38" fmla="*/ 43 w 57"/>
              <a:gd name="T39" fmla="*/ 81 h 191"/>
              <a:gd name="T40" fmla="*/ 43 w 57"/>
              <a:gd name="T41" fmla="*/ 53 h 191"/>
              <a:gd name="T42" fmla="*/ 0 w 57"/>
              <a:gd name="T43"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191">
                <a:moveTo>
                  <a:pt x="0" y="0"/>
                </a:moveTo>
                <a:cubicBezTo>
                  <a:pt x="0" y="15"/>
                  <a:pt x="0" y="15"/>
                  <a:pt x="0" y="15"/>
                </a:cubicBezTo>
                <a:cubicBezTo>
                  <a:pt x="17" y="15"/>
                  <a:pt x="27" y="24"/>
                  <a:pt x="27" y="47"/>
                </a:cubicBezTo>
                <a:cubicBezTo>
                  <a:pt x="27" y="79"/>
                  <a:pt x="27" y="79"/>
                  <a:pt x="27" y="79"/>
                </a:cubicBezTo>
                <a:cubicBezTo>
                  <a:pt x="27" y="87"/>
                  <a:pt x="31" y="94"/>
                  <a:pt x="37" y="96"/>
                </a:cubicBezTo>
                <a:cubicBezTo>
                  <a:pt x="31" y="98"/>
                  <a:pt x="27" y="105"/>
                  <a:pt x="27" y="112"/>
                </a:cubicBezTo>
                <a:cubicBezTo>
                  <a:pt x="27" y="145"/>
                  <a:pt x="27" y="145"/>
                  <a:pt x="27" y="145"/>
                </a:cubicBezTo>
                <a:cubicBezTo>
                  <a:pt x="27" y="167"/>
                  <a:pt x="17" y="177"/>
                  <a:pt x="0" y="177"/>
                </a:cubicBezTo>
                <a:cubicBezTo>
                  <a:pt x="0" y="191"/>
                  <a:pt x="0" y="191"/>
                  <a:pt x="0" y="191"/>
                </a:cubicBezTo>
                <a:cubicBezTo>
                  <a:pt x="30" y="191"/>
                  <a:pt x="43" y="176"/>
                  <a:pt x="43" y="138"/>
                </a:cubicBezTo>
                <a:cubicBezTo>
                  <a:pt x="43" y="110"/>
                  <a:pt x="43" y="110"/>
                  <a:pt x="43" y="110"/>
                </a:cubicBezTo>
                <a:cubicBezTo>
                  <a:pt x="43" y="107"/>
                  <a:pt x="45" y="104"/>
                  <a:pt x="49" y="104"/>
                </a:cubicBezTo>
                <a:cubicBezTo>
                  <a:pt x="49" y="104"/>
                  <a:pt x="49" y="104"/>
                  <a:pt x="49" y="104"/>
                </a:cubicBezTo>
                <a:cubicBezTo>
                  <a:pt x="53" y="104"/>
                  <a:pt x="57" y="101"/>
                  <a:pt x="57" y="96"/>
                </a:cubicBezTo>
                <a:cubicBezTo>
                  <a:pt x="57" y="96"/>
                  <a:pt x="57" y="96"/>
                  <a:pt x="57" y="96"/>
                </a:cubicBezTo>
                <a:cubicBezTo>
                  <a:pt x="57" y="93"/>
                  <a:pt x="57" y="93"/>
                  <a:pt x="57" y="93"/>
                </a:cubicBezTo>
                <a:cubicBezTo>
                  <a:pt x="57" y="88"/>
                  <a:pt x="57" y="88"/>
                  <a:pt x="57" y="88"/>
                </a:cubicBezTo>
                <a:cubicBezTo>
                  <a:pt x="51" y="88"/>
                  <a:pt x="51" y="88"/>
                  <a:pt x="51" y="88"/>
                </a:cubicBezTo>
                <a:cubicBezTo>
                  <a:pt x="50" y="88"/>
                  <a:pt x="50" y="88"/>
                  <a:pt x="50" y="88"/>
                </a:cubicBezTo>
                <a:cubicBezTo>
                  <a:pt x="46" y="88"/>
                  <a:pt x="43" y="85"/>
                  <a:pt x="43" y="81"/>
                </a:cubicBezTo>
                <a:cubicBezTo>
                  <a:pt x="43" y="53"/>
                  <a:pt x="43" y="53"/>
                  <a:pt x="43" y="53"/>
                </a:cubicBezTo>
                <a:cubicBezTo>
                  <a:pt x="43" y="15"/>
                  <a:pt x="30" y="0"/>
                  <a:pt x="0"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grpSp>
        <p:nvGrpSpPr>
          <p:cNvPr id="506" name="Exclamation" hidden="1"/>
          <p:cNvGrpSpPr>
            <a:grpSpLocks noChangeAspect="1"/>
          </p:cNvGrpSpPr>
          <p:nvPr/>
        </p:nvGrpSpPr>
        <p:grpSpPr bwMode="auto">
          <a:xfrm>
            <a:off x="10424620" y="3351429"/>
            <a:ext cx="177229" cy="1094907"/>
            <a:chOff x="5137" y="818"/>
            <a:chExt cx="118" cy="729"/>
          </a:xfrm>
          <a:solidFill>
            <a:schemeClr val="bg2"/>
          </a:solidFill>
        </p:grpSpPr>
        <p:sp>
          <p:nvSpPr>
            <p:cNvPr id="507" name="Freeform 27"/>
            <p:cNvSpPr>
              <a:spLocks/>
            </p:cNvSpPr>
            <p:nvPr/>
          </p:nvSpPr>
          <p:spPr bwMode="auto">
            <a:xfrm>
              <a:off x="5150" y="1451"/>
              <a:ext cx="98" cy="96"/>
            </a:xfrm>
            <a:custGeom>
              <a:avLst/>
              <a:gdLst>
                <a:gd name="T0" fmla="*/ 39 w 39"/>
                <a:gd name="T1" fmla="*/ 0 h 40"/>
                <a:gd name="T2" fmla="*/ 0 w 39"/>
                <a:gd name="T3" fmla="*/ 0 h 40"/>
                <a:gd name="T4" fmla="*/ 0 w 39"/>
                <a:gd name="T5" fmla="*/ 21 h 40"/>
                <a:gd name="T6" fmla="*/ 0 w 39"/>
                <a:gd name="T7" fmla="*/ 24 h 40"/>
                <a:gd name="T8" fmla="*/ 0 w 39"/>
                <a:gd name="T9" fmla="*/ 28 h 40"/>
                <a:gd name="T10" fmla="*/ 0 w 39"/>
                <a:gd name="T11" fmla="*/ 31 h 40"/>
                <a:gd name="T12" fmla="*/ 0 w 39"/>
                <a:gd name="T13" fmla="*/ 40 h 40"/>
                <a:gd name="T14" fmla="*/ 12 w 39"/>
                <a:gd name="T15" fmla="*/ 40 h 40"/>
                <a:gd name="T16" fmla="*/ 39 w 39"/>
                <a:gd name="T17" fmla="*/ 24 h 40"/>
                <a:gd name="T18" fmla="*/ 39 w 39"/>
                <a:gd name="T19" fmla="*/ 24 h 40"/>
                <a:gd name="T20" fmla="*/ 39 w 39"/>
                <a:gd name="T21" fmla="*/ 22 h 40"/>
                <a:gd name="T22" fmla="*/ 39 w 39"/>
                <a:gd name="T23" fmla="*/ 18 h 40"/>
                <a:gd name="T24" fmla="*/ 39 w 39"/>
                <a:gd name="T25" fmla="*/ 17 h 40"/>
                <a:gd name="T26" fmla="*/ 39 w 39"/>
                <a:gd name="T27" fmla="*/ 1 h 40"/>
                <a:gd name="T28" fmla="*/ 39 w 39"/>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40">
                  <a:moveTo>
                    <a:pt x="39" y="0"/>
                  </a:moveTo>
                  <a:cubicBezTo>
                    <a:pt x="0" y="0"/>
                    <a:pt x="0" y="0"/>
                    <a:pt x="0" y="0"/>
                  </a:cubicBezTo>
                  <a:cubicBezTo>
                    <a:pt x="0" y="21"/>
                    <a:pt x="0" y="21"/>
                    <a:pt x="0" y="21"/>
                  </a:cubicBezTo>
                  <a:cubicBezTo>
                    <a:pt x="0" y="24"/>
                    <a:pt x="0" y="24"/>
                    <a:pt x="0" y="24"/>
                  </a:cubicBezTo>
                  <a:cubicBezTo>
                    <a:pt x="0" y="28"/>
                    <a:pt x="0" y="28"/>
                    <a:pt x="0" y="28"/>
                  </a:cubicBezTo>
                  <a:cubicBezTo>
                    <a:pt x="0" y="31"/>
                    <a:pt x="0" y="31"/>
                    <a:pt x="0" y="31"/>
                  </a:cubicBezTo>
                  <a:cubicBezTo>
                    <a:pt x="0" y="40"/>
                    <a:pt x="0" y="40"/>
                    <a:pt x="0" y="40"/>
                  </a:cubicBezTo>
                  <a:cubicBezTo>
                    <a:pt x="12" y="40"/>
                    <a:pt x="12" y="40"/>
                    <a:pt x="12" y="40"/>
                  </a:cubicBezTo>
                  <a:cubicBezTo>
                    <a:pt x="27" y="40"/>
                    <a:pt x="38" y="36"/>
                    <a:pt x="39" y="24"/>
                  </a:cubicBezTo>
                  <a:cubicBezTo>
                    <a:pt x="39" y="24"/>
                    <a:pt x="39" y="24"/>
                    <a:pt x="39" y="24"/>
                  </a:cubicBezTo>
                  <a:cubicBezTo>
                    <a:pt x="39" y="22"/>
                    <a:pt x="39" y="22"/>
                    <a:pt x="39" y="22"/>
                  </a:cubicBezTo>
                  <a:cubicBezTo>
                    <a:pt x="39" y="18"/>
                    <a:pt x="39" y="18"/>
                    <a:pt x="39" y="18"/>
                  </a:cubicBezTo>
                  <a:cubicBezTo>
                    <a:pt x="39" y="17"/>
                    <a:pt x="39" y="17"/>
                    <a:pt x="39" y="17"/>
                  </a:cubicBezTo>
                  <a:cubicBezTo>
                    <a:pt x="39" y="1"/>
                    <a:pt x="39" y="1"/>
                    <a:pt x="39" y="1"/>
                  </a:cubicBezTo>
                  <a:cubicBezTo>
                    <a:pt x="39" y="0"/>
                    <a:pt x="39" y="0"/>
                    <a:pt x="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8" name="Freeform 28"/>
            <p:cNvSpPr>
              <a:spLocks/>
            </p:cNvSpPr>
            <p:nvPr/>
          </p:nvSpPr>
          <p:spPr bwMode="auto">
            <a:xfrm>
              <a:off x="5137" y="818"/>
              <a:ext cx="118" cy="574"/>
            </a:xfrm>
            <a:custGeom>
              <a:avLst/>
              <a:gdLst>
                <a:gd name="T0" fmla="*/ 47 w 47"/>
                <a:gd name="T1" fmla="*/ 0 h 241"/>
                <a:gd name="T2" fmla="*/ 35 w 47"/>
                <a:gd name="T3" fmla="*/ 0 h 241"/>
                <a:gd name="T4" fmla="*/ 34 w 47"/>
                <a:gd name="T5" fmla="*/ 0 h 241"/>
                <a:gd name="T6" fmla="*/ 33 w 47"/>
                <a:gd name="T7" fmla="*/ 0 h 241"/>
                <a:gd name="T8" fmla="*/ 30 w 47"/>
                <a:gd name="T9" fmla="*/ 0 h 241"/>
                <a:gd name="T10" fmla="*/ 0 w 47"/>
                <a:gd name="T11" fmla="*/ 19 h 241"/>
                <a:gd name="T12" fmla="*/ 5 w 47"/>
                <a:gd name="T13" fmla="*/ 241 h 241"/>
                <a:gd name="T14" fmla="*/ 44 w 47"/>
                <a:gd name="T15" fmla="*/ 241 h 241"/>
                <a:gd name="T16" fmla="*/ 46 w 47"/>
                <a:gd name="T17" fmla="*/ 11 h 241"/>
                <a:gd name="T18" fmla="*/ 46 w 47"/>
                <a:gd name="T19" fmla="*/ 10 h 241"/>
                <a:gd name="T20" fmla="*/ 47 w 47"/>
                <a:gd name="T21"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241">
                  <a:moveTo>
                    <a:pt x="47" y="0"/>
                  </a:moveTo>
                  <a:cubicBezTo>
                    <a:pt x="35" y="0"/>
                    <a:pt x="35" y="0"/>
                    <a:pt x="35" y="0"/>
                  </a:cubicBezTo>
                  <a:cubicBezTo>
                    <a:pt x="34" y="0"/>
                    <a:pt x="34" y="0"/>
                    <a:pt x="34" y="0"/>
                  </a:cubicBezTo>
                  <a:cubicBezTo>
                    <a:pt x="33" y="0"/>
                    <a:pt x="33" y="0"/>
                    <a:pt x="33" y="0"/>
                  </a:cubicBezTo>
                  <a:cubicBezTo>
                    <a:pt x="30" y="0"/>
                    <a:pt x="30" y="0"/>
                    <a:pt x="30" y="0"/>
                  </a:cubicBezTo>
                  <a:cubicBezTo>
                    <a:pt x="12" y="0"/>
                    <a:pt x="0" y="4"/>
                    <a:pt x="0" y="19"/>
                  </a:cubicBezTo>
                  <a:cubicBezTo>
                    <a:pt x="5" y="241"/>
                    <a:pt x="5" y="241"/>
                    <a:pt x="5" y="241"/>
                  </a:cubicBezTo>
                  <a:cubicBezTo>
                    <a:pt x="44" y="241"/>
                    <a:pt x="44" y="241"/>
                    <a:pt x="44" y="241"/>
                  </a:cubicBezTo>
                  <a:cubicBezTo>
                    <a:pt x="46" y="11"/>
                    <a:pt x="46" y="11"/>
                    <a:pt x="46" y="11"/>
                  </a:cubicBezTo>
                  <a:cubicBezTo>
                    <a:pt x="46" y="11"/>
                    <a:pt x="46" y="11"/>
                    <a:pt x="46" y="10"/>
                  </a:cubicBezTo>
                  <a:cubicBezTo>
                    <a:pt x="47" y="0"/>
                    <a:pt x="47" y="0"/>
                    <a:pt x="4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509" name="Interrogation" hidden="1"/>
          <p:cNvGrpSpPr>
            <a:grpSpLocks noChangeAspect="1"/>
          </p:cNvGrpSpPr>
          <p:nvPr/>
        </p:nvGrpSpPr>
        <p:grpSpPr bwMode="auto">
          <a:xfrm>
            <a:off x="10187345" y="5022532"/>
            <a:ext cx="651778" cy="1059685"/>
            <a:chOff x="5407" y="834"/>
            <a:chExt cx="449" cy="730"/>
          </a:xfrm>
          <a:solidFill>
            <a:schemeClr val="bg2"/>
          </a:solidFill>
        </p:grpSpPr>
        <p:sp>
          <p:nvSpPr>
            <p:cNvPr id="510" name="Freeform 32"/>
            <p:cNvSpPr>
              <a:spLocks/>
            </p:cNvSpPr>
            <p:nvPr/>
          </p:nvSpPr>
          <p:spPr bwMode="auto">
            <a:xfrm>
              <a:off x="5566" y="1471"/>
              <a:ext cx="91" cy="93"/>
            </a:xfrm>
            <a:custGeom>
              <a:avLst/>
              <a:gdLst>
                <a:gd name="T0" fmla="*/ 38 w 38"/>
                <a:gd name="T1" fmla="*/ 0 h 39"/>
                <a:gd name="T2" fmla="*/ 0 w 38"/>
                <a:gd name="T3" fmla="*/ 0 h 39"/>
                <a:gd name="T4" fmla="*/ 0 w 38"/>
                <a:gd name="T5" fmla="*/ 21 h 39"/>
                <a:gd name="T6" fmla="*/ 0 w 38"/>
                <a:gd name="T7" fmla="*/ 24 h 39"/>
                <a:gd name="T8" fmla="*/ 0 w 38"/>
                <a:gd name="T9" fmla="*/ 28 h 39"/>
                <a:gd name="T10" fmla="*/ 0 w 38"/>
                <a:gd name="T11" fmla="*/ 31 h 39"/>
                <a:gd name="T12" fmla="*/ 0 w 38"/>
                <a:gd name="T13" fmla="*/ 39 h 39"/>
                <a:gd name="T14" fmla="*/ 12 w 38"/>
                <a:gd name="T15" fmla="*/ 39 h 39"/>
                <a:gd name="T16" fmla="*/ 38 w 38"/>
                <a:gd name="T17" fmla="*/ 24 h 39"/>
                <a:gd name="T18" fmla="*/ 38 w 38"/>
                <a:gd name="T19" fmla="*/ 24 h 39"/>
                <a:gd name="T20" fmla="*/ 38 w 38"/>
                <a:gd name="T21" fmla="*/ 22 h 39"/>
                <a:gd name="T22" fmla="*/ 38 w 38"/>
                <a:gd name="T23" fmla="*/ 18 h 39"/>
                <a:gd name="T24" fmla="*/ 38 w 38"/>
                <a:gd name="T25" fmla="*/ 17 h 39"/>
                <a:gd name="T26" fmla="*/ 38 w 38"/>
                <a:gd name="T27" fmla="*/ 1 h 39"/>
                <a:gd name="T28" fmla="*/ 38 w 38"/>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39">
                  <a:moveTo>
                    <a:pt x="38" y="0"/>
                  </a:moveTo>
                  <a:cubicBezTo>
                    <a:pt x="0" y="0"/>
                    <a:pt x="0" y="0"/>
                    <a:pt x="0" y="0"/>
                  </a:cubicBezTo>
                  <a:cubicBezTo>
                    <a:pt x="0" y="21"/>
                    <a:pt x="0" y="21"/>
                    <a:pt x="0" y="21"/>
                  </a:cubicBezTo>
                  <a:cubicBezTo>
                    <a:pt x="0" y="24"/>
                    <a:pt x="0" y="24"/>
                    <a:pt x="0" y="24"/>
                  </a:cubicBezTo>
                  <a:cubicBezTo>
                    <a:pt x="0" y="28"/>
                    <a:pt x="0" y="28"/>
                    <a:pt x="0" y="28"/>
                  </a:cubicBezTo>
                  <a:cubicBezTo>
                    <a:pt x="0" y="31"/>
                    <a:pt x="0" y="31"/>
                    <a:pt x="0" y="31"/>
                  </a:cubicBezTo>
                  <a:cubicBezTo>
                    <a:pt x="0" y="39"/>
                    <a:pt x="0" y="39"/>
                    <a:pt x="0" y="39"/>
                  </a:cubicBezTo>
                  <a:cubicBezTo>
                    <a:pt x="12" y="39"/>
                    <a:pt x="12" y="39"/>
                    <a:pt x="12" y="39"/>
                  </a:cubicBezTo>
                  <a:cubicBezTo>
                    <a:pt x="27" y="39"/>
                    <a:pt x="37" y="36"/>
                    <a:pt x="38" y="24"/>
                  </a:cubicBezTo>
                  <a:cubicBezTo>
                    <a:pt x="38" y="24"/>
                    <a:pt x="38" y="24"/>
                    <a:pt x="38" y="24"/>
                  </a:cubicBezTo>
                  <a:cubicBezTo>
                    <a:pt x="38" y="22"/>
                    <a:pt x="38" y="22"/>
                    <a:pt x="38" y="22"/>
                  </a:cubicBezTo>
                  <a:cubicBezTo>
                    <a:pt x="38" y="18"/>
                    <a:pt x="38" y="18"/>
                    <a:pt x="38" y="18"/>
                  </a:cubicBezTo>
                  <a:cubicBezTo>
                    <a:pt x="38" y="17"/>
                    <a:pt x="38" y="17"/>
                    <a:pt x="38" y="17"/>
                  </a:cubicBezTo>
                  <a:cubicBezTo>
                    <a:pt x="38" y="1"/>
                    <a:pt x="38" y="1"/>
                    <a:pt x="38" y="1"/>
                  </a:cubicBezTo>
                  <a:cubicBezTo>
                    <a:pt x="38" y="0"/>
                    <a:pt x="38" y="0"/>
                    <a:pt x="3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1" name="Freeform 33"/>
            <p:cNvSpPr>
              <a:spLocks/>
            </p:cNvSpPr>
            <p:nvPr/>
          </p:nvSpPr>
          <p:spPr bwMode="auto">
            <a:xfrm>
              <a:off x="5407" y="834"/>
              <a:ext cx="449" cy="575"/>
            </a:xfrm>
            <a:custGeom>
              <a:avLst/>
              <a:gdLst>
                <a:gd name="T0" fmla="*/ 94 w 187"/>
                <a:gd name="T1" fmla="*/ 0 h 241"/>
                <a:gd name="T2" fmla="*/ 0 w 187"/>
                <a:gd name="T3" fmla="*/ 86 h 241"/>
                <a:gd name="T4" fmla="*/ 0 w 187"/>
                <a:gd name="T5" fmla="*/ 86 h 241"/>
                <a:gd name="T6" fmla="*/ 0 w 187"/>
                <a:gd name="T7" fmla="*/ 86 h 241"/>
                <a:gd name="T8" fmla="*/ 0 w 187"/>
                <a:gd name="T9" fmla="*/ 86 h 241"/>
                <a:gd name="T10" fmla="*/ 0 w 187"/>
                <a:gd name="T11" fmla="*/ 87 h 241"/>
                <a:gd name="T12" fmla="*/ 0 w 187"/>
                <a:gd name="T13" fmla="*/ 87 h 241"/>
                <a:gd name="T14" fmla="*/ 0 w 187"/>
                <a:gd name="T15" fmla="*/ 98 h 241"/>
                <a:gd name="T16" fmla="*/ 11 w 187"/>
                <a:gd name="T17" fmla="*/ 98 h 241"/>
                <a:gd name="T18" fmla="*/ 11 w 187"/>
                <a:gd name="T19" fmla="*/ 98 h 241"/>
                <a:gd name="T20" fmla="*/ 38 w 187"/>
                <a:gd name="T21" fmla="*/ 81 h 241"/>
                <a:gd name="T22" fmla="*/ 38 w 187"/>
                <a:gd name="T23" fmla="*/ 81 h 241"/>
                <a:gd name="T24" fmla="*/ 93 w 187"/>
                <a:gd name="T25" fmla="*/ 35 h 241"/>
                <a:gd name="T26" fmla="*/ 149 w 187"/>
                <a:gd name="T27" fmla="*/ 84 h 241"/>
                <a:gd name="T28" fmla="*/ 66 w 187"/>
                <a:gd name="T29" fmla="*/ 222 h 241"/>
                <a:gd name="T30" fmla="*/ 66 w 187"/>
                <a:gd name="T31" fmla="*/ 230 h 241"/>
                <a:gd name="T32" fmla="*/ 66 w 187"/>
                <a:gd name="T33" fmla="*/ 230 h 241"/>
                <a:gd name="T34" fmla="*/ 66 w 187"/>
                <a:gd name="T35" fmla="*/ 241 h 241"/>
                <a:gd name="T36" fmla="*/ 74 w 187"/>
                <a:gd name="T37" fmla="*/ 241 h 241"/>
                <a:gd name="T38" fmla="*/ 77 w 187"/>
                <a:gd name="T39" fmla="*/ 241 h 241"/>
                <a:gd name="T40" fmla="*/ 80 w 187"/>
                <a:gd name="T41" fmla="*/ 241 h 241"/>
                <a:gd name="T42" fmla="*/ 82 w 187"/>
                <a:gd name="T43" fmla="*/ 241 h 241"/>
                <a:gd name="T44" fmla="*/ 105 w 187"/>
                <a:gd name="T45" fmla="*/ 241 h 241"/>
                <a:gd name="T46" fmla="*/ 105 w 187"/>
                <a:gd name="T47" fmla="*/ 220 h 241"/>
                <a:gd name="T48" fmla="*/ 138 w 187"/>
                <a:gd name="T49" fmla="*/ 166 h 241"/>
                <a:gd name="T50" fmla="*/ 187 w 187"/>
                <a:gd name="T51" fmla="*/ 81 h 241"/>
                <a:gd name="T52" fmla="*/ 94 w 187"/>
                <a:gd name="T53"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7" h="241">
                  <a:moveTo>
                    <a:pt x="94" y="0"/>
                  </a:moveTo>
                  <a:cubicBezTo>
                    <a:pt x="42" y="0"/>
                    <a:pt x="0" y="27"/>
                    <a:pt x="0" y="86"/>
                  </a:cubicBezTo>
                  <a:cubicBezTo>
                    <a:pt x="0" y="86"/>
                    <a:pt x="0" y="86"/>
                    <a:pt x="0" y="86"/>
                  </a:cubicBezTo>
                  <a:cubicBezTo>
                    <a:pt x="0" y="86"/>
                    <a:pt x="0" y="86"/>
                    <a:pt x="0" y="86"/>
                  </a:cubicBezTo>
                  <a:cubicBezTo>
                    <a:pt x="0" y="86"/>
                    <a:pt x="0" y="86"/>
                    <a:pt x="0" y="86"/>
                  </a:cubicBezTo>
                  <a:cubicBezTo>
                    <a:pt x="0" y="87"/>
                    <a:pt x="0" y="87"/>
                    <a:pt x="0" y="87"/>
                  </a:cubicBezTo>
                  <a:cubicBezTo>
                    <a:pt x="0" y="87"/>
                    <a:pt x="0" y="87"/>
                    <a:pt x="0" y="87"/>
                  </a:cubicBezTo>
                  <a:cubicBezTo>
                    <a:pt x="0" y="98"/>
                    <a:pt x="0" y="98"/>
                    <a:pt x="0" y="98"/>
                  </a:cubicBezTo>
                  <a:cubicBezTo>
                    <a:pt x="11" y="98"/>
                    <a:pt x="11" y="98"/>
                    <a:pt x="11" y="98"/>
                  </a:cubicBezTo>
                  <a:cubicBezTo>
                    <a:pt x="11" y="98"/>
                    <a:pt x="11" y="98"/>
                    <a:pt x="11" y="98"/>
                  </a:cubicBezTo>
                  <a:cubicBezTo>
                    <a:pt x="27" y="98"/>
                    <a:pt x="38" y="95"/>
                    <a:pt x="38" y="81"/>
                  </a:cubicBezTo>
                  <a:cubicBezTo>
                    <a:pt x="38" y="81"/>
                    <a:pt x="38" y="81"/>
                    <a:pt x="38" y="81"/>
                  </a:cubicBezTo>
                  <a:cubicBezTo>
                    <a:pt x="40" y="45"/>
                    <a:pt x="68" y="35"/>
                    <a:pt x="93" y="35"/>
                  </a:cubicBezTo>
                  <a:cubicBezTo>
                    <a:pt x="129" y="35"/>
                    <a:pt x="149" y="51"/>
                    <a:pt x="149" y="84"/>
                  </a:cubicBezTo>
                  <a:cubicBezTo>
                    <a:pt x="149" y="135"/>
                    <a:pt x="66" y="159"/>
                    <a:pt x="66" y="222"/>
                  </a:cubicBezTo>
                  <a:cubicBezTo>
                    <a:pt x="66" y="230"/>
                    <a:pt x="66" y="230"/>
                    <a:pt x="66" y="230"/>
                  </a:cubicBezTo>
                  <a:cubicBezTo>
                    <a:pt x="66" y="230"/>
                    <a:pt x="66" y="230"/>
                    <a:pt x="66" y="230"/>
                  </a:cubicBezTo>
                  <a:cubicBezTo>
                    <a:pt x="66" y="241"/>
                    <a:pt x="66" y="241"/>
                    <a:pt x="66" y="241"/>
                  </a:cubicBezTo>
                  <a:cubicBezTo>
                    <a:pt x="74" y="241"/>
                    <a:pt x="74" y="241"/>
                    <a:pt x="74" y="241"/>
                  </a:cubicBezTo>
                  <a:cubicBezTo>
                    <a:pt x="77" y="241"/>
                    <a:pt x="77" y="241"/>
                    <a:pt x="77" y="241"/>
                  </a:cubicBezTo>
                  <a:cubicBezTo>
                    <a:pt x="80" y="241"/>
                    <a:pt x="80" y="241"/>
                    <a:pt x="80" y="241"/>
                  </a:cubicBezTo>
                  <a:cubicBezTo>
                    <a:pt x="82" y="241"/>
                    <a:pt x="82" y="241"/>
                    <a:pt x="82" y="241"/>
                  </a:cubicBezTo>
                  <a:cubicBezTo>
                    <a:pt x="105" y="241"/>
                    <a:pt x="105" y="241"/>
                    <a:pt x="105" y="241"/>
                  </a:cubicBezTo>
                  <a:cubicBezTo>
                    <a:pt x="105" y="220"/>
                    <a:pt x="105" y="220"/>
                    <a:pt x="105" y="220"/>
                  </a:cubicBezTo>
                  <a:cubicBezTo>
                    <a:pt x="105" y="199"/>
                    <a:pt x="121" y="183"/>
                    <a:pt x="138" y="166"/>
                  </a:cubicBezTo>
                  <a:cubicBezTo>
                    <a:pt x="170" y="136"/>
                    <a:pt x="187" y="121"/>
                    <a:pt x="187" y="81"/>
                  </a:cubicBezTo>
                  <a:cubicBezTo>
                    <a:pt x="187" y="39"/>
                    <a:pt x="154" y="0"/>
                    <a:pt x="9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512" name="Grille" hidden="1"/>
          <p:cNvGrpSpPr/>
          <p:nvPr/>
        </p:nvGrpSpPr>
        <p:grpSpPr>
          <a:xfrm>
            <a:off x="0" y="0"/>
            <a:ext cx="9905999" cy="6858000"/>
            <a:chOff x="0" y="0"/>
            <a:chExt cx="9905999" cy="6858000"/>
          </a:xfrm>
        </p:grpSpPr>
        <p:sp>
          <p:nvSpPr>
            <p:cNvPr id="513" name="Rectangle 512" hidden="1"/>
            <p:cNvSpPr/>
            <p:nvPr/>
          </p:nvSpPr>
          <p:spPr>
            <a:xfrm>
              <a:off x="0"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514" name="Rectangle 513" hidden="1"/>
            <p:cNvSpPr/>
            <p:nvPr/>
          </p:nvSpPr>
          <p:spPr>
            <a:xfrm>
              <a:off x="381000"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515" name="Rectangle 514" hidden="1"/>
            <p:cNvSpPr/>
            <p:nvPr/>
          </p:nvSpPr>
          <p:spPr>
            <a:xfrm>
              <a:off x="762000"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516" name="Rectangle 515" hidden="1"/>
            <p:cNvSpPr/>
            <p:nvPr/>
          </p:nvSpPr>
          <p:spPr>
            <a:xfrm>
              <a:off x="1143000"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17" name="Rectangle 516" hidden="1"/>
            <p:cNvSpPr/>
            <p:nvPr/>
          </p:nvSpPr>
          <p:spPr>
            <a:xfrm>
              <a:off x="1524000"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18" name="Rectangle 517" hidden="1"/>
            <p:cNvSpPr/>
            <p:nvPr/>
          </p:nvSpPr>
          <p:spPr>
            <a:xfrm>
              <a:off x="1905001"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19" name="Rectangle 518" hidden="1"/>
            <p:cNvSpPr/>
            <p:nvPr/>
          </p:nvSpPr>
          <p:spPr>
            <a:xfrm>
              <a:off x="2286001"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20" name="Rectangle 519" hidden="1"/>
            <p:cNvSpPr/>
            <p:nvPr/>
          </p:nvSpPr>
          <p:spPr>
            <a:xfrm>
              <a:off x="2667000"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21" name="Rectangle 520" hidden="1"/>
            <p:cNvSpPr/>
            <p:nvPr/>
          </p:nvSpPr>
          <p:spPr>
            <a:xfrm>
              <a:off x="3048000"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22" name="Rectangle 521" hidden="1"/>
            <p:cNvSpPr/>
            <p:nvPr/>
          </p:nvSpPr>
          <p:spPr>
            <a:xfrm>
              <a:off x="3429000"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23" name="Rectangle 522" hidden="1"/>
            <p:cNvSpPr/>
            <p:nvPr/>
          </p:nvSpPr>
          <p:spPr>
            <a:xfrm>
              <a:off x="3810001"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24" name="Rectangle 523" hidden="1"/>
            <p:cNvSpPr/>
            <p:nvPr/>
          </p:nvSpPr>
          <p:spPr>
            <a:xfrm>
              <a:off x="4191001"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25" name="Rectangle 524" hidden="1"/>
            <p:cNvSpPr/>
            <p:nvPr/>
          </p:nvSpPr>
          <p:spPr>
            <a:xfrm>
              <a:off x="4572001"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26" name="Rectangle 525" hidden="1"/>
            <p:cNvSpPr/>
            <p:nvPr/>
          </p:nvSpPr>
          <p:spPr>
            <a:xfrm>
              <a:off x="4953001"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27" name="Rectangle 526" hidden="1"/>
            <p:cNvSpPr/>
            <p:nvPr/>
          </p:nvSpPr>
          <p:spPr>
            <a:xfrm>
              <a:off x="5334002"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28" name="Rectangle 527" hidden="1"/>
            <p:cNvSpPr/>
            <p:nvPr/>
          </p:nvSpPr>
          <p:spPr>
            <a:xfrm>
              <a:off x="5715002"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29" name="Rectangle 528" hidden="1"/>
            <p:cNvSpPr/>
            <p:nvPr/>
          </p:nvSpPr>
          <p:spPr>
            <a:xfrm>
              <a:off x="6096002"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30" name="Rectangle 529" hidden="1"/>
            <p:cNvSpPr/>
            <p:nvPr/>
          </p:nvSpPr>
          <p:spPr>
            <a:xfrm>
              <a:off x="6477002"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31" name="Rectangle 530" hidden="1"/>
            <p:cNvSpPr/>
            <p:nvPr/>
          </p:nvSpPr>
          <p:spPr>
            <a:xfrm>
              <a:off x="6858002"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32" name="Rectangle 531" hidden="1"/>
            <p:cNvSpPr/>
            <p:nvPr/>
          </p:nvSpPr>
          <p:spPr>
            <a:xfrm>
              <a:off x="7239000"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33" name="Rectangle 532" hidden="1"/>
            <p:cNvSpPr/>
            <p:nvPr/>
          </p:nvSpPr>
          <p:spPr>
            <a:xfrm>
              <a:off x="7620000"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34" name="Rectangle 533" hidden="1"/>
            <p:cNvSpPr/>
            <p:nvPr/>
          </p:nvSpPr>
          <p:spPr>
            <a:xfrm>
              <a:off x="8001000"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35" name="Rectangle 534" hidden="1"/>
            <p:cNvSpPr/>
            <p:nvPr/>
          </p:nvSpPr>
          <p:spPr>
            <a:xfrm>
              <a:off x="8382000"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36" name="Rectangle 535" hidden="1"/>
            <p:cNvSpPr/>
            <p:nvPr/>
          </p:nvSpPr>
          <p:spPr>
            <a:xfrm>
              <a:off x="8763000"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37" name="Rectangle 536" hidden="1"/>
            <p:cNvSpPr/>
            <p:nvPr/>
          </p:nvSpPr>
          <p:spPr>
            <a:xfrm>
              <a:off x="9144000"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538" name="Rectangle 537" hidden="1"/>
            <p:cNvSpPr/>
            <p:nvPr/>
          </p:nvSpPr>
          <p:spPr>
            <a:xfrm>
              <a:off x="9524999" y="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539" name="Rectangle 538" hidden="1"/>
            <p:cNvSpPr/>
            <p:nvPr/>
          </p:nvSpPr>
          <p:spPr>
            <a:xfrm>
              <a:off x="0"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540" name="Rectangle 539" hidden="1"/>
            <p:cNvSpPr/>
            <p:nvPr/>
          </p:nvSpPr>
          <p:spPr>
            <a:xfrm>
              <a:off x="381000"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541" name="Rectangle 540" hidden="1"/>
            <p:cNvSpPr/>
            <p:nvPr/>
          </p:nvSpPr>
          <p:spPr>
            <a:xfrm>
              <a:off x="762000"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542" name="Rectangle 541" hidden="1"/>
            <p:cNvSpPr/>
            <p:nvPr/>
          </p:nvSpPr>
          <p:spPr>
            <a:xfrm>
              <a:off x="1143000"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43" name="Rectangle 542" hidden="1"/>
            <p:cNvSpPr/>
            <p:nvPr/>
          </p:nvSpPr>
          <p:spPr>
            <a:xfrm>
              <a:off x="1524000"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44" name="Rectangle 543" hidden="1"/>
            <p:cNvSpPr/>
            <p:nvPr/>
          </p:nvSpPr>
          <p:spPr>
            <a:xfrm>
              <a:off x="1905001"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45" name="Rectangle 544" hidden="1"/>
            <p:cNvSpPr/>
            <p:nvPr/>
          </p:nvSpPr>
          <p:spPr>
            <a:xfrm>
              <a:off x="2286001"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46" name="Rectangle 545" hidden="1"/>
            <p:cNvSpPr/>
            <p:nvPr/>
          </p:nvSpPr>
          <p:spPr>
            <a:xfrm>
              <a:off x="2667000"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47" name="Rectangle 546" hidden="1"/>
            <p:cNvSpPr/>
            <p:nvPr/>
          </p:nvSpPr>
          <p:spPr>
            <a:xfrm>
              <a:off x="3048000"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48" name="Rectangle 547" hidden="1"/>
            <p:cNvSpPr/>
            <p:nvPr/>
          </p:nvSpPr>
          <p:spPr>
            <a:xfrm>
              <a:off x="3429000"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49" name="Rectangle 548" hidden="1"/>
            <p:cNvSpPr/>
            <p:nvPr/>
          </p:nvSpPr>
          <p:spPr>
            <a:xfrm>
              <a:off x="3810001"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50" name="Rectangle 549" hidden="1"/>
            <p:cNvSpPr/>
            <p:nvPr/>
          </p:nvSpPr>
          <p:spPr>
            <a:xfrm>
              <a:off x="4191001"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51" name="Rectangle 550" hidden="1"/>
            <p:cNvSpPr/>
            <p:nvPr/>
          </p:nvSpPr>
          <p:spPr>
            <a:xfrm>
              <a:off x="4572001"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52" name="Rectangle 551" hidden="1"/>
            <p:cNvSpPr/>
            <p:nvPr/>
          </p:nvSpPr>
          <p:spPr>
            <a:xfrm>
              <a:off x="4953001"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53" name="Rectangle 552" hidden="1"/>
            <p:cNvSpPr/>
            <p:nvPr/>
          </p:nvSpPr>
          <p:spPr>
            <a:xfrm>
              <a:off x="5334002"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54" name="Rectangle 553" hidden="1"/>
            <p:cNvSpPr/>
            <p:nvPr/>
          </p:nvSpPr>
          <p:spPr>
            <a:xfrm>
              <a:off x="5715002"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55" name="Rectangle 554" hidden="1"/>
            <p:cNvSpPr/>
            <p:nvPr/>
          </p:nvSpPr>
          <p:spPr>
            <a:xfrm>
              <a:off x="6096002"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56" name="Rectangle 555" hidden="1"/>
            <p:cNvSpPr/>
            <p:nvPr/>
          </p:nvSpPr>
          <p:spPr>
            <a:xfrm>
              <a:off x="6477002"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57" name="Rectangle 556" hidden="1"/>
            <p:cNvSpPr/>
            <p:nvPr/>
          </p:nvSpPr>
          <p:spPr>
            <a:xfrm>
              <a:off x="6858002"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58" name="Rectangle 557" hidden="1"/>
            <p:cNvSpPr/>
            <p:nvPr/>
          </p:nvSpPr>
          <p:spPr>
            <a:xfrm>
              <a:off x="7239000"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59" name="Rectangle 558" hidden="1"/>
            <p:cNvSpPr/>
            <p:nvPr/>
          </p:nvSpPr>
          <p:spPr>
            <a:xfrm>
              <a:off x="7620000"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60" name="Rectangle 559" hidden="1"/>
            <p:cNvSpPr/>
            <p:nvPr/>
          </p:nvSpPr>
          <p:spPr>
            <a:xfrm>
              <a:off x="8001000"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61" name="Rectangle 560" hidden="1"/>
            <p:cNvSpPr/>
            <p:nvPr/>
          </p:nvSpPr>
          <p:spPr>
            <a:xfrm>
              <a:off x="8382000"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62" name="Rectangle 561" hidden="1"/>
            <p:cNvSpPr/>
            <p:nvPr/>
          </p:nvSpPr>
          <p:spPr>
            <a:xfrm>
              <a:off x="8763000"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63" name="Rectangle 562" hidden="1"/>
            <p:cNvSpPr/>
            <p:nvPr/>
          </p:nvSpPr>
          <p:spPr>
            <a:xfrm>
              <a:off x="9144000"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564" name="Rectangle 563" hidden="1"/>
            <p:cNvSpPr/>
            <p:nvPr/>
          </p:nvSpPr>
          <p:spPr>
            <a:xfrm>
              <a:off x="9524999" y="38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565" name="Rectangle 564" hidden="1"/>
            <p:cNvSpPr/>
            <p:nvPr/>
          </p:nvSpPr>
          <p:spPr>
            <a:xfrm>
              <a:off x="0"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566" name="Rectangle 565" hidden="1"/>
            <p:cNvSpPr/>
            <p:nvPr/>
          </p:nvSpPr>
          <p:spPr>
            <a:xfrm>
              <a:off x="381000"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567" name="Rectangle 566" hidden="1"/>
            <p:cNvSpPr/>
            <p:nvPr/>
          </p:nvSpPr>
          <p:spPr>
            <a:xfrm>
              <a:off x="762000"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568" name="Rectangle 567" hidden="1"/>
            <p:cNvSpPr/>
            <p:nvPr/>
          </p:nvSpPr>
          <p:spPr>
            <a:xfrm>
              <a:off x="1143000"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69" name="Rectangle 568" hidden="1"/>
            <p:cNvSpPr/>
            <p:nvPr/>
          </p:nvSpPr>
          <p:spPr>
            <a:xfrm>
              <a:off x="1524000"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70" name="Rectangle 569" hidden="1"/>
            <p:cNvSpPr/>
            <p:nvPr/>
          </p:nvSpPr>
          <p:spPr>
            <a:xfrm>
              <a:off x="1905001"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71" name="Rectangle 570" hidden="1"/>
            <p:cNvSpPr/>
            <p:nvPr/>
          </p:nvSpPr>
          <p:spPr>
            <a:xfrm>
              <a:off x="2286001"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72" name="Rectangle 571" hidden="1"/>
            <p:cNvSpPr/>
            <p:nvPr/>
          </p:nvSpPr>
          <p:spPr>
            <a:xfrm>
              <a:off x="2667000"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73" name="Rectangle 572" hidden="1"/>
            <p:cNvSpPr/>
            <p:nvPr/>
          </p:nvSpPr>
          <p:spPr>
            <a:xfrm>
              <a:off x="3048000"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74" name="Rectangle 573" hidden="1"/>
            <p:cNvSpPr/>
            <p:nvPr/>
          </p:nvSpPr>
          <p:spPr>
            <a:xfrm>
              <a:off x="3429000"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75" name="Rectangle 574" hidden="1"/>
            <p:cNvSpPr/>
            <p:nvPr/>
          </p:nvSpPr>
          <p:spPr>
            <a:xfrm>
              <a:off x="3810001"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76" name="Rectangle 575" hidden="1"/>
            <p:cNvSpPr/>
            <p:nvPr/>
          </p:nvSpPr>
          <p:spPr>
            <a:xfrm>
              <a:off x="4191001"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77" name="Rectangle 576" hidden="1"/>
            <p:cNvSpPr/>
            <p:nvPr/>
          </p:nvSpPr>
          <p:spPr>
            <a:xfrm>
              <a:off x="4572001"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78" name="Rectangle 577" hidden="1"/>
            <p:cNvSpPr/>
            <p:nvPr/>
          </p:nvSpPr>
          <p:spPr>
            <a:xfrm>
              <a:off x="4953001"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79" name="Rectangle 578" hidden="1"/>
            <p:cNvSpPr/>
            <p:nvPr/>
          </p:nvSpPr>
          <p:spPr>
            <a:xfrm>
              <a:off x="5334002"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80" name="Rectangle 579" hidden="1"/>
            <p:cNvSpPr/>
            <p:nvPr/>
          </p:nvSpPr>
          <p:spPr>
            <a:xfrm>
              <a:off x="5715002"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81" name="Rectangle 580" hidden="1"/>
            <p:cNvSpPr/>
            <p:nvPr/>
          </p:nvSpPr>
          <p:spPr>
            <a:xfrm>
              <a:off x="6096002"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82" name="Rectangle 581" hidden="1"/>
            <p:cNvSpPr/>
            <p:nvPr/>
          </p:nvSpPr>
          <p:spPr>
            <a:xfrm>
              <a:off x="6477002"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83" name="Rectangle 582" hidden="1"/>
            <p:cNvSpPr/>
            <p:nvPr/>
          </p:nvSpPr>
          <p:spPr>
            <a:xfrm>
              <a:off x="6858002"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84" name="Rectangle 583" hidden="1"/>
            <p:cNvSpPr/>
            <p:nvPr/>
          </p:nvSpPr>
          <p:spPr>
            <a:xfrm>
              <a:off x="7239000"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85" name="Rectangle 584" hidden="1"/>
            <p:cNvSpPr/>
            <p:nvPr/>
          </p:nvSpPr>
          <p:spPr>
            <a:xfrm>
              <a:off x="7620000"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86" name="Rectangle 585" hidden="1"/>
            <p:cNvSpPr/>
            <p:nvPr/>
          </p:nvSpPr>
          <p:spPr>
            <a:xfrm>
              <a:off x="8001000"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87" name="Rectangle 586" hidden="1"/>
            <p:cNvSpPr/>
            <p:nvPr/>
          </p:nvSpPr>
          <p:spPr>
            <a:xfrm>
              <a:off x="8382000"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88" name="Rectangle 587" hidden="1"/>
            <p:cNvSpPr/>
            <p:nvPr/>
          </p:nvSpPr>
          <p:spPr>
            <a:xfrm>
              <a:off x="8763000"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89" name="Rectangle 588" hidden="1"/>
            <p:cNvSpPr/>
            <p:nvPr/>
          </p:nvSpPr>
          <p:spPr>
            <a:xfrm>
              <a:off x="9144000"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590" name="Rectangle 589" hidden="1"/>
            <p:cNvSpPr/>
            <p:nvPr/>
          </p:nvSpPr>
          <p:spPr>
            <a:xfrm>
              <a:off x="9524999" y="76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591" name="Rectangle 590" hidden="1"/>
            <p:cNvSpPr/>
            <p:nvPr/>
          </p:nvSpPr>
          <p:spPr>
            <a:xfrm>
              <a:off x="0" y="1143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592" name="Rectangle 591" hidden="1"/>
            <p:cNvSpPr/>
            <p:nvPr/>
          </p:nvSpPr>
          <p:spPr>
            <a:xfrm>
              <a:off x="381000" y="1143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593" name="Rectangle 592" hidden="1"/>
            <p:cNvSpPr/>
            <p:nvPr/>
          </p:nvSpPr>
          <p:spPr>
            <a:xfrm>
              <a:off x="762000" y="1143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594" name="Rectangle 593" hidden="1"/>
            <p:cNvSpPr/>
            <p:nvPr/>
          </p:nvSpPr>
          <p:spPr>
            <a:xfrm>
              <a:off x="1143000"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95" name="Rectangle 594" hidden="1"/>
            <p:cNvSpPr/>
            <p:nvPr/>
          </p:nvSpPr>
          <p:spPr>
            <a:xfrm>
              <a:off x="1524000"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96" name="Rectangle 595" hidden="1"/>
            <p:cNvSpPr/>
            <p:nvPr/>
          </p:nvSpPr>
          <p:spPr>
            <a:xfrm>
              <a:off x="1905001"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97" name="Rectangle 596" hidden="1"/>
            <p:cNvSpPr/>
            <p:nvPr/>
          </p:nvSpPr>
          <p:spPr>
            <a:xfrm>
              <a:off x="2286001"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98" name="Rectangle 597" hidden="1"/>
            <p:cNvSpPr/>
            <p:nvPr/>
          </p:nvSpPr>
          <p:spPr>
            <a:xfrm>
              <a:off x="2667000"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599" name="Rectangle 598" hidden="1"/>
            <p:cNvSpPr/>
            <p:nvPr/>
          </p:nvSpPr>
          <p:spPr>
            <a:xfrm>
              <a:off x="3048000"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00" name="Rectangle 599" hidden="1"/>
            <p:cNvSpPr/>
            <p:nvPr/>
          </p:nvSpPr>
          <p:spPr>
            <a:xfrm>
              <a:off x="3429000"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01" name="Rectangle 600" hidden="1"/>
            <p:cNvSpPr/>
            <p:nvPr/>
          </p:nvSpPr>
          <p:spPr>
            <a:xfrm>
              <a:off x="3810001"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02" name="Rectangle 601" hidden="1"/>
            <p:cNvSpPr/>
            <p:nvPr/>
          </p:nvSpPr>
          <p:spPr>
            <a:xfrm>
              <a:off x="4191001"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03" name="Rectangle 602" hidden="1"/>
            <p:cNvSpPr/>
            <p:nvPr/>
          </p:nvSpPr>
          <p:spPr>
            <a:xfrm>
              <a:off x="4572001"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04" name="Rectangle 603" hidden="1"/>
            <p:cNvSpPr/>
            <p:nvPr/>
          </p:nvSpPr>
          <p:spPr>
            <a:xfrm>
              <a:off x="4953001"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05" name="Rectangle 604" hidden="1"/>
            <p:cNvSpPr/>
            <p:nvPr/>
          </p:nvSpPr>
          <p:spPr>
            <a:xfrm>
              <a:off x="5334002"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06" name="Rectangle 605" hidden="1"/>
            <p:cNvSpPr/>
            <p:nvPr/>
          </p:nvSpPr>
          <p:spPr>
            <a:xfrm>
              <a:off x="5715002"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07" name="Rectangle 606" hidden="1"/>
            <p:cNvSpPr/>
            <p:nvPr/>
          </p:nvSpPr>
          <p:spPr>
            <a:xfrm>
              <a:off x="6096002"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08" name="Rectangle 607" hidden="1"/>
            <p:cNvSpPr/>
            <p:nvPr/>
          </p:nvSpPr>
          <p:spPr>
            <a:xfrm>
              <a:off x="6477002"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09" name="Rectangle 608" hidden="1"/>
            <p:cNvSpPr/>
            <p:nvPr/>
          </p:nvSpPr>
          <p:spPr>
            <a:xfrm>
              <a:off x="6858002"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10" name="Rectangle 609" hidden="1"/>
            <p:cNvSpPr/>
            <p:nvPr/>
          </p:nvSpPr>
          <p:spPr>
            <a:xfrm>
              <a:off x="7239000"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11" name="Rectangle 610" hidden="1"/>
            <p:cNvSpPr/>
            <p:nvPr/>
          </p:nvSpPr>
          <p:spPr>
            <a:xfrm>
              <a:off x="7620000"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12" name="Rectangle 611" hidden="1"/>
            <p:cNvSpPr/>
            <p:nvPr/>
          </p:nvSpPr>
          <p:spPr>
            <a:xfrm>
              <a:off x="8001000"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13" name="Rectangle 612" hidden="1"/>
            <p:cNvSpPr/>
            <p:nvPr/>
          </p:nvSpPr>
          <p:spPr>
            <a:xfrm>
              <a:off x="8382000"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14" name="Rectangle 613" hidden="1"/>
            <p:cNvSpPr/>
            <p:nvPr/>
          </p:nvSpPr>
          <p:spPr>
            <a:xfrm>
              <a:off x="8763000"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15" name="Rectangle 614" hidden="1"/>
            <p:cNvSpPr/>
            <p:nvPr/>
          </p:nvSpPr>
          <p:spPr>
            <a:xfrm>
              <a:off x="9144000" y="114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16" name="Rectangle 615" hidden="1"/>
            <p:cNvSpPr/>
            <p:nvPr/>
          </p:nvSpPr>
          <p:spPr>
            <a:xfrm>
              <a:off x="9524999" y="1143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17" name="Rectangle 616" hidden="1"/>
            <p:cNvSpPr/>
            <p:nvPr/>
          </p:nvSpPr>
          <p:spPr>
            <a:xfrm>
              <a:off x="0" y="1524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18" name="Rectangle 617" hidden="1"/>
            <p:cNvSpPr/>
            <p:nvPr/>
          </p:nvSpPr>
          <p:spPr>
            <a:xfrm>
              <a:off x="381000" y="1524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19" name="Rectangle 618" hidden="1"/>
            <p:cNvSpPr/>
            <p:nvPr/>
          </p:nvSpPr>
          <p:spPr>
            <a:xfrm>
              <a:off x="762000" y="1524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20" name="Rectangle 619" hidden="1"/>
            <p:cNvSpPr/>
            <p:nvPr/>
          </p:nvSpPr>
          <p:spPr>
            <a:xfrm>
              <a:off x="1143000"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21" name="Rectangle 620" hidden="1"/>
            <p:cNvSpPr/>
            <p:nvPr/>
          </p:nvSpPr>
          <p:spPr>
            <a:xfrm>
              <a:off x="1524000"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22" name="Rectangle 621" hidden="1"/>
            <p:cNvSpPr/>
            <p:nvPr/>
          </p:nvSpPr>
          <p:spPr>
            <a:xfrm>
              <a:off x="1905001"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23" name="Rectangle 622" hidden="1"/>
            <p:cNvSpPr/>
            <p:nvPr/>
          </p:nvSpPr>
          <p:spPr>
            <a:xfrm>
              <a:off x="2286001"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24" name="Rectangle 623" hidden="1"/>
            <p:cNvSpPr/>
            <p:nvPr/>
          </p:nvSpPr>
          <p:spPr>
            <a:xfrm>
              <a:off x="2667000"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25" name="Rectangle 624" hidden="1"/>
            <p:cNvSpPr/>
            <p:nvPr/>
          </p:nvSpPr>
          <p:spPr>
            <a:xfrm>
              <a:off x="3048000"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26" name="Rectangle 625" hidden="1"/>
            <p:cNvSpPr/>
            <p:nvPr/>
          </p:nvSpPr>
          <p:spPr>
            <a:xfrm>
              <a:off x="3429000"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27" name="Rectangle 626" hidden="1"/>
            <p:cNvSpPr/>
            <p:nvPr/>
          </p:nvSpPr>
          <p:spPr>
            <a:xfrm>
              <a:off x="3810001"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28" name="Rectangle 627" hidden="1"/>
            <p:cNvSpPr/>
            <p:nvPr/>
          </p:nvSpPr>
          <p:spPr>
            <a:xfrm>
              <a:off x="4191001"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29" name="Rectangle 628" hidden="1"/>
            <p:cNvSpPr/>
            <p:nvPr/>
          </p:nvSpPr>
          <p:spPr>
            <a:xfrm>
              <a:off x="4572001"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30" name="Rectangle 629" hidden="1"/>
            <p:cNvSpPr/>
            <p:nvPr/>
          </p:nvSpPr>
          <p:spPr>
            <a:xfrm>
              <a:off x="4953001"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31" name="Rectangle 630" hidden="1"/>
            <p:cNvSpPr/>
            <p:nvPr/>
          </p:nvSpPr>
          <p:spPr>
            <a:xfrm>
              <a:off x="5334002"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32" name="Rectangle 631" hidden="1"/>
            <p:cNvSpPr/>
            <p:nvPr/>
          </p:nvSpPr>
          <p:spPr>
            <a:xfrm>
              <a:off x="5715002"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33" name="Rectangle 632" hidden="1"/>
            <p:cNvSpPr/>
            <p:nvPr/>
          </p:nvSpPr>
          <p:spPr>
            <a:xfrm>
              <a:off x="6096002"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34" name="Rectangle 633" hidden="1"/>
            <p:cNvSpPr/>
            <p:nvPr/>
          </p:nvSpPr>
          <p:spPr>
            <a:xfrm>
              <a:off x="6477002"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35" name="Rectangle 634" hidden="1"/>
            <p:cNvSpPr/>
            <p:nvPr/>
          </p:nvSpPr>
          <p:spPr>
            <a:xfrm>
              <a:off x="6858002"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36" name="Rectangle 635" hidden="1"/>
            <p:cNvSpPr/>
            <p:nvPr/>
          </p:nvSpPr>
          <p:spPr>
            <a:xfrm>
              <a:off x="7239000"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37" name="Rectangle 636" hidden="1"/>
            <p:cNvSpPr/>
            <p:nvPr/>
          </p:nvSpPr>
          <p:spPr>
            <a:xfrm>
              <a:off x="7620000"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38" name="Rectangle 637" hidden="1"/>
            <p:cNvSpPr/>
            <p:nvPr/>
          </p:nvSpPr>
          <p:spPr>
            <a:xfrm>
              <a:off x="8001000"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39" name="Rectangle 638" hidden="1"/>
            <p:cNvSpPr/>
            <p:nvPr/>
          </p:nvSpPr>
          <p:spPr>
            <a:xfrm>
              <a:off x="8382000"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40" name="Rectangle 639" hidden="1"/>
            <p:cNvSpPr/>
            <p:nvPr/>
          </p:nvSpPr>
          <p:spPr>
            <a:xfrm>
              <a:off x="8763000"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41" name="Rectangle 640" hidden="1"/>
            <p:cNvSpPr/>
            <p:nvPr/>
          </p:nvSpPr>
          <p:spPr>
            <a:xfrm>
              <a:off x="9144000" y="152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42" name="Rectangle 641" hidden="1"/>
            <p:cNvSpPr/>
            <p:nvPr/>
          </p:nvSpPr>
          <p:spPr>
            <a:xfrm>
              <a:off x="9524999" y="1524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43" name="Rectangle 642" hidden="1"/>
            <p:cNvSpPr/>
            <p:nvPr/>
          </p:nvSpPr>
          <p:spPr>
            <a:xfrm>
              <a:off x="0" y="1905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44" name="Rectangle 643" hidden="1"/>
            <p:cNvSpPr/>
            <p:nvPr/>
          </p:nvSpPr>
          <p:spPr>
            <a:xfrm>
              <a:off x="381000" y="1905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45" name="Rectangle 644" hidden="1"/>
            <p:cNvSpPr/>
            <p:nvPr/>
          </p:nvSpPr>
          <p:spPr>
            <a:xfrm>
              <a:off x="762000" y="1905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46" name="Rectangle 645" hidden="1"/>
            <p:cNvSpPr/>
            <p:nvPr/>
          </p:nvSpPr>
          <p:spPr>
            <a:xfrm>
              <a:off x="1143000"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47" name="Rectangle 646" hidden="1"/>
            <p:cNvSpPr/>
            <p:nvPr/>
          </p:nvSpPr>
          <p:spPr>
            <a:xfrm>
              <a:off x="1524000"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48" name="Rectangle 647" hidden="1"/>
            <p:cNvSpPr/>
            <p:nvPr/>
          </p:nvSpPr>
          <p:spPr>
            <a:xfrm>
              <a:off x="1905001"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49" name="Rectangle 648" hidden="1"/>
            <p:cNvSpPr/>
            <p:nvPr/>
          </p:nvSpPr>
          <p:spPr>
            <a:xfrm>
              <a:off x="2286001"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50" name="Rectangle 649" hidden="1"/>
            <p:cNvSpPr/>
            <p:nvPr/>
          </p:nvSpPr>
          <p:spPr>
            <a:xfrm>
              <a:off x="2667000"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51" name="Rectangle 650" hidden="1"/>
            <p:cNvSpPr/>
            <p:nvPr/>
          </p:nvSpPr>
          <p:spPr>
            <a:xfrm>
              <a:off x="3048000"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52" name="Rectangle 651" hidden="1"/>
            <p:cNvSpPr/>
            <p:nvPr/>
          </p:nvSpPr>
          <p:spPr>
            <a:xfrm>
              <a:off x="3429000"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53" name="Rectangle 652" hidden="1"/>
            <p:cNvSpPr/>
            <p:nvPr/>
          </p:nvSpPr>
          <p:spPr>
            <a:xfrm>
              <a:off x="3810001"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54" name="Rectangle 653" hidden="1"/>
            <p:cNvSpPr/>
            <p:nvPr/>
          </p:nvSpPr>
          <p:spPr>
            <a:xfrm>
              <a:off x="4191001"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55" name="Rectangle 654" hidden="1"/>
            <p:cNvSpPr/>
            <p:nvPr/>
          </p:nvSpPr>
          <p:spPr>
            <a:xfrm>
              <a:off x="4572001"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56" name="Rectangle 655" hidden="1"/>
            <p:cNvSpPr/>
            <p:nvPr/>
          </p:nvSpPr>
          <p:spPr>
            <a:xfrm>
              <a:off x="4953001"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57" name="Rectangle 656" hidden="1"/>
            <p:cNvSpPr/>
            <p:nvPr/>
          </p:nvSpPr>
          <p:spPr>
            <a:xfrm>
              <a:off x="5334002"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58" name="Rectangle 657" hidden="1"/>
            <p:cNvSpPr/>
            <p:nvPr/>
          </p:nvSpPr>
          <p:spPr>
            <a:xfrm>
              <a:off x="5715002"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59" name="Rectangle 658" hidden="1"/>
            <p:cNvSpPr/>
            <p:nvPr/>
          </p:nvSpPr>
          <p:spPr>
            <a:xfrm>
              <a:off x="6096002"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60" name="Rectangle 659" hidden="1"/>
            <p:cNvSpPr/>
            <p:nvPr/>
          </p:nvSpPr>
          <p:spPr>
            <a:xfrm>
              <a:off x="6477002"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61" name="Rectangle 660" hidden="1"/>
            <p:cNvSpPr/>
            <p:nvPr/>
          </p:nvSpPr>
          <p:spPr>
            <a:xfrm>
              <a:off x="6858002"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62" name="Rectangle 661" hidden="1"/>
            <p:cNvSpPr/>
            <p:nvPr/>
          </p:nvSpPr>
          <p:spPr>
            <a:xfrm>
              <a:off x="7239000"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63" name="Rectangle 662" hidden="1"/>
            <p:cNvSpPr/>
            <p:nvPr/>
          </p:nvSpPr>
          <p:spPr>
            <a:xfrm>
              <a:off x="7620000"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64" name="Rectangle 663" hidden="1"/>
            <p:cNvSpPr/>
            <p:nvPr/>
          </p:nvSpPr>
          <p:spPr>
            <a:xfrm>
              <a:off x="8001000"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65" name="Rectangle 664" hidden="1"/>
            <p:cNvSpPr/>
            <p:nvPr/>
          </p:nvSpPr>
          <p:spPr>
            <a:xfrm>
              <a:off x="8382000"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66" name="Rectangle 665" hidden="1"/>
            <p:cNvSpPr/>
            <p:nvPr/>
          </p:nvSpPr>
          <p:spPr>
            <a:xfrm>
              <a:off x="8763000"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67" name="Rectangle 666" hidden="1"/>
            <p:cNvSpPr/>
            <p:nvPr/>
          </p:nvSpPr>
          <p:spPr>
            <a:xfrm>
              <a:off x="9144000" y="190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68" name="Rectangle 667" hidden="1"/>
            <p:cNvSpPr/>
            <p:nvPr/>
          </p:nvSpPr>
          <p:spPr>
            <a:xfrm>
              <a:off x="9524999" y="1905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69" name="Rectangle 668" hidden="1"/>
            <p:cNvSpPr/>
            <p:nvPr/>
          </p:nvSpPr>
          <p:spPr>
            <a:xfrm>
              <a:off x="0" y="228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70" name="Rectangle 669" hidden="1"/>
            <p:cNvSpPr/>
            <p:nvPr/>
          </p:nvSpPr>
          <p:spPr>
            <a:xfrm>
              <a:off x="381000" y="228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71" name="Rectangle 670" hidden="1"/>
            <p:cNvSpPr/>
            <p:nvPr/>
          </p:nvSpPr>
          <p:spPr>
            <a:xfrm>
              <a:off x="762000" y="228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72" name="Rectangle 671" hidden="1"/>
            <p:cNvSpPr/>
            <p:nvPr/>
          </p:nvSpPr>
          <p:spPr>
            <a:xfrm>
              <a:off x="1143000"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73" name="Rectangle 672" hidden="1"/>
            <p:cNvSpPr/>
            <p:nvPr/>
          </p:nvSpPr>
          <p:spPr>
            <a:xfrm>
              <a:off x="1524000"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74" name="Rectangle 673" hidden="1"/>
            <p:cNvSpPr/>
            <p:nvPr/>
          </p:nvSpPr>
          <p:spPr>
            <a:xfrm>
              <a:off x="1905001"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75" name="Rectangle 674" hidden="1"/>
            <p:cNvSpPr/>
            <p:nvPr/>
          </p:nvSpPr>
          <p:spPr>
            <a:xfrm>
              <a:off x="2286001"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76" name="Rectangle 675" hidden="1"/>
            <p:cNvSpPr/>
            <p:nvPr/>
          </p:nvSpPr>
          <p:spPr>
            <a:xfrm>
              <a:off x="2667000"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77" name="Rectangle 676" hidden="1"/>
            <p:cNvSpPr/>
            <p:nvPr/>
          </p:nvSpPr>
          <p:spPr>
            <a:xfrm>
              <a:off x="3048000"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78" name="Rectangle 677" hidden="1"/>
            <p:cNvSpPr/>
            <p:nvPr/>
          </p:nvSpPr>
          <p:spPr>
            <a:xfrm>
              <a:off x="3429000"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79" name="Rectangle 678" hidden="1"/>
            <p:cNvSpPr/>
            <p:nvPr/>
          </p:nvSpPr>
          <p:spPr>
            <a:xfrm>
              <a:off x="3810001"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80" name="Rectangle 679" hidden="1"/>
            <p:cNvSpPr/>
            <p:nvPr/>
          </p:nvSpPr>
          <p:spPr>
            <a:xfrm>
              <a:off x="4191001"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81" name="Rectangle 680" hidden="1"/>
            <p:cNvSpPr/>
            <p:nvPr/>
          </p:nvSpPr>
          <p:spPr>
            <a:xfrm>
              <a:off x="4572001"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82" name="Rectangle 681" hidden="1"/>
            <p:cNvSpPr/>
            <p:nvPr/>
          </p:nvSpPr>
          <p:spPr>
            <a:xfrm>
              <a:off x="4953001"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83" name="Rectangle 682" hidden="1"/>
            <p:cNvSpPr/>
            <p:nvPr/>
          </p:nvSpPr>
          <p:spPr>
            <a:xfrm>
              <a:off x="5334002"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84" name="Rectangle 683" hidden="1"/>
            <p:cNvSpPr/>
            <p:nvPr/>
          </p:nvSpPr>
          <p:spPr>
            <a:xfrm>
              <a:off x="5715002"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85" name="Rectangle 684" hidden="1"/>
            <p:cNvSpPr/>
            <p:nvPr/>
          </p:nvSpPr>
          <p:spPr>
            <a:xfrm>
              <a:off x="6096002"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86" name="Rectangle 685" hidden="1"/>
            <p:cNvSpPr/>
            <p:nvPr/>
          </p:nvSpPr>
          <p:spPr>
            <a:xfrm>
              <a:off x="6477002"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87" name="Rectangle 686" hidden="1"/>
            <p:cNvSpPr/>
            <p:nvPr/>
          </p:nvSpPr>
          <p:spPr>
            <a:xfrm>
              <a:off x="6858002"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88" name="Rectangle 687" hidden="1"/>
            <p:cNvSpPr/>
            <p:nvPr/>
          </p:nvSpPr>
          <p:spPr>
            <a:xfrm>
              <a:off x="7239000"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89" name="Rectangle 688" hidden="1"/>
            <p:cNvSpPr/>
            <p:nvPr/>
          </p:nvSpPr>
          <p:spPr>
            <a:xfrm>
              <a:off x="7620000"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90" name="Rectangle 689" hidden="1"/>
            <p:cNvSpPr/>
            <p:nvPr/>
          </p:nvSpPr>
          <p:spPr>
            <a:xfrm>
              <a:off x="8001000"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91" name="Rectangle 690" hidden="1"/>
            <p:cNvSpPr/>
            <p:nvPr/>
          </p:nvSpPr>
          <p:spPr>
            <a:xfrm>
              <a:off x="8382000"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92" name="Rectangle 691" hidden="1"/>
            <p:cNvSpPr/>
            <p:nvPr/>
          </p:nvSpPr>
          <p:spPr>
            <a:xfrm>
              <a:off x="8763000"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93" name="Rectangle 692" hidden="1"/>
            <p:cNvSpPr/>
            <p:nvPr/>
          </p:nvSpPr>
          <p:spPr>
            <a:xfrm>
              <a:off x="9144000" y="2286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94" name="Rectangle 693" hidden="1"/>
            <p:cNvSpPr/>
            <p:nvPr/>
          </p:nvSpPr>
          <p:spPr>
            <a:xfrm>
              <a:off x="9524999" y="228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95" name="Rectangle 694" hidden="1"/>
            <p:cNvSpPr/>
            <p:nvPr/>
          </p:nvSpPr>
          <p:spPr>
            <a:xfrm>
              <a:off x="0" y="266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96" name="Rectangle 695" hidden="1"/>
            <p:cNvSpPr/>
            <p:nvPr/>
          </p:nvSpPr>
          <p:spPr>
            <a:xfrm>
              <a:off x="381000" y="266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97" name="Rectangle 696" hidden="1"/>
            <p:cNvSpPr/>
            <p:nvPr/>
          </p:nvSpPr>
          <p:spPr>
            <a:xfrm>
              <a:off x="762000" y="266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698" name="Rectangle 697" hidden="1"/>
            <p:cNvSpPr/>
            <p:nvPr/>
          </p:nvSpPr>
          <p:spPr>
            <a:xfrm>
              <a:off x="1143000"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699" name="Rectangle 698" hidden="1"/>
            <p:cNvSpPr/>
            <p:nvPr/>
          </p:nvSpPr>
          <p:spPr>
            <a:xfrm>
              <a:off x="1524000"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00" name="Rectangle 699" hidden="1"/>
            <p:cNvSpPr/>
            <p:nvPr/>
          </p:nvSpPr>
          <p:spPr>
            <a:xfrm>
              <a:off x="1905001"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01" name="Rectangle 700" hidden="1"/>
            <p:cNvSpPr/>
            <p:nvPr/>
          </p:nvSpPr>
          <p:spPr>
            <a:xfrm>
              <a:off x="2286001"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02" name="Rectangle 701" hidden="1"/>
            <p:cNvSpPr/>
            <p:nvPr/>
          </p:nvSpPr>
          <p:spPr>
            <a:xfrm>
              <a:off x="2667000"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03" name="Rectangle 702" hidden="1"/>
            <p:cNvSpPr/>
            <p:nvPr/>
          </p:nvSpPr>
          <p:spPr>
            <a:xfrm>
              <a:off x="3048000"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04" name="Rectangle 703" hidden="1"/>
            <p:cNvSpPr/>
            <p:nvPr/>
          </p:nvSpPr>
          <p:spPr>
            <a:xfrm>
              <a:off x="3429000"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05" name="Rectangle 704" hidden="1"/>
            <p:cNvSpPr/>
            <p:nvPr/>
          </p:nvSpPr>
          <p:spPr>
            <a:xfrm>
              <a:off x="3810001"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06" name="Rectangle 705" hidden="1"/>
            <p:cNvSpPr/>
            <p:nvPr/>
          </p:nvSpPr>
          <p:spPr>
            <a:xfrm>
              <a:off x="4191001"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07" name="Rectangle 706" hidden="1"/>
            <p:cNvSpPr/>
            <p:nvPr/>
          </p:nvSpPr>
          <p:spPr>
            <a:xfrm>
              <a:off x="4572001"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08" name="Rectangle 707" hidden="1"/>
            <p:cNvSpPr/>
            <p:nvPr/>
          </p:nvSpPr>
          <p:spPr>
            <a:xfrm>
              <a:off x="4953001"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09" name="Rectangle 708" hidden="1"/>
            <p:cNvSpPr/>
            <p:nvPr/>
          </p:nvSpPr>
          <p:spPr>
            <a:xfrm>
              <a:off x="5334002"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10" name="Rectangle 709" hidden="1"/>
            <p:cNvSpPr/>
            <p:nvPr/>
          </p:nvSpPr>
          <p:spPr>
            <a:xfrm>
              <a:off x="5715002"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11" name="Rectangle 710" hidden="1"/>
            <p:cNvSpPr/>
            <p:nvPr/>
          </p:nvSpPr>
          <p:spPr>
            <a:xfrm>
              <a:off x="6096002"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12" name="Rectangle 711" hidden="1"/>
            <p:cNvSpPr/>
            <p:nvPr/>
          </p:nvSpPr>
          <p:spPr>
            <a:xfrm>
              <a:off x="6477002"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13" name="Rectangle 712" hidden="1"/>
            <p:cNvSpPr/>
            <p:nvPr/>
          </p:nvSpPr>
          <p:spPr>
            <a:xfrm>
              <a:off x="6858002"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14" name="Rectangle 713" hidden="1"/>
            <p:cNvSpPr/>
            <p:nvPr/>
          </p:nvSpPr>
          <p:spPr>
            <a:xfrm>
              <a:off x="7239000"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15" name="Rectangle 714" hidden="1"/>
            <p:cNvSpPr/>
            <p:nvPr/>
          </p:nvSpPr>
          <p:spPr>
            <a:xfrm>
              <a:off x="7620000"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16" name="Rectangle 715" hidden="1"/>
            <p:cNvSpPr/>
            <p:nvPr/>
          </p:nvSpPr>
          <p:spPr>
            <a:xfrm>
              <a:off x="8001000"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17" name="Rectangle 716" hidden="1"/>
            <p:cNvSpPr/>
            <p:nvPr/>
          </p:nvSpPr>
          <p:spPr>
            <a:xfrm>
              <a:off x="8382000"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18" name="Rectangle 717" hidden="1"/>
            <p:cNvSpPr/>
            <p:nvPr/>
          </p:nvSpPr>
          <p:spPr>
            <a:xfrm>
              <a:off x="8763000"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19" name="Rectangle 718" hidden="1"/>
            <p:cNvSpPr/>
            <p:nvPr/>
          </p:nvSpPr>
          <p:spPr>
            <a:xfrm>
              <a:off x="9144000" y="2667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720" name="Rectangle 719" hidden="1"/>
            <p:cNvSpPr/>
            <p:nvPr/>
          </p:nvSpPr>
          <p:spPr>
            <a:xfrm>
              <a:off x="9524999" y="266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721" name="Rectangle 720" hidden="1"/>
            <p:cNvSpPr/>
            <p:nvPr/>
          </p:nvSpPr>
          <p:spPr>
            <a:xfrm>
              <a:off x="0" y="3048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722" name="Rectangle 721" hidden="1"/>
            <p:cNvSpPr/>
            <p:nvPr/>
          </p:nvSpPr>
          <p:spPr>
            <a:xfrm>
              <a:off x="381000" y="3048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723" name="Rectangle 722" hidden="1"/>
            <p:cNvSpPr/>
            <p:nvPr/>
          </p:nvSpPr>
          <p:spPr>
            <a:xfrm>
              <a:off x="762000" y="3048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724" name="Rectangle 723" hidden="1"/>
            <p:cNvSpPr/>
            <p:nvPr/>
          </p:nvSpPr>
          <p:spPr>
            <a:xfrm>
              <a:off x="1143000"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25" name="Rectangle 724" hidden="1"/>
            <p:cNvSpPr/>
            <p:nvPr/>
          </p:nvSpPr>
          <p:spPr>
            <a:xfrm>
              <a:off x="1524000"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26" name="Rectangle 725" hidden="1"/>
            <p:cNvSpPr/>
            <p:nvPr/>
          </p:nvSpPr>
          <p:spPr>
            <a:xfrm>
              <a:off x="1905001"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27" name="Rectangle 726" hidden="1"/>
            <p:cNvSpPr/>
            <p:nvPr/>
          </p:nvSpPr>
          <p:spPr>
            <a:xfrm>
              <a:off x="2286001"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28" name="Rectangle 727" hidden="1"/>
            <p:cNvSpPr/>
            <p:nvPr/>
          </p:nvSpPr>
          <p:spPr>
            <a:xfrm>
              <a:off x="2667000"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29" name="Rectangle 728" hidden="1"/>
            <p:cNvSpPr/>
            <p:nvPr/>
          </p:nvSpPr>
          <p:spPr>
            <a:xfrm>
              <a:off x="3048000"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30" name="Rectangle 729" hidden="1"/>
            <p:cNvSpPr/>
            <p:nvPr/>
          </p:nvSpPr>
          <p:spPr>
            <a:xfrm>
              <a:off x="3429000"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31" name="Rectangle 730" hidden="1"/>
            <p:cNvSpPr/>
            <p:nvPr/>
          </p:nvSpPr>
          <p:spPr>
            <a:xfrm>
              <a:off x="3810001"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32" name="Rectangle 731" hidden="1"/>
            <p:cNvSpPr/>
            <p:nvPr/>
          </p:nvSpPr>
          <p:spPr>
            <a:xfrm>
              <a:off x="4191001"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33" name="Rectangle 732" hidden="1"/>
            <p:cNvSpPr/>
            <p:nvPr/>
          </p:nvSpPr>
          <p:spPr>
            <a:xfrm>
              <a:off x="4572001"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34" name="Rectangle 733" hidden="1"/>
            <p:cNvSpPr/>
            <p:nvPr/>
          </p:nvSpPr>
          <p:spPr>
            <a:xfrm>
              <a:off x="4953001"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35" name="Rectangle 734" hidden="1"/>
            <p:cNvSpPr/>
            <p:nvPr/>
          </p:nvSpPr>
          <p:spPr>
            <a:xfrm>
              <a:off x="5334002"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36" name="Rectangle 735" hidden="1"/>
            <p:cNvSpPr/>
            <p:nvPr/>
          </p:nvSpPr>
          <p:spPr>
            <a:xfrm>
              <a:off x="5715002"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37" name="Rectangle 736" hidden="1"/>
            <p:cNvSpPr/>
            <p:nvPr/>
          </p:nvSpPr>
          <p:spPr>
            <a:xfrm>
              <a:off x="6096002"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38" name="Rectangle 737" hidden="1"/>
            <p:cNvSpPr/>
            <p:nvPr/>
          </p:nvSpPr>
          <p:spPr>
            <a:xfrm>
              <a:off x="6477002"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39" name="Rectangle 738" hidden="1"/>
            <p:cNvSpPr/>
            <p:nvPr/>
          </p:nvSpPr>
          <p:spPr>
            <a:xfrm>
              <a:off x="6858002"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40" name="Rectangle 739" hidden="1"/>
            <p:cNvSpPr/>
            <p:nvPr/>
          </p:nvSpPr>
          <p:spPr>
            <a:xfrm>
              <a:off x="7239000"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41" name="Rectangle 740" hidden="1"/>
            <p:cNvSpPr/>
            <p:nvPr/>
          </p:nvSpPr>
          <p:spPr>
            <a:xfrm>
              <a:off x="7620000"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42" name="Rectangle 741" hidden="1"/>
            <p:cNvSpPr/>
            <p:nvPr/>
          </p:nvSpPr>
          <p:spPr>
            <a:xfrm>
              <a:off x="8001000"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43" name="Rectangle 742" hidden="1"/>
            <p:cNvSpPr/>
            <p:nvPr/>
          </p:nvSpPr>
          <p:spPr>
            <a:xfrm>
              <a:off x="8382000"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44" name="Rectangle 743" hidden="1"/>
            <p:cNvSpPr/>
            <p:nvPr/>
          </p:nvSpPr>
          <p:spPr>
            <a:xfrm>
              <a:off x="8763000"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45" name="Rectangle 744" hidden="1"/>
            <p:cNvSpPr/>
            <p:nvPr/>
          </p:nvSpPr>
          <p:spPr>
            <a:xfrm>
              <a:off x="9144000" y="3048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746" name="Rectangle 745" hidden="1"/>
            <p:cNvSpPr/>
            <p:nvPr/>
          </p:nvSpPr>
          <p:spPr>
            <a:xfrm>
              <a:off x="9524999" y="3048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747" name="Rectangle 746" hidden="1"/>
            <p:cNvSpPr/>
            <p:nvPr/>
          </p:nvSpPr>
          <p:spPr>
            <a:xfrm>
              <a:off x="0" y="3429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748" name="Rectangle 747" hidden="1"/>
            <p:cNvSpPr/>
            <p:nvPr/>
          </p:nvSpPr>
          <p:spPr>
            <a:xfrm>
              <a:off x="381000" y="3429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749" name="Rectangle 748" hidden="1"/>
            <p:cNvSpPr/>
            <p:nvPr/>
          </p:nvSpPr>
          <p:spPr>
            <a:xfrm>
              <a:off x="762000" y="3429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750" name="Rectangle 749" hidden="1"/>
            <p:cNvSpPr/>
            <p:nvPr/>
          </p:nvSpPr>
          <p:spPr>
            <a:xfrm>
              <a:off x="1143000"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51" name="Rectangle 750" hidden="1"/>
            <p:cNvSpPr/>
            <p:nvPr/>
          </p:nvSpPr>
          <p:spPr>
            <a:xfrm>
              <a:off x="1524000"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52" name="Rectangle 751" hidden="1"/>
            <p:cNvSpPr/>
            <p:nvPr/>
          </p:nvSpPr>
          <p:spPr>
            <a:xfrm>
              <a:off x="1905001"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53" name="Rectangle 752" hidden="1"/>
            <p:cNvSpPr/>
            <p:nvPr/>
          </p:nvSpPr>
          <p:spPr>
            <a:xfrm>
              <a:off x="2286001"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54" name="Rectangle 753" hidden="1"/>
            <p:cNvSpPr/>
            <p:nvPr/>
          </p:nvSpPr>
          <p:spPr>
            <a:xfrm>
              <a:off x="2667000"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55" name="Rectangle 754" hidden="1"/>
            <p:cNvSpPr/>
            <p:nvPr/>
          </p:nvSpPr>
          <p:spPr>
            <a:xfrm>
              <a:off x="3048000"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56" name="Rectangle 755" hidden="1"/>
            <p:cNvSpPr/>
            <p:nvPr/>
          </p:nvSpPr>
          <p:spPr>
            <a:xfrm>
              <a:off x="3429000"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57" name="Rectangle 756" hidden="1"/>
            <p:cNvSpPr/>
            <p:nvPr/>
          </p:nvSpPr>
          <p:spPr>
            <a:xfrm>
              <a:off x="3810001"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58" name="Rectangle 757" hidden="1"/>
            <p:cNvSpPr/>
            <p:nvPr/>
          </p:nvSpPr>
          <p:spPr>
            <a:xfrm>
              <a:off x="4191001"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59" name="Rectangle 758" hidden="1"/>
            <p:cNvSpPr/>
            <p:nvPr/>
          </p:nvSpPr>
          <p:spPr>
            <a:xfrm>
              <a:off x="4572001"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60" name="Rectangle 759" hidden="1"/>
            <p:cNvSpPr/>
            <p:nvPr/>
          </p:nvSpPr>
          <p:spPr>
            <a:xfrm>
              <a:off x="4953001"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61" name="Rectangle 760" hidden="1"/>
            <p:cNvSpPr/>
            <p:nvPr/>
          </p:nvSpPr>
          <p:spPr>
            <a:xfrm>
              <a:off x="5334002"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62" name="Rectangle 761" hidden="1"/>
            <p:cNvSpPr/>
            <p:nvPr/>
          </p:nvSpPr>
          <p:spPr>
            <a:xfrm>
              <a:off x="5715002"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63" name="Rectangle 762" hidden="1"/>
            <p:cNvSpPr/>
            <p:nvPr/>
          </p:nvSpPr>
          <p:spPr>
            <a:xfrm>
              <a:off x="6096002"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64" name="Rectangle 763" hidden="1"/>
            <p:cNvSpPr/>
            <p:nvPr/>
          </p:nvSpPr>
          <p:spPr>
            <a:xfrm>
              <a:off x="6477002"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65" name="Rectangle 764" hidden="1"/>
            <p:cNvSpPr/>
            <p:nvPr/>
          </p:nvSpPr>
          <p:spPr>
            <a:xfrm>
              <a:off x="6858002"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66" name="Rectangle 765" hidden="1"/>
            <p:cNvSpPr/>
            <p:nvPr/>
          </p:nvSpPr>
          <p:spPr>
            <a:xfrm>
              <a:off x="7239000"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67" name="Rectangle 766" hidden="1"/>
            <p:cNvSpPr/>
            <p:nvPr/>
          </p:nvSpPr>
          <p:spPr>
            <a:xfrm>
              <a:off x="7620000"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68" name="Rectangle 767" hidden="1"/>
            <p:cNvSpPr/>
            <p:nvPr/>
          </p:nvSpPr>
          <p:spPr>
            <a:xfrm>
              <a:off x="8001000"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69" name="Rectangle 768" hidden="1"/>
            <p:cNvSpPr/>
            <p:nvPr/>
          </p:nvSpPr>
          <p:spPr>
            <a:xfrm>
              <a:off x="8382000"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70" name="Rectangle 769" hidden="1"/>
            <p:cNvSpPr/>
            <p:nvPr/>
          </p:nvSpPr>
          <p:spPr>
            <a:xfrm>
              <a:off x="8763000"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71" name="Rectangle 770" hidden="1"/>
            <p:cNvSpPr/>
            <p:nvPr/>
          </p:nvSpPr>
          <p:spPr>
            <a:xfrm>
              <a:off x="9144000" y="3429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772" name="Rectangle 771" hidden="1"/>
            <p:cNvSpPr/>
            <p:nvPr/>
          </p:nvSpPr>
          <p:spPr>
            <a:xfrm>
              <a:off x="9524999" y="3429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773" name="Rectangle 772" hidden="1"/>
            <p:cNvSpPr/>
            <p:nvPr/>
          </p:nvSpPr>
          <p:spPr>
            <a:xfrm>
              <a:off x="0" y="3810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774" name="Rectangle 773" hidden="1"/>
            <p:cNvSpPr/>
            <p:nvPr/>
          </p:nvSpPr>
          <p:spPr>
            <a:xfrm>
              <a:off x="381000" y="3810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775" name="Rectangle 774" hidden="1"/>
            <p:cNvSpPr/>
            <p:nvPr/>
          </p:nvSpPr>
          <p:spPr>
            <a:xfrm>
              <a:off x="762000" y="3810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776" name="Rectangle 775" hidden="1"/>
            <p:cNvSpPr/>
            <p:nvPr/>
          </p:nvSpPr>
          <p:spPr>
            <a:xfrm>
              <a:off x="1143000"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77" name="Rectangle 776" hidden="1"/>
            <p:cNvSpPr/>
            <p:nvPr/>
          </p:nvSpPr>
          <p:spPr>
            <a:xfrm>
              <a:off x="1524000"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78" name="Rectangle 777" hidden="1"/>
            <p:cNvSpPr/>
            <p:nvPr/>
          </p:nvSpPr>
          <p:spPr>
            <a:xfrm>
              <a:off x="1905001"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79" name="Rectangle 778" hidden="1"/>
            <p:cNvSpPr/>
            <p:nvPr/>
          </p:nvSpPr>
          <p:spPr>
            <a:xfrm>
              <a:off x="2286001"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80" name="Rectangle 779" hidden="1"/>
            <p:cNvSpPr/>
            <p:nvPr/>
          </p:nvSpPr>
          <p:spPr>
            <a:xfrm>
              <a:off x="2667000"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81" name="Rectangle 780" hidden="1"/>
            <p:cNvSpPr/>
            <p:nvPr/>
          </p:nvSpPr>
          <p:spPr>
            <a:xfrm>
              <a:off x="3048000"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82" name="Rectangle 781" hidden="1"/>
            <p:cNvSpPr/>
            <p:nvPr/>
          </p:nvSpPr>
          <p:spPr>
            <a:xfrm>
              <a:off x="3429000"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83" name="Rectangle 782" hidden="1"/>
            <p:cNvSpPr/>
            <p:nvPr/>
          </p:nvSpPr>
          <p:spPr>
            <a:xfrm>
              <a:off x="3810001"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84" name="Rectangle 783" hidden="1"/>
            <p:cNvSpPr/>
            <p:nvPr/>
          </p:nvSpPr>
          <p:spPr>
            <a:xfrm>
              <a:off x="4191001"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85" name="Rectangle 784" hidden="1"/>
            <p:cNvSpPr/>
            <p:nvPr/>
          </p:nvSpPr>
          <p:spPr>
            <a:xfrm>
              <a:off x="4572001"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86" name="Rectangle 785" hidden="1"/>
            <p:cNvSpPr/>
            <p:nvPr/>
          </p:nvSpPr>
          <p:spPr>
            <a:xfrm>
              <a:off x="4953001"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87" name="Rectangle 786" hidden="1"/>
            <p:cNvSpPr/>
            <p:nvPr/>
          </p:nvSpPr>
          <p:spPr>
            <a:xfrm>
              <a:off x="5334002"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88" name="Rectangle 787" hidden="1"/>
            <p:cNvSpPr/>
            <p:nvPr/>
          </p:nvSpPr>
          <p:spPr>
            <a:xfrm>
              <a:off x="5715002"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89" name="Rectangle 788" hidden="1"/>
            <p:cNvSpPr/>
            <p:nvPr/>
          </p:nvSpPr>
          <p:spPr>
            <a:xfrm>
              <a:off x="6096002"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90" name="Rectangle 789" hidden="1"/>
            <p:cNvSpPr/>
            <p:nvPr/>
          </p:nvSpPr>
          <p:spPr>
            <a:xfrm>
              <a:off x="6477002"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91" name="Rectangle 790" hidden="1"/>
            <p:cNvSpPr/>
            <p:nvPr/>
          </p:nvSpPr>
          <p:spPr>
            <a:xfrm>
              <a:off x="6858002"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92" name="Rectangle 791" hidden="1"/>
            <p:cNvSpPr/>
            <p:nvPr/>
          </p:nvSpPr>
          <p:spPr>
            <a:xfrm>
              <a:off x="7239000"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93" name="Rectangle 792" hidden="1"/>
            <p:cNvSpPr/>
            <p:nvPr/>
          </p:nvSpPr>
          <p:spPr>
            <a:xfrm>
              <a:off x="7620000"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94" name="Rectangle 793" hidden="1"/>
            <p:cNvSpPr/>
            <p:nvPr/>
          </p:nvSpPr>
          <p:spPr>
            <a:xfrm>
              <a:off x="8001000"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95" name="Rectangle 794" hidden="1"/>
            <p:cNvSpPr/>
            <p:nvPr/>
          </p:nvSpPr>
          <p:spPr>
            <a:xfrm>
              <a:off x="8382000"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96" name="Rectangle 795" hidden="1"/>
            <p:cNvSpPr/>
            <p:nvPr/>
          </p:nvSpPr>
          <p:spPr>
            <a:xfrm>
              <a:off x="8763000"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797" name="Rectangle 796" hidden="1"/>
            <p:cNvSpPr/>
            <p:nvPr/>
          </p:nvSpPr>
          <p:spPr>
            <a:xfrm>
              <a:off x="9144000" y="3810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798" name="Rectangle 797" hidden="1"/>
            <p:cNvSpPr/>
            <p:nvPr/>
          </p:nvSpPr>
          <p:spPr>
            <a:xfrm>
              <a:off x="9524999" y="3810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799" name="Rectangle 798" hidden="1"/>
            <p:cNvSpPr/>
            <p:nvPr/>
          </p:nvSpPr>
          <p:spPr>
            <a:xfrm>
              <a:off x="0" y="419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800" name="Rectangle 799" hidden="1"/>
            <p:cNvSpPr/>
            <p:nvPr/>
          </p:nvSpPr>
          <p:spPr>
            <a:xfrm>
              <a:off x="381000" y="419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801" name="Rectangle 800" hidden="1"/>
            <p:cNvSpPr/>
            <p:nvPr/>
          </p:nvSpPr>
          <p:spPr>
            <a:xfrm>
              <a:off x="762000" y="419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802" name="Rectangle 801" hidden="1"/>
            <p:cNvSpPr/>
            <p:nvPr/>
          </p:nvSpPr>
          <p:spPr>
            <a:xfrm>
              <a:off x="1143000"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03" name="Rectangle 802" hidden="1"/>
            <p:cNvSpPr/>
            <p:nvPr/>
          </p:nvSpPr>
          <p:spPr>
            <a:xfrm>
              <a:off x="1524000"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04" name="Rectangle 803" hidden="1"/>
            <p:cNvSpPr/>
            <p:nvPr/>
          </p:nvSpPr>
          <p:spPr>
            <a:xfrm>
              <a:off x="1905001"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05" name="Rectangle 804" hidden="1"/>
            <p:cNvSpPr/>
            <p:nvPr/>
          </p:nvSpPr>
          <p:spPr>
            <a:xfrm>
              <a:off x="2286001"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06" name="Rectangle 805" hidden="1"/>
            <p:cNvSpPr/>
            <p:nvPr/>
          </p:nvSpPr>
          <p:spPr>
            <a:xfrm>
              <a:off x="2667000"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07" name="Rectangle 806" hidden="1"/>
            <p:cNvSpPr/>
            <p:nvPr/>
          </p:nvSpPr>
          <p:spPr>
            <a:xfrm>
              <a:off x="3048000"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08" name="Rectangle 807" hidden="1"/>
            <p:cNvSpPr/>
            <p:nvPr/>
          </p:nvSpPr>
          <p:spPr>
            <a:xfrm>
              <a:off x="3429000"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09" name="Rectangle 808" hidden="1"/>
            <p:cNvSpPr/>
            <p:nvPr/>
          </p:nvSpPr>
          <p:spPr>
            <a:xfrm>
              <a:off x="3810001"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10" name="Rectangle 809" hidden="1"/>
            <p:cNvSpPr/>
            <p:nvPr/>
          </p:nvSpPr>
          <p:spPr>
            <a:xfrm>
              <a:off x="4191001"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11" name="Rectangle 810" hidden="1"/>
            <p:cNvSpPr/>
            <p:nvPr/>
          </p:nvSpPr>
          <p:spPr>
            <a:xfrm>
              <a:off x="4572001"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12" name="Rectangle 811" hidden="1"/>
            <p:cNvSpPr/>
            <p:nvPr/>
          </p:nvSpPr>
          <p:spPr>
            <a:xfrm>
              <a:off x="4953001"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13" name="Rectangle 812" hidden="1"/>
            <p:cNvSpPr/>
            <p:nvPr/>
          </p:nvSpPr>
          <p:spPr>
            <a:xfrm>
              <a:off x="5334002"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14" name="Rectangle 813" hidden="1"/>
            <p:cNvSpPr/>
            <p:nvPr/>
          </p:nvSpPr>
          <p:spPr>
            <a:xfrm>
              <a:off x="5715002"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15" name="Rectangle 814" hidden="1"/>
            <p:cNvSpPr/>
            <p:nvPr/>
          </p:nvSpPr>
          <p:spPr>
            <a:xfrm>
              <a:off x="6096002"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16" name="Rectangle 815" hidden="1"/>
            <p:cNvSpPr/>
            <p:nvPr/>
          </p:nvSpPr>
          <p:spPr>
            <a:xfrm>
              <a:off x="6477002"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17" name="Rectangle 816" hidden="1"/>
            <p:cNvSpPr/>
            <p:nvPr/>
          </p:nvSpPr>
          <p:spPr>
            <a:xfrm>
              <a:off x="6858002"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18" name="Rectangle 817" hidden="1"/>
            <p:cNvSpPr/>
            <p:nvPr/>
          </p:nvSpPr>
          <p:spPr>
            <a:xfrm>
              <a:off x="7239000"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19" name="Rectangle 818" hidden="1"/>
            <p:cNvSpPr/>
            <p:nvPr/>
          </p:nvSpPr>
          <p:spPr>
            <a:xfrm>
              <a:off x="7620000"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20" name="Rectangle 819" hidden="1"/>
            <p:cNvSpPr/>
            <p:nvPr/>
          </p:nvSpPr>
          <p:spPr>
            <a:xfrm>
              <a:off x="8001000"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21" name="Rectangle 820" hidden="1"/>
            <p:cNvSpPr/>
            <p:nvPr/>
          </p:nvSpPr>
          <p:spPr>
            <a:xfrm>
              <a:off x="8382000"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22" name="Rectangle 821" hidden="1"/>
            <p:cNvSpPr/>
            <p:nvPr/>
          </p:nvSpPr>
          <p:spPr>
            <a:xfrm>
              <a:off x="8763000"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23" name="Rectangle 822" hidden="1"/>
            <p:cNvSpPr/>
            <p:nvPr/>
          </p:nvSpPr>
          <p:spPr>
            <a:xfrm>
              <a:off x="9144000" y="4191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824" name="Rectangle 823" hidden="1"/>
            <p:cNvSpPr/>
            <p:nvPr/>
          </p:nvSpPr>
          <p:spPr>
            <a:xfrm>
              <a:off x="9524999" y="4191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825" name="Rectangle 824" hidden="1"/>
            <p:cNvSpPr/>
            <p:nvPr/>
          </p:nvSpPr>
          <p:spPr>
            <a:xfrm>
              <a:off x="0" y="457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826" name="Rectangle 825" hidden="1"/>
            <p:cNvSpPr/>
            <p:nvPr/>
          </p:nvSpPr>
          <p:spPr>
            <a:xfrm>
              <a:off x="381000" y="457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827" name="Rectangle 826" hidden="1"/>
            <p:cNvSpPr/>
            <p:nvPr/>
          </p:nvSpPr>
          <p:spPr>
            <a:xfrm>
              <a:off x="762000" y="457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828" name="Rectangle 827" hidden="1"/>
            <p:cNvSpPr/>
            <p:nvPr/>
          </p:nvSpPr>
          <p:spPr>
            <a:xfrm>
              <a:off x="1143000"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29" name="Rectangle 828" hidden="1"/>
            <p:cNvSpPr/>
            <p:nvPr/>
          </p:nvSpPr>
          <p:spPr>
            <a:xfrm>
              <a:off x="1524000"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30" name="Rectangle 829" hidden="1"/>
            <p:cNvSpPr/>
            <p:nvPr/>
          </p:nvSpPr>
          <p:spPr>
            <a:xfrm>
              <a:off x="1905001"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31" name="Rectangle 830" hidden="1"/>
            <p:cNvSpPr/>
            <p:nvPr/>
          </p:nvSpPr>
          <p:spPr>
            <a:xfrm>
              <a:off x="2286001"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32" name="Rectangle 831" hidden="1"/>
            <p:cNvSpPr/>
            <p:nvPr/>
          </p:nvSpPr>
          <p:spPr>
            <a:xfrm>
              <a:off x="2667000"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33" name="Rectangle 832" hidden="1"/>
            <p:cNvSpPr/>
            <p:nvPr/>
          </p:nvSpPr>
          <p:spPr>
            <a:xfrm>
              <a:off x="3048000"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34" name="Rectangle 833" hidden="1"/>
            <p:cNvSpPr/>
            <p:nvPr/>
          </p:nvSpPr>
          <p:spPr>
            <a:xfrm>
              <a:off x="3429000"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35" name="Rectangle 834" hidden="1"/>
            <p:cNvSpPr/>
            <p:nvPr/>
          </p:nvSpPr>
          <p:spPr>
            <a:xfrm>
              <a:off x="3810001"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36" name="Rectangle 835" hidden="1"/>
            <p:cNvSpPr/>
            <p:nvPr/>
          </p:nvSpPr>
          <p:spPr>
            <a:xfrm>
              <a:off x="4191001"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37" name="Rectangle 836" hidden="1"/>
            <p:cNvSpPr/>
            <p:nvPr/>
          </p:nvSpPr>
          <p:spPr>
            <a:xfrm>
              <a:off x="4572001"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38" name="Rectangle 837" hidden="1"/>
            <p:cNvSpPr/>
            <p:nvPr/>
          </p:nvSpPr>
          <p:spPr>
            <a:xfrm>
              <a:off x="4953001"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39" name="Rectangle 838" hidden="1"/>
            <p:cNvSpPr/>
            <p:nvPr/>
          </p:nvSpPr>
          <p:spPr>
            <a:xfrm>
              <a:off x="5334002"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40" name="Rectangle 839" hidden="1"/>
            <p:cNvSpPr/>
            <p:nvPr/>
          </p:nvSpPr>
          <p:spPr>
            <a:xfrm>
              <a:off x="5715002"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41" name="Rectangle 840" hidden="1"/>
            <p:cNvSpPr/>
            <p:nvPr/>
          </p:nvSpPr>
          <p:spPr>
            <a:xfrm>
              <a:off x="6096002"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42" name="Rectangle 841" hidden="1"/>
            <p:cNvSpPr/>
            <p:nvPr/>
          </p:nvSpPr>
          <p:spPr>
            <a:xfrm>
              <a:off x="6477002"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43" name="Rectangle 842" hidden="1"/>
            <p:cNvSpPr/>
            <p:nvPr/>
          </p:nvSpPr>
          <p:spPr>
            <a:xfrm>
              <a:off x="6858002"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44" name="Rectangle 843" hidden="1"/>
            <p:cNvSpPr/>
            <p:nvPr/>
          </p:nvSpPr>
          <p:spPr>
            <a:xfrm>
              <a:off x="7239000"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45" name="Rectangle 844" hidden="1"/>
            <p:cNvSpPr/>
            <p:nvPr/>
          </p:nvSpPr>
          <p:spPr>
            <a:xfrm>
              <a:off x="7620000"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46" name="Rectangle 845" hidden="1"/>
            <p:cNvSpPr/>
            <p:nvPr/>
          </p:nvSpPr>
          <p:spPr>
            <a:xfrm>
              <a:off x="8001000"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47" name="Rectangle 846" hidden="1"/>
            <p:cNvSpPr/>
            <p:nvPr/>
          </p:nvSpPr>
          <p:spPr>
            <a:xfrm>
              <a:off x="8382000"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48" name="Rectangle 847" hidden="1"/>
            <p:cNvSpPr/>
            <p:nvPr/>
          </p:nvSpPr>
          <p:spPr>
            <a:xfrm>
              <a:off x="8763000"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49" name="Rectangle 848" hidden="1"/>
            <p:cNvSpPr/>
            <p:nvPr/>
          </p:nvSpPr>
          <p:spPr>
            <a:xfrm>
              <a:off x="9144000" y="4572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850" name="Rectangle 849" hidden="1"/>
            <p:cNvSpPr/>
            <p:nvPr/>
          </p:nvSpPr>
          <p:spPr>
            <a:xfrm>
              <a:off x="9524999" y="4572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851" name="Rectangle 850" hidden="1"/>
            <p:cNvSpPr/>
            <p:nvPr/>
          </p:nvSpPr>
          <p:spPr>
            <a:xfrm>
              <a:off x="0" y="4953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852" name="Rectangle 851" hidden="1"/>
            <p:cNvSpPr/>
            <p:nvPr/>
          </p:nvSpPr>
          <p:spPr>
            <a:xfrm>
              <a:off x="381000" y="4953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853" name="Rectangle 852" hidden="1"/>
            <p:cNvSpPr/>
            <p:nvPr/>
          </p:nvSpPr>
          <p:spPr>
            <a:xfrm>
              <a:off x="762000" y="4953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854" name="Rectangle 853" hidden="1"/>
            <p:cNvSpPr/>
            <p:nvPr/>
          </p:nvSpPr>
          <p:spPr>
            <a:xfrm>
              <a:off x="1143000"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55" name="Rectangle 854" hidden="1"/>
            <p:cNvSpPr/>
            <p:nvPr/>
          </p:nvSpPr>
          <p:spPr>
            <a:xfrm>
              <a:off x="1524000"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56" name="Rectangle 855" hidden="1"/>
            <p:cNvSpPr/>
            <p:nvPr/>
          </p:nvSpPr>
          <p:spPr>
            <a:xfrm>
              <a:off x="1905001"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57" name="Rectangle 856" hidden="1"/>
            <p:cNvSpPr/>
            <p:nvPr/>
          </p:nvSpPr>
          <p:spPr>
            <a:xfrm>
              <a:off x="2286001"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58" name="Rectangle 857" hidden="1"/>
            <p:cNvSpPr/>
            <p:nvPr/>
          </p:nvSpPr>
          <p:spPr>
            <a:xfrm>
              <a:off x="2667000"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59" name="Rectangle 858" hidden="1"/>
            <p:cNvSpPr/>
            <p:nvPr/>
          </p:nvSpPr>
          <p:spPr>
            <a:xfrm>
              <a:off x="3048000"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60" name="Rectangle 859" hidden="1"/>
            <p:cNvSpPr/>
            <p:nvPr/>
          </p:nvSpPr>
          <p:spPr>
            <a:xfrm>
              <a:off x="3429000"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61" name="Rectangle 860" hidden="1"/>
            <p:cNvSpPr/>
            <p:nvPr/>
          </p:nvSpPr>
          <p:spPr>
            <a:xfrm>
              <a:off x="3810001"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62" name="Rectangle 861" hidden="1"/>
            <p:cNvSpPr/>
            <p:nvPr/>
          </p:nvSpPr>
          <p:spPr>
            <a:xfrm>
              <a:off x="4191001"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63" name="Rectangle 862" hidden="1"/>
            <p:cNvSpPr/>
            <p:nvPr/>
          </p:nvSpPr>
          <p:spPr>
            <a:xfrm>
              <a:off x="4572001"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64" name="Rectangle 863" hidden="1"/>
            <p:cNvSpPr/>
            <p:nvPr/>
          </p:nvSpPr>
          <p:spPr>
            <a:xfrm>
              <a:off x="4953001"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65" name="Rectangle 864" hidden="1"/>
            <p:cNvSpPr/>
            <p:nvPr/>
          </p:nvSpPr>
          <p:spPr>
            <a:xfrm>
              <a:off x="5334002"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66" name="Rectangle 865" hidden="1"/>
            <p:cNvSpPr/>
            <p:nvPr/>
          </p:nvSpPr>
          <p:spPr>
            <a:xfrm>
              <a:off x="5715002"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67" name="Rectangle 866" hidden="1"/>
            <p:cNvSpPr/>
            <p:nvPr/>
          </p:nvSpPr>
          <p:spPr>
            <a:xfrm>
              <a:off x="6096002"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68" name="Rectangle 867" hidden="1"/>
            <p:cNvSpPr/>
            <p:nvPr/>
          </p:nvSpPr>
          <p:spPr>
            <a:xfrm>
              <a:off x="6477002"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69" name="Rectangle 868" hidden="1"/>
            <p:cNvSpPr/>
            <p:nvPr/>
          </p:nvSpPr>
          <p:spPr>
            <a:xfrm>
              <a:off x="6858002"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70" name="Rectangle 869" hidden="1"/>
            <p:cNvSpPr/>
            <p:nvPr/>
          </p:nvSpPr>
          <p:spPr>
            <a:xfrm>
              <a:off x="7239000"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71" name="Rectangle 870" hidden="1"/>
            <p:cNvSpPr/>
            <p:nvPr/>
          </p:nvSpPr>
          <p:spPr>
            <a:xfrm>
              <a:off x="7620000"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72" name="Rectangle 871" hidden="1"/>
            <p:cNvSpPr/>
            <p:nvPr/>
          </p:nvSpPr>
          <p:spPr>
            <a:xfrm>
              <a:off x="8001000"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73" name="Rectangle 872" hidden="1"/>
            <p:cNvSpPr/>
            <p:nvPr/>
          </p:nvSpPr>
          <p:spPr>
            <a:xfrm>
              <a:off x="8382000"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74" name="Rectangle 873" hidden="1"/>
            <p:cNvSpPr/>
            <p:nvPr/>
          </p:nvSpPr>
          <p:spPr>
            <a:xfrm>
              <a:off x="8763000"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75" name="Rectangle 874" hidden="1"/>
            <p:cNvSpPr/>
            <p:nvPr/>
          </p:nvSpPr>
          <p:spPr>
            <a:xfrm>
              <a:off x="9144000" y="4953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876" name="Rectangle 875" hidden="1"/>
            <p:cNvSpPr/>
            <p:nvPr/>
          </p:nvSpPr>
          <p:spPr>
            <a:xfrm>
              <a:off x="9524999" y="4953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877" name="Rectangle 876" hidden="1"/>
            <p:cNvSpPr/>
            <p:nvPr/>
          </p:nvSpPr>
          <p:spPr>
            <a:xfrm>
              <a:off x="0" y="5334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878" name="Rectangle 877" hidden="1"/>
            <p:cNvSpPr/>
            <p:nvPr/>
          </p:nvSpPr>
          <p:spPr>
            <a:xfrm>
              <a:off x="381000" y="5334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879" name="Rectangle 878" hidden="1"/>
            <p:cNvSpPr/>
            <p:nvPr/>
          </p:nvSpPr>
          <p:spPr>
            <a:xfrm>
              <a:off x="762000" y="5334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880" name="Rectangle 879" hidden="1"/>
            <p:cNvSpPr/>
            <p:nvPr/>
          </p:nvSpPr>
          <p:spPr>
            <a:xfrm>
              <a:off x="1143000"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81" name="Rectangle 880" hidden="1"/>
            <p:cNvSpPr/>
            <p:nvPr/>
          </p:nvSpPr>
          <p:spPr>
            <a:xfrm>
              <a:off x="1524000"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82" name="Rectangle 881" hidden="1"/>
            <p:cNvSpPr/>
            <p:nvPr/>
          </p:nvSpPr>
          <p:spPr>
            <a:xfrm>
              <a:off x="1905001"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83" name="Rectangle 882" hidden="1"/>
            <p:cNvSpPr/>
            <p:nvPr/>
          </p:nvSpPr>
          <p:spPr>
            <a:xfrm>
              <a:off x="2286001"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84" name="Rectangle 883" hidden="1"/>
            <p:cNvSpPr/>
            <p:nvPr/>
          </p:nvSpPr>
          <p:spPr>
            <a:xfrm>
              <a:off x="2667000"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85" name="Rectangle 884" hidden="1"/>
            <p:cNvSpPr/>
            <p:nvPr/>
          </p:nvSpPr>
          <p:spPr>
            <a:xfrm>
              <a:off x="3048000"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86" name="Rectangle 885" hidden="1"/>
            <p:cNvSpPr/>
            <p:nvPr/>
          </p:nvSpPr>
          <p:spPr>
            <a:xfrm>
              <a:off x="3429000"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87" name="Rectangle 886" hidden="1"/>
            <p:cNvSpPr/>
            <p:nvPr/>
          </p:nvSpPr>
          <p:spPr>
            <a:xfrm>
              <a:off x="3810001"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88" name="Rectangle 887" hidden="1"/>
            <p:cNvSpPr/>
            <p:nvPr/>
          </p:nvSpPr>
          <p:spPr>
            <a:xfrm>
              <a:off x="4191001"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89" name="Rectangle 888" hidden="1"/>
            <p:cNvSpPr/>
            <p:nvPr/>
          </p:nvSpPr>
          <p:spPr>
            <a:xfrm>
              <a:off x="4572001"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90" name="Rectangle 889" hidden="1"/>
            <p:cNvSpPr/>
            <p:nvPr/>
          </p:nvSpPr>
          <p:spPr>
            <a:xfrm>
              <a:off x="4953001"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91" name="Rectangle 890" hidden="1"/>
            <p:cNvSpPr/>
            <p:nvPr/>
          </p:nvSpPr>
          <p:spPr>
            <a:xfrm>
              <a:off x="5334002"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92" name="Rectangle 891" hidden="1"/>
            <p:cNvSpPr/>
            <p:nvPr/>
          </p:nvSpPr>
          <p:spPr>
            <a:xfrm>
              <a:off x="5715002"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93" name="Rectangle 892" hidden="1"/>
            <p:cNvSpPr/>
            <p:nvPr/>
          </p:nvSpPr>
          <p:spPr>
            <a:xfrm>
              <a:off x="6096002"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94" name="Rectangle 893" hidden="1"/>
            <p:cNvSpPr/>
            <p:nvPr/>
          </p:nvSpPr>
          <p:spPr>
            <a:xfrm>
              <a:off x="6477002"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95" name="Rectangle 894" hidden="1"/>
            <p:cNvSpPr/>
            <p:nvPr/>
          </p:nvSpPr>
          <p:spPr>
            <a:xfrm>
              <a:off x="6858002"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96" name="Rectangle 895" hidden="1"/>
            <p:cNvSpPr/>
            <p:nvPr/>
          </p:nvSpPr>
          <p:spPr>
            <a:xfrm>
              <a:off x="7239000"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97" name="Rectangle 896" hidden="1"/>
            <p:cNvSpPr/>
            <p:nvPr/>
          </p:nvSpPr>
          <p:spPr>
            <a:xfrm>
              <a:off x="7620000"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98" name="Rectangle 897" hidden="1"/>
            <p:cNvSpPr/>
            <p:nvPr/>
          </p:nvSpPr>
          <p:spPr>
            <a:xfrm>
              <a:off x="8001000"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899" name="Rectangle 898" hidden="1"/>
            <p:cNvSpPr/>
            <p:nvPr/>
          </p:nvSpPr>
          <p:spPr>
            <a:xfrm>
              <a:off x="8382000"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00" name="Rectangle 899" hidden="1"/>
            <p:cNvSpPr/>
            <p:nvPr/>
          </p:nvSpPr>
          <p:spPr>
            <a:xfrm>
              <a:off x="8763000"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01" name="Rectangle 900" hidden="1"/>
            <p:cNvSpPr/>
            <p:nvPr/>
          </p:nvSpPr>
          <p:spPr>
            <a:xfrm>
              <a:off x="9144000" y="5334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02" name="Rectangle 901" hidden="1"/>
            <p:cNvSpPr/>
            <p:nvPr/>
          </p:nvSpPr>
          <p:spPr>
            <a:xfrm>
              <a:off x="9524999" y="5334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03" name="Rectangle 902" hidden="1"/>
            <p:cNvSpPr/>
            <p:nvPr/>
          </p:nvSpPr>
          <p:spPr>
            <a:xfrm>
              <a:off x="0" y="5715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04" name="Rectangle 903" hidden="1"/>
            <p:cNvSpPr/>
            <p:nvPr/>
          </p:nvSpPr>
          <p:spPr>
            <a:xfrm>
              <a:off x="381000" y="5715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05" name="Rectangle 904" hidden="1"/>
            <p:cNvSpPr/>
            <p:nvPr/>
          </p:nvSpPr>
          <p:spPr>
            <a:xfrm>
              <a:off x="762000" y="5715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06" name="Rectangle 905" hidden="1"/>
            <p:cNvSpPr/>
            <p:nvPr/>
          </p:nvSpPr>
          <p:spPr>
            <a:xfrm>
              <a:off x="1143000"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07" name="Rectangle 906" hidden="1"/>
            <p:cNvSpPr/>
            <p:nvPr/>
          </p:nvSpPr>
          <p:spPr>
            <a:xfrm>
              <a:off x="1524000"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08" name="Rectangle 907" hidden="1"/>
            <p:cNvSpPr/>
            <p:nvPr/>
          </p:nvSpPr>
          <p:spPr>
            <a:xfrm>
              <a:off x="1905001"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09" name="Rectangle 908" hidden="1"/>
            <p:cNvSpPr/>
            <p:nvPr/>
          </p:nvSpPr>
          <p:spPr>
            <a:xfrm>
              <a:off x="2286001"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10" name="Rectangle 909" hidden="1"/>
            <p:cNvSpPr/>
            <p:nvPr/>
          </p:nvSpPr>
          <p:spPr>
            <a:xfrm>
              <a:off x="2667000"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11" name="Rectangle 910" hidden="1"/>
            <p:cNvSpPr/>
            <p:nvPr/>
          </p:nvSpPr>
          <p:spPr>
            <a:xfrm>
              <a:off x="3048000"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12" name="Rectangle 911" hidden="1"/>
            <p:cNvSpPr/>
            <p:nvPr/>
          </p:nvSpPr>
          <p:spPr>
            <a:xfrm>
              <a:off x="3429000"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13" name="Rectangle 912" hidden="1"/>
            <p:cNvSpPr/>
            <p:nvPr/>
          </p:nvSpPr>
          <p:spPr>
            <a:xfrm>
              <a:off x="3810001"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14" name="Rectangle 913" hidden="1"/>
            <p:cNvSpPr/>
            <p:nvPr/>
          </p:nvSpPr>
          <p:spPr>
            <a:xfrm>
              <a:off x="4191001"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15" name="Rectangle 914" hidden="1"/>
            <p:cNvSpPr/>
            <p:nvPr/>
          </p:nvSpPr>
          <p:spPr>
            <a:xfrm>
              <a:off x="4572001"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16" name="Rectangle 915" hidden="1"/>
            <p:cNvSpPr/>
            <p:nvPr/>
          </p:nvSpPr>
          <p:spPr>
            <a:xfrm>
              <a:off x="4953001"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17" name="Rectangle 916" hidden="1"/>
            <p:cNvSpPr/>
            <p:nvPr/>
          </p:nvSpPr>
          <p:spPr>
            <a:xfrm>
              <a:off x="5334002"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18" name="Rectangle 917" hidden="1"/>
            <p:cNvSpPr/>
            <p:nvPr/>
          </p:nvSpPr>
          <p:spPr>
            <a:xfrm>
              <a:off x="5715002"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19" name="Rectangle 918" hidden="1"/>
            <p:cNvSpPr/>
            <p:nvPr/>
          </p:nvSpPr>
          <p:spPr>
            <a:xfrm>
              <a:off x="6096002"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20" name="Rectangle 919" hidden="1"/>
            <p:cNvSpPr/>
            <p:nvPr/>
          </p:nvSpPr>
          <p:spPr>
            <a:xfrm>
              <a:off x="6477002"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21" name="Rectangle 920" hidden="1"/>
            <p:cNvSpPr/>
            <p:nvPr/>
          </p:nvSpPr>
          <p:spPr>
            <a:xfrm>
              <a:off x="6858002"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22" name="Rectangle 921" hidden="1"/>
            <p:cNvSpPr/>
            <p:nvPr/>
          </p:nvSpPr>
          <p:spPr>
            <a:xfrm>
              <a:off x="7239000"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23" name="Rectangle 922" hidden="1"/>
            <p:cNvSpPr/>
            <p:nvPr/>
          </p:nvSpPr>
          <p:spPr>
            <a:xfrm>
              <a:off x="7620000"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24" name="Rectangle 923" hidden="1"/>
            <p:cNvSpPr/>
            <p:nvPr/>
          </p:nvSpPr>
          <p:spPr>
            <a:xfrm>
              <a:off x="8001000"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25" name="Rectangle 924" hidden="1"/>
            <p:cNvSpPr/>
            <p:nvPr/>
          </p:nvSpPr>
          <p:spPr>
            <a:xfrm>
              <a:off x="8382000"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26" name="Rectangle 925" hidden="1"/>
            <p:cNvSpPr/>
            <p:nvPr/>
          </p:nvSpPr>
          <p:spPr>
            <a:xfrm>
              <a:off x="8763000"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cap="all" baseline="0" dirty="0">
                <a:solidFill>
                  <a:schemeClr val="bg1"/>
                </a:solidFill>
              </a:endParaRPr>
            </a:p>
          </p:txBody>
        </p:sp>
        <p:sp>
          <p:nvSpPr>
            <p:cNvPr id="927" name="Rectangle 926" hidden="1"/>
            <p:cNvSpPr/>
            <p:nvPr/>
          </p:nvSpPr>
          <p:spPr>
            <a:xfrm>
              <a:off x="9144000" y="5715000"/>
              <a:ext cx="381000" cy="3810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28" name="Rectangle 927" hidden="1"/>
            <p:cNvSpPr/>
            <p:nvPr/>
          </p:nvSpPr>
          <p:spPr>
            <a:xfrm>
              <a:off x="9524999" y="5715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29" name="Rectangle 928" hidden="1"/>
            <p:cNvSpPr/>
            <p:nvPr/>
          </p:nvSpPr>
          <p:spPr>
            <a:xfrm>
              <a:off x="0"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30" name="Rectangle 929" hidden="1"/>
            <p:cNvSpPr/>
            <p:nvPr/>
          </p:nvSpPr>
          <p:spPr>
            <a:xfrm>
              <a:off x="381000"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31" name="Rectangle 930" hidden="1"/>
            <p:cNvSpPr/>
            <p:nvPr/>
          </p:nvSpPr>
          <p:spPr>
            <a:xfrm>
              <a:off x="762000"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32" name="Rectangle 931" hidden="1"/>
            <p:cNvSpPr/>
            <p:nvPr/>
          </p:nvSpPr>
          <p:spPr>
            <a:xfrm>
              <a:off x="1143000"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33" name="Rectangle 932" hidden="1"/>
            <p:cNvSpPr/>
            <p:nvPr/>
          </p:nvSpPr>
          <p:spPr>
            <a:xfrm>
              <a:off x="1524000"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34" name="Rectangle 933" hidden="1"/>
            <p:cNvSpPr/>
            <p:nvPr/>
          </p:nvSpPr>
          <p:spPr>
            <a:xfrm>
              <a:off x="1905001"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35" name="Rectangle 934" hidden="1"/>
            <p:cNvSpPr/>
            <p:nvPr/>
          </p:nvSpPr>
          <p:spPr>
            <a:xfrm>
              <a:off x="2286001"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36" name="Rectangle 935" hidden="1"/>
            <p:cNvSpPr/>
            <p:nvPr/>
          </p:nvSpPr>
          <p:spPr>
            <a:xfrm>
              <a:off x="2667000"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37" name="Rectangle 936" hidden="1"/>
            <p:cNvSpPr/>
            <p:nvPr/>
          </p:nvSpPr>
          <p:spPr>
            <a:xfrm>
              <a:off x="3048000"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38" name="Rectangle 937" hidden="1"/>
            <p:cNvSpPr/>
            <p:nvPr/>
          </p:nvSpPr>
          <p:spPr>
            <a:xfrm>
              <a:off x="3429000"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39" name="Rectangle 938" hidden="1"/>
            <p:cNvSpPr/>
            <p:nvPr/>
          </p:nvSpPr>
          <p:spPr>
            <a:xfrm>
              <a:off x="3810001"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40" name="Rectangle 939" hidden="1"/>
            <p:cNvSpPr/>
            <p:nvPr/>
          </p:nvSpPr>
          <p:spPr>
            <a:xfrm>
              <a:off x="4191001"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41" name="Rectangle 940" hidden="1"/>
            <p:cNvSpPr/>
            <p:nvPr/>
          </p:nvSpPr>
          <p:spPr>
            <a:xfrm>
              <a:off x="4572001"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42" name="Rectangle 941" hidden="1"/>
            <p:cNvSpPr/>
            <p:nvPr/>
          </p:nvSpPr>
          <p:spPr>
            <a:xfrm>
              <a:off x="4953001"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43" name="Rectangle 942" hidden="1"/>
            <p:cNvSpPr/>
            <p:nvPr/>
          </p:nvSpPr>
          <p:spPr>
            <a:xfrm>
              <a:off x="5334002"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44" name="Rectangle 943" hidden="1"/>
            <p:cNvSpPr/>
            <p:nvPr/>
          </p:nvSpPr>
          <p:spPr>
            <a:xfrm>
              <a:off x="5715002"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45" name="Rectangle 944" hidden="1"/>
            <p:cNvSpPr/>
            <p:nvPr/>
          </p:nvSpPr>
          <p:spPr>
            <a:xfrm>
              <a:off x="6096002"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46" name="Rectangle 945" hidden="1"/>
            <p:cNvSpPr/>
            <p:nvPr/>
          </p:nvSpPr>
          <p:spPr>
            <a:xfrm>
              <a:off x="6477002"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47" name="Rectangle 946" hidden="1"/>
            <p:cNvSpPr/>
            <p:nvPr/>
          </p:nvSpPr>
          <p:spPr>
            <a:xfrm>
              <a:off x="6858002"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48" name="Rectangle 947" hidden="1"/>
            <p:cNvSpPr/>
            <p:nvPr/>
          </p:nvSpPr>
          <p:spPr>
            <a:xfrm>
              <a:off x="7239000"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49" name="Rectangle 948" hidden="1"/>
            <p:cNvSpPr/>
            <p:nvPr/>
          </p:nvSpPr>
          <p:spPr>
            <a:xfrm>
              <a:off x="7620000"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50" name="Rectangle 949" hidden="1"/>
            <p:cNvSpPr/>
            <p:nvPr/>
          </p:nvSpPr>
          <p:spPr>
            <a:xfrm>
              <a:off x="8001000"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51" name="Rectangle 950" hidden="1"/>
            <p:cNvSpPr/>
            <p:nvPr/>
          </p:nvSpPr>
          <p:spPr>
            <a:xfrm>
              <a:off x="8382000"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52" name="Rectangle 951" hidden="1"/>
            <p:cNvSpPr/>
            <p:nvPr/>
          </p:nvSpPr>
          <p:spPr>
            <a:xfrm>
              <a:off x="8763000"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53" name="Rectangle 952" hidden="1"/>
            <p:cNvSpPr/>
            <p:nvPr/>
          </p:nvSpPr>
          <p:spPr>
            <a:xfrm>
              <a:off x="9144000"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54" name="Rectangle 953" hidden="1"/>
            <p:cNvSpPr/>
            <p:nvPr/>
          </p:nvSpPr>
          <p:spPr>
            <a:xfrm>
              <a:off x="9524999" y="6096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55" name="Rectangle 954" hidden="1"/>
            <p:cNvSpPr/>
            <p:nvPr/>
          </p:nvSpPr>
          <p:spPr>
            <a:xfrm>
              <a:off x="0"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56" name="Rectangle 955" hidden="1"/>
            <p:cNvSpPr/>
            <p:nvPr/>
          </p:nvSpPr>
          <p:spPr>
            <a:xfrm>
              <a:off x="381000"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57" name="Rectangle 956" hidden="1"/>
            <p:cNvSpPr/>
            <p:nvPr/>
          </p:nvSpPr>
          <p:spPr>
            <a:xfrm>
              <a:off x="762000"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58" name="Rectangle 957" hidden="1"/>
            <p:cNvSpPr/>
            <p:nvPr/>
          </p:nvSpPr>
          <p:spPr>
            <a:xfrm>
              <a:off x="1143000"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59" name="Rectangle 958" hidden="1"/>
            <p:cNvSpPr/>
            <p:nvPr/>
          </p:nvSpPr>
          <p:spPr>
            <a:xfrm>
              <a:off x="1524000"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60" name="Rectangle 959" hidden="1"/>
            <p:cNvSpPr/>
            <p:nvPr/>
          </p:nvSpPr>
          <p:spPr>
            <a:xfrm>
              <a:off x="1905001"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61" name="Rectangle 960" hidden="1"/>
            <p:cNvSpPr/>
            <p:nvPr/>
          </p:nvSpPr>
          <p:spPr>
            <a:xfrm>
              <a:off x="2286001"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62" name="Rectangle 961" hidden="1"/>
            <p:cNvSpPr/>
            <p:nvPr/>
          </p:nvSpPr>
          <p:spPr>
            <a:xfrm>
              <a:off x="2667000"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63" name="Rectangle 962" hidden="1"/>
            <p:cNvSpPr/>
            <p:nvPr/>
          </p:nvSpPr>
          <p:spPr>
            <a:xfrm>
              <a:off x="3048000"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64" name="Rectangle 963" hidden="1"/>
            <p:cNvSpPr/>
            <p:nvPr/>
          </p:nvSpPr>
          <p:spPr>
            <a:xfrm>
              <a:off x="3429000"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65" name="Rectangle 964" hidden="1"/>
            <p:cNvSpPr/>
            <p:nvPr/>
          </p:nvSpPr>
          <p:spPr>
            <a:xfrm>
              <a:off x="3810001"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66" name="Rectangle 965" hidden="1"/>
            <p:cNvSpPr/>
            <p:nvPr/>
          </p:nvSpPr>
          <p:spPr>
            <a:xfrm>
              <a:off x="4191001"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67" name="Rectangle 966" hidden="1"/>
            <p:cNvSpPr/>
            <p:nvPr/>
          </p:nvSpPr>
          <p:spPr>
            <a:xfrm>
              <a:off x="4572001"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68" name="Rectangle 967" hidden="1"/>
            <p:cNvSpPr/>
            <p:nvPr/>
          </p:nvSpPr>
          <p:spPr>
            <a:xfrm>
              <a:off x="4953001"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69" name="Rectangle 968" hidden="1"/>
            <p:cNvSpPr/>
            <p:nvPr/>
          </p:nvSpPr>
          <p:spPr>
            <a:xfrm>
              <a:off x="5334002"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70" name="Rectangle 969" hidden="1"/>
            <p:cNvSpPr/>
            <p:nvPr/>
          </p:nvSpPr>
          <p:spPr>
            <a:xfrm>
              <a:off x="5715002"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71" name="Rectangle 970" hidden="1"/>
            <p:cNvSpPr/>
            <p:nvPr/>
          </p:nvSpPr>
          <p:spPr>
            <a:xfrm>
              <a:off x="6096002"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72" name="Rectangle 971" hidden="1"/>
            <p:cNvSpPr/>
            <p:nvPr/>
          </p:nvSpPr>
          <p:spPr>
            <a:xfrm>
              <a:off x="6477002"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73" name="Rectangle 972" hidden="1"/>
            <p:cNvSpPr/>
            <p:nvPr/>
          </p:nvSpPr>
          <p:spPr>
            <a:xfrm>
              <a:off x="6858002"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74" name="Rectangle 973" hidden="1"/>
            <p:cNvSpPr/>
            <p:nvPr/>
          </p:nvSpPr>
          <p:spPr>
            <a:xfrm>
              <a:off x="7239000"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75" name="Rectangle 974" hidden="1"/>
            <p:cNvSpPr/>
            <p:nvPr/>
          </p:nvSpPr>
          <p:spPr>
            <a:xfrm>
              <a:off x="7620000"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76" name="Rectangle 975" hidden="1"/>
            <p:cNvSpPr/>
            <p:nvPr/>
          </p:nvSpPr>
          <p:spPr>
            <a:xfrm>
              <a:off x="8001000"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77" name="Rectangle 976" hidden="1"/>
            <p:cNvSpPr/>
            <p:nvPr/>
          </p:nvSpPr>
          <p:spPr>
            <a:xfrm>
              <a:off x="8382000"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78" name="Rectangle 977" hidden="1"/>
            <p:cNvSpPr/>
            <p:nvPr/>
          </p:nvSpPr>
          <p:spPr>
            <a:xfrm>
              <a:off x="8763000"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79" name="Rectangle 978" hidden="1"/>
            <p:cNvSpPr/>
            <p:nvPr/>
          </p:nvSpPr>
          <p:spPr>
            <a:xfrm>
              <a:off x="9144000"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sp>
          <p:nvSpPr>
            <p:cNvPr id="980" name="Rectangle 979" hidden="1"/>
            <p:cNvSpPr/>
            <p:nvPr/>
          </p:nvSpPr>
          <p:spPr>
            <a:xfrm>
              <a:off x="9524999" y="6477000"/>
              <a:ext cx="381000" cy="381000"/>
            </a:xfrm>
            <a:prstGeom prst="rect">
              <a:avLst/>
            </a:prstGeom>
            <a:solidFill>
              <a:schemeClr val="accent6">
                <a:alpha val="50196"/>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cap="all" dirty="0">
                <a:solidFill>
                  <a:schemeClr val="bg1"/>
                </a:solidFill>
              </a:endParaRPr>
            </a:p>
          </p:txBody>
        </p:sp>
      </p:grpSp>
    </p:spTree>
    <p:extLst>
      <p:ext uri="{BB962C8B-B14F-4D97-AF65-F5344CB8AC3E}">
        <p14:creationId xmlns:p14="http://schemas.microsoft.com/office/powerpoint/2010/main" val="403715127"/>
      </p:ext>
    </p:extLst>
  </p:cSld>
  <p:clrMap bg1="lt1" tx1="dk1" bg2="lt2" tx2="dk2" accent1="accent1" accent2="accent2" accent3="accent3" accent4="accent4" accent5="accent5" accent6="accent6" hlink="hlink" folHlink="folHlink"/>
  <p:sldLayoutIdLst>
    <p:sldLayoutId id="2147483723" r:id="rId1"/>
    <p:sldLayoutId id="2147483725" r:id="rId2"/>
    <p:sldLayoutId id="2147483726" r:id="rId3"/>
  </p:sldLayoutIdLst>
  <p:hf hdr="0" dt="0"/>
  <p:txStyles>
    <p:titleStyle>
      <a:lvl1pPr marL="0" indent="0" algn="l" defTabSz="736609" rtl="0" eaLnBrk="1" latinLnBrk="0" hangingPunct="1">
        <a:lnSpc>
          <a:spcPct val="73000"/>
        </a:lnSpc>
        <a:spcBef>
          <a:spcPct val="0"/>
        </a:spcBef>
        <a:buFont typeface="Calibri" panose="020F0502020204030204" pitchFamily="34" charset="0"/>
        <a:buChar char="​"/>
        <a:defRPr sz="3000" kern="1200" cap="all" baseline="0">
          <a:solidFill>
            <a:schemeClr val="tx2"/>
          </a:solidFill>
          <a:latin typeface="Calibri" panose="020F0502020204030204" pitchFamily="34" charset="0"/>
          <a:ea typeface="+mj-ea"/>
          <a:cs typeface="Arial" panose="020B0604020202020204" pitchFamily="34" charset="0"/>
        </a:defRPr>
      </a:lvl1pPr>
    </p:titleStyle>
    <p:bodyStyle>
      <a:lvl1pPr marL="0" indent="0" algn="l" defTabSz="736609" rtl="0" eaLnBrk="1" latinLnBrk="0" hangingPunct="1">
        <a:lnSpc>
          <a:spcPct val="100000"/>
        </a:lnSpc>
        <a:spcBef>
          <a:spcPts val="1200"/>
        </a:spcBef>
        <a:spcAft>
          <a:spcPts val="0"/>
        </a:spcAft>
        <a:buFont typeface="Calibri" panose="020F0502020204030204" pitchFamily="34" charset="0"/>
        <a:buChar char="​"/>
        <a:tabLst>
          <a:tab pos="0" algn="l"/>
        </a:tabLst>
        <a:defRPr sz="14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100000"/>
        </a:lnSpc>
        <a:spcBef>
          <a:spcPts val="400"/>
        </a:spcBef>
        <a:spcAft>
          <a:spcPts val="0"/>
        </a:spcAft>
        <a:buFont typeface="Calibri" panose="020F0502020204030204" pitchFamily="34" charset="0"/>
        <a:buChar char="​"/>
        <a:tabLst>
          <a:tab pos="0" algn="l"/>
        </a:tabLst>
        <a:defRPr sz="1200" b="0" kern="1200">
          <a:solidFill>
            <a:schemeClr val="tx1"/>
          </a:solidFill>
          <a:latin typeface="Calibri" panose="020F0502020204030204" pitchFamily="34" charset="0"/>
          <a:ea typeface="+mn-ea"/>
          <a:cs typeface="Arial" panose="020B0604020202020204" pitchFamily="34" charset="0"/>
        </a:defRPr>
      </a:lvl2pPr>
      <a:lvl3pPr marL="177800" indent="-177800" algn="l" defTabSz="736609" rtl="0" eaLnBrk="1" latinLnBrk="0" hangingPunct="1">
        <a:lnSpc>
          <a:spcPct val="100000"/>
        </a:lnSpc>
        <a:spcBef>
          <a:spcPts val="200"/>
        </a:spcBef>
        <a:spcAft>
          <a:spcPts val="0"/>
        </a:spcAft>
        <a:buFont typeface="Calibri" panose="020F0502020204030204" pitchFamily="34" charset="0"/>
        <a:buChar char="&gt;"/>
        <a:tabLst>
          <a:tab pos="0" algn="l"/>
        </a:tabLst>
        <a:defRPr sz="1200" b="0" kern="1200">
          <a:solidFill>
            <a:schemeClr val="tx1"/>
          </a:solidFill>
          <a:latin typeface="Calibri" panose="020F0502020204030204" pitchFamily="34" charset="0"/>
          <a:ea typeface="+mn-ea"/>
          <a:cs typeface="Arial" panose="020B0604020202020204" pitchFamily="34" charset="0"/>
        </a:defRPr>
      </a:lvl3pPr>
      <a:lvl4pPr marL="266700" indent="-85725"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kern="1200">
          <a:solidFill>
            <a:schemeClr val="tx1"/>
          </a:solidFill>
          <a:latin typeface="Calibri" panose="020F0502020204030204" pitchFamily="34" charset="0"/>
          <a:ea typeface="+mn-ea"/>
          <a:cs typeface="Arial" panose="020B0604020202020204" pitchFamily="34" charset="0"/>
        </a:defRPr>
      </a:lvl4pPr>
      <a:lvl5pPr marL="266700" indent="-85725"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i="1" kern="1200">
          <a:solidFill>
            <a:schemeClr val="tx1"/>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p:bodyStyle>
    <p:otherStyle>
      <a:defPPr>
        <a:defRPr lang="fr-FR"/>
      </a:defPPr>
      <a:lvl1pPr marL="0" algn="l" defTabSz="736609" rtl="0" eaLnBrk="1" latinLnBrk="0" hangingPunct="1">
        <a:defRPr sz="1200" kern="1200">
          <a:solidFill>
            <a:schemeClr val="tx1"/>
          </a:solidFill>
          <a:latin typeface="+mn-lt"/>
          <a:ea typeface="+mn-ea"/>
          <a:cs typeface="+mn-cs"/>
        </a:defRPr>
      </a:lvl1pPr>
      <a:lvl2pPr marL="0" algn="l" defTabSz="736609" rtl="0" eaLnBrk="1" latinLnBrk="0" hangingPunct="1">
        <a:defRPr sz="1200" kern="1200" cap="all">
          <a:solidFill>
            <a:schemeClr val="tx1"/>
          </a:solidFill>
          <a:latin typeface="+mn-lt"/>
          <a:ea typeface="+mn-ea"/>
          <a:cs typeface="+mn-cs"/>
        </a:defRPr>
      </a:lvl2pPr>
      <a:lvl3pPr marL="50000" algn="l" defTabSz="736609" rtl="0" eaLnBrk="1" latinLnBrk="0" hangingPunct="1">
        <a:defRPr sz="1200" kern="1200">
          <a:solidFill>
            <a:schemeClr val="tx1"/>
          </a:solidFill>
          <a:latin typeface="+mn-lt"/>
          <a:ea typeface="+mn-ea"/>
          <a:cs typeface="+mn-cs"/>
        </a:defRPr>
      </a:lvl3pPr>
      <a:lvl4pPr marL="100000" algn="l" defTabSz="736609" rtl="0" eaLnBrk="1" latinLnBrk="0" hangingPunct="1">
        <a:defRPr sz="1200" kern="1200">
          <a:solidFill>
            <a:schemeClr val="tx1"/>
          </a:solidFill>
          <a:latin typeface="+mn-lt"/>
          <a:ea typeface="+mn-ea"/>
          <a:cs typeface="+mn-cs"/>
        </a:defRPr>
      </a:lvl4pPr>
      <a:lvl5pPr marL="150000" algn="l" defTabSz="736609" rtl="0" eaLnBrk="1" latinLnBrk="0" hangingPunct="1">
        <a:defRPr sz="1200" kern="1200">
          <a:solidFill>
            <a:schemeClr val="tx1"/>
          </a:solidFill>
          <a:latin typeface="+mn-lt"/>
          <a:ea typeface="+mn-ea"/>
          <a:cs typeface="+mn-cs"/>
        </a:defRPr>
      </a:lvl5pPr>
      <a:lvl6pPr marL="200000" algn="l" defTabSz="736609" rtl="0" eaLnBrk="1" latinLnBrk="0" hangingPunct="1">
        <a:defRPr sz="1200" kern="1200">
          <a:solidFill>
            <a:schemeClr val="tx1"/>
          </a:solidFill>
          <a:latin typeface="+mn-lt"/>
          <a:ea typeface="+mn-ea"/>
          <a:cs typeface="+mn-cs"/>
        </a:defRPr>
      </a:lvl6pPr>
      <a:lvl7pPr marL="200000" algn="l" defTabSz="736609" rtl="0" eaLnBrk="1" latinLnBrk="0" hangingPunct="1">
        <a:defRPr sz="1200" kern="1200">
          <a:solidFill>
            <a:schemeClr val="tx1"/>
          </a:solidFill>
          <a:latin typeface="+mn-lt"/>
          <a:ea typeface="+mn-ea"/>
          <a:cs typeface="+mn-cs"/>
        </a:defRPr>
      </a:lvl7pPr>
      <a:lvl8pPr marL="200000" algn="l" defTabSz="736609" rtl="0" eaLnBrk="1" latinLnBrk="0" hangingPunct="1">
        <a:defRPr sz="1200" kern="1200">
          <a:solidFill>
            <a:schemeClr val="tx1"/>
          </a:solidFill>
          <a:latin typeface="+mn-lt"/>
          <a:ea typeface="+mn-ea"/>
          <a:cs typeface="+mn-cs"/>
        </a:defRPr>
      </a:lvl8pPr>
      <a:lvl9pPr marL="200000" algn="l" defTabSz="736609" rtl="0" eaLnBrk="1" latinLnBrk="0" hangingPunct="1">
        <a:defRPr sz="12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839">
          <p15:clr>
            <a:srgbClr val="F26B43"/>
          </p15:clr>
        </p15:guide>
        <p15:guide id="2" pos="782">
          <p15:clr>
            <a:srgbClr val="F26B43"/>
          </p15:clr>
        </p15:guide>
        <p15:guide id="3" orient="horz" pos="4195">
          <p15:clr>
            <a:srgbClr val="F26B43"/>
          </p15:clr>
        </p15:guide>
        <p15:guide id="4" pos="647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2.xml"/><Relationship Id="rId3" Type="http://schemas.openxmlformats.org/officeDocument/2006/relationships/slideLayout" Target="../slideLayouts/slideLayout1.xml"/><Relationship Id="rId7" Type="http://schemas.openxmlformats.org/officeDocument/2006/relationships/slide" Target="slide5.xml"/><Relationship Id="rId12" Type="http://schemas.openxmlformats.org/officeDocument/2006/relationships/slide" Target="slide15.xml"/><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image" Target="../media/image11.emf"/><Relationship Id="rId11" Type="http://schemas.openxmlformats.org/officeDocument/2006/relationships/slide" Target="slide14.xml"/><Relationship Id="rId5" Type="http://schemas.openxmlformats.org/officeDocument/2006/relationships/oleObject" Target="../embeddings/oleObject5.bin"/><Relationship Id="rId10" Type="http://schemas.openxmlformats.org/officeDocument/2006/relationships/slide" Target="slide13.xml"/><Relationship Id="rId4" Type="http://schemas.openxmlformats.org/officeDocument/2006/relationships/notesSlide" Target="../notesSlides/notesSlide2.xml"/><Relationship Id="rId9" Type="http://schemas.openxmlformats.org/officeDocument/2006/relationships/slide" Target="slide12.xml"/><Relationship Id="rId1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jpeg"/><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slide" Target="slide10.xml"/><Relationship Id="rId5" Type="http://schemas.openxmlformats.org/officeDocument/2006/relationships/image" Target="../media/image11.emf"/><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slide" Target="slide10.xml"/><Relationship Id="rId4" Type="http://schemas.openxmlformats.org/officeDocument/2006/relationships/hyperlink" Target="http://lpp10-spsc.ca-technologies.fr/sites/CNET/monmetier/Financer%20ses%20projets/Film%20animation%20contrat%20T%20et%20O.mov" TargetMode="External"/></Relationships>
</file>

<file path=ppt/slides/_rels/slide1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9.xml"/><Relationship Id="rId3" Type="http://schemas.openxmlformats.org/officeDocument/2006/relationships/slideLayout" Target="../slideLayouts/slideLayout1.xml"/><Relationship Id="rId7" Type="http://schemas.openxmlformats.org/officeDocument/2006/relationships/slide" Target="slide23.xml"/><Relationship Id="rId12" Type="http://schemas.openxmlformats.org/officeDocument/2006/relationships/slide" Target="slide28.xml"/><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slide" Target="slide18.xml"/><Relationship Id="rId11" Type="http://schemas.openxmlformats.org/officeDocument/2006/relationships/slide" Target="slide27.xml"/><Relationship Id="rId5" Type="http://schemas.openxmlformats.org/officeDocument/2006/relationships/image" Target="../media/image11.emf"/><Relationship Id="rId15" Type="http://schemas.openxmlformats.org/officeDocument/2006/relationships/image" Target="../media/image12.png"/><Relationship Id="rId10" Type="http://schemas.openxmlformats.org/officeDocument/2006/relationships/slide" Target="slide26.xml"/><Relationship Id="rId4" Type="http://schemas.openxmlformats.org/officeDocument/2006/relationships/oleObject" Target="../embeddings/oleObject7.bin"/><Relationship Id="rId9" Type="http://schemas.openxmlformats.org/officeDocument/2006/relationships/slide" Target="slide25.xml"/><Relationship Id="rId14"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45.xml"/><Relationship Id="rId3" Type="http://schemas.openxmlformats.org/officeDocument/2006/relationships/slideLayout" Target="../slideLayouts/slideLayout1.xml"/><Relationship Id="rId7" Type="http://schemas.openxmlformats.org/officeDocument/2006/relationships/image" Target="../media/image11.emf"/><Relationship Id="rId12" Type="http://schemas.openxmlformats.org/officeDocument/2006/relationships/slide" Target="slide35.xml"/><Relationship Id="rId2" Type="http://schemas.openxmlformats.org/officeDocument/2006/relationships/tags" Target="../tags/tag10.xml"/><Relationship Id="rId1" Type="http://schemas.openxmlformats.org/officeDocument/2006/relationships/vmlDrawing" Target="../drawings/vmlDrawing8.vml"/><Relationship Id="rId6" Type="http://schemas.openxmlformats.org/officeDocument/2006/relationships/oleObject" Target="../embeddings/oleObject8.bin"/><Relationship Id="rId11" Type="http://schemas.openxmlformats.org/officeDocument/2006/relationships/slide" Target="slide33.xml"/><Relationship Id="rId5" Type="http://schemas.openxmlformats.org/officeDocument/2006/relationships/image" Target="../media/image12.png"/><Relationship Id="rId10" Type="http://schemas.openxmlformats.org/officeDocument/2006/relationships/slide" Target="slide32.xml"/><Relationship Id="rId4" Type="http://schemas.openxmlformats.org/officeDocument/2006/relationships/slide" Target="slide2.xml"/><Relationship Id="rId9" Type="http://schemas.openxmlformats.org/officeDocument/2006/relationships/slide" Target="slide31.xml"/><Relationship Id="rId14" Type="http://schemas.openxmlformats.org/officeDocument/2006/relationships/slide" Target="slide36.xml"/></Relationships>
</file>

<file path=ppt/slides/_rels/slide18.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K6oWk3DyevE" TargetMode="External"/><Relationship Id="rId2" Type="http://schemas.openxmlformats.org/officeDocument/2006/relationships/hyperlink" Target="https://www.ca-centrest.fr/particuliers/assurance-des-biens.html"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57.xml"/><Relationship Id="rId18" Type="http://schemas.openxmlformats.org/officeDocument/2006/relationships/slide" Target="slide66.xml"/><Relationship Id="rId26" Type="http://schemas.openxmlformats.org/officeDocument/2006/relationships/image" Target="../media/image10.png"/><Relationship Id="rId3" Type="http://schemas.openxmlformats.org/officeDocument/2006/relationships/tags" Target="../tags/tag5.xml"/><Relationship Id="rId21" Type="http://schemas.openxmlformats.org/officeDocument/2006/relationships/image" Target="../media/image5.png"/><Relationship Id="rId7" Type="http://schemas.openxmlformats.org/officeDocument/2006/relationships/image" Target="../media/image3.emf"/><Relationship Id="rId12" Type="http://schemas.openxmlformats.org/officeDocument/2006/relationships/slide" Target="slide46.xml"/><Relationship Id="rId17" Type="http://schemas.openxmlformats.org/officeDocument/2006/relationships/slide" Target="slide79.xml"/><Relationship Id="rId25" Type="http://schemas.openxmlformats.org/officeDocument/2006/relationships/image" Target="../media/image9.png"/><Relationship Id="rId2" Type="http://schemas.openxmlformats.org/officeDocument/2006/relationships/tags" Target="../tags/tag4.xml"/><Relationship Id="rId16" Type="http://schemas.openxmlformats.org/officeDocument/2006/relationships/slide" Target="slide68.xml"/><Relationship Id="rId20" Type="http://schemas.openxmlformats.org/officeDocument/2006/relationships/image" Target="../media/image4.png"/><Relationship Id="rId29" Type="http://schemas.openxmlformats.org/officeDocument/2006/relationships/slide" Target="slide86.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slide" Target="slide42.xml"/><Relationship Id="rId24" Type="http://schemas.openxmlformats.org/officeDocument/2006/relationships/image" Target="../media/image8.png"/><Relationship Id="rId5" Type="http://schemas.openxmlformats.org/officeDocument/2006/relationships/notesSlide" Target="../notesSlides/notesSlide1.xml"/><Relationship Id="rId15" Type="http://schemas.openxmlformats.org/officeDocument/2006/relationships/slide" Target="slide37.xml"/><Relationship Id="rId23" Type="http://schemas.openxmlformats.org/officeDocument/2006/relationships/image" Target="../media/image7.png"/><Relationship Id="rId28" Type="http://schemas.openxmlformats.org/officeDocument/2006/relationships/slide" Target="slide84.xml"/><Relationship Id="rId10" Type="http://schemas.openxmlformats.org/officeDocument/2006/relationships/slide" Target="slide39.xml"/><Relationship Id="rId19" Type="http://schemas.openxmlformats.org/officeDocument/2006/relationships/slide" Target="slide3.xml"/><Relationship Id="rId4" Type="http://schemas.openxmlformats.org/officeDocument/2006/relationships/slideLayout" Target="../slideLayouts/slideLayout1.xml"/><Relationship Id="rId9" Type="http://schemas.openxmlformats.org/officeDocument/2006/relationships/slide" Target="slide16.xml"/><Relationship Id="rId14" Type="http://schemas.openxmlformats.org/officeDocument/2006/relationships/slide" Target="slide72.xml"/><Relationship Id="rId22" Type="http://schemas.openxmlformats.org/officeDocument/2006/relationships/image" Target="../media/image6.jpeg"/><Relationship Id="rId27" Type="http://schemas.openxmlformats.org/officeDocument/2006/relationships/slide" Target="slide82.xml"/></Relationships>
</file>

<file path=ppt/slides/_rels/slide2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hyperlink" Target="http://www.ca-centrest.fr/" TargetMode="Externa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2" Type="http://schemas.openxmlformats.org/officeDocument/2006/relationships/hyperlink" Target="https://www.ca-centrest.fr/Vitrine/ObjCommun/Fic/CentrEst/Tarifs/Part/Part2017.pdf"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tags" Target="../tags/tag11.xml"/><Relationship Id="rId1" Type="http://schemas.openxmlformats.org/officeDocument/2006/relationships/vmlDrawing" Target="../drawings/vmlDrawing9.vml"/><Relationship Id="rId6" Type="http://schemas.openxmlformats.org/officeDocument/2006/relationships/image" Target="../media/image26.png"/><Relationship Id="rId5" Type="http://schemas.openxmlformats.org/officeDocument/2006/relationships/image" Target="../media/image11.emf"/><Relationship Id="rId10" Type="http://schemas.openxmlformats.org/officeDocument/2006/relationships/image" Target="../media/image13.jpeg"/><Relationship Id="rId4" Type="http://schemas.openxmlformats.org/officeDocument/2006/relationships/oleObject" Target="../embeddings/oleObject9.bin"/><Relationship Id="rId9" Type="http://schemas.openxmlformats.org/officeDocument/2006/relationships/slide" Target="slide16.xml"/></Relationships>
</file>

<file path=ppt/slides/_rels/slide2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hyperlink" Target="https://cnet.collab.ca-centrest.credit-agricole.fr/sites/CNET/monmetier/Particuliers/Pages/Accueil.aspx" TargetMode="External"/><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slide" Target="slide16.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Layout" Target="../slideLayouts/slideLayout1.xml"/><Relationship Id="rId7" Type="http://schemas.openxmlformats.org/officeDocument/2006/relationships/slide" Target="slide5.xml"/><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slide" Target="slide4.xml"/><Relationship Id="rId5" Type="http://schemas.openxmlformats.org/officeDocument/2006/relationships/image" Target="../media/image11.emf"/><Relationship Id="rId10" Type="http://schemas.openxmlformats.org/officeDocument/2006/relationships/image" Target="../media/image12.png"/><Relationship Id="rId4" Type="http://schemas.openxmlformats.org/officeDocument/2006/relationships/oleObject" Target="../embeddings/oleObject4.bin"/><Relationship Id="rId9"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3.jpe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slide" Target="slide17.xml"/><Relationship Id="rId5" Type="http://schemas.openxmlformats.org/officeDocument/2006/relationships/hyperlink" Target="https://cnet.collab.ca-centrest.credit-agricole.fr/sites/CNET/monmetier/Particuliers/Pages/Accueil.aspx" TargetMode="Externa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slide" Target="slide9.xml"/><Relationship Id="rId2" Type="http://schemas.openxmlformats.org/officeDocument/2006/relationships/image" Target="../media/image34.emf"/><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13.jpeg"/><Relationship Id="rId5" Type="http://schemas.openxmlformats.org/officeDocument/2006/relationships/image" Target="../media/image36.jpeg"/><Relationship Id="rId10" Type="http://schemas.openxmlformats.org/officeDocument/2006/relationships/slide" Target="slide17.xml"/><Relationship Id="rId4" Type="http://schemas.openxmlformats.org/officeDocument/2006/relationships/hyperlink" Target="http://www.google.fr/url?url=http://findicons.com/search/info&amp;rct=j&amp;frm=1&amp;q=&amp;esrc=s&amp;sa=U&amp;ved=0ahUKEwjk5rnCqevNAhWIJcAKHe2cAqQQwW4IFjAA&amp;usg=AFQjCNG1YLdlVm1Ils4DtWJ0NgBur_tfQg" TargetMode="External"/><Relationship Id="rId9" Type="http://schemas.openxmlformats.org/officeDocument/2006/relationships/hyperlink" Target="https://youtu.be/K6oWk3Dyev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1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13.jpeg"/><Relationship Id="rId4" Type="http://schemas.openxmlformats.org/officeDocument/2006/relationships/slide" Target="slide17.xml"/></Relationships>
</file>

<file path=ppt/slides/_rels/slide3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1.xml"/><Relationship Id="rId7" Type="http://schemas.openxmlformats.org/officeDocument/2006/relationships/slide" Target="slide38.xml"/><Relationship Id="rId2" Type="http://schemas.openxmlformats.org/officeDocument/2006/relationships/tags" Target="../tags/tag13.xml"/><Relationship Id="rId1" Type="http://schemas.openxmlformats.org/officeDocument/2006/relationships/vmlDrawing" Target="../drawings/vmlDrawing10.vml"/><Relationship Id="rId6" Type="http://schemas.openxmlformats.org/officeDocument/2006/relationships/slide" Target="slide78.xml"/><Relationship Id="rId5" Type="http://schemas.openxmlformats.org/officeDocument/2006/relationships/image" Target="../media/image11.emf"/><Relationship Id="rId4" Type="http://schemas.openxmlformats.org/officeDocument/2006/relationships/oleObject" Target="../embeddings/oleObject10.bin"/><Relationship Id="rId9"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1.xml"/><Relationship Id="rId7" Type="http://schemas.openxmlformats.org/officeDocument/2006/relationships/slide" Target="slide41.xml"/><Relationship Id="rId2" Type="http://schemas.openxmlformats.org/officeDocument/2006/relationships/tags" Target="../tags/tag14.xml"/><Relationship Id="rId1" Type="http://schemas.openxmlformats.org/officeDocument/2006/relationships/vmlDrawing" Target="../drawings/vmlDrawing11.vml"/><Relationship Id="rId6" Type="http://schemas.openxmlformats.org/officeDocument/2006/relationships/slide" Target="slide40.xml"/><Relationship Id="rId5" Type="http://schemas.openxmlformats.org/officeDocument/2006/relationships/image" Target="../media/image11.emf"/><Relationship Id="rId4" Type="http://schemas.openxmlformats.org/officeDocument/2006/relationships/oleObject" Target="../embeddings/oleObject11.bin"/><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https://cnet.collab.ca-centrest.credit-agricole.fr/sites/CNET/monmetier/Financer%20ses%20projets/Fiche%20Qualif%20et%20Pr%C3%A9pa%20du%20RDV%20d%C3%A9couverte.docx" TargetMode="External"/><Relationship Id="rId1" Type="http://schemas.openxmlformats.org/officeDocument/2006/relationships/slideLayout" Target="../slideLayouts/slideLayout1.xml"/><Relationship Id="rId5" Type="http://schemas.openxmlformats.org/officeDocument/2006/relationships/slide" Target="slide4.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3.jpeg"/><Relationship Id="rId7" Type="http://schemas.openxmlformats.org/officeDocument/2006/relationships/image" Target="../media/image48.png"/><Relationship Id="rId2" Type="http://schemas.openxmlformats.org/officeDocument/2006/relationships/slide" Target="slide39.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slideLayout" Target="../slideLayouts/slideLayout1.xml"/><Relationship Id="rId7" Type="http://schemas.openxmlformats.org/officeDocument/2006/relationships/slide" Target="slide44.xml"/><Relationship Id="rId2" Type="http://schemas.openxmlformats.org/officeDocument/2006/relationships/tags" Target="../tags/tag15.xml"/><Relationship Id="rId1" Type="http://schemas.openxmlformats.org/officeDocument/2006/relationships/vmlDrawing" Target="../drawings/vmlDrawing12.vml"/><Relationship Id="rId6" Type="http://schemas.openxmlformats.org/officeDocument/2006/relationships/slide" Target="slide40.xml"/><Relationship Id="rId5" Type="http://schemas.openxmlformats.org/officeDocument/2006/relationships/image" Target="../media/image11.emf"/><Relationship Id="rId10" Type="http://schemas.openxmlformats.org/officeDocument/2006/relationships/image" Target="../media/image12.png"/><Relationship Id="rId4" Type="http://schemas.openxmlformats.org/officeDocument/2006/relationships/oleObject" Target="../embeddings/oleObject12.bin"/><Relationship Id="rId9" Type="http://schemas.openxmlformats.org/officeDocument/2006/relationships/slide" Target="slide2.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42.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3.jpeg"/><Relationship Id="rId5" Type="http://schemas.openxmlformats.org/officeDocument/2006/relationships/slide" Target="slide42.xml"/><Relationship Id="rId4" Type="http://schemas.openxmlformats.org/officeDocument/2006/relationships/image" Target="../media/image53.emf"/></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3.jpe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hyperlink" Target="https://cnet.collab.ca-centrest.credit-agricole.fr/sites/CNET/monmetier/Particuliers/Pages/Accueil.aspx" TargetMode="Externa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55.xml"/><Relationship Id="rId3" Type="http://schemas.openxmlformats.org/officeDocument/2006/relationships/slideLayout" Target="../slideLayouts/slideLayout1.xml"/><Relationship Id="rId7" Type="http://schemas.openxmlformats.org/officeDocument/2006/relationships/slide" Target="slide48.xml"/><Relationship Id="rId12" Type="http://schemas.openxmlformats.org/officeDocument/2006/relationships/slide" Target="slide54.xml"/><Relationship Id="rId2" Type="http://schemas.openxmlformats.org/officeDocument/2006/relationships/tags" Target="../tags/tag17.xml"/><Relationship Id="rId1" Type="http://schemas.openxmlformats.org/officeDocument/2006/relationships/vmlDrawing" Target="../drawings/vmlDrawing13.vml"/><Relationship Id="rId6" Type="http://schemas.openxmlformats.org/officeDocument/2006/relationships/slide" Target="slide47.xml"/><Relationship Id="rId11" Type="http://schemas.openxmlformats.org/officeDocument/2006/relationships/slide" Target="slide53.xml"/><Relationship Id="rId5" Type="http://schemas.openxmlformats.org/officeDocument/2006/relationships/image" Target="../media/image11.emf"/><Relationship Id="rId15" Type="http://schemas.openxmlformats.org/officeDocument/2006/relationships/image" Target="../media/image12.png"/><Relationship Id="rId10" Type="http://schemas.openxmlformats.org/officeDocument/2006/relationships/slide" Target="slide51.xml"/><Relationship Id="rId4" Type="http://schemas.openxmlformats.org/officeDocument/2006/relationships/oleObject" Target="../embeddings/oleObject13.bin"/><Relationship Id="rId9" Type="http://schemas.openxmlformats.org/officeDocument/2006/relationships/slide" Target="slide50.xml"/><Relationship Id="rId14" Type="http://schemas.openxmlformats.org/officeDocument/2006/relationships/slide" Target="slide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s://cnet.collab.ca-centrest.credit-agricole.fr/sites/CNET/monmetier/Financer%20ses%20projets/Fiche%20Qualif%20et%20Pr%C3%A9pa%20du%20RDV%20d%C3%A9couverte.docx" TargetMode="External"/><Relationship Id="rId4" Type="http://schemas.openxmlformats.org/officeDocument/2006/relationships/slide" Target="slide4.xml"/></Relationships>
</file>

<file path=ppt/slides/_rels/slide5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1.xml"/><Relationship Id="rId7" Type="http://schemas.openxmlformats.org/officeDocument/2006/relationships/image" Target="../media/image59.png"/><Relationship Id="rId2" Type="http://schemas.openxmlformats.org/officeDocument/2006/relationships/tags" Target="../tags/tag18.xml"/><Relationship Id="rId1" Type="http://schemas.openxmlformats.org/officeDocument/2006/relationships/vmlDrawing" Target="../drawings/vmlDrawing14.vml"/><Relationship Id="rId6" Type="http://schemas.openxmlformats.org/officeDocument/2006/relationships/image" Target="../media/image58.png"/><Relationship Id="rId5" Type="http://schemas.openxmlformats.org/officeDocument/2006/relationships/image" Target="../media/image11.emf"/><Relationship Id="rId10" Type="http://schemas.openxmlformats.org/officeDocument/2006/relationships/image" Target="../media/image13.jpeg"/><Relationship Id="rId4" Type="http://schemas.openxmlformats.org/officeDocument/2006/relationships/oleObject" Target="../embeddings/oleObject14.bin"/><Relationship Id="rId9" Type="http://schemas.openxmlformats.org/officeDocument/2006/relationships/slide" Target="slide4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hyperlink" Target="https://cdoc.collab.ca-centrest.credit-agricole.fr/_layouts/15/WopiFrame.aspx?sourcedoc=/Cr%C3%A9dit/PMCRE_Cr%C3%A9dit%20Habitat_PTZ%20Plus_Plafonds%20de%20ressources.docx&amp;action=default" TargetMode="External"/><Relationship Id="rId2" Type="http://schemas.openxmlformats.org/officeDocument/2006/relationships/tags" Target="../tags/tag19.xml"/><Relationship Id="rId1" Type="http://schemas.openxmlformats.org/officeDocument/2006/relationships/vmlDrawing" Target="../drawings/vmlDrawing15.vml"/><Relationship Id="rId6" Type="http://schemas.openxmlformats.org/officeDocument/2006/relationships/image" Target="../media/image28.png"/><Relationship Id="rId5" Type="http://schemas.openxmlformats.org/officeDocument/2006/relationships/image" Target="../media/image11.emf"/><Relationship Id="rId4" Type="http://schemas.openxmlformats.org/officeDocument/2006/relationships/oleObject" Target="../embeddings/oleObject15.bin"/></Relationships>
</file>

<file path=ppt/slides/_rels/slide5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png"/><Relationship Id="rId3" Type="http://schemas.openxmlformats.org/officeDocument/2006/relationships/slideLayout" Target="../slideLayouts/slideLayout1.xml"/><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tags" Target="../tags/tag20.xml"/><Relationship Id="rId1" Type="http://schemas.openxmlformats.org/officeDocument/2006/relationships/vmlDrawing" Target="../drawings/vmlDrawing16.v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11.emf"/><Relationship Id="rId10" Type="http://schemas.openxmlformats.org/officeDocument/2006/relationships/image" Target="../media/image13.jpeg"/><Relationship Id="rId4" Type="http://schemas.openxmlformats.org/officeDocument/2006/relationships/oleObject" Target="../embeddings/oleObject16.bin"/><Relationship Id="rId9" Type="http://schemas.openxmlformats.org/officeDocument/2006/relationships/slide" Target="slide46.xml"/></Relationships>
</file>

<file path=ppt/slides/_rels/slide53.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slideLayout" Target="../slideLayouts/slideLayout1.xml"/><Relationship Id="rId7" Type="http://schemas.openxmlformats.org/officeDocument/2006/relationships/image" Target="../media/image68.jpeg"/><Relationship Id="rId2" Type="http://schemas.openxmlformats.org/officeDocument/2006/relationships/tags" Target="../tags/tag21.xml"/><Relationship Id="rId1" Type="http://schemas.openxmlformats.org/officeDocument/2006/relationships/vmlDrawing" Target="../drawings/vmlDrawing17.vml"/><Relationship Id="rId6" Type="http://schemas.openxmlformats.org/officeDocument/2006/relationships/image" Target="../media/image67.jpeg"/><Relationship Id="rId5" Type="http://schemas.openxmlformats.org/officeDocument/2006/relationships/image" Target="../media/image11.emf"/><Relationship Id="rId10" Type="http://schemas.openxmlformats.org/officeDocument/2006/relationships/image" Target="../media/image13.jpeg"/><Relationship Id="rId4" Type="http://schemas.openxmlformats.org/officeDocument/2006/relationships/oleObject" Target="../embeddings/oleObject17.bin"/><Relationship Id="rId9" Type="http://schemas.openxmlformats.org/officeDocument/2006/relationships/slide" Target="slide46.xml"/></Relationships>
</file>

<file path=ppt/slides/_rels/slide5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slideLayout" Target="../slideLayouts/slideLayout1.xml"/><Relationship Id="rId7" Type="http://schemas.openxmlformats.org/officeDocument/2006/relationships/image" Target="../media/image71.jpeg"/><Relationship Id="rId2" Type="http://schemas.openxmlformats.org/officeDocument/2006/relationships/tags" Target="../tags/tag22.xml"/><Relationship Id="rId1" Type="http://schemas.openxmlformats.org/officeDocument/2006/relationships/vmlDrawing" Target="../drawings/vmlDrawing18.vml"/><Relationship Id="rId6" Type="http://schemas.openxmlformats.org/officeDocument/2006/relationships/image" Target="../media/image70.jpeg"/><Relationship Id="rId11" Type="http://schemas.openxmlformats.org/officeDocument/2006/relationships/image" Target="../media/image13.jpeg"/><Relationship Id="rId5" Type="http://schemas.openxmlformats.org/officeDocument/2006/relationships/image" Target="../media/image11.emf"/><Relationship Id="rId10" Type="http://schemas.openxmlformats.org/officeDocument/2006/relationships/slide" Target="slide46.xml"/><Relationship Id="rId4" Type="http://schemas.openxmlformats.org/officeDocument/2006/relationships/oleObject" Target="../embeddings/oleObject18.bin"/><Relationship Id="rId9" Type="http://schemas.openxmlformats.org/officeDocument/2006/relationships/image" Target="../media/image73.jpe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56.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57.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4.xml"/><Relationship Id="rId3" Type="http://schemas.openxmlformats.org/officeDocument/2006/relationships/slideLayout" Target="../slideLayouts/slideLayout1.xml"/><Relationship Id="rId7" Type="http://schemas.openxmlformats.org/officeDocument/2006/relationships/slide" Target="slide45.xml"/><Relationship Id="rId12" Type="http://schemas.openxmlformats.org/officeDocument/2006/relationships/slide" Target="slide63.xml"/><Relationship Id="rId2" Type="http://schemas.openxmlformats.org/officeDocument/2006/relationships/tags" Target="../tags/tag24.xml"/><Relationship Id="rId16" Type="http://schemas.openxmlformats.org/officeDocument/2006/relationships/image" Target="../media/image12.png"/><Relationship Id="rId1" Type="http://schemas.openxmlformats.org/officeDocument/2006/relationships/vmlDrawing" Target="../drawings/vmlDrawing19.vml"/><Relationship Id="rId6" Type="http://schemas.openxmlformats.org/officeDocument/2006/relationships/slide" Target="slide58.xml"/><Relationship Id="rId11" Type="http://schemas.openxmlformats.org/officeDocument/2006/relationships/slide" Target="slide62.xml"/><Relationship Id="rId5" Type="http://schemas.openxmlformats.org/officeDocument/2006/relationships/image" Target="../media/image11.emf"/><Relationship Id="rId15" Type="http://schemas.openxmlformats.org/officeDocument/2006/relationships/slide" Target="slide2.xml"/><Relationship Id="rId10" Type="http://schemas.openxmlformats.org/officeDocument/2006/relationships/slide" Target="slide61.xml"/><Relationship Id="rId4" Type="http://schemas.openxmlformats.org/officeDocument/2006/relationships/oleObject" Target="../embeddings/oleObject19.bin"/><Relationship Id="rId9" Type="http://schemas.openxmlformats.org/officeDocument/2006/relationships/slide" Target="slide60.xml"/><Relationship Id="rId14" Type="http://schemas.openxmlformats.org/officeDocument/2006/relationships/slide" Target="slide65.xml"/></Relationships>
</file>

<file path=ppt/slides/_rels/slide5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slideLayout" Target="../slideLayouts/slideLayout1.xml"/><Relationship Id="rId7" Type="http://schemas.openxmlformats.org/officeDocument/2006/relationships/image" Target="../media/image76.jpeg"/><Relationship Id="rId2" Type="http://schemas.openxmlformats.org/officeDocument/2006/relationships/tags" Target="../tags/tag25.xml"/><Relationship Id="rId1" Type="http://schemas.openxmlformats.org/officeDocument/2006/relationships/vmlDrawing" Target="../drawings/vmlDrawing20.vml"/><Relationship Id="rId6" Type="http://schemas.openxmlformats.org/officeDocument/2006/relationships/image" Target="../media/image75.jpeg"/><Relationship Id="rId5" Type="http://schemas.openxmlformats.org/officeDocument/2006/relationships/image" Target="../media/image11.emf"/><Relationship Id="rId10" Type="http://schemas.openxmlformats.org/officeDocument/2006/relationships/image" Target="../media/image13.jpeg"/><Relationship Id="rId4" Type="http://schemas.openxmlformats.org/officeDocument/2006/relationships/oleObject" Target="../embeddings/oleObject20.bin"/><Relationship Id="rId9" Type="http://schemas.openxmlformats.org/officeDocument/2006/relationships/slide" Target="slide57.xml"/></Relationships>
</file>

<file path=ppt/slides/_rels/slide5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slideLayout" Target="../slideLayouts/slideLayout1.xml"/><Relationship Id="rId7" Type="http://schemas.openxmlformats.org/officeDocument/2006/relationships/image" Target="../media/image71.jpeg"/><Relationship Id="rId2" Type="http://schemas.openxmlformats.org/officeDocument/2006/relationships/tags" Target="../tags/tag26.xml"/><Relationship Id="rId1" Type="http://schemas.openxmlformats.org/officeDocument/2006/relationships/vmlDrawing" Target="../drawings/vmlDrawing21.vml"/><Relationship Id="rId6" Type="http://schemas.openxmlformats.org/officeDocument/2006/relationships/image" Target="../media/image70.jpeg"/><Relationship Id="rId11" Type="http://schemas.openxmlformats.org/officeDocument/2006/relationships/image" Target="../media/image13.jpeg"/><Relationship Id="rId5" Type="http://schemas.openxmlformats.org/officeDocument/2006/relationships/image" Target="../media/image11.emf"/><Relationship Id="rId10" Type="http://schemas.openxmlformats.org/officeDocument/2006/relationships/slide" Target="slide57.xml"/><Relationship Id="rId4" Type="http://schemas.openxmlformats.org/officeDocument/2006/relationships/oleObject" Target="../embeddings/oleObject21.bin"/><Relationship Id="rId9" Type="http://schemas.openxmlformats.org/officeDocument/2006/relationships/image" Target="../media/image73.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1.xml"/><Relationship Id="rId7" Type="http://schemas.openxmlformats.org/officeDocument/2006/relationships/slide" Target="slide57.xml"/><Relationship Id="rId2" Type="http://schemas.openxmlformats.org/officeDocument/2006/relationships/tags" Target="../tags/tag27.xml"/><Relationship Id="rId1" Type="http://schemas.openxmlformats.org/officeDocument/2006/relationships/vmlDrawing" Target="../drawings/vmlDrawing22.vml"/><Relationship Id="rId6" Type="http://schemas.openxmlformats.org/officeDocument/2006/relationships/image" Target="../media/image78.png"/><Relationship Id="rId5" Type="http://schemas.openxmlformats.org/officeDocument/2006/relationships/image" Target="../media/image11.emf"/><Relationship Id="rId4" Type="http://schemas.openxmlformats.org/officeDocument/2006/relationships/oleObject" Target="../embeddings/oleObject22.bin"/></Relationships>
</file>

<file path=ppt/slides/_rels/slide6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5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jpeg"/><Relationship Id="rId2" Type="http://schemas.openxmlformats.org/officeDocument/2006/relationships/tags" Target="../tags/tag28.xml"/><Relationship Id="rId1" Type="http://schemas.openxmlformats.org/officeDocument/2006/relationships/vmlDrawing" Target="../drawings/vmlDrawing23.vml"/><Relationship Id="rId6" Type="http://schemas.openxmlformats.org/officeDocument/2006/relationships/slide" Target="slide57.xml"/><Relationship Id="rId5" Type="http://schemas.openxmlformats.org/officeDocument/2006/relationships/image" Target="../media/image11.emf"/><Relationship Id="rId4" Type="http://schemas.openxmlformats.org/officeDocument/2006/relationships/oleObject" Target="../embeddings/oleObject23.bin"/></Relationships>
</file>

<file path=ppt/slides/_rels/slide6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5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1.xml"/><Relationship Id="rId7" Type="http://schemas.openxmlformats.org/officeDocument/2006/relationships/image" Target="../media/image13.jpeg"/><Relationship Id="rId2" Type="http://schemas.openxmlformats.org/officeDocument/2006/relationships/tags" Target="../tags/tag29.xml"/><Relationship Id="rId1" Type="http://schemas.openxmlformats.org/officeDocument/2006/relationships/vmlDrawing" Target="../drawings/vmlDrawing24.vml"/><Relationship Id="rId6" Type="http://schemas.openxmlformats.org/officeDocument/2006/relationships/slide" Target="slide57.xml"/><Relationship Id="rId5" Type="http://schemas.openxmlformats.org/officeDocument/2006/relationships/image" Target="../media/image11.emf"/><Relationship Id="rId4" Type="http://schemas.openxmlformats.org/officeDocument/2006/relationships/oleObject" Target="../embeddings/oleObject24.bin"/></Relationships>
</file>

<file path=ppt/slides/_rels/slide6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1.xml"/><Relationship Id="rId7" Type="http://schemas.openxmlformats.org/officeDocument/2006/relationships/slide" Target="slide57.xml"/><Relationship Id="rId2" Type="http://schemas.openxmlformats.org/officeDocument/2006/relationships/tags" Target="../tags/tag30.xml"/><Relationship Id="rId1" Type="http://schemas.openxmlformats.org/officeDocument/2006/relationships/vmlDrawing" Target="../drawings/vmlDrawing25.vml"/><Relationship Id="rId6" Type="http://schemas.openxmlformats.org/officeDocument/2006/relationships/image" Target="../media/image80.png"/><Relationship Id="rId5" Type="http://schemas.openxmlformats.org/officeDocument/2006/relationships/image" Target="../media/image11.emf"/><Relationship Id="rId4" Type="http://schemas.openxmlformats.org/officeDocument/2006/relationships/oleObject" Target="../embeddings/oleObject25.bin"/></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tags" Target="../tags/tag31.xml"/><Relationship Id="rId1" Type="http://schemas.openxmlformats.org/officeDocument/2006/relationships/vmlDrawing" Target="../drawings/vmlDrawing26.vml"/><Relationship Id="rId6" Type="http://schemas.openxmlformats.org/officeDocument/2006/relationships/slide" Target="slide2.xml"/><Relationship Id="rId5" Type="http://schemas.openxmlformats.org/officeDocument/2006/relationships/image" Target="../media/image11.emf"/><Relationship Id="rId4" Type="http://schemas.openxmlformats.org/officeDocument/2006/relationships/oleObject" Target="../embeddings/oleObject26.bin"/></Relationships>
</file>

<file path=ppt/slides/_rels/slide6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1.xml"/><Relationship Id="rId7" Type="http://schemas.openxmlformats.org/officeDocument/2006/relationships/image" Target="../media/image13.jpeg"/><Relationship Id="rId2" Type="http://schemas.openxmlformats.org/officeDocument/2006/relationships/tags" Target="../tags/tag32.xml"/><Relationship Id="rId1" Type="http://schemas.openxmlformats.org/officeDocument/2006/relationships/vmlDrawing" Target="../drawings/vmlDrawing27.vml"/><Relationship Id="rId6" Type="http://schemas.openxmlformats.org/officeDocument/2006/relationships/slide" Target="slide57.xml"/><Relationship Id="rId5" Type="http://schemas.openxmlformats.org/officeDocument/2006/relationships/image" Target="../media/image11.emf"/><Relationship Id="rId4" Type="http://schemas.openxmlformats.org/officeDocument/2006/relationships/oleObject" Target="../embeddings/oleObject27.bin"/></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tags" Target="../tags/tag33.xml"/><Relationship Id="rId1" Type="http://schemas.openxmlformats.org/officeDocument/2006/relationships/vmlDrawing" Target="../drawings/vmlDrawing28.vml"/><Relationship Id="rId6" Type="http://schemas.openxmlformats.org/officeDocument/2006/relationships/slide" Target="slide2.xml"/><Relationship Id="rId5" Type="http://schemas.openxmlformats.org/officeDocument/2006/relationships/image" Target="../media/image11.emf"/><Relationship Id="rId4" Type="http://schemas.openxmlformats.org/officeDocument/2006/relationships/oleObject" Target="../embeddings/oleObject28.bin"/></Relationships>
</file>

<file path=ppt/slides/_rels/slide69.xml.rels><?xml version="1.0" encoding="UTF-8" standalone="yes"?>
<Relationships xmlns="http://schemas.openxmlformats.org/package/2006/relationships"><Relationship Id="rId8" Type="http://schemas.openxmlformats.org/officeDocument/2006/relationships/slide" Target="slide71.xml"/><Relationship Id="rId3" Type="http://schemas.openxmlformats.org/officeDocument/2006/relationships/slideLayout" Target="../slideLayouts/slideLayout1.xml"/><Relationship Id="rId7" Type="http://schemas.openxmlformats.org/officeDocument/2006/relationships/slide" Target="slide45.xml"/><Relationship Id="rId2" Type="http://schemas.openxmlformats.org/officeDocument/2006/relationships/tags" Target="../tags/tag34.xml"/><Relationship Id="rId1" Type="http://schemas.openxmlformats.org/officeDocument/2006/relationships/vmlDrawing" Target="../drawings/vmlDrawing29.vml"/><Relationship Id="rId6" Type="http://schemas.openxmlformats.org/officeDocument/2006/relationships/slide" Target="slide70.xml"/><Relationship Id="rId5" Type="http://schemas.openxmlformats.org/officeDocument/2006/relationships/image" Target="../media/image11.emf"/><Relationship Id="rId10" Type="http://schemas.openxmlformats.org/officeDocument/2006/relationships/image" Target="../media/image12.png"/><Relationship Id="rId4" Type="http://schemas.openxmlformats.org/officeDocument/2006/relationships/oleObject" Target="../embeddings/oleObject29.bin"/><Relationship Id="rId9"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jpeg"/><Relationship Id="rId2" Type="http://schemas.openxmlformats.org/officeDocument/2006/relationships/tags" Target="../tags/tag35.xml"/><Relationship Id="rId1" Type="http://schemas.openxmlformats.org/officeDocument/2006/relationships/vmlDrawing" Target="../drawings/vmlDrawing30.vml"/><Relationship Id="rId6" Type="http://schemas.openxmlformats.org/officeDocument/2006/relationships/slide" Target="slide69.xml"/><Relationship Id="rId5" Type="http://schemas.openxmlformats.org/officeDocument/2006/relationships/image" Target="../media/image11.emf"/><Relationship Id="rId4" Type="http://schemas.openxmlformats.org/officeDocument/2006/relationships/oleObject" Target="../embeddings/oleObject30.bin"/></Relationships>
</file>

<file path=ppt/slides/_rels/slide72.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slideLayout" Target="../slideLayouts/slideLayout1.xml"/><Relationship Id="rId7" Type="http://schemas.openxmlformats.org/officeDocument/2006/relationships/slide" Target="slide45.xml"/><Relationship Id="rId2" Type="http://schemas.openxmlformats.org/officeDocument/2006/relationships/tags" Target="../tags/tag36.xml"/><Relationship Id="rId1" Type="http://schemas.openxmlformats.org/officeDocument/2006/relationships/vmlDrawing" Target="../drawings/vmlDrawing31.vml"/><Relationship Id="rId6" Type="http://schemas.openxmlformats.org/officeDocument/2006/relationships/slide" Target="slide73.xml"/><Relationship Id="rId11" Type="http://schemas.openxmlformats.org/officeDocument/2006/relationships/image" Target="../media/image12.png"/><Relationship Id="rId5" Type="http://schemas.openxmlformats.org/officeDocument/2006/relationships/image" Target="../media/image11.emf"/><Relationship Id="rId10" Type="http://schemas.openxmlformats.org/officeDocument/2006/relationships/slide" Target="slide2.xml"/><Relationship Id="rId4" Type="http://schemas.openxmlformats.org/officeDocument/2006/relationships/oleObject" Target="../embeddings/oleObject31.bin"/><Relationship Id="rId9" Type="http://schemas.openxmlformats.org/officeDocument/2006/relationships/slide" Target="slide75.xml"/></Relationships>
</file>

<file path=ppt/slides/_rels/slide7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1.xml"/><Relationship Id="rId7" Type="http://schemas.openxmlformats.org/officeDocument/2006/relationships/image" Target="../media/image82.png"/><Relationship Id="rId2" Type="http://schemas.openxmlformats.org/officeDocument/2006/relationships/tags" Target="../tags/tag37.xml"/><Relationship Id="rId1" Type="http://schemas.openxmlformats.org/officeDocument/2006/relationships/vmlDrawing" Target="../drawings/vmlDrawing32.vml"/><Relationship Id="rId6" Type="http://schemas.openxmlformats.org/officeDocument/2006/relationships/image" Target="../media/image28.png"/><Relationship Id="rId5" Type="http://schemas.openxmlformats.org/officeDocument/2006/relationships/image" Target="../media/image11.emf"/><Relationship Id="rId10" Type="http://schemas.openxmlformats.org/officeDocument/2006/relationships/image" Target="../media/image13.jpeg"/><Relationship Id="rId4" Type="http://schemas.openxmlformats.org/officeDocument/2006/relationships/oleObject" Target="../embeddings/oleObject32.bin"/><Relationship Id="rId9" Type="http://schemas.openxmlformats.org/officeDocument/2006/relationships/slide" Target="slide72.xml"/></Relationships>
</file>

<file path=ppt/slides/_rels/slide7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1.xml"/><Relationship Id="rId7" Type="http://schemas.openxmlformats.org/officeDocument/2006/relationships/slide" Target="slide72.xml"/><Relationship Id="rId2" Type="http://schemas.openxmlformats.org/officeDocument/2006/relationships/tags" Target="../tags/tag38.xml"/><Relationship Id="rId1" Type="http://schemas.openxmlformats.org/officeDocument/2006/relationships/vmlDrawing" Target="../drawings/vmlDrawing33.vml"/><Relationship Id="rId6" Type="http://schemas.openxmlformats.org/officeDocument/2006/relationships/image" Target="../media/image28.png"/><Relationship Id="rId5" Type="http://schemas.openxmlformats.org/officeDocument/2006/relationships/image" Target="../media/image11.emf"/><Relationship Id="rId10" Type="http://schemas.openxmlformats.org/officeDocument/2006/relationships/image" Target="../media/image85.png"/><Relationship Id="rId4" Type="http://schemas.openxmlformats.org/officeDocument/2006/relationships/oleObject" Target="../embeddings/oleObject33.bin"/><Relationship Id="rId9" Type="http://schemas.openxmlformats.org/officeDocument/2006/relationships/image" Target="../media/image84.png"/></Relationships>
</file>

<file path=ppt/slides/_rels/slide75.xml.rels><?xml version="1.0" encoding="UTF-8" standalone="yes"?>
<Relationships xmlns="http://schemas.openxmlformats.org/package/2006/relationships"><Relationship Id="rId8" Type="http://schemas.openxmlformats.org/officeDocument/2006/relationships/slide" Target="slide72.xml"/><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tags" Target="../tags/tag39.xml"/><Relationship Id="rId1" Type="http://schemas.openxmlformats.org/officeDocument/2006/relationships/vmlDrawing" Target="../drawings/vmlDrawing34.vml"/><Relationship Id="rId6" Type="http://schemas.openxmlformats.org/officeDocument/2006/relationships/image" Target="../media/image86.png"/><Relationship Id="rId5" Type="http://schemas.openxmlformats.org/officeDocument/2006/relationships/image" Target="../media/image11.emf"/><Relationship Id="rId4" Type="http://schemas.openxmlformats.org/officeDocument/2006/relationships/oleObject" Target="../embeddings/oleObject34.bin"/><Relationship Id="rId9" Type="http://schemas.openxmlformats.org/officeDocument/2006/relationships/image" Target="../media/image13.jpeg"/></Relationships>
</file>

<file path=ppt/slides/_rels/slide76.xml.rels><?xml version="1.0" encoding="UTF-8" standalone="yes"?>
<Relationships xmlns="http://schemas.openxmlformats.org/package/2006/relationships"><Relationship Id="rId8" Type="http://schemas.openxmlformats.org/officeDocument/2006/relationships/slide" Target="slide77.xml"/><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tags" Target="../tags/tag40.xml"/><Relationship Id="rId1" Type="http://schemas.openxmlformats.org/officeDocument/2006/relationships/vmlDrawing" Target="../drawings/vmlDrawing35.vml"/><Relationship Id="rId6" Type="http://schemas.openxmlformats.org/officeDocument/2006/relationships/slide" Target="slide2.xml"/><Relationship Id="rId5" Type="http://schemas.openxmlformats.org/officeDocument/2006/relationships/image" Target="../media/image11.emf"/><Relationship Id="rId10" Type="http://schemas.openxmlformats.org/officeDocument/2006/relationships/slide" Target="slide78.xml"/><Relationship Id="rId4" Type="http://schemas.openxmlformats.org/officeDocument/2006/relationships/oleObject" Target="../embeddings/oleObject35.bin"/><Relationship Id="rId9" Type="http://schemas.openxmlformats.org/officeDocument/2006/relationships/slide" Target="slide45.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slide" Target="slide76.xml"/><Relationship Id="rId4" Type="http://schemas.openxmlformats.org/officeDocument/2006/relationships/image" Target="../media/image89.jpeg"/></Relationships>
</file>

<file path=ppt/slides/_rels/slide78.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90.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tags" Target="../tags/tag41.xml"/><Relationship Id="rId1" Type="http://schemas.openxmlformats.org/officeDocument/2006/relationships/vmlDrawing" Target="../drawings/vmlDrawing36.vml"/><Relationship Id="rId6" Type="http://schemas.openxmlformats.org/officeDocument/2006/relationships/slide" Target="slide2.xml"/><Relationship Id="rId5" Type="http://schemas.openxmlformats.org/officeDocument/2006/relationships/image" Target="../media/image11.emf"/><Relationship Id="rId4" Type="http://schemas.openxmlformats.org/officeDocument/2006/relationships/oleObject" Target="../embeddings/oleObject36.bin"/></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Layout" Target="../slideLayouts/slideLayout1.xml"/><Relationship Id="rId7" Type="http://schemas.openxmlformats.org/officeDocument/2006/relationships/image" Target="../media/image92.png"/><Relationship Id="rId2" Type="http://schemas.openxmlformats.org/officeDocument/2006/relationships/tags" Target="../tags/tag42.xml"/><Relationship Id="rId1" Type="http://schemas.openxmlformats.org/officeDocument/2006/relationships/vmlDrawing" Target="../drawings/vmlDrawing37.vml"/><Relationship Id="rId6" Type="http://schemas.openxmlformats.org/officeDocument/2006/relationships/image" Target="../media/image91.png"/><Relationship Id="rId5" Type="http://schemas.openxmlformats.org/officeDocument/2006/relationships/image" Target="../media/image11.emf"/><Relationship Id="rId4" Type="http://schemas.openxmlformats.org/officeDocument/2006/relationships/oleObject" Target="../embeddings/oleObject37.bin"/><Relationship Id="rId9" Type="http://schemas.openxmlformats.org/officeDocument/2006/relationships/image" Target="../media/image93.png"/></Relationships>
</file>

<file path=ppt/slides/_rels/slide81.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slide" Target="slide82.xml"/><Relationship Id="rId1" Type="http://schemas.openxmlformats.org/officeDocument/2006/relationships/slideLayout" Target="../slideLayouts/slideLayout2.xml"/><Relationship Id="rId4" Type="http://schemas.openxmlformats.org/officeDocument/2006/relationships/slide" Target="slide86.xml"/></Relationships>
</file>

<file path=ppt/slides/_rels/slide82.xml.rels><?xml version="1.0" encoding="UTF-8" standalone="yes"?>
<Relationships xmlns="http://schemas.openxmlformats.org/package/2006/relationships"><Relationship Id="rId3" Type="http://schemas.openxmlformats.org/officeDocument/2006/relationships/hyperlink" Target="http://lpp10-spsc.ca-technologies.fr/sites/CDOCCLT/_layouts/WordViewer.aspx?id=/sites/CDOCCLT/consultation/PMCRE_Cr%c3%a9dit%20Habitat_PII%20-%20Pr%c3%aat%20d'investissement%20immobilier_Anticipation%20et%20diff%c3%a9r%c3%a9s.docx" TargetMode="External"/><Relationship Id="rId2" Type="http://schemas.openxmlformats.org/officeDocument/2006/relationships/hyperlink" Target="http://lpp10-spsc.ca-technologies.fr/sites/CDOCCLT/_layouts/WordViewer.aspx?id=/sites/CDOCCLT/consultation/PMCRE_Cr%c3%a9dit%20Habitat_PTH%20-%20Pr%c3%aat%20tout%20habitat_Fiche%20caract%c3%a9ristique.docx" TargetMode="Externa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slide" Target="slide2.xml"/></Relationships>
</file>

<file path=ppt/slides/_rels/slide83.xml.rels><?xml version="1.0" encoding="UTF-8" standalone="yes"?>
<Relationships xmlns="http://schemas.openxmlformats.org/package/2006/relationships"><Relationship Id="rId3" Type="http://schemas.openxmlformats.org/officeDocument/2006/relationships/hyperlink" Target="http://lpp10-spsc.ca-technologies.fr/sites/CDOCCLT/_layouts/WordViewer.aspx?id=/sites/CDOCCLT/consultation/PMCRE_Cr%c3%a9dit%20Habitat_PC%20-%20Pr%c3%aat%20conventionn%c3%a9_Fiche%20caract%c3%a9ristique.docx" TargetMode="External"/><Relationship Id="rId7" Type="http://schemas.openxmlformats.org/officeDocument/2006/relationships/image" Target="../media/image13.jpeg"/><Relationship Id="rId2" Type="http://schemas.openxmlformats.org/officeDocument/2006/relationships/hyperlink" Target="http://lpp10-spsc.ca-technologies.fr/sites/CDOCCLT/_layouts/WordViewer.aspx?id=/sites/CDOCCLT/consultation/PMCRE_Cr%c3%a9dit%20Habitat_PAS%20-%20Pr%c3%aat%20accession%20sociale_Fiche%20caract%c3%a9ristique.docx" TargetMode="Externa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hyperlink" Target="http://lpp10-spsc.ca-technologies.fr/sites/CDOCCLT/_layouts/WordViewer.aspx?id=/sites/CDOCCLT/consultation/PMCRE_Cr%c3%a9dit%20Habitat_Pr%c3%aat%20Court%20Terme%20Relais%20-%20CT_Fiche%20caract%c3%a9ristique.docx"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lpp10-spsc.ca-technologies.fr/sites/CDOCCLT/consultation/PMCRE_Garanties_Mutuelles_Mutuelles%20signataires%20Protocole%20national.pdf" TargetMode="Externa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png"/></Relationships>
</file>

<file path=ppt/slides/_rels/slide8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4.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5.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2.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a:xfrm>
            <a:off x="9376" y="6525344"/>
            <a:ext cx="1487240" cy="236570"/>
          </a:xfrm>
        </p:spPr>
        <p:txBody>
          <a:bodyPr/>
          <a:lstStyle/>
          <a:p>
            <a:r>
              <a:rPr lang="fr-FR" sz="1100" i="1" dirty="0"/>
              <a:t>Version </a:t>
            </a:r>
            <a:r>
              <a:rPr lang="fr-FR" sz="1100" i="1" dirty="0" smtClean="0"/>
              <a:t>Mai 2018</a:t>
            </a:r>
            <a:endParaRPr lang="fr-FR" sz="1100" i="1" dirty="0"/>
          </a:p>
        </p:txBody>
      </p:sp>
      <p:sp>
        <p:nvSpPr>
          <p:cNvPr id="4" name="Titre 3"/>
          <p:cNvSpPr>
            <a:spLocks noGrp="1"/>
          </p:cNvSpPr>
          <p:nvPr>
            <p:ph type="title"/>
          </p:nvPr>
        </p:nvSpPr>
        <p:spPr>
          <a:xfrm>
            <a:off x="1064568" y="1052736"/>
            <a:ext cx="8208838" cy="1944216"/>
          </a:xfrm>
        </p:spPr>
        <p:txBody>
          <a:bodyPr/>
          <a:lstStyle/>
          <a:p>
            <a:pPr algn="ctr">
              <a:spcBef>
                <a:spcPts val="600"/>
              </a:spcBef>
            </a:pPr>
            <a:r>
              <a:rPr lang="fr-FR" sz="2800" b="1" dirty="0" smtClean="0"/>
              <a:t>Mon Projet </a:t>
            </a:r>
            <a:r>
              <a:rPr lang="fr-FR" sz="2800" b="1" dirty="0" err="1" smtClean="0"/>
              <a:t>Immo</a:t>
            </a:r>
            <a:endParaRPr lang="fr-FR" sz="2800"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4132" b="20524"/>
          <a:stretch/>
        </p:blipFill>
        <p:spPr bwMode="auto">
          <a:xfrm>
            <a:off x="3800872" y="4149080"/>
            <a:ext cx="2232248" cy="1651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3573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Objet 22" hidden="1"/>
          <p:cNvGraphicFramePr>
            <a:graphicFrameLocks noChangeAspect="1"/>
          </p:cNvGraphicFramePr>
          <p:nvPr>
            <p:custDataLst>
              <p:tags r:id="rId2"/>
            </p:custDataLst>
            <p:extLst>
              <p:ext uri="{D42A27DB-BD31-4B8C-83A1-F6EECF244321}">
                <p14:modId xmlns:p14="http://schemas.microsoft.com/office/powerpoint/2010/main" val="35987887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0804" name="Diapositive think-cell" r:id="rId5" imgW="421" imgH="420" progId="TCLayout.ActiveDocument.1">
                  <p:embed/>
                </p:oleObj>
              </mc:Choice>
              <mc:Fallback>
                <p:oleObj name="Diapositive think-cell" r:id="rId5" imgW="421" imgH="420" progId="TCLayout.ActiveDocument.1">
                  <p:embed/>
                  <p:pic>
                    <p:nvPicPr>
                      <p:cNvPr id="23" name="Objet 2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4" name="Espace réservé du texte 2">
            <a:extLst>
              <a:ext uri="{FF2B5EF4-FFF2-40B4-BE49-F238E27FC236}">
                <a16:creationId xmlns:a16="http://schemas.microsoft.com/office/drawing/2014/main" xmlns="" id="{679B6EA6-4282-4598-B867-80EE5DC7A5B3}"/>
              </a:ext>
            </a:extLst>
          </p:cNvPr>
          <p:cNvSpPr txBox="1">
            <a:spLocks/>
          </p:cNvSpPr>
          <p:nvPr/>
        </p:nvSpPr>
        <p:spPr>
          <a:xfrm>
            <a:off x="1094704" y="359863"/>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dirty="0"/>
              <a:t>2. Préparation du RDV de découverte</a:t>
            </a:r>
          </a:p>
        </p:txBody>
      </p:sp>
      <p:sp>
        <p:nvSpPr>
          <p:cNvPr id="31" name="ZoneTexte 30">
            <a:extLst>
              <a:ext uri="{FF2B5EF4-FFF2-40B4-BE49-F238E27FC236}">
                <a16:creationId xmlns:a16="http://schemas.microsoft.com/office/drawing/2014/main" xmlns="" id="{59B319D9-B720-489E-BB2A-93456CFAB1EA}"/>
              </a:ext>
            </a:extLst>
          </p:cNvPr>
          <p:cNvSpPr txBox="1"/>
          <p:nvPr/>
        </p:nvSpPr>
        <p:spPr>
          <a:xfrm>
            <a:off x="200472" y="1732052"/>
            <a:ext cx="9299702" cy="5106787"/>
          </a:xfrm>
          <a:prstGeom prst="rect">
            <a:avLst/>
          </a:prstGeom>
          <a:ln>
            <a:solidFill>
              <a:schemeClr val="tx1"/>
            </a:solidFill>
          </a:ln>
        </p:spPr>
        <p:txBody>
          <a:bodyPr vert="horz" lIns="144000" tIns="41994" rIns="83988" bIns="41994" rtlCol="0">
            <a:noAutofit/>
          </a:bodyPr>
          <a:lstStyle>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200" b="0">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2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pPr lvl="1"/>
            <a:r>
              <a:rPr lang="fr-FR" sz="1600" b="1" dirty="0" smtClean="0">
                <a:latin typeface="+mn-lt"/>
              </a:rPr>
              <a:t>Se préparer à la négociation avec le client – Vérifier la présence des informations obligatoires pour la connaissance client et le fonctionnement des outils digitaux- Analyser la faisabilité du dossier à partir des éléments recueillis</a:t>
            </a:r>
            <a:r>
              <a:rPr lang="fr-FR" b="1" dirty="0" smtClean="0">
                <a:latin typeface="+mn-lt"/>
              </a:rPr>
              <a:t/>
            </a:r>
            <a:br>
              <a:rPr lang="fr-FR" b="1" dirty="0" smtClean="0">
                <a:latin typeface="+mn-lt"/>
              </a:rPr>
            </a:br>
            <a:endParaRPr lang="fr-FR" sz="600" b="1" dirty="0" smtClean="0">
              <a:latin typeface="+mn-lt"/>
            </a:endParaRPr>
          </a:p>
          <a:p>
            <a:pPr marL="0" lvl="2" indent="0">
              <a:buNone/>
            </a:pPr>
            <a:r>
              <a:rPr lang="fr-FR" sz="1400" b="1" u="sng" dirty="0" smtClean="0">
                <a:latin typeface="+mn-lt"/>
              </a:rPr>
              <a:t>L’ Appel </a:t>
            </a:r>
            <a:r>
              <a:rPr lang="fr-FR" sz="1400" b="1" u="sng" dirty="0">
                <a:latin typeface="+mn-lt"/>
              </a:rPr>
              <a:t>à J-2 </a:t>
            </a:r>
            <a:r>
              <a:rPr lang="fr-FR" dirty="0">
                <a:latin typeface="+mn-lt"/>
              </a:rPr>
              <a:t>pour : Confirmer le RDV </a:t>
            </a:r>
            <a:r>
              <a:rPr lang="fr-FR" dirty="0"/>
              <a:t>(date –heure –objet du RDV – annoncer qu’on prépare le RDV pour qu’il soit efficace et utile </a:t>
            </a:r>
            <a:r>
              <a:rPr lang="fr-FR" dirty="0" smtClean="0"/>
              <a:t>). </a:t>
            </a:r>
            <a:br>
              <a:rPr lang="fr-FR" dirty="0" smtClean="0"/>
            </a:br>
            <a:r>
              <a:rPr lang="fr-FR" dirty="0" smtClean="0"/>
              <a:t>Vérifier </a:t>
            </a:r>
            <a:r>
              <a:rPr lang="fr-FR" dirty="0"/>
              <a:t>si d’autres points sont à évoquer au cours du </a:t>
            </a:r>
            <a:r>
              <a:rPr lang="fr-FR" dirty="0" smtClean="0"/>
              <a:t>RDV. Faire le point </a:t>
            </a:r>
            <a:r>
              <a:rPr lang="fr-FR" dirty="0"/>
              <a:t>sur les pièces </a:t>
            </a:r>
            <a:r>
              <a:rPr lang="fr-FR" dirty="0" smtClean="0"/>
              <a:t>déjà fournies (Faire suivre un mail pour PIAF à fournir) </a:t>
            </a:r>
          </a:p>
          <a:p>
            <a:pPr marL="0" lvl="2" indent="0">
              <a:buNone/>
            </a:pPr>
            <a:endParaRPr lang="fr-FR" sz="800" dirty="0">
              <a:latin typeface="+mn-lt"/>
            </a:endParaRPr>
          </a:p>
          <a:p>
            <a:pPr marL="0" lvl="2" indent="0">
              <a:buNone/>
            </a:pPr>
            <a:r>
              <a:rPr lang="fr-FR" sz="1400" b="1" u="sng" dirty="0" smtClean="0">
                <a:latin typeface="+mn-lt"/>
              </a:rPr>
              <a:t>La Préparation du RDV </a:t>
            </a:r>
            <a:r>
              <a:rPr lang="fr-FR" dirty="0" smtClean="0">
                <a:latin typeface="+mn-lt"/>
              </a:rPr>
              <a:t>: </a:t>
            </a:r>
            <a:endParaRPr lang="fr-FR" b="1" dirty="0">
              <a:latin typeface="+mn-lt"/>
            </a:endParaRPr>
          </a:p>
          <a:p>
            <a:pPr marL="0" lvl="2" indent="0">
              <a:buNone/>
            </a:pPr>
            <a:r>
              <a:rPr lang="fr-FR" sz="1400" b="1" dirty="0" smtClean="0">
                <a:latin typeface="+mn-lt"/>
              </a:rPr>
              <a:t>Vérifier </a:t>
            </a:r>
            <a:r>
              <a:rPr lang="fr-FR" sz="1400" b="1" dirty="0">
                <a:latin typeface="+mn-lt"/>
              </a:rPr>
              <a:t>la présence d’informations dans le dossier </a:t>
            </a:r>
            <a:r>
              <a:rPr lang="fr-FR" sz="1400" b="1" dirty="0" smtClean="0">
                <a:latin typeface="+mn-lt"/>
              </a:rPr>
              <a:t>client et compléter à partir des documents transmis ou noter les éléments à demander au client pendant la découverte</a:t>
            </a:r>
            <a:endParaRPr lang="fr-FR" sz="1400" b="1" dirty="0">
              <a:latin typeface="+mn-lt"/>
            </a:endParaRPr>
          </a:p>
          <a:p>
            <a:pPr marL="0" lvl="2" indent="0">
              <a:buNone/>
            </a:pPr>
            <a:r>
              <a:rPr lang="fr-FR" b="1" i="1" dirty="0" smtClean="0">
                <a:solidFill>
                  <a:srgbClr val="7030A0"/>
                </a:solidFill>
                <a:latin typeface="+mn-lt"/>
              </a:rPr>
              <a:t>Les informations obligatoires à recueillir pour la connaissance client</a:t>
            </a:r>
          </a:p>
          <a:p>
            <a:pPr lvl="2"/>
            <a:r>
              <a:rPr lang="fr-FR" dirty="0">
                <a:latin typeface="+mn-lt"/>
              </a:rPr>
              <a:t>Sur le bulletin de salaire : nom et adresse de l’employeur </a:t>
            </a:r>
            <a:r>
              <a:rPr lang="fr-FR" dirty="0" smtClean="0">
                <a:latin typeface="+mn-lt"/>
              </a:rPr>
              <a:t>/ fonction </a:t>
            </a:r>
            <a:r>
              <a:rPr lang="fr-FR" dirty="0">
                <a:latin typeface="+mn-lt"/>
              </a:rPr>
              <a:t>exercée, ancienneté dans </a:t>
            </a:r>
            <a:r>
              <a:rPr lang="fr-FR" dirty="0" smtClean="0">
                <a:latin typeface="+mn-lt"/>
              </a:rPr>
              <a:t>l’emploi</a:t>
            </a:r>
          </a:p>
          <a:p>
            <a:pPr lvl="2"/>
            <a:r>
              <a:rPr lang="fr-FR" dirty="0">
                <a:latin typeface="+mn-lt"/>
              </a:rPr>
              <a:t>Sur l’avis d’imposition : nombre de parts / situation concubin célibataire divorcé… /  patrimoine </a:t>
            </a:r>
            <a:r>
              <a:rPr lang="fr-FR" dirty="0" smtClean="0">
                <a:latin typeface="+mn-lt"/>
              </a:rPr>
              <a:t>foncier</a:t>
            </a:r>
          </a:p>
          <a:p>
            <a:pPr lvl="2"/>
            <a:r>
              <a:rPr lang="fr-FR" b="1" dirty="0" smtClean="0">
                <a:latin typeface="+mn-lt"/>
              </a:rPr>
              <a:t>La présence en GED de l’avis d’imposition</a:t>
            </a:r>
          </a:p>
          <a:p>
            <a:pPr marL="0" lvl="2" indent="0">
              <a:buNone/>
            </a:pPr>
            <a:r>
              <a:rPr lang="fr-FR" sz="600" b="1" i="1" dirty="0" smtClean="0">
                <a:solidFill>
                  <a:srgbClr val="7030A0"/>
                </a:solidFill>
                <a:latin typeface="+mn-lt"/>
              </a:rPr>
              <a:t/>
            </a:r>
            <a:br>
              <a:rPr lang="fr-FR" sz="600" b="1" i="1" dirty="0" smtClean="0">
                <a:solidFill>
                  <a:srgbClr val="7030A0"/>
                </a:solidFill>
                <a:latin typeface="+mn-lt"/>
              </a:rPr>
            </a:br>
            <a:r>
              <a:rPr lang="fr-FR" b="1" i="1" dirty="0" smtClean="0">
                <a:solidFill>
                  <a:srgbClr val="7030A0"/>
                </a:solidFill>
                <a:latin typeface="+mn-lt"/>
              </a:rPr>
              <a:t>Les informations obligatoires à recueillir pour le fonctionnement des outils digitaux</a:t>
            </a:r>
          </a:p>
          <a:p>
            <a:pPr lvl="2"/>
            <a:r>
              <a:rPr lang="fr-FR" dirty="0">
                <a:latin typeface="+mn-lt"/>
              </a:rPr>
              <a:t>Vérifier dans l’écran Coordonnées :  </a:t>
            </a:r>
            <a:r>
              <a:rPr lang="fr-FR" b="1" dirty="0">
                <a:latin typeface="+mn-lt"/>
              </a:rPr>
              <a:t>pour chaque emprunteur </a:t>
            </a:r>
            <a:r>
              <a:rPr lang="fr-FR" dirty="0">
                <a:latin typeface="+mn-lt"/>
              </a:rPr>
              <a:t>présence d’une adresse de </a:t>
            </a:r>
            <a:r>
              <a:rPr lang="fr-FR" dirty="0" smtClean="0">
                <a:latin typeface="+mn-lt"/>
              </a:rPr>
              <a:t/>
            </a:r>
            <a:br>
              <a:rPr lang="fr-FR" dirty="0" smtClean="0">
                <a:latin typeface="+mn-lt"/>
              </a:rPr>
            </a:br>
            <a:r>
              <a:rPr lang="fr-FR" dirty="0" smtClean="0">
                <a:latin typeface="+mn-lt"/>
              </a:rPr>
              <a:t>messagerie personnelle – messagerie CAEL active-  </a:t>
            </a:r>
            <a:r>
              <a:rPr lang="fr-FR" dirty="0">
                <a:latin typeface="+mn-lt"/>
              </a:rPr>
              <a:t>téléphones portables sécurisés</a:t>
            </a:r>
          </a:p>
          <a:p>
            <a:pPr lvl="2"/>
            <a:r>
              <a:rPr lang="fr-FR" dirty="0">
                <a:latin typeface="+mn-lt"/>
              </a:rPr>
              <a:t>Vérifier présence d’une pièce d’identité en cours de validité pour chaque emprunteur en </a:t>
            </a:r>
            <a:r>
              <a:rPr lang="fr-FR" dirty="0" smtClean="0">
                <a:latin typeface="+mn-lt"/>
              </a:rPr>
              <a:t>GED</a:t>
            </a:r>
          </a:p>
          <a:p>
            <a:pPr lvl="2"/>
            <a:endParaRPr lang="fr-FR" sz="600" b="1" i="1" dirty="0">
              <a:solidFill>
                <a:srgbClr val="7030A0"/>
              </a:solidFill>
              <a:latin typeface="+mn-lt"/>
            </a:endParaRPr>
          </a:p>
          <a:p>
            <a:pPr marL="0" lvl="2" indent="0">
              <a:buNone/>
            </a:pPr>
            <a:r>
              <a:rPr lang="fr-FR" b="1" i="1" dirty="0" smtClean="0">
                <a:solidFill>
                  <a:srgbClr val="7030A0"/>
                </a:solidFill>
                <a:latin typeface="+mn-lt"/>
              </a:rPr>
              <a:t>Se </a:t>
            </a:r>
            <a:r>
              <a:rPr lang="fr-FR" b="1" i="1" dirty="0">
                <a:solidFill>
                  <a:srgbClr val="7030A0"/>
                </a:solidFill>
                <a:latin typeface="+mn-lt"/>
              </a:rPr>
              <a:t>préparer à la négociation avec le client </a:t>
            </a:r>
            <a:r>
              <a:rPr lang="fr-FR" b="1" dirty="0">
                <a:latin typeface="+mn-lt"/>
              </a:rPr>
              <a:t>: envisager plusieurs scénarios </a:t>
            </a:r>
            <a:r>
              <a:rPr lang="fr-FR" dirty="0">
                <a:latin typeface="+mn-lt"/>
              </a:rPr>
              <a:t>pour </a:t>
            </a:r>
            <a:r>
              <a:rPr lang="fr-FR" b="1" dirty="0">
                <a:latin typeface="+mn-lt"/>
              </a:rPr>
              <a:t>ajuster la </a:t>
            </a:r>
            <a:r>
              <a:rPr lang="fr-FR" b="1" dirty="0" smtClean="0">
                <a:latin typeface="+mn-lt"/>
              </a:rPr>
              <a:t>proposition </a:t>
            </a:r>
            <a:br>
              <a:rPr lang="fr-FR" b="1" dirty="0" smtClean="0">
                <a:latin typeface="+mn-lt"/>
              </a:rPr>
            </a:br>
            <a:r>
              <a:rPr lang="fr-FR" b="1" dirty="0" smtClean="0">
                <a:latin typeface="+mn-lt"/>
              </a:rPr>
              <a:t>de </a:t>
            </a:r>
            <a:r>
              <a:rPr lang="fr-FR" b="1" dirty="0">
                <a:latin typeface="+mn-lt"/>
              </a:rPr>
              <a:t>taux selon l’intensité relationnelle </a:t>
            </a:r>
            <a:r>
              <a:rPr lang="fr-FR" dirty="0">
                <a:latin typeface="+mn-lt"/>
              </a:rPr>
              <a:t>envisageable avec le prospect ou existante et à </a:t>
            </a:r>
            <a:r>
              <a:rPr lang="fr-FR" dirty="0" smtClean="0">
                <a:latin typeface="+mn-lt"/>
              </a:rPr>
              <a:t>développer </a:t>
            </a:r>
            <a:br>
              <a:rPr lang="fr-FR" dirty="0" smtClean="0">
                <a:latin typeface="+mn-lt"/>
              </a:rPr>
            </a:br>
            <a:r>
              <a:rPr lang="fr-FR" dirty="0" smtClean="0">
                <a:latin typeface="+mn-lt"/>
              </a:rPr>
              <a:t>si </a:t>
            </a:r>
            <a:r>
              <a:rPr lang="fr-FR" dirty="0">
                <a:latin typeface="+mn-lt"/>
              </a:rPr>
              <a:t>c’est un client.</a:t>
            </a:r>
          </a:p>
          <a:p>
            <a:pPr marL="0" lvl="2" indent="0">
              <a:buNone/>
            </a:pPr>
            <a:r>
              <a:rPr lang="fr-FR" sz="1400" b="1" dirty="0" smtClean="0">
                <a:latin typeface="+mn-lt"/>
              </a:rPr>
              <a:t>Analyser </a:t>
            </a:r>
            <a:r>
              <a:rPr lang="fr-FR" sz="1400" b="1" dirty="0">
                <a:latin typeface="+mn-lt"/>
              </a:rPr>
              <a:t>la faisabilité du dossier à partir des éléments recueillis lors du RDV </a:t>
            </a:r>
            <a:r>
              <a:rPr lang="fr-FR" sz="1400" b="1" dirty="0" smtClean="0">
                <a:latin typeface="+mn-lt"/>
              </a:rPr>
              <a:t/>
            </a:r>
            <a:br>
              <a:rPr lang="fr-FR" sz="1400" b="1" dirty="0" smtClean="0">
                <a:latin typeface="+mn-lt"/>
              </a:rPr>
            </a:br>
            <a:r>
              <a:rPr lang="fr-FR" sz="1400" b="1" dirty="0" smtClean="0">
                <a:latin typeface="+mn-lt"/>
              </a:rPr>
              <a:t>de </a:t>
            </a:r>
            <a:r>
              <a:rPr lang="fr-FR" sz="1400" b="1" dirty="0">
                <a:latin typeface="+mn-lt"/>
              </a:rPr>
              <a:t>qualification et des </a:t>
            </a:r>
            <a:r>
              <a:rPr lang="fr-FR" sz="1400" b="1" dirty="0" smtClean="0">
                <a:latin typeface="+mn-lt"/>
              </a:rPr>
              <a:t>premières pièces </a:t>
            </a:r>
            <a:r>
              <a:rPr lang="fr-FR" sz="1400" b="1" dirty="0">
                <a:latin typeface="+mn-lt"/>
              </a:rPr>
              <a:t>justificatives déjà </a:t>
            </a:r>
            <a:r>
              <a:rPr lang="fr-FR" sz="1400" b="1" dirty="0" smtClean="0">
                <a:latin typeface="+mn-lt"/>
              </a:rPr>
              <a:t>transmises</a:t>
            </a:r>
            <a:endParaRPr lang="fr-FR" sz="700" dirty="0">
              <a:latin typeface="+mn-lt"/>
            </a:endParaRPr>
          </a:p>
          <a:p>
            <a:pPr lvl="2"/>
            <a:endParaRPr lang="fr-FR" dirty="0">
              <a:latin typeface="+mn-lt"/>
            </a:endParaRPr>
          </a:p>
          <a:p>
            <a:pPr lvl="2"/>
            <a:endParaRPr lang="fr-FR" b="1" dirty="0"/>
          </a:p>
        </p:txBody>
      </p:sp>
      <p:sp>
        <p:nvSpPr>
          <p:cNvPr id="25" name="Rectangle 24">
            <a:extLst>
              <a:ext uri="{FF2B5EF4-FFF2-40B4-BE49-F238E27FC236}">
                <a16:creationId xmlns:a16="http://schemas.microsoft.com/office/drawing/2014/main" xmlns="" id="{C33865D5-B5B1-4825-9ADC-AA980CD03510}"/>
              </a:ext>
            </a:extLst>
          </p:cNvPr>
          <p:cNvSpPr/>
          <p:nvPr/>
        </p:nvSpPr>
        <p:spPr>
          <a:xfrm>
            <a:off x="214431" y="1412776"/>
            <a:ext cx="9299702" cy="316835"/>
          </a:xfrm>
          <a:prstGeom prst="rect">
            <a:avLst/>
          </a:prstGeom>
          <a:solidFill>
            <a:schemeClr val="accent4">
              <a:lumMod val="7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EN QUOI CA CONSISTE ?</a:t>
            </a:r>
          </a:p>
        </p:txBody>
      </p:sp>
      <p:sp>
        <p:nvSpPr>
          <p:cNvPr id="14" name="Rectangle 13">
            <a:extLst>
              <a:ext uri="{FF2B5EF4-FFF2-40B4-BE49-F238E27FC236}">
                <a16:creationId xmlns:a16="http://schemas.microsoft.com/office/drawing/2014/main" xmlns="" id="{CC9B0F4B-DF37-431A-B54F-C8E9F178C5C7}"/>
              </a:ext>
            </a:extLst>
          </p:cNvPr>
          <p:cNvSpPr/>
          <p:nvPr/>
        </p:nvSpPr>
        <p:spPr>
          <a:xfrm>
            <a:off x="6934837" y="5234291"/>
            <a:ext cx="2565650" cy="1612168"/>
          </a:xfrm>
          <a:prstGeom prst="rect">
            <a:avLst/>
          </a:prstGeom>
          <a:solidFill>
            <a:schemeClr val="bg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171450" indent="-171450">
              <a:buFont typeface="Calibri" panose="020F0502020204030204" pitchFamily="34" charset="0"/>
              <a:buChar char="&gt;"/>
            </a:pPr>
            <a:r>
              <a:rPr lang="fr-FR" sz="1100" u="sng" dirty="0">
                <a:solidFill>
                  <a:schemeClr val="tx1"/>
                </a:solidFill>
                <a:hlinkClick r:id="rId7" action="ppaction://hlinksldjump"/>
              </a:rPr>
              <a:t>Qualification et préparation d’un RDV </a:t>
            </a:r>
            <a:r>
              <a:rPr lang="fr-FR" sz="1100" u="sng" dirty="0" smtClean="0">
                <a:solidFill>
                  <a:schemeClr val="tx1"/>
                </a:solidFill>
                <a:hlinkClick r:id="rId7" action="ppaction://hlinksldjump"/>
              </a:rPr>
              <a:t>Habitat</a:t>
            </a:r>
            <a:endParaRPr lang="fr-FR" sz="1100" dirty="0" smtClean="0">
              <a:solidFill>
                <a:schemeClr val="tx1"/>
              </a:solidFill>
              <a:hlinkClick r:id="rId8" action="ppaction://hlinksldjump"/>
            </a:endParaRPr>
          </a:p>
          <a:p>
            <a:pPr marL="171450" indent="-171450">
              <a:buFont typeface="Calibri" panose="020F0502020204030204" pitchFamily="34" charset="0"/>
              <a:buChar char="&gt;"/>
            </a:pPr>
            <a:r>
              <a:rPr lang="fr-FR" sz="1100" dirty="0" smtClean="0">
                <a:solidFill>
                  <a:schemeClr val="tx1"/>
                </a:solidFill>
                <a:hlinkClick r:id="rId8" action="ppaction://hlinksldjump"/>
              </a:rPr>
              <a:t>Trame </a:t>
            </a:r>
            <a:r>
              <a:rPr lang="fr-FR" sz="1100" u="sng" dirty="0" smtClean="0">
                <a:solidFill>
                  <a:schemeClr val="tx1"/>
                </a:solidFill>
                <a:hlinkClick r:id="rId8" action="ppaction://hlinksldjump"/>
              </a:rPr>
              <a:t>Appel à J-2</a:t>
            </a:r>
            <a:endParaRPr lang="fr-FR" sz="1100" u="sng" dirty="0" smtClean="0">
              <a:solidFill>
                <a:schemeClr val="tx1"/>
              </a:solidFill>
            </a:endParaRPr>
          </a:p>
          <a:p>
            <a:pPr marL="171450" indent="-171450">
              <a:buFont typeface="Calibri" panose="020F0502020204030204" pitchFamily="34" charset="0"/>
              <a:buChar char="&gt;"/>
            </a:pPr>
            <a:r>
              <a:rPr lang="fr-FR" sz="1100" u="sng" dirty="0" smtClean="0">
                <a:solidFill>
                  <a:schemeClr val="tx1"/>
                </a:solidFill>
                <a:hlinkClick r:id="rId9" action="ppaction://hlinksldjump"/>
              </a:rPr>
              <a:t>Mail confirmation RDV habitat si appel à J-2 non  joint</a:t>
            </a:r>
            <a:endParaRPr lang="fr-FR" sz="1100" u="sng" dirty="0" smtClean="0">
              <a:solidFill>
                <a:schemeClr val="tx1"/>
              </a:solidFill>
            </a:endParaRPr>
          </a:p>
          <a:p>
            <a:pPr marL="171450" indent="-171450">
              <a:buFont typeface="Calibri" panose="020F0502020204030204" pitchFamily="34" charset="0"/>
              <a:buChar char="&gt;"/>
            </a:pPr>
            <a:r>
              <a:rPr lang="fr-FR" sz="1100" u="sng" dirty="0" smtClean="0">
                <a:solidFill>
                  <a:schemeClr val="tx1"/>
                </a:solidFill>
                <a:hlinkClick r:id="rId10" action="ppaction://hlinksldjump"/>
              </a:rPr>
              <a:t>Les bons reflexes pour préparer le RDV</a:t>
            </a:r>
            <a:endParaRPr lang="fr-FR" sz="1100" u="sng" dirty="0" smtClean="0">
              <a:solidFill>
                <a:schemeClr val="tx1"/>
              </a:solidFill>
            </a:endParaRPr>
          </a:p>
          <a:p>
            <a:pPr marL="171450" indent="-171450">
              <a:buFont typeface="Calibri" panose="020F0502020204030204" pitchFamily="34" charset="0"/>
              <a:buChar char="&gt;"/>
            </a:pPr>
            <a:r>
              <a:rPr lang="fr-FR" sz="1100" u="sng" dirty="0">
                <a:solidFill>
                  <a:schemeClr val="tx1"/>
                </a:solidFill>
                <a:hlinkClick r:id="rId11" action="ppaction://hlinksldjump"/>
              </a:rPr>
              <a:t>Taux des crédits et niveau de </a:t>
            </a:r>
            <a:r>
              <a:rPr lang="fr-FR" sz="1100" u="sng" dirty="0" smtClean="0">
                <a:solidFill>
                  <a:schemeClr val="tx1"/>
                </a:solidFill>
                <a:hlinkClick r:id="rId11" action="ppaction://hlinksldjump"/>
              </a:rPr>
              <a:t>délégation</a:t>
            </a:r>
            <a:endParaRPr lang="fr-FR" sz="1100" u="sng" dirty="0" smtClean="0">
              <a:solidFill>
                <a:schemeClr val="tx1"/>
              </a:solidFill>
            </a:endParaRPr>
          </a:p>
          <a:p>
            <a:pPr marL="171450" indent="-171450">
              <a:buFont typeface="Calibri" panose="020F0502020204030204" pitchFamily="34" charset="0"/>
              <a:buChar char="&gt;"/>
            </a:pPr>
            <a:r>
              <a:rPr lang="fr-FR" sz="1100" u="sng" dirty="0">
                <a:solidFill>
                  <a:schemeClr val="tx1"/>
                </a:solidFill>
                <a:hlinkClick r:id="rId12" action="ppaction://hlinksldjump"/>
              </a:rPr>
              <a:t>Grille des Taux ADE</a:t>
            </a:r>
            <a:endParaRPr lang="fr-FR" sz="1100" i="1" u="sng" dirty="0">
              <a:solidFill>
                <a:schemeClr val="tx1"/>
              </a:solidFill>
            </a:endParaRPr>
          </a:p>
          <a:p>
            <a:pPr marL="171450" indent="-171450">
              <a:buFont typeface="Calibri" panose="020F0502020204030204" pitchFamily="34" charset="0"/>
              <a:buChar char="&gt;"/>
            </a:pPr>
            <a:endParaRPr lang="fr-FR" sz="1100" dirty="0">
              <a:solidFill>
                <a:srgbClr val="FF0000"/>
              </a:solidFill>
            </a:endParaRPr>
          </a:p>
          <a:p>
            <a:pPr marL="171450" indent="-171450">
              <a:buFont typeface="Calibri" panose="020F0502020204030204" pitchFamily="34" charset="0"/>
              <a:buChar char="&gt;"/>
            </a:pPr>
            <a:endParaRPr lang="fr-FR" sz="1100" dirty="0">
              <a:solidFill>
                <a:schemeClr val="tx1"/>
              </a:solidFill>
            </a:endParaRPr>
          </a:p>
        </p:txBody>
      </p:sp>
      <p:sp>
        <p:nvSpPr>
          <p:cNvPr id="15" name="Rectangle 14">
            <a:extLst>
              <a:ext uri="{FF2B5EF4-FFF2-40B4-BE49-F238E27FC236}">
                <a16:creationId xmlns:a16="http://schemas.microsoft.com/office/drawing/2014/main" xmlns="" id="{B735BB12-C70E-4AF5-AA02-8E422B78FD28}"/>
              </a:ext>
            </a:extLst>
          </p:cNvPr>
          <p:cNvSpPr/>
          <p:nvPr/>
        </p:nvSpPr>
        <p:spPr>
          <a:xfrm>
            <a:off x="6920564" y="4908024"/>
            <a:ext cx="2591307" cy="312262"/>
          </a:xfrm>
          <a:prstGeom prst="rect">
            <a:avLst/>
          </a:prstGeom>
          <a:solidFill>
            <a:schemeClr val="accent2"/>
          </a:solidFill>
          <a:ln w="127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FICHES </a:t>
            </a:r>
            <a:r>
              <a:rPr lang="fr-FR" sz="1200" b="1" dirty="0" smtClean="0">
                <a:solidFill>
                  <a:schemeClr val="bg1"/>
                </a:solidFill>
              </a:rPr>
              <a:t>TECHNIQUES</a:t>
            </a:r>
            <a:endParaRPr lang="fr-FR" sz="1200" b="1" dirty="0">
              <a:solidFill>
                <a:schemeClr val="bg1"/>
              </a:solidFill>
            </a:endParaRPr>
          </a:p>
        </p:txBody>
      </p:sp>
      <p:sp>
        <p:nvSpPr>
          <p:cNvPr id="17" name="Rectangle 16">
            <a:extLst>
              <a:ext uri="{FF2B5EF4-FFF2-40B4-BE49-F238E27FC236}">
                <a16:creationId xmlns:a16="http://schemas.microsoft.com/office/drawing/2014/main" xmlns="" id="{5B7E94C3-F886-4BDE-B232-8935914A1BF3}"/>
              </a:ext>
            </a:extLst>
          </p:cNvPr>
          <p:cNvSpPr/>
          <p:nvPr/>
        </p:nvSpPr>
        <p:spPr>
          <a:xfrm>
            <a:off x="1062805" y="10633"/>
            <a:ext cx="1421629" cy="332743"/>
          </a:xfrm>
          <a:prstGeom prst="rect">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ÉTAPE</a:t>
            </a:r>
          </a:p>
        </p:txBody>
      </p:sp>
      <p:pic>
        <p:nvPicPr>
          <p:cNvPr id="18" name="Espace réservé du contenu 34">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
        <p:nvSpPr>
          <p:cNvPr id="16" name="Rectangle 15">
            <a:extLst>
              <a:ext uri="{FF2B5EF4-FFF2-40B4-BE49-F238E27FC236}">
                <a16:creationId xmlns:a16="http://schemas.microsoft.com/office/drawing/2014/main" xmlns="" id="{53389F6D-1403-448D-8198-BD9484C3D39D}"/>
              </a:ext>
            </a:extLst>
          </p:cNvPr>
          <p:cNvSpPr/>
          <p:nvPr/>
        </p:nvSpPr>
        <p:spPr>
          <a:xfrm>
            <a:off x="330300" y="114900"/>
            <a:ext cx="543975" cy="100901"/>
          </a:xfrm>
          <a:prstGeom prst="rect">
            <a:avLst/>
          </a:prstGeom>
          <a:noFill/>
          <a:ln w="28575" cap="flat" cmpd="sng" algn="ctr">
            <a:solidFill>
              <a:schemeClr val="tx1">
                <a:lumMod val="95000"/>
                <a:lumOff val="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Tree>
    <p:extLst>
      <p:ext uri="{BB962C8B-B14F-4D97-AF65-F5344CB8AC3E}">
        <p14:creationId xmlns:p14="http://schemas.microsoft.com/office/powerpoint/2010/main" val="3688695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0" name="Espace réservé du texte 1"/>
          <p:cNvSpPr>
            <a:spLocks noGrp="1"/>
          </p:cNvSpPr>
          <p:nvPr>
            <p:ph type="body" sz="quarter" idx="13"/>
          </p:nvPr>
        </p:nvSpPr>
        <p:spPr>
          <a:xfrm>
            <a:off x="317043" y="1124744"/>
            <a:ext cx="9186000" cy="5184576"/>
          </a:xfrm>
        </p:spPr>
        <p:txBody>
          <a:bodyPr lIns="36000" tIns="36000" rIns="36000" bIns="36000"/>
          <a:lstStyle/>
          <a:p>
            <a:pPr>
              <a:lnSpc>
                <a:spcPct val="150000"/>
              </a:lnSpc>
              <a:spcBef>
                <a:spcPts val="600"/>
              </a:spcBef>
            </a:pPr>
            <a:r>
              <a:rPr lang="fr-FR" sz="1600" b="1" dirty="0">
                <a:solidFill>
                  <a:schemeClr val="tx1"/>
                </a:solidFill>
              </a:rPr>
              <a:t>2 jours AVANT LE 1</a:t>
            </a:r>
            <a:r>
              <a:rPr lang="fr-FR" sz="1600" b="1" baseline="30000" dirty="0">
                <a:solidFill>
                  <a:schemeClr val="tx1"/>
                </a:solidFill>
              </a:rPr>
              <a:t>er</a:t>
            </a:r>
            <a:r>
              <a:rPr lang="fr-FR" sz="1600" b="1" dirty="0">
                <a:solidFill>
                  <a:schemeClr val="tx1"/>
                </a:solidFill>
              </a:rPr>
              <a:t> RDV HABITAT </a:t>
            </a:r>
            <a:r>
              <a:rPr lang="fr-FR" sz="1200" b="1" dirty="0">
                <a:solidFill>
                  <a:schemeClr val="tx1"/>
                </a:solidFill>
              </a:rPr>
              <a:t>: </a:t>
            </a:r>
          </a:p>
          <a:p>
            <a:pPr>
              <a:lnSpc>
                <a:spcPct val="100000"/>
              </a:lnSpc>
              <a:spcBef>
                <a:spcPts val="600"/>
              </a:spcBef>
            </a:pPr>
            <a:r>
              <a:rPr lang="fr-FR" sz="1200" u="sng" dirty="0">
                <a:solidFill>
                  <a:schemeClr val="tx1"/>
                </a:solidFill>
              </a:rPr>
              <a:t>Objectifs</a:t>
            </a:r>
            <a:r>
              <a:rPr lang="fr-FR" sz="1200" dirty="0">
                <a:solidFill>
                  <a:schemeClr val="tx1"/>
                </a:solidFill>
              </a:rPr>
              <a:t> : </a:t>
            </a:r>
            <a:r>
              <a:rPr lang="fr-FR" sz="1200" cap="none" dirty="0">
                <a:solidFill>
                  <a:schemeClr val="tx1"/>
                </a:solidFill>
              </a:rPr>
              <a:t>Porter de l’intérêt au projet du client/prospect, </a:t>
            </a:r>
            <a:r>
              <a:rPr lang="fr-FR" sz="1200" cap="none" dirty="0" smtClean="0">
                <a:solidFill>
                  <a:schemeClr val="tx1"/>
                </a:solidFill>
              </a:rPr>
              <a:t>le remercier des </a:t>
            </a:r>
            <a:r>
              <a:rPr lang="fr-FR" sz="1200" cap="none" dirty="0">
                <a:solidFill>
                  <a:schemeClr val="tx1"/>
                </a:solidFill>
              </a:rPr>
              <a:t>pièces justificatives </a:t>
            </a:r>
            <a:r>
              <a:rPr lang="fr-FR" sz="1200" cap="none" dirty="0" smtClean="0">
                <a:solidFill>
                  <a:schemeClr val="tx1"/>
                </a:solidFill>
              </a:rPr>
              <a:t>déjà fournies ou demander à nouveau les PIAF à </a:t>
            </a:r>
            <a:r>
              <a:rPr lang="fr-FR" sz="1200" cap="none" dirty="0">
                <a:solidFill>
                  <a:schemeClr val="tx1"/>
                </a:solidFill>
              </a:rPr>
              <a:t>fournir </a:t>
            </a:r>
            <a:r>
              <a:rPr lang="fr-FR" sz="1200" cap="none" dirty="0" smtClean="0">
                <a:solidFill>
                  <a:schemeClr val="tx1"/>
                </a:solidFill>
              </a:rPr>
              <a:t>pour le RDV</a:t>
            </a:r>
            <a:endParaRPr lang="fr-FR" sz="1200" cap="none" dirty="0">
              <a:solidFill>
                <a:schemeClr val="tx1"/>
              </a:solidFill>
            </a:endParaRPr>
          </a:p>
          <a:p>
            <a:pPr>
              <a:lnSpc>
                <a:spcPct val="150000"/>
              </a:lnSpc>
              <a:spcBef>
                <a:spcPts val="600"/>
              </a:spcBef>
            </a:pPr>
            <a:r>
              <a:rPr lang="fr-FR" sz="1200" u="sng" cap="none" dirty="0" smtClean="0">
                <a:solidFill>
                  <a:schemeClr val="tx1"/>
                </a:solidFill>
              </a:rPr>
              <a:t>Si client non joint </a:t>
            </a:r>
            <a:r>
              <a:rPr lang="fr-FR" sz="1200" cap="none" dirty="0" smtClean="0">
                <a:solidFill>
                  <a:schemeClr val="tx1"/>
                </a:solidFill>
              </a:rPr>
              <a:t>: faire suivre un mail en utilisant </a:t>
            </a:r>
            <a:r>
              <a:rPr lang="fr-FR" sz="1200" cap="none" dirty="0">
                <a:solidFill>
                  <a:schemeClr val="tx1"/>
                </a:solidFill>
              </a:rPr>
              <a:t>le modèle </a:t>
            </a:r>
            <a:r>
              <a:rPr lang="fr-FR" sz="1200" cap="none" dirty="0" smtClean="0">
                <a:solidFill>
                  <a:schemeClr val="tx1"/>
                </a:solidFill>
              </a:rPr>
              <a:t>«</a:t>
            </a:r>
            <a:r>
              <a:rPr lang="fr-FR" sz="1200" cap="none" dirty="0">
                <a:solidFill>
                  <a:schemeClr val="tx1"/>
                </a:solidFill>
              </a:rPr>
              <a:t> Confirmation de RDV Habitat </a:t>
            </a:r>
            <a:r>
              <a:rPr lang="fr-FR" sz="1200" cap="none" dirty="0" smtClean="0">
                <a:solidFill>
                  <a:schemeClr val="tx1"/>
                </a:solidFill>
              </a:rPr>
              <a:t>»</a:t>
            </a:r>
            <a:endParaRPr lang="fr-FR" sz="1200" u="sng" cap="none" dirty="0">
              <a:solidFill>
                <a:schemeClr val="tx1"/>
              </a:solidFill>
            </a:endParaRPr>
          </a:p>
          <a:p>
            <a:pPr>
              <a:lnSpc>
                <a:spcPct val="150000"/>
              </a:lnSpc>
              <a:spcBef>
                <a:spcPts val="600"/>
              </a:spcBef>
            </a:pPr>
            <a:r>
              <a:rPr lang="fr-FR" sz="1100" cap="none" dirty="0" smtClean="0">
                <a:solidFill>
                  <a:schemeClr val="tx1"/>
                </a:solidFill>
              </a:rPr>
              <a:t> </a:t>
            </a:r>
            <a:r>
              <a:rPr lang="fr-FR" sz="1200" i="1" cap="none" dirty="0">
                <a:solidFill>
                  <a:srgbClr val="0070C0"/>
                </a:solidFill>
              </a:rPr>
              <a:t>«</a:t>
            </a:r>
            <a:r>
              <a:rPr lang="fr-FR" sz="1200" i="1" cap="none" dirty="0">
                <a:solidFill>
                  <a:schemeClr val="tx1"/>
                </a:solidFill>
              </a:rPr>
              <a:t> </a:t>
            </a:r>
            <a:r>
              <a:rPr lang="fr-FR" sz="1200" i="1" cap="none" dirty="0">
                <a:solidFill>
                  <a:srgbClr val="0070C0"/>
                </a:solidFill>
              </a:rPr>
              <a:t>Bonjour Madame, Monsieur </a:t>
            </a:r>
            <a:r>
              <a:rPr lang="fr-FR" sz="1200" cap="none" dirty="0">
                <a:solidFill>
                  <a:schemeClr val="tx1"/>
                </a:solidFill>
              </a:rPr>
              <a:t>(se présenter) </a:t>
            </a:r>
            <a:r>
              <a:rPr lang="fr-FR" sz="1200" i="1" cap="none" dirty="0">
                <a:solidFill>
                  <a:srgbClr val="0070C0"/>
                </a:solidFill>
              </a:rPr>
              <a:t>votre conseiller du Crédit Agricole de </a:t>
            </a:r>
            <a:r>
              <a:rPr lang="fr-FR" sz="1200" cap="none" dirty="0">
                <a:solidFill>
                  <a:schemeClr val="tx1"/>
                </a:solidFill>
              </a:rPr>
              <a:t>(nom de l’agence). </a:t>
            </a:r>
            <a:r>
              <a:rPr lang="fr-FR" sz="1200" i="1" cap="none" dirty="0">
                <a:solidFill>
                  <a:srgbClr val="0070C0"/>
                </a:solidFill>
              </a:rPr>
              <a:t/>
            </a:r>
            <a:br>
              <a:rPr lang="fr-FR" sz="1200" i="1" cap="none" dirty="0">
                <a:solidFill>
                  <a:srgbClr val="0070C0"/>
                </a:solidFill>
              </a:rPr>
            </a:br>
            <a:r>
              <a:rPr lang="fr-FR" sz="1200" i="1" cap="none" dirty="0">
                <a:solidFill>
                  <a:srgbClr val="0070C0"/>
                </a:solidFill>
              </a:rPr>
              <a:t>Comment allez-vous ? Avez-vous quelques instants à m’accorder ? J</a:t>
            </a:r>
            <a:r>
              <a:rPr lang="fr-FR" altLang="fr-FR" sz="1200" i="1" cap="none" dirty="0">
                <a:solidFill>
                  <a:srgbClr val="0070C0"/>
                </a:solidFill>
              </a:rPr>
              <a:t>e vous contacte afin de confirmer notre </a:t>
            </a:r>
            <a:r>
              <a:rPr lang="fr-FR" altLang="fr-FR" sz="1200" i="1" cap="none" dirty="0" smtClean="0">
                <a:solidFill>
                  <a:srgbClr val="0070C0"/>
                </a:solidFill>
              </a:rPr>
              <a:t>rendez-vous </a:t>
            </a:r>
            <a:r>
              <a:rPr lang="fr-FR" altLang="fr-FR" sz="1200" i="1" cap="none" dirty="0">
                <a:solidFill>
                  <a:srgbClr val="0070C0"/>
                </a:solidFill>
              </a:rPr>
              <a:t>de </a:t>
            </a:r>
            <a:r>
              <a:rPr lang="fr-FR" altLang="fr-FR" sz="1200" cap="none" dirty="0">
                <a:solidFill>
                  <a:schemeClr val="tx1"/>
                </a:solidFill>
              </a:rPr>
              <a:t>(tel jour, telle heure), </a:t>
            </a:r>
            <a:r>
              <a:rPr lang="fr-FR" altLang="fr-FR" sz="1200" i="1" cap="none" dirty="0">
                <a:solidFill>
                  <a:srgbClr val="0070C0"/>
                </a:solidFill>
              </a:rPr>
              <a:t>concernant votre projet immobilier.</a:t>
            </a:r>
            <a:br>
              <a:rPr lang="fr-FR" altLang="fr-FR" sz="1200" i="1" cap="none" dirty="0">
                <a:solidFill>
                  <a:srgbClr val="0070C0"/>
                </a:solidFill>
              </a:rPr>
            </a:br>
            <a:r>
              <a:rPr lang="fr-FR" altLang="fr-FR" sz="1200" i="1" cap="none" dirty="0">
                <a:solidFill>
                  <a:srgbClr val="0070C0"/>
                </a:solidFill>
              </a:rPr>
              <a:t>Je vous appelle pour le préparer, car je tiens Madame / Monsieur </a:t>
            </a:r>
            <a:r>
              <a:rPr lang="fr-FR" altLang="fr-FR" sz="1200" cap="none" dirty="0">
                <a:solidFill>
                  <a:schemeClr val="tx1"/>
                </a:solidFill>
              </a:rPr>
              <a:t>(nom du client) </a:t>
            </a:r>
            <a:r>
              <a:rPr lang="fr-FR" altLang="fr-FR" sz="1200" i="1" cap="none" dirty="0">
                <a:solidFill>
                  <a:srgbClr val="0070C0"/>
                </a:solidFill>
              </a:rPr>
              <a:t>à ce que notre rencontre soit efficace et utile.</a:t>
            </a:r>
            <a:br>
              <a:rPr lang="fr-FR" altLang="fr-FR" sz="1200" i="1" cap="none" dirty="0">
                <a:solidFill>
                  <a:srgbClr val="0070C0"/>
                </a:solidFill>
              </a:rPr>
            </a:br>
            <a:r>
              <a:rPr lang="fr-FR" altLang="fr-FR" sz="1200" i="1" cap="none" dirty="0">
                <a:solidFill>
                  <a:srgbClr val="0070C0"/>
                </a:solidFill>
              </a:rPr>
              <a:t>J’ai déjà noté qu’il s’agit d’un…….. </a:t>
            </a:r>
            <a:r>
              <a:rPr lang="fr-FR" altLang="fr-FR" sz="1200" cap="none" dirty="0">
                <a:solidFill>
                  <a:schemeClr val="tx1"/>
                </a:solidFill>
              </a:rPr>
              <a:t>(achat, construction, travaux…)  </a:t>
            </a:r>
            <a:r>
              <a:rPr lang="fr-FR" altLang="fr-FR" sz="1200" i="1" cap="none" dirty="0" smtClean="0">
                <a:solidFill>
                  <a:srgbClr val="0070C0"/>
                </a:solidFill>
              </a:rPr>
              <a:t>et je vous remercie des pièces que vous m’avez déjà fait parvenir. </a:t>
            </a:r>
            <a:r>
              <a:rPr lang="fr-FR" altLang="fr-FR" sz="1100" cap="none" dirty="0" smtClean="0">
                <a:solidFill>
                  <a:schemeClr val="tx1"/>
                </a:solidFill>
              </a:rPr>
              <a:t>(si des PIAF déjà transmises)</a:t>
            </a:r>
            <a:endParaRPr lang="fr-FR" altLang="fr-FR" sz="1200" cap="none" dirty="0" smtClean="0">
              <a:solidFill>
                <a:schemeClr val="tx1"/>
              </a:solidFill>
            </a:endParaRPr>
          </a:p>
          <a:p>
            <a:pPr>
              <a:lnSpc>
                <a:spcPct val="150000"/>
              </a:lnSpc>
              <a:spcBef>
                <a:spcPts val="600"/>
              </a:spcBef>
            </a:pPr>
            <a:r>
              <a:rPr lang="fr-FR" altLang="fr-FR" sz="1200" i="1" cap="none" dirty="0" smtClean="0">
                <a:solidFill>
                  <a:srgbClr val="0070C0"/>
                </a:solidFill>
              </a:rPr>
              <a:t>Avez-vous </a:t>
            </a:r>
            <a:r>
              <a:rPr lang="fr-FR" altLang="fr-FR" sz="1200" i="1" cap="none" dirty="0">
                <a:solidFill>
                  <a:srgbClr val="0070C0"/>
                </a:solidFill>
              </a:rPr>
              <a:t>des éléments complémentaires à m’apporter ? </a:t>
            </a:r>
          </a:p>
          <a:p>
            <a:pPr>
              <a:lnSpc>
                <a:spcPct val="150000"/>
              </a:lnSpc>
              <a:spcBef>
                <a:spcPts val="600"/>
              </a:spcBef>
            </a:pPr>
            <a:r>
              <a:rPr lang="fr-FR" altLang="fr-FR" sz="1200" i="1" cap="none" dirty="0" smtClean="0">
                <a:solidFill>
                  <a:srgbClr val="0070C0"/>
                </a:solidFill>
              </a:rPr>
              <a:t>Madame </a:t>
            </a:r>
            <a:r>
              <a:rPr lang="fr-FR" altLang="fr-FR" sz="1200" i="1" cap="none" dirty="0">
                <a:solidFill>
                  <a:srgbClr val="0070C0"/>
                </a:solidFill>
              </a:rPr>
              <a:t>/ Monsieur </a:t>
            </a:r>
            <a:r>
              <a:rPr lang="fr-FR" altLang="fr-FR" sz="1200" cap="none" dirty="0">
                <a:solidFill>
                  <a:schemeClr val="tx1"/>
                </a:solidFill>
              </a:rPr>
              <a:t>(nom du client), </a:t>
            </a:r>
            <a:r>
              <a:rPr lang="fr-FR" altLang="fr-FR" sz="1200" i="1" cap="none" dirty="0">
                <a:solidFill>
                  <a:srgbClr val="0070C0"/>
                </a:solidFill>
              </a:rPr>
              <a:t>y </a:t>
            </a:r>
            <a:r>
              <a:rPr lang="fr-FR" altLang="fr-FR" sz="1200" i="1" cap="none" dirty="0" err="1">
                <a:solidFill>
                  <a:srgbClr val="0070C0"/>
                </a:solidFill>
              </a:rPr>
              <a:t>a-t-il</a:t>
            </a:r>
            <a:r>
              <a:rPr lang="fr-FR" altLang="fr-FR" sz="1200" i="1" cap="none" dirty="0">
                <a:solidFill>
                  <a:srgbClr val="0070C0"/>
                </a:solidFill>
              </a:rPr>
              <a:t> d’autres sujets que vous souhaitez évoquer </a:t>
            </a:r>
            <a:r>
              <a:rPr lang="fr-FR" altLang="fr-FR" sz="1200" i="1" cap="none" dirty="0" smtClean="0">
                <a:solidFill>
                  <a:srgbClr val="0070C0"/>
                </a:solidFill>
              </a:rPr>
              <a:t>avec moi au </a:t>
            </a:r>
            <a:r>
              <a:rPr lang="fr-FR" altLang="fr-FR" sz="1200" i="1" cap="none" dirty="0">
                <a:solidFill>
                  <a:srgbClr val="0070C0"/>
                </a:solidFill>
              </a:rPr>
              <a:t>cours de cet entretien ?</a:t>
            </a:r>
            <a:br>
              <a:rPr lang="fr-FR" altLang="fr-FR" sz="1200" i="1" cap="none" dirty="0">
                <a:solidFill>
                  <a:srgbClr val="0070C0"/>
                </a:solidFill>
              </a:rPr>
            </a:br>
            <a:r>
              <a:rPr lang="fr-FR" altLang="fr-FR" sz="1200" i="1" cap="none" dirty="0">
                <a:solidFill>
                  <a:srgbClr val="0070C0"/>
                </a:solidFill>
              </a:rPr>
              <a:t>Nous avons prévu un RDV d’une </a:t>
            </a:r>
            <a:r>
              <a:rPr lang="fr-FR" altLang="fr-FR" sz="1200" i="1" cap="none" dirty="0" smtClean="0">
                <a:solidFill>
                  <a:srgbClr val="0070C0"/>
                </a:solidFill>
              </a:rPr>
              <a:t>heure </a:t>
            </a:r>
            <a:r>
              <a:rPr lang="fr-FR" altLang="fr-FR" sz="1200" cap="none" dirty="0" smtClean="0">
                <a:solidFill>
                  <a:schemeClr val="tx1"/>
                </a:solidFill>
              </a:rPr>
              <a:t>(ou une heure trente), </a:t>
            </a:r>
            <a:r>
              <a:rPr lang="fr-FR" altLang="fr-FR" sz="1200" i="1" cap="none" dirty="0">
                <a:solidFill>
                  <a:srgbClr val="0070C0"/>
                </a:solidFill>
              </a:rPr>
              <a:t>est-ce que cela vous convient ?</a:t>
            </a:r>
          </a:p>
          <a:p>
            <a:pPr>
              <a:lnSpc>
                <a:spcPct val="150000"/>
              </a:lnSpc>
              <a:spcBef>
                <a:spcPts val="600"/>
              </a:spcBef>
            </a:pPr>
            <a:r>
              <a:rPr lang="fr-FR" altLang="fr-FR" sz="1200" i="1" cap="none" dirty="0">
                <a:solidFill>
                  <a:srgbClr val="0070C0"/>
                </a:solidFill>
              </a:rPr>
              <a:t>Très bien, Madame / Monsieur </a:t>
            </a:r>
            <a:r>
              <a:rPr lang="fr-FR" altLang="fr-FR" sz="1200" cap="none" dirty="0">
                <a:solidFill>
                  <a:schemeClr val="tx1"/>
                </a:solidFill>
              </a:rPr>
              <a:t>(nom du client), </a:t>
            </a:r>
            <a:r>
              <a:rPr lang="fr-FR" altLang="fr-FR" sz="1200" i="1" cap="none" dirty="0">
                <a:solidFill>
                  <a:srgbClr val="0070C0"/>
                </a:solidFill>
              </a:rPr>
              <a:t>j’aurai donc plaisir à vous rencontrer  le</a:t>
            </a:r>
            <a:r>
              <a:rPr lang="fr-FR" altLang="fr-FR" sz="1200" cap="none" dirty="0">
                <a:solidFill>
                  <a:schemeClr val="tx1"/>
                </a:solidFill>
              </a:rPr>
              <a:t>….. (tel jour, telle heure</a:t>
            </a:r>
            <a:r>
              <a:rPr lang="fr-FR" altLang="fr-FR" sz="1200" cap="none" dirty="0" smtClean="0">
                <a:solidFill>
                  <a:schemeClr val="tx1"/>
                </a:solidFill>
              </a:rPr>
              <a:t>).</a:t>
            </a:r>
          </a:p>
          <a:p>
            <a:pPr>
              <a:lnSpc>
                <a:spcPct val="150000"/>
              </a:lnSpc>
              <a:spcBef>
                <a:spcPts val="600"/>
              </a:spcBef>
            </a:pPr>
            <a:r>
              <a:rPr lang="fr-FR" altLang="fr-FR" sz="1200" cap="none" dirty="0">
                <a:solidFill>
                  <a:schemeClr val="tx1"/>
                </a:solidFill>
              </a:rPr>
              <a:t/>
            </a:r>
            <a:br>
              <a:rPr lang="fr-FR" altLang="fr-FR" sz="1200" cap="none" dirty="0">
                <a:solidFill>
                  <a:schemeClr val="tx1"/>
                </a:solidFill>
              </a:rPr>
            </a:br>
            <a:r>
              <a:rPr lang="fr-FR" altLang="fr-FR" sz="1200" i="1" cap="none" dirty="0">
                <a:solidFill>
                  <a:srgbClr val="0070C0"/>
                </a:solidFill>
              </a:rPr>
              <a:t>Merci de votre accueil. Je reste à votre disposition et vous souhaite une bonne journée/soirée.</a:t>
            </a:r>
            <a:r>
              <a:rPr lang="fr-FR" altLang="fr-FR" sz="1200" b="1" i="1" dirty="0">
                <a:solidFill>
                  <a:srgbClr val="0070C0"/>
                </a:solidFill>
              </a:rPr>
              <a:t> </a:t>
            </a:r>
          </a:p>
        </p:txBody>
      </p:sp>
      <p:sp>
        <p:nvSpPr>
          <p:cNvPr id="11"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2.1 PREPARATION DU RDV DE DECOUVERTE</a:t>
            </a:r>
            <a:endParaRPr lang="fr-FR" sz="2400" dirty="0"/>
          </a:p>
        </p:txBody>
      </p:sp>
      <p:sp>
        <p:nvSpPr>
          <p:cNvPr id="14" name="Rectangle 13">
            <a:extLst>
              <a:ext uri="{FF2B5EF4-FFF2-40B4-BE49-F238E27FC236}">
                <a16:creationId xmlns:a16="http://schemas.microsoft.com/office/drawing/2014/main" xmlns="" id="{382C08D5-A184-4D6F-AB2E-2A722D9DFD67}"/>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5" name="Rectangle 14"/>
          <p:cNvSpPr/>
          <p:nvPr/>
        </p:nvSpPr>
        <p:spPr>
          <a:xfrm>
            <a:off x="344488" y="418989"/>
            <a:ext cx="5832648" cy="646331"/>
          </a:xfrm>
          <a:prstGeom prst="rect">
            <a:avLst/>
          </a:prstGeom>
        </p:spPr>
        <p:txBody>
          <a:bodyPr wrap="square">
            <a:spAutoFit/>
          </a:bodyPr>
          <a:lstStyle/>
          <a:p>
            <a:pPr marL="171450" indent="-171450">
              <a:buFont typeface="Calibri" panose="020F0502020204030204" pitchFamily="34" charset="0"/>
              <a:buChar char="&gt;"/>
            </a:pPr>
            <a:r>
              <a:rPr lang="fr-FR" sz="1800" u="sng" dirty="0" smtClean="0"/>
              <a:t>Trame d’appel à J-2</a:t>
            </a:r>
            <a:endParaRPr lang="fr-FR" sz="1200" i="1" dirty="0"/>
          </a:p>
          <a:p>
            <a:pPr marL="171450" indent="-171450">
              <a:buFont typeface="Calibri" panose="020F0502020204030204" pitchFamily="34" charset="0"/>
              <a:buChar char="&gt;"/>
            </a:pPr>
            <a:endParaRPr lang="fr-FR" sz="1800" u="sng" dirty="0"/>
          </a:p>
        </p:txBody>
      </p:sp>
      <p:sp>
        <p:nvSpPr>
          <p:cNvPr id="8" name="Flèche : pentagone 4">
            <a:extLst>
              <a:ext uri="{FF2B5EF4-FFF2-40B4-BE49-F238E27FC236}">
                <a16:creationId xmlns:a16="http://schemas.microsoft.com/office/drawing/2014/main" xmlns="" id="{9590B987-927F-4108-A3F3-19E041414EAB}"/>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9" name="Picture 2" descr="Résultat de recherche d'images pour &quot;clic icone&quot;">
            <a:hlinkClick r:id="rId2" action="ppaction://hlinksldjump"/>
            <a:extLst>
              <a:ext uri="{FF2B5EF4-FFF2-40B4-BE49-F238E27FC236}">
                <a16:creationId xmlns:a16="http://schemas.microsoft.com/office/drawing/2014/main" xmlns="" id="{E535FB0E-5E93-415E-9D6F-26849D3A55E6}"/>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737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2" name="Espace réservé du texte 1"/>
          <p:cNvSpPr>
            <a:spLocks noGrp="1"/>
          </p:cNvSpPr>
          <p:nvPr>
            <p:ph type="body" sz="quarter" idx="13"/>
          </p:nvPr>
        </p:nvSpPr>
        <p:spPr>
          <a:xfrm>
            <a:off x="416496" y="1412776"/>
            <a:ext cx="9248088" cy="4752528"/>
          </a:xfrm>
        </p:spPr>
        <p:txBody>
          <a:bodyPr/>
          <a:lstStyle/>
          <a:p>
            <a:pPr marL="87313">
              <a:lnSpc>
                <a:spcPct val="100000"/>
              </a:lnSpc>
              <a:spcBef>
                <a:spcPts val="600"/>
              </a:spcBef>
              <a:tabLst>
                <a:tab pos="87313" algn="l"/>
              </a:tabLst>
            </a:pPr>
            <a:r>
              <a:rPr lang="fr-FR" sz="1200" u="sng" cap="none" dirty="0" smtClean="0">
                <a:solidFill>
                  <a:schemeClr val="tx1"/>
                </a:solidFill>
                <a:latin typeface="+mj-lt"/>
              </a:rPr>
              <a:t>SI </a:t>
            </a:r>
            <a:r>
              <a:rPr lang="fr-FR" sz="1200" u="sng" cap="none" dirty="0">
                <a:solidFill>
                  <a:schemeClr val="tx1"/>
                </a:solidFill>
                <a:latin typeface="+mj-lt"/>
              </a:rPr>
              <a:t>CLIENT </a:t>
            </a:r>
            <a:r>
              <a:rPr lang="fr-FR" sz="1200" b="1" u="sng" cap="none" dirty="0">
                <a:solidFill>
                  <a:schemeClr val="tx1"/>
                </a:solidFill>
                <a:latin typeface="+mj-lt"/>
              </a:rPr>
              <a:t>NON JOINT </a:t>
            </a:r>
            <a:r>
              <a:rPr lang="fr-FR" sz="1200" u="sng" cap="none" dirty="0">
                <a:solidFill>
                  <a:schemeClr val="tx1"/>
                </a:solidFill>
                <a:latin typeface="+mj-lt"/>
              </a:rPr>
              <a:t>EN APPEL J-2 </a:t>
            </a:r>
            <a:endParaRPr lang="fr-FR" sz="1200" u="sng" cap="none" dirty="0" smtClean="0">
              <a:solidFill>
                <a:schemeClr val="tx1"/>
              </a:solidFill>
              <a:latin typeface="+mj-lt"/>
            </a:endParaRPr>
          </a:p>
          <a:p>
            <a:pPr marL="87313">
              <a:lnSpc>
                <a:spcPct val="100000"/>
              </a:lnSpc>
              <a:spcBef>
                <a:spcPts val="600"/>
              </a:spcBef>
              <a:tabLst>
                <a:tab pos="87313" algn="l"/>
              </a:tabLst>
            </a:pPr>
            <a:r>
              <a:rPr lang="fr-FR" sz="1200" u="sng" cap="none" dirty="0">
                <a:solidFill>
                  <a:schemeClr val="tx1"/>
                </a:solidFill>
                <a:latin typeface="+mj-lt"/>
              </a:rPr>
              <a:t/>
            </a:r>
            <a:br>
              <a:rPr lang="fr-FR" sz="1200" u="sng" cap="none" dirty="0">
                <a:solidFill>
                  <a:schemeClr val="tx1"/>
                </a:solidFill>
                <a:latin typeface="+mj-lt"/>
              </a:rPr>
            </a:br>
            <a:r>
              <a:rPr lang="fr-FR" sz="1200" dirty="0">
                <a:solidFill>
                  <a:schemeClr val="tx1"/>
                </a:solidFill>
                <a:latin typeface="+mj-lt"/>
              </a:rPr>
              <a:t>Objet : </a:t>
            </a:r>
            <a:r>
              <a:rPr lang="fr-FR" sz="1200" cap="none" dirty="0">
                <a:solidFill>
                  <a:schemeClr val="tx1"/>
                </a:solidFill>
                <a:latin typeface="+mj-lt"/>
              </a:rPr>
              <a:t>confirmation de notre RDV </a:t>
            </a:r>
            <a:r>
              <a:rPr lang="fr-FR" sz="1200" cap="none" dirty="0" smtClean="0">
                <a:solidFill>
                  <a:schemeClr val="tx1"/>
                </a:solidFill>
                <a:latin typeface="+mj-lt"/>
              </a:rPr>
              <a:t>habitat</a:t>
            </a:r>
          </a:p>
          <a:p>
            <a:pPr marL="87313">
              <a:lnSpc>
                <a:spcPct val="100000"/>
              </a:lnSpc>
              <a:spcBef>
                <a:spcPts val="600"/>
              </a:spcBef>
              <a:tabLst>
                <a:tab pos="87313" algn="l"/>
              </a:tabLst>
            </a:pPr>
            <a:endParaRPr lang="fr-FR" sz="1200" cap="none" dirty="0">
              <a:solidFill>
                <a:schemeClr val="tx1"/>
              </a:solidFill>
              <a:latin typeface="+mj-lt"/>
            </a:endParaRPr>
          </a:p>
          <a:p>
            <a:pPr marL="87313">
              <a:lnSpc>
                <a:spcPct val="100000"/>
              </a:lnSpc>
              <a:spcBef>
                <a:spcPts val="600"/>
              </a:spcBef>
              <a:tabLst>
                <a:tab pos="87313" algn="l"/>
              </a:tabLst>
            </a:pPr>
            <a:r>
              <a:rPr lang="fr-FR" sz="1200" cap="none" dirty="0">
                <a:solidFill>
                  <a:schemeClr val="tx1"/>
                </a:solidFill>
                <a:latin typeface="+mj-lt"/>
              </a:rPr>
              <a:t>« Bonjour Madame, Monsieur </a:t>
            </a:r>
            <a:r>
              <a:rPr lang="fr-FR" sz="1200" i="1" cap="none" dirty="0">
                <a:solidFill>
                  <a:schemeClr val="tx1"/>
                </a:solidFill>
                <a:latin typeface="+mj-lt"/>
              </a:rPr>
              <a:t>(nom du client</a:t>
            </a:r>
            <a:r>
              <a:rPr lang="fr-FR" sz="1200" i="1" cap="none" dirty="0" smtClean="0">
                <a:solidFill>
                  <a:schemeClr val="tx1"/>
                </a:solidFill>
                <a:latin typeface="+mj-lt"/>
              </a:rPr>
              <a:t>),</a:t>
            </a:r>
            <a:r>
              <a:rPr lang="fr-FR" sz="1200" cap="none" dirty="0" smtClean="0">
                <a:solidFill>
                  <a:schemeClr val="tx1"/>
                </a:solidFill>
                <a:latin typeface="+mj-lt"/>
              </a:rPr>
              <a:t/>
            </a:r>
            <a:br>
              <a:rPr lang="fr-FR" sz="1200" cap="none" dirty="0" smtClean="0">
                <a:solidFill>
                  <a:schemeClr val="tx1"/>
                </a:solidFill>
                <a:latin typeface="+mj-lt"/>
              </a:rPr>
            </a:br>
            <a:r>
              <a:rPr lang="fr-FR" sz="1200" cap="none" dirty="0" smtClean="0">
                <a:solidFill>
                  <a:schemeClr val="tx1"/>
                </a:solidFill>
                <a:latin typeface="+mj-lt"/>
              </a:rPr>
              <a:t>J’ai </a:t>
            </a:r>
            <a:r>
              <a:rPr lang="fr-FR" sz="1200" cap="none" dirty="0">
                <a:solidFill>
                  <a:schemeClr val="tx1"/>
                </a:solidFill>
                <a:latin typeface="+mj-lt"/>
              </a:rPr>
              <a:t>le plaisir de vous confirmer notre prochain RDV du … à ….. dans notre agence de …….</a:t>
            </a:r>
            <a:br>
              <a:rPr lang="fr-FR" sz="1200" cap="none" dirty="0">
                <a:solidFill>
                  <a:schemeClr val="tx1"/>
                </a:solidFill>
                <a:latin typeface="+mj-lt"/>
              </a:rPr>
            </a:br>
            <a:endParaRPr lang="fr-FR" sz="1200" cap="none" dirty="0" smtClean="0">
              <a:solidFill>
                <a:schemeClr val="tx1"/>
              </a:solidFill>
              <a:latin typeface="+mj-lt"/>
            </a:endParaRPr>
          </a:p>
          <a:p>
            <a:pPr marL="87313">
              <a:lnSpc>
                <a:spcPct val="100000"/>
              </a:lnSpc>
              <a:spcBef>
                <a:spcPts val="600"/>
              </a:spcBef>
              <a:tabLst>
                <a:tab pos="87313" algn="l"/>
              </a:tabLst>
            </a:pPr>
            <a:r>
              <a:rPr lang="fr-FR" sz="1200" i="1" u="sng" cap="none" dirty="0" smtClean="0">
                <a:solidFill>
                  <a:schemeClr val="tx1"/>
                </a:solidFill>
                <a:latin typeface="+mj-lt"/>
              </a:rPr>
              <a:t>Si les </a:t>
            </a:r>
            <a:r>
              <a:rPr lang="fr-FR" sz="1200" i="1" u="sng" cap="none" dirty="0">
                <a:solidFill>
                  <a:schemeClr val="tx1"/>
                </a:solidFill>
                <a:latin typeface="+mj-lt"/>
              </a:rPr>
              <a:t>P</a:t>
            </a:r>
            <a:r>
              <a:rPr lang="fr-FR" sz="1200" i="1" u="sng" cap="none" dirty="0" smtClean="0">
                <a:solidFill>
                  <a:schemeClr val="tx1"/>
                </a:solidFill>
                <a:latin typeface="+mj-lt"/>
              </a:rPr>
              <a:t>IAF n’ont pas été transmises </a:t>
            </a:r>
            <a:r>
              <a:rPr lang="fr-FR" sz="1200" cap="none" dirty="0" smtClean="0">
                <a:solidFill>
                  <a:schemeClr val="tx1"/>
                </a:solidFill>
                <a:latin typeface="+mj-lt"/>
              </a:rPr>
              <a:t>: </a:t>
            </a:r>
          </a:p>
          <a:p>
            <a:pPr marL="87313">
              <a:lnSpc>
                <a:spcPct val="100000"/>
              </a:lnSpc>
              <a:spcBef>
                <a:spcPts val="600"/>
              </a:spcBef>
              <a:tabLst>
                <a:tab pos="87313" algn="l"/>
              </a:tabLst>
            </a:pPr>
            <a:r>
              <a:rPr lang="fr-FR" sz="1200" cap="none" dirty="0" smtClean="0">
                <a:solidFill>
                  <a:schemeClr val="tx1"/>
                </a:solidFill>
                <a:latin typeface="+mj-lt"/>
              </a:rPr>
              <a:t>Dans </a:t>
            </a:r>
            <a:r>
              <a:rPr lang="fr-FR" sz="1200" cap="none" dirty="0">
                <a:solidFill>
                  <a:schemeClr val="tx1"/>
                </a:solidFill>
                <a:latin typeface="+mj-lt"/>
              </a:rPr>
              <a:t>le cadre de votre projet immobilier et afin d’être efficace et utile, je vous remercie de bien vouloir </a:t>
            </a:r>
            <a:r>
              <a:rPr lang="fr-FR" sz="1200" cap="none" dirty="0" smtClean="0">
                <a:solidFill>
                  <a:schemeClr val="tx1"/>
                </a:solidFill>
                <a:latin typeface="+mj-lt"/>
              </a:rPr>
              <a:t>m’adresser par retour de mail  les documents </a:t>
            </a:r>
            <a:r>
              <a:rPr lang="fr-FR" sz="1200" cap="none" dirty="0">
                <a:solidFill>
                  <a:schemeClr val="tx1"/>
                </a:solidFill>
                <a:latin typeface="+mj-lt"/>
              </a:rPr>
              <a:t>suivants : </a:t>
            </a:r>
          </a:p>
          <a:p>
            <a:pPr marL="715963" indent="-174625">
              <a:lnSpc>
                <a:spcPct val="100000"/>
              </a:lnSpc>
              <a:spcBef>
                <a:spcPts val="0"/>
              </a:spcBef>
              <a:buFont typeface="Wingdings" panose="05000000000000000000" pitchFamily="2" charset="2"/>
              <a:buChar char="§"/>
              <a:tabLst/>
              <a:defRPr/>
            </a:pPr>
            <a:r>
              <a:rPr lang="fr-FR" sz="1050" cap="none" dirty="0" smtClean="0">
                <a:solidFill>
                  <a:schemeClr val="tx1"/>
                </a:solidFill>
                <a:latin typeface="+mj-lt"/>
                <a:cs typeface="+mn-cs"/>
              </a:rPr>
              <a:t>Pièce d’identité en cours de validité</a:t>
            </a:r>
          </a:p>
          <a:p>
            <a:pPr marL="715963" indent="-174625">
              <a:lnSpc>
                <a:spcPct val="100000"/>
              </a:lnSpc>
              <a:spcBef>
                <a:spcPts val="0"/>
              </a:spcBef>
              <a:buFont typeface="Wingdings" panose="05000000000000000000" pitchFamily="2" charset="2"/>
              <a:buChar char="§"/>
              <a:tabLst/>
              <a:defRPr/>
            </a:pPr>
            <a:r>
              <a:rPr lang="fr-FR" sz="1050" cap="none" dirty="0" smtClean="0">
                <a:solidFill>
                  <a:schemeClr val="tx1"/>
                </a:solidFill>
                <a:latin typeface="+mj-lt"/>
                <a:cs typeface="+mn-cs"/>
              </a:rPr>
              <a:t>Livret de famille</a:t>
            </a:r>
          </a:p>
          <a:p>
            <a:pPr marL="715963" indent="-174625">
              <a:lnSpc>
                <a:spcPct val="100000"/>
              </a:lnSpc>
              <a:spcBef>
                <a:spcPts val="0"/>
              </a:spcBef>
              <a:buFont typeface="Wingdings" panose="05000000000000000000" pitchFamily="2" charset="2"/>
              <a:buChar char="§"/>
              <a:tabLst/>
              <a:defRPr/>
            </a:pPr>
            <a:r>
              <a:rPr lang="fr-FR" sz="1050" cap="none" dirty="0" smtClean="0">
                <a:solidFill>
                  <a:schemeClr val="tx1"/>
                </a:solidFill>
                <a:latin typeface="+mj-lt"/>
                <a:cs typeface="+mn-cs"/>
              </a:rPr>
              <a:t>Dernier avis d’imposition</a:t>
            </a:r>
          </a:p>
          <a:p>
            <a:pPr marL="715963" indent="-174625">
              <a:lnSpc>
                <a:spcPct val="100000"/>
              </a:lnSpc>
              <a:spcBef>
                <a:spcPts val="0"/>
              </a:spcBef>
              <a:buFont typeface="Wingdings" panose="05000000000000000000" pitchFamily="2" charset="2"/>
              <a:buChar char="§"/>
              <a:tabLst/>
              <a:defRPr/>
            </a:pPr>
            <a:r>
              <a:rPr lang="fr-FR" sz="1050" cap="none" dirty="0" smtClean="0">
                <a:solidFill>
                  <a:schemeClr val="tx1"/>
                </a:solidFill>
                <a:latin typeface="+mj-lt"/>
                <a:cs typeface="+mn-cs"/>
              </a:rPr>
              <a:t>3 derniers bulletins de salaire et 3 derniers relevés de compte autre(s) banque(s)</a:t>
            </a:r>
          </a:p>
          <a:p>
            <a:pPr marL="715963" indent="-174625">
              <a:lnSpc>
                <a:spcPct val="100000"/>
              </a:lnSpc>
              <a:spcBef>
                <a:spcPts val="0"/>
              </a:spcBef>
              <a:buFont typeface="Wingdings" panose="05000000000000000000" pitchFamily="2" charset="2"/>
              <a:buChar char="§"/>
              <a:tabLst/>
              <a:defRPr/>
            </a:pPr>
            <a:r>
              <a:rPr lang="fr-FR" sz="1050" cap="none" dirty="0" smtClean="0">
                <a:solidFill>
                  <a:schemeClr val="tx1"/>
                </a:solidFill>
                <a:latin typeface="+mj-lt"/>
                <a:cs typeface="+mn-cs"/>
              </a:rPr>
              <a:t>Tableau d’amortissement des prêts en cours</a:t>
            </a:r>
          </a:p>
          <a:p>
            <a:pPr marL="541338">
              <a:lnSpc>
                <a:spcPct val="100000"/>
              </a:lnSpc>
              <a:spcBef>
                <a:spcPts val="0"/>
              </a:spcBef>
              <a:buNone/>
              <a:tabLst/>
              <a:defRPr/>
            </a:pPr>
            <a:endParaRPr lang="fr-FR" sz="1050" cap="none" dirty="0" smtClean="0">
              <a:solidFill>
                <a:schemeClr val="tx1"/>
              </a:solidFill>
              <a:latin typeface="+mj-lt"/>
              <a:cs typeface="+mn-cs"/>
            </a:endParaRPr>
          </a:p>
          <a:p>
            <a:pPr marL="87313">
              <a:lnSpc>
                <a:spcPct val="100000"/>
              </a:lnSpc>
              <a:spcBef>
                <a:spcPts val="200"/>
              </a:spcBef>
              <a:buNone/>
              <a:tabLst>
                <a:tab pos="87313" algn="l"/>
              </a:tabLst>
            </a:pPr>
            <a:r>
              <a:rPr lang="fr-FR" sz="1200" cap="none" dirty="0" smtClean="0">
                <a:solidFill>
                  <a:schemeClr val="tx1"/>
                </a:solidFill>
                <a:latin typeface="+mj-lt"/>
              </a:rPr>
              <a:t>Dans </a:t>
            </a:r>
            <a:r>
              <a:rPr lang="fr-FR" sz="1200" cap="none" dirty="0">
                <a:solidFill>
                  <a:schemeClr val="tx1"/>
                </a:solidFill>
                <a:latin typeface="+mj-lt"/>
              </a:rPr>
              <a:t>le cas où vous auriez un empêchement, je vous invite à me contacter aux coordonnées ci-dessous.</a:t>
            </a:r>
            <a:br>
              <a:rPr lang="fr-FR" sz="1200" cap="none" dirty="0">
                <a:solidFill>
                  <a:schemeClr val="tx1"/>
                </a:solidFill>
                <a:latin typeface="+mj-lt"/>
              </a:rPr>
            </a:br>
            <a:r>
              <a:rPr lang="fr-FR" sz="1200" cap="none" dirty="0">
                <a:solidFill>
                  <a:schemeClr val="tx1"/>
                </a:solidFill>
                <a:latin typeface="+mj-lt"/>
              </a:rPr>
              <a:t>Je me tiens à votre disposition pour toute information complémentaire.</a:t>
            </a:r>
            <a:br>
              <a:rPr lang="fr-FR" sz="1200" cap="none" dirty="0">
                <a:solidFill>
                  <a:schemeClr val="tx1"/>
                </a:solidFill>
                <a:latin typeface="+mj-lt"/>
              </a:rPr>
            </a:br>
            <a:r>
              <a:rPr lang="fr-FR" sz="1200" cap="none" dirty="0">
                <a:solidFill>
                  <a:schemeClr val="tx1"/>
                </a:solidFill>
                <a:latin typeface="+mj-lt"/>
              </a:rPr>
              <a:t>A plaisir de vous rencontrer prochainement. </a:t>
            </a:r>
            <a:r>
              <a:rPr lang="fr-FR" sz="1200" cap="none" dirty="0" smtClean="0">
                <a:solidFill>
                  <a:schemeClr val="tx1"/>
                </a:solidFill>
                <a:latin typeface="+mj-lt"/>
              </a:rPr>
              <a:t> »</a:t>
            </a:r>
            <a:r>
              <a:rPr lang="fr-FR" sz="1200" cap="none" dirty="0">
                <a:solidFill>
                  <a:schemeClr val="tx1"/>
                </a:solidFill>
                <a:latin typeface="+mj-lt"/>
              </a:rPr>
              <a:t/>
            </a:r>
            <a:br>
              <a:rPr lang="fr-FR" sz="1200" cap="none" dirty="0">
                <a:solidFill>
                  <a:schemeClr val="tx1"/>
                </a:solidFill>
                <a:latin typeface="+mj-lt"/>
              </a:rPr>
            </a:br>
            <a:endParaRPr lang="fr-FR" sz="1200" cap="none" dirty="0" smtClean="0">
              <a:solidFill>
                <a:schemeClr val="tx1"/>
              </a:solidFill>
              <a:latin typeface="+mj-lt"/>
            </a:endParaRPr>
          </a:p>
          <a:p>
            <a:pPr marL="87313">
              <a:lnSpc>
                <a:spcPct val="100000"/>
              </a:lnSpc>
              <a:spcBef>
                <a:spcPts val="200"/>
              </a:spcBef>
              <a:buNone/>
              <a:tabLst>
                <a:tab pos="87313" algn="l"/>
              </a:tabLst>
            </a:pPr>
            <a:r>
              <a:rPr lang="fr-FR" sz="1200" i="1" cap="none" dirty="0" smtClean="0">
                <a:solidFill>
                  <a:schemeClr val="tx1"/>
                </a:solidFill>
                <a:latin typeface="+mj-lt"/>
              </a:rPr>
              <a:t>Signature </a:t>
            </a:r>
            <a:r>
              <a:rPr lang="fr-FR" sz="1200" i="1" cap="none" dirty="0">
                <a:solidFill>
                  <a:schemeClr val="tx1"/>
                </a:solidFill>
                <a:latin typeface="+mj-lt"/>
              </a:rPr>
              <a:t>normée du </a:t>
            </a:r>
            <a:r>
              <a:rPr lang="fr-FR" sz="1200" i="1" cap="none" dirty="0" smtClean="0">
                <a:solidFill>
                  <a:schemeClr val="tx1"/>
                </a:solidFill>
                <a:latin typeface="+mj-lt"/>
              </a:rPr>
              <a:t>conseiller</a:t>
            </a:r>
            <a:endParaRPr lang="fr-FR" sz="1200" i="1" cap="none" dirty="0">
              <a:solidFill>
                <a:schemeClr val="tx1"/>
              </a:solidFill>
              <a:latin typeface="+mj-lt"/>
            </a:endParaRPr>
          </a:p>
          <a:p>
            <a:pPr>
              <a:lnSpc>
                <a:spcPct val="100000"/>
              </a:lnSpc>
              <a:spcBef>
                <a:spcPts val="600"/>
              </a:spcBef>
              <a:buNone/>
            </a:pPr>
            <a:endParaRPr lang="fr-FR" sz="1100" cap="none" dirty="0">
              <a:solidFill>
                <a:schemeClr val="tx1"/>
              </a:solidFill>
              <a:latin typeface="+mj-lt"/>
            </a:endParaRPr>
          </a:p>
          <a:p>
            <a:pPr>
              <a:lnSpc>
                <a:spcPct val="100000"/>
              </a:lnSpc>
            </a:pPr>
            <a:endParaRPr lang="fr-FR" sz="1100" dirty="0">
              <a:solidFill>
                <a:schemeClr val="tx1"/>
              </a:solidFill>
              <a:latin typeface="+mj-lt"/>
            </a:endParaRPr>
          </a:p>
        </p:txBody>
      </p:sp>
      <p:sp>
        <p:nvSpPr>
          <p:cNvPr id="13" name="Rectangle 12">
            <a:extLst>
              <a:ext uri="{FF2B5EF4-FFF2-40B4-BE49-F238E27FC236}">
                <a16:creationId xmlns:a16="http://schemas.microsoft.com/office/drawing/2014/main" xmlns="" id="{382C08D5-A184-4D6F-AB2E-2A722D9DFD67}"/>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4" name="Rectangle 13"/>
          <p:cNvSpPr/>
          <p:nvPr/>
        </p:nvSpPr>
        <p:spPr>
          <a:xfrm>
            <a:off x="272480" y="435692"/>
            <a:ext cx="5832648" cy="646331"/>
          </a:xfrm>
          <a:prstGeom prst="rect">
            <a:avLst/>
          </a:prstGeom>
        </p:spPr>
        <p:txBody>
          <a:bodyPr wrap="square">
            <a:spAutoFit/>
          </a:bodyPr>
          <a:lstStyle/>
          <a:p>
            <a:pPr marL="171450" indent="-171450">
              <a:buFont typeface="Calibri" panose="020F0502020204030204" pitchFamily="34" charset="0"/>
              <a:buChar char="&gt;"/>
            </a:pPr>
            <a:r>
              <a:rPr lang="fr-FR" sz="1800" u="sng" dirty="0" smtClean="0"/>
              <a:t>Modèle de mail : Confirmation de RDV Habitat</a:t>
            </a:r>
            <a:endParaRPr lang="fr-FR" sz="1200" i="1" dirty="0"/>
          </a:p>
          <a:p>
            <a:pPr marL="171450" indent="-171450">
              <a:buFont typeface="Calibri" panose="020F0502020204030204" pitchFamily="34" charset="0"/>
              <a:buChar char="&gt;"/>
            </a:pPr>
            <a:endParaRPr lang="fr-FR" sz="1800" u="sng" dirty="0"/>
          </a:p>
        </p:txBody>
      </p:sp>
      <p:sp>
        <p:nvSpPr>
          <p:cNvPr id="15"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2.1 PREPARATION DU RDV DE DECOUVERTE</a:t>
            </a:r>
            <a:endParaRPr lang="fr-FR" sz="2400" dirty="0"/>
          </a:p>
        </p:txBody>
      </p:sp>
      <p:sp>
        <p:nvSpPr>
          <p:cNvPr id="11" name="Flèche : pentagone 4">
            <a:extLst>
              <a:ext uri="{FF2B5EF4-FFF2-40B4-BE49-F238E27FC236}">
                <a16:creationId xmlns:a16="http://schemas.microsoft.com/office/drawing/2014/main" xmlns="" id="{9590B987-927F-4108-A3F3-19E041414EAB}"/>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6" name="Picture 2" descr="Résultat de recherche d'images pour &quot;clic icone&quot;">
            <a:hlinkClick r:id="rId2" action="ppaction://hlinksldjump"/>
            <a:extLst>
              <a:ext uri="{FF2B5EF4-FFF2-40B4-BE49-F238E27FC236}">
                <a16:creationId xmlns:a16="http://schemas.microsoft.com/office/drawing/2014/main" xmlns="" id="{E535FB0E-5E93-415E-9D6F-26849D3A55E6}"/>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860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p:custDataLst>
              <p:tags r:id="rId2"/>
            </p:custDataLst>
            <p:extLst>
              <p:ext uri="{D42A27DB-BD31-4B8C-83A1-F6EECF244321}">
                <p14:modId xmlns:p14="http://schemas.microsoft.com/office/powerpoint/2010/main" val="31368296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4018"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Espace réservé du texte 1"/>
          <p:cNvSpPr>
            <a:spLocks noGrp="1"/>
          </p:cNvSpPr>
          <p:nvPr>
            <p:ph type="body" sz="quarter" idx="13"/>
          </p:nvPr>
        </p:nvSpPr>
        <p:spPr>
          <a:xfrm>
            <a:off x="404408" y="908720"/>
            <a:ext cx="9162429" cy="6120680"/>
          </a:xfrm>
        </p:spPr>
        <p:txBody>
          <a:bodyPr anchor="ctr"/>
          <a:lstStyle/>
          <a:p>
            <a:pPr>
              <a:lnSpc>
                <a:spcPct val="100000"/>
              </a:lnSpc>
              <a:buNone/>
            </a:pPr>
            <a:r>
              <a:rPr lang="fr-FR" sz="1200" b="1" u="sng" cap="none" dirty="0" smtClean="0">
                <a:solidFill>
                  <a:srgbClr val="7030A0"/>
                </a:solidFill>
              </a:rPr>
              <a:t>Pour déterminer la faisabilité du projet </a:t>
            </a:r>
            <a:r>
              <a:rPr lang="fr-FR" sz="1200" cap="none" dirty="0" smtClean="0">
                <a:solidFill>
                  <a:srgbClr val="7030A0"/>
                </a:solidFill>
              </a:rPr>
              <a:t>: </a:t>
            </a:r>
          </a:p>
          <a:p>
            <a:pPr marL="271463" indent="-271463">
              <a:lnSpc>
                <a:spcPct val="100000"/>
              </a:lnSpc>
              <a:buFont typeface="Wingdings" panose="05000000000000000000" pitchFamily="2" charset="2"/>
              <a:buChar char="§"/>
            </a:pPr>
            <a:r>
              <a:rPr lang="fr-FR" sz="1200" cap="none" dirty="0" smtClean="0">
                <a:solidFill>
                  <a:schemeClr val="tx1"/>
                </a:solidFill>
              </a:rPr>
              <a:t>Historique des comptes : analyser les mouvements pour identifier les revenus et charges domiciliés - les éventuels dysfonctionnements  </a:t>
            </a:r>
          </a:p>
          <a:p>
            <a:pPr marL="803275" lvl="1" indent="-285750">
              <a:lnSpc>
                <a:spcPct val="100000"/>
              </a:lnSpc>
              <a:buFont typeface="Wingdings" panose="05000000000000000000" pitchFamily="2" charset="2"/>
              <a:buChar char="ü"/>
            </a:pPr>
            <a:r>
              <a:rPr lang="fr-FR" sz="1100" cap="none" dirty="0" smtClean="0">
                <a:solidFill>
                  <a:schemeClr val="tx1"/>
                </a:solidFill>
              </a:rPr>
              <a:t>les </a:t>
            </a:r>
            <a:r>
              <a:rPr lang="fr-FR" sz="1100" cap="none" dirty="0">
                <a:solidFill>
                  <a:schemeClr val="tx1"/>
                </a:solidFill>
              </a:rPr>
              <a:t>revenus </a:t>
            </a:r>
            <a:r>
              <a:rPr lang="fr-FR" sz="1100" cap="none" dirty="0" smtClean="0">
                <a:solidFill>
                  <a:schemeClr val="tx1"/>
                </a:solidFill>
              </a:rPr>
              <a:t>domiciliés : </a:t>
            </a:r>
            <a:r>
              <a:rPr lang="fr-FR" sz="1100" cap="none" dirty="0">
                <a:solidFill>
                  <a:schemeClr val="tx1"/>
                </a:solidFill>
              </a:rPr>
              <a:t>salaires - revenus locatifs – CAF, </a:t>
            </a:r>
            <a:endParaRPr lang="fr-FR" sz="1100" cap="none" dirty="0" smtClean="0">
              <a:solidFill>
                <a:schemeClr val="tx1"/>
              </a:solidFill>
            </a:endParaRPr>
          </a:p>
          <a:p>
            <a:pPr marL="803275" lvl="1" indent="-285750">
              <a:lnSpc>
                <a:spcPct val="100000"/>
              </a:lnSpc>
              <a:buFont typeface="Wingdings" panose="05000000000000000000" pitchFamily="2" charset="2"/>
              <a:buChar char="ü"/>
            </a:pPr>
            <a:r>
              <a:rPr lang="fr-FR" sz="1100" cap="none" dirty="0" smtClean="0">
                <a:solidFill>
                  <a:schemeClr val="tx1"/>
                </a:solidFill>
              </a:rPr>
              <a:t>les </a:t>
            </a:r>
            <a:r>
              <a:rPr lang="fr-FR" sz="1100" cap="none" dirty="0">
                <a:solidFill>
                  <a:schemeClr val="tx1"/>
                </a:solidFill>
              </a:rPr>
              <a:t>charges : cotisations assurances – prêts en cours et prêts </a:t>
            </a:r>
            <a:r>
              <a:rPr lang="fr-FR" sz="1100" cap="none" dirty="0" smtClean="0">
                <a:solidFill>
                  <a:schemeClr val="tx1"/>
                </a:solidFill>
              </a:rPr>
              <a:t>extérieurs – pensions versées …..</a:t>
            </a:r>
          </a:p>
          <a:p>
            <a:pPr marL="803275" lvl="1" indent="-285750">
              <a:lnSpc>
                <a:spcPct val="100000"/>
              </a:lnSpc>
              <a:buFont typeface="Wingdings" panose="05000000000000000000" pitchFamily="2" charset="2"/>
              <a:buChar char="ü"/>
            </a:pPr>
            <a:r>
              <a:rPr lang="fr-FR" sz="1100" cap="none" dirty="0" smtClean="0">
                <a:solidFill>
                  <a:schemeClr val="tx1"/>
                </a:solidFill>
              </a:rPr>
              <a:t>La cohérence </a:t>
            </a:r>
            <a:r>
              <a:rPr lang="fr-FR" sz="1100" cap="none" dirty="0">
                <a:solidFill>
                  <a:schemeClr val="tx1"/>
                </a:solidFill>
              </a:rPr>
              <a:t>entre le salaire net et le net imposable, prêt employeur, acompte salaire</a:t>
            </a:r>
            <a:r>
              <a:rPr lang="fr-FR" sz="1100" cap="none" dirty="0" smtClean="0">
                <a:solidFill>
                  <a:schemeClr val="tx1"/>
                </a:solidFill>
              </a:rPr>
              <a:t>...</a:t>
            </a:r>
          </a:p>
          <a:p>
            <a:pPr marL="803275" lvl="1" indent="-285750">
              <a:lnSpc>
                <a:spcPct val="100000"/>
              </a:lnSpc>
              <a:buFont typeface="Wingdings" panose="05000000000000000000" pitchFamily="2" charset="2"/>
              <a:buChar char="ü"/>
            </a:pPr>
            <a:r>
              <a:rPr lang="fr-FR" sz="1100" cap="none" dirty="0">
                <a:solidFill>
                  <a:schemeClr val="tx1"/>
                </a:solidFill>
              </a:rPr>
              <a:t>Sur les relevés de </a:t>
            </a:r>
            <a:r>
              <a:rPr lang="fr-FR" sz="1100" cap="none" dirty="0" smtClean="0">
                <a:solidFill>
                  <a:schemeClr val="tx1"/>
                </a:solidFill>
              </a:rPr>
              <a:t>compte  </a:t>
            </a:r>
            <a:r>
              <a:rPr lang="fr-FR" sz="1100" cap="none" dirty="0">
                <a:solidFill>
                  <a:schemeClr val="tx1"/>
                </a:solidFill>
              </a:rPr>
              <a:t>: solde positif, présence de prêt, présence de commissions d’analyses</a:t>
            </a:r>
          </a:p>
          <a:p>
            <a:pPr marL="803275" lvl="1" indent="-285750">
              <a:lnSpc>
                <a:spcPct val="100000"/>
              </a:lnSpc>
              <a:buFont typeface="Wingdings" panose="05000000000000000000" pitchFamily="2" charset="2"/>
              <a:buChar char="ü"/>
            </a:pPr>
            <a:r>
              <a:rPr lang="fr-FR" sz="1100" cap="none" dirty="0" smtClean="0">
                <a:solidFill>
                  <a:schemeClr val="tx1"/>
                </a:solidFill>
              </a:rPr>
              <a:t>Identifier le risque actuel :  nombre de jours d’anomalie – dépassement du découvert passager – </a:t>
            </a:r>
            <a:br>
              <a:rPr lang="fr-FR" sz="1100" cap="none" dirty="0" smtClean="0">
                <a:solidFill>
                  <a:schemeClr val="tx1"/>
                </a:solidFill>
              </a:rPr>
            </a:br>
            <a:r>
              <a:rPr lang="fr-FR" sz="1100" cap="none" dirty="0" smtClean="0">
                <a:solidFill>
                  <a:schemeClr val="tx1"/>
                </a:solidFill>
              </a:rPr>
              <a:t>pour nos clients :  </a:t>
            </a:r>
            <a:r>
              <a:rPr lang="fr-FR" sz="1100" cap="none" dirty="0">
                <a:solidFill>
                  <a:schemeClr val="tx1"/>
                </a:solidFill>
              </a:rPr>
              <a:t>note Bâle </a:t>
            </a:r>
            <a:r>
              <a:rPr lang="fr-FR" sz="1100" cap="none" dirty="0" smtClean="0">
                <a:solidFill>
                  <a:schemeClr val="tx1"/>
                </a:solidFill>
              </a:rPr>
              <a:t>2 - respect </a:t>
            </a:r>
            <a:r>
              <a:rPr lang="fr-FR" sz="1100" cap="none" dirty="0">
                <a:solidFill>
                  <a:schemeClr val="tx1"/>
                </a:solidFill>
              </a:rPr>
              <a:t>des engagements sur les prêts en cours </a:t>
            </a:r>
          </a:p>
          <a:p>
            <a:pPr marL="285750" indent="-285750">
              <a:lnSpc>
                <a:spcPct val="100000"/>
              </a:lnSpc>
              <a:buFont typeface="Wingdings" panose="05000000000000000000" pitchFamily="2" charset="2"/>
              <a:buChar char="§"/>
            </a:pPr>
            <a:r>
              <a:rPr lang="fr-FR" sz="1200" cap="none" dirty="0" smtClean="0">
                <a:solidFill>
                  <a:schemeClr val="tx1"/>
                </a:solidFill>
              </a:rPr>
              <a:t>Comparer </a:t>
            </a:r>
            <a:r>
              <a:rPr lang="fr-FR" sz="1200" cap="none" dirty="0">
                <a:solidFill>
                  <a:schemeClr val="tx1"/>
                </a:solidFill>
              </a:rPr>
              <a:t>la différence entre revenus annuels saisis dans Budget et les flux créditeurs, visualiser la courbe de </a:t>
            </a:r>
            <a:r>
              <a:rPr lang="fr-FR" sz="1200" cap="none" dirty="0" smtClean="0">
                <a:solidFill>
                  <a:schemeClr val="tx1"/>
                </a:solidFill>
              </a:rPr>
              <a:t>trésorerie</a:t>
            </a:r>
          </a:p>
          <a:p>
            <a:pPr marL="285750" indent="-285750">
              <a:lnSpc>
                <a:spcPct val="100000"/>
              </a:lnSpc>
              <a:buFont typeface="Wingdings" panose="05000000000000000000" pitchFamily="2" charset="2"/>
              <a:buChar char="§"/>
            </a:pPr>
            <a:r>
              <a:rPr lang="fr-FR" sz="1200" cap="none" dirty="0" smtClean="0">
                <a:solidFill>
                  <a:schemeClr val="tx1"/>
                </a:solidFill>
              </a:rPr>
              <a:t>Analyser la situation professionnelle et familiale</a:t>
            </a:r>
          </a:p>
          <a:p>
            <a:pPr marL="806450" indent="-285750">
              <a:lnSpc>
                <a:spcPct val="100000"/>
              </a:lnSpc>
              <a:buFont typeface="Wingdings" panose="05000000000000000000" pitchFamily="2" charset="2"/>
              <a:buChar char="ü"/>
            </a:pPr>
            <a:r>
              <a:rPr lang="fr-FR" sz="1200" cap="none" dirty="0" smtClean="0">
                <a:solidFill>
                  <a:schemeClr val="tx1"/>
                </a:solidFill>
              </a:rPr>
              <a:t> </a:t>
            </a:r>
            <a:r>
              <a:rPr lang="fr-FR" sz="1200" cap="none" dirty="0">
                <a:solidFill>
                  <a:schemeClr val="tx1"/>
                </a:solidFill>
              </a:rPr>
              <a:t>la situation </a:t>
            </a:r>
            <a:r>
              <a:rPr lang="fr-FR" sz="1200" cap="none" dirty="0" smtClean="0">
                <a:solidFill>
                  <a:schemeClr val="tx1"/>
                </a:solidFill>
              </a:rPr>
              <a:t>professionnelle : ancienneté dans l’emploi – frais liés aux déplacements pour rejoindre sont travail</a:t>
            </a:r>
          </a:p>
          <a:p>
            <a:pPr marL="806450" indent="-285750">
              <a:lnSpc>
                <a:spcPct val="100000"/>
              </a:lnSpc>
              <a:buFont typeface="Wingdings" panose="05000000000000000000" pitchFamily="2" charset="2"/>
              <a:buChar char="ü"/>
            </a:pPr>
            <a:r>
              <a:rPr lang="fr-FR" sz="1200" cap="none" dirty="0" smtClean="0">
                <a:solidFill>
                  <a:schemeClr val="tx1"/>
                </a:solidFill>
              </a:rPr>
              <a:t> la situation familiale : mariés </a:t>
            </a:r>
            <a:r>
              <a:rPr lang="fr-FR" sz="1200" cap="none" dirty="0">
                <a:solidFill>
                  <a:schemeClr val="tx1"/>
                </a:solidFill>
              </a:rPr>
              <a:t>– concubins – </a:t>
            </a:r>
            <a:r>
              <a:rPr lang="fr-FR" sz="1200" cap="none" dirty="0" smtClean="0">
                <a:solidFill>
                  <a:schemeClr val="tx1"/>
                </a:solidFill>
              </a:rPr>
              <a:t>enfants pour </a:t>
            </a:r>
            <a:r>
              <a:rPr lang="fr-FR" sz="1200" cap="none" dirty="0">
                <a:solidFill>
                  <a:schemeClr val="tx1"/>
                </a:solidFill>
              </a:rPr>
              <a:t>des rebonds protection de la </a:t>
            </a:r>
            <a:r>
              <a:rPr lang="fr-FR" sz="1200" cap="none" dirty="0" smtClean="0">
                <a:solidFill>
                  <a:schemeClr val="tx1"/>
                </a:solidFill>
              </a:rPr>
              <a:t>famille. </a:t>
            </a:r>
          </a:p>
          <a:p>
            <a:pPr marL="806450" indent="-285750">
              <a:lnSpc>
                <a:spcPct val="100000"/>
              </a:lnSpc>
              <a:buFont typeface="Wingdings" panose="05000000000000000000" pitchFamily="2" charset="2"/>
              <a:buChar char="ü"/>
            </a:pPr>
            <a:r>
              <a:rPr lang="fr-FR" sz="1200" cap="none" dirty="0" smtClean="0">
                <a:solidFill>
                  <a:schemeClr val="tx1"/>
                </a:solidFill>
              </a:rPr>
              <a:t>Repérer  Age et date de naissance des emprunteurs  (pour ADE primo accédant – changement de tarif  avec l'âge)</a:t>
            </a:r>
            <a:br>
              <a:rPr lang="fr-FR" sz="1200" cap="none" dirty="0" smtClean="0">
                <a:solidFill>
                  <a:schemeClr val="tx1"/>
                </a:solidFill>
              </a:rPr>
            </a:br>
            <a:endParaRPr lang="fr-FR" sz="600" cap="none" dirty="0">
              <a:solidFill>
                <a:schemeClr val="tx1"/>
              </a:solidFill>
            </a:endParaRPr>
          </a:p>
          <a:p>
            <a:pPr marL="3175">
              <a:lnSpc>
                <a:spcPct val="100000"/>
              </a:lnSpc>
              <a:buNone/>
            </a:pPr>
            <a:r>
              <a:rPr lang="fr-FR" sz="1200" b="1" u="sng" cap="none" dirty="0" smtClean="0">
                <a:solidFill>
                  <a:srgbClr val="7030A0"/>
                </a:solidFill>
              </a:rPr>
              <a:t>Pour déterminer la maturité du projet</a:t>
            </a:r>
            <a:r>
              <a:rPr lang="fr-FR" sz="1200" cap="none" dirty="0" smtClean="0">
                <a:solidFill>
                  <a:srgbClr val="7030A0"/>
                </a:solidFill>
              </a:rPr>
              <a:t>,</a:t>
            </a:r>
          </a:p>
          <a:p>
            <a:pPr marL="271463" indent="-268288">
              <a:lnSpc>
                <a:spcPct val="100000"/>
              </a:lnSpc>
              <a:buFont typeface="Wingdings" panose="05000000000000000000" pitchFamily="2" charset="2"/>
              <a:buChar char="§"/>
            </a:pPr>
            <a:r>
              <a:rPr lang="fr-FR" sz="1200" cap="none" dirty="0" smtClean="0">
                <a:solidFill>
                  <a:schemeClr val="tx1"/>
                </a:solidFill>
              </a:rPr>
              <a:t> Vérifier la date de signature du compromis </a:t>
            </a:r>
          </a:p>
          <a:p>
            <a:pPr marL="806450" lvl="3" indent="-285750">
              <a:spcBef>
                <a:spcPts val="0"/>
              </a:spcBef>
              <a:buFont typeface="Wingdings" panose="05000000000000000000" pitchFamily="2" charset="2"/>
              <a:buChar char="ü"/>
            </a:pPr>
            <a:r>
              <a:rPr lang="fr-FR" dirty="0" smtClean="0">
                <a:solidFill>
                  <a:schemeClr val="tx1"/>
                </a:solidFill>
              </a:rPr>
              <a:t>Date </a:t>
            </a:r>
            <a:r>
              <a:rPr lang="fr-FR" dirty="0">
                <a:solidFill>
                  <a:schemeClr val="tx1"/>
                </a:solidFill>
              </a:rPr>
              <a:t>de la signature du </a:t>
            </a:r>
            <a:r>
              <a:rPr lang="fr-FR" dirty="0" smtClean="0">
                <a:solidFill>
                  <a:schemeClr val="tx1"/>
                </a:solidFill>
              </a:rPr>
              <a:t>compromis </a:t>
            </a:r>
            <a:r>
              <a:rPr lang="fr-FR" dirty="0" smtClean="0">
                <a:solidFill>
                  <a:schemeClr val="tx1"/>
                </a:solidFill>
                <a:sym typeface="Wingdings" panose="05000000000000000000" pitchFamily="2" charset="2"/>
              </a:rPr>
              <a:t>et date de réitération  évaluer si le délai est suffisant pour instruire un dossier</a:t>
            </a:r>
            <a:br>
              <a:rPr lang="fr-FR" dirty="0" smtClean="0">
                <a:solidFill>
                  <a:schemeClr val="tx1"/>
                </a:solidFill>
                <a:sym typeface="Wingdings" panose="05000000000000000000" pitchFamily="2" charset="2"/>
              </a:rPr>
            </a:br>
            <a:r>
              <a:rPr lang="fr-FR" sz="600" dirty="0" smtClean="0">
                <a:solidFill>
                  <a:schemeClr val="tx1"/>
                </a:solidFill>
                <a:sym typeface="Wingdings" panose="05000000000000000000" pitchFamily="2" charset="2"/>
              </a:rPr>
              <a:t> </a:t>
            </a:r>
            <a:endParaRPr lang="fr-FR" sz="1200" cap="none" dirty="0">
              <a:solidFill>
                <a:schemeClr val="tx1"/>
              </a:solidFill>
            </a:endParaRPr>
          </a:p>
          <a:p>
            <a:pPr lvl="1">
              <a:lnSpc>
                <a:spcPct val="100000"/>
              </a:lnSpc>
              <a:buNone/>
            </a:pPr>
            <a:r>
              <a:rPr lang="fr-FR" sz="1200" b="1" u="sng" cap="none" dirty="0" smtClean="0">
                <a:solidFill>
                  <a:srgbClr val="7030A0"/>
                </a:solidFill>
              </a:rPr>
              <a:t>Pour </a:t>
            </a:r>
            <a:r>
              <a:rPr lang="fr-FR" sz="1200" b="1" u="sng" cap="none" dirty="0">
                <a:solidFill>
                  <a:srgbClr val="7030A0"/>
                </a:solidFill>
              </a:rPr>
              <a:t>préparer les différents scénarios de simulations </a:t>
            </a:r>
            <a:endParaRPr lang="fr-FR" sz="1200" b="1" u="sng" cap="none" dirty="0" smtClean="0">
              <a:solidFill>
                <a:srgbClr val="7030A0"/>
              </a:solidFill>
            </a:endParaRPr>
          </a:p>
          <a:p>
            <a:pPr marL="271463" lvl="1" indent="-271463">
              <a:lnSpc>
                <a:spcPct val="100000"/>
              </a:lnSpc>
              <a:buFont typeface="Wingdings" panose="05000000000000000000" pitchFamily="2" charset="2"/>
              <a:buChar char="§"/>
            </a:pPr>
            <a:r>
              <a:rPr lang="fr-FR" sz="1100" cap="none" dirty="0" smtClean="0">
                <a:solidFill>
                  <a:schemeClr val="tx1"/>
                </a:solidFill>
              </a:rPr>
              <a:t>Consulter </a:t>
            </a:r>
            <a:r>
              <a:rPr lang="fr-FR" sz="1100" cap="none" dirty="0">
                <a:solidFill>
                  <a:schemeClr val="tx1"/>
                </a:solidFill>
              </a:rPr>
              <a:t>les taux des crédits et les délégations en fonction de l’équipement du client</a:t>
            </a:r>
          </a:p>
          <a:p>
            <a:pPr marL="285750" indent="-285750">
              <a:lnSpc>
                <a:spcPct val="100000"/>
              </a:lnSpc>
              <a:buFont typeface="Wingdings" panose="05000000000000000000" pitchFamily="2" charset="2"/>
              <a:buChar char="§"/>
            </a:pPr>
            <a:r>
              <a:rPr lang="fr-FR" sz="1200" cap="none" dirty="0">
                <a:solidFill>
                  <a:schemeClr val="tx1"/>
                </a:solidFill>
              </a:rPr>
              <a:t>Consulter les historiques de contact, les blocs notes « Risques » et « Commercial », les propositions - préconisations et opportunités en </a:t>
            </a:r>
            <a:r>
              <a:rPr lang="fr-FR" sz="1200" cap="none" dirty="0" smtClean="0">
                <a:solidFill>
                  <a:schemeClr val="tx1"/>
                </a:solidFill>
              </a:rPr>
              <a:t>cours</a:t>
            </a:r>
            <a:br>
              <a:rPr lang="fr-FR" sz="1200" cap="none" dirty="0" smtClean="0">
                <a:solidFill>
                  <a:schemeClr val="tx1"/>
                </a:solidFill>
              </a:rPr>
            </a:br>
            <a:endParaRPr lang="fr-FR" sz="600" cap="none" dirty="0">
              <a:solidFill>
                <a:schemeClr val="tx1"/>
              </a:solidFill>
            </a:endParaRPr>
          </a:p>
          <a:p>
            <a:pPr>
              <a:lnSpc>
                <a:spcPct val="100000"/>
              </a:lnSpc>
              <a:buNone/>
            </a:pPr>
            <a:r>
              <a:rPr lang="fr-FR" sz="1200" b="1" u="sng" cap="none" dirty="0" smtClean="0">
                <a:solidFill>
                  <a:srgbClr val="7030A0"/>
                </a:solidFill>
              </a:rPr>
              <a:t>Pour déterminer les pistes commerciales  de développement envisagées</a:t>
            </a:r>
          </a:p>
          <a:p>
            <a:pPr marL="271463" indent="-271463">
              <a:lnSpc>
                <a:spcPct val="100000"/>
              </a:lnSpc>
              <a:buFont typeface="Wingdings" panose="05000000000000000000" pitchFamily="2" charset="2"/>
              <a:buChar char="§"/>
            </a:pPr>
            <a:r>
              <a:rPr lang="fr-FR" sz="1200" cap="none" dirty="0" smtClean="0">
                <a:solidFill>
                  <a:schemeClr val="tx1"/>
                </a:solidFill>
              </a:rPr>
              <a:t>Evaluer </a:t>
            </a:r>
            <a:r>
              <a:rPr lang="fr-FR" sz="1200" cap="none" dirty="0">
                <a:solidFill>
                  <a:schemeClr val="tx1"/>
                </a:solidFill>
              </a:rPr>
              <a:t>en amont les conditions tarifaires des futures propositions </a:t>
            </a:r>
          </a:p>
          <a:p>
            <a:pPr marL="803275" lvl="1" indent="-285750">
              <a:lnSpc>
                <a:spcPct val="100000"/>
              </a:lnSpc>
              <a:buFont typeface="Wingdings" panose="05000000000000000000" pitchFamily="2" charset="2"/>
              <a:buChar char="ü"/>
            </a:pPr>
            <a:r>
              <a:rPr lang="fr-FR" sz="1100" cap="none" dirty="0">
                <a:solidFill>
                  <a:schemeClr val="tx1"/>
                </a:solidFill>
              </a:rPr>
              <a:t>De la banque au quotidien :  CAC,  montée en gamme carte </a:t>
            </a:r>
          </a:p>
          <a:p>
            <a:pPr marL="803275" lvl="1" indent="-285750">
              <a:lnSpc>
                <a:spcPct val="100000"/>
              </a:lnSpc>
              <a:buFont typeface="Wingdings" panose="05000000000000000000" pitchFamily="2" charset="2"/>
              <a:buChar char="ü"/>
            </a:pPr>
            <a:r>
              <a:rPr lang="fr-FR" sz="1100" cap="none" dirty="0">
                <a:solidFill>
                  <a:schemeClr val="tx1"/>
                </a:solidFill>
              </a:rPr>
              <a:t>De la prévoyance : GOB– </a:t>
            </a:r>
            <a:r>
              <a:rPr lang="fr-FR" sz="1100" cap="none" dirty="0" smtClean="0">
                <a:solidFill>
                  <a:schemeClr val="tx1"/>
                </a:solidFill>
              </a:rPr>
              <a:t>GDC - GAV </a:t>
            </a:r>
            <a:r>
              <a:rPr lang="fr-FR" sz="1100" cap="none" dirty="0">
                <a:solidFill>
                  <a:schemeClr val="tx1"/>
                </a:solidFill>
              </a:rPr>
              <a:t>…</a:t>
            </a:r>
          </a:p>
          <a:p>
            <a:pPr marL="803275" lvl="1" indent="-285750">
              <a:lnSpc>
                <a:spcPct val="100000"/>
              </a:lnSpc>
              <a:buFont typeface="Wingdings" panose="05000000000000000000" pitchFamily="2" charset="2"/>
              <a:buChar char="ü"/>
            </a:pPr>
            <a:r>
              <a:rPr lang="fr-FR" sz="1100" cap="none" dirty="0">
                <a:solidFill>
                  <a:schemeClr val="tx1"/>
                </a:solidFill>
              </a:rPr>
              <a:t>Effectuer systématiquement le devis Assurance </a:t>
            </a:r>
            <a:r>
              <a:rPr lang="fr-FR" sz="1100" cap="none" dirty="0" smtClean="0">
                <a:solidFill>
                  <a:schemeClr val="tx1"/>
                </a:solidFill>
              </a:rPr>
              <a:t>Santé</a:t>
            </a:r>
          </a:p>
          <a:p>
            <a:pPr marL="803275" lvl="1" indent="-285750">
              <a:lnSpc>
                <a:spcPct val="100000"/>
              </a:lnSpc>
              <a:buFont typeface="Wingdings" panose="05000000000000000000" pitchFamily="2" charset="2"/>
              <a:buChar char="ü"/>
            </a:pPr>
            <a:r>
              <a:rPr lang="fr-FR" sz="1100" cap="none" dirty="0" smtClean="0">
                <a:solidFill>
                  <a:schemeClr val="tx1"/>
                </a:solidFill>
              </a:rPr>
              <a:t>Consulter les accélérateurs du moment sur les assurances – la banque au quotidien – la conquête – les crédits conso</a:t>
            </a:r>
          </a:p>
          <a:p>
            <a:pPr marL="285750" lvl="3" indent="-285750">
              <a:spcBef>
                <a:spcPts val="0"/>
              </a:spcBef>
              <a:buFont typeface="Wingdings" panose="05000000000000000000" pitchFamily="2" charset="2"/>
              <a:buChar char="§"/>
            </a:pPr>
            <a:r>
              <a:rPr lang="fr-FR" dirty="0">
                <a:solidFill>
                  <a:schemeClr val="tx1"/>
                </a:solidFill>
              </a:rPr>
              <a:t>Vérifier dans l’écran Coordonnées </a:t>
            </a:r>
          </a:p>
          <a:p>
            <a:pPr marL="803275" lvl="3" indent="-285750">
              <a:spcBef>
                <a:spcPts val="0"/>
              </a:spcBef>
              <a:buFont typeface="Wingdings" panose="05000000000000000000" pitchFamily="2" charset="2"/>
              <a:buChar char="ü"/>
            </a:pPr>
            <a:r>
              <a:rPr lang="fr-FR" dirty="0">
                <a:solidFill>
                  <a:schemeClr val="tx1"/>
                </a:solidFill>
              </a:rPr>
              <a:t>la présence d’une adresse mail perso </a:t>
            </a:r>
            <a:r>
              <a:rPr lang="fr-FR" dirty="0" smtClean="0">
                <a:solidFill>
                  <a:schemeClr val="tx1"/>
                </a:solidFill>
              </a:rPr>
              <a:t>pour chaque emprunteur</a:t>
            </a:r>
            <a:endParaRPr lang="fr-FR" dirty="0">
              <a:solidFill>
                <a:schemeClr val="tx1"/>
              </a:solidFill>
            </a:endParaRPr>
          </a:p>
          <a:p>
            <a:pPr marL="803275" lvl="3" indent="-285750">
              <a:spcBef>
                <a:spcPts val="0"/>
              </a:spcBef>
              <a:buFont typeface="Wingdings" panose="05000000000000000000" pitchFamily="2" charset="2"/>
              <a:buChar char="ü"/>
            </a:pPr>
            <a:r>
              <a:rPr lang="fr-FR" dirty="0">
                <a:solidFill>
                  <a:schemeClr val="tx1"/>
                </a:solidFill>
              </a:rPr>
              <a:t>l’activation de la messagerie CAEL pour chaque emprunteur </a:t>
            </a:r>
          </a:p>
          <a:p>
            <a:pPr marL="803275" lvl="3" indent="-285750">
              <a:spcBef>
                <a:spcPts val="0"/>
              </a:spcBef>
              <a:buFont typeface="Wingdings" panose="05000000000000000000" pitchFamily="2" charset="2"/>
              <a:buChar char="ü"/>
            </a:pPr>
            <a:r>
              <a:rPr lang="fr-FR" dirty="0">
                <a:solidFill>
                  <a:schemeClr val="tx1"/>
                </a:solidFill>
              </a:rPr>
              <a:t>les téléphones portables sécurisés à OUI </a:t>
            </a:r>
            <a:r>
              <a:rPr lang="fr-FR" dirty="0" smtClean="0">
                <a:solidFill>
                  <a:schemeClr val="tx1"/>
                </a:solidFill>
              </a:rPr>
              <a:t>pour chaque emprunteur</a:t>
            </a:r>
            <a:endParaRPr lang="fr-FR" dirty="0">
              <a:solidFill>
                <a:schemeClr val="tx1"/>
              </a:solidFill>
            </a:endParaRPr>
          </a:p>
          <a:p>
            <a:pPr marL="285750" lvl="3" indent="-285750">
              <a:buFont typeface="Wingdings" panose="05000000000000000000" pitchFamily="2" charset="2"/>
              <a:buChar char="§"/>
            </a:pPr>
            <a:r>
              <a:rPr lang="fr-FR" dirty="0">
                <a:solidFill>
                  <a:schemeClr val="tx1"/>
                </a:solidFill>
              </a:rPr>
              <a:t>Consulter les connexions BAM pour proposer E-document – CAC – appli Ma Banque et Ma Carte</a:t>
            </a:r>
          </a:p>
          <a:p>
            <a:pPr marL="285750" indent="-285750">
              <a:lnSpc>
                <a:spcPct val="100000"/>
              </a:lnSpc>
              <a:buFont typeface="Wingdings" panose="05000000000000000000" pitchFamily="2" charset="2"/>
              <a:buChar char="§"/>
            </a:pPr>
            <a:endParaRPr lang="fr-FR" sz="1200" cap="none" dirty="0">
              <a:solidFill>
                <a:schemeClr val="tx1"/>
              </a:solidFill>
            </a:endParaRPr>
          </a:p>
          <a:p>
            <a:pPr>
              <a:lnSpc>
                <a:spcPct val="100000"/>
              </a:lnSpc>
              <a:buNone/>
            </a:pPr>
            <a:endParaRPr lang="fr-FR" sz="1200" cap="none" dirty="0">
              <a:solidFill>
                <a:schemeClr val="tx1"/>
              </a:solidFill>
            </a:endParaRPr>
          </a:p>
          <a:p>
            <a:endParaRPr lang="fr-FR" sz="1100" dirty="0">
              <a:solidFill>
                <a:schemeClr val="tx1"/>
              </a:solidFill>
            </a:endParaRPr>
          </a:p>
        </p:txBody>
      </p:sp>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0" name="Rectangle 9">
            <a:extLst>
              <a:ext uri="{FF2B5EF4-FFF2-40B4-BE49-F238E27FC236}">
                <a16:creationId xmlns:a16="http://schemas.microsoft.com/office/drawing/2014/main" xmlns="" id="{382C08D5-A184-4D6F-AB2E-2A722D9DFD67}"/>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3" name="Rectangle 12"/>
          <p:cNvSpPr/>
          <p:nvPr/>
        </p:nvSpPr>
        <p:spPr>
          <a:xfrm>
            <a:off x="272480" y="406405"/>
            <a:ext cx="5832648"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Les bons réflexes pour préparer son 1</a:t>
            </a:r>
            <a:r>
              <a:rPr lang="fr-FR" sz="1800" u="sng" baseline="30000" dirty="0" smtClean="0"/>
              <a:t>er</a:t>
            </a:r>
            <a:r>
              <a:rPr lang="fr-FR" sz="1800" u="sng" dirty="0" smtClean="0"/>
              <a:t> RDV</a:t>
            </a:r>
            <a:endParaRPr lang="fr-FR" sz="1800" u="sng" dirty="0"/>
          </a:p>
        </p:txBody>
      </p:sp>
      <p:sp>
        <p:nvSpPr>
          <p:cNvPr id="14"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2.2 PREPARATION DU RDV DE DECOUVERTE</a:t>
            </a:r>
            <a:endParaRPr lang="fr-FR" sz="2400" dirty="0"/>
          </a:p>
        </p:txBody>
      </p:sp>
      <p:sp>
        <p:nvSpPr>
          <p:cNvPr id="15" name="Flèche : pentagone 4">
            <a:extLst>
              <a:ext uri="{FF2B5EF4-FFF2-40B4-BE49-F238E27FC236}">
                <a16:creationId xmlns:a16="http://schemas.microsoft.com/office/drawing/2014/main" xmlns="" id="{9590B987-927F-4108-A3F3-19E041414EAB}"/>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6" name="Picture 2" descr="Résultat de recherche d'images pour &quot;clic icone&quot;">
            <a:hlinkClick r:id="rId6" action="ppaction://hlinksldjump"/>
            <a:extLst>
              <a:ext uri="{FF2B5EF4-FFF2-40B4-BE49-F238E27FC236}">
                <a16:creationId xmlns:a16="http://schemas.microsoft.com/office/drawing/2014/main" xmlns="" id="{E535FB0E-5E93-415E-9D6F-26849D3A55E6}"/>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688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2" name="ZoneTexte 11"/>
          <p:cNvSpPr txBox="1"/>
          <p:nvPr/>
        </p:nvSpPr>
        <p:spPr>
          <a:xfrm>
            <a:off x="488504" y="892616"/>
            <a:ext cx="5558873" cy="261610"/>
          </a:xfrm>
          <a:prstGeom prst="rect">
            <a:avLst/>
          </a:prstGeom>
          <a:noFill/>
        </p:spPr>
        <p:txBody>
          <a:bodyPr wrap="square" rtlCol="0">
            <a:spAutoFit/>
          </a:bodyPr>
          <a:lstStyle/>
          <a:p>
            <a:r>
              <a:rPr lang="fr-FR" sz="1100" b="1" dirty="0" smtClean="0"/>
              <a:t>Chemin d’accès : Intranet / Particuliers / Financer / Taux crédit Part</a:t>
            </a:r>
          </a:p>
        </p:txBody>
      </p:sp>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069" t="20946" r="16492" b="22701"/>
          <a:stretch/>
        </p:blipFill>
        <p:spPr bwMode="auto">
          <a:xfrm>
            <a:off x="511121" y="1628800"/>
            <a:ext cx="8509329" cy="4363466"/>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Ellipse 14"/>
          <p:cNvSpPr/>
          <p:nvPr/>
        </p:nvSpPr>
        <p:spPr>
          <a:xfrm>
            <a:off x="6359013" y="1916909"/>
            <a:ext cx="3028887" cy="1656184"/>
          </a:xfrm>
          <a:prstGeom prst="ellipse">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6" name="Rectangle 15">
            <a:extLst>
              <a:ext uri="{FF2B5EF4-FFF2-40B4-BE49-F238E27FC236}">
                <a16:creationId xmlns:a16="http://schemas.microsoft.com/office/drawing/2014/main" xmlns="" id="{382C08D5-A184-4D6F-AB2E-2A722D9DFD67}"/>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7" name="Rectangle 16"/>
          <p:cNvSpPr/>
          <p:nvPr/>
        </p:nvSpPr>
        <p:spPr>
          <a:xfrm>
            <a:off x="272480" y="550421"/>
            <a:ext cx="5832648" cy="646331"/>
          </a:xfrm>
          <a:prstGeom prst="rect">
            <a:avLst/>
          </a:prstGeom>
        </p:spPr>
        <p:txBody>
          <a:bodyPr wrap="square">
            <a:spAutoFit/>
          </a:bodyPr>
          <a:lstStyle/>
          <a:p>
            <a:pPr marL="171450" indent="-171450">
              <a:buFont typeface="Calibri" panose="020F0502020204030204" pitchFamily="34" charset="0"/>
              <a:buChar char="&gt;"/>
            </a:pPr>
            <a:r>
              <a:rPr lang="fr-FR" sz="1800" u="sng" dirty="0" smtClean="0"/>
              <a:t>Taux des crédits et niveau de délégation</a:t>
            </a:r>
            <a:endParaRPr lang="fr-FR" sz="1200" i="1" dirty="0"/>
          </a:p>
          <a:p>
            <a:pPr marL="171450" indent="-171450">
              <a:buFont typeface="Calibri" panose="020F0502020204030204" pitchFamily="34" charset="0"/>
              <a:buChar char="&gt;"/>
            </a:pPr>
            <a:endParaRPr lang="fr-FR" sz="1800" u="sng" dirty="0"/>
          </a:p>
        </p:txBody>
      </p:sp>
      <p:sp>
        <p:nvSpPr>
          <p:cNvPr id="18"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2.3 PREPARATION DU RDV DE DECOUVERTE</a:t>
            </a:r>
            <a:endParaRPr lang="fr-FR" sz="2400" dirty="0"/>
          </a:p>
        </p:txBody>
      </p:sp>
      <p:sp>
        <p:nvSpPr>
          <p:cNvPr id="2" name="ZoneTexte 1"/>
          <p:cNvSpPr txBox="1"/>
          <p:nvPr/>
        </p:nvSpPr>
        <p:spPr>
          <a:xfrm>
            <a:off x="5385048" y="873586"/>
            <a:ext cx="2880320" cy="523220"/>
          </a:xfrm>
          <a:prstGeom prst="rect">
            <a:avLst/>
          </a:prstGeom>
          <a:noFill/>
          <a:ln>
            <a:solidFill>
              <a:schemeClr val="accent1"/>
            </a:solidFill>
          </a:ln>
        </p:spPr>
        <p:txBody>
          <a:bodyPr wrap="square" rtlCol="0">
            <a:spAutoFit/>
          </a:bodyPr>
          <a:lstStyle/>
          <a:p>
            <a:r>
              <a:rPr lang="fr-FR" sz="1400" dirty="0" smtClean="0"/>
              <a:t>Les délégations de taux dépendent du niveau d’équipement du client</a:t>
            </a:r>
          </a:p>
        </p:txBody>
      </p:sp>
      <p:cxnSp>
        <p:nvCxnSpPr>
          <p:cNvPr id="4" name="Connecteur droit avec flèche 3"/>
          <p:cNvCxnSpPr>
            <a:stCxn id="2" idx="2"/>
          </p:cNvCxnSpPr>
          <p:nvPr/>
        </p:nvCxnSpPr>
        <p:spPr>
          <a:xfrm>
            <a:off x="6825208" y="1396806"/>
            <a:ext cx="720080" cy="520103"/>
          </a:xfrm>
          <a:prstGeom prst="straightConnector1">
            <a:avLst/>
          </a:prstGeom>
          <a:ln w="12700" cap="rnd">
            <a:solidFill>
              <a:schemeClr val="accent2"/>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0" name="Flèche : pentagone 4">
            <a:extLst>
              <a:ext uri="{FF2B5EF4-FFF2-40B4-BE49-F238E27FC236}">
                <a16:creationId xmlns:a16="http://schemas.microsoft.com/office/drawing/2014/main" xmlns="" id="{9590B987-927F-4108-A3F3-19E041414EAB}"/>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21" name="Picture 2" descr="Résultat de recherche d'images pour &quot;clic icone&quot;">
            <a:hlinkClick r:id="rId3" action="ppaction://hlinksldjump"/>
            <a:extLst>
              <a:ext uri="{FF2B5EF4-FFF2-40B4-BE49-F238E27FC236}">
                <a16:creationId xmlns:a16="http://schemas.microsoft.com/office/drawing/2014/main" xmlns="" id="{E535FB0E-5E93-415E-9D6F-26849D3A55E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794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 name="ZoneTexte 1"/>
          <p:cNvSpPr txBox="1"/>
          <p:nvPr/>
        </p:nvSpPr>
        <p:spPr>
          <a:xfrm>
            <a:off x="526192" y="692696"/>
            <a:ext cx="5558873" cy="323732"/>
          </a:xfrm>
          <a:prstGeom prst="rect">
            <a:avLst/>
          </a:prstGeom>
          <a:noFill/>
        </p:spPr>
        <p:txBody>
          <a:bodyPr wrap="square" rtlCol="0">
            <a:spAutoFit/>
          </a:bodyPr>
          <a:lstStyle/>
          <a:p>
            <a:r>
              <a:rPr lang="fr-FR" sz="1100" b="1" dirty="0" smtClean="0"/>
              <a:t>Chemin d’accès : Chorale Doc / Contrat T et O / «Contrat T et </a:t>
            </a:r>
            <a:r>
              <a:rPr lang="fr-FR" sz="1100" b="1" dirty="0" err="1" smtClean="0"/>
              <a:t>O-taux</a:t>
            </a:r>
            <a:r>
              <a:rPr lang="fr-FR" sz="1100" b="1" dirty="0" smtClean="0"/>
              <a:t> »</a:t>
            </a:r>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4728" y="1052736"/>
            <a:ext cx="5184576" cy="4298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736" y="5301208"/>
            <a:ext cx="5026625" cy="957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96788" y="6146140"/>
            <a:ext cx="5448300" cy="523220"/>
          </a:xfrm>
          <a:prstGeom prst="rect">
            <a:avLst/>
          </a:prstGeom>
        </p:spPr>
        <p:txBody>
          <a:bodyPr>
            <a:spAutoFit/>
          </a:bodyPr>
          <a:lstStyle/>
          <a:p>
            <a:r>
              <a:rPr lang="fr-FR" sz="1400" b="1" dirty="0"/>
              <a:t>Lien </a:t>
            </a:r>
            <a:r>
              <a:rPr lang="fr-FR" sz="1400" b="1" dirty="0" smtClean="0"/>
              <a:t>pour aller plus loin :</a:t>
            </a:r>
          </a:p>
          <a:p>
            <a:r>
              <a:rPr lang="fr-FR" sz="1400" b="1" dirty="0" smtClean="0">
                <a:hlinkClick r:id="rId4"/>
              </a:rPr>
              <a:t>Film </a:t>
            </a:r>
            <a:r>
              <a:rPr lang="fr-FR" sz="1400" b="1" dirty="0">
                <a:hlinkClick r:id="rId4"/>
              </a:rPr>
              <a:t>animation contrat T et O</a:t>
            </a:r>
            <a:r>
              <a:rPr lang="fr-FR" sz="1400" b="1" dirty="0"/>
              <a:t> dans 5 min pour parler </a:t>
            </a:r>
            <a:r>
              <a:rPr lang="fr-FR" sz="1400" b="1" dirty="0" smtClean="0"/>
              <a:t>ADE</a:t>
            </a:r>
            <a:endParaRPr lang="fr-FR" sz="1400" b="1" dirty="0"/>
          </a:p>
        </p:txBody>
      </p:sp>
      <p:sp>
        <p:nvSpPr>
          <p:cNvPr id="15" name="Rectangle 14">
            <a:extLst>
              <a:ext uri="{FF2B5EF4-FFF2-40B4-BE49-F238E27FC236}">
                <a16:creationId xmlns:a16="http://schemas.microsoft.com/office/drawing/2014/main" xmlns="" id="{382C08D5-A184-4D6F-AB2E-2A722D9DFD67}"/>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6" name="Rectangle 15"/>
          <p:cNvSpPr/>
          <p:nvPr/>
        </p:nvSpPr>
        <p:spPr>
          <a:xfrm>
            <a:off x="272480" y="332656"/>
            <a:ext cx="5832648" cy="646331"/>
          </a:xfrm>
          <a:prstGeom prst="rect">
            <a:avLst/>
          </a:prstGeom>
        </p:spPr>
        <p:txBody>
          <a:bodyPr wrap="square">
            <a:spAutoFit/>
          </a:bodyPr>
          <a:lstStyle/>
          <a:p>
            <a:pPr marL="171450" indent="-171450">
              <a:buFont typeface="Calibri" panose="020F0502020204030204" pitchFamily="34" charset="0"/>
              <a:buChar char="&gt;"/>
            </a:pPr>
            <a:r>
              <a:rPr lang="fr-FR" sz="1800" u="sng" dirty="0" smtClean="0"/>
              <a:t>Grille des Taux ADE en fonction de l’âge des emprunteurs</a:t>
            </a:r>
            <a:endParaRPr lang="fr-FR" sz="1200" i="1" dirty="0"/>
          </a:p>
          <a:p>
            <a:pPr marL="171450" indent="-171450">
              <a:buFont typeface="Calibri" panose="020F0502020204030204" pitchFamily="34" charset="0"/>
              <a:buChar char="&gt;"/>
            </a:pPr>
            <a:endParaRPr lang="fr-FR" sz="1800" u="sng" dirty="0"/>
          </a:p>
        </p:txBody>
      </p:sp>
      <p:sp>
        <p:nvSpPr>
          <p:cNvPr id="17"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2.4 PREPARATION DU RDV DE DECOUVERTE</a:t>
            </a:r>
            <a:endParaRPr lang="fr-FR" sz="2400" dirty="0"/>
          </a:p>
        </p:txBody>
      </p:sp>
      <p:sp>
        <p:nvSpPr>
          <p:cNvPr id="19" name="Flèche : pentagone 4">
            <a:extLst>
              <a:ext uri="{FF2B5EF4-FFF2-40B4-BE49-F238E27FC236}">
                <a16:creationId xmlns:a16="http://schemas.microsoft.com/office/drawing/2014/main" xmlns="" id="{9590B987-927F-4108-A3F3-19E041414EAB}"/>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20" name="Picture 2" descr="Résultat de recherche d'images pour &quot;clic icone&quot;">
            <a:hlinkClick r:id="rId5" action="ppaction://hlinksldjump"/>
            <a:extLst>
              <a:ext uri="{FF2B5EF4-FFF2-40B4-BE49-F238E27FC236}">
                <a16:creationId xmlns:a16="http://schemas.microsoft.com/office/drawing/2014/main" xmlns="" id="{E535FB0E-5E93-415E-9D6F-26849D3A55E6}"/>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6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Objet 2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8925" name="Diapositive think-cell" r:id="rId4" imgW="421" imgH="420" progId="TCLayout.ActiveDocument.1">
                  <p:embed/>
                </p:oleObj>
              </mc:Choice>
              <mc:Fallback>
                <p:oleObj name="Diapositive think-cell" r:id="rId4" imgW="421" imgH="420" progId="TCLayout.ActiveDocument.1">
                  <p:embed/>
                  <p:pic>
                    <p:nvPicPr>
                      <p:cNvPr id="23" name="Objet 2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4" name="Espace réservé du texte 2">
            <a:extLst>
              <a:ext uri="{FF2B5EF4-FFF2-40B4-BE49-F238E27FC236}">
                <a16:creationId xmlns:a16="http://schemas.microsoft.com/office/drawing/2014/main" xmlns="" id="{679B6EA6-4282-4598-B867-80EE5DC7A5B3}"/>
              </a:ext>
            </a:extLst>
          </p:cNvPr>
          <p:cNvSpPr txBox="1">
            <a:spLocks/>
          </p:cNvSpPr>
          <p:nvPr/>
        </p:nvSpPr>
        <p:spPr>
          <a:xfrm>
            <a:off x="1097697" y="357574"/>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dirty="0"/>
              <a:t>3. RDV de découverte 1/2</a:t>
            </a:r>
          </a:p>
        </p:txBody>
      </p:sp>
      <p:sp>
        <p:nvSpPr>
          <p:cNvPr id="31" name="ZoneTexte 30">
            <a:extLst>
              <a:ext uri="{FF2B5EF4-FFF2-40B4-BE49-F238E27FC236}">
                <a16:creationId xmlns:a16="http://schemas.microsoft.com/office/drawing/2014/main" xmlns="" id="{59B319D9-B720-489E-BB2A-93456CFAB1EA}"/>
              </a:ext>
            </a:extLst>
          </p:cNvPr>
          <p:cNvSpPr txBox="1"/>
          <p:nvPr/>
        </p:nvSpPr>
        <p:spPr>
          <a:xfrm>
            <a:off x="128464" y="1809602"/>
            <a:ext cx="9649072" cy="5003774"/>
          </a:xfrm>
          <a:prstGeom prst="rect">
            <a:avLst/>
          </a:prstGeom>
          <a:ln>
            <a:solidFill>
              <a:schemeClr val="tx1"/>
            </a:solidFill>
          </a:ln>
        </p:spPr>
        <p:txBody>
          <a:bodyPr vert="horz" lIns="144000" tIns="41994" rIns="83988" bIns="41994" rtlCol="0">
            <a:noAutofit/>
          </a:bodyPr>
          <a:lstStyle>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200" b="0">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2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pPr lvl="1">
              <a:spcBef>
                <a:spcPts val="300"/>
              </a:spcBef>
            </a:pPr>
            <a:r>
              <a:rPr lang="fr-FR" sz="1600" b="1" dirty="0" smtClean="0"/>
              <a:t>Découvrir le projet immobilier du </a:t>
            </a:r>
            <a:r>
              <a:rPr lang="fr-FR" sz="1600" b="1" dirty="0"/>
              <a:t>client – </a:t>
            </a:r>
            <a:r>
              <a:rPr lang="fr-FR" sz="1600" b="1" dirty="0" smtClean="0"/>
              <a:t>saisir et partager avec lui une </a:t>
            </a:r>
            <a:r>
              <a:rPr lang="fr-FR" sz="1600" b="1" dirty="0"/>
              <a:t>première simulation</a:t>
            </a:r>
          </a:p>
          <a:p>
            <a:pPr lvl="1">
              <a:spcBef>
                <a:spcPts val="300"/>
              </a:spcBef>
            </a:pPr>
            <a:r>
              <a:rPr lang="fr-FR" b="1" u="sng" dirty="0" smtClean="0"/>
              <a:t>AVANT </a:t>
            </a:r>
            <a:r>
              <a:rPr lang="fr-FR" b="1" u="sng" dirty="0"/>
              <a:t>LE RDV</a:t>
            </a:r>
          </a:p>
          <a:p>
            <a:pPr lvl="2">
              <a:spcBef>
                <a:spcPts val="300"/>
              </a:spcBef>
            </a:pPr>
            <a:r>
              <a:rPr lang="fr-FR" dirty="0"/>
              <a:t>Reprendre </a:t>
            </a:r>
            <a:r>
              <a:rPr lang="fr-FR" dirty="0" smtClean="0"/>
              <a:t>la </a:t>
            </a:r>
            <a:r>
              <a:rPr lang="fr-FR" dirty="0"/>
              <a:t>préparation du RDV </a:t>
            </a:r>
            <a:r>
              <a:rPr lang="fr-FR" dirty="0" smtClean="0"/>
              <a:t>pour l’avoir </a:t>
            </a:r>
            <a:r>
              <a:rPr lang="fr-FR" dirty="0"/>
              <a:t>en tête – </a:t>
            </a:r>
            <a:r>
              <a:rPr lang="fr-FR" dirty="0" smtClean="0"/>
              <a:t>et </a:t>
            </a:r>
            <a:r>
              <a:rPr lang="fr-FR" dirty="0"/>
              <a:t>la </a:t>
            </a:r>
            <a:r>
              <a:rPr lang="fr-FR" b="1" dirty="0"/>
              <a:t>fiche technique Transmission / reprise </a:t>
            </a:r>
            <a:r>
              <a:rPr lang="fr-FR" b="1" dirty="0" smtClean="0"/>
              <a:t>pour </a:t>
            </a:r>
            <a:r>
              <a:rPr lang="fr-FR" b="1" dirty="0"/>
              <a:t>les dossiers </a:t>
            </a:r>
            <a:r>
              <a:rPr lang="fr-FR" b="1" dirty="0" smtClean="0"/>
              <a:t>e- </a:t>
            </a:r>
            <a:r>
              <a:rPr lang="fr-FR" b="1" dirty="0" err="1"/>
              <a:t>immo</a:t>
            </a:r>
            <a:endParaRPr lang="fr-FR" b="1" dirty="0"/>
          </a:p>
          <a:p>
            <a:pPr lvl="2">
              <a:spcBef>
                <a:spcPts val="300"/>
              </a:spcBef>
            </a:pPr>
            <a:r>
              <a:rPr lang="fr-FR" dirty="0" smtClean="0"/>
              <a:t>Pour les clients PRO anticiper </a:t>
            </a:r>
            <a:r>
              <a:rPr lang="fr-FR" dirty="0"/>
              <a:t>le temps nécessaire à l’analyse financière à faire par le conseiller </a:t>
            </a:r>
            <a:r>
              <a:rPr lang="fr-FR" dirty="0" smtClean="0"/>
              <a:t>/chargé </a:t>
            </a:r>
            <a:r>
              <a:rPr lang="fr-FR" dirty="0"/>
              <a:t>pro, </a:t>
            </a:r>
            <a:r>
              <a:rPr lang="fr-FR" dirty="0" smtClean="0"/>
              <a:t>pour annoncer les délais</a:t>
            </a:r>
            <a:br>
              <a:rPr lang="fr-FR" dirty="0" smtClean="0"/>
            </a:br>
            <a:endParaRPr lang="fr-FR" sz="900" dirty="0"/>
          </a:p>
          <a:p>
            <a:pPr lvl="1">
              <a:spcBef>
                <a:spcPts val="300"/>
              </a:spcBef>
            </a:pPr>
            <a:r>
              <a:rPr lang="fr-FR" b="1" u="sng" dirty="0"/>
              <a:t>PENDANT LE RDV </a:t>
            </a:r>
          </a:p>
          <a:p>
            <a:pPr marL="171450" lvl="1" indent="-171450">
              <a:spcBef>
                <a:spcPts val="300"/>
              </a:spcBef>
              <a:buFont typeface="Calibri" panose="020F0502020204030204" pitchFamily="34" charset="0"/>
              <a:buChar char="&gt;"/>
            </a:pPr>
            <a:r>
              <a:rPr lang="fr-FR" b="1" dirty="0" smtClean="0"/>
              <a:t> Ancrage</a:t>
            </a:r>
            <a:r>
              <a:rPr lang="fr-FR" dirty="0" smtClean="0"/>
              <a:t> </a:t>
            </a:r>
            <a:r>
              <a:rPr lang="fr-FR" dirty="0"/>
              <a:t>: </a:t>
            </a:r>
            <a:r>
              <a:rPr lang="fr-FR" sz="1100" dirty="0"/>
              <a:t>5 mn d’écoute active </a:t>
            </a:r>
            <a:r>
              <a:rPr lang="fr-FR" sz="1100" dirty="0" smtClean="0">
                <a:sym typeface="Wingdings" panose="05000000000000000000" pitchFamily="2" charset="2"/>
              </a:rPr>
              <a:t> </a:t>
            </a:r>
            <a:r>
              <a:rPr lang="fr-FR" sz="1100" dirty="0">
                <a:sym typeface="Wingdings" panose="05000000000000000000" pitchFamily="2" charset="2"/>
              </a:rPr>
              <a:t>le client, ses centres d’intérêt, ses préoccupations du moment, ce qui lui tient à </a:t>
            </a:r>
            <a:r>
              <a:rPr lang="fr-FR" sz="1100" dirty="0" smtClean="0">
                <a:sym typeface="Wingdings" panose="05000000000000000000" pitchFamily="2" charset="2"/>
              </a:rPr>
              <a:t>cœur – </a:t>
            </a:r>
            <a:br>
              <a:rPr lang="fr-FR" sz="1100" dirty="0" smtClean="0">
                <a:sym typeface="Wingdings" panose="05000000000000000000" pitchFamily="2" charset="2"/>
              </a:rPr>
            </a:br>
            <a:r>
              <a:rPr lang="fr-FR" sz="1100" dirty="0" smtClean="0">
                <a:sym typeface="Wingdings" panose="05000000000000000000" pitchFamily="2" charset="2"/>
              </a:rPr>
              <a:t>sa relation avec le CA </a:t>
            </a:r>
            <a:r>
              <a:rPr lang="fr-FR" sz="1100" i="1" dirty="0" smtClean="0">
                <a:sym typeface="Wingdings" panose="05000000000000000000" pitchFamily="2" charset="2"/>
              </a:rPr>
              <a:t>(si client) </a:t>
            </a:r>
            <a:r>
              <a:rPr lang="fr-FR" sz="1100" dirty="0" smtClean="0">
                <a:sym typeface="Wingdings" panose="05000000000000000000" pitchFamily="2" charset="2"/>
              </a:rPr>
              <a:t>ou pourquoi avoir choisi le CA </a:t>
            </a:r>
            <a:r>
              <a:rPr lang="fr-FR" sz="1100" i="1" dirty="0" smtClean="0">
                <a:sym typeface="Wingdings" panose="05000000000000000000" pitchFamily="2" charset="2"/>
              </a:rPr>
              <a:t>(si prospect)</a:t>
            </a:r>
            <a:endParaRPr lang="fr-FR" sz="1100" i="1" dirty="0">
              <a:sym typeface="Wingdings" panose="05000000000000000000" pitchFamily="2" charset="2"/>
            </a:endParaRPr>
          </a:p>
          <a:p>
            <a:pPr lvl="2">
              <a:spcBef>
                <a:spcPts val="300"/>
              </a:spcBef>
            </a:pPr>
            <a:r>
              <a:rPr lang="fr-FR" b="1" dirty="0"/>
              <a:t>Découverte</a:t>
            </a:r>
            <a:r>
              <a:rPr lang="fr-FR" dirty="0"/>
              <a:t> : </a:t>
            </a:r>
            <a:r>
              <a:rPr lang="fr-FR" sz="1100" dirty="0"/>
              <a:t>approche globale pour accompagner le client : parler de </a:t>
            </a:r>
            <a:r>
              <a:rPr lang="fr-FR" sz="1100" b="1" dirty="0"/>
              <a:t>projet immobilier </a:t>
            </a:r>
            <a:r>
              <a:rPr lang="fr-FR" sz="1100" dirty="0"/>
              <a:t>et non de crédit habitat</a:t>
            </a:r>
          </a:p>
          <a:p>
            <a:pPr lvl="3">
              <a:spcBef>
                <a:spcPts val="300"/>
              </a:spcBef>
            </a:pPr>
            <a:r>
              <a:rPr lang="fr-FR" sz="1100" b="1" dirty="0"/>
              <a:t>Questionner</a:t>
            </a:r>
            <a:r>
              <a:rPr lang="fr-FR" sz="1100" dirty="0"/>
              <a:t> le client pour comprendre </a:t>
            </a:r>
            <a:r>
              <a:rPr lang="fr-FR" sz="1100" b="1" dirty="0"/>
              <a:t>CE QU’IL EST, CE QU’IL A, CE QU’IL RECHERCHE </a:t>
            </a:r>
            <a:r>
              <a:rPr lang="fr-FR" sz="1100" dirty="0">
                <a:sym typeface="Wingdings" panose="05000000000000000000" pitchFamily="2" charset="2"/>
              </a:rPr>
              <a:t> q</a:t>
            </a:r>
            <a:r>
              <a:rPr lang="fr-FR" sz="1100" dirty="0"/>
              <a:t>uestions ouvertes – fermées – pré-ciblées  dans </a:t>
            </a:r>
            <a:r>
              <a:rPr lang="fr-FR" sz="1100" dirty="0" smtClean="0"/>
              <a:t>les 4 univers famille –profession – biens/ avoirs financiers – loisirs.  Elargir </a:t>
            </a:r>
            <a:r>
              <a:rPr lang="fr-FR" sz="1100" dirty="0"/>
              <a:t>la discussion aux autres univers de besoin : Prévoyance/ Assurances/ Banque au </a:t>
            </a:r>
            <a:r>
              <a:rPr lang="fr-FR" sz="1100" dirty="0" smtClean="0"/>
              <a:t>quotidien</a:t>
            </a:r>
            <a:endParaRPr lang="fr-FR" sz="1100" dirty="0"/>
          </a:p>
          <a:p>
            <a:pPr lvl="3">
              <a:spcBef>
                <a:spcPts val="300"/>
              </a:spcBef>
            </a:pPr>
            <a:r>
              <a:rPr lang="fr-FR" sz="1100" b="1" dirty="0" smtClean="0"/>
              <a:t>Rebondir </a:t>
            </a:r>
            <a:r>
              <a:rPr lang="fr-FR" sz="1100" b="1" dirty="0"/>
              <a:t>sur ses réponses </a:t>
            </a:r>
            <a:r>
              <a:rPr lang="fr-FR" sz="1100" dirty="0"/>
              <a:t>pour amorcer l’intensité </a:t>
            </a:r>
            <a:r>
              <a:rPr lang="fr-FR" sz="1100" dirty="0" smtClean="0"/>
              <a:t>relationnelle liée au crédit </a:t>
            </a:r>
            <a:r>
              <a:rPr lang="fr-FR" sz="1100" i="1" dirty="0" smtClean="0"/>
              <a:t>(ADE-  garanties) </a:t>
            </a:r>
            <a:r>
              <a:rPr lang="fr-FR" sz="1100" dirty="0" smtClean="0"/>
              <a:t>liée au fonctionnement du compte </a:t>
            </a:r>
            <a:r>
              <a:rPr lang="fr-FR" sz="1100" i="1" dirty="0" smtClean="0"/>
              <a:t>(BAQ- Epargne – Crédit conso…) </a:t>
            </a:r>
            <a:r>
              <a:rPr lang="fr-FR" sz="1100" dirty="0" smtClean="0">
                <a:sym typeface="Wingdings" panose="05000000000000000000" pitchFamily="2" charset="2"/>
              </a:rPr>
              <a:t> </a:t>
            </a:r>
            <a:r>
              <a:rPr lang="fr-FR" dirty="0" smtClean="0"/>
              <a:t>Si en recherche de bien</a:t>
            </a:r>
            <a:r>
              <a:rPr lang="fr-FR" b="1" dirty="0" smtClean="0"/>
              <a:t>, </a:t>
            </a:r>
            <a:r>
              <a:rPr lang="fr-FR" dirty="0"/>
              <a:t>orienter le client vers </a:t>
            </a:r>
            <a:r>
              <a:rPr lang="fr-FR" dirty="0" smtClean="0"/>
              <a:t>l’agence </a:t>
            </a:r>
            <a:r>
              <a:rPr lang="fr-FR" b="1" dirty="0" smtClean="0"/>
              <a:t>Square </a:t>
            </a:r>
            <a:r>
              <a:rPr lang="fr-FR" b="1" dirty="0"/>
              <a:t>Habitat </a:t>
            </a:r>
            <a:endParaRPr lang="fr-FR" dirty="0"/>
          </a:p>
          <a:p>
            <a:pPr lvl="2">
              <a:spcBef>
                <a:spcPts val="300"/>
              </a:spcBef>
            </a:pPr>
            <a:r>
              <a:rPr lang="fr-FR" b="1" dirty="0"/>
              <a:t>Reformulation : </a:t>
            </a:r>
            <a:r>
              <a:rPr lang="fr-FR" sz="1100" dirty="0"/>
              <a:t>reformuler les besoins du client, </a:t>
            </a:r>
            <a:r>
              <a:rPr lang="fr-FR" sz="1100" dirty="0" smtClean="0"/>
              <a:t> pré valider </a:t>
            </a:r>
            <a:r>
              <a:rPr lang="fr-FR" sz="1100" dirty="0"/>
              <a:t>le </a:t>
            </a:r>
            <a:r>
              <a:rPr lang="fr-FR" sz="1100" b="1" dirty="0"/>
              <a:t>niveau d’intensité </a:t>
            </a:r>
            <a:r>
              <a:rPr lang="fr-FR" sz="1100" b="1" dirty="0" smtClean="0"/>
              <a:t>relationnelle</a:t>
            </a:r>
            <a:endParaRPr lang="fr-FR" b="1" dirty="0" smtClean="0"/>
          </a:p>
          <a:p>
            <a:pPr lvl="2">
              <a:spcBef>
                <a:spcPts val="300"/>
              </a:spcBef>
            </a:pPr>
            <a:r>
              <a:rPr lang="fr-FR" b="1" dirty="0" smtClean="0"/>
              <a:t>Simulation </a:t>
            </a:r>
            <a:r>
              <a:rPr lang="fr-FR" sz="1050" dirty="0" smtClean="0"/>
              <a:t>: </a:t>
            </a:r>
            <a:r>
              <a:rPr lang="fr-FR" sz="1100" b="1" dirty="0" smtClean="0"/>
              <a:t>o</a:t>
            </a:r>
            <a:r>
              <a:rPr lang="fr-FR" sz="1100" b="1" dirty="0" smtClean="0">
                <a:solidFill>
                  <a:schemeClr val="tx1"/>
                </a:solidFill>
              </a:rPr>
              <a:t>uvrir </a:t>
            </a:r>
            <a:r>
              <a:rPr lang="fr-FR" sz="1100" b="1" dirty="0">
                <a:solidFill>
                  <a:schemeClr val="tx1"/>
                </a:solidFill>
              </a:rPr>
              <a:t>le  </a:t>
            </a:r>
            <a:r>
              <a:rPr lang="fr-FR" sz="1100" b="1" dirty="0" err="1">
                <a:solidFill>
                  <a:schemeClr val="tx1"/>
                </a:solidFill>
              </a:rPr>
              <a:t>process</a:t>
            </a:r>
            <a:r>
              <a:rPr lang="fr-FR" sz="1100" b="1" dirty="0">
                <a:solidFill>
                  <a:schemeClr val="tx1"/>
                </a:solidFill>
              </a:rPr>
              <a:t> crédit </a:t>
            </a:r>
            <a:r>
              <a:rPr lang="fr-FR" sz="1100" dirty="0">
                <a:solidFill>
                  <a:schemeClr val="tx1"/>
                </a:solidFill>
              </a:rPr>
              <a:t>et choisir  le projet habitat concerné </a:t>
            </a:r>
            <a:r>
              <a:rPr lang="fr-FR" sz="1100" i="1" dirty="0" smtClean="0">
                <a:solidFill>
                  <a:schemeClr val="tx1"/>
                </a:solidFill>
              </a:rPr>
              <a:t>(qualification faite </a:t>
            </a:r>
            <a:r>
              <a:rPr lang="fr-FR" sz="1100" i="1" dirty="0">
                <a:solidFill>
                  <a:schemeClr val="tx1"/>
                </a:solidFill>
              </a:rPr>
              <a:t>lors </a:t>
            </a:r>
            <a:r>
              <a:rPr lang="fr-FR" sz="1100" i="1" dirty="0" smtClean="0">
                <a:solidFill>
                  <a:schemeClr val="tx1"/>
                </a:solidFill>
              </a:rPr>
              <a:t>du RDV de qualification)</a:t>
            </a:r>
          </a:p>
          <a:p>
            <a:pPr lvl="3">
              <a:spcBef>
                <a:spcPts val="300"/>
              </a:spcBef>
            </a:pPr>
            <a:r>
              <a:rPr lang="fr-FR" sz="1100" b="1" dirty="0" smtClean="0">
                <a:solidFill>
                  <a:schemeClr val="tx1"/>
                </a:solidFill>
              </a:rPr>
              <a:t>Vérifier/ mettre à jour  </a:t>
            </a:r>
            <a:r>
              <a:rPr lang="fr-FR" sz="1100" b="1" dirty="0">
                <a:solidFill>
                  <a:schemeClr val="tx1"/>
                </a:solidFill>
              </a:rPr>
              <a:t>les données </a:t>
            </a:r>
            <a:r>
              <a:rPr lang="fr-FR" sz="1100" dirty="0">
                <a:solidFill>
                  <a:schemeClr val="tx1"/>
                </a:solidFill>
              </a:rPr>
              <a:t>client dans la </a:t>
            </a:r>
            <a:r>
              <a:rPr lang="fr-FR" sz="1100" b="1" dirty="0">
                <a:solidFill>
                  <a:schemeClr val="tx1"/>
                </a:solidFill>
              </a:rPr>
              <a:t>« </a:t>
            </a:r>
            <a:r>
              <a:rPr lang="fr-FR" sz="1100" b="1" dirty="0"/>
              <a:t>Synthèse crédit</a:t>
            </a:r>
            <a:r>
              <a:rPr lang="fr-FR" sz="1100" b="1" dirty="0">
                <a:solidFill>
                  <a:schemeClr val="tx1"/>
                </a:solidFill>
              </a:rPr>
              <a:t> »</a:t>
            </a:r>
            <a:r>
              <a:rPr lang="fr-FR" sz="1100" dirty="0">
                <a:solidFill>
                  <a:schemeClr val="tx1"/>
                </a:solidFill>
              </a:rPr>
              <a:t> de </a:t>
            </a:r>
            <a:r>
              <a:rPr lang="fr-FR" sz="1100" dirty="0" err="1">
                <a:solidFill>
                  <a:schemeClr val="tx1"/>
                </a:solidFill>
              </a:rPr>
              <a:t>SimulCA</a:t>
            </a:r>
            <a:r>
              <a:rPr lang="fr-FR" sz="1100" dirty="0">
                <a:solidFill>
                  <a:schemeClr val="tx1"/>
                </a:solidFill>
              </a:rPr>
              <a:t>, budget – fiscalité –  situation </a:t>
            </a:r>
            <a:r>
              <a:rPr lang="fr-FR" sz="1100" dirty="0" smtClean="0">
                <a:solidFill>
                  <a:schemeClr val="tx1"/>
                </a:solidFill>
              </a:rPr>
              <a:t/>
            </a:r>
            <a:br>
              <a:rPr lang="fr-FR" sz="1100" dirty="0" smtClean="0">
                <a:solidFill>
                  <a:schemeClr val="tx1"/>
                </a:solidFill>
              </a:rPr>
            </a:br>
            <a:r>
              <a:rPr lang="fr-FR" sz="1100" dirty="0" smtClean="0">
                <a:solidFill>
                  <a:schemeClr val="tx1"/>
                </a:solidFill>
              </a:rPr>
              <a:t>professionnelle ou familiale</a:t>
            </a:r>
          </a:p>
          <a:p>
            <a:pPr lvl="3">
              <a:spcBef>
                <a:spcPts val="300"/>
              </a:spcBef>
            </a:pPr>
            <a:r>
              <a:rPr lang="fr-FR" sz="1100" b="1" dirty="0" smtClean="0">
                <a:solidFill>
                  <a:schemeClr val="tx1"/>
                </a:solidFill>
              </a:rPr>
              <a:t>Réaliser et optimiser une </a:t>
            </a:r>
            <a:r>
              <a:rPr lang="fr-FR" sz="1100" b="1" dirty="0">
                <a:solidFill>
                  <a:schemeClr val="tx1"/>
                </a:solidFill>
              </a:rPr>
              <a:t>première simulation </a:t>
            </a:r>
            <a:r>
              <a:rPr lang="fr-FR" sz="1100" dirty="0">
                <a:solidFill>
                  <a:schemeClr val="tx1"/>
                </a:solidFill>
              </a:rPr>
              <a:t>dans </a:t>
            </a:r>
            <a:r>
              <a:rPr lang="fr-FR" sz="1100" dirty="0" err="1">
                <a:solidFill>
                  <a:schemeClr val="tx1"/>
                </a:solidFill>
              </a:rPr>
              <a:t>Simul</a:t>
            </a:r>
            <a:r>
              <a:rPr lang="fr-FR" sz="1100" dirty="0">
                <a:solidFill>
                  <a:schemeClr val="tx1"/>
                </a:solidFill>
              </a:rPr>
              <a:t> </a:t>
            </a:r>
            <a:r>
              <a:rPr lang="fr-FR" sz="1100" dirty="0" smtClean="0">
                <a:solidFill>
                  <a:schemeClr val="tx1"/>
                </a:solidFill>
              </a:rPr>
              <a:t>CA en intégrant</a:t>
            </a:r>
          </a:p>
          <a:p>
            <a:pPr marL="449263" lvl="3" indent="-90488">
              <a:spcBef>
                <a:spcPts val="300"/>
              </a:spcBef>
            </a:pPr>
            <a:r>
              <a:rPr lang="fr-FR" sz="1100" dirty="0" smtClean="0"/>
              <a:t>les </a:t>
            </a:r>
            <a:r>
              <a:rPr lang="fr-FR" sz="1100" dirty="0"/>
              <a:t>prêts </a:t>
            </a:r>
            <a:r>
              <a:rPr lang="fr-FR" sz="1100" dirty="0" smtClean="0"/>
              <a:t>réglementés - PTZ/PAS/PC</a:t>
            </a:r>
            <a:r>
              <a:rPr lang="fr-FR" sz="1100" dirty="0"/>
              <a:t>, Epargne logement – </a:t>
            </a:r>
            <a:r>
              <a:rPr lang="fr-FR" sz="1100" dirty="0" smtClean="0"/>
              <a:t>les </a:t>
            </a:r>
            <a:r>
              <a:rPr lang="fr-FR" sz="1100" dirty="0"/>
              <a:t>prêts spécifiques :  crédit relais </a:t>
            </a:r>
            <a:r>
              <a:rPr lang="fr-FR" sz="1100" dirty="0" smtClean="0"/>
              <a:t>/crédit </a:t>
            </a:r>
            <a:r>
              <a:rPr lang="fr-FR" sz="1100" dirty="0"/>
              <a:t>revente, </a:t>
            </a:r>
            <a:r>
              <a:rPr lang="fr-FR" sz="1100" dirty="0" smtClean="0"/>
              <a:t>PII  </a:t>
            </a:r>
          </a:p>
          <a:p>
            <a:pPr marL="449263" lvl="3" indent="-90488">
              <a:spcBef>
                <a:spcPts val="300"/>
              </a:spcBef>
            </a:pPr>
            <a:r>
              <a:rPr lang="fr-FR" sz="1100" dirty="0" smtClean="0"/>
              <a:t>le </a:t>
            </a:r>
            <a:r>
              <a:rPr lang="fr-FR" sz="1100" dirty="0"/>
              <a:t>choix des garanties : CAMCA, PPD / Hypothèque </a:t>
            </a:r>
            <a:r>
              <a:rPr lang="fr-FR" sz="1100" i="1" dirty="0" smtClean="0"/>
              <a:t>(Privilégier CAMCA  chaque </a:t>
            </a:r>
            <a:r>
              <a:rPr lang="fr-FR" sz="1100" i="1" dirty="0"/>
              <a:t>fois que le dossier est </a:t>
            </a:r>
            <a:r>
              <a:rPr lang="fr-FR" sz="1100" i="1" dirty="0" smtClean="0"/>
              <a:t>éligible) </a:t>
            </a:r>
          </a:p>
          <a:p>
            <a:pPr marL="449263" lvl="3" indent="-90488">
              <a:spcBef>
                <a:spcPts val="300"/>
              </a:spcBef>
            </a:pPr>
            <a:r>
              <a:rPr lang="fr-FR" sz="1100" dirty="0" smtClean="0"/>
              <a:t>Montrer </a:t>
            </a:r>
            <a:r>
              <a:rPr lang="fr-FR" sz="1100" dirty="0"/>
              <a:t>les avantages des options </a:t>
            </a:r>
            <a:r>
              <a:rPr lang="fr-FR" sz="1100" dirty="0" smtClean="0"/>
              <a:t>des </a:t>
            </a:r>
            <a:r>
              <a:rPr lang="fr-FR" sz="1100" dirty="0"/>
              <a:t>prêts </a:t>
            </a:r>
            <a:r>
              <a:rPr lang="fr-FR" sz="1100" dirty="0" err="1"/>
              <a:t>Facilimmo</a:t>
            </a:r>
            <a:r>
              <a:rPr lang="fr-FR" sz="1100" dirty="0"/>
              <a:t> </a:t>
            </a:r>
            <a:r>
              <a:rPr lang="fr-FR" sz="1100" i="1" dirty="0"/>
              <a:t>(fiche memo</a:t>
            </a:r>
            <a:r>
              <a:rPr lang="fr-FR" sz="1100" i="1" dirty="0" smtClean="0"/>
              <a:t>)</a:t>
            </a:r>
            <a:r>
              <a:rPr lang="fr-FR" sz="1100" dirty="0" smtClean="0"/>
              <a:t> </a:t>
            </a:r>
          </a:p>
          <a:p>
            <a:pPr marL="449263" lvl="3" indent="-90488">
              <a:spcBef>
                <a:spcPts val="300"/>
              </a:spcBef>
            </a:pPr>
            <a:r>
              <a:rPr lang="fr-FR" sz="1100" dirty="0" smtClean="0"/>
              <a:t>Définir </a:t>
            </a:r>
            <a:r>
              <a:rPr lang="fr-FR" sz="1100" dirty="0"/>
              <a:t>les conditions de couverture </a:t>
            </a:r>
            <a:r>
              <a:rPr lang="fr-FR" sz="1100" dirty="0" smtClean="0"/>
              <a:t>ADE </a:t>
            </a:r>
            <a:r>
              <a:rPr lang="fr-FR" sz="1100" dirty="0"/>
              <a:t>: quotités, options </a:t>
            </a:r>
            <a:endParaRPr lang="fr-FR" sz="1100" dirty="0" smtClean="0"/>
          </a:p>
          <a:p>
            <a:pPr lvl="3">
              <a:spcBef>
                <a:spcPts val="300"/>
              </a:spcBef>
            </a:pPr>
            <a:r>
              <a:rPr lang="fr-FR" sz="1100" b="1" dirty="0" smtClean="0"/>
              <a:t>Contrôler le </a:t>
            </a:r>
            <a:r>
              <a:rPr lang="fr-FR" sz="1100" b="1" dirty="0"/>
              <a:t>taux d’endettement </a:t>
            </a:r>
            <a:r>
              <a:rPr lang="fr-FR" sz="1100" b="1" dirty="0" smtClean="0"/>
              <a:t>et numériser la PIAF dans GREEN</a:t>
            </a:r>
          </a:p>
          <a:p>
            <a:pPr lvl="3">
              <a:spcBef>
                <a:spcPts val="300"/>
              </a:spcBef>
            </a:pPr>
            <a:r>
              <a:rPr lang="fr-FR" sz="1100" b="1" dirty="0" smtClean="0"/>
              <a:t>Générer le </a:t>
            </a:r>
            <a:r>
              <a:rPr lang="fr-FR" sz="1100" b="1" dirty="0"/>
              <a:t>contrat NH dans </a:t>
            </a:r>
            <a:r>
              <a:rPr lang="fr-FR" sz="1100" b="1" dirty="0" err="1" smtClean="0"/>
              <a:t>SimulCA</a:t>
            </a:r>
            <a:endParaRPr lang="fr-FR" sz="1100" b="1" dirty="0" smtClean="0"/>
          </a:p>
          <a:p>
            <a:pPr lvl="2">
              <a:spcBef>
                <a:spcPts val="300"/>
              </a:spcBef>
            </a:pPr>
            <a:endParaRPr lang="fr-FR" sz="1100" dirty="0"/>
          </a:p>
          <a:p>
            <a:pPr marL="180975" lvl="3" indent="0">
              <a:spcBef>
                <a:spcPts val="300"/>
              </a:spcBef>
              <a:buNone/>
            </a:pPr>
            <a:endParaRPr lang="fr-FR" dirty="0"/>
          </a:p>
          <a:p>
            <a:pPr lvl="2">
              <a:spcBef>
                <a:spcPts val="300"/>
              </a:spcBef>
            </a:pPr>
            <a:endParaRPr lang="fr-FR" b="1" dirty="0"/>
          </a:p>
          <a:p>
            <a:pPr lvl="2"/>
            <a:endParaRPr lang="fr-FR" b="1" dirty="0"/>
          </a:p>
        </p:txBody>
      </p:sp>
      <p:sp>
        <p:nvSpPr>
          <p:cNvPr id="25" name="Rectangle 24">
            <a:extLst>
              <a:ext uri="{FF2B5EF4-FFF2-40B4-BE49-F238E27FC236}">
                <a16:creationId xmlns:a16="http://schemas.microsoft.com/office/drawing/2014/main" xmlns="" id="{C33865D5-B5B1-4825-9ADC-AA980CD03510}"/>
              </a:ext>
            </a:extLst>
          </p:cNvPr>
          <p:cNvSpPr/>
          <p:nvPr/>
        </p:nvSpPr>
        <p:spPr>
          <a:xfrm>
            <a:off x="128464" y="1515790"/>
            <a:ext cx="9649072" cy="316835"/>
          </a:xfrm>
          <a:prstGeom prst="rect">
            <a:avLst/>
          </a:prstGeom>
          <a:solidFill>
            <a:schemeClr val="accent4">
              <a:lumMod val="7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EN QUOI CA CONSISTE ?</a:t>
            </a:r>
          </a:p>
        </p:txBody>
      </p:sp>
      <p:sp>
        <p:nvSpPr>
          <p:cNvPr id="43" name="Rectangle 42">
            <a:extLst>
              <a:ext uri="{FF2B5EF4-FFF2-40B4-BE49-F238E27FC236}">
                <a16:creationId xmlns:a16="http://schemas.microsoft.com/office/drawing/2014/main" xmlns="" id="{CC9B0F4B-DF37-431A-B54F-C8E9F178C5C7}"/>
              </a:ext>
            </a:extLst>
          </p:cNvPr>
          <p:cNvSpPr/>
          <p:nvPr/>
        </p:nvSpPr>
        <p:spPr>
          <a:xfrm>
            <a:off x="7208037" y="5309866"/>
            <a:ext cx="2566761" cy="1497767"/>
          </a:xfrm>
          <a:prstGeom prst="rect">
            <a:avLst/>
          </a:prstGeom>
          <a:solidFill>
            <a:schemeClr val="bg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18000" rIns="0" rtlCol="0" anchor="t">
            <a:normAutofit fontScale="92500"/>
          </a:bodyPr>
          <a:lstStyle/>
          <a:p>
            <a:pPr marL="171450" indent="-171450">
              <a:buFont typeface="Calibri" panose="020F0502020204030204" pitchFamily="34" charset="0"/>
              <a:buChar char="&gt;"/>
            </a:pPr>
            <a:r>
              <a:rPr lang="fr-FR" sz="1100" dirty="0" smtClean="0">
                <a:solidFill>
                  <a:schemeClr val="tx1"/>
                </a:solidFill>
                <a:hlinkClick r:id="rId6" action="ppaction://hlinksldjump"/>
              </a:rPr>
              <a:t>Dossier e-</a:t>
            </a:r>
            <a:r>
              <a:rPr lang="fr-FR" sz="1100" dirty="0" err="1" smtClean="0">
                <a:solidFill>
                  <a:schemeClr val="tx1"/>
                </a:solidFill>
                <a:hlinkClick r:id="rId6" action="ppaction://hlinksldjump"/>
              </a:rPr>
              <a:t>Immo</a:t>
            </a:r>
            <a:r>
              <a:rPr lang="fr-FR" sz="1100" dirty="0" smtClean="0">
                <a:solidFill>
                  <a:schemeClr val="tx1"/>
                </a:solidFill>
                <a:hlinkClick r:id="rId6" action="ppaction://hlinksldjump"/>
              </a:rPr>
              <a:t> Transmission /Reprise </a:t>
            </a:r>
            <a:endParaRPr lang="fr-FR" sz="1100" dirty="0" smtClean="0">
              <a:solidFill>
                <a:schemeClr val="tx1"/>
              </a:solidFill>
              <a:hlinkClick r:id="rId7" action="ppaction://hlinksldjump"/>
            </a:endParaRPr>
          </a:p>
          <a:p>
            <a:pPr marL="171450" indent="-171450">
              <a:buFont typeface="Calibri" panose="020F0502020204030204" pitchFamily="34" charset="0"/>
              <a:buChar char="&gt;"/>
            </a:pPr>
            <a:r>
              <a:rPr lang="fr-FR" sz="1100" dirty="0" smtClean="0">
                <a:solidFill>
                  <a:schemeClr val="tx1"/>
                </a:solidFill>
                <a:hlinkClick r:id="rId8" action="ppaction://hlinksldjump"/>
              </a:rPr>
              <a:t>Dossier Chargé </a:t>
            </a:r>
            <a:r>
              <a:rPr lang="fr-FR" sz="1100" dirty="0" err="1" smtClean="0">
                <a:solidFill>
                  <a:schemeClr val="tx1"/>
                </a:solidFill>
                <a:hlinkClick r:id="rId8" action="ppaction://hlinksldjump"/>
              </a:rPr>
              <a:t>Immo</a:t>
            </a:r>
            <a:r>
              <a:rPr lang="fr-FR" sz="1100" dirty="0" smtClean="0">
                <a:solidFill>
                  <a:schemeClr val="tx1"/>
                </a:solidFill>
                <a:hlinkClick r:id="rId8" action="ppaction://hlinksldjump"/>
              </a:rPr>
              <a:t> – Parcours COURTIER </a:t>
            </a:r>
            <a:br>
              <a:rPr lang="fr-FR" sz="1100" dirty="0" smtClean="0">
                <a:solidFill>
                  <a:schemeClr val="tx1"/>
                </a:solidFill>
                <a:hlinkClick r:id="rId8" action="ppaction://hlinksldjump"/>
              </a:rPr>
            </a:br>
            <a:r>
              <a:rPr lang="fr-FR" sz="1100" dirty="0" smtClean="0">
                <a:solidFill>
                  <a:schemeClr val="tx1"/>
                </a:solidFill>
                <a:hlinkClick r:id="rId8" action="ppaction://hlinksldjump"/>
              </a:rPr>
              <a:t>Transmission / Reprise</a:t>
            </a:r>
            <a:endParaRPr lang="fr-FR" sz="1100" dirty="0" smtClean="0">
              <a:solidFill>
                <a:schemeClr val="tx1"/>
              </a:solidFill>
              <a:hlinkClick r:id="rId7" action="ppaction://hlinksldjump"/>
            </a:endParaRPr>
          </a:p>
          <a:p>
            <a:pPr marL="171450" indent="-171450">
              <a:buFont typeface="Calibri" panose="020F0502020204030204" pitchFamily="34" charset="0"/>
              <a:buChar char="&gt;"/>
            </a:pPr>
            <a:r>
              <a:rPr lang="fr-FR" sz="1100" dirty="0" smtClean="0">
                <a:solidFill>
                  <a:schemeClr val="tx1"/>
                </a:solidFill>
                <a:hlinkClick r:id="rId7" action="ppaction://hlinksldjump"/>
              </a:rPr>
              <a:t>Trame </a:t>
            </a:r>
            <a:r>
              <a:rPr lang="fr-FR" sz="1100" u="sng" dirty="0" smtClean="0">
                <a:solidFill>
                  <a:schemeClr val="tx1"/>
                </a:solidFill>
                <a:hlinkClick r:id="rId7" action="ppaction://hlinksldjump"/>
              </a:rPr>
              <a:t>entretien</a:t>
            </a:r>
            <a:endParaRPr lang="fr-FR" sz="1100" u="sng" dirty="0" smtClean="0">
              <a:solidFill>
                <a:schemeClr val="tx1"/>
              </a:solidFill>
            </a:endParaRPr>
          </a:p>
          <a:p>
            <a:pPr marL="171450" indent="-171450">
              <a:buFont typeface="Calibri" panose="020F0502020204030204" pitchFamily="34" charset="0"/>
              <a:buChar char="&gt;"/>
            </a:pPr>
            <a:r>
              <a:rPr lang="fr-FR" sz="1100" u="sng" dirty="0" smtClean="0">
                <a:solidFill>
                  <a:schemeClr val="tx1"/>
                </a:solidFill>
                <a:hlinkClick r:id="rId9" action="ppaction://hlinksldjump"/>
              </a:rPr>
              <a:t>Exemples de questions</a:t>
            </a:r>
            <a:endParaRPr lang="fr-FR" sz="1100" u="sng" dirty="0">
              <a:solidFill>
                <a:schemeClr val="tx1"/>
              </a:solidFill>
            </a:endParaRPr>
          </a:p>
          <a:p>
            <a:pPr marL="171450" indent="-171450">
              <a:buFont typeface="Calibri" panose="020F0502020204030204" pitchFamily="34" charset="0"/>
              <a:buChar char="&gt;"/>
            </a:pPr>
            <a:r>
              <a:rPr lang="fr-FR" sz="1100" dirty="0">
                <a:solidFill>
                  <a:schemeClr val="tx1"/>
                </a:solidFill>
                <a:hlinkClick r:id="rId10" action="ppaction://hlinksldjump"/>
              </a:rPr>
              <a:t>Orientation Square Habitat</a:t>
            </a:r>
            <a:endParaRPr lang="fr-FR" sz="1100" dirty="0">
              <a:solidFill>
                <a:schemeClr val="tx1"/>
              </a:solidFill>
            </a:endParaRPr>
          </a:p>
          <a:p>
            <a:pPr marL="171450" indent="-171450">
              <a:buFont typeface="Calibri" panose="020F0502020204030204" pitchFamily="34" charset="0"/>
              <a:buChar char="&gt;"/>
            </a:pPr>
            <a:r>
              <a:rPr lang="fr-FR" sz="1100" dirty="0">
                <a:solidFill>
                  <a:schemeClr val="tx1"/>
                </a:solidFill>
                <a:hlinkClick r:id="rId11" action="ppaction://hlinksldjump"/>
              </a:rPr>
              <a:t>Calcul taux d’endettement</a:t>
            </a:r>
            <a:endParaRPr lang="fr-FR" sz="1100" dirty="0">
              <a:solidFill>
                <a:schemeClr val="tx1"/>
              </a:solidFill>
            </a:endParaRPr>
          </a:p>
          <a:p>
            <a:pPr marL="171450" indent="-171450">
              <a:buFont typeface="Calibri" panose="020F0502020204030204" pitchFamily="34" charset="0"/>
              <a:buChar char="&gt;"/>
            </a:pPr>
            <a:r>
              <a:rPr lang="fr-FR" sz="1100" dirty="0" smtClean="0">
                <a:solidFill>
                  <a:schemeClr val="tx1"/>
                </a:solidFill>
                <a:hlinkClick r:id="rId12" action="ppaction://hlinksldjump"/>
              </a:rPr>
              <a:t>Génération </a:t>
            </a:r>
            <a:r>
              <a:rPr lang="fr-FR" sz="1100" dirty="0">
                <a:solidFill>
                  <a:schemeClr val="tx1"/>
                </a:solidFill>
                <a:hlinkClick r:id="rId12" action="ppaction://hlinksldjump"/>
              </a:rPr>
              <a:t>contrat NH dans </a:t>
            </a:r>
            <a:r>
              <a:rPr lang="fr-FR" sz="1100" dirty="0" err="1" smtClean="0">
                <a:solidFill>
                  <a:schemeClr val="tx1"/>
                </a:solidFill>
                <a:hlinkClick r:id="rId12" action="ppaction://hlinksldjump"/>
              </a:rPr>
              <a:t>SimulCA</a:t>
            </a:r>
            <a:endParaRPr lang="fr-FR" sz="1100" dirty="0" smtClean="0">
              <a:solidFill>
                <a:schemeClr val="tx1"/>
              </a:solidFill>
            </a:endParaRPr>
          </a:p>
          <a:p>
            <a:pPr marL="171450" indent="-171450">
              <a:buFont typeface="Calibri" panose="020F0502020204030204" pitchFamily="34" charset="0"/>
              <a:buChar char="&gt;"/>
            </a:pPr>
            <a:r>
              <a:rPr lang="fr-FR" sz="1100" u="sng" dirty="0" smtClean="0">
                <a:solidFill>
                  <a:schemeClr val="tx1"/>
                </a:solidFill>
                <a:hlinkClick r:id="rId13" action="ppaction://hlinksldjump"/>
              </a:rPr>
              <a:t>Simulateur ADE</a:t>
            </a:r>
            <a:endParaRPr lang="fr-FR" sz="1100" u="sng" dirty="0">
              <a:solidFill>
                <a:schemeClr val="tx1"/>
              </a:solidFill>
            </a:endParaRPr>
          </a:p>
        </p:txBody>
      </p:sp>
      <p:sp>
        <p:nvSpPr>
          <p:cNvPr id="44" name="Rectangle 43">
            <a:extLst>
              <a:ext uri="{FF2B5EF4-FFF2-40B4-BE49-F238E27FC236}">
                <a16:creationId xmlns:a16="http://schemas.microsoft.com/office/drawing/2014/main" xmlns="" id="{B735BB12-C70E-4AF5-AA02-8E422B78FD28}"/>
              </a:ext>
            </a:extLst>
          </p:cNvPr>
          <p:cNvSpPr/>
          <p:nvPr/>
        </p:nvSpPr>
        <p:spPr>
          <a:xfrm>
            <a:off x="7209148" y="4994126"/>
            <a:ext cx="2565650" cy="316835"/>
          </a:xfrm>
          <a:prstGeom prst="rect">
            <a:avLst/>
          </a:prstGeom>
          <a:solidFill>
            <a:schemeClr val="accent2"/>
          </a:solidFill>
          <a:ln w="127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FICHES TECHNIQUES </a:t>
            </a:r>
          </a:p>
        </p:txBody>
      </p:sp>
      <p:sp>
        <p:nvSpPr>
          <p:cNvPr id="12" name="Rectangle 11">
            <a:extLst>
              <a:ext uri="{FF2B5EF4-FFF2-40B4-BE49-F238E27FC236}">
                <a16:creationId xmlns:a16="http://schemas.microsoft.com/office/drawing/2014/main" xmlns="" id="{5B7E94C3-F886-4BDE-B232-8935914A1BF3}"/>
              </a:ext>
            </a:extLst>
          </p:cNvPr>
          <p:cNvSpPr/>
          <p:nvPr/>
        </p:nvSpPr>
        <p:spPr>
          <a:xfrm>
            <a:off x="1062805" y="10633"/>
            <a:ext cx="1421629" cy="332743"/>
          </a:xfrm>
          <a:prstGeom prst="rect">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ÉTAPE</a:t>
            </a:r>
          </a:p>
        </p:txBody>
      </p:sp>
      <p:pic>
        <p:nvPicPr>
          <p:cNvPr id="14" name="Espace réservé du contenu 34">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
        <p:nvSpPr>
          <p:cNvPr id="17" name="Rectangle 16">
            <a:extLst>
              <a:ext uri="{FF2B5EF4-FFF2-40B4-BE49-F238E27FC236}">
                <a16:creationId xmlns:a16="http://schemas.microsoft.com/office/drawing/2014/main" xmlns="" id="{E01B52C0-E5F6-4AD9-82AB-F33AFB6E3BBC}"/>
              </a:ext>
            </a:extLst>
          </p:cNvPr>
          <p:cNvSpPr/>
          <p:nvPr/>
        </p:nvSpPr>
        <p:spPr>
          <a:xfrm>
            <a:off x="350888" y="211282"/>
            <a:ext cx="543975" cy="148199"/>
          </a:xfrm>
          <a:prstGeom prst="rect">
            <a:avLst/>
          </a:prstGeom>
          <a:noFill/>
          <a:ln w="28575" cap="flat" cmpd="sng" algn="ctr">
            <a:solidFill>
              <a:schemeClr val="tx1">
                <a:lumMod val="95000"/>
                <a:lumOff val="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Tree>
    <p:extLst>
      <p:ext uri="{BB962C8B-B14F-4D97-AF65-F5344CB8AC3E}">
        <p14:creationId xmlns:p14="http://schemas.microsoft.com/office/powerpoint/2010/main" val="1054647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 name="Espace réservé du contenu 3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graphicFrame>
        <p:nvGraphicFramePr>
          <p:cNvPr id="23" name="Objet 22" hidden="1"/>
          <p:cNvGraphicFramePr>
            <a:graphicFrameLocks noChangeAspect="1"/>
          </p:cNvGraphicFramePr>
          <p:nvPr>
            <p:custDataLst>
              <p:tags r:id="rId2"/>
            </p:custDataLst>
            <p:extLst>
              <p:ext uri="{D42A27DB-BD31-4B8C-83A1-F6EECF244321}">
                <p14:modId xmlns:p14="http://schemas.microsoft.com/office/powerpoint/2010/main" val="42636008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0942" name="Diapositive think-cell" r:id="rId6" imgW="421" imgH="420" progId="TCLayout.ActiveDocument.1">
                  <p:embed/>
                </p:oleObj>
              </mc:Choice>
              <mc:Fallback>
                <p:oleObj name="Diapositive think-cell" r:id="rId6" imgW="421" imgH="420" progId="TCLayout.ActiveDocument.1">
                  <p:embed/>
                  <p:pic>
                    <p:nvPicPr>
                      <p:cNvPr id="23" name="Objet 2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6" name="ZoneTexte 25">
            <a:extLst>
              <a:ext uri="{FF2B5EF4-FFF2-40B4-BE49-F238E27FC236}">
                <a16:creationId xmlns:a16="http://schemas.microsoft.com/office/drawing/2014/main" xmlns="" id="{A7415FC6-C49D-456A-8415-81AD37E2AFDF}"/>
              </a:ext>
            </a:extLst>
          </p:cNvPr>
          <p:cNvSpPr txBox="1"/>
          <p:nvPr/>
        </p:nvSpPr>
        <p:spPr>
          <a:xfrm>
            <a:off x="405826" y="1700808"/>
            <a:ext cx="9299702" cy="5040560"/>
          </a:xfrm>
          <a:prstGeom prst="rect">
            <a:avLst/>
          </a:prstGeom>
          <a:ln>
            <a:solidFill>
              <a:schemeClr val="tx1"/>
            </a:solidFill>
          </a:ln>
        </p:spPr>
        <p:txBody>
          <a:bodyPr vert="horz" lIns="144000" tIns="41994" rIns="83988" bIns="41994" rtlCol="0">
            <a:noAutofit/>
          </a:bodyPr>
          <a:lstStyle>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200" b="0">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2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pPr lvl="2">
              <a:spcBef>
                <a:spcPts val="300"/>
              </a:spcBef>
            </a:pPr>
            <a:r>
              <a:rPr lang="fr-FR" b="1" dirty="0"/>
              <a:t>Faisabilité : </a:t>
            </a:r>
            <a:r>
              <a:rPr lang="fr-FR" dirty="0"/>
              <a:t>évaluer la faisabilité du dossier et expliquer sans attendre tout refus de financement au </a:t>
            </a:r>
            <a:r>
              <a:rPr lang="fr-FR" dirty="0" smtClean="0"/>
              <a:t>client</a:t>
            </a:r>
            <a:endParaRPr lang="fr-FR" b="1" dirty="0" smtClean="0"/>
          </a:p>
          <a:p>
            <a:pPr lvl="2">
              <a:spcBef>
                <a:spcPts val="300"/>
              </a:spcBef>
            </a:pPr>
            <a:r>
              <a:rPr lang="fr-FR" b="1" dirty="0" smtClean="0"/>
              <a:t>Proposition </a:t>
            </a:r>
            <a:r>
              <a:rPr lang="fr-FR" b="1" dirty="0"/>
              <a:t>/ argumentation / concrétisation : </a:t>
            </a:r>
            <a:r>
              <a:rPr lang="fr-FR" sz="1100" dirty="0"/>
              <a:t>proposer la simulation, la parcourir avec le client </a:t>
            </a:r>
            <a:r>
              <a:rPr lang="fr-FR" sz="1100" b="1" dirty="0" smtClean="0"/>
              <a:t>en </a:t>
            </a:r>
            <a:r>
              <a:rPr lang="fr-FR" sz="1100" b="1" dirty="0"/>
              <a:t>lui expliquant </a:t>
            </a:r>
            <a:r>
              <a:rPr lang="fr-FR" sz="1100" dirty="0"/>
              <a:t>les différents éléments taux, frais de dossier, ADE, </a:t>
            </a:r>
            <a:r>
              <a:rPr lang="fr-FR" sz="1100" dirty="0" smtClean="0"/>
              <a:t>garanties </a:t>
            </a:r>
            <a:r>
              <a:rPr lang="fr-FR" sz="1100" dirty="0" smtClean="0">
                <a:sym typeface="Wingdings" panose="05000000000000000000" pitchFamily="2" charset="2"/>
              </a:rPr>
              <a:t> </a:t>
            </a:r>
            <a:r>
              <a:rPr lang="fr-FR" sz="1100" dirty="0">
                <a:sym typeface="Wingdings" panose="05000000000000000000" pitchFamily="2" charset="2"/>
              </a:rPr>
              <a:t>rebondir sur les assurances et garanties adossées au </a:t>
            </a:r>
            <a:r>
              <a:rPr lang="fr-FR" sz="1100" dirty="0" smtClean="0">
                <a:sym typeface="Wingdings" panose="05000000000000000000" pitchFamily="2" charset="2"/>
              </a:rPr>
              <a:t>prêt - </a:t>
            </a:r>
            <a:r>
              <a:rPr lang="fr-FR" dirty="0" smtClean="0">
                <a:sym typeface="Wingdings" panose="05000000000000000000" pitchFamily="2" charset="2"/>
              </a:rPr>
              <a:t>ajuster </a:t>
            </a:r>
            <a:r>
              <a:rPr lang="fr-FR" dirty="0">
                <a:sym typeface="Wingdings" panose="05000000000000000000" pitchFamily="2" charset="2"/>
              </a:rPr>
              <a:t>la simulation avec le </a:t>
            </a:r>
            <a:r>
              <a:rPr lang="fr-FR" dirty="0" smtClean="0">
                <a:sym typeface="Wingdings" panose="05000000000000000000" pitchFamily="2" charset="2"/>
              </a:rPr>
              <a:t>client si besoin</a:t>
            </a:r>
            <a:endParaRPr lang="fr-FR" b="1" dirty="0" smtClean="0"/>
          </a:p>
          <a:p>
            <a:pPr lvl="2">
              <a:spcBef>
                <a:spcPts val="300"/>
              </a:spcBef>
            </a:pPr>
            <a:r>
              <a:rPr lang="fr-FR" b="1" dirty="0" smtClean="0"/>
              <a:t>Accord </a:t>
            </a:r>
            <a:r>
              <a:rPr lang="fr-FR" b="1" dirty="0"/>
              <a:t>de principe </a:t>
            </a:r>
            <a:r>
              <a:rPr lang="fr-FR" sz="1100" dirty="0" smtClean="0"/>
              <a:t>: </a:t>
            </a:r>
            <a:r>
              <a:rPr lang="fr-FR" sz="1100" dirty="0"/>
              <a:t>le </a:t>
            </a:r>
            <a:r>
              <a:rPr lang="fr-FR" sz="1100" dirty="0" smtClean="0"/>
              <a:t>mettre </a:t>
            </a:r>
            <a:r>
              <a:rPr lang="fr-FR" sz="1100" b="1" dirty="0" smtClean="0"/>
              <a:t>systématiquement</a:t>
            </a:r>
            <a:r>
              <a:rPr lang="fr-FR" sz="1100" dirty="0" smtClean="0"/>
              <a:t> à disposition dans l’EPH du </a:t>
            </a:r>
            <a:r>
              <a:rPr lang="fr-FR" sz="1100" dirty="0"/>
              <a:t>client pour le sécuriser sur son </a:t>
            </a:r>
            <a:r>
              <a:rPr lang="fr-FR" sz="1100" dirty="0" smtClean="0"/>
              <a:t>financement </a:t>
            </a:r>
            <a:r>
              <a:rPr lang="fr-FR" sz="1100" i="1" dirty="0" smtClean="0"/>
              <a:t>(si éligible) ou lui remettre papier</a:t>
            </a:r>
            <a:endParaRPr lang="fr-FR" sz="1100" b="1" i="1" dirty="0"/>
          </a:p>
          <a:p>
            <a:pPr lvl="2">
              <a:spcBef>
                <a:spcPts val="300"/>
              </a:spcBef>
            </a:pPr>
            <a:r>
              <a:rPr lang="fr-FR" b="1" dirty="0" smtClean="0"/>
              <a:t>Création de </a:t>
            </a:r>
            <a:r>
              <a:rPr lang="fr-FR" b="1" dirty="0"/>
              <a:t>l’EPH</a:t>
            </a:r>
            <a:r>
              <a:rPr lang="fr-FR" dirty="0"/>
              <a:t> : </a:t>
            </a:r>
            <a:r>
              <a:rPr lang="fr-FR" sz="1100" dirty="0"/>
              <a:t>créer l’EPH du </a:t>
            </a:r>
            <a:r>
              <a:rPr lang="fr-FR" sz="1100" dirty="0" smtClean="0"/>
              <a:t>client,  faire une démonstration des fonctionnalités </a:t>
            </a:r>
            <a:r>
              <a:rPr lang="fr-FR" sz="1100" i="1" dirty="0" smtClean="0"/>
              <a:t>(en priorité celles qui sont en gras) </a:t>
            </a:r>
            <a:r>
              <a:rPr lang="fr-FR" sz="1100" dirty="0" smtClean="0"/>
              <a:t/>
            </a:r>
            <a:br>
              <a:rPr lang="fr-FR" sz="1100" dirty="0" smtClean="0"/>
            </a:br>
            <a:r>
              <a:rPr lang="fr-FR" sz="1100" dirty="0" smtClean="0">
                <a:sym typeface="Wingdings" panose="05000000000000000000" pitchFamily="2" charset="2"/>
              </a:rPr>
              <a:t>lui expliquer qu’il trouvera une liste dynamique </a:t>
            </a:r>
            <a:r>
              <a:rPr lang="fr-FR" sz="1100" dirty="0">
                <a:sym typeface="Wingdings" panose="05000000000000000000" pitchFamily="2" charset="2"/>
              </a:rPr>
              <a:t>des PIAF </a:t>
            </a:r>
            <a:r>
              <a:rPr lang="fr-FR" sz="1100" dirty="0" smtClean="0">
                <a:sym typeface="Wingdings" panose="05000000000000000000" pitchFamily="2" charset="2"/>
              </a:rPr>
              <a:t>requises </a:t>
            </a:r>
            <a:r>
              <a:rPr lang="fr-FR" sz="1100" i="1" dirty="0" smtClean="0">
                <a:sym typeface="Wingdings" panose="05000000000000000000" pitchFamily="2" charset="2"/>
              </a:rPr>
              <a:t>(mise à jour en temps réel) </a:t>
            </a:r>
            <a:r>
              <a:rPr lang="fr-FR" sz="1100" dirty="0" smtClean="0">
                <a:sym typeface="Wingdings" panose="05000000000000000000" pitchFamily="2" charset="2"/>
              </a:rPr>
              <a:t/>
            </a:r>
            <a:br>
              <a:rPr lang="fr-FR" sz="1100" dirty="0" smtClean="0">
                <a:sym typeface="Wingdings" panose="05000000000000000000" pitchFamily="2" charset="2"/>
              </a:rPr>
            </a:br>
            <a:r>
              <a:rPr lang="fr-FR" sz="1100" dirty="0" smtClean="0">
                <a:sym typeface="Wingdings" panose="05000000000000000000" pitchFamily="2" charset="2"/>
              </a:rPr>
              <a:t>Faire télécharger au client et lui montrer l’application mobile « Mon Projet </a:t>
            </a:r>
            <a:r>
              <a:rPr lang="fr-FR" sz="1100" dirty="0" err="1" smtClean="0">
                <a:sym typeface="Wingdings" panose="05000000000000000000" pitchFamily="2" charset="2"/>
              </a:rPr>
              <a:t>Immo</a:t>
            </a:r>
            <a:r>
              <a:rPr lang="fr-FR" sz="1100" dirty="0" smtClean="0">
                <a:sym typeface="Wingdings" panose="05000000000000000000" pitchFamily="2" charset="2"/>
              </a:rPr>
              <a:t> » qui sera encore plus facile pour télécharger les PIAF</a:t>
            </a:r>
            <a:endParaRPr lang="fr-FR" sz="1100" dirty="0"/>
          </a:p>
          <a:p>
            <a:pPr lvl="2">
              <a:spcBef>
                <a:spcPts val="300"/>
              </a:spcBef>
            </a:pPr>
            <a:endParaRPr lang="fr-FR" dirty="0"/>
          </a:p>
          <a:p>
            <a:pPr lvl="2">
              <a:spcBef>
                <a:spcPts val="300"/>
              </a:spcBef>
            </a:pPr>
            <a:endParaRPr lang="fr-FR" b="1" dirty="0" smtClean="0"/>
          </a:p>
          <a:p>
            <a:pPr lvl="2">
              <a:spcBef>
                <a:spcPts val="300"/>
              </a:spcBef>
            </a:pPr>
            <a:r>
              <a:rPr lang="fr-FR" b="1" dirty="0" smtClean="0"/>
              <a:t>Présentation des futurs échanges d’informations </a:t>
            </a:r>
            <a:r>
              <a:rPr lang="fr-FR" dirty="0" smtClean="0"/>
              <a:t>: </a:t>
            </a:r>
            <a:r>
              <a:rPr lang="fr-FR" sz="1100" dirty="0"/>
              <a:t>expliquer </a:t>
            </a:r>
            <a:r>
              <a:rPr lang="fr-FR" sz="1100" dirty="0" smtClean="0"/>
              <a:t>la Banque en Ligne </a:t>
            </a:r>
            <a:r>
              <a:rPr lang="fr-FR" sz="1100" dirty="0"/>
              <a:t>et l’importance </a:t>
            </a:r>
            <a:r>
              <a:rPr lang="fr-FR" sz="1100" dirty="0" smtClean="0"/>
              <a:t>de préférer la </a:t>
            </a:r>
            <a:r>
              <a:rPr lang="fr-FR" sz="1100" dirty="0"/>
              <a:t>messagerie sécurisée </a:t>
            </a:r>
            <a:r>
              <a:rPr lang="fr-FR" sz="1100" dirty="0" smtClean="0"/>
              <a:t/>
            </a:r>
            <a:br>
              <a:rPr lang="fr-FR" sz="1100" dirty="0" smtClean="0"/>
            </a:br>
            <a:r>
              <a:rPr lang="fr-FR" sz="1100" dirty="0" smtClean="0"/>
              <a:t>indiquer </a:t>
            </a:r>
            <a:r>
              <a:rPr lang="fr-FR" sz="1100" dirty="0"/>
              <a:t>au client que nous serons présents sur toute la durée de la relation pour l’accompagner </a:t>
            </a:r>
            <a:r>
              <a:rPr lang="fr-FR" sz="1100" i="1" dirty="0" smtClean="0"/>
              <a:t>(Programme relationnel </a:t>
            </a:r>
            <a:r>
              <a:rPr lang="fr-FR" sz="1100" i="1" dirty="0" err="1" smtClean="0"/>
              <a:t>immo</a:t>
            </a:r>
            <a:r>
              <a:rPr lang="fr-FR" sz="1100" i="1" dirty="0" smtClean="0"/>
              <a:t> : appels</a:t>
            </a:r>
            <a:r>
              <a:rPr lang="fr-FR" sz="1100" i="1" dirty="0"/>
              <a:t>, messages, informations et conseils en fonction de ses besoins</a:t>
            </a:r>
            <a:r>
              <a:rPr lang="fr-FR" sz="1100" i="1" dirty="0" smtClean="0"/>
              <a:t>)</a:t>
            </a:r>
            <a:endParaRPr lang="fr-FR" sz="1100" i="1" dirty="0"/>
          </a:p>
          <a:p>
            <a:pPr lvl="2">
              <a:spcBef>
                <a:spcPts val="300"/>
              </a:spcBef>
            </a:pPr>
            <a:r>
              <a:rPr lang="fr-FR" b="1" dirty="0" smtClean="0"/>
              <a:t>Fiche client « Mon projet immobilier » </a:t>
            </a:r>
            <a:r>
              <a:rPr lang="fr-FR" b="1" dirty="0"/>
              <a:t>: </a:t>
            </a:r>
            <a:r>
              <a:rPr lang="fr-FR" dirty="0" smtClean="0"/>
              <a:t>la</a:t>
            </a:r>
            <a:r>
              <a:rPr lang="fr-FR" b="1" dirty="0" smtClean="0"/>
              <a:t> </a:t>
            </a:r>
            <a:r>
              <a:rPr lang="fr-FR" sz="1100" dirty="0" smtClean="0"/>
              <a:t>remettre et </a:t>
            </a:r>
            <a:r>
              <a:rPr lang="fr-FR" sz="1100" dirty="0"/>
              <a:t>l’expliquer au client – si les délais clients sont déjà définis, inscrire les dates limites des différentes étapes du projet </a:t>
            </a:r>
            <a:endParaRPr lang="fr-FR" sz="1100" dirty="0" smtClean="0"/>
          </a:p>
          <a:p>
            <a:pPr lvl="2">
              <a:spcBef>
                <a:spcPts val="300"/>
              </a:spcBef>
            </a:pPr>
            <a:r>
              <a:rPr lang="fr-FR" b="1" dirty="0" smtClean="0"/>
              <a:t>Prise </a:t>
            </a:r>
            <a:r>
              <a:rPr lang="fr-FR" b="1" dirty="0"/>
              <a:t>de congé</a:t>
            </a:r>
            <a:r>
              <a:rPr lang="fr-FR" dirty="0"/>
              <a:t> : </a:t>
            </a:r>
            <a:r>
              <a:rPr lang="fr-FR" sz="1100" dirty="0"/>
              <a:t>fournir les </a:t>
            </a:r>
            <a:r>
              <a:rPr lang="fr-FR" sz="1100" b="1" dirty="0"/>
              <a:t>tarifs bancaires du CACE,</a:t>
            </a:r>
            <a:r>
              <a:rPr lang="fr-FR" sz="1100" dirty="0"/>
              <a:t> expliquer les prochaines étapes, s’assurer que tout est clair et prévoir un prochain échange téléphonique. </a:t>
            </a:r>
            <a:endParaRPr lang="fr-FR" sz="1100" dirty="0" smtClean="0"/>
          </a:p>
          <a:p>
            <a:pPr lvl="2">
              <a:spcBef>
                <a:spcPts val="300"/>
              </a:spcBef>
            </a:pPr>
            <a:r>
              <a:rPr lang="fr-FR" dirty="0" smtClean="0"/>
              <a:t>Informer le </a:t>
            </a:r>
            <a:r>
              <a:rPr lang="fr-FR" dirty="0"/>
              <a:t>client </a:t>
            </a:r>
            <a:r>
              <a:rPr lang="fr-FR" dirty="0" smtClean="0"/>
              <a:t>de l’appel téléphonique </a:t>
            </a:r>
            <a:r>
              <a:rPr lang="fr-FR" b="1" dirty="0"/>
              <a:t>de satisfaction et de suivi </a:t>
            </a:r>
            <a:r>
              <a:rPr lang="fr-FR" dirty="0" smtClean="0"/>
              <a:t>par le </a:t>
            </a:r>
            <a:r>
              <a:rPr lang="fr-FR" b="1" dirty="0" smtClean="0"/>
              <a:t>Manager </a:t>
            </a:r>
            <a:r>
              <a:rPr lang="fr-FR" dirty="0" smtClean="0"/>
              <a:t>dans </a:t>
            </a:r>
            <a:r>
              <a:rPr lang="fr-FR" dirty="0"/>
              <a:t>les prochains jours </a:t>
            </a:r>
            <a:r>
              <a:rPr lang="fr-FR" i="1" dirty="0"/>
              <a:t>(entre J+4 et J+7) </a:t>
            </a:r>
            <a:r>
              <a:rPr lang="fr-FR" i="1" dirty="0" smtClean="0"/>
              <a:t/>
            </a:r>
            <a:br>
              <a:rPr lang="fr-FR" i="1" dirty="0" smtClean="0"/>
            </a:br>
            <a:r>
              <a:rPr lang="fr-FR" dirty="0" smtClean="0">
                <a:solidFill>
                  <a:srgbClr val="0070C0"/>
                </a:solidFill>
              </a:rPr>
              <a:t>«</a:t>
            </a:r>
            <a:r>
              <a:rPr lang="fr-FR" dirty="0"/>
              <a:t>  </a:t>
            </a:r>
            <a:r>
              <a:rPr lang="fr-FR" i="1" dirty="0" smtClean="0">
                <a:solidFill>
                  <a:srgbClr val="0070C0"/>
                </a:solidFill>
              </a:rPr>
              <a:t>Le </a:t>
            </a:r>
            <a:r>
              <a:rPr lang="fr-FR" i="1" dirty="0">
                <a:solidFill>
                  <a:srgbClr val="0070C0"/>
                </a:solidFill>
              </a:rPr>
              <a:t>responsable d’agence </a:t>
            </a:r>
            <a:r>
              <a:rPr lang="fr-FR" i="1" dirty="0" smtClean="0">
                <a:solidFill>
                  <a:srgbClr val="0070C0"/>
                </a:solidFill>
              </a:rPr>
              <a:t>(n’a </a:t>
            </a:r>
            <a:r>
              <a:rPr lang="fr-FR" i="1" dirty="0">
                <a:solidFill>
                  <a:srgbClr val="0070C0"/>
                </a:solidFill>
              </a:rPr>
              <a:t>pas pu passer </a:t>
            </a:r>
            <a:r>
              <a:rPr lang="fr-FR" i="1" dirty="0" smtClean="0">
                <a:solidFill>
                  <a:srgbClr val="0070C0"/>
                </a:solidFill>
              </a:rPr>
              <a:t>vous </a:t>
            </a:r>
            <a:r>
              <a:rPr lang="fr-FR" i="1" dirty="0">
                <a:solidFill>
                  <a:srgbClr val="0070C0"/>
                </a:solidFill>
              </a:rPr>
              <a:t>saluer durant notre </a:t>
            </a:r>
            <a:r>
              <a:rPr lang="fr-FR" i="1" dirty="0" smtClean="0">
                <a:solidFill>
                  <a:srgbClr val="0070C0"/>
                </a:solidFill>
              </a:rPr>
              <a:t>RDV)  </a:t>
            </a:r>
            <a:r>
              <a:rPr lang="fr-FR" i="1" dirty="0">
                <a:solidFill>
                  <a:srgbClr val="0070C0"/>
                </a:solidFill>
              </a:rPr>
              <a:t>vous appellera d’ici quelques jours pour s’assurer de votre </a:t>
            </a:r>
            <a:r>
              <a:rPr lang="fr-FR" i="1" dirty="0" smtClean="0">
                <a:solidFill>
                  <a:srgbClr val="0070C0"/>
                </a:solidFill>
              </a:rPr>
              <a:t>satisfaction suite </a:t>
            </a:r>
            <a:r>
              <a:rPr lang="fr-FR" i="1" dirty="0">
                <a:solidFill>
                  <a:srgbClr val="0070C0"/>
                </a:solidFill>
              </a:rPr>
              <a:t>à ce premier échange</a:t>
            </a:r>
            <a:r>
              <a:rPr lang="fr-FR" i="1" dirty="0"/>
              <a:t> </a:t>
            </a:r>
            <a:r>
              <a:rPr lang="fr-FR" i="1" dirty="0" smtClean="0">
                <a:solidFill>
                  <a:srgbClr val="0070C0"/>
                </a:solidFill>
              </a:rPr>
              <a:t>»</a:t>
            </a:r>
            <a:endParaRPr lang="fr-FR" i="1" dirty="0">
              <a:solidFill>
                <a:srgbClr val="0070C0"/>
              </a:solidFill>
            </a:endParaRPr>
          </a:p>
          <a:p>
            <a:pPr lvl="1">
              <a:spcBef>
                <a:spcPts val="300"/>
              </a:spcBef>
            </a:pPr>
            <a:endParaRPr lang="fr-FR" b="1" u="sng" dirty="0"/>
          </a:p>
          <a:p>
            <a:pPr lvl="1">
              <a:spcBef>
                <a:spcPts val="300"/>
              </a:spcBef>
            </a:pPr>
            <a:r>
              <a:rPr lang="fr-FR" b="1" u="sng" dirty="0"/>
              <a:t>APRÈS LE RDV</a:t>
            </a:r>
          </a:p>
          <a:p>
            <a:pPr lvl="2">
              <a:spcBef>
                <a:spcPts val="300"/>
              </a:spcBef>
            </a:pPr>
            <a:r>
              <a:rPr lang="fr-FR" dirty="0"/>
              <a:t>Saisir dans le  </a:t>
            </a:r>
            <a:r>
              <a:rPr lang="fr-FR" dirty="0" smtClean="0"/>
              <a:t>DCP l’intensité </a:t>
            </a:r>
            <a:r>
              <a:rPr lang="fr-FR" dirty="0"/>
              <a:t>relationnelle validée avec le client</a:t>
            </a:r>
          </a:p>
          <a:p>
            <a:pPr lvl="2">
              <a:spcBef>
                <a:spcPts val="300"/>
              </a:spcBef>
            </a:pPr>
            <a:r>
              <a:rPr lang="fr-FR" dirty="0" smtClean="0"/>
              <a:t>Faire suivre compte rendu DCP au Manager pour le rappel </a:t>
            </a:r>
            <a:r>
              <a:rPr lang="fr-FR" dirty="0"/>
              <a:t>de </a:t>
            </a:r>
            <a:r>
              <a:rPr lang="fr-FR" dirty="0" smtClean="0"/>
              <a:t>satisfaction</a:t>
            </a:r>
          </a:p>
          <a:p>
            <a:pPr lvl="2">
              <a:spcBef>
                <a:spcPts val="300"/>
              </a:spcBef>
            </a:pPr>
            <a:r>
              <a:rPr lang="fr-FR" dirty="0" smtClean="0"/>
              <a:t>Compléter </a:t>
            </a:r>
            <a:r>
              <a:rPr lang="fr-FR" dirty="0"/>
              <a:t>la demande de dérogation si conditions particulières négociées</a:t>
            </a:r>
          </a:p>
          <a:p>
            <a:pPr lvl="1"/>
            <a:endParaRPr lang="fr-FR" dirty="0"/>
          </a:p>
          <a:p>
            <a:pPr lvl="1"/>
            <a:endParaRPr lang="fr-FR" sz="1100" b="1" dirty="0"/>
          </a:p>
        </p:txBody>
      </p:sp>
      <p:sp>
        <p:nvSpPr>
          <p:cNvPr id="25" name="Rectangle 24">
            <a:extLst>
              <a:ext uri="{FF2B5EF4-FFF2-40B4-BE49-F238E27FC236}">
                <a16:creationId xmlns:a16="http://schemas.microsoft.com/office/drawing/2014/main" xmlns="" id="{C33865D5-B5B1-4825-9ADC-AA980CD03510}"/>
              </a:ext>
            </a:extLst>
          </p:cNvPr>
          <p:cNvSpPr/>
          <p:nvPr/>
        </p:nvSpPr>
        <p:spPr>
          <a:xfrm>
            <a:off x="405824" y="1450089"/>
            <a:ext cx="9299185" cy="297549"/>
          </a:xfrm>
          <a:prstGeom prst="rect">
            <a:avLst/>
          </a:prstGeom>
          <a:solidFill>
            <a:schemeClr val="accent4">
              <a:lumMod val="7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EN QUOI CA CONSISTE ?</a:t>
            </a:r>
          </a:p>
        </p:txBody>
      </p:sp>
      <p:sp>
        <p:nvSpPr>
          <p:cNvPr id="43" name="Rectangle 42">
            <a:extLst>
              <a:ext uri="{FF2B5EF4-FFF2-40B4-BE49-F238E27FC236}">
                <a16:creationId xmlns:a16="http://schemas.microsoft.com/office/drawing/2014/main" xmlns="" id="{CC9B0F4B-DF37-431A-B54F-C8E9F178C5C7}"/>
              </a:ext>
            </a:extLst>
          </p:cNvPr>
          <p:cNvSpPr/>
          <p:nvPr/>
        </p:nvSpPr>
        <p:spPr>
          <a:xfrm>
            <a:off x="7066759" y="5670202"/>
            <a:ext cx="2638769" cy="1071166"/>
          </a:xfrm>
          <a:prstGeom prst="rect">
            <a:avLst/>
          </a:prstGeom>
          <a:solidFill>
            <a:schemeClr val="bg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18000" rIns="18000" rtlCol="0" anchor="t">
            <a:noAutofit/>
          </a:bodyPr>
          <a:lstStyle/>
          <a:p>
            <a:pPr marL="171450" indent="-171450">
              <a:buFont typeface="Calibri" panose="020F0502020204030204" pitchFamily="34" charset="0"/>
              <a:buChar char="&gt;"/>
            </a:pPr>
            <a:r>
              <a:rPr lang="fr-FR" sz="1100" dirty="0">
                <a:solidFill>
                  <a:schemeClr val="tx1"/>
                </a:solidFill>
                <a:hlinkClick r:id="rId8" action="ppaction://hlinksldjump"/>
              </a:rPr>
              <a:t>Fiche automatique des </a:t>
            </a:r>
            <a:r>
              <a:rPr lang="fr-FR" sz="1100" dirty="0" smtClean="0">
                <a:solidFill>
                  <a:schemeClr val="tx1"/>
                </a:solidFill>
                <a:hlinkClick r:id="rId8" action="ppaction://hlinksldjump"/>
              </a:rPr>
              <a:t>PIAF</a:t>
            </a:r>
            <a:endParaRPr lang="fr-FR" sz="1100" u="sng" dirty="0" smtClean="0">
              <a:solidFill>
                <a:schemeClr val="tx1"/>
              </a:solidFill>
            </a:endParaRPr>
          </a:p>
          <a:p>
            <a:pPr marL="171450" indent="-171450">
              <a:buFont typeface="Calibri" panose="020F0502020204030204" pitchFamily="34" charset="0"/>
              <a:buChar char="&gt;"/>
            </a:pPr>
            <a:r>
              <a:rPr lang="fr-FR" sz="1100" u="sng" dirty="0" smtClean="0">
                <a:solidFill>
                  <a:schemeClr val="tx1"/>
                </a:solidFill>
                <a:hlinkClick r:id="rId9" action="ppaction://hlinksldjump"/>
              </a:rPr>
              <a:t>Comment créer EPH client</a:t>
            </a:r>
            <a:endParaRPr lang="fr-FR" sz="1100" u="sng" dirty="0" smtClean="0">
              <a:solidFill>
                <a:schemeClr val="tx1"/>
              </a:solidFill>
            </a:endParaRPr>
          </a:p>
          <a:p>
            <a:pPr marL="171450" indent="-171450">
              <a:buFont typeface="Calibri" panose="020F0502020204030204" pitchFamily="34" charset="0"/>
              <a:buChar char="&gt;"/>
            </a:pPr>
            <a:r>
              <a:rPr lang="fr-FR" sz="1100" u="sng" dirty="0" smtClean="0">
                <a:solidFill>
                  <a:schemeClr val="tx1"/>
                </a:solidFill>
                <a:hlinkClick r:id="rId10" action="ppaction://hlinksldjump"/>
              </a:rPr>
              <a:t>Présenter l’EPH en10mn</a:t>
            </a:r>
            <a:endParaRPr lang="fr-FR" sz="1100" u="sng" dirty="0" smtClean="0">
              <a:solidFill>
                <a:schemeClr val="tx1"/>
              </a:solidFill>
              <a:hlinkClick r:id="rId11" action="ppaction://hlinksldjump"/>
            </a:endParaRPr>
          </a:p>
          <a:p>
            <a:pPr marL="171450" indent="-171450">
              <a:buFont typeface="Calibri" panose="020F0502020204030204" pitchFamily="34" charset="0"/>
              <a:buChar char="&gt;"/>
            </a:pPr>
            <a:r>
              <a:rPr lang="fr-FR" sz="1100" dirty="0" smtClean="0">
                <a:solidFill>
                  <a:schemeClr val="tx1"/>
                </a:solidFill>
                <a:hlinkClick r:id="rId11" action="ppaction://hlinksldjump"/>
              </a:rPr>
              <a:t>Accord </a:t>
            </a:r>
            <a:r>
              <a:rPr lang="fr-FR" sz="1100" dirty="0">
                <a:solidFill>
                  <a:schemeClr val="tx1"/>
                </a:solidFill>
                <a:hlinkClick r:id="rId11" action="ppaction://hlinksldjump"/>
              </a:rPr>
              <a:t>de principe</a:t>
            </a:r>
            <a:endParaRPr lang="fr-FR" sz="1100" dirty="0">
              <a:solidFill>
                <a:schemeClr val="tx1"/>
              </a:solidFill>
            </a:endParaRPr>
          </a:p>
          <a:p>
            <a:pPr marL="171450" indent="-171450">
              <a:buFont typeface="Calibri" panose="020F0502020204030204" pitchFamily="34" charset="0"/>
              <a:buChar char="&gt;"/>
            </a:pPr>
            <a:r>
              <a:rPr lang="fr-FR" sz="1100" dirty="0" smtClean="0">
                <a:solidFill>
                  <a:schemeClr val="tx1"/>
                </a:solidFill>
                <a:hlinkClick r:id="rId12" action="ppaction://hlinksldjump"/>
              </a:rPr>
              <a:t>Fiche client </a:t>
            </a:r>
            <a:r>
              <a:rPr lang="fr-FR" sz="1100" dirty="0">
                <a:solidFill>
                  <a:schemeClr val="tx1"/>
                </a:solidFill>
                <a:hlinkClick r:id="rId12" action="ppaction://hlinksldjump"/>
              </a:rPr>
              <a:t>« Mon projet </a:t>
            </a:r>
            <a:r>
              <a:rPr lang="fr-FR" sz="1100" dirty="0" err="1">
                <a:solidFill>
                  <a:schemeClr val="tx1"/>
                </a:solidFill>
                <a:hlinkClick r:id="rId12" action="ppaction://hlinksldjump"/>
              </a:rPr>
              <a:t>immo</a:t>
            </a:r>
            <a:r>
              <a:rPr lang="fr-FR" sz="1100" dirty="0">
                <a:solidFill>
                  <a:schemeClr val="tx1"/>
                </a:solidFill>
                <a:hlinkClick r:id="rId12" action="ppaction://hlinksldjump"/>
              </a:rPr>
              <a:t> </a:t>
            </a:r>
            <a:r>
              <a:rPr lang="fr-FR" sz="1100" dirty="0" smtClean="0">
                <a:solidFill>
                  <a:schemeClr val="tx1"/>
                </a:solidFill>
                <a:hlinkClick r:id="rId12" action="ppaction://hlinksldjump"/>
              </a:rPr>
              <a:t>»</a:t>
            </a:r>
            <a:r>
              <a:rPr lang="fr-FR" sz="1100" u="sng" dirty="0">
                <a:solidFill>
                  <a:schemeClr val="tx1"/>
                </a:solidFill>
                <a:hlinkClick r:id="rId13" action="ppaction://hlinksldjump"/>
              </a:rPr>
              <a:t> </a:t>
            </a:r>
            <a:endParaRPr lang="fr-FR" sz="1100" u="sng" dirty="0" smtClean="0">
              <a:solidFill>
                <a:schemeClr val="tx1"/>
              </a:solidFill>
              <a:hlinkClick r:id="rId13" action="ppaction://hlinksldjump"/>
            </a:endParaRPr>
          </a:p>
          <a:p>
            <a:pPr marL="171450" indent="-171450">
              <a:buFont typeface="Calibri" panose="020F0502020204030204" pitchFamily="34" charset="0"/>
              <a:buChar char="&gt;"/>
            </a:pPr>
            <a:r>
              <a:rPr lang="fr-FR" sz="1100" u="sng" dirty="0" smtClean="0">
                <a:solidFill>
                  <a:schemeClr val="tx1"/>
                </a:solidFill>
                <a:hlinkClick r:id="rId14" action="ppaction://hlinksldjump"/>
              </a:rPr>
              <a:t>Rédiger </a:t>
            </a:r>
            <a:r>
              <a:rPr lang="fr-FR" sz="1100" u="sng" dirty="0">
                <a:solidFill>
                  <a:schemeClr val="tx1"/>
                </a:solidFill>
                <a:hlinkClick r:id="rId14" action="ppaction://hlinksldjump"/>
              </a:rPr>
              <a:t>une demande de dérogation</a:t>
            </a:r>
            <a:endParaRPr lang="fr-FR" sz="1100" u="sng" dirty="0">
              <a:solidFill>
                <a:schemeClr val="tx1"/>
              </a:solidFill>
            </a:endParaRPr>
          </a:p>
          <a:p>
            <a:pPr marL="171450" indent="-171450">
              <a:buFont typeface="Calibri" panose="020F0502020204030204" pitchFamily="34" charset="0"/>
              <a:buChar char="&gt;"/>
            </a:pPr>
            <a:endParaRPr lang="fr-FR" sz="1100" dirty="0">
              <a:solidFill>
                <a:schemeClr val="tx1"/>
              </a:solidFill>
            </a:endParaRPr>
          </a:p>
        </p:txBody>
      </p:sp>
      <p:sp>
        <p:nvSpPr>
          <p:cNvPr id="44" name="Rectangle 43">
            <a:extLst>
              <a:ext uri="{FF2B5EF4-FFF2-40B4-BE49-F238E27FC236}">
                <a16:creationId xmlns:a16="http://schemas.microsoft.com/office/drawing/2014/main" xmlns="" id="{B735BB12-C70E-4AF5-AA02-8E422B78FD28}"/>
              </a:ext>
            </a:extLst>
          </p:cNvPr>
          <p:cNvSpPr/>
          <p:nvPr/>
        </p:nvSpPr>
        <p:spPr>
          <a:xfrm>
            <a:off x="7067383" y="5407124"/>
            <a:ext cx="2637627" cy="260985"/>
          </a:xfrm>
          <a:prstGeom prst="rect">
            <a:avLst/>
          </a:prstGeom>
          <a:solidFill>
            <a:schemeClr val="accent2"/>
          </a:solidFill>
          <a:ln w="127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FICHES TECHNIQUES </a:t>
            </a:r>
          </a:p>
        </p:txBody>
      </p:sp>
      <p:sp>
        <p:nvSpPr>
          <p:cNvPr id="3" name="Rectangle 2">
            <a:extLst>
              <a:ext uri="{FF2B5EF4-FFF2-40B4-BE49-F238E27FC236}">
                <a16:creationId xmlns:a16="http://schemas.microsoft.com/office/drawing/2014/main" xmlns="" id="{D1AD17BF-8658-4DD4-A2EF-063B0B7D3803}"/>
              </a:ext>
            </a:extLst>
          </p:cNvPr>
          <p:cNvSpPr/>
          <p:nvPr/>
        </p:nvSpPr>
        <p:spPr>
          <a:xfrm>
            <a:off x="600695" y="3216579"/>
            <a:ext cx="1666855" cy="295095"/>
          </a:xfrm>
          <a:prstGeom prst="rect">
            <a:avLst/>
          </a:prstGeom>
          <a:solidFill>
            <a:schemeClr val="bg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tx1"/>
                </a:solidFill>
              </a:rPr>
              <a:t>Simulations</a:t>
            </a:r>
          </a:p>
        </p:txBody>
      </p:sp>
      <p:sp>
        <p:nvSpPr>
          <p:cNvPr id="18" name="Rectangle 17">
            <a:extLst>
              <a:ext uri="{FF2B5EF4-FFF2-40B4-BE49-F238E27FC236}">
                <a16:creationId xmlns:a16="http://schemas.microsoft.com/office/drawing/2014/main" xmlns="" id="{E3ED8CB0-BB34-417D-8E1C-E8AC8F5AF75E}"/>
              </a:ext>
            </a:extLst>
          </p:cNvPr>
          <p:cNvSpPr/>
          <p:nvPr/>
        </p:nvSpPr>
        <p:spPr>
          <a:xfrm>
            <a:off x="2357319" y="3216578"/>
            <a:ext cx="1666855" cy="295095"/>
          </a:xfrm>
          <a:prstGeom prst="rect">
            <a:avLst/>
          </a:prstGeom>
          <a:solidFill>
            <a:schemeClr val="bg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tx1"/>
                </a:solidFill>
              </a:rPr>
              <a:t>Validation simulation </a:t>
            </a:r>
          </a:p>
        </p:txBody>
      </p:sp>
      <p:sp>
        <p:nvSpPr>
          <p:cNvPr id="19" name="Rectangle 18">
            <a:extLst>
              <a:ext uri="{FF2B5EF4-FFF2-40B4-BE49-F238E27FC236}">
                <a16:creationId xmlns:a16="http://schemas.microsoft.com/office/drawing/2014/main" xmlns="" id="{48E4B6BD-1C18-44D8-91DB-29F84ACBFE16}"/>
              </a:ext>
            </a:extLst>
          </p:cNvPr>
          <p:cNvSpPr/>
          <p:nvPr/>
        </p:nvSpPr>
        <p:spPr>
          <a:xfrm>
            <a:off x="4110245" y="3216577"/>
            <a:ext cx="1666855" cy="295095"/>
          </a:xfrm>
          <a:prstGeom prst="rect">
            <a:avLst/>
          </a:prstGeom>
          <a:solidFill>
            <a:schemeClr val="bg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tx1"/>
                </a:solidFill>
              </a:rPr>
              <a:t>Transmission de </a:t>
            </a:r>
            <a:r>
              <a:rPr lang="fr-FR" sz="1200" b="1" dirty="0" smtClean="0">
                <a:solidFill>
                  <a:schemeClr val="tx1"/>
                </a:solidFill>
              </a:rPr>
              <a:t>PIAF</a:t>
            </a:r>
            <a:endParaRPr lang="fr-FR" sz="1200" b="1" dirty="0">
              <a:solidFill>
                <a:schemeClr val="tx1"/>
              </a:solidFill>
            </a:endParaRPr>
          </a:p>
        </p:txBody>
      </p:sp>
      <p:sp>
        <p:nvSpPr>
          <p:cNvPr id="20" name="Rectangle 19">
            <a:extLst>
              <a:ext uri="{FF2B5EF4-FFF2-40B4-BE49-F238E27FC236}">
                <a16:creationId xmlns:a16="http://schemas.microsoft.com/office/drawing/2014/main" xmlns="" id="{80AE6D89-122B-44E3-B45E-1AD410F4CFA2}"/>
              </a:ext>
            </a:extLst>
          </p:cNvPr>
          <p:cNvSpPr/>
          <p:nvPr/>
        </p:nvSpPr>
        <p:spPr>
          <a:xfrm>
            <a:off x="5849108" y="3216576"/>
            <a:ext cx="1666855" cy="295095"/>
          </a:xfrm>
          <a:prstGeom prst="rect">
            <a:avLst/>
          </a:prstGeom>
          <a:solidFill>
            <a:schemeClr val="bg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tx1"/>
                </a:solidFill>
              </a:rPr>
              <a:t>Ligne de temps client</a:t>
            </a:r>
          </a:p>
        </p:txBody>
      </p:sp>
      <p:sp>
        <p:nvSpPr>
          <p:cNvPr id="21" name="Rectangle 20">
            <a:extLst>
              <a:ext uri="{FF2B5EF4-FFF2-40B4-BE49-F238E27FC236}">
                <a16:creationId xmlns:a16="http://schemas.microsoft.com/office/drawing/2014/main" xmlns="" id="{E0C8A8EE-7306-4EF1-87E5-2484B22356CC}"/>
              </a:ext>
            </a:extLst>
          </p:cNvPr>
          <p:cNvSpPr/>
          <p:nvPr/>
        </p:nvSpPr>
        <p:spPr>
          <a:xfrm>
            <a:off x="7603180" y="3216575"/>
            <a:ext cx="1666855" cy="295095"/>
          </a:xfrm>
          <a:prstGeom prst="rect">
            <a:avLst/>
          </a:prstGeom>
          <a:solidFill>
            <a:schemeClr val="bg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smtClean="0">
                <a:solidFill>
                  <a:schemeClr val="tx1"/>
                </a:solidFill>
              </a:rPr>
              <a:t>Avancement du projet</a:t>
            </a:r>
            <a:endParaRPr lang="fr-FR" sz="1200" b="1" dirty="0">
              <a:solidFill>
                <a:schemeClr val="tx1"/>
              </a:solidFill>
            </a:endParaRPr>
          </a:p>
        </p:txBody>
      </p:sp>
      <p:sp>
        <p:nvSpPr>
          <p:cNvPr id="31" name="Rectangle 30">
            <a:extLst>
              <a:ext uri="{FF2B5EF4-FFF2-40B4-BE49-F238E27FC236}">
                <a16:creationId xmlns:a16="http://schemas.microsoft.com/office/drawing/2014/main" xmlns="" id="{FDDB9379-6A34-40A2-9F57-C59A496F1370}"/>
              </a:ext>
            </a:extLst>
          </p:cNvPr>
          <p:cNvSpPr/>
          <p:nvPr/>
        </p:nvSpPr>
        <p:spPr>
          <a:xfrm>
            <a:off x="328707" y="212577"/>
            <a:ext cx="543975" cy="147729"/>
          </a:xfrm>
          <a:prstGeom prst="rect">
            <a:avLst/>
          </a:prstGeom>
          <a:noFill/>
          <a:ln w="28575" cap="flat" cmpd="sng" algn="ctr">
            <a:solidFill>
              <a:schemeClr val="tx1">
                <a:lumMod val="95000"/>
                <a:lumOff val="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16" name="Espace réservé du texte 2">
            <a:extLst>
              <a:ext uri="{FF2B5EF4-FFF2-40B4-BE49-F238E27FC236}">
                <a16:creationId xmlns:a16="http://schemas.microsoft.com/office/drawing/2014/main" xmlns="" id="{679B6EA6-4282-4598-B867-80EE5DC7A5B3}"/>
              </a:ext>
            </a:extLst>
          </p:cNvPr>
          <p:cNvSpPr txBox="1">
            <a:spLocks/>
          </p:cNvSpPr>
          <p:nvPr/>
        </p:nvSpPr>
        <p:spPr>
          <a:xfrm>
            <a:off x="1097697" y="357574"/>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dirty="0"/>
              <a:t>3. RDV de découverte 2</a:t>
            </a:r>
            <a:r>
              <a:rPr lang="fr-FR" dirty="0" smtClean="0"/>
              <a:t>/2</a:t>
            </a:r>
            <a:endParaRPr lang="fr-FR" dirty="0"/>
          </a:p>
        </p:txBody>
      </p:sp>
      <p:sp>
        <p:nvSpPr>
          <p:cNvPr id="22" name="Rectangle 21">
            <a:extLst>
              <a:ext uri="{FF2B5EF4-FFF2-40B4-BE49-F238E27FC236}">
                <a16:creationId xmlns:a16="http://schemas.microsoft.com/office/drawing/2014/main" xmlns="" id="{5B7E94C3-F886-4BDE-B232-8935914A1BF3}"/>
              </a:ext>
            </a:extLst>
          </p:cNvPr>
          <p:cNvSpPr/>
          <p:nvPr/>
        </p:nvSpPr>
        <p:spPr>
          <a:xfrm>
            <a:off x="1062805" y="10633"/>
            <a:ext cx="1421629" cy="332743"/>
          </a:xfrm>
          <a:prstGeom prst="rect">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ÉTAPE</a:t>
            </a:r>
          </a:p>
        </p:txBody>
      </p:sp>
    </p:spTree>
    <p:extLst>
      <p:ext uri="{BB962C8B-B14F-4D97-AF65-F5344CB8AC3E}">
        <p14:creationId xmlns:p14="http://schemas.microsoft.com/office/powerpoint/2010/main" val="3496986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Cadre 20"/>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39876"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xmlns="" id="{EC23D75C-ACB9-43C7-A614-2C87B6E423B0}"/>
              </a:ext>
            </a:extLst>
          </p:cNvPr>
          <p:cNvSpPr txBox="1"/>
          <p:nvPr/>
        </p:nvSpPr>
        <p:spPr>
          <a:xfrm>
            <a:off x="416496" y="1916832"/>
            <a:ext cx="9216538" cy="3600400"/>
          </a:xfrm>
          <a:prstGeom prst="rect">
            <a:avLst/>
          </a:prstGeom>
          <a:ln>
            <a:noFill/>
          </a:ln>
        </p:spPr>
        <p:txBody>
          <a:bodyPr vert="horz" lIns="144000" tIns="41994" rIns="83988" bIns="41994" rtlCol="0">
            <a:noAutofit/>
          </a:bodyPr>
          <a:lstStyle>
            <a:defPPr>
              <a:defRPr lang="fr-FR"/>
            </a:defPPr>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100" b="1">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1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pPr lvl="1">
              <a:buNone/>
            </a:pPr>
            <a:r>
              <a:rPr lang="fr-FR" sz="1400" i="1" dirty="0">
                <a:cs typeface="Calibri Light" panose="020F0302020204030204" pitchFamily="34" charset="0"/>
              </a:rPr>
              <a:t>Côté conseiller e-</a:t>
            </a:r>
            <a:r>
              <a:rPr lang="fr-FR" sz="1400" i="1" dirty="0" err="1">
                <a:cs typeface="Calibri Light" panose="020F0302020204030204" pitchFamily="34" charset="0"/>
              </a:rPr>
              <a:t>immo</a:t>
            </a:r>
            <a:r>
              <a:rPr lang="fr-FR" sz="1400" i="1" dirty="0">
                <a:cs typeface="Calibri Light" panose="020F0302020204030204" pitchFamily="34" charset="0"/>
              </a:rPr>
              <a:t> </a:t>
            </a:r>
          </a:p>
          <a:p>
            <a:pPr marL="0" lvl="2" indent="0">
              <a:buNone/>
            </a:pPr>
            <a:r>
              <a:rPr lang="fr-FR" sz="1200" u="sng" dirty="0" smtClean="0">
                <a:cs typeface="Calibri Light" panose="020F0302020204030204" pitchFamily="34" charset="0"/>
              </a:rPr>
              <a:t>Au </a:t>
            </a:r>
            <a:r>
              <a:rPr lang="fr-FR" sz="1200" u="sng" dirty="0">
                <a:cs typeface="Calibri Light" panose="020F0302020204030204" pitchFamily="34" charset="0"/>
              </a:rPr>
              <a:t>téléphone avec le client :</a:t>
            </a:r>
          </a:p>
          <a:p>
            <a:pPr lvl="2"/>
            <a:r>
              <a:rPr lang="fr-FR" sz="1200" dirty="0" smtClean="0">
                <a:cs typeface="Calibri Light" panose="020F0302020204030204" pitchFamily="34" charset="0"/>
              </a:rPr>
              <a:t>Expliquer le transfert de la simulation et des </a:t>
            </a:r>
            <a:r>
              <a:rPr lang="fr-FR" sz="1200" dirty="0">
                <a:cs typeface="Calibri Light" panose="020F0302020204030204" pitchFamily="34" charset="0"/>
              </a:rPr>
              <a:t>informations </a:t>
            </a:r>
            <a:r>
              <a:rPr lang="fr-FR" sz="1200" dirty="0" smtClean="0">
                <a:cs typeface="Calibri Light" panose="020F0302020204030204" pitchFamily="34" charset="0"/>
              </a:rPr>
              <a:t>nécessaires à la compréhension du projet au </a:t>
            </a:r>
            <a:r>
              <a:rPr lang="fr-FR" sz="1200" dirty="0">
                <a:cs typeface="Calibri Light" panose="020F0302020204030204" pitchFamily="34" charset="0"/>
              </a:rPr>
              <a:t>conseiller </a:t>
            </a:r>
            <a:r>
              <a:rPr lang="fr-FR" sz="1200" dirty="0" smtClean="0">
                <a:cs typeface="Calibri Light" panose="020F0302020204030204" pitchFamily="34" charset="0"/>
              </a:rPr>
              <a:t>qui prendra en charge son dossier en agence </a:t>
            </a:r>
            <a:r>
              <a:rPr lang="fr-FR" sz="1200" dirty="0" smtClean="0">
                <a:cs typeface="Calibri Light" panose="020F0302020204030204" pitchFamily="34" charset="0"/>
                <a:sym typeface="Wingdings" panose="05000000000000000000" pitchFamily="2" charset="2"/>
              </a:rPr>
              <a:t></a:t>
            </a:r>
            <a:r>
              <a:rPr lang="fr-FR" sz="1200" dirty="0" smtClean="0">
                <a:cs typeface="Calibri Light" panose="020F0302020204030204" pitchFamily="34" charset="0"/>
              </a:rPr>
              <a:t> Il pourra ainsi prendre </a:t>
            </a:r>
            <a:r>
              <a:rPr lang="fr-FR" sz="1200" dirty="0">
                <a:cs typeface="Calibri Light" panose="020F0302020204030204" pitchFamily="34" charset="0"/>
              </a:rPr>
              <a:t>connaissance </a:t>
            </a:r>
            <a:r>
              <a:rPr lang="fr-FR" sz="1200" dirty="0" smtClean="0">
                <a:cs typeface="Calibri Light" panose="020F0302020204030204" pitchFamily="34" charset="0"/>
              </a:rPr>
              <a:t>du </a:t>
            </a:r>
            <a:r>
              <a:rPr lang="fr-FR" sz="1200" dirty="0">
                <a:cs typeface="Calibri Light" panose="020F0302020204030204" pitchFamily="34" charset="0"/>
              </a:rPr>
              <a:t>projet avant de le rencontrer </a:t>
            </a:r>
          </a:p>
          <a:p>
            <a:pPr lvl="2"/>
            <a:r>
              <a:rPr lang="fr-FR" sz="1200" dirty="0">
                <a:cs typeface="Calibri Light" panose="020F0302020204030204" pitchFamily="34" charset="0"/>
              </a:rPr>
              <a:t>Après avoir pris RDV avec le conseiller pour le client, </a:t>
            </a:r>
            <a:r>
              <a:rPr lang="fr-FR" sz="1200" dirty="0" smtClean="0">
                <a:cs typeface="Calibri Light" panose="020F0302020204030204" pitchFamily="34" charset="0"/>
              </a:rPr>
              <a:t>transmettre un mail au client avec copie au conseiller </a:t>
            </a:r>
            <a:r>
              <a:rPr lang="fr-FR" sz="1200" dirty="0" smtClean="0">
                <a:cs typeface="Calibri Light" panose="020F0302020204030204" pitchFamily="34" charset="0"/>
                <a:sym typeface="Wingdings" panose="05000000000000000000" pitchFamily="2" charset="2"/>
              </a:rPr>
              <a:t> </a:t>
            </a:r>
            <a:r>
              <a:rPr lang="fr-FR" sz="1200" dirty="0" smtClean="0">
                <a:cs typeface="Calibri Light" panose="020F0302020204030204" pitchFamily="34" charset="0"/>
                <a:sym typeface="Wingdings" panose="05000000000000000000" pitchFamily="2" charset="2"/>
                <a:hlinkClick r:id="rId2" action="ppaction://hlinksldjump"/>
              </a:rPr>
              <a:t>voir mail type</a:t>
            </a:r>
            <a:r>
              <a:rPr lang="fr-FR" sz="1200" dirty="0" smtClean="0">
                <a:cs typeface="Calibri Light" panose="020F0302020204030204" pitchFamily="34" charset="0"/>
                <a:sym typeface="Wingdings" panose="05000000000000000000" pitchFamily="2" charset="2"/>
              </a:rPr>
              <a:t> en page suivante</a:t>
            </a:r>
          </a:p>
          <a:p>
            <a:pPr lvl="2"/>
            <a:r>
              <a:rPr lang="fr-FR" sz="1200" dirty="0" smtClean="0">
                <a:cs typeface="Calibri Light" panose="020F0302020204030204" pitchFamily="34" charset="0"/>
              </a:rPr>
              <a:t>Pendre </a:t>
            </a:r>
            <a:r>
              <a:rPr lang="fr-FR" sz="1200" dirty="0">
                <a:cs typeface="Calibri Light" panose="020F0302020204030204" pitchFamily="34" charset="0"/>
              </a:rPr>
              <a:t>congé </a:t>
            </a:r>
            <a:endParaRPr lang="fr-FR" sz="1200" dirty="0" smtClean="0">
              <a:cs typeface="Calibri Light" panose="020F0302020204030204" pitchFamily="34" charset="0"/>
            </a:endParaRPr>
          </a:p>
          <a:p>
            <a:pPr lvl="2"/>
            <a:endParaRPr lang="fr-FR" sz="1200" dirty="0" smtClean="0">
              <a:cs typeface="Calibri Light" panose="020F0302020204030204" pitchFamily="34" charset="0"/>
            </a:endParaRPr>
          </a:p>
          <a:p>
            <a:pPr lvl="2"/>
            <a:endParaRPr lang="fr-FR" sz="1200" dirty="0">
              <a:cs typeface="Calibri Light" panose="020F0302020204030204" pitchFamily="34" charset="0"/>
            </a:endParaRPr>
          </a:p>
          <a:p>
            <a:pPr lvl="1"/>
            <a:r>
              <a:rPr lang="fr-FR" sz="1400" i="1" dirty="0">
                <a:cs typeface="Calibri Light" panose="020F0302020204030204" pitchFamily="34" charset="0"/>
              </a:rPr>
              <a:t>Côté conseiller agence </a:t>
            </a:r>
          </a:p>
          <a:p>
            <a:pPr lvl="2"/>
            <a:r>
              <a:rPr lang="fr-FR" sz="1200" dirty="0" smtClean="0">
                <a:cs typeface="Calibri Light" panose="020F0302020204030204" pitchFamily="34" charset="0"/>
              </a:rPr>
              <a:t>Rappeler </a:t>
            </a:r>
            <a:r>
              <a:rPr lang="fr-FR" sz="1200" dirty="0">
                <a:cs typeface="Calibri Light" panose="020F0302020204030204" pitchFamily="34" charset="0"/>
              </a:rPr>
              <a:t>le client </a:t>
            </a:r>
            <a:r>
              <a:rPr lang="fr-FR" sz="1200" dirty="0" smtClean="0">
                <a:cs typeface="Calibri Light" panose="020F0302020204030204" pitchFamily="34" charset="0"/>
              </a:rPr>
              <a:t>sous 24h après </a:t>
            </a:r>
            <a:r>
              <a:rPr lang="fr-FR" sz="1200" dirty="0">
                <a:cs typeface="Calibri Light" panose="020F0302020204030204" pitchFamily="34" charset="0"/>
              </a:rPr>
              <a:t>réception du mail e-</a:t>
            </a:r>
            <a:r>
              <a:rPr lang="fr-FR" sz="1200" dirty="0" err="1">
                <a:cs typeface="Calibri Light" panose="020F0302020204030204" pitchFamily="34" charset="0"/>
              </a:rPr>
              <a:t>immo</a:t>
            </a:r>
            <a:r>
              <a:rPr lang="fr-FR" sz="1200" dirty="0">
                <a:cs typeface="Calibri Light" panose="020F0302020204030204" pitchFamily="34" charset="0"/>
              </a:rPr>
              <a:t> pour lui </a:t>
            </a:r>
            <a:r>
              <a:rPr lang="fr-FR" sz="1200" b="1" dirty="0">
                <a:cs typeface="Calibri Light" panose="020F0302020204030204" pitchFamily="34" charset="0"/>
              </a:rPr>
              <a:t>demander l’envoi de quelques </a:t>
            </a:r>
            <a:r>
              <a:rPr lang="fr-FR" sz="1200" b="1" dirty="0" smtClean="0">
                <a:cs typeface="Calibri Light" panose="020F0302020204030204" pitchFamily="34" charset="0"/>
              </a:rPr>
              <a:t>PIAF </a:t>
            </a:r>
            <a:r>
              <a:rPr lang="fr-FR" sz="1200" b="1" dirty="0">
                <a:cs typeface="Calibri Light" panose="020F0302020204030204" pitchFamily="34" charset="0"/>
              </a:rPr>
              <a:t>avant le RDV de découverte</a:t>
            </a:r>
          </a:p>
          <a:p>
            <a:pPr lvl="2"/>
            <a:r>
              <a:rPr lang="fr-FR" sz="1200" dirty="0"/>
              <a:t>En rdv découverte, </a:t>
            </a:r>
            <a:r>
              <a:rPr lang="fr-FR" sz="1200" b="1" dirty="0"/>
              <a:t>inscrire l’échange dans la continuité du premier échange client / prospect – e-</a:t>
            </a:r>
            <a:r>
              <a:rPr lang="fr-FR" sz="1200" b="1" dirty="0" err="1"/>
              <a:t>immo</a:t>
            </a:r>
            <a:r>
              <a:rPr lang="fr-FR" sz="1200" b="1" dirty="0"/>
              <a:t> </a:t>
            </a:r>
            <a:r>
              <a:rPr lang="fr-FR" sz="1200" dirty="0" smtClean="0"/>
              <a:t>:</a:t>
            </a:r>
            <a:br>
              <a:rPr lang="fr-FR" sz="1200" dirty="0" smtClean="0"/>
            </a:br>
            <a:r>
              <a:rPr lang="fr-FR" sz="1200" dirty="0" smtClean="0"/>
              <a:t> </a:t>
            </a:r>
            <a:r>
              <a:rPr lang="fr-FR" sz="1200" dirty="0"/>
              <a:t>«</a:t>
            </a:r>
            <a:r>
              <a:rPr lang="fr-FR" sz="1200" b="1" dirty="0"/>
              <a:t> </a:t>
            </a:r>
            <a:r>
              <a:rPr lang="fr-FR" sz="1200" b="1" i="1" dirty="0">
                <a:solidFill>
                  <a:srgbClr val="0070C0"/>
                </a:solidFill>
              </a:rPr>
              <a:t>Madame/monsieur, je vais prendre le relais et poursuivre vos premiers échanges avec notre équipe à distance avec qui vous avait fait un 1</a:t>
            </a:r>
            <a:r>
              <a:rPr lang="fr-FR" sz="1200" b="1" i="1" baseline="30000" dirty="0">
                <a:solidFill>
                  <a:srgbClr val="0070C0"/>
                </a:solidFill>
              </a:rPr>
              <a:t>er</a:t>
            </a:r>
            <a:r>
              <a:rPr lang="fr-FR" sz="1200" b="1" i="1" dirty="0">
                <a:solidFill>
                  <a:srgbClr val="0070C0"/>
                </a:solidFill>
              </a:rPr>
              <a:t> rdv. Je valide rapidement avec vous quelques éléments vu avec le conseiller à distance et nous poursuivons </a:t>
            </a:r>
            <a:r>
              <a:rPr lang="fr-FR" sz="1200" b="1" i="1" dirty="0" smtClean="0">
                <a:solidFill>
                  <a:srgbClr val="0070C0"/>
                </a:solidFill>
              </a:rPr>
              <a:t>la </a:t>
            </a:r>
            <a:r>
              <a:rPr lang="fr-FR" sz="1200" b="1" i="1" dirty="0">
                <a:solidFill>
                  <a:srgbClr val="0070C0"/>
                </a:solidFill>
              </a:rPr>
              <a:t>construction de votre dossier dans la foulée</a:t>
            </a:r>
            <a:r>
              <a:rPr lang="fr-FR" sz="1200" i="1" dirty="0"/>
              <a:t> »</a:t>
            </a:r>
          </a:p>
          <a:p>
            <a:pPr lvl="2"/>
            <a:r>
              <a:rPr lang="fr-FR" sz="1200" dirty="0"/>
              <a:t>Ne pas oublier d’accompagner le client / prospect dans l’ouverture de son EPH s’il ne l’a pas encore </a:t>
            </a:r>
            <a:r>
              <a:rPr lang="fr-FR" sz="1200" dirty="0" smtClean="0"/>
              <a:t>fait</a:t>
            </a:r>
            <a:endParaRPr lang="fr-FR" sz="1300" dirty="0"/>
          </a:p>
          <a:p>
            <a:pPr lvl="2">
              <a:spcBef>
                <a:spcPts val="600"/>
              </a:spcBef>
            </a:pPr>
            <a:endParaRPr lang="fr-FR" sz="1200" dirty="0"/>
          </a:p>
          <a:p>
            <a:pPr lvl="2">
              <a:spcBef>
                <a:spcPts val="600"/>
              </a:spcBef>
            </a:pPr>
            <a:endParaRPr lang="fr-FR" sz="1200" dirty="0"/>
          </a:p>
          <a:p>
            <a:pPr lvl="2">
              <a:spcBef>
                <a:spcPts val="600"/>
              </a:spcBef>
            </a:pPr>
            <a:endParaRPr lang="fr-FR" sz="1200" dirty="0"/>
          </a:p>
        </p:txBody>
      </p:sp>
      <p:sp>
        <p:nvSpPr>
          <p:cNvPr id="18" name="Rectangle 17"/>
          <p:cNvSpPr/>
          <p:nvPr/>
        </p:nvSpPr>
        <p:spPr>
          <a:xfrm>
            <a:off x="272480" y="695118"/>
            <a:ext cx="7560840" cy="646331"/>
          </a:xfrm>
          <a:prstGeom prst="rect">
            <a:avLst/>
          </a:prstGeom>
        </p:spPr>
        <p:txBody>
          <a:bodyPr wrap="square">
            <a:spAutoFit/>
          </a:bodyPr>
          <a:lstStyle/>
          <a:p>
            <a:pPr marL="171450" indent="-171450">
              <a:buFont typeface="Calibri" panose="020F0502020204030204" pitchFamily="34" charset="0"/>
              <a:buChar char="&gt;"/>
            </a:pPr>
            <a:r>
              <a:rPr lang="fr-FR" sz="1800" u="sng" dirty="0" smtClean="0"/>
              <a:t>Dossier e-</a:t>
            </a:r>
            <a:r>
              <a:rPr lang="fr-FR" sz="1800" u="sng" dirty="0" err="1" smtClean="0"/>
              <a:t>immo</a:t>
            </a:r>
            <a:r>
              <a:rPr lang="fr-FR" sz="1800" u="sng" dirty="0" smtClean="0"/>
              <a:t> : Transmission / Reprise dossier</a:t>
            </a:r>
            <a:r>
              <a:rPr lang="fr-FR" sz="1800" dirty="0" smtClean="0"/>
              <a:t>  </a:t>
            </a:r>
            <a:r>
              <a:rPr lang="fr-FR" sz="1200" i="1" dirty="0" smtClean="0"/>
              <a:t>(1/3) </a:t>
            </a:r>
            <a:endParaRPr lang="fr-FR" sz="1000" i="1" dirty="0"/>
          </a:p>
          <a:p>
            <a:pPr marL="171450" indent="-171450">
              <a:buFont typeface="Calibri" panose="020F0502020204030204" pitchFamily="34" charset="0"/>
              <a:buChar char="&gt;"/>
            </a:pPr>
            <a:endParaRPr lang="fr-FR" sz="1800" u="sng" dirty="0"/>
          </a:p>
        </p:txBody>
      </p:sp>
      <p:sp>
        <p:nvSpPr>
          <p:cNvPr id="20" name="Espace réservé du texte 2">
            <a:extLst>
              <a:ext uri="{FF2B5EF4-FFF2-40B4-BE49-F238E27FC236}">
                <a16:creationId xmlns:a16="http://schemas.microsoft.com/office/drawing/2014/main" xmlns="" id="{E0B8A62F-B6C8-427E-A265-7F92801A2955}"/>
              </a:ext>
            </a:extLst>
          </p:cNvPr>
          <p:cNvSpPr txBox="1">
            <a:spLocks/>
          </p:cNvSpPr>
          <p:nvPr/>
        </p:nvSpPr>
        <p:spPr>
          <a:xfrm>
            <a:off x="1500072" y="-18917"/>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3.1 RDV Découverte</a:t>
            </a:r>
            <a:endParaRPr lang="fr-FR" sz="2400" dirty="0"/>
          </a:p>
        </p:txBody>
      </p:sp>
      <p:sp>
        <p:nvSpPr>
          <p:cNvPr id="13" name="Rectangle 12">
            <a:extLst>
              <a:ext uri="{FF2B5EF4-FFF2-40B4-BE49-F238E27FC236}">
                <a16:creationId xmlns:a16="http://schemas.microsoft.com/office/drawing/2014/main" xmlns="" id="{382C08D5-A184-4D6F-AB2E-2A722D9DFD67}"/>
              </a:ext>
            </a:extLst>
          </p:cNvPr>
          <p:cNvSpPr/>
          <p:nvPr/>
        </p:nvSpPr>
        <p:spPr>
          <a:xfrm>
            <a:off x="265" y="5634"/>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Tree>
    <p:extLst>
      <p:ext uri="{BB962C8B-B14F-4D97-AF65-F5344CB8AC3E}">
        <p14:creationId xmlns:p14="http://schemas.microsoft.com/office/powerpoint/2010/main" val="3545890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39876"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0" name="Espace réservé du texte 1"/>
          <p:cNvSpPr>
            <a:spLocks noGrp="1"/>
          </p:cNvSpPr>
          <p:nvPr>
            <p:ph type="body" sz="quarter" idx="16"/>
          </p:nvPr>
        </p:nvSpPr>
        <p:spPr>
          <a:xfrm>
            <a:off x="344488" y="1196752"/>
            <a:ext cx="9001000" cy="5184576"/>
          </a:xfrm>
        </p:spPr>
        <p:txBody>
          <a:bodyPr lIns="36000" tIns="36000" rIns="36000" bIns="36000"/>
          <a:lstStyle/>
          <a:p>
            <a:pPr lvl="1"/>
            <a:r>
              <a:rPr lang="fr-FR" b="1" u="sng" dirty="0"/>
              <a:t>Mail de la part du conseiller e-</a:t>
            </a:r>
            <a:r>
              <a:rPr lang="fr-FR" b="1" u="sng" dirty="0" err="1"/>
              <a:t>immo</a:t>
            </a:r>
            <a:r>
              <a:rPr lang="fr-FR" b="1" u="sng" dirty="0"/>
              <a:t> au client lors du transfert d’un dossier e-</a:t>
            </a:r>
            <a:r>
              <a:rPr lang="fr-FR" b="1" u="sng" dirty="0" err="1"/>
              <a:t>immo</a:t>
            </a:r>
            <a:r>
              <a:rPr lang="fr-FR" b="1" u="sng" dirty="0"/>
              <a:t> vers l’agence – conseiller en copie </a:t>
            </a:r>
          </a:p>
          <a:p>
            <a:pPr lvl="1" hangingPunct="0"/>
            <a:endParaRPr lang="fr-FR" dirty="0"/>
          </a:p>
          <a:p>
            <a:pPr lvl="1" hangingPunct="0"/>
            <a:r>
              <a:rPr lang="fr-FR" dirty="0"/>
              <a:t>Bonjour Mr/Mme XX,</a:t>
            </a:r>
          </a:p>
          <a:p>
            <a:pPr lvl="1" hangingPunct="0"/>
            <a:endParaRPr lang="fr-FR" dirty="0"/>
          </a:p>
          <a:p>
            <a:pPr lvl="1" hangingPunct="0"/>
            <a:r>
              <a:rPr lang="fr-FR" dirty="0"/>
              <a:t>J’ai le plaisir de vous confirmer votre rendez-vous le </a:t>
            </a:r>
            <a:r>
              <a:rPr lang="fr-FR" dirty="0" smtClean="0"/>
              <a:t>XX</a:t>
            </a:r>
            <a:r>
              <a:rPr lang="fr-FR" b="1" dirty="0" smtClean="0"/>
              <a:t>/XX/XXXX </a:t>
            </a:r>
            <a:r>
              <a:rPr lang="fr-FR" b="1" dirty="0"/>
              <a:t>à </a:t>
            </a:r>
            <a:r>
              <a:rPr lang="fr-FR" b="1" dirty="0" smtClean="0"/>
              <a:t>XXHXX </a:t>
            </a:r>
            <a:r>
              <a:rPr lang="fr-FR" dirty="0"/>
              <a:t>concernant votre projet immobilier. Ce rendez-vous se tiendra avec </a:t>
            </a:r>
            <a:r>
              <a:rPr lang="fr-FR" i="1" dirty="0" smtClean="0"/>
              <a:t>(nom et prénom du conseiller en charge du dossier) </a:t>
            </a:r>
            <a:r>
              <a:rPr lang="fr-FR" dirty="0" smtClean="0"/>
              <a:t>à </a:t>
            </a:r>
            <a:r>
              <a:rPr lang="fr-FR" dirty="0"/>
              <a:t>l’agence de </a:t>
            </a:r>
            <a:r>
              <a:rPr lang="fr-FR" dirty="0" smtClean="0"/>
              <a:t>XXXXX</a:t>
            </a:r>
            <a:r>
              <a:rPr lang="fr-FR" b="1" dirty="0" smtClean="0"/>
              <a:t>. </a:t>
            </a:r>
            <a:endParaRPr lang="fr-FR" dirty="0"/>
          </a:p>
          <a:p>
            <a:pPr lvl="1" hangingPunct="0"/>
            <a:r>
              <a:rPr lang="fr-FR" u="sng" dirty="0"/>
              <a:t>Adresse : </a:t>
            </a:r>
            <a:endParaRPr lang="fr-FR" dirty="0"/>
          </a:p>
          <a:p>
            <a:pPr lvl="1" hangingPunct="0"/>
            <a:r>
              <a:rPr lang="fr-FR" b="1" dirty="0"/>
              <a:t>Crédit Agricole Centre Est </a:t>
            </a:r>
            <a:r>
              <a:rPr lang="fr-FR" b="1" dirty="0" smtClean="0"/>
              <a:t>de XXXXXXXXXX</a:t>
            </a:r>
          </a:p>
          <a:p>
            <a:pPr lvl="1" hangingPunct="0"/>
            <a:r>
              <a:rPr lang="fr-FR" i="1" dirty="0" smtClean="0"/>
              <a:t>Adresse complète</a:t>
            </a:r>
            <a:r>
              <a:rPr lang="fr-FR" i="1" dirty="0"/>
              <a:t> </a:t>
            </a:r>
          </a:p>
          <a:p>
            <a:pPr lvl="1" hangingPunct="0"/>
            <a:r>
              <a:rPr lang="fr-FR" u="sng" dirty="0"/>
              <a:t>Téléphone de l’agence</a:t>
            </a:r>
            <a:r>
              <a:rPr lang="fr-FR" dirty="0"/>
              <a:t> : </a:t>
            </a:r>
            <a:r>
              <a:rPr lang="fr-FR" b="1" dirty="0" smtClean="0"/>
              <a:t>XX.XX.XX.XX.XX</a:t>
            </a:r>
            <a:endParaRPr lang="fr-FR" dirty="0"/>
          </a:p>
          <a:p>
            <a:pPr lvl="1" hangingPunct="0"/>
            <a:endParaRPr lang="fr-FR" dirty="0" smtClean="0"/>
          </a:p>
          <a:p>
            <a:pPr lvl="1" hangingPunct="0"/>
            <a:r>
              <a:rPr lang="fr-FR" dirty="0" smtClean="0"/>
              <a:t>Lors </a:t>
            </a:r>
            <a:r>
              <a:rPr lang="fr-FR" dirty="0"/>
              <a:t>de ce rendez-vous, le conseiller vous orientera sur votre projet immobilier et l’offre de financement adaptée à vos besoins. Il abordera également les points importants que sont la sécurisation du financement par l’assurance emprunteur, et la protection de vos biens en cas de sinistre. Pour en savoir plus ou réaliser un devis, veuillez trouver des informations dans le lien ci-contre : </a:t>
            </a:r>
            <a:r>
              <a:rPr lang="fr-FR" u="sng" dirty="0">
                <a:hlinkClick r:id="rId2"/>
              </a:rPr>
              <a:t>Assurances</a:t>
            </a:r>
            <a:endParaRPr lang="fr-FR" dirty="0"/>
          </a:p>
          <a:p>
            <a:pPr lvl="1" hangingPunct="0"/>
            <a:r>
              <a:rPr lang="fr-FR" dirty="0"/>
              <a:t>Dans l’attente de rencontrer votre conseiller, vous pouvez </a:t>
            </a:r>
            <a:r>
              <a:rPr lang="fr-FR" dirty="0" smtClean="0"/>
              <a:t>retrouver votre simulation dans </a:t>
            </a:r>
            <a:r>
              <a:rPr lang="fr-FR" dirty="0"/>
              <a:t>votre Espace Projet Habitat personnalisé </a:t>
            </a:r>
            <a:r>
              <a:rPr lang="fr-FR" i="1" dirty="0" smtClean="0"/>
              <a:t>(n’oubliez </a:t>
            </a:r>
            <a:r>
              <a:rPr lang="fr-FR" i="1" dirty="0"/>
              <a:t>pas de vous munir de votre mot de passe reçu par </a:t>
            </a:r>
            <a:r>
              <a:rPr lang="fr-FR" i="1" dirty="0" smtClean="0"/>
              <a:t>SMS)</a:t>
            </a:r>
            <a:r>
              <a:rPr lang="fr-FR" dirty="0" smtClean="0"/>
              <a:t> ainsi que la liste des documents à fournir. </a:t>
            </a:r>
          </a:p>
          <a:p>
            <a:pPr lvl="1" hangingPunct="0"/>
            <a:r>
              <a:rPr lang="fr-FR" dirty="0" smtClean="0"/>
              <a:t>Pour retrouver toutes les fonctionnalités de cet Espace Projet Habitat, n’hésitez pas à parcourir la vidéo ci-après </a:t>
            </a:r>
            <a:r>
              <a:rPr lang="fr-FR" u="sng" dirty="0" err="1" smtClean="0">
                <a:hlinkClick r:id="rId3"/>
              </a:rPr>
              <a:t>Tuturiel</a:t>
            </a:r>
            <a:r>
              <a:rPr lang="fr-FR" u="sng" dirty="0" smtClean="0">
                <a:hlinkClick r:id="rId3"/>
              </a:rPr>
              <a:t> </a:t>
            </a:r>
            <a:r>
              <a:rPr lang="fr-FR" u="sng" dirty="0">
                <a:hlinkClick r:id="rId3"/>
              </a:rPr>
              <a:t>vidéo : comment utiliser votre Espace Projet Habitat </a:t>
            </a:r>
            <a:endParaRPr lang="fr-FR" dirty="0"/>
          </a:p>
          <a:p>
            <a:pPr lvl="1" hangingPunct="0"/>
            <a:endParaRPr lang="fr-FR" i="1" dirty="0"/>
          </a:p>
          <a:p>
            <a:pPr lvl="1" hangingPunct="0"/>
            <a:r>
              <a:rPr lang="fr-FR" dirty="0"/>
              <a:t>Je vous remercie de votre confiance.</a:t>
            </a:r>
          </a:p>
          <a:p>
            <a:pPr lvl="1" hangingPunct="0"/>
            <a:r>
              <a:rPr lang="fr-FR" dirty="0"/>
              <a:t>Bien sûr </a:t>
            </a:r>
            <a:r>
              <a:rPr lang="fr-FR" dirty="0" smtClean="0"/>
              <a:t>je reste </a:t>
            </a:r>
            <a:r>
              <a:rPr lang="fr-FR" dirty="0"/>
              <a:t>à votre disposition pour tout renseignement complémentaire.</a:t>
            </a:r>
          </a:p>
          <a:p>
            <a:pPr lvl="1" hangingPunct="0"/>
            <a:r>
              <a:rPr lang="fr-FR" dirty="0"/>
              <a:t>Au plaisir d'échanger de nouveau avec vous.</a:t>
            </a:r>
          </a:p>
          <a:p>
            <a:pPr lvl="1" hangingPunct="0"/>
            <a:r>
              <a:rPr lang="fr-FR" dirty="0"/>
              <a:t> </a:t>
            </a:r>
          </a:p>
          <a:p>
            <a:pPr lvl="2"/>
            <a:endParaRPr lang="fr-FR" dirty="0"/>
          </a:p>
          <a:p>
            <a:pPr lvl="2"/>
            <a:endParaRPr lang="fr-FR" dirty="0"/>
          </a:p>
        </p:txBody>
      </p:sp>
      <p:sp>
        <p:nvSpPr>
          <p:cNvPr id="8" name="Rectangle 7">
            <a:extLst>
              <a:ext uri="{FF2B5EF4-FFF2-40B4-BE49-F238E27FC236}">
                <a16:creationId xmlns:a16="http://schemas.microsoft.com/office/drawing/2014/main" xmlns="" id="{26054EE9-5A45-4D2F-B442-679BB892F554}"/>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9" name="Rectangle 8"/>
          <p:cNvSpPr/>
          <p:nvPr/>
        </p:nvSpPr>
        <p:spPr>
          <a:xfrm>
            <a:off x="272480" y="695118"/>
            <a:ext cx="7560840" cy="646331"/>
          </a:xfrm>
          <a:prstGeom prst="rect">
            <a:avLst/>
          </a:prstGeom>
        </p:spPr>
        <p:txBody>
          <a:bodyPr wrap="square">
            <a:spAutoFit/>
          </a:bodyPr>
          <a:lstStyle/>
          <a:p>
            <a:pPr marL="171450" indent="-171450">
              <a:buFont typeface="Calibri" panose="020F0502020204030204" pitchFamily="34" charset="0"/>
              <a:buChar char="&gt;"/>
            </a:pPr>
            <a:r>
              <a:rPr lang="fr-FR" sz="1800" u="sng" dirty="0" smtClean="0"/>
              <a:t>Mail type e-</a:t>
            </a:r>
            <a:r>
              <a:rPr lang="fr-FR" sz="1800" u="sng" dirty="0" err="1" smtClean="0"/>
              <a:t>Immo</a:t>
            </a:r>
            <a:r>
              <a:rPr lang="fr-FR" sz="1800" u="sng" dirty="0" smtClean="0"/>
              <a:t> Client </a:t>
            </a:r>
            <a:r>
              <a:rPr lang="fr-FR" sz="1200" i="1" dirty="0" smtClean="0"/>
              <a:t>    (2/3)    </a:t>
            </a:r>
            <a:r>
              <a:rPr lang="fr-FR" sz="1200" b="1" i="1" dirty="0" smtClean="0">
                <a:solidFill>
                  <a:schemeClr val="accent3">
                    <a:lumMod val="60000"/>
                    <a:lumOff val="40000"/>
                  </a:schemeClr>
                </a:solidFill>
              </a:rPr>
              <a:t>En instance de modification</a:t>
            </a:r>
            <a:r>
              <a:rPr lang="fr-FR" sz="1200" b="1" dirty="0" smtClean="0">
                <a:solidFill>
                  <a:schemeClr val="accent3">
                    <a:lumMod val="60000"/>
                    <a:lumOff val="40000"/>
                  </a:schemeClr>
                </a:solidFill>
              </a:rPr>
              <a:t>   </a:t>
            </a:r>
            <a:endParaRPr lang="fr-FR" sz="1000" b="1" i="1" dirty="0">
              <a:solidFill>
                <a:schemeClr val="accent3">
                  <a:lumMod val="60000"/>
                  <a:lumOff val="40000"/>
                </a:schemeClr>
              </a:solidFill>
            </a:endParaRPr>
          </a:p>
          <a:p>
            <a:pPr marL="171450" indent="-171450">
              <a:buFont typeface="Calibri" panose="020F0502020204030204" pitchFamily="34" charset="0"/>
              <a:buChar char="&gt;"/>
            </a:pPr>
            <a:endParaRPr lang="fr-FR" sz="1800" u="sng" dirty="0"/>
          </a:p>
        </p:txBody>
      </p:sp>
      <p:sp>
        <p:nvSpPr>
          <p:cNvPr id="12" name="Espace réservé du texte 2">
            <a:extLst>
              <a:ext uri="{FF2B5EF4-FFF2-40B4-BE49-F238E27FC236}">
                <a16:creationId xmlns:a16="http://schemas.microsoft.com/office/drawing/2014/main" xmlns="" id="{E0B8A62F-B6C8-427E-A265-7F92801A2955}"/>
              </a:ext>
            </a:extLst>
          </p:cNvPr>
          <p:cNvSpPr txBox="1">
            <a:spLocks/>
          </p:cNvSpPr>
          <p:nvPr/>
        </p:nvSpPr>
        <p:spPr>
          <a:xfrm>
            <a:off x="1500072" y="-18917"/>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3.1 RDV Découverte</a:t>
            </a:r>
            <a:endParaRPr lang="fr-FR" sz="2400" dirty="0"/>
          </a:p>
        </p:txBody>
      </p:sp>
    </p:spTree>
    <p:extLst>
      <p:ext uri="{BB962C8B-B14F-4D97-AF65-F5344CB8AC3E}">
        <p14:creationId xmlns:p14="http://schemas.microsoft.com/office/powerpoint/2010/main" val="618783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Objet 43" hidden="1">
            <a:extLst>
              <a:ext uri="{FF2B5EF4-FFF2-40B4-BE49-F238E27FC236}">
                <a16:creationId xmlns="" xmlns:a16="http://schemas.microsoft.com/office/drawing/2014/main" id="{3D0BD8D5-BBFB-4BDF-9E30-13FFA6EAD015}"/>
              </a:ext>
            </a:extLst>
          </p:cNvPr>
          <p:cNvGraphicFramePr>
            <a:graphicFrameLocks noChangeAspect="1"/>
          </p:cNvGraphicFramePr>
          <p:nvPr>
            <p:custDataLst>
              <p:tags r:id="rId2"/>
            </p:custDataLst>
            <p:extLst/>
          </p:nvPr>
        </p:nvGraphicFramePr>
        <p:xfrm>
          <a:off x="1597" y="1592"/>
          <a:ext cx="1587" cy="1587"/>
        </p:xfrm>
        <a:graphic>
          <a:graphicData uri="http://schemas.openxmlformats.org/presentationml/2006/ole">
            <mc:AlternateContent xmlns:mc="http://schemas.openxmlformats.org/markup-compatibility/2006">
              <mc:Choice xmlns:v="urn:schemas-microsoft-com:vml" Requires="v">
                <p:oleObj spid="_x0000_s353381" name="Diapositive think-cell" r:id="rId6" imgW="395" imgH="394" progId="TCLayout.ActiveDocument.1">
                  <p:embed/>
                </p:oleObj>
              </mc:Choice>
              <mc:Fallback>
                <p:oleObj name="Diapositive think-cell" r:id="rId6" imgW="395" imgH="394" progId="TCLayout.ActiveDocument.1">
                  <p:embed/>
                  <p:pic>
                    <p:nvPicPr>
                      <p:cNvPr id="0" name=""/>
                      <p:cNvPicPr/>
                      <p:nvPr/>
                    </p:nvPicPr>
                    <p:blipFill>
                      <a:blip r:embed="rId7"/>
                      <a:stretch>
                        <a:fillRect/>
                      </a:stretch>
                    </p:blipFill>
                    <p:spPr>
                      <a:xfrm>
                        <a:off x="1597" y="1592"/>
                        <a:ext cx="1587" cy="1587"/>
                      </a:xfrm>
                      <a:prstGeom prst="rect">
                        <a:avLst/>
                      </a:prstGeom>
                    </p:spPr>
                  </p:pic>
                </p:oleObj>
              </mc:Fallback>
            </mc:AlternateContent>
          </a:graphicData>
        </a:graphic>
      </p:graphicFrame>
      <p:sp>
        <p:nvSpPr>
          <p:cNvPr id="7" name="Rectangle 6" hidden="1">
            <a:extLst>
              <a:ext uri="{FF2B5EF4-FFF2-40B4-BE49-F238E27FC236}">
                <a16:creationId xmlns="" xmlns:a16="http://schemas.microsoft.com/office/drawing/2014/main" id="{7DA27392-80EA-4C99-8E27-B490ECE1EC97}"/>
              </a:ext>
            </a:extLst>
          </p:cNvPr>
          <p:cNvSpPr/>
          <p:nvPr>
            <p:custDataLst>
              <p:tags r:id="rId3"/>
            </p:custDataLst>
          </p:nvPr>
        </p:nvSpPr>
        <p:spPr bwMode="auto">
          <a:xfrm>
            <a:off x="2" y="1"/>
            <a:ext cx="158750" cy="15875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fr-FR" sz="1200" dirty="0" err="1">
              <a:solidFill>
                <a:schemeClr val="tx1"/>
              </a:solidFill>
              <a:latin typeface="Calibri" panose="020F0502020204030204" pitchFamily="34" charset="0"/>
              <a:cs typeface="Arial" panose="020B0604020202020204" pitchFamily="34" charset="0"/>
              <a:sym typeface="Calibri" panose="020F0502020204030204" pitchFamily="34" charset="0"/>
            </a:endParaRPr>
          </a:p>
        </p:txBody>
      </p:sp>
      <p:sp>
        <p:nvSpPr>
          <p:cNvPr id="75" name="Rectangle 74">
            <a:hlinkClick r:id="rId8" action="ppaction://hlinksldjump"/>
            <a:extLst>
              <a:ext uri="{FF2B5EF4-FFF2-40B4-BE49-F238E27FC236}">
                <a16:creationId xmlns="" xmlns:a16="http://schemas.microsoft.com/office/drawing/2014/main" id="{C5BCD087-FA84-40C7-8D7B-5F18479E900A}"/>
              </a:ext>
            </a:extLst>
          </p:cNvPr>
          <p:cNvSpPr/>
          <p:nvPr/>
        </p:nvSpPr>
        <p:spPr>
          <a:xfrm rot="5400000">
            <a:off x="2214391" y="-176502"/>
            <a:ext cx="244657" cy="2533005"/>
          </a:xfrm>
          <a:prstGeom prst="rect">
            <a:avLst/>
          </a:prstGeom>
          <a:solidFill>
            <a:srgbClr val="DADADA"/>
          </a:solidFill>
          <a:ln w="12700" cap="flat" cmpd="sng" algn="ctr">
            <a:no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1100" b="1" dirty="0">
                <a:solidFill>
                  <a:schemeClr val="accent6">
                    <a:lumMod val="25000"/>
                  </a:schemeClr>
                </a:solidFill>
                <a:hlinkClick r:id="rId8" action="ppaction://hlinksldjump"/>
              </a:rPr>
              <a:t>Préparation</a:t>
            </a:r>
            <a:r>
              <a:rPr lang="fr-FR" sz="1100" b="1" dirty="0">
                <a:solidFill>
                  <a:schemeClr val="accent6">
                    <a:lumMod val="25000"/>
                  </a:schemeClr>
                </a:solidFill>
              </a:rPr>
              <a:t> RDV</a:t>
            </a:r>
          </a:p>
        </p:txBody>
      </p:sp>
      <p:sp>
        <p:nvSpPr>
          <p:cNvPr id="76" name="Rectangle 75">
            <a:hlinkClick r:id="rId9" action="ppaction://hlinksldjump"/>
            <a:extLst>
              <a:ext uri="{FF2B5EF4-FFF2-40B4-BE49-F238E27FC236}">
                <a16:creationId xmlns="" xmlns:a16="http://schemas.microsoft.com/office/drawing/2014/main" id="{A8081663-2426-42A7-A1B6-70A1620EB21E}"/>
              </a:ext>
            </a:extLst>
          </p:cNvPr>
          <p:cNvSpPr/>
          <p:nvPr/>
        </p:nvSpPr>
        <p:spPr>
          <a:xfrm rot="5400000">
            <a:off x="2060735" y="318228"/>
            <a:ext cx="551967" cy="2533005"/>
          </a:xfrm>
          <a:prstGeom prst="rect">
            <a:avLst/>
          </a:prstGeom>
          <a:solidFill>
            <a:schemeClr val="bg2"/>
          </a:solidFill>
          <a:ln w="127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1100" b="1" dirty="0">
                <a:solidFill>
                  <a:schemeClr val="bg1"/>
                </a:solidFill>
              </a:rPr>
              <a:t>RDV découverte</a:t>
            </a:r>
          </a:p>
        </p:txBody>
      </p:sp>
      <p:sp>
        <p:nvSpPr>
          <p:cNvPr id="78" name="Rectangle 77">
            <a:hlinkClick r:id="rId10" action="ppaction://hlinksldjump"/>
            <a:extLst>
              <a:ext uri="{FF2B5EF4-FFF2-40B4-BE49-F238E27FC236}">
                <a16:creationId xmlns="" xmlns:a16="http://schemas.microsoft.com/office/drawing/2014/main" id="{69C99E07-0925-439D-A84C-4A6D6F77436B}"/>
              </a:ext>
            </a:extLst>
          </p:cNvPr>
          <p:cNvSpPr/>
          <p:nvPr/>
        </p:nvSpPr>
        <p:spPr>
          <a:xfrm rot="5400000">
            <a:off x="2042742" y="1443373"/>
            <a:ext cx="548040" cy="2533005"/>
          </a:xfrm>
          <a:prstGeom prst="rect">
            <a:avLst/>
          </a:prstGeom>
          <a:solidFill>
            <a:srgbClr val="DADADA"/>
          </a:solidFill>
          <a:ln w="12700" cap="flat" cmpd="sng" algn="ctr">
            <a:no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1100" b="1" dirty="0" smtClean="0">
                <a:solidFill>
                  <a:schemeClr val="accent6">
                    <a:lumMod val="25000"/>
                  </a:schemeClr>
                </a:solidFill>
              </a:rPr>
              <a:t>Echanges  client-conseiller </a:t>
            </a:r>
            <a:br>
              <a:rPr lang="fr-FR" sz="1100" b="1" dirty="0" smtClean="0">
                <a:solidFill>
                  <a:schemeClr val="accent6">
                    <a:lumMod val="25000"/>
                  </a:schemeClr>
                </a:solidFill>
              </a:rPr>
            </a:br>
            <a:r>
              <a:rPr lang="fr-FR" sz="1100" b="1" dirty="0" smtClean="0">
                <a:solidFill>
                  <a:schemeClr val="accent6">
                    <a:lumMod val="25000"/>
                  </a:schemeClr>
                </a:solidFill>
              </a:rPr>
              <a:t>via EPH </a:t>
            </a:r>
            <a:endParaRPr lang="fr-FR" sz="1100" b="1" dirty="0">
              <a:solidFill>
                <a:schemeClr val="accent6">
                  <a:lumMod val="25000"/>
                </a:schemeClr>
              </a:solidFill>
            </a:endParaRPr>
          </a:p>
        </p:txBody>
      </p:sp>
      <p:sp>
        <p:nvSpPr>
          <p:cNvPr id="80" name="Rectangle 79">
            <a:hlinkClick r:id="rId11" action="ppaction://hlinksldjump"/>
            <a:extLst>
              <a:ext uri="{FF2B5EF4-FFF2-40B4-BE49-F238E27FC236}">
                <a16:creationId xmlns="" xmlns:a16="http://schemas.microsoft.com/office/drawing/2014/main" id="{F7C2A6F8-D6BB-43B7-9851-144B12508F7F}"/>
              </a:ext>
            </a:extLst>
          </p:cNvPr>
          <p:cNvSpPr/>
          <p:nvPr/>
        </p:nvSpPr>
        <p:spPr>
          <a:xfrm rot="5400000">
            <a:off x="2182015" y="2001348"/>
            <a:ext cx="286469" cy="2533005"/>
          </a:xfrm>
          <a:prstGeom prst="rect">
            <a:avLst/>
          </a:prstGeom>
          <a:solidFill>
            <a:schemeClr val="bg2">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1100" b="1" dirty="0">
                <a:solidFill>
                  <a:schemeClr val="bg1"/>
                </a:solidFill>
              </a:rPr>
              <a:t>Appel </a:t>
            </a:r>
            <a:r>
              <a:rPr lang="fr-FR" sz="1100" b="1" dirty="0" smtClean="0">
                <a:solidFill>
                  <a:schemeClr val="bg1"/>
                </a:solidFill>
              </a:rPr>
              <a:t>conseiller suite </a:t>
            </a:r>
            <a:r>
              <a:rPr lang="fr-FR" sz="1100" b="1" dirty="0">
                <a:solidFill>
                  <a:schemeClr val="bg1"/>
                </a:solidFill>
              </a:rPr>
              <a:t>validation client</a:t>
            </a:r>
          </a:p>
        </p:txBody>
      </p:sp>
      <p:sp>
        <p:nvSpPr>
          <p:cNvPr id="83" name="Rectangle 82">
            <a:hlinkClick r:id="rId12" action="ppaction://hlinksldjump"/>
            <a:extLst>
              <a:ext uri="{FF2B5EF4-FFF2-40B4-BE49-F238E27FC236}">
                <a16:creationId xmlns="" xmlns:a16="http://schemas.microsoft.com/office/drawing/2014/main" id="{F520A2F3-C2FB-484A-998C-4D2C35856D6B}"/>
              </a:ext>
            </a:extLst>
          </p:cNvPr>
          <p:cNvSpPr/>
          <p:nvPr/>
        </p:nvSpPr>
        <p:spPr>
          <a:xfrm rot="5400000">
            <a:off x="2146517" y="2463121"/>
            <a:ext cx="348214" cy="2533005"/>
          </a:xfrm>
          <a:prstGeom prst="rect">
            <a:avLst/>
          </a:prstGeom>
          <a:solidFill>
            <a:srgbClr val="DADADA"/>
          </a:solidFill>
          <a:ln w="12700" cap="flat" cmpd="sng" algn="ctr">
            <a:no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1100" b="1" dirty="0">
                <a:solidFill>
                  <a:schemeClr val="accent6">
                    <a:lumMod val="25000"/>
                  </a:schemeClr>
                </a:solidFill>
              </a:rPr>
              <a:t>Instruction </a:t>
            </a:r>
            <a:endParaRPr lang="fr-FR" sz="1100" b="1" dirty="0" smtClean="0">
              <a:solidFill>
                <a:schemeClr val="accent6">
                  <a:lumMod val="25000"/>
                </a:schemeClr>
              </a:solidFill>
            </a:endParaRPr>
          </a:p>
        </p:txBody>
      </p:sp>
      <p:sp>
        <p:nvSpPr>
          <p:cNvPr id="84" name="Rectangle 83">
            <a:hlinkClick r:id="rId13" action="ppaction://hlinksldjump"/>
            <a:extLst>
              <a:ext uri="{FF2B5EF4-FFF2-40B4-BE49-F238E27FC236}">
                <a16:creationId xmlns="" xmlns:a16="http://schemas.microsoft.com/office/drawing/2014/main" id="{2BC86507-ECEB-441A-8AC4-6A466031083D}"/>
              </a:ext>
            </a:extLst>
          </p:cNvPr>
          <p:cNvSpPr/>
          <p:nvPr/>
        </p:nvSpPr>
        <p:spPr>
          <a:xfrm rot="5400000">
            <a:off x="1966302" y="3079615"/>
            <a:ext cx="674227" cy="2533005"/>
          </a:xfrm>
          <a:prstGeom prst="rect">
            <a:avLst/>
          </a:prstGeom>
          <a:solidFill>
            <a:schemeClr val="bg2"/>
          </a:solidFill>
          <a:ln w="12700" cap="flat" cmpd="sng" algn="ctr">
            <a:no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1100" b="1" dirty="0">
                <a:solidFill>
                  <a:schemeClr val="bg1"/>
                </a:solidFill>
              </a:rPr>
              <a:t>RDV de finalisation dossier</a:t>
            </a:r>
          </a:p>
        </p:txBody>
      </p:sp>
      <p:sp>
        <p:nvSpPr>
          <p:cNvPr id="88" name="Rectangle 87">
            <a:hlinkClick r:id="rId14" action="ppaction://hlinksldjump"/>
            <a:extLst>
              <a:ext uri="{FF2B5EF4-FFF2-40B4-BE49-F238E27FC236}">
                <a16:creationId xmlns="" xmlns:a16="http://schemas.microsoft.com/office/drawing/2014/main" id="{08C501A9-E62E-4E2C-BAD4-2B02426C044A}"/>
              </a:ext>
            </a:extLst>
          </p:cNvPr>
          <p:cNvSpPr/>
          <p:nvPr/>
        </p:nvSpPr>
        <p:spPr>
          <a:xfrm rot="5400000">
            <a:off x="2217245" y="4659248"/>
            <a:ext cx="280985" cy="2533005"/>
          </a:xfrm>
          <a:prstGeom prst="rect">
            <a:avLst/>
          </a:prstGeom>
          <a:solidFill>
            <a:srgbClr val="DADADA"/>
          </a:solidFill>
          <a:ln w="12700" cap="flat" cmpd="sng" algn="ctr">
            <a:no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1100" b="1" dirty="0">
                <a:solidFill>
                  <a:schemeClr val="accent6">
                    <a:lumMod val="25000"/>
                  </a:schemeClr>
                </a:solidFill>
              </a:rPr>
              <a:t>Suivi demandes déblocages</a:t>
            </a:r>
          </a:p>
        </p:txBody>
      </p:sp>
      <p:sp>
        <p:nvSpPr>
          <p:cNvPr id="94" name="Rectangle 93">
            <a:hlinkClick r:id="rId15" action="ppaction://hlinksldjump"/>
            <a:extLst>
              <a:ext uri="{FF2B5EF4-FFF2-40B4-BE49-F238E27FC236}">
                <a16:creationId xmlns="" xmlns:a16="http://schemas.microsoft.com/office/drawing/2014/main" id="{CA6E8C57-130B-4D5B-AF6A-5D947BE2E8B5}"/>
              </a:ext>
            </a:extLst>
          </p:cNvPr>
          <p:cNvSpPr/>
          <p:nvPr/>
        </p:nvSpPr>
        <p:spPr>
          <a:xfrm rot="5400000">
            <a:off x="2133027" y="870904"/>
            <a:ext cx="407380" cy="2507926"/>
          </a:xfrm>
          <a:prstGeom prst="rect">
            <a:avLst/>
          </a:prstGeom>
          <a:solidFill>
            <a:schemeClr val="bg2">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1100" b="1" dirty="0">
                <a:solidFill>
                  <a:schemeClr val="bg1"/>
                </a:solidFill>
              </a:rPr>
              <a:t>Appel </a:t>
            </a:r>
            <a:r>
              <a:rPr lang="fr-FR" sz="1100" b="1" dirty="0" smtClean="0">
                <a:solidFill>
                  <a:schemeClr val="bg1"/>
                </a:solidFill>
              </a:rPr>
              <a:t>manager </a:t>
            </a:r>
            <a:r>
              <a:rPr lang="fr-FR" sz="1100" b="1" dirty="0">
                <a:solidFill>
                  <a:schemeClr val="bg1"/>
                </a:solidFill>
              </a:rPr>
              <a:t>post </a:t>
            </a:r>
            <a:r>
              <a:rPr lang="fr-FR" sz="1100" b="1" dirty="0" smtClean="0">
                <a:solidFill>
                  <a:schemeClr val="bg1"/>
                </a:solidFill>
              </a:rPr>
              <a:t/>
            </a:r>
            <a:br>
              <a:rPr lang="fr-FR" sz="1100" b="1" dirty="0" smtClean="0">
                <a:solidFill>
                  <a:schemeClr val="bg1"/>
                </a:solidFill>
              </a:rPr>
            </a:br>
            <a:r>
              <a:rPr lang="fr-FR" sz="1100" b="1" dirty="0" smtClean="0">
                <a:solidFill>
                  <a:schemeClr val="bg1"/>
                </a:solidFill>
              </a:rPr>
              <a:t>RDV </a:t>
            </a:r>
            <a:r>
              <a:rPr lang="fr-FR" sz="1100" b="1" dirty="0">
                <a:solidFill>
                  <a:schemeClr val="bg1"/>
                </a:solidFill>
              </a:rPr>
              <a:t>découverte</a:t>
            </a:r>
          </a:p>
        </p:txBody>
      </p:sp>
      <p:sp>
        <p:nvSpPr>
          <p:cNvPr id="162" name="Rectangle 161">
            <a:hlinkClick r:id="rId16" action="ppaction://hlinksldjump"/>
            <a:extLst>
              <a:ext uri="{FF2B5EF4-FFF2-40B4-BE49-F238E27FC236}">
                <a16:creationId xmlns="" xmlns:a16="http://schemas.microsoft.com/office/drawing/2014/main" id="{3EC4431C-4955-42C2-ADE1-645E63DB9FE2}"/>
              </a:ext>
            </a:extLst>
          </p:cNvPr>
          <p:cNvSpPr/>
          <p:nvPr/>
        </p:nvSpPr>
        <p:spPr>
          <a:xfrm rot="5400000">
            <a:off x="2085227" y="4110225"/>
            <a:ext cx="569379" cy="2533005"/>
          </a:xfrm>
          <a:prstGeom prst="rect">
            <a:avLst/>
          </a:prstGeom>
          <a:solidFill>
            <a:schemeClr val="bg2"/>
          </a:solidFill>
          <a:ln w="127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1100" b="1" dirty="0">
                <a:solidFill>
                  <a:schemeClr val="bg1"/>
                </a:solidFill>
              </a:rPr>
              <a:t>RDV </a:t>
            </a:r>
            <a:r>
              <a:rPr lang="fr-FR" sz="1100" b="1" dirty="0" smtClean="0">
                <a:solidFill>
                  <a:schemeClr val="bg1"/>
                </a:solidFill>
              </a:rPr>
              <a:t>préparation </a:t>
            </a:r>
            <a:br>
              <a:rPr lang="fr-FR" sz="1100" b="1" dirty="0" smtClean="0">
                <a:solidFill>
                  <a:schemeClr val="bg1"/>
                </a:solidFill>
              </a:rPr>
            </a:br>
            <a:r>
              <a:rPr lang="fr-FR" sz="1100" b="1" dirty="0" smtClean="0">
                <a:solidFill>
                  <a:schemeClr val="bg1"/>
                </a:solidFill>
              </a:rPr>
              <a:t>RDV </a:t>
            </a:r>
            <a:r>
              <a:rPr lang="fr-FR" sz="1100" b="1" dirty="0">
                <a:solidFill>
                  <a:schemeClr val="bg1"/>
                </a:solidFill>
              </a:rPr>
              <a:t>notaire</a:t>
            </a:r>
          </a:p>
        </p:txBody>
      </p:sp>
      <p:sp>
        <p:nvSpPr>
          <p:cNvPr id="186" name="Rectangle 185">
            <a:hlinkClick r:id="rId17" action="ppaction://hlinksldjump"/>
            <a:extLst>
              <a:ext uri="{FF2B5EF4-FFF2-40B4-BE49-F238E27FC236}">
                <a16:creationId xmlns="" xmlns:a16="http://schemas.microsoft.com/office/drawing/2014/main" id="{0B1F5332-9220-4D06-B7FD-EF3E59991250}"/>
              </a:ext>
            </a:extLst>
          </p:cNvPr>
          <p:cNvSpPr/>
          <p:nvPr/>
        </p:nvSpPr>
        <p:spPr>
          <a:xfrm rot="5400000">
            <a:off x="2214391" y="5035012"/>
            <a:ext cx="244657" cy="2533005"/>
          </a:xfrm>
          <a:prstGeom prst="rect">
            <a:avLst/>
          </a:prstGeom>
          <a:solidFill>
            <a:schemeClr val="bg2">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1100" b="1" dirty="0">
                <a:solidFill>
                  <a:schemeClr val="bg1"/>
                </a:solidFill>
              </a:rPr>
              <a:t>Appel de courtoisie </a:t>
            </a:r>
          </a:p>
        </p:txBody>
      </p:sp>
      <p:sp useBgFill="1">
        <p:nvSpPr>
          <p:cNvPr id="190" name="Rectangle 189">
            <a:extLst>
              <a:ext uri="{FF2B5EF4-FFF2-40B4-BE49-F238E27FC236}">
                <a16:creationId xmlns="" xmlns:a16="http://schemas.microsoft.com/office/drawing/2014/main" id="{CEF306DB-BDE4-44B0-932A-746C237B878D}"/>
              </a:ext>
            </a:extLst>
          </p:cNvPr>
          <p:cNvSpPr/>
          <p:nvPr/>
        </p:nvSpPr>
        <p:spPr>
          <a:xfrm rot="5400000">
            <a:off x="2203754" y="5377266"/>
            <a:ext cx="254150" cy="2533005"/>
          </a:xfrm>
          <a:prstGeom prst="rect">
            <a:avLst/>
          </a:prstGeom>
          <a:ln w="12700" cap="flat" cmpd="sng" algn="ctr">
            <a:solidFill>
              <a:schemeClr val="tx2">
                <a:lumMod val="20000"/>
                <a:lumOff val="80000"/>
              </a:schemeClr>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1100" b="1" dirty="0" smtClean="0">
                <a:solidFill>
                  <a:schemeClr val="accent6">
                    <a:lumMod val="25000"/>
                  </a:schemeClr>
                </a:solidFill>
              </a:rPr>
              <a:t>Programme </a:t>
            </a:r>
            <a:r>
              <a:rPr lang="fr-FR" sz="1100" b="1" dirty="0">
                <a:solidFill>
                  <a:schemeClr val="accent6">
                    <a:lumMod val="25000"/>
                  </a:schemeClr>
                </a:solidFill>
              </a:rPr>
              <a:t>relationnel </a:t>
            </a:r>
            <a:r>
              <a:rPr lang="fr-FR" sz="1100" b="1" dirty="0" smtClean="0">
                <a:solidFill>
                  <a:schemeClr val="accent6">
                    <a:lumMod val="25000"/>
                  </a:schemeClr>
                </a:solidFill>
              </a:rPr>
              <a:t>habitat</a:t>
            </a:r>
            <a:endParaRPr lang="fr-FR" sz="1000" b="1" i="1" dirty="0">
              <a:solidFill>
                <a:schemeClr val="accent6">
                  <a:lumMod val="25000"/>
                </a:schemeClr>
              </a:solidFill>
            </a:endParaRPr>
          </a:p>
        </p:txBody>
      </p:sp>
      <p:sp>
        <p:nvSpPr>
          <p:cNvPr id="193" name="Rectangle 192">
            <a:extLst>
              <a:ext uri="{FF2B5EF4-FFF2-40B4-BE49-F238E27FC236}">
                <a16:creationId xmlns="" xmlns:a16="http://schemas.microsoft.com/office/drawing/2014/main" id="{7C310D8F-C44F-4858-AB28-9C4FE30C0BDE}"/>
              </a:ext>
            </a:extLst>
          </p:cNvPr>
          <p:cNvSpPr/>
          <p:nvPr/>
        </p:nvSpPr>
        <p:spPr>
          <a:xfrm rot="5400000">
            <a:off x="2125914" y="-1055854"/>
            <a:ext cx="378765" cy="2533005"/>
          </a:xfrm>
          <a:prstGeom prst="rect">
            <a:avLst/>
          </a:prstGeom>
          <a:noFill/>
          <a:ln w="12700" cap="flat" cmpd="sng" algn="ctr">
            <a:solidFill>
              <a:schemeClr val="tx2">
                <a:lumMod val="20000"/>
                <a:lumOff val="80000"/>
              </a:schemeClr>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1050" b="1" dirty="0" err="1" smtClean="0">
                <a:solidFill>
                  <a:schemeClr val="accent6">
                    <a:lumMod val="25000"/>
                  </a:schemeClr>
                </a:solidFill>
              </a:rPr>
              <a:t>Reflex’Immo</a:t>
            </a:r>
            <a:r>
              <a:rPr lang="fr-FR" sz="1050" b="1" dirty="0" smtClean="0">
                <a:solidFill>
                  <a:schemeClr val="accent6">
                    <a:lumMod val="25000"/>
                  </a:schemeClr>
                </a:solidFill>
              </a:rPr>
              <a:t/>
            </a:r>
            <a:br>
              <a:rPr lang="fr-FR" sz="1050" b="1" dirty="0" smtClean="0">
                <a:solidFill>
                  <a:schemeClr val="accent6">
                    <a:lumMod val="25000"/>
                  </a:schemeClr>
                </a:solidFill>
              </a:rPr>
            </a:br>
            <a:r>
              <a:rPr lang="fr-FR" sz="1050" b="1" dirty="0" smtClean="0">
                <a:solidFill>
                  <a:schemeClr val="accent6">
                    <a:lumMod val="25000"/>
                  </a:schemeClr>
                </a:solidFill>
              </a:rPr>
              <a:t>Programme </a:t>
            </a:r>
            <a:r>
              <a:rPr lang="fr-FR" sz="1050" b="1" dirty="0">
                <a:solidFill>
                  <a:schemeClr val="accent6">
                    <a:lumMod val="25000"/>
                  </a:schemeClr>
                </a:solidFill>
              </a:rPr>
              <a:t>relationnel habitat</a:t>
            </a:r>
          </a:p>
        </p:txBody>
      </p:sp>
      <p:sp>
        <p:nvSpPr>
          <p:cNvPr id="92" name="ZoneTexte 91">
            <a:hlinkClick r:id="rId18" action="ppaction://hlinksldjump"/>
            <a:extLst>
              <a:ext uri="{FF2B5EF4-FFF2-40B4-BE49-F238E27FC236}">
                <a16:creationId xmlns="" xmlns:a16="http://schemas.microsoft.com/office/drawing/2014/main" id="{FA2C1357-BF81-477D-A576-B26D64B97B68}"/>
              </a:ext>
            </a:extLst>
          </p:cNvPr>
          <p:cNvSpPr txBox="1"/>
          <p:nvPr/>
        </p:nvSpPr>
        <p:spPr>
          <a:xfrm>
            <a:off x="1529566" y="4772572"/>
            <a:ext cx="1453504" cy="261610"/>
          </a:xfrm>
          <a:prstGeom prst="rect">
            <a:avLst/>
          </a:prstGeom>
          <a:noFill/>
          <a:ln>
            <a:solidFill>
              <a:schemeClr val="bg2">
                <a:lumMod val="60000"/>
                <a:lumOff val="40000"/>
              </a:schemeClr>
            </a:solidFill>
          </a:ln>
        </p:spPr>
        <p:txBody>
          <a:bodyPr wrap="square" rtlCol="0">
            <a:spAutoFit/>
          </a:bodyPr>
          <a:lstStyle/>
          <a:p>
            <a:pPr algn="ctr"/>
            <a:r>
              <a:rPr lang="fr-FR" sz="1100" b="1" dirty="0" smtClean="0">
                <a:solidFill>
                  <a:schemeClr val="tx2">
                    <a:lumMod val="75000"/>
                  </a:schemeClr>
                </a:solidFill>
              </a:rPr>
              <a:t>SEH offre prêt</a:t>
            </a:r>
            <a:endParaRPr lang="fr-FR" sz="1100" b="1" dirty="0">
              <a:solidFill>
                <a:schemeClr val="tx2">
                  <a:lumMod val="75000"/>
                </a:schemeClr>
              </a:solidFill>
            </a:endParaRPr>
          </a:p>
        </p:txBody>
      </p:sp>
      <p:sp>
        <p:nvSpPr>
          <p:cNvPr id="103" name="Rectangle 102">
            <a:hlinkClick r:id="rId19" action="ppaction://hlinksldjump"/>
            <a:extLst>
              <a:ext uri="{FF2B5EF4-FFF2-40B4-BE49-F238E27FC236}">
                <a16:creationId xmlns="" xmlns:a16="http://schemas.microsoft.com/office/drawing/2014/main" id="{6CA08CD3-A6F9-4171-9D16-4DAABB554B20}"/>
              </a:ext>
            </a:extLst>
          </p:cNvPr>
          <p:cNvSpPr/>
          <p:nvPr/>
        </p:nvSpPr>
        <p:spPr>
          <a:xfrm rot="5400000">
            <a:off x="2131948" y="-596404"/>
            <a:ext cx="388406" cy="2533005"/>
          </a:xfrm>
          <a:prstGeom prst="rect">
            <a:avLst/>
          </a:prstGeom>
          <a:solidFill>
            <a:schemeClr val="bg2">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1100" b="1" dirty="0" smtClean="0">
                <a:solidFill>
                  <a:schemeClr val="bg1"/>
                </a:solidFill>
              </a:rPr>
              <a:t> Prise de RDV</a:t>
            </a:r>
          </a:p>
          <a:p>
            <a:pPr algn="ctr"/>
            <a:r>
              <a:rPr lang="fr-FR" sz="1100" b="1" dirty="0" smtClean="0">
                <a:solidFill>
                  <a:schemeClr val="bg1"/>
                </a:solidFill>
              </a:rPr>
              <a:t>RDV </a:t>
            </a:r>
            <a:r>
              <a:rPr lang="fr-FR" sz="1100" b="1" dirty="0">
                <a:solidFill>
                  <a:schemeClr val="bg1"/>
                </a:solidFill>
              </a:rPr>
              <a:t>de qualification</a:t>
            </a:r>
          </a:p>
        </p:txBody>
      </p:sp>
      <p:sp>
        <p:nvSpPr>
          <p:cNvPr id="104" name="Rectangle 103">
            <a:extLst>
              <a:ext uri="{FF2B5EF4-FFF2-40B4-BE49-F238E27FC236}">
                <a16:creationId xmlns="" xmlns:a16="http://schemas.microsoft.com/office/drawing/2014/main" id="{0EB4E4B3-CCC6-4309-84B6-5FFB2010EC65}"/>
              </a:ext>
            </a:extLst>
          </p:cNvPr>
          <p:cNvSpPr/>
          <p:nvPr/>
        </p:nvSpPr>
        <p:spPr>
          <a:xfrm rot="5400000">
            <a:off x="8591603" y="-176576"/>
            <a:ext cx="281147" cy="1772697"/>
          </a:xfrm>
          <a:prstGeom prst="rect">
            <a:avLst/>
          </a:prstGeom>
          <a:solidFill>
            <a:schemeClr val="bg2">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1050" dirty="0">
                <a:solidFill>
                  <a:schemeClr val="bg1"/>
                </a:solidFill>
              </a:rPr>
              <a:t>Echange à distance</a:t>
            </a:r>
          </a:p>
        </p:txBody>
      </p:sp>
      <p:sp>
        <p:nvSpPr>
          <p:cNvPr id="105" name="Rectangle 104">
            <a:extLst>
              <a:ext uri="{FF2B5EF4-FFF2-40B4-BE49-F238E27FC236}">
                <a16:creationId xmlns="" xmlns:a16="http://schemas.microsoft.com/office/drawing/2014/main" id="{AEAED95F-9164-4394-8BAE-537770C48AE0}"/>
              </a:ext>
            </a:extLst>
          </p:cNvPr>
          <p:cNvSpPr/>
          <p:nvPr/>
        </p:nvSpPr>
        <p:spPr>
          <a:xfrm rot="5400000">
            <a:off x="8538799" y="-565190"/>
            <a:ext cx="386752" cy="1772697"/>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1050" dirty="0">
                <a:solidFill>
                  <a:schemeClr val="bg1"/>
                </a:solidFill>
              </a:rPr>
              <a:t>Echange en face à </a:t>
            </a:r>
            <a:r>
              <a:rPr lang="fr-FR" sz="1050" dirty="0" smtClean="0">
                <a:solidFill>
                  <a:schemeClr val="bg1"/>
                </a:solidFill>
              </a:rPr>
              <a:t>face ou </a:t>
            </a:r>
            <a:r>
              <a:rPr lang="fr-FR" sz="1050" dirty="0">
                <a:solidFill>
                  <a:schemeClr val="bg1"/>
                </a:solidFill>
              </a:rPr>
              <a:t>à distance</a:t>
            </a:r>
          </a:p>
        </p:txBody>
      </p:sp>
      <p:pic>
        <p:nvPicPr>
          <p:cNvPr id="253608" name="Picture 680" descr="Résultat de recherche d'images pour &quot;pictogramme clé&quot;">
            <a:extLst>
              <a:ext uri="{FF2B5EF4-FFF2-40B4-BE49-F238E27FC236}">
                <a16:creationId xmlns="" xmlns:a16="http://schemas.microsoft.com/office/drawing/2014/main" id="{338B9BE9-E34C-4169-8DCF-41B1F72339EA}"/>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b="72132"/>
          <a:stretch/>
        </p:blipFill>
        <p:spPr bwMode="auto">
          <a:xfrm rot="1800000">
            <a:off x="1092579" y="6208955"/>
            <a:ext cx="427811" cy="151334"/>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rot="20156704">
            <a:off x="554845" y="538983"/>
            <a:ext cx="534121" cy="253916"/>
          </a:xfrm>
          <a:prstGeom prst="rect">
            <a:avLst/>
          </a:prstGeom>
          <a:noFill/>
        </p:spPr>
        <p:txBody>
          <a:bodyPr wrap="none" rtlCol="0">
            <a:spAutoFit/>
          </a:bodyPr>
          <a:lstStyle/>
          <a:p>
            <a:r>
              <a:rPr lang="fr-FR" sz="1050" b="1" dirty="0" smtClean="0">
                <a:solidFill>
                  <a:srgbClr val="C00000"/>
                </a:solidFill>
              </a:rPr>
              <a:t>NEW</a:t>
            </a:r>
            <a:r>
              <a:rPr lang="fr-FR" sz="1050" dirty="0" smtClean="0">
                <a:solidFill>
                  <a:srgbClr val="C00000"/>
                </a:solidFill>
              </a:rPr>
              <a:t> !</a:t>
            </a:r>
          </a:p>
        </p:txBody>
      </p:sp>
      <p:sp>
        <p:nvSpPr>
          <p:cNvPr id="86" name="ZoneTexte 85"/>
          <p:cNvSpPr txBox="1"/>
          <p:nvPr/>
        </p:nvSpPr>
        <p:spPr>
          <a:xfrm rot="20156704">
            <a:off x="553610" y="1930825"/>
            <a:ext cx="534121" cy="253916"/>
          </a:xfrm>
          <a:prstGeom prst="rect">
            <a:avLst/>
          </a:prstGeom>
          <a:noFill/>
        </p:spPr>
        <p:txBody>
          <a:bodyPr wrap="none" rtlCol="0">
            <a:spAutoFit/>
          </a:bodyPr>
          <a:lstStyle/>
          <a:p>
            <a:r>
              <a:rPr lang="fr-FR" sz="1050" b="1" dirty="0" smtClean="0">
                <a:solidFill>
                  <a:srgbClr val="C00000"/>
                </a:solidFill>
              </a:rPr>
              <a:t>NEW</a:t>
            </a:r>
            <a:r>
              <a:rPr lang="fr-FR" sz="1050" dirty="0" smtClean="0">
                <a:solidFill>
                  <a:srgbClr val="C00000"/>
                </a:solidFill>
              </a:rPr>
              <a:t> !</a:t>
            </a:r>
          </a:p>
        </p:txBody>
      </p:sp>
      <p:sp>
        <p:nvSpPr>
          <p:cNvPr id="87" name="ZoneTexte 86"/>
          <p:cNvSpPr txBox="1"/>
          <p:nvPr/>
        </p:nvSpPr>
        <p:spPr>
          <a:xfrm rot="20156704">
            <a:off x="534015" y="3130266"/>
            <a:ext cx="534121" cy="253916"/>
          </a:xfrm>
          <a:prstGeom prst="rect">
            <a:avLst/>
          </a:prstGeom>
          <a:noFill/>
        </p:spPr>
        <p:txBody>
          <a:bodyPr wrap="none" rtlCol="0">
            <a:spAutoFit/>
          </a:bodyPr>
          <a:lstStyle/>
          <a:p>
            <a:r>
              <a:rPr lang="fr-FR" sz="1050" b="1" dirty="0" smtClean="0">
                <a:solidFill>
                  <a:srgbClr val="C00000"/>
                </a:solidFill>
              </a:rPr>
              <a:t>NEW</a:t>
            </a:r>
            <a:r>
              <a:rPr lang="fr-FR" sz="1050" dirty="0" smtClean="0">
                <a:solidFill>
                  <a:srgbClr val="C00000"/>
                </a:solidFill>
              </a:rPr>
              <a:t> !</a:t>
            </a:r>
          </a:p>
        </p:txBody>
      </p:sp>
      <p:pic>
        <p:nvPicPr>
          <p:cNvPr id="8219" name="Picture 27" descr="Résultat de recherche d'images pour &quot;gain temps&quot;"/>
          <p:cNvPicPr>
            <a:picLocks noChangeAspect="1" noChangeArrowheads="1"/>
          </p:cNvPicPr>
          <p:nvPr/>
        </p:nvPicPr>
        <p:blipFill>
          <a:blip r:embed="rId21"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45054" y="2590204"/>
            <a:ext cx="259286" cy="239341"/>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7" descr="Résultat de recherche d'images pour &quot;gain temps&quot;"/>
          <p:cNvPicPr>
            <a:picLocks noChangeAspect="1" noChangeArrowheads="1"/>
          </p:cNvPicPr>
          <p:nvPr/>
        </p:nvPicPr>
        <p:blipFill>
          <a:blip r:embed="rId21"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82864" y="3646776"/>
            <a:ext cx="259286" cy="23934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7" descr="Résultat de recherche d'images pour &quot;gain temps&quot;"/>
          <p:cNvPicPr>
            <a:picLocks noChangeAspect="1" noChangeArrowheads="1"/>
          </p:cNvPicPr>
          <p:nvPr/>
        </p:nvPicPr>
        <p:blipFill>
          <a:blip r:embed="rId21"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989172" y="2383763"/>
            <a:ext cx="259286" cy="17577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8412504" y="1982876"/>
            <a:ext cx="1279517" cy="253916"/>
          </a:xfrm>
          <a:prstGeom prst="rect">
            <a:avLst/>
          </a:prstGeom>
          <a:noFill/>
        </p:spPr>
        <p:txBody>
          <a:bodyPr wrap="none" rtlCol="0">
            <a:spAutoFit/>
          </a:bodyPr>
          <a:lstStyle/>
          <a:p>
            <a:r>
              <a:rPr lang="fr-FR" sz="1050" dirty="0" smtClean="0"/>
              <a:t>+ professionnalisme</a:t>
            </a:r>
          </a:p>
        </p:txBody>
      </p:sp>
      <p:sp>
        <p:nvSpPr>
          <p:cNvPr id="101" name="ZoneTexte 100"/>
          <p:cNvSpPr txBox="1"/>
          <p:nvPr/>
        </p:nvSpPr>
        <p:spPr>
          <a:xfrm>
            <a:off x="8488187" y="2382996"/>
            <a:ext cx="976549" cy="253916"/>
          </a:xfrm>
          <a:prstGeom prst="rect">
            <a:avLst/>
          </a:prstGeom>
          <a:noFill/>
        </p:spPr>
        <p:txBody>
          <a:bodyPr wrap="none" rtlCol="0">
            <a:spAutoFit/>
          </a:bodyPr>
          <a:lstStyle/>
          <a:p>
            <a:r>
              <a:rPr lang="fr-FR" sz="1050" dirty="0" smtClean="0"/>
              <a:t>Gain de temps</a:t>
            </a:r>
          </a:p>
        </p:txBody>
      </p:sp>
      <p:sp>
        <p:nvSpPr>
          <p:cNvPr id="107" name="Rectangle 106">
            <a:extLst>
              <a:ext uri="{FF2B5EF4-FFF2-40B4-BE49-F238E27FC236}">
                <a16:creationId xmlns="" xmlns:a16="http://schemas.microsoft.com/office/drawing/2014/main" id="{1D39287B-EC36-4545-9213-15C4B68E79E7}"/>
              </a:ext>
            </a:extLst>
          </p:cNvPr>
          <p:cNvSpPr/>
          <p:nvPr/>
        </p:nvSpPr>
        <p:spPr>
          <a:xfrm rot="5400000">
            <a:off x="4975786" y="-1139214"/>
            <a:ext cx="222386" cy="2756378"/>
          </a:xfrm>
          <a:prstGeom prst="rect">
            <a:avLst/>
          </a:prstGeom>
          <a:noFill/>
          <a:ln w="12700" cap="flat" cmpd="sng" algn="ctr">
            <a:solidFill>
              <a:schemeClr val="bg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800" b="1" dirty="0" smtClean="0">
                <a:solidFill>
                  <a:schemeClr val="accent5"/>
                </a:solidFill>
              </a:rPr>
              <a:t>Synergie Square habitat</a:t>
            </a:r>
            <a:endParaRPr lang="fr-FR" sz="800" b="1" dirty="0">
              <a:solidFill>
                <a:schemeClr val="accent5"/>
              </a:solidFill>
            </a:endParaRPr>
          </a:p>
        </p:txBody>
      </p:sp>
      <p:sp>
        <p:nvSpPr>
          <p:cNvPr id="108" name="Rectangle 107">
            <a:extLst>
              <a:ext uri="{FF2B5EF4-FFF2-40B4-BE49-F238E27FC236}">
                <a16:creationId xmlns="" xmlns:a16="http://schemas.microsoft.com/office/drawing/2014/main" id="{1D39287B-EC36-4545-9213-15C4B68E79E7}"/>
              </a:ext>
            </a:extLst>
          </p:cNvPr>
          <p:cNvSpPr/>
          <p:nvPr/>
        </p:nvSpPr>
        <p:spPr>
          <a:xfrm rot="5400000">
            <a:off x="4904064" y="-688763"/>
            <a:ext cx="367868" cy="2754340"/>
          </a:xfrm>
          <a:prstGeom prst="rect">
            <a:avLst/>
          </a:prstGeom>
          <a:noFill/>
          <a:ln w="12700" cap="flat" cmpd="sng" algn="ctr">
            <a:solidFill>
              <a:schemeClr val="bg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800" b="1" dirty="0" smtClean="0">
                <a:solidFill>
                  <a:schemeClr val="accent5"/>
                </a:solidFill>
              </a:rPr>
              <a:t>        RDV téléphonique :   </a:t>
            </a:r>
            <a:br>
              <a:rPr lang="fr-FR" sz="800" b="1" dirty="0" smtClean="0">
                <a:solidFill>
                  <a:schemeClr val="accent5"/>
                </a:solidFill>
              </a:rPr>
            </a:br>
            <a:r>
              <a:rPr lang="fr-FR" sz="800" b="1" dirty="0" smtClean="0">
                <a:solidFill>
                  <a:schemeClr val="accent5"/>
                </a:solidFill>
              </a:rPr>
              <a:t>10 mn identification du projet et demande des premières PIAF</a:t>
            </a:r>
            <a:endParaRPr lang="fr-FR" sz="800" b="1" dirty="0">
              <a:solidFill>
                <a:schemeClr val="accent5"/>
              </a:solidFill>
            </a:endParaRPr>
          </a:p>
        </p:txBody>
      </p:sp>
      <p:sp>
        <p:nvSpPr>
          <p:cNvPr id="109" name="Rectangle 108">
            <a:extLst>
              <a:ext uri="{FF2B5EF4-FFF2-40B4-BE49-F238E27FC236}">
                <a16:creationId xmlns="" xmlns:a16="http://schemas.microsoft.com/office/drawing/2014/main" id="{1D39287B-EC36-4545-9213-15C4B68E79E7}"/>
              </a:ext>
            </a:extLst>
          </p:cNvPr>
          <p:cNvSpPr/>
          <p:nvPr/>
        </p:nvSpPr>
        <p:spPr>
          <a:xfrm rot="5400000">
            <a:off x="4968272" y="-282710"/>
            <a:ext cx="244092" cy="2749703"/>
          </a:xfrm>
          <a:prstGeom prst="rect">
            <a:avLst/>
          </a:prstGeom>
          <a:noFill/>
          <a:ln w="12700" cap="flat" cmpd="sng" algn="ctr">
            <a:solidFill>
              <a:schemeClr val="bg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800" b="1" dirty="0" smtClean="0">
                <a:solidFill>
                  <a:schemeClr val="accent5"/>
                </a:solidFill>
              </a:rPr>
              <a:t>Analyse des 1</a:t>
            </a:r>
            <a:r>
              <a:rPr lang="fr-FR" sz="800" b="1" baseline="30000" dirty="0" smtClean="0">
                <a:solidFill>
                  <a:schemeClr val="accent5"/>
                </a:solidFill>
              </a:rPr>
              <a:t>ères</a:t>
            </a:r>
            <a:r>
              <a:rPr lang="fr-FR" sz="800" b="1" dirty="0" smtClean="0">
                <a:solidFill>
                  <a:schemeClr val="accent5"/>
                </a:solidFill>
              </a:rPr>
              <a:t>  PIAF pour </a:t>
            </a:r>
            <a:r>
              <a:rPr lang="fr-FR" sz="800" b="1" dirty="0" smtClean="0">
                <a:solidFill>
                  <a:schemeClr val="accent5"/>
                </a:solidFill>
                <a:sym typeface="Wingdings" panose="05000000000000000000" pitchFamily="2" charset="2"/>
              </a:rPr>
              <a:t>préparation de la négociation</a:t>
            </a:r>
            <a:endParaRPr lang="fr-FR" sz="800" b="1" dirty="0">
              <a:solidFill>
                <a:schemeClr val="accent5"/>
              </a:solidFill>
            </a:endParaRPr>
          </a:p>
        </p:txBody>
      </p:sp>
      <p:sp>
        <p:nvSpPr>
          <p:cNvPr id="110" name="Rectangle 109">
            <a:extLst>
              <a:ext uri="{FF2B5EF4-FFF2-40B4-BE49-F238E27FC236}">
                <a16:creationId xmlns="" xmlns:a16="http://schemas.microsoft.com/office/drawing/2014/main" id="{1D39287B-EC36-4545-9213-15C4B68E79E7}"/>
              </a:ext>
            </a:extLst>
          </p:cNvPr>
          <p:cNvSpPr/>
          <p:nvPr/>
        </p:nvSpPr>
        <p:spPr>
          <a:xfrm rot="5400000">
            <a:off x="4836339" y="228686"/>
            <a:ext cx="505427" cy="2752231"/>
          </a:xfrm>
          <a:prstGeom prst="rect">
            <a:avLst/>
          </a:prstGeom>
          <a:noFill/>
          <a:ln w="12700" cap="flat" cmpd="sng" algn="ctr">
            <a:solidFill>
              <a:schemeClr val="bg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800" b="1" dirty="0" smtClean="0">
                <a:solidFill>
                  <a:schemeClr val="accent5"/>
                </a:solidFill>
              </a:rPr>
              <a:t>Ecoute active, Création et présentation EPH</a:t>
            </a:r>
            <a:br>
              <a:rPr lang="fr-FR" sz="800" b="1" dirty="0" smtClean="0">
                <a:solidFill>
                  <a:schemeClr val="accent5"/>
                </a:solidFill>
              </a:rPr>
            </a:br>
            <a:r>
              <a:rPr lang="fr-FR" sz="800" b="1" dirty="0" smtClean="0">
                <a:solidFill>
                  <a:schemeClr val="accent5"/>
                </a:solidFill>
              </a:rPr>
              <a:t>Accord de principe</a:t>
            </a:r>
          </a:p>
          <a:p>
            <a:pPr algn="ctr"/>
            <a:r>
              <a:rPr lang="fr-FR" sz="800" b="1" dirty="0" smtClean="0">
                <a:solidFill>
                  <a:schemeClr val="accent5"/>
                </a:solidFill>
              </a:rPr>
              <a:t>Remise du document « Mon projet immobilier avec le CACE »</a:t>
            </a:r>
            <a:endParaRPr lang="fr-FR" sz="800" b="1" dirty="0">
              <a:solidFill>
                <a:schemeClr val="accent5"/>
              </a:solidFill>
            </a:endParaRPr>
          </a:p>
        </p:txBody>
      </p:sp>
      <p:sp>
        <p:nvSpPr>
          <p:cNvPr id="111" name="Rectangle 110">
            <a:extLst>
              <a:ext uri="{FF2B5EF4-FFF2-40B4-BE49-F238E27FC236}">
                <a16:creationId xmlns="" xmlns:a16="http://schemas.microsoft.com/office/drawing/2014/main" id="{1D39287B-EC36-4545-9213-15C4B68E79E7}"/>
              </a:ext>
            </a:extLst>
          </p:cNvPr>
          <p:cNvSpPr/>
          <p:nvPr/>
        </p:nvSpPr>
        <p:spPr>
          <a:xfrm rot="5400000">
            <a:off x="4923007" y="747764"/>
            <a:ext cx="333610" cy="2750711"/>
          </a:xfrm>
          <a:prstGeom prst="rect">
            <a:avLst/>
          </a:prstGeom>
          <a:noFill/>
          <a:ln w="12700" cap="flat" cmpd="sng" algn="ctr">
            <a:solidFill>
              <a:schemeClr val="bg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800" b="1" dirty="0" smtClean="0">
                <a:solidFill>
                  <a:schemeClr val="accent5"/>
                </a:solidFill>
              </a:rPr>
              <a:t>Valorisation client </a:t>
            </a:r>
            <a:endParaRPr lang="fr-FR" sz="800" b="1" dirty="0">
              <a:solidFill>
                <a:schemeClr val="accent5"/>
              </a:solidFill>
            </a:endParaRPr>
          </a:p>
          <a:p>
            <a:pPr algn="ctr"/>
            <a:r>
              <a:rPr lang="fr-FR" sz="800" b="1" dirty="0" smtClean="0">
                <a:solidFill>
                  <a:schemeClr val="accent5"/>
                </a:solidFill>
              </a:rPr>
              <a:t> </a:t>
            </a:r>
            <a:r>
              <a:rPr lang="fr-FR" sz="800" b="1" dirty="0">
                <a:solidFill>
                  <a:schemeClr val="accent5"/>
                </a:solidFill>
              </a:rPr>
              <a:t>A</a:t>
            </a:r>
            <a:r>
              <a:rPr lang="fr-FR" sz="800" b="1" dirty="0" smtClean="0">
                <a:solidFill>
                  <a:schemeClr val="accent5"/>
                </a:solidFill>
              </a:rPr>
              <a:t>ncrage relation avec l’agence</a:t>
            </a:r>
            <a:endParaRPr lang="fr-FR" sz="800" b="1" dirty="0">
              <a:solidFill>
                <a:schemeClr val="accent5"/>
              </a:solidFill>
            </a:endParaRPr>
          </a:p>
        </p:txBody>
      </p:sp>
      <p:sp>
        <p:nvSpPr>
          <p:cNvPr id="113" name="Rectangle 112">
            <a:extLst>
              <a:ext uri="{FF2B5EF4-FFF2-40B4-BE49-F238E27FC236}">
                <a16:creationId xmlns="" xmlns:a16="http://schemas.microsoft.com/office/drawing/2014/main" id="{1D39287B-EC36-4545-9213-15C4B68E79E7}"/>
              </a:ext>
            </a:extLst>
          </p:cNvPr>
          <p:cNvSpPr/>
          <p:nvPr/>
        </p:nvSpPr>
        <p:spPr>
          <a:xfrm rot="5400000">
            <a:off x="4815792" y="1334518"/>
            <a:ext cx="548040" cy="2750711"/>
          </a:xfrm>
          <a:prstGeom prst="rect">
            <a:avLst/>
          </a:prstGeom>
          <a:noFill/>
          <a:ln w="12700" cap="flat" cmpd="sng" algn="ctr">
            <a:solidFill>
              <a:schemeClr val="bg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800" b="1" dirty="0" smtClean="0">
                <a:solidFill>
                  <a:schemeClr val="accent5"/>
                </a:solidFill>
              </a:rPr>
              <a:t>Nouvelles simulations sur EPH</a:t>
            </a:r>
            <a:br>
              <a:rPr lang="fr-FR" sz="800" b="1" dirty="0" smtClean="0">
                <a:solidFill>
                  <a:schemeClr val="accent5"/>
                </a:solidFill>
              </a:rPr>
            </a:br>
            <a:r>
              <a:rPr lang="fr-FR" sz="800" b="1" dirty="0" smtClean="0">
                <a:solidFill>
                  <a:schemeClr val="accent5"/>
                </a:solidFill>
              </a:rPr>
              <a:t>Ajustement et finalisation plan de financement</a:t>
            </a:r>
            <a:endParaRPr lang="fr-FR" sz="800" b="1" dirty="0">
              <a:solidFill>
                <a:schemeClr val="accent5"/>
              </a:solidFill>
            </a:endParaRPr>
          </a:p>
        </p:txBody>
      </p:sp>
      <p:sp>
        <p:nvSpPr>
          <p:cNvPr id="115" name="Rectangle 114">
            <a:extLst>
              <a:ext uri="{FF2B5EF4-FFF2-40B4-BE49-F238E27FC236}">
                <a16:creationId xmlns="" xmlns:a16="http://schemas.microsoft.com/office/drawing/2014/main" id="{1D39287B-EC36-4545-9213-15C4B68E79E7}"/>
              </a:ext>
            </a:extLst>
          </p:cNvPr>
          <p:cNvSpPr/>
          <p:nvPr/>
        </p:nvSpPr>
        <p:spPr>
          <a:xfrm rot="5400000">
            <a:off x="4745000" y="2956192"/>
            <a:ext cx="690637" cy="2749702"/>
          </a:xfrm>
          <a:prstGeom prst="rect">
            <a:avLst/>
          </a:prstGeom>
          <a:noFill/>
          <a:ln w="12700" cap="flat" cmpd="sng" algn="ctr">
            <a:solidFill>
              <a:schemeClr val="bg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800" b="1" dirty="0" smtClean="0">
                <a:solidFill>
                  <a:schemeClr val="accent5"/>
                </a:solidFill>
              </a:rPr>
              <a:t>Entrée en relation sur tablette</a:t>
            </a:r>
          </a:p>
          <a:p>
            <a:pPr algn="ctr"/>
            <a:r>
              <a:rPr lang="fr-FR" sz="800" b="1" dirty="0" smtClean="0">
                <a:solidFill>
                  <a:schemeClr val="accent5"/>
                </a:solidFill>
              </a:rPr>
              <a:t>Signature demande de financement</a:t>
            </a:r>
            <a:br>
              <a:rPr lang="fr-FR" sz="800" b="1" dirty="0" smtClean="0">
                <a:solidFill>
                  <a:schemeClr val="accent5"/>
                </a:solidFill>
              </a:rPr>
            </a:br>
            <a:r>
              <a:rPr lang="fr-FR" sz="800" b="1" dirty="0" smtClean="0">
                <a:solidFill>
                  <a:schemeClr val="accent5"/>
                </a:solidFill>
              </a:rPr>
              <a:t>Concrétisation contreparties</a:t>
            </a:r>
            <a:br>
              <a:rPr lang="fr-FR" sz="800" b="1" dirty="0" smtClean="0">
                <a:solidFill>
                  <a:schemeClr val="accent5"/>
                </a:solidFill>
              </a:rPr>
            </a:br>
            <a:r>
              <a:rPr lang="fr-FR" sz="800" b="1" dirty="0" smtClean="0">
                <a:solidFill>
                  <a:schemeClr val="accent5"/>
                </a:solidFill>
              </a:rPr>
              <a:t>Vérification date signature notaire pour sécuriser fin du projet </a:t>
            </a:r>
          </a:p>
          <a:p>
            <a:pPr marL="179388" algn="ctr"/>
            <a:r>
              <a:rPr lang="fr-FR" sz="800" b="1" dirty="0" smtClean="0">
                <a:solidFill>
                  <a:schemeClr val="accent5"/>
                </a:solidFill>
              </a:rPr>
              <a:t>Explication SEH</a:t>
            </a:r>
            <a:endParaRPr lang="fr-FR" sz="800" b="1" dirty="0">
              <a:solidFill>
                <a:schemeClr val="accent5"/>
              </a:solidFill>
            </a:endParaRPr>
          </a:p>
        </p:txBody>
      </p:sp>
      <p:sp>
        <p:nvSpPr>
          <p:cNvPr id="116" name="Rectangle 115">
            <a:extLst>
              <a:ext uri="{FF2B5EF4-FFF2-40B4-BE49-F238E27FC236}">
                <a16:creationId xmlns="" xmlns:a16="http://schemas.microsoft.com/office/drawing/2014/main" id="{1D39287B-EC36-4545-9213-15C4B68E79E7}"/>
              </a:ext>
            </a:extLst>
          </p:cNvPr>
          <p:cNvSpPr/>
          <p:nvPr/>
        </p:nvSpPr>
        <p:spPr>
          <a:xfrm rot="5400000">
            <a:off x="4948156" y="1889445"/>
            <a:ext cx="277645" cy="2756378"/>
          </a:xfrm>
          <a:prstGeom prst="rect">
            <a:avLst/>
          </a:prstGeom>
          <a:noFill/>
          <a:ln w="12700" cap="flat" cmpd="sng" algn="ctr">
            <a:solidFill>
              <a:schemeClr val="bg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800" b="1" dirty="0" smtClean="0">
                <a:solidFill>
                  <a:schemeClr val="accent5"/>
                </a:solidFill>
              </a:rPr>
              <a:t>5 mn : remerciement de la confiance, proposition e-ADE </a:t>
            </a:r>
            <a:br>
              <a:rPr lang="fr-FR" sz="800" b="1" dirty="0" smtClean="0">
                <a:solidFill>
                  <a:schemeClr val="accent5"/>
                </a:solidFill>
              </a:rPr>
            </a:br>
            <a:r>
              <a:rPr lang="fr-FR" sz="800" b="1" dirty="0" smtClean="0">
                <a:solidFill>
                  <a:schemeClr val="accent5"/>
                </a:solidFill>
              </a:rPr>
              <a:t>et prise du RDV </a:t>
            </a:r>
            <a:r>
              <a:rPr lang="fr-FR" sz="800" b="1" dirty="0">
                <a:solidFill>
                  <a:schemeClr val="accent5"/>
                </a:solidFill>
              </a:rPr>
              <a:t> </a:t>
            </a:r>
            <a:r>
              <a:rPr lang="fr-FR" sz="800" b="1" dirty="0" smtClean="0">
                <a:solidFill>
                  <a:schemeClr val="accent5"/>
                </a:solidFill>
              </a:rPr>
              <a:t>de finalisation</a:t>
            </a:r>
            <a:endParaRPr lang="fr-FR" sz="800" b="1" dirty="0">
              <a:solidFill>
                <a:schemeClr val="accent5"/>
              </a:solidFill>
            </a:endParaRPr>
          </a:p>
        </p:txBody>
      </p:sp>
      <p:sp>
        <p:nvSpPr>
          <p:cNvPr id="117" name="Rectangle 116">
            <a:extLst>
              <a:ext uri="{FF2B5EF4-FFF2-40B4-BE49-F238E27FC236}">
                <a16:creationId xmlns="" xmlns:a16="http://schemas.microsoft.com/office/drawing/2014/main" id="{1D39287B-EC36-4545-9213-15C4B68E79E7}"/>
              </a:ext>
            </a:extLst>
          </p:cNvPr>
          <p:cNvSpPr/>
          <p:nvPr/>
        </p:nvSpPr>
        <p:spPr>
          <a:xfrm rot="5400000">
            <a:off x="4921677" y="2342626"/>
            <a:ext cx="330600" cy="2756381"/>
          </a:xfrm>
          <a:prstGeom prst="rect">
            <a:avLst/>
          </a:prstGeom>
          <a:noFill/>
          <a:ln w="12700" cap="flat" cmpd="sng" algn="ctr">
            <a:solidFill>
              <a:schemeClr val="bg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800" b="1" dirty="0" smtClean="0">
                <a:solidFill>
                  <a:schemeClr val="accent5"/>
                </a:solidFill>
              </a:rPr>
              <a:t>Contrôle et GED des PIAF</a:t>
            </a:r>
            <a:br>
              <a:rPr lang="fr-FR" sz="800" b="1" dirty="0" smtClean="0">
                <a:solidFill>
                  <a:schemeClr val="accent5"/>
                </a:solidFill>
              </a:rPr>
            </a:br>
            <a:r>
              <a:rPr lang="fr-FR" sz="800" b="1" dirty="0" smtClean="0">
                <a:solidFill>
                  <a:schemeClr val="accent5"/>
                </a:solidFill>
              </a:rPr>
              <a:t>Suivi e-ADE</a:t>
            </a:r>
            <a:endParaRPr lang="fr-FR" sz="800" b="1" dirty="0">
              <a:solidFill>
                <a:schemeClr val="accent5"/>
              </a:solidFill>
            </a:endParaRPr>
          </a:p>
        </p:txBody>
      </p:sp>
      <p:sp>
        <p:nvSpPr>
          <p:cNvPr id="118" name="Rectangle 117">
            <a:extLst>
              <a:ext uri="{FF2B5EF4-FFF2-40B4-BE49-F238E27FC236}">
                <a16:creationId xmlns="" xmlns:a16="http://schemas.microsoft.com/office/drawing/2014/main" id="{1D39287B-EC36-4545-9213-15C4B68E79E7}"/>
              </a:ext>
            </a:extLst>
          </p:cNvPr>
          <p:cNvSpPr/>
          <p:nvPr/>
        </p:nvSpPr>
        <p:spPr>
          <a:xfrm rot="5400000">
            <a:off x="4804186" y="4019349"/>
            <a:ext cx="611477" cy="2736236"/>
          </a:xfrm>
          <a:prstGeom prst="rect">
            <a:avLst/>
          </a:prstGeom>
          <a:noFill/>
          <a:ln w="12700" cap="flat" cmpd="sng" algn="ctr">
            <a:solidFill>
              <a:schemeClr val="bg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800" b="1" dirty="0" smtClean="0">
                <a:solidFill>
                  <a:schemeClr val="accent5"/>
                </a:solidFill>
              </a:rPr>
              <a:t>Explication déblocages fonds</a:t>
            </a:r>
            <a:br>
              <a:rPr lang="fr-FR" sz="800" b="1" dirty="0" smtClean="0">
                <a:solidFill>
                  <a:schemeClr val="accent5"/>
                </a:solidFill>
              </a:rPr>
            </a:br>
            <a:r>
              <a:rPr lang="fr-FR" sz="800" b="1" dirty="0" smtClean="0">
                <a:solidFill>
                  <a:schemeClr val="accent5"/>
                </a:solidFill>
              </a:rPr>
              <a:t>Dépose propositions </a:t>
            </a:r>
            <a:br>
              <a:rPr lang="fr-FR" sz="800" b="1" dirty="0" smtClean="0">
                <a:solidFill>
                  <a:schemeClr val="accent5"/>
                </a:solidFill>
              </a:rPr>
            </a:br>
            <a:r>
              <a:rPr lang="fr-FR" sz="700" b="1" i="1" dirty="0" smtClean="0">
                <a:solidFill>
                  <a:schemeClr val="accent5"/>
                </a:solidFill>
              </a:rPr>
              <a:t>(</a:t>
            </a:r>
            <a:r>
              <a:rPr lang="fr-FR" sz="700" b="1" i="1" dirty="0">
                <a:solidFill>
                  <a:schemeClr val="accent5"/>
                </a:solidFill>
              </a:rPr>
              <a:t>assurances, épargne, crédit conso…)</a:t>
            </a:r>
            <a:br>
              <a:rPr lang="fr-FR" sz="700" b="1" i="1" dirty="0">
                <a:solidFill>
                  <a:schemeClr val="accent5"/>
                </a:solidFill>
              </a:rPr>
            </a:br>
            <a:r>
              <a:rPr lang="fr-FR" sz="800" b="1" dirty="0" smtClean="0">
                <a:solidFill>
                  <a:schemeClr val="accent5"/>
                </a:solidFill>
              </a:rPr>
              <a:t>Remise moyens paiement </a:t>
            </a:r>
            <a:r>
              <a:rPr lang="fr-FR" sz="700" b="1" i="1" dirty="0">
                <a:solidFill>
                  <a:schemeClr val="accent5"/>
                </a:solidFill>
              </a:rPr>
              <a:t>(prospect)</a:t>
            </a:r>
          </a:p>
        </p:txBody>
      </p:sp>
      <p:sp>
        <p:nvSpPr>
          <p:cNvPr id="120" name="Rectangle 119">
            <a:extLst>
              <a:ext uri="{FF2B5EF4-FFF2-40B4-BE49-F238E27FC236}">
                <a16:creationId xmlns="" xmlns:a16="http://schemas.microsoft.com/office/drawing/2014/main" id="{1D39287B-EC36-4545-9213-15C4B68E79E7}"/>
              </a:ext>
            </a:extLst>
          </p:cNvPr>
          <p:cNvSpPr/>
          <p:nvPr/>
        </p:nvSpPr>
        <p:spPr>
          <a:xfrm rot="5400000">
            <a:off x="4990327" y="4548059"/>
            <a:ext cx="256029" cy="2719402"/>
          </a:xfrm>
          <a:prstGeom prst="rect">
            <a:avLst/>
          </a:prstGeom>
          <a:noFill/>
          <a:ln w="12700" cap="flat" cmpd="sng" algn="ctr">
            <a:solidFill>
              <a:schemeClr val="bg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800" b="1" dirty="0" smtClean="0">
                <a:solidFill>
                  <a:schemeClr val="accent5"/>
                </a:solidFill>
              </a:rPr>
              <a:t>Accompagnement du client pour déblocage </a:t>
            </a:r>
            <a:br>
              <a:rPr lang="fr-FR" sz="800" b="1" dirty="0" smtClean="0">
                <a:solidFill>
                  <a:schemeClr val="accent5"/>
                </a:solidFill>
              </a:rPr>
            </a:br>
            <a:r>
              <a:rPr lang="fr-FR" sz="800" b="1" dirty="0" smtClean="0">
                <a:solidFill>
                  <a:schemeClr val="accent5"/>
                </a:solidFill>
              </a:rPr>
              <a:t>depuis sa messagerie sécurisée</a:t>
            </a:r>
            <a:endParaRPr lang="fr-FR" sz="800" b="1" dirty="0">
              <a:solidFill>
                <a:schemeClr val="accent5"/>
              </a:solidFill>
            </a:endParaRPr>
          </a:p>
        </p:txBody>
      </p:sp>
      <p:sp>
        <p:nvSpPr>
          <p:cNvPr id="122" name="Rectangle 121">
            <a:extLst>
              <a:ext uri="{FF2B5EF4-FFF2-40B4-BE49-F238E27FC236}">
                <a16:creationId xmlns="" xmlns:a16="http://schemas.microsoft.com/office/drawing/2014/main" id="{1D39287B-EC36-4545-9213-15C4B68E79E7}"/>
              </a:ext>
            </a:extLst>
          </p:cNvPr>
          <p:cNvSpPr/>
          <p:nvPr/>
        </p:nvSpPr>
        <p:spPr>
          <a:xfrm rot="5400000">
            <a:off x="4990599" y="4960696"/>
            <a:ext cx="248611" cy="2700526"/>
          </a:xfrm>
          <a:prstGeom prst="rect">
            <a:avLst/>
          </a:prstGeom>
          <a:noFill/>
          <a:ln w="12700" cap="flat" cmpd="sng" algn="ctr">
            <a:solidFill>
              <a:schemeClr val="bg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800" b="1" dirty="0" smtClean="0">
                <a:solidFill>
                  <a:schemeClr val="accent5"/>
                </a:solidFill>
              </a:rPr>
              <a:t>Ancrage de la relation en accompagnant le client </a:t>
            </a:r>
            <a:br>
              <a:rPr lang="fr-FR" sz="800" b="1" dirty="0" smtClean="0">
                <a:solidFill>
                  <a:schemeClr val="accent5"/>
                </a:solidFill>
              </a:rPr>
            </a:br>
            <a:r>
              <a:rPr lang="fr-FR" sz="800" b="1" dirty="0" smtClean="0">
                <a:solidFill>
                  <a:schemeClr val="accent5"/>
                </a:solidFill>
              </a:rPr>
              <a:t>jusqu’au bout de son projet </a:t>
            </a:r>
            <a:endParaRPr lang="fr-FR" sz="800" b="1" dirty="0">
              <a:solidFill>
                <a:schemeClr val="accent5"/>
              </a:solidFill>
            </a:endParaRPr>
          </a:p>
        </p:txBody>
      </p:sp>
      <p:sp>
        <p:nvSpPr>
          <p:cNvPr id="123" name="Rectangle 122">
            <a:extLst>
              <a:ext uri="{FF2B5EF4-FFF2-40B4-BE49-F238E27FC236}">
                <a16:creationId xmlns="" xmlns:a16="http://schemas.microsoft.com/office/drawing/2014/main" id="{1D39287B-EC36-4545-9213-15C4B68E79E7}"/>
              </a:ext>
            </a:extLst>
          </p:cNvPr>
          <p:cNvSpPr/>
          <p:nvPr/>
        </p:nvSpPr>
        <p:spPr>
          <a:xfrm rot="5400000">
            <a:off x="4983727" y="5289403"/>
            <a:ext cx="239520" cy="2723361"/>
          </a:xfrm>
          <a:prstGeom prst="rect">
            <a:avLst/>
          </a:prstGeom>
          <a:noFill/>
          <a:ln w="12700" cap="flat" cmpd="sng" algn="ctr">
            <a:solidFill>
              <a:schemeClr val="bg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800" b="1" dirty="0" smtClean="0">
                <a:solidFill>
                  <a:schemeClr val="accent5"/>
                </a:solidFill>
              </a:rPr>
              <a:t>Traitement des ODR relatives au programme relationnel</a:t>
            </a:r>
            <a:endParaRPr lang="fr-FR" sz="800" b="1" dirty="0">
              <a:solidFill>
                <a:schemeClr val="accent5"/>
              </a:solidFill>
            </a:endParaRPr>
          </a:p>
        </p:txBody>
      </p:sp>
      <p:sp>
        <p:nvSpPr>
          <p:cNvPr id="124" name="ZoneTexte 123"/>
          <p:cNvSpPr txBox="1"/>
          <p:nvPr/>
        </p:nvSpPr>
        <p:spPr>
          <a:xfrm>
            <a:off x="8366168" y="1541984"/>
            <a:ext cx="1407758" cy="253916"/>
          </a:xfrm>
          <a:prstGeom prst="rect">
            <a:avLst/>
          </a:prstGeom>
          <a:noFill/>
        </p:spPr>
        <p:txBody>
          <a:bodyPr wrap="none" rtlCol="0">
            <a:spAutoFit/>
          </a:bodyPr>
          <a:lstStyle/>
          <a:p>
            <a:r>
              <a:rPr lang="fr-FR" sz="1050" dirty="0" smtClean="0"/>
              <a:t>Changements majeurs</a:t>
            </a:r>
          </a:p>
        </p:txBody>
      </p:sp>
      <p:sp>
        <p:nvSpPr>
          <p:cNvPr id="128" name="ZoneTexte 127"/>
          <p:cNvSpPr txBox="1"/>
          <p:nvPr/>
        </p:nvSpPr>
        <p:spPr>
          <a:xfrm rot="20156704">
            <a:off x="7799076" y="1579067"/>
            <a:ext cx="554383" cy="230832"/>
          </a:xfrm>
          <a:prstGeom prst="rect">
            <a:avLst/>
          </a:prstGeom>
          <a:noFill/>
        </p:spPr>
        <p:txBody>
          <a:bodyPr wrap="square" rtlCol="0">
            <a:spAutoFit/>
          </a:bodyPr>
          <a:lstStyle/>
          <a:p>
            <a:r>
              <a:rPr lang="fr-FR" sz="900" b="1" dirty="0" smtClean="0">
                <a:solidFill>
                  <a:srgbClr val="C00000"/>
                </a:solidFill>
              </a:rPr>
              <a:t>NEW</a:t>
            </a:r>
            <a:r>
              <a:rPr lang="fr-FR" sz="900" dirty="0" smtClean="0">
                <a:solidFill>
                  <a:srgbClr val="C00000"/>
                </a:solidFill>
              </a:rPr>
              <a:t> !</a:t>
            </a:r>
          </a:p>
        </p:txBody>
      </p:sp>
      <p:sp>
        <p:nvSpPr>
          <p:cNvPr id="91" name="ZoneTexte 90"/>
          <p:cNvSpPr txBox="1"/>
          <p:nvPr/>
        </p:nvSpPr>
        <p:spPr>
          <a:xfrm rot="20156704">
            <a:off x="534782" y="5345103"/>
            <a:ext cx="534121" cy="253916"/>
          </a:xfrm>
          <a:prstGeom prst="rect">
            <a:avLst/>
          </a:prstGeom>
          <a:noFill/>
        </p:spPr>
        <p:txBody>
          <a:bodyPr wrap="none" rtlCol="0">
            <a:spAutoFit/>
          </a:bodyPr>
          <a:lstStyle/>
          <a:p>
            <a:r>
              <a:rPr lang="fr-FR" sz="1050" b="1" dirty="0" smtClean="0">
                <a:solidFill>
                  <a:srgbClr val="C00000"/>
                </a:solidFill>
              </a:rPr>
              <a:t>NEW</a:t>
            </a:r>
            <a:r>
              <a:rPr lang="fr-FR" sz="1050" dirty="0" smtClean="0">
                <a:solidFill>
                  <a:srgbClr val="C00000"/>
                </a:solidFill>
              </a:rPr>
              <a:t> !</a:t>
            </a:r>
          </a:p>
        </p:txBody>
      </p:sp>
      <p:pic>
        <p:nvPicPr>
          <p:cNvPr id="73" name="Picture 694" descr="Résultat de recherche d'images pour &quot;pictogramme smiley&quot;">
            <a:extLst>
              <a:ext uri="{FF2B5EF4-FFF2-40B4-BE49-F238E27FC236}">
                <a16:creationId xmlns="" xmlns:a16="http://schemas.microsoft.com/office/drawing/2014/main" id="{7941E2C6-ACE0-4D4D-8A5B-715B4D3F8AE1}"/>
              </a:ext>
            </a:extLst>
          </p:cNvPr>
          <p:cNvPicPr>
            <a:picLocks noChangeAspect="1" noChangeArrowheads="1"/>
          </p:cNvPicPr>
          <p:nvPr/>
        </p:nvPicPr>
        <p:blipFill>
          <a:blip r:embed="rId2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1748" y="6172734"/>
            <a:ext cx="396188" cy="222856"/>
          </a:xfrm>
          <a:prstGeom prst="rect">
            <a:avLst/>
          </a:prstGeom>
          <a:noFill/>
          <a:extLst>
            <a:ext uri="{909E8E84-426E-40DD-AFC4-6F175D3DCCD1}">
              <a14:hiddenFill xmlns:a14="http://schemas.microsoft.com/office/drawing/2010/main">
                <a:solidFill>
                  <a:srgbClr val="FFFFFF"/>
                </a:solidFill>
              </a14:hiddenFill>
            </a:ext>
          </a:extLst>
        </p:spPr>
      </p:pic>
      <p:pic>
        <p:nvPicPr>
          <p:cNvPr id="10296" name="Picture 56" descr="C:\Users\U008163\Downloads\tempsfort1.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0056" y="1298513"/>
            <a:ext cx="679631" cy="44032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56" descr="C:\Users\U008163\Downloads\tempsfort1.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1278" y="4172236"/>
            <a:ext cx="679631" cy="44032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56" descr="C:\Users\U008163\Downloads\tempsfort1.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761312" y="1878129"/>
            <a:ext cx="679631" cy="440327"/>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 xmlns:a16="http://schemas.microsoft.com/office/drawing/2014/main" id="{BF6E424D-041F-473D-97ED-E0E218DCF3DB}"/>
              </a:ext>
            </a:extLst>
          </p:cNvPr>
          <p:cNvSpPr/>
          <p:nvPr/>
        </p:nvSpPr>
        <p:spPr>
          <a:xfrm rot="5400000">
            <a:off x="8535904" y="226126"/>
            <a:ext cx="393814" cy="1771427"/>
          </a:xfrm>
          <a:prstGeom prst="rect">
            <a:avLst/>
          </a:prstGeom>
          <a:solidFill>
            <a:schemeClr val="bg1">
              <a:lumMod val="8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fr-FR" sz="1050" dirty="0">
                <a:solidFill>
                  <a:schemeClr val="tx1"/>
                </a:solidFill>
              </a:rPr>
              <a:t>Etapes </a:t>
            </a:r>
            <a:r>
              <a:rPr lang="fr-FR" sz="1050" dirty="0" smtClean="0">
                <a:solidFill>
                  <a:schemeClr val="tx1"/>
                </a:solidFill>
              </a:rPr>
              <a:t>sans </a:t>
            </a:r>
            <a:br>
              <a:rPr lang="fr-FR" sz="1050" dirty="0" smtClean="0">
                <a:solidFill>
                  <a:schemeClr val="tx1"/>
                </a:solidFill>
              </a:rPr>
            </a:br>
            <a:r>
              <a:rPr lang="fr-FR" sz="1050" dirty="0" smtClean="0">
                <a:solidFill>
                  <a:schemeClr val="tx1"/>
                </a:solidFill>
              </a:rPr>
              <a:t>la présence client</a:t>
            </a:r>
            <a:endParaRPr lang="fr-FR" sz="1050" dirty="0">
              <a:solidFill>
                <a:schemeClr val="tx1"/>
              </a:solidFill>
            </a:endParaRPr>
          </a:p>
        </p:txBody>
      </p:sp>
      <p:pic>
        <p:nvPicPr>
          <p:cNvPr id="81" name="Image 80">
            <a:extLst>
              <a:ext uri="{FF2B5EF4-FFF2-40B4-BE49-F238E27FC236}">
                <a16:creationId xmlns="" xmlns:a16="http://schemas.microsoft.com/office/drawing/2014/main" id="{CBD57436-9C00-41F3-B4A7-2726D825F856}"/>
              </a:ext>
            </a:extLst>
          </p:cNvPr>
          <p:cNvPicPr>
            <a:picLocks noChangeAspect="1"/>
          </p:cNvPicPr>
          <p:nvPr/>
        </p:nvPicPr>
        <p:blipFill>
          <a:blip r:embed="rId24">
            <a:clrChange>
              <a:clrFrom>
                <a:srgbClr val="FFFFFF"/>
              </a:clrFrom>
              <a:clrTo>
                <a:srgbClr val="FFFFFF">
                  <a:alpha val="0"/>
                </a:srgbClr>
              </a:clrTo>
            </a:clrChange>
            <a:duotone>
              <a:prstClr val="black"/>
              <a:srgbClr val="00CC00">
                <a:tint val="45000"/>
                <a:satMod val="400000"/>
              </a:srgbClr>
            </a:duotone>
          </a:blip>
          <a:stretch>
            <a:fillRect/>
          </a:stretch>
        </p:blipFill>
        <p:spPr>
          <a:xfrm>
            <a:off x="3293830" y="1337310"/>
            <a:ext cx="270400" cy="142910"/>
          </a:xfrm>
          <a:prstGeom prst="rect">
            <a:avLst/>
          </a:prstGeom>
        </p:spPr>
      </p:pic>
      <p:pic>
        <p:nvPicPr>
          <p:cNvPr id="82" name="Image 81">
            <a:extLst>
              <a:ext uri="{FF2B5EF4-FFF2-40B4-BE49-F238E27FC236}">
                <a16:creationId xmlns="" xmlns:a16="http://schemas.microsoft.com/office/drawing/2014/main" id="{146BDECC-7E03-4449-AB55-61F465F31203}"/>
              </a:ext>
            </a:extLst>
          </p:cNvPr>
          <p:cNvPicPr>
            <a:picLocks noChangeAspect="1"/>
          </p:cNvPicPr>
          <p:nvPr/>
        </p:nvPicPr>
        <p:blipFill>
          <a:blip r:embed="rId25">
            <a:clrChange>
              <a:clrFrom>
                <a:srgbClr val="FFFFFF"/>
              </a:clrFrom>
              <a:clrTo>
                <a:srgbClr val="FFFFFF">
                  <a:alpha val="0"/>
                </a:srgbClr>
              </a:clrTo>
            </a:clrChange>
            <a:grayscl/>
          </a:blip>
          <a:stretch>
            <a:fillRect/>
          </a:stretch>
        </p:blipFill>
        <p:spPr>
          <a:xfrm>
            <a:off x="3362934" y="989302"/>
            <a:ext cx="205273" cy="113873"/>
          </a:xfrm>
          <a:prstGeom prst="rect">
            <a:avLst/>
          </a:prstGeom>
        </p:spPr>
      </p:pic>
      <p:pic>
        <p:nvPicPr>
          <p:cNvPr id="97" name="Image 96">
            <a:extLst>
              <a:ext uri="{FF2B5EF4-FFF2-40B4-BE49-F238E27FC236}">
                <a16:creationId xmlns="" xmlns:a16="http://schemas.microsoft.com/office/drawing/2014/main" id="{C7AF4F72-E0BC-42B1-AF46-5B02B1F7B96C}"/>
              </a:ext>
            </a:extLst>
          </p:cNvPr>
          <p:cNvPicPr>
            <a:picLocks noChangeAspect="1"/>
          </p:cNvPicPr>
          <p:nvPr/>
        </p:nvPicPr>
        <p:blipFill rotWithShape="1">
          <a:blip r:embed="rId26">
            <a:clrChange>
              <a:clrFrom>
                <a:srgbClr val="FFFFFF"/>
              </a:clrFrom>
              <a:clrTo>
                <a:srgbClr val="FFFFFF">
                  <a:alpha val="0"/>
                </a:srgbClr>
              </a:clrTo>
            </a:clrChange>
            <a:duotone>
              <a:prstClr val="black"/>
              <a:srgbClr val="00CC00">
                <a:tint val="45000"/>
                <a:satMod val="400000"/>
              </a:srgbClr>
            </a:duotone>
          </a:blip>
          <a:srcRect l="6384" t="7323" r="8730" b="1227"/>
          <a:stretch/>
        </p:blipFill>
        <p:spPr>
          <a:xfrm>
            <a:off x="3367371" y="1956339"/>
            <a:ext cx="205274" cy="113015"/>
          </a:xfrm>
          <a:prstGeom prst="rect">
            <a:avLst/>
          </a:prstGeom>
        </p:spPr>
      </p:pic>
      <p:pic>
        <p:nvPicPr>
          <p:cNvPr id="106" name="Image 105">
            <a:extLst>
              <a:ext uri="{FF2B5EF4-FFF2-40B4-BE49-F238E27FC236}">
                <a16:creationId xmlns="" xmlns:a16="http://schemas.microsoft.com/office/drawing/2014/main" id="{C7AF4F72-E0BC-42B1-AF46-5B02B1F7B96C}"/>
              </a:ext>
            </a:extLst>
          </p:cNvPr>
          <p:cNvPicPr>
            <a:picLocks noChangeAspect="1"/>
          </p:cNvPicPr>
          <p:nvPr/>
        </p:nvPicPr>
        <p:blipFill rotWithShape="1">
          <a:blip r:embed="rId26">
            <a:clrChange>
              <a:clrFrom>
                <a:srgbClr val="FFFFFF"/>
              </a:clrFrom>
              <a:clrTo>
                <a:srgbClr val="FFFFFF">
                  <a:alpha val="0"/>
                </a:srgbClr>
              </a:clrTo>
            </a:clrChange>
            <a:duotone>
              <a:prstClr val="black"/>
              <a:srgbClr val="00CC00">
                <a:tint val="45000"/>
                <a:satMod val="400000"/>
              </a:srgbClr>
            </a:duotone>
          </a:blip>
          <a:srcRect l="6384" t="7323" r="8730" b="1227"/>
          <a:stretch/>
        </p:blipFill>
        <p:spPr>
          <a:xfrm>
            <a:off x="3352591" y="528234"/>
            <a:ext cx="205274" cy="113015"/>
          </a:xfrm>
          <a:prstGeom prst="rect">
            <a:avLst/>
          </a:prstGeom>
        </p:spPr>
      </p:pic>
      <p:pic>
        <p:nvPicPr>
          <p:cNvPr id="114" name="Image 113">
            <a:extLst>
              <a:ext uri="{FF2B5EF4-FFF2-40B4-BE49-F238E27FC236}">
                <a16:creationId xmlns="" xmlns:a16="http://schemas.microsoft.com/office/drawing/2014/main" id="{146BDECC-7E03-4449-AB55-61F465F31203}"/>
              </a:ext>
            </a:extLst>
          </p:cNvPr>
          <p:cNvPicPr>
            <a:picLocks noChangeAspect="1"/>
          </p:cNvPicPr>
          <p:nvPr/>
        </p:nvPicPr>
        <p:blipFill>
          <a:blip r:embed="rId25">
            <a:clrChange>
              <a:clrFrom>
                <a:srgbClr val="FFFFFF"/>
              </a:clrFrom>
              <a:clrTo>
                <a:srgbClr val="FFFFFF">
                  <a:alpha val="0"/>
                </a:srgbClr>
              </a:clrTo>
            </a:clrChange>
            <a:grayscl/>
          </a:blip>
          <a:stretch>
            <a:fillRect/>
          </a:stretch>
        </p:blipFill>
        <p:spPr>
          <a:xfrm>
            <a:off x="3334080" y="2455865"/>
            <a:ext cx="205273" cy="113873"/>
          </a:xfrm>
          <a:prstGeom prst="rect">
            <a:avLst/>
          </a:prstGeom>
        </p:spPr>
      </p:pic>
      <p:pic>
        <p:nvPicPr>
          <p:cNvPr id="119" name="Image 118">
            <a:extLst>
              <a:ext uri="{FF2B5EF4-FFF2-40B4-BE49-F238E27FC236}">
                <a16:creationId xmlns="" xmlns:a16="http://schemas.microsoft.com/office/drawing/2014/main" id="{C7AF4F72-E0BC-42B1-AF46-5B02B1F7B96C}"/>
              </a:ext>
            </a:extLst>
          </p:cNvPr>
          <p:cNvPicPr>
            <a:picLocks noChangeAspect="1"/>
          </p:cNvPicPr>
          <p:nvPr/>
        </p:nvPicPr>
        <p:blipFill rotWithShape="1">
          <a:blip r:embed="rId26">
            <a:clrChange>
              <a:clrFrom>
                <a:srgbClr val="FFFFFF"/>
              </a:clrFrom>
              <a:clrTo>
                <a:srgbClr val="FFFFFF">
                  <a:alpha val="0"/>
                </a:srgbClr>
              </a:clrTo>
            </a:clrChange>
            <a:duotone>
              <a:prstClr val="black"/>
              <a:srgbClr val="00CC00">
                <a:tint val="45000"/>
                <a:satMod val="400000"/>
              </a:srgbClr>
            </a:duotone>
          </a:blip>
          <a:srcRect l="6384" t="7323" r="8730" b="1227"/>
          <a:stretch/>
        </p:blipFill>
        <p:spPr>
          <a:xfrm>
            <a:off x="3350355" y="3139249"/>
            <a:ext cx="205274" cy="113015"/>
          </a:xfrm>
          <a:prstGeom prst="rect">
            <a:avLst/>
          </a:prstGeom>
        </p:spPr>
      </p:pic>
      <p:pic>
        <p:nvPicPr>
          <p:cNvPr id="121" name="Image 120">
            <a:extLst>
              <a:ext uri="{FF2B5EF4-FFF2-40B4-BE49-F238E27FC236}">
                <a16:creationId xmlns="" xmlns:a16="http://schemas.microsoft.com/office/drawing/2014/main" id="{146BDECC-7E03-4449-AB55-61F465F31203}"/>
              </a:ext>
            </a:extLst>
          </p:cNvPr>
          <p:cNvPicPr>
            <a:picLocks noChangeAspect="1"/>
          </p:cNvPicPr>
          <p:nvPr/>
        </p:nvPicPr>
        <p:blipFill>
          <a:blip r:embed="rId25">
            <a:clrChange>
              <a:clrFrom>
                <a:srgbClr val="FFFFFF"/>
              </a:clrFrom>
              <a:clrTo>
                <a:srgbClr val="FFFFFF">
                  <a:alpha val="0"/>
                </a:srgbClr>
              </a:clrTo>
            </a:clrChange>
            <a:grayscl/>
          </a:blip>
          <a:stretch>
            <a:fillRect/>
          </a:stretch>
        </p:blipFill>
        <p:spPr>
          <a:xfrm>
            <a:off x="3326738" y="3574720"/>
            <a:ext cx="205273" cy="113873"/>
          </a:xfrm>
          <a:prstGeom prst="rect">
            <a:avLst/>
          </a:prstGeom>
        </p:spPr>
      </p:pic>
      <p:pic>
        <p:nvPicPr>
          <p:cNvPr id="127" name="Image 126">
            <a:extLst>
              <a:ext uri="{FF2B5EF4-FFF2-40B4-BE49-F238E27FC236}">
                <a16:creationId xmlns="" xmlns:a16="http://schemas.microsoft.com/office/drawing/2014/main" id="{146BDECC-7E03-4449-AB55-61F465F31203}"/>
              </a:ext>
            </a:extLst>
          </p:cNvPr>
          <p:cNvPicPr>
            <a:picLocks noChangeAspect="1"/>
          </p:cNvPicPr>
          <p:nvPr/>
        </p:nvPicPr>
        <p:blipFill>
          <a:blip r:embed="rId25">
            <a:clrChange>
              <a:clrFrom>
                <a:srgbClr val="FFFFFF"/>
              </a:clrFrom>
              <a:clrTo>
                <a:srgbClr val="FFFFFF">
                  <a:alpha val="0"/>
                </a:srgbClr>
              </a:clrTo>
            </a:clrChange>
            <a:grayscl/>
          </a:blip>
          <a:stretch>
            <a:fillRect/>
          </a:stretch>
        </p:blipFill>
        <p:spPr>
          <a:xfrm>
            <a:off x="3387381" y="5795243"/>
            <a:ext cx="205273" cy="113873"/>
          </a:xfrm>
          <a:prstGeom prst="rect">
            <a:avLst/>
          </a:prstGeom>
        </p:spPr>
      </p:pic>
      <p:pic>
        <p:nvPicPr>
          <p:cNvPr id="129" name="Image 128">
            <a:extLst>
              <a:ext uri="{FF2B5EF4-FFF2-40B4-BE49-F238E27FC236}">
                <a16:creationId xmlns="" xmlns:a16="http://schemas.microsoft.com/office/drawing/2014/main" id="{C7AF4F72-E0BC-42B1-AF46-5B02B1F7B96C}"/>
              </a:ext>
            </a:extLst>
          </p:cNvPr>
          <p:cNvPicPr>
            <a:picLocks noChangeAspect="1"/>
          </p:cNvPicPr>
          <p:nvPr/>
        </p:nvPicPr>
        <p:blipFill rotWithShape="1">
          <a:blip r:embed="rId26">
            <a:clrChange>
              <a:clrFrom>
                <a:srgbClr val="FFFFFF"/>
              </a:clrFrom>
              <a:clrTo>
                <a:srgbClr val="FFFFFF">
                  <a:alpha val="0"/>
                </a:srgbClr>
              </a:clrTo>
            </a:clrChange>
            <a:duotone>
              <a:prstClr val="black"/>
              <a:srgbClr val="00CC00">
                <a:tint val="45000"/>
                <a:satMod val="400000"/>
              </a:srgbClr>
            </a:duotone>
          </a:blip>
          <a:srcRect l="6384" t="7323" r="8730" b="1227"/>
          <a:stretch/>
        </p:blipFill>
        <p:spPr>
          <a:xfrm>
            <a:off x="3372604" y="6185346"/>
            <a:ext cx="205274" cy="113015"/>
          </a:xfrm>
          <a:prstGeom prst="rect">
            <a:avLst/>
          </a:prstGeom>
        </p:spPr>
      </p:pic>
      <p:sp>
        <p:nvSpPr>
          <p:cNvPr id="59" name="Espace réservé du texte 2"/>
          <p:cNvSpPr>
            <a:spLocks noGrp="1"/>
          </p:cNvSpPr>
          <p:nvPr>
            <p:ph type="body" sz="quarter" idx="4294967295"/>
          </p:nvPr>
        </p:nvSpPr>
        <p:spPr>
          <a:xfrm>
            <a:off x="6780070" y="4011581"/>
            <a:ext cx="2936776" cy="2024194"/>
          </a:xfrm>
          <a:prstGeom prst="rect">
            <a:avLst/>
          </a:prstGeom>
          <a:ln w="19050">
            <a:solidFill>
              <a:schemeClr val="bg2">
                <a:lumMod val="60000"/>
                <a:lumOff val="40000"/>
              </a:schemeClr>
            </a:solidFill>
          </a:ln>
        </p:spPr>
        <p:txBody>
          <a:bodyPr/>
          <a:lstStyle/>
          <a:p>
            <a:pPr algn="ctr"/>
            <a:r>
              <a:rPr lang="fr-FR" sz="4000" dirty="0" smtClean="0"/>
              <a:t>Annexes</a:t>
            </a:r>
            <a:endParaRPr lang="fr-FR" sz="4000" dirty="0"/>
          </a:p>
        </p:txBody>
      </p:sp>
      <p:sp>
        <p:nvSpPr>
          <p:cNvPr id="60" name="ZoneTexte 59"/>
          <p:cNvSpPr txBox="1"/>
          <p:nvPr/>
        </p:nvSpPr>
        <p:spPr>
          <a:xfrm>
            <a:off x="6957712" y="4647106"/>
            <a:ext cx="2734309" cy="830997"/>
          </a:xfrm>
          <a:prstGeom prst="rect">
            <a:avLst/>
          </a:prstGeom>
          <a:solidFill>
            <a:schemeClr val="bg1">
              <a:lumMod val="95000"/>
            </a:schemeClr>
          </a:solidFill>
        </p:spPr>
        <p:txBody>
          <a:bodyPr wrap="square" rtlCol="0">
            <a:spAutoFit/>
          </a:bodyPr>
          <a:lstStyle/>
          <a:p>
            <a:r>
              <a:rPr lang="fr-FR" sz="1600" b="1" dirty="0" smtClean="0">
                <a:hlinkClick r:id="rId27" action="ppaction://hlinksldjump"/>
              </a:rPr>
              <a:t>0.1 Les prêts habitats</a:t>
            </a:r>
            <a:endParaRPr lang="fr-FR" sz="1600" b="1" dirty="0" smtClean="0"/>
          </a:p>
          <a:p>
            <a:r>
              <a:rPr lang="fr-FR" sz="1600" b="1" dirty="0" smtClean="0">
                <a:hlinkClick r:id="rId28" action="ppaction://hlinksldjump"/>
              </a:rPr>
              <a:t>0.2 Les garanties</a:t>
            </a:r>
            <a:endParaRPr lang="fr-FR" sz="1600" b="1" dirty="0" smtClean="0"/>
          </a:p>
          <a:p>
            <a:r>
              <a:rPr lang="fr-FR" sz="1600" b="1" dirty="0" smtClean="0">
                <a:hlinkClick r:id="rId29" action="ppaction://hlinksldjump"/>
              </a:rPr>
              <a:t>0.3 Différé d’amortissement</a:t>
            </a:r>
            <a:endParaRPr lang="fr-FR" sz="1600" b="1" dirty="0" smtClean="0"/>
          </a:p>
        </p:txBody>
      </p:sp>
    </p:spTree>
    <p:extLst>
      <p:ext uri="{BB962C8B-B14F-4D97-AF65-F5344CB8AC3E}">
        <p14:creationId xmlns:p14="http://schemas.microsoft.com/office/powerpoint/2010/main" val="24918883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39876"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26054EE9-5A45-4D2F-B442-679BB892F554}"/>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9" name="Rectangle 8"/>
          <p:cNvSpPr/>
          <p:nvPr/>
        </p:nvSpPr>
        <p:spPr>
          <a:xfrm>
            <a:off x="272480" y="695118"/>
            <a:ext cx="7560840" cy="646331"/>
          </a:xfrm>
          <a:prstGeom prst="rect">
            <a:avLst/>
          </a:prstGeom>
        </p:spPr>
        <p:txBody>
          <a:bodyPr wrap="square">
            <a:spAutoFit/>
          </a:bodyPr>
          <a:lstStyle/>
          <a:p>
            <a:pPr marL="171450" indent="-171450">
              <a:buFont typeface="Calibri" panose="020F0502020204030204" pitchFamily="34" charset="0"/>
              <a:buChar char="&gt;"/>
            </a:pPr>
            <a:r>
              <a:rPr lang="fr-FR" sz="1800" u="sng" dirty="0" smtClean="0"/>
              <a:t>Bonnes pratiques sur e-</a:t>
            </a:r>
            <a:r>
              <a:rPr lang="fr-FR" sz="1800" u="sng" dirty="0" err="1" smtClean="0"/>
              <a:t>immo</a:t>
            </a:r>
            <a:r>
              <a:rPr lang="fr-FR" sz="1800" u="sng" dirty="0" smtClean="0"/>
              <a:t> </a:t>
            </a:r>
            <a:r>
              <a:rPr lang="fr-FR" sz="1200" i="1" dirty="0" smtClean="0"/>
              <a:t>    (3/3</a:t>
            </a:r>
            <a:r>
              <a:rPr lang="fr-FR" sz="1200" i="1" dirty="0"/>
              <a:t>)</a:t>
            </a:r>
            <a:r>
              <a:rPr lang="fr-FR" sz="1200" dirty="0" smtClean="0"/>
              <a:t>   </a:t>
            </a:r>
            <a:endParaRPr lang="fr-FR" sz="1000" i="1" dirty="0"/>
          </a:p>
          <a:p>
            <a:pPr marL="171450" indent="-171450">
              <a:buFont typeface="Calibri" panose="020F0502020204030204" pitchFamily="34" charset="0"/>
              <a:buChar char="&gt;"/>
            </a:pPr>
            <a:endParaRPr lang="fr-FR" sz="1800" u="sng" dirty="0"/>
          </a:p>
        </p:txBody>
      </p:sp>
      <p:sp>
        <p:nvSpPr>
          <p:cNvPr id="12" name="Espace réservé du texte 2">
            <a:extLst>
              <a:ext uri="{FF2B5EF4-FFF2-40B4-BE49-F238E27FC236}">
                <a16:creationId xmlns:a16="http://schemas.microsoft.com/office/drawing/2014/main" xmlns="" id="{E0B8A62F-B6C8-427E-A265-7F92801A2955}"/>
              </a:ext>
            </a:extLst>
          </p:cNvPr>
          <p:cNvSpPr txBox="1">
            <a:spLocks/>
          </p:cNvSpPr>
          <p:nvPr/>
        </p:nvSpPr>
        <p:spPr>
          <a:xfrm>
            <a:off x="1500072" y="-18917"/>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3.1 RDV Découverte</a:t>
            </a:r>
            <a:endParaRPr lang="fr-FR" sz="2400" dirty="0"/>
          </a:p>
        </p:txBody>
      </p:sp>
      <p:sp>
        <p:nvSpPr>
          <p:cNvPr id="11" name="ZoneTexte 10"/>
          <p:cNvSpPr txBox="1"/>
          <p:nvPr/>
        </p:nvSpPr>
        <p:spPr>
          <a:xfrm>
            <a:off x="479960" y="3861048"/>
            <a:ext cx="4125417" cy="2416046"/>
          </a:xfrm>
          <a:prstGeom prst="rect">
            <a:avLst/>
          </a:prstGeom>
          <a:noFill/>
          <a:ln>
            <a:solidFill>
              <a:schemeClr val="accent1"/>
            </a:solidFill>
          </a:ln>
        </p:spPr>
        <p:txBody>
          <a:bodyPr wrap="square" rtlCol="0">
            <a:spAutoFit/>
          </a:bodyPr>
          <a:lstStyle/>
          <a:p>
            <a:r>
              <a:rPr lang="fr-FR" sz="1800" dirty="0" smtClean="0">
                <a:solidFill>
                  <a:srgbClr val="FF0000"/>
                </a:solidFill>
              </a:rPr>
              <a:t>A </a:t>
            </a:r>
            <a:r>
              <a:rPr lang="fr-FR" sz="1800" b="1" dirty="0" smtClean="0">
                <a:solidFill>
                  <a:srgbClr val="FF0000"/>
                </a:solidFill>
              </a:rPr>
              <a:t>ne pas </a:t>
            </a:r>
            <a:r>
              <a:rPr lang="fr-FR" sz="1800" dirty="0" smtClean="0">
                <a:solidFill>
                  <a:srgbClr val="FF0000"/>
                </a:solidFill>
              </a:rPr>
              <a:t>faire</a:t>
            </a:r>
            <a:r>
              <a:rPr lang="fr-FR" sz="1200" dirty="0" smtClean="0"/>
              <a:t> </a:t>
            </a:r>
            <a:r>
              <a:rPr lang="fr-FR" sz="1800" dirty="0" smtClean="0">
                <a:solidFill>
                  <a:srgbClr val="FF0000"/>
                </a:solidFill>
              </a:rPr>
              <a:t>!!!!</a:t>
            </a:r>
            <a:r>
              <a:rPr lang="fr-FR" sz="1200" dirty="0" smtClean="0"/>
              <a:t> </a:t>
            </a:r>
          </a:p>
          <a:p>
            <a:r>
              <a:rPr lang="fr-FR" sz="1200" dirty="0" smtClean="0"/>
              <a:t>lorsqu’un client se rend en agence  ou par téléphone :</a:t>
            </a:r>
          </a:p>
          <a:p>
            <a:r>
              <a:rPr lang="fr-FR" sz="1200" dirty="0" smtClean="0"/>
              <a:t>Inviter le client à faire une simulation sur le site et prendre RDV avec lui dans l’agenda de l’EDS</a:t>
            </a:r>
          </a:p>
          <a:p>
            <a:endParaRPr lang="fr-FR" sz="1200" dirty="0" smtClean="0"/>
          </a:p>
          <a:p>
            <a:endParaRPr lang="fr-FR" sz="1200" dirty="0" smtClean="0"/>
          </a:p>
          <a:p>
            <a:r>
              <a:rPr lang="fr-FR" sz="1400" b="1" dirty="0"/>
              <a:t>Pourquoi ? </a:t>
            </a:r>
            <a:endParaRPr lang="fr-FR" sz="1400" b="1" dirty="0" smtClean="0"/>
          </a:p>
          <a:p>
            <a:r>
              <a:rPr lang="fr-FR" sz="1200" dirty="0" smtClean="0"/>
              <a:t>E-</a:t>
            </a:r>
            <a:r>
              <a:rPr lang="fr-FR" sz="1200" dirty="0" err="1" smtClean="0"/>
              <a:t>immo</a:t>
            </a:r>
            <a:r>
              <a:rPr lang="fr-FR" sz="1200" dirty="0" smtClean="0"/>
              <a:t> a pour vocation et mission de rappeler les clients ayant fait une simulation. </a:t>
            </a:r>
          </a:p>
          <a:p>
            <a:r>
              <a:rPr lang="fr-FR" sz="1200" dirty="0" smtClean="0"/>
              <a:t>Le fait d’appeler un client qui à déjà un RDV planifié, génère une perte de temps, et dégrade l’expérience client </a:t>
            </a:r>
            <a:r>
              <a:rPr lang="fr-FR" sz="1200" dirty="0" smtClean="0">
                <a:sym typeface="Wingdings" panose="05000000000000000000" pitchFamily="2" charset="2"/>
              </a:rPr>
              <a:t> </a:t>
            </a:r>
            <a:r>
              <a:rPr lang="fr-FR" sz="1100" i="1" dirty="0" smtClean="0"/>
              <a:t>pourquoi vous m’appelez j’ai déjà pris RDV ?</a:t>
            </a:r>
          </a:p>
        </p:txBody>
      </p:sp>
      <p:sp>
        <p:nvSpPr>
          <p:cNvPr id="13" name="ZoneTexte 12"/>
          <p:cNvSpPr txBox="1"/>
          <p:nvPr/>
        </p:nvSpPr>
        <p:spPr>
          <a:xfrm>
            <a:off x="4953000" y="3875747"/>
            <a:ext cx="4519736" cy="2431435"/>
          </a:xfrm>
          <a:prstGeom prst="rect">
            <a:avLst/>
          </a:prstGeom>
          <a:noFill/>
          <a:ln>
            <a:solidFill>
              <a:schemeClr val="accent1"/>
            </a:solidFill>
          </a:ln>
        </p:spPr>
        <p:txBody>
          <a:bodyPr wrap="square" rtlCol="0">
            <a:spAutoFit/>
          </a:bodyPr>
          <a:lstStyle/>
          <a:p>
            <a:r>
              <a:rPr lang="fr-FR" sz="1800" dirty="0" smtClean="0">
                <a:solidFill>
                  <a:srgbClr val="FF0000"/>
                </a:solidFill>
              </a:rPr>
              <a:t>A  faire</a:t>
            </a:r>
            <a:r>
              <a:rPr lang="fr-FR" sz="1200" dirty="0" smtClean="0"/>
              <a:t> </a:t>
            </a:r>
            <a:r>
              <a:rPr lang="fr-FR" sz="1800" dirty="0" smtClean="0">
                <a:solidFill>
                  <a:srgbClr val="FF0000"/>
                </a:solidFill>
              </a:rPr>
              <a:t>!!!!</a:t>
            </a:r>
            <a:r>
              <a:rPr lang="fr-FR" sz="1200" dirty="0" smtClean="0"/>
              <a:t> </a:t>
            </a:r>
          </a:p>
          <a:p>
            <a:r>
              <a:rPr lang="fr-FR" sz="1200" dirty="0" smtClean="0"/>
              <a:t>lorsqu’un client se rend en agence  ou par téléphone :</a:t>
            </a:r>
          </a:p>
          <a:p>
            <a:r>
              <a:rPr lang="fr-FR" sz="1200" dirty="0" smtClean="0"/>
              <a:t>Inviter le client / prospect à faire une simulation sur la vitrine via le </a:t>
            </a:r>
            <a:r>
              <a:rPr lang="fr-FR" sz="1200" dirty="0" smtClean="0">
                <a:hlinkClick r:id="rId2"/>
              </a:rPr>
              <a:t>www.ca-centrest.fr</a:t>
            </a:r>
            <a:r>
              <a:rPr lang="fr-FR" sz="1200" dirty="0" smtClean="0"/>
              <a:t> et lui indiquer qu’il sera contacté sous 24H afin de lui proposer un rdv agence ou d’étudier son projet à distance</a:t>
            </a:r>
          </a:p>
          <a:p>
            <a:endParaRPr lang="fr-FR" sz="1200" dirty="0" smtClean="0"/>
          </a:p>
          <a:p>
            <a:r>
              <a:rPr lang="fr-FR" sz="1400" b="1" dirty="0" smtClean="0"/>
              <a:t>Pourquoi ? </a:t>
            </a:r>
          </a:p>
          <a:p>
            <a:r>
              <a:rPr lang="fr-FR" sz="1200" dirty="0" smtClean="0"/>
              <a:t>E-</a:t>
            </a:r>
            <a:r>
              <a:rPr lang="fr-FR" sz="1200" dirty="0" err="1" smtClean="0"/>
              <a:t>immo</a:t>
            </a:r>
            <a:r>
              <a:rPr lang="fr-FR" sz="1200" dirty="0" smtClean="0"/>
              <a:t> a pour vocation et mission de rappeler les clients ayant fait une simulation. </a:t>
            </a:r>
          </a:p>
          <a:p>
            <a:r>
              <a:rPr lang="fr-FR" sz="1200" dirty="0" smtClean="0"/>
              <a:t>Qualification du projet par les conseiller e-</a:t>
            </a:r>
            <a:r>
              <a:rPr lang="fr-FR" sz="1200" dirty="0" err="1" smtClean="0"/>
              <a:t>immo</a:t>
            </a:r>
            <a:r>
              <a:rPr lang="fr-FR" sz="1200" dirty="0" smtClean="0"/>
              <a:t>, et prise de  RDV en agence si c’est le souhait du client et projet mature.</a:t>
            </a:r>
          </a:p>
          <a:p>
            <a:r>
              <a:rPr lang="fr-FR" sz="1200" dirty="0" smtClean="0"/>
              <a:t>Avantage agence : Gain de temps et RDV à plus forte valeur ajouté.</a:t>
            </a:r>
          </a:p>
        </p:txBody>
      </p:sp>
      <p:sp>
        <p:nvSpPr>
          <p:cNvPr id="14" name="Espace réservé du texte 1"/>
          <p:cNvSpPr>
            <a:spLocks noGrp="1"/>
          </p:cNvSpPr>
          <p:nvPr>
            <p:ph type="body" sz="quarter" idx="16"/>
          </p:nvPr>
        </p:nvSpPr>
        <p:spPr>
          <a:xfrm>
            <a:off x="478023" y="1196752"/>
            <a:ext cx="8949953" cy="2232248"/>
          </a:xfrm>
          <a:ln>
            <a:solidFill>
              <a:schemeClr val="accent1"/>
            </a:solidFill>
          </a:ln>
        </p:spPr>
        <p:txBody>
          <a:bodyPr>
            <a:normAutofit/>
          </a:bodyPr>
          <a:lstStyle/>
          <a:p>
            <a:pPr marL="274638" indent="-171450">
              <a:buFont typeface="Wingdings" panose="05000000000000000000" pitchFamily="2" charset="2"/>
              <a:buChar char="§"/>
            </a:pPr>
            <a:r>
              <a:rPr lang="fr-FR" sz="1200" cap="none" dirty="0" smtClean="0">
                <a:solidFill>
                  <a:schemeClr val="tx1"/>
                </a:solidFill>
              </a:rPr>
              <a:t>Si je propose à mon client/prospect de se rendre sur la vitrine pour une simulation, je l’informe qu’il sera contacté dans les 24heures pour prise de RDV ou étude.</a:t>
            </a:r>
          </a:p>
          <a:p>
            <a:pPr marL="274638" indent="-171450">
              <a:buFont typeface="Wingdings" panose="05000000000000000000" pitchFamily="2" charset="2"/>
              <a:buChar char="§"/>
            </a:pPr>
            <a:r>
              <a:rPr lang="fr-FR" sz="1200" cap="none" dirty="0" smtClean="0">
                <a:solidFill>
                  <a:schemeClr val="tx1"/>
                </a:solidFill>
              </a:rPr>
              <a:t>Si rdv pris par e-</a:t>
            </a:r>
            <a:r>
              <a:rPr lang="fr-FR" sz="1200" cap="none" dirty="0" err="1" smtClean="0">
                <a:solidFill>
                  <a:schemeClr val="tx1"/>
                </a:solidFill>
              </a:rPr>
              <a:t>immo</a:t>
            </a:r>
            <a:r>
              <a:rPr lang="fr-FR" sz="1200" cap="none" dirty="0" smtClean="0">
                <a:solidFill>
                  <a:schemeClr val="tx1"/>
                </a:solidFill>
              </a:rPr>
              <a:t>, je reprend systématiquement la simulation (</a:t>
            </a:r>
            <a:r>
              <a:rPr lang="fr-FR" sz="1200" cap="none" dirty="0" err="1" smtClean="0">
                <a:solidFill>
                  <a:schemeClr val="tx1"/>
                </a:solidFill>
              </a:rPr>
              <a:t>cf</a:t>
            </a:r>
            <a:r>
              <a:rPr lang="fr-FR" sz="1200" cap="none" dirty="0" smtClean="0">
                <a:solidFill>
                  <a:schemeClr val="tx1"/>
                </a:solidFill>
              </a:rPr>
              <a:t> </a:t>
            </a:r>
            <a:r>
              <a:rPr lang="fr-FR" sz="1200" cap="none" dirty="0" err="1" smtClean="0">
                <a:solidFill>
                  <a:schemeClr val="tx1"/>
                </a:solidFill>
              </a:rPr>
              <a:t>process</a:t>
            </a:r>
            <a:r>
              <a:rPr lang="fr-FR" sz="1200" cap="none" dirty="0" smtClean="0">
                <a:solidFill>
                  <a:schemeClr val="tx1"/>
                </a:solidFill>
              </a:rPr>
              <a:t> e-memo) afin que notre client n’ai pas à raconter une nouvelle fois son histoire.</a:t>
            </a:r>
          </a:p>
          <a:p>
            <a:pPr marL="274638" indent="-171450">
              <a:buFont typeface="Wingdings" panose="05000000000000000000" pitchFamily="2" charset="2"/>
              <a:buChar char="§"/>
            </a:pPr>
            <a:r>
              <a:rPr lang="fr-FR" sz="1200" cap="none" dirty="0" smtClean="0">
                <a:solidFill>
                  <a:schemeClr val="tx1"/>
                </a:solidFill>
              </a:rPr>
              <a:t>Un échange préalable entre le conseiller e-</a:t>
            </a:r>
            <a:r>
              <a:rPr lang="fr-FR" sz="1200" cap="none" dirty="0" err="1" smtClean="0">
                <a:solidFill>
                  <a:schemeClr val="tx1"/>
                </a:solidFill>
              </a:rPr>
              <a:t>immo</a:t>
            </a:r>
            <a:r>
              <a:rPr lang="fr-FR" sz="1200" cap="none" dirty="0" smtClean="0">
                <a:solidFill>
                  <a:schemeClr val="tx1"/>
                </a:solidFill>
              </a:rPr>
              <a:t>  et le conseiller agence est à initier afin de valoriser notre client au travers des échanges qu’il aura eu précédemment et lui apporter l’expérience la plus fluide possible.</a:t>
            </a:r>
          </a:p>
          <a:p>
            <a:pPr marL="274638" indent="-171450">
              <a:buFont typeface="Wingdings" panose="05000000000000000000" pitchFamily="2" charset="2"/>
              <a:buChar char="§"/>
            </a:pPr>
            <a:r>
              <a:rPr lang="fr-FR" sz="1200" cap="none" dirty="0" smtClean="0">
                <a:solidFill>
                  <a:schemeClr val="tx1"/>
                </a:solidFill>
              </a:rPr>
              <a:t>Indiquer au client / prospect de passer par le site www.Ca-centrest.fr </a:t>
            </a:r>
            <a:r>
              <a:rPr lang="fr-FR" sz="1200" cap="none" dirty="0" smtClean="0">
                <a:solidFill>
                  <a:schemeClr val="tx1"/>
                </a:solidFill>
                <a:sym typeface="Wingdings" panose="05000000000000000000" pitchFamily="2" charset="2"/>
              </a:rPr>
              <a:t> simuler un crédit immobilier et non pas de taper e-</a:t>
            </a:r>
            <a:r>
              <a:rPr lang="fr-FR" sz="1200" cap="none" dirty="0" err="1" smtClean="0">
                <a:solidFill>
                  <a:schemeClr val="tx1"/>
                </a:solidFill>
                <a:sym typeface="Wingdings" panose="05000000000000000000" pitchFamily="2" charset="2"/>
              </a:rPr>
              <a:t>immo</a:t>
            </a:r>
            <a:r>
              <a:rPr lang="fr-FR" sz="1200" cap="none" dirty="0" smtClean="0">
                <a:solidFill>
                  <a:schemeClr val="tx1"/>
                </a:solidFill>
                <a:sym typeface="Wingdings" panose="05000000000000000000" pitchFamily="2" charset="2"/>
              </a:rPr>
              <a:t> dans son moteur de recherche </a:t>
            </a:r>
            <a:r>
              <a:rPr lang="fr-FR" sz="1200" i="1" cap="none" dirty="0" smtClean="0">
                <a:solidFill>
                  <a:schemeClr val="tx1"/>
                </a:solidFill>
                <a:sym typeface="Wingdings" panose="05000000000000000000" pitchFamily="2" charset="2"/>
              </a:rPr>
              <a:t>(facturation pour la CR)</a:t>
            </a:r>
            <a:endParaRPr lang="fr-FR" sz="1200" i="1" cap="none" dirty="0">
              <a:solidFill>
                <a:schemeClr val="tx1"/>
              </a:solidFill>
            </a:endParaRPr>
          </a:p>
        </p:txBody>
      </p:sp>
      <p:sp>
        <p:nvSpPr>
          <p:cNvPr id="10" name="Flèche : pentagone 15">
            <a:extLst>
              <a:ext uri="{FF2B5EF4-FFF2-40B4-BE49-F238E27FC236}">
                <a16:creationId xmlns:a16="http://schemas.microsoft.com/office/drawing/2014/main" xmlns="" id="{E42597DC-9F00-432B-B1F8-C4B16DF441B2}"/>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5" name="Picture 2" descr="Résultat de recherche d'images pour &quot;clic icone&quot;">
            <a:hlinkClick r:id="rId3" action="ppaction://hlinksldjump"/>
            <a:extLst>
              <a:ext uri="{FF2B5EF4-FFF2-40B4-BE49-F238E27FC236}">
                <a16:creationId xmlns:a16="http://schemas.microsoft.com/office/drawing/2014/main" xmlns="" id="{2A9EA378-93E8-41E3-84CB-97FE6C0E7537}"/>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609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Cadre 1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39876"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xmlns="" id="{451A7547-ED6C-40B6-827F-1CC8DCF74BB5}"/>
              </a:ext>
            </a:extLst>
          </p:cNvPr>
          <p:cNvSpPr txBox="1"/>
          <p:nvPr/>
        </p:nvSpPr>
        <p:spPr>
          <a:xfrm>
            <a:off x="223906" y="1484783"/>
            <a:ext cx="9363129" cy="5114319"/>
          </a:xfrm>
          <a:prstGeom prst="rect">
            <a:avLst/>
          </a:prstGeom>
          <a:ln>
            <a:noFill/>
          </a:ln>
        </p:spPr>
        <p:txBody>
          <a:bodyPr vert="horz" lIns="144000" tIns="41994" rIns="83988" bIns="41994" rtlCol="0">
            <a:noAutofit/>
          </a:bodyPr>
          <a:lstStyle>
            <a:defPPr>
              <a:defRPr lang="fr-FR"/>
            </a:defPPr>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100" b="1">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1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r>
              <a:rPr lang="fr-FR" sz="1200" b="1" dirty="0"/>
              <a:t>côté Chargé </a:t>
            </a:r>
            <a:r>
              <a:rPr lang="fr-FR" sz="1200" b="1" dirty="0" err="1"/>
              <a:t>immo</a:t>
            </a:r>
            <a:r>
              <a:rPr lang="fr-FR" sz="1200" b="1" dirty="0" smtClean="0"/>
              <a:t>…</a:t>
            </a:r>
            <a:br>
              <a:rPr lang="fr-FR" sz="1200" b="1" dirty="0" smtClean="0"/>
            </a:br>
            <a:endParaRPr lang="fr-FR" sz="1200" b="1" dirty="0" smtClean="0"/>
          </a:p>
          <a:p>
            <a:pPr marL="0" lvl="2" indent="0">
              <a:buNone/>
              <a:tabLst/>
            </a:pPr>
            <a:r>
              <a:rPr lang="fr-FR" sz="1200" b="1" u="sng" dirty="0" smtClean="0"/>
              <a:t>Avant </a:t>
            </a:r>
            <a:r>
              <a:rPr lang="fr-FR" sz="1200" b="1" u="sng" dirty="0"/>
              <a:t>le RDV : </a:t>
            </a:r>
          </a:p>
          <a:p>
            <a:pPr lvl="3" indent="-180975">
              <a:tabLst/>
            </a:pPr>
            <a:r>
              <a:rPr lang="fr-FR" dirty="0"/>
              <a:t>S’assurer de pouvoir joindre le conseiller repreneur du dossier / le DDA lors de la visite du client</a:t>
            </a:r>
          </a:p>
          <a:p>
            <a:pPr lvl="3" indent="-180975">
              <a:tabLst/>
            </a:pPr>
            <a:r>
              <a:rPr lang="fr-FR" dirty="0"/>
              <a:t>Préparer le </a:t>
            </a:r>
            <a:r>
              <a:rPr lang="fr-FR" b="1" dirty="0"/>
              <a:t>mail de transmission au conseiller</a:t>
            </a:r>
            <a:r>
              <a:rPr lang="fr-FR" dirty="0"/>
              <a:t> qui reprend le dossier avec les éléments principaux du projet client ainsi que la </a:t>
            </a:r>
            <a:r>
              <a:rPr lang="fr-FR" b="1" dirty="0"/>
              <a:t>fiche de liaison pré remplie </a:t>
            </a:r>
            <a:r>
              <a:rPr lang="fr-FR" dirty="0"/>
              <a:t>(réciprocité sur laquelle le client est engagé</a:t>
            </a:r>
            <a:r>
              <a:rPr lang="fr-FR" dirty="0" smtClean="0"/>
              <a:t>)</a:t>
            </a:r>
          </a:p>
          <a:p>
            <a:pPr marL="0" lvl="3" indent="0">
              <a:tabLst/>
            </a:pPr>
            <a:endParaRPr lang="fr-FR" dirty="0"/>
          </a:p>
          <a:p>
            <a:pPr marL="0" lvl="2" indent="0">
              <a:buNone/>
              <a:tabLst/>
            </a:pPr>
            <a:r>
              <a:rPr lang="fr-FR" sz="1200" b="1" u="sng" dirty="0"/>
              <a:t>Pendant le RDV, en plus de votre déroulé habituel :</a:t>
            </a:r>
          </a:p>
          <a:p>
            <a:pPr lvl="3" indent="-180975">
              <a:tabLst/>
            </a:pPr>
            <a:r>
              <a:rPr lang="fr-FR" dirty="0"/>
              <a:t>Rappeler </a:t>
            </a:r>
            <a:r>
              <a:rPr lang="fr-FR" b="1" dirty="0"/>
              <a:t>l’intensité relationnelle </a:t>
            </a:r>
            <a:r>
              <a:rPr lang="fr-FR" dirty="0"/>
              <a:t>au client – ancrer la réciprocité sur laquelle il s’est engagé en choisissant le CACE auprès de son courtier</a:t>
            </a:r>
          </a:p>
          <a:p>
            <a:pPr lvl="3" indent="-180975">
              <a:tabLst/>
            </a:pPr>
            <a:r>
              <a:rPr lang="fr-FR" dirty="0"/>
              <a:t>Lors de la simulation, générer en même temps une « </a:t>
            </a:r>
            <a:r>
              <a:rPr lang="fr-FR" b="1" dirty="0"/>
              <a:t>proposition NH</a:t>
            </a:r>
            <a:r>
              <a:rPr lang="fr-FR" dirty="0"/>
              <a:t> » </a:t>
            </a:r>
          </a:p>
          <a:p>
            <a:pPr lvl="3" indent="-180975">
              <a:tabLst/>
            </a:pPr>
            <a:r>
              <a:rPr lang="fr-FR" b="1" dirty="0"/>
              <a:t>Créer un EPH au client</a:t>
            </a:r>
            <a:r>
              <a:rPr lang="fr-FR" dirty="0"/>
              <a:t>, l’ouvrir avec lui sur tablette et lui montrer les fonctionnalités</a:t>
            </a:r>
          </a:p>
          <a:p>
            <a:pPr lvl="3" indent="-180975">
              <a:tabLst/>
            </a:pPr>
            <a:r>
              <a:rPr lang="fr-FR" b="1" dirty="0" smtClean="0"/>
              <a:t>Parcourir </a:t>
            </a:r>
            <a:r>
              <a:rPr lang="fr-FR" b="1" dirty="0"/>
              <a:t>avec le client la simulation </a:t>
            </a:r>
            <a:r>
              <a:rPr lang="fr-FR" dirty="0" smtClean="0"/>
              <a:t>dans </a:t>
            </a:r>
            <a:r>
              <a:rPr lang="fr-FR" dirty="0"/>
              <a:t>son </a:t>
            </a:r>
            <a:r>
              <a:rPr lang="fr-FR" dirty="0" smtClean="0"/>
              <a:t>EPH </a:t>
            </a:r>
            <a:r>
              <a:rPr lang="fr-FR" dirty="0"/>
              <a:t>en lui expliquant notamment les éléments de réciprocité </a:t>
            </a:r>
            <a:r>
              <a:rPr lang="fr-FR" i="1" dirty="0"/>
              <a:t>(ADE, NH, rebonds sur l’assurance des biens et des personnes si possible…)</a:t>
            </a:r>
          </a:p>
          <a:p>
            <a:pPr lvl="3" indent="-180975">
              <a:tabLst/>
            </a:pPr>
            <a:r>
              <a:rPr lang="fr-FR" b="1" dirty="0" smtClean="0"/>
              <a:t>Evoquer</a:t>
            </a:r>
            <a:r>
              <a:rPr lang="fr-FR" dirty="0" smtClean="0"/>
              <a:t> l</a:t>
            </a:r>
            <a:r>
              <a:rPr lang="fr-FR" b="1" dirty="0" smtClean="0"/>
              <a:t>es </a:t>
            </a:r>
            <a:r>
              <a:rPr lang="fr-FR" b="1" dirty="0"/>
              <a:t>réciprocités non </a:t>
            </a:r>
            <a:r>
              <a:rPr lang="fr-FR" b="1" dirty="0" smtClean="0"/>
              <a:t>présentes </a:t>
            </a:r>
            <a:r>
              <a:rPr lang="fr-FR" b="1" dirty="0"/>
              <a:t>dans la simulation</a:t>
            </a:r>
            <a:r>
              <a:rPr lang="fr-FR" dirty="0"/>
              <a:t>, </a:t>
            </a:r>
            <a:r>
              <a:rPr lang="fr-FR" dirty="0" smtClean="0"/>
              <a:t>(BAQ – épargne….), </a:t>
            </a:r>
            <a:r>
              <a:rPr lang="fr-FR" dirty="0"/>
              <a:t>et lui </a:t>
            </a:r>
            <a:r>
              <a:rPr lang="fr-FR" dirty="0" smtClean="0"/>
              <a:t>remettre le </a:t>
            </a:r>
            <a:r>
              <a:rPr lang="fr-FR" dirty="0"/>
              <a:t>guide </a:t>
            </a:r>
            <a:r>
              <a:rPr lang="fr-FR" dirty="0" smtClean="0"/>
              <a:t>tarifaire </a:t>
            </a:r>
            <a:r>
              <a:rPr lang="fr-FR" dirty="0"/>
              <a:t>en </a:t>
            </a:r>
            <a:r>
              <a:rPr lang="fr-FR" dirty="0" smtClean="0"/>
              <a:t>expliquant </a:t>
            </a:r>
            <a:r>
              <a:rPr lang="fr-FR" dirty="0"/>
              <a:t>que le conseiller en </a:t>
            </a:r>
            <a:r>
              <a:rPr lang="fr-FR" dirty="0" smtClean="0"/>
              <a:t>agence créera </a:t>
            </a:r>
            <a:r>
              <a:rPr lang="fr-FR" dirty="0"/>
              <a:t>son compte </a:t>
            </a:r>
            <a:r>
              <a:rPr lang="fr-FR" dirty="0" smtClean="0"/>
              <a:t>(lien </a:t>
            </a:r>
            <a:r>
              <a:rPr lang="fr-FR" dirty="0"/>
              <a:t>internet : </a:t>
            </a:r>
            <a:r>
              <a:rPr lang="fr-FR" u="sng" dirty="0">
                <a:hlinkClick r:id="rId2"/>
              </a:rPr>
              <a:t>https://</a:t>
            </a:r>
            <a:r>
              <a:rPr lang="fr-FR" u="sng" dirty="0" smtClean="0">
                <a:hlinkClick r:id="rId2"/>
              </a:rPr>
              <a:t>www.ca-centrest.fr/Vitrine/ObjCommun/Fic/CentrEst/Tarifs/Part/Part2017.pdf</a:t>
            </a:r>
            <a:r>
              <a:rPr lang="fr-FR" u="sng" dirty="0"/>
              <a:t>)</a:t>
            </a:r>
            <a:endParaRPr lang="fr-FR" dirty="0"/>
          </a:p>
          <a:p>
            <a:pPr lvl="3" indent="-180975">
              <a:tabLst/>
            </a:pPr>
            <a:r>
              <a:rPr lang="fr-FR" b="1" dirty="0"/>
              <a:t>Expliquer</a:t>
            </a:r>
            <a:r>
              <a:rPr lang="fr-FR" dirty="0"/>
              <a:t> </a:t>
            </a:r>
            <a:r>
              <a:rPr lang="fr-FR" b="1" dirty="0" smtClean="0"/>
              <a:t>que</a:t>
            </a:r>
            <a:r>
              <a:rPr lang="fr-FR" dirty="0" smtClean="0"/>
              <a:t> </a:t>
            </a:r>
            <a:r>
              <a:rPr lang="fr-FR" b="1" dirty="0" smtClean="0"/>
              <a:t>le transfert du </a:t>
            </a:r>
            <a:r>
              <a:rPr lang="fr-FR" b="1" dirty="0"/>
              <a:t>dossier en agence </a:t>
            </a:r>
            <a:r>
              <a:rPr lang="fr-FR" dirty="0" smtClean="0"/>
              <a:t>permet de mieux préparer la </a:t>
            </a:r>
            <a:r>
              <a:rPr lang="fr-FR" dirty="0"/>
              <a:t>réalisation, la signature notaire et </a:t>
            </a:r>
            <a:r>
              <a:rPr lang="fr-FR" dirty="0" smtClean="0"/>
              <a:t>la mise </a:t>
            </a:r>
            <a:r>
              <a:rPr lang="fr-FR" dirty="0"/>
              <a:t>en place </a:t>
            </a:r>
            <a:r>
              <a:rPr lang="fr-FR" dirty="0" smtClean="0"/>
              <a:t>de la </a:t>
            </a:r>
            <a:r>
              <a:rPr lang="fr-FR" dirty="0"/>
              <a:t>relation avec sa banque</a:t>
            </a:r>
          </a:p>
          <a:p>
            <a:pPr lvl="3" indent="-180975">
              <a:tabLst/>
            </a:pPr>
            <a:r>
              <a:rPr lang="fr-FR" b="1" dirty="0"/>
              <a:t>Appeler le conseiller en présence du client </a:t>
            </a:r>
            <a:r>
              <a:rPr lang="fr-FR" i="1" dirty="0"/>
              <a:t>(ou à </a:t>
            </a:r>
            <a:r>
              <a:rPr lang="fr-FR" i="1" dirty="0" smtClean="0"/>
              <a:t>défaut le </a:t>
            </a:r>
            <a:r>
              <a:rPr lang="fr-FR" i="1" dirty="0"/>
              <a:t>DDA) </a:t>
            </a:r>
            <a:r>
              <a:rPr lang="fr-FR" dirty="0"/>
              <a:t>: </a:t>
            </a:r>
            <a:r>
              <a:rPr lang="fr-FR" dirty="0" smtClean="0"/>
              <a:t>proposer un RDV </a:t>
            </a:r>
            <a:r>
              <a:rPr lang="fr-FR" dirty="0"/>
              <a:t>pour le client, et expliquer </a:t>
            </a:r>
            <a:r>
              <a:rPr lang="fr-FR" dirty="0" smtClean="0"/>
              <a:t>ce qui a </a:t>
            </a:r>
            <a:r>
              <a:rPr lang="fr-FR" dirty="0"/>
              <a:t>été vu avec le client. Préciser </a:t>
            </a:r>
            <a:r>
              <a:rPr lang="fr-FR" dirty="0" smtClean="0"/>
              <a:t>au conseiller que</a:t>
            </a:r>
            <a:r>
              <a:rPr lang="fr-FR" b="1" dirty="0" smtClean="0"/>
              <a:t> </a:t>
            </a:r>
            <a:r>
              <a:rPr lang="fr-FR" dirty="0"/>
              <a:t>tous les éléments relatifs au dossier </a:t>
            </a:r>
            <a:r>
              <a:rPr lang="fr-FR" dirty="0" smtClean="0"/>
              <a:t>lui seront transmis pour </a:t>
            </a:r>
            <a:r>
              <a:rPr lang="fr-FR" dirty="0"/>
              <a:t>qu’il puisse prendre connaissance du projet </a:t>
            </a:r>
            <a:r>
              <a:rPr lang="fr-FR" dirty="0" smtClean="0"/>
              <a:t>avant </a:t>
            </a:r>
            <a:r>
              <a:rPr lang="fr-FR" dirty="0"/>
              <a:t>sa visite en agence, ainsi que la fiche de liaison </a:t>
            </a:r>
            <a:r>
              <a:rPr lang="fr-FR" dirty="0" smtClean="0"/>
              <a:t>qui lui permettra de </a:t>
            </a:r>
            <a:r>
              <a:rPr lang="fr-FR" dirty="0"/>
              <a:t>mettre en place la relation </a:t>
            </a:r>
            <a:r>
              <a:rPr lang="fr-FR" dirty="0" smtClean="0"/>
              <a:t>bancaire</a:t>
            </a:r>
            <a:endParaRPr lang="fr-FR" dirty="0"/>
          </a:p>
          <a:p>
            <a:pPr lvl="3" indent="-180975">
              <a:tabLst/>
            </a:pPr>
            <a:r>
              <a:rPr lang="fr-FR" b="1" dirty="0"/>
              <a:t>Envoyer le mail </a:t>
            </a:r>
            <a:r>
              <a:rPr lang="fr-FR" b="1" dirty="0" smtClean="0"/>
              <a:t>au </a:t>
            </a:r>
            <a:r>
              <a:rPr lang="fr-FR" b="1" dirty="0"/>
              <a:t>conseiller avant le rdv </a:t>
            </a:r>
            <a:r>
              <a:rPr lang="fr-FR" b="1" dirty="0" smtClean="0"/>
              <a:t>en agence</a:t>
            </a:r>
            <a:r>
              <a:rPr lang="fr-FR" b="1" dirty="0"/>
              <a:t>, </a:t>
            </a:r>
            <a:r>
              <a:rPr lang="fr-FR" dirty="0" smtClean="0"/>
              <a:t>accompagné de la </a:t>
            </a:r>
            <a:r>
              <a:rPr lang="fr-FR" dirty="0"/>
              <a:t>fiche de liaison finalisée, rassurer le client en </a:t>
            </a:r>
            <a:r>
              <a:rPr lang="fr-FR" dirty="0" smtClean="0"/>
              <a:t>expliquant qu’ainsi le </a:t>
            </a:r>
            <a:r>
              <a:rPr lang="fr-FR" dirty="0"/>
              <a:t>conseiller le connaîtra </a:t>
            </a:r>
            <a:r>
              <a:rPr lang="fr-FR" dirty="0" smtClean="0"/>
              <a:t>quand </a:t>
            </a:r>
            <a:r>
              <a:rPr lang="fr-FR" dirty="0"/>
              <a:t>il arrivera en RDV </a:t>
            </a:r>
            <a:r>
              <a:rPr lang="fr-FR" dirty="0">
                <a:sym typeface="Wingdings" panose="05000000000000000000" pitchFamily="2" charset="2"/>
              </a:rPr>
              <a:t> </a:t>
            </a:r>
          </a:p>
          <a:p>
            <a:pPr lvl="3" indent="-180975">
              <a:tabLst/>
            </a:pPr>
            <a:r>
              <a:rPr lang="fr-FR" dirty="0">
                <a:sym typeface="Wingdings" panose="05000000000000000000" pitchFamily="2" charset="2"/>
              </a:rPr>
              <a:t>Pendre congé </a:t>
            </a:r>
            <a:endParaRPr lang="fr-FR" dirty="0" smtClean="0">
              <a:sym typeface="Wingdings" panose="05000000000000000000" pitchFamily="2" charset="2"/>
            </a:endParaRPr>
          </a:p>
          <a:p>
            <a:pPr lvl="3" indent="-180975">
              <a:tabLst/>
            </a:pPr>
            <a:endParaRPr lang="fr-FR" dirty="0">
              <a:sym typeface="Wingdings" panose="05000000000000000000" pitchFamily="2" charset="2"/>
            </a:endParaRPr>
          </a:p>
          <a:p>
            <a:pPr lvl="1">
              <a:tabLst/>
            </a:pPr>
            <a:r>
              <a:rPr lang="fr-FR" sz="1200" dirty="0">
                <a:sym typeface="Wingdings" panose="05000000000000000000" pitchFamily="2" charset="2"/>
              </a:rPr>
              <a:t>Note : le RDV client en agence doit être pris sous 7 jours maximum, avant la signature de l’offre… </a:t>
            </a:r>
          </a:p>
        </p:txBody>
      </p:sp>
      <p:sp>
        <p:nvSpPr>
          <p:cNvPr id="10" name="Rectangle 9"/>
          <p:cNvSpPr/>
          <p:nvPr/>
        </p:nvSpPr>
        <p:spPr>
          <a:xfrm>
            <a:off x="272480" y="695118"/>
            <a:ext cx="7560840" cy="646331"/>
          </a:xfrm>
          <a:prstGeom prst="rect">
            <a:avLst/>
          </a:prstGeom>
        </p:spPr>
        <p:txBody>
          <a:bodyPr wrap="square">
            <a:spAutoFit/>
          </a:bodyPr>
          <a:lstStyle/>
          <a:p>
            <a:pPr marL="171450" indent="-171450">
              <a:buFont typeface="Calibri" panose="020F0502020204030204" pitchFamily="34" charset="0"/>
              <a:buChar char="&gt;"/>
            </a:pPr>
            <a:r>
              <a:rPr lang="fr-FR" sz="1800" u="sng" dirty="0" smtClean="0"/>
              <a:t>Dossier CHARGE IMMO - Parcours </a:t>
            </a:r>
            <a:r>
              <a:rPr lang="fr-FR" sz="1800" u="sng" dirty="0"/>
              <a:t>COURTIER </a:t>
            </a:r>
            <a:r>
              <a:rPr lang="fr-FR" sz="1800" u="sng" dirty="0" smtClean="0"/>
              <a:t>: Transmission / Reprise</a:t>
            </a:r>
            <a:r>
              <a:rPr lang="fr-FR" sz="1800" dirty="0" smtClean="0"/>
              <a:t>   </a:t>
            </a:r>
            <a:r>
              <a:rPr lang="fr-FR" sz="1200" i="1" dirty="0" smtClean="0"/>
              <a:t>(1/2)</a:t>
            </a:r>
            <a:endParaRPr lang="fr-FR" sz="1000" i="1" dirty="0"/>
          </a:p>
          <a:p>
            <a:pPr marL="171450" indent="-171450">
              <a:buFont typeface="Calibri" panose="020F0502020204030204" pitchFamily="34" charset="0"/>
              <a:buChar char="&gt;"/>
            </a:pPr>
            <a:endParaRPr lang="fr-FR" sz="1800" u="sng" dirty="0"/>
          </a:p>
        </p:txBody>
      </p:sp>
      <p:sp>
        <p:nvSpPr>
          <p:cNvPr id="12" name="Espace réservé du texte 2">
            <a:extLst>
              <a:ext uri="{FF2B5EF4-FFF2-40B4-BE49-F238E27FC236}">
                <a16:creationId xmlns:a16="http://schemas.microsoft.com/office/drawing/2014/main" xmlns="" id="{E0B8A62F-B6C8-427E-A265-7F92801A2955}"/>
              </a:ext>
            </a:extLst>
          </p:cNvPr>
          <p:cNvSpPr txBox="1">
            <a:spLocks/>
          </p:cNvSpPr>
          <p:nvPr/>
        </p:nvSpPr>
        <p:spPr>
          <a:xfrm>
            <a:off x="1500072" y="-18917"/>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3.2 RDV Découverte</a:t>
            </a:r>
            <a:endParaRPr lang="fr-FR" sz="2400" dirty="0"/>
          </a:p>
        </p:txBody>
      </p:sp>
      <p:sp>
        <p:nvSpPr>
          <p:cNvPr id="13" name="Rectangle 12">
            <a:extLst>
              <a:ext uri="{FF2B5EF4-FFF2-40B4-BE49-F238E27FC236}">
                <a16:creationId xmlns:a16="http://schemas.microsoft.com/office/drawing/2014/main" xmlns="" id="{382C08D5-A184-4D6F-AB2E-2A722D9DFD67}"/>
              </a:ext>
            </a:extLst>
          </p:cNvPr>
          <p:cNvSpPr/>
          <p:nvPr/>
        </p:nvSpPr>
        <p:spPr>
          <a:xfrm>
            <a:off x="265" y="5634"/>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Tree>
    <p:extLst>
      <p:ext uri="{BB962C8B-B14F-4D97-AF65-F5344CB8AC3E}">
        <p14:creationId xmlns:p14="http://schemas.microsoft.com/office/powerpoint/2010/main" val="2405943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xmlns="" id="{539C05E4-5122-4F8F-A609-ED41EEB2CC83}"/>
              </a:ext>
            </a:extLst>
          </p:cNvPr>
          <p:cNvSpPr txBox="1"/>
          <p:nvPr/>
        </p:nvSpPr>
        <p:spPr>
          <a:xfrm>
            <a:off x="384560" y="2259939"/>
            <a:ext cx="9248474" cy="3473317"/>
          </a:xfrm>
          <a:prstGeom prst="rect">
            <a:avLst/>
          </a:prstGeom>
          <a:ln>
            <a:noFill/>
          </a:ln>
        </p:spPr>
        <p:txBody>
          <a:bodyPr vert="horz" lIns="144000" tIns="41994" rIns="83988" bIns="41994" rtlCol="0">
            <a:noAutofit/>
          </a:bodyPr>
          <a:lstStyle>
            <a:defPPr>
              <a:defRPr lang="fr-FR"/>
            </a:defPPr>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100" b="1">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1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pPr marL="0" lvl="2" indent="0">
              <a:spcBef>
                <a:spcPts val="1200"/>
              </a:spcBef>
              <a:buFont typeface="Calibri" panose="020F0502020204030204" pitchFamily="34" charset="0"/>
              <a:buChar char="​"/>
            </a:pPr>
            <a:r>
              <a:rPr lang="fr-FR" sz="1200" b="1" cap="all" dirty="0">
                <a:solidFill>
                  <a:schemeClr val="tx2"/>
                </a:solidFill>
              </a:rPr>
              <a:t>côté conseiller agence</a:t>
            </a:r>
            <a:r>
              <a:rPr lang="fr-FR" sz="1200" b="1" cap="all" dirty="0" smtClean="0">
                <a:solidFill>
                  <a:schemeClr val="tx2"/>
                </a:solidFill>
              </a:rPr>
              <a:t>…</a:t>
            </a:r>
          </a:p>
          <a:p>
            <a:pPr marL="0" lvl="2" indent="0">
              <a:spcBef>
                <a:spcPts val="1200"/>
              </a:spcBef>
              <a:buFont typeface="Calibri" panose="020F0502020204030204" pitchFamily="34" charset="0"/>
              <a:buChar char="​"/>
            </a:pPr>
            <a:endParaRPr lang="fr-FR" sz="1200" b="1" cap="all" dirty="0">
              <a:solidFill>
                <a:schemeClr val="tx2"/>
              </a:solidFill>
            </a:endParaRPr>
          </a:p>
          <a:p>
            <a:pPr marL="0" lvl="2" indent="0">
              <a:buNone/>
            </a:pPr>
            <a:r>
              <a:rPr lang="fr-FR" sz="1200" b="1" dirty="0"/>
              <a:t>Note : ce RDV arrive maximum 7 jours après le RDV client avec le chargé </a:t>
            </a:r>
            <a:r>
              <a:rPr lang="fr-FR" sz="1200" b="1" dirty="0" err="1"/>
              <a:t>immo</a:t>
            </a:r>
            <a:r>
              <a:rPr lang="fr-FR" sz="1200" b="1" dirty="0"/>
              <a:t> – il arrive donc avant la signature de l’offre de crédit </a:t>
            </a:r>
            <a:endParaRPr lang="fr-FR" sz="1200" b="1" dirty="0" smtClean="0"/>
          </a:p>
          <a:p>
            <a:pPr marL="0" lvl="2" indent="0">
              <a:buNone/>
            </a:pPr>
            <a:endParaRPr lang="fr-FR" sz="1200" b="1" dirty="0"/>
          </a:p>
          <a:p>
            <a:pPr lvl="2"/>
            <a:r>
              <a:rPr lang="fr-FR" sz="1200" b="1" u="sng" dirty="0"/>
              <a:t>Avant le RDV : </a:t>
            </a:r>
          </a:p>
          <a:p>
            <a:pPr lvl="3"/>
            <a:r>
              <a:rPr lang="fr-FR" b="1" dirty="0"/>
              <a:t>Prendre connaissance du projet client via le mail du chargé </a:t>
            </a:r>
            <a:r>
              <a:rPr lang="fr-FR" b="1" dirty="0" err="1"/>
              <a:t>immo</a:t>
            </a:r>
            <a:r>
              <a:rPr lang="fr-FR" dirty="0"/>
              <a:t>, parcourir les éléments du dossier client dans le Green, prendre connaissance de la fiche de liaison et des éléments transmis dans la BAM du client (par exemple la proposition NH)</a:t>
            </a:r>
          </a:p>
          <a:p>
            <a:pPr lvl="3"/>
            <a:r>
              <a:rPr lang="fr-FR" b="1" dirty="0"/>
              <a:t>Appeler le client pour faire le lien : </a:t>
            </a:r>
            <a:r>
              <a:rPr lang="fr-FR" dirty="0"/>
              <a:t>« </a:t>
            </a:r>
            <a:r>
              <a:rPr lang="fr-FR" dirty="0">
                <a:solidFill>
                  <a:srgbClr val="0070C0"/>
                </a:solidFill>
              </a:rPr>
              <a:t>je me réjouis de vous recevoir et j’ai pris connaissance de votre dossier ainsi que des éléments à mettre en place pour votre relation avec le Crédit Agricole. Je vais vous aider dans la finalisation de votre prêt</a:t>
            </a:r>
            <a:r>
              <a:rPr lang="fr-FR" dirty="0"/>
              <a:t> » </a:t>
            </a:r>
            <a:endParaRPr lang="fr-FR" dirty="0" smtClean="0"/>
          </a:p>
          <a:p>
            <a:pPr marL="180975" lvl="3" indent="0">
              <a:buNone/>
            </a:pPr>
            <a:endParaRPr lang="fr-FR" b="1" dirty="0"/>
          </a:p>
          <a:p>
            <a:pPr lvl="2"/>
            <a:r>
              <a:rPr lang="fr-FR" sz="1200" b="1" u="sng" dirty="0"/>
              <a:t>Pendant le RDV, en plus de votre déroulé habituel :</a:t>
            </a:r>
          </a:p>
          <a:p>
            <a:pPr lvl="3"/>
            <a:r>
              <a:rPr lang="fr-FR" b="1" dirty="0"/>
              <a:t>Remercier</a:t>
            </a:r>
            <a:r>
              <a:rPr lang="fr-FR" dirty="0"/>
              <a:t> le client pour sa confiance</a:t>
            </a:r>
          </a:p>
          <a:p>
            <a:pPr lvl="3"/>
            <a:r>
              <a:rPr lang="fr-FR" b="1" dirty="0"/>
              <a:t>Mettre en place la relation client – CACE : </a:t>
            </a:r>
            <a:r>
              <a:rPr lang="fr-FR" dirty="0"/>
              <a:t>BAQ, assurance des biens et des personnes, </a:t>
            </a:r>
            <a:r>
              <a:rPr lang="fr-FR" dirty="0" err="1"/>
              <a:t>etc</a:t>
            </a:r>
            <a:endParaRPr lang="fr-FR" dirty="0"/>
          </a:p>
          <a:p>
            <a:pPr lvl="3"/>
            <a:r>
              <a:rPr lang="fr-FR" b="1" dirty="0"/>
              <a:t>Expliquer au client les prochaines étapes </a:t>
            </a:r>
            <a:r>
              <a:rPr lang="fr-FR" dirty="0"/>
              <a:t>: réception de l’offre, attente des 11 jours, RDV de préparation du RDV notaire et ce qu’il aura à faire pour </a:t>
            </a:r>
            <a:r>
              <a:rPr lang="fr-FR" dirty="0" smtClean="0"/>
              <a:t>son </a:t>
            </a:r>
            <a:r>
              <a:rPr lang="fr-FR" dirty="0"/>
              <a:t>/ ses déblocages et signature notaire</a:t>
            </a:r>
          </a:p>
          <a:p>
            <a:pPr lvl="1"/>
            <a:endParaRPr lang="fr-FR" sz="1200" dirty="0">
              <a:sym typeface="Wingdings" panose="05000000000000000000" pitchFamily="2" charset="2"/>
            </a:endParaRPr>
          </a:p>
        </p:txBody>
      </p:sp>
      <p:sp>
        <p:nvSpPr>
          <p:cNvPr id="7" name="Cadre 6"/>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39876"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1" name="Rectangle 10"/>
          <p:cNvSpPr/>
          <p:nvPr/>
        </p:nvSpPr>
        <p:spPr>
          <a:xfrm>
            <a:off x="272480" y="695118"/>
            <a:ext cx="7560840" cy="646331"/>
          </a:xfrm>
          <a:prstGeom prst="rect">
            <a:avLst/>
          </a:prstGeom>
        </p:spPr>
        <p:txBody>
          <a:bodyPr wrap="square">
            <a:spAutoFit/>
          </a:bodyPr>
          <a:lstStyle/>
          <a:p>
            <a:pPr marL="171450" indent="-171450">
              <a:buFont typeface="Calibri" panose="020F0502020204030204" pitchFamily="34" charset="0"/>
              <a:buChar char="&gt;"/>
            </a:pPr>
            <a:r>
              <a:rPr lang="fr-FR" sz="1800" u="sng" dirty="0" smtClean="0"/>
              <a:t>Dossier CHARGE IMMO - Parcours </a:t>
            </a:r>
            <a:r>
              <a:rPr lang="fr-FR" sz="1800" u="sng" dirty="0"/>
              <a:t>COURTIER </a:t>
            </a:r>
            <a:r>
              <a:rPr lang="fr-FR" sz="1800" u="sng" dirty="0" smtClean="0"/>
              <a:t>: Transmission / Reprise</a:t>
            </a:r>
            <a:r>
              <a:rPr lang="fr-FR" sz="1800" dirty="0" smtClean="0"/>
              <a:t>   </a:t>
            </a:r>
            <a:r>
              <a:rPr lang="fr-FR" sz="1200" i="1" dirty="0" smtClean="0"/>
              <a:t>(2/2)</a:t>
            </a:r>
            <a:endParaRPr lang="fr-FR" sz="1000" i="1" dirty="0"/>
          </a:p>
          <a:p>
            <a:pPr marL="171450" indent="-171450">
              <a:buFont typeface="Calibri" panose="020F0502020204030204" pitchFamily="34" charset="0"/>
              <a:buChar char="&gt;"/>
            </a:pPr>
            <a:endParaRPr lang="fr-FR" sz="1800" u="sng" dirty="0"/>
          </a:p>
        </p:txBody>
      </p:sp>
      <p:sp>
        <p:nvSpPr>
          <p:cNvPr id="12" name="Espace réservé du texte 2">
            <a:extLst>
              <a:ext uri="{FF2B5EF4-FFF2-40B4-BE49-F238E27FC236}">
                <a16:creationId xmlns:a16="http://schemas.microsoft.com/office/drawing/2014/main" xmlns="" id="{E0B8A62F-B6C8-427E-A265-7F92801A2955}"/>
              </a:ext>
            </a:extLst>
          </p:cNvPr>
          <p:cNvSpPr txBox="1">
            <a:spLocks/>
          </p:cNvSpPr>
          <p:nvPr/>
        </p:nvSpPr>
        <p:spPr>
          <a:xfrm>
            <a:off x="1500072" y="-18917"/>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3.2 RDV Découverte</a:t>
            </a:r>
            <a:endParaRPr lang="fr-FR" sz="2400" dirty="0"/>
          </a:p>
        </p:txBody>
      </p:sp>
      <p:sp>
        <p:nvSpPr>
          <p:cNvPr id="15" name="Rectangle 14">
            <a:extLst>
              <a:ext uri="{FF2B5EF4-FFF2-40B4-BE49-F238E27FC236}">
                <a16:creationId xmlns:a16="http://schemas.microsoft.com/office/drawing/2014/main" xmlns="" id="{382C08D5-A184-4D6F-AB2E-2A722D9DFD67}"/>
              </a:ext>
            </a:extLst>
          </p:cNvPr>
          <p:cNvSpPr/>
          <p:nvPr/>
        </p:nvSpPr>
        <p:spPr>
          <a:xfrm>
            <a:off x="265" y="5634"/>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6" name="Flèche : pentagone 15">
            <a:extLst>
              <a:ext uri="{FF2B5EF4-FFF2-40B4-BE49-F238E27FC236}">
                <a16:creationId xmlns:a16="http://schemas.microsoft.com/office/drawing/2014/main" xmlns="" id="{E42597DC-9F00-432B-B1F8-C4B16DF441B2}"/>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7" name="Picture 2" descr="Résultat de recherche d'images pour &quot;clic icone&quot;">
            <a:hlinkClick r:id="rId2" action="ppaction://hlinksldjump"/>
            <a:extLst>
              <a:ext uri="{FF2B5EF4-FFF2-40B4-BE49-F238E27FC236}">
                <a16:creationId xmlns:a16="http://schemas.microsoft.com/office/drawing/2014/main" xmlns="" id="{2A9EA378-93E8-41E3-84CB-97FE6C0E753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822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39876"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0" name="Espace réservé du texte 1"/>
          <p:cNvSpPr>
            <a:spLocks noGrp="1"/>
          </p:cNvSpPr>
          <p:nvPr>
            <p:ph type="body" sz="quarter" idx="13"/>
          </p:nvPr>
        </p:nvSpPr>
        <p:spPr>
          <a:xfrm>
            <a:off x="344488" y="1196752"/>
            <a:ext cx="9145016" cy="5184576"/>
          </a:xfrm>
        </p:spPr>
        <p:txBody>
          <a:bodyPr lIns="36000" tIns="36000" rIns="36000" bIns="36000"/>
          <a:lstStyle/>
          <a:p>
            <a:pPr lvl="3"/>
            <a:r>
              <a:rPr lang="fr-FR" sz="1100" i="1" dirty="0">
                <a:solidFill>
                  <a:srgbClr val="0070C0"/>
                </a:solidFill>
                <a:cs typeface="Calibri Light" panose="020F0302020204030204" pitchFamily="34" charset="0"/>
              </a:rPr>
              <a:t>Bonjour Madame, Monsieur (nom du client / prospect)….Comment allez-vous ? C’est important pour moi de vous voir aujourd’hui. Nous sommes ensemble pour  (objet du RDV)…….. jusqu’à (telle heure), est-ce que cela vous convient ?</a:t>
            </a:r>
          </a:p>
          <a:p>
            <a:pPr lvl="3"/>
            <a:r>
              <a:rPr lang="fr-FR" sz="1100" i="1" dirty="0">
                <a:solidFill>
                  <a:srgbClr val="0070C0"/>
                </a:solidFill>
                <a:cs typeface="Calibri Light" panose="020F0302020204030204" pitchFamily="34" charset="0"/>
              </a:rPr>
              <a:t>Pour vous apporter le meilleur conseil, je vais être amené à vous poser des questions et je prendrai des notes. Il est possible également que je réponde au téléphone, je vous rassure ce ne sera pas plus de 2 appels et je prendrai simplement les coordonnées du client pour pouvoir le rappeler ultérieurement, est-ce que cela vous convient </a:t>
            </a:r>
            <a:r>
              <a:rPr lang="fr-FR" sz="1100" i="1" dirty="0" smtClean="0">
                <a:solidFill>
                  <a:srgbClr val="0070C0"/>
                </a:solidFill>
                <a:cs typeface="Calibri Light" panose="020F0302020204030204" pitchFamily="34" charset="0"/>
              </a:rPr>
              <a:t>?</a:t>
            </a:r>
          </a:p>
          <a:p>
            <a:pPr lvl="3"/>
            <a:endParaRPr lang="fr-FR" sz="1100" b="1" i="1" dirty="0">
              <a:cs typeface="Calibri Light" panose="020F0302020204030204" pitchFamily="34" charset="0"/>
            </a:endParaRPr>
          </a:p>
          <a:p>
            <a:pPr>
              <a:buNone/>
            </a:pPr>
            <a:r>
              <a:rPr lang="fr-FR" sz="1200" b="1" cap="none" dirty="0">
                <a:solidFill>
                  <a:schemeClr val="tx1"/>
                </a:solidFill>
                <a:cs typeface="Calibri Light" panose="020F0302020204030204" pitchFamily="34" charset="0"/>
              </a:rPr>
              <a:t>ANCRAGE</a:t>
            </a:r>
          </a:p>
          <a:p>
            <a:pPr lvl="2"/>
            <a:r>
              <a:rPr lang="fr-FR" sz="1100" b="1" u="sng" dirty="0">
                <a:solidFill>
                  <a:schemeClr val="tx1"/>
                </a:solidFill>
                <a:cs typeface="Calibri Light" panose="020F0302020204030204" pitchFamily="34" charset="0"/>
              </a:rPr>
              <a:t>Objectif</a:t>
            </a:r>
            <a:r>
              <a:rPr lang="fr-FR" sz="1100" dirty="0">
                <a:solidFill>
                  <a:schemeClr val="tx1"/>
                </a:solidFill>
                <a:cs typeface="Calibri Light" panose="020F0302020204030204" pitchFamily="34" charset="0"/>
              </a:rPr>
              <a:t> : pratiquer 5 mn </a:t>
            </a:r>
            <a:r>
              <a:rPr lang="fr-FR" sz="1100" b="1" dirty="0">
                <a:solidFill>
                  <a:schemeClr val="tx1"/>
                </a:solidFill>
                <a:cs typeface="Calibri Light" panose="020F0302020204030204" pitchFamily="34" charset="0"/>
              </a:rPr>
              <a:t>d’écoute active </a:t>
            </a:r>
            <a:r>
              <a:rPr lang="fr-FR" sz="1100" dirty="0">
                <a:solidFill>
                  <a:schemeClr val="tx1"/>
                </a:solidFill>
                <a:cs typeface="Calibri Light" panose="020F0302020204030204" pitchFamily="34" charset="0"/>
              </a:rPr>
              <a:t>: faire parler le client, être </a:t>
            </a:r>
            <a:r>
              <a:rPr lang="fr-FR" sz="1100" b="1" dirty="0">
                <a:solidFill>
                  <a:schemeClr val="tx1"/>
                </a:solidFill>
                <a:cs typeface="Calibri Light" panose="020F0302020204030204" pitchFamily="34" charset="0"/>
              </a:rPr>
              <a:t>empathique, </a:t>
            </a:r>
            <a:r>
              <a:rPr lang="fr-FR" sz="1100" dirty="0">
                <a:solidFill>
                  <a:schemeClr val="tx1"/>
                </a:solidFill>
                <a:cs typeface="Calibri Light" panose="020F0302020204030204" pitchFamily="34" charset="0"/>
              </a:rPr>
              <a:t>établir une relation avec le client</a:t>
            </a:r>
          </a:p>
          <a:p>
            <a:pPr lvl="2"/>
            <a:r>
              <a:rPr lang="fr-FR" sz="1100" b="1" u="sng" dirty="0">
                <a:solidFill>
                  <a:schemeClr val="tx1"/>
                </a:solidFill>
                <a:cs typeface="Calibri Light" panose="020F0302020204030204" pitchFamily="34" charset="0"/>
              </a:rPr>
              <a:t>Trame</a:t>
            </a:r>
            <a:r>
              <a:rPr lang="fr-FR" sz="1100" b="1" dirty="0">
                <a:solidFill>
                  <a:schemeClr val="tx1"/>
                </a:solidFill>
                <a:cs typeface="Calibri Light" panose="020F0302020204030204" pitchFamily="34" charset="0"/>
              </a:rPr>
              <a:t> : </a:t>
            </a:r>
            <a:r>
              <a:rPr lang="fr-FR" sz="1100" dirty="0">
                <a:solidFill>
                  <a:schemeClr val="tx1"/>
                </a:solidFill>
                <a:cs typeface="Calibri Light" panose="020F0302020204030204" pitchFamily="34" charset="0"/>
              </a:rPr>
              <a:t>à adapter en fonction de la </a:t>
            </a:r>
            <a:r>
              <a:rPr lang="fr-FR" sz="1100" b="1" dirty="0">
                <a:solidFill>
                  <a:schemeClr val="tx1"/>
                </a:solidFill>
                <a:cs typeface="Calibri Light" panose="020F0302020204030204" pitchFamily="34" charset="0"/>
              </a:rPr>
              <a:t>maturité</a:t>
            </a:r>
            <a:r>
              <a:rPr lang="fr-FR" sz="1100" dirty="0">
                <a:solidFill>
                  <a:schemeClr val="tx1"/>
                </a:solidFill>
                <a:cs typeface="Calibri Light" panose="020F0302020204030204" pitchFamily="34" charset="0"/>
              </a:rPr>
              <a:t> et </a:t>
            </a:r>
            <a:r>
              <a:rPr lang="fr-FR" sz="1100" dirty="0" smtClean="0">
                <a:solidFill>
                  <a:schemeClr val="tx1"/>
                </a:solidFill>
                <a:cs typeface="Calibri Light" panose="020F0302020204030204" pitchFamily="34" charset="0"/>
              </a:rPr>
              <a:t>si </a:t>
            </a:r>
            <a:r>
              <a:rPr lang="fr-FR" sz="1100" b="1" dirty="0">
                <a:solidFill>
                  <a:schemeClr val="tx1"/>
                </a:solidFill>
                <a:cs typeface="Calibri Light" panose="020F0302020204030204" pitchFamily="34" charset="0"/>
              </a:rPr>
              <a:t>client / prospect</a:t>
            </a:r>
          </a:p>
          <a:p>
            <a:pPr lvl="3"/>
            <a:r>
              <a:rPr lang="fr-FR" sz="1100" dirty="0">
                <a:solidFill>
                  <a:srgbClr val="0070C0"/>
                </a:solidFill>
                <a:cs typeface="Calibri Light" panose="020F0302020204030204" pitchFamily="34" charset="0"/>
              </a:rPr>
              <a:t>« A</a:t>
            </a:r>
            <a:r>
              <a:rPr lang="fr-FR" sz="1100" i="1" dirty="0">
                <a:solidFill>
                  <a:srgbClr val="0070C0"/>
                </a:solidFill>
                <a:cs typeface="Calibri Light" panose="020F0302020204030204" pitchFamily="34" charset="0"/>
              </a:rPr>
              <a:t>vant de parler financement et connaître votre projet. J’ai envie que vous me parliez de vous  / vos centres d’intérêt / vos préoccupations du moment / ce qui vous tient à cœur » </a:t>
            </a:r>
          </a:p>
          <a:p>
            <a:pPr lvl="3"/>
            <a:r>
              <a:rPr lang="fr-FR" sz="1100" dirty="0">
                <a:solidFill>
                  <a:schemeClr val="tx1"/>
                </a:solidFill>
                <a:cs typeface="Calibri Light" panose="020F0302020204030204" pitchFamily="34" charset="0"/>
              </a:rPr>
              <a:t>Si client</a:t>
            </a:r>
            <a:r>
              <a:rPr lang="fr-FR" sz="1100" i="1" dirty="0">
                <a:solidFill>
                  <a:schemeClr val="tx1"/>
                </a:solidFill>
                <a:cs typeface="Calibri Light" panose="020F0302020204030204" pitchFamily="34" charset="0"/>
              </a:rPr>
              <a:t> : </a:t>
            </a:r>
            <a:r>
              <a:rPr lang="fr-FR" sz="1100" i="1" dirty="0">
                <a:solidFill>
                  <a:srgbClr val="0070C0"/>
                </a:solidFill>
              </a:rPr>
              <a:t>Vous ne m’avez pas parlé de votre relation avec le Crédit Agricole, tout se passe bien avec nous ?</a:t>
            </a:r>
          </a:p>
          <a:p>
            <a:pPr lvl="3"/>
            <a:r>
              <a:rPr lang="fr-FR" sz="1100" dirty="0">
                <a:solidFill>
                  <a:schemeClr val="tx1"/>
                </a:solidFill>
                <a:cs typeface="Calibri Light" panose="020F0302020204030204" pitchFamily="34" charset="0"/>
              </a:rPr>
              <a:t>Si non client </a:t>
            </a:r>
            <a:r>
              <a:rPr lang="fr-FR" sz="1100" i="1" dirty="0">
                <a:solidFill>
                  <a:schemeClr val="tx1"/>
                </a:solidFill>
                <a:cs typeface="Calibri Light" panose="020F0302020204030204" pitchFamily="34" charset="0"/>
              </a:rPr>
              <a:t>:  </a:t>
            </a:r>
            <a:r>
              <a:rPr lang="fr-FR" sz="1100" i="1" dirty="0">
                <a:solidFill>
                  <a:srgbClr val="0070C0"/>
                </a:solidFill>
                <a:cs typeface="Calibri Light" panose="020F0302020204030204" pitchFamily="34" charset="0"/>
              </a:rPr>
              <a:t>Pourquoi avez-vous choisi le CACE pour votre projet immobilier ?</a:t>
            </a:r>
          </a:p>
          <a:p>
            <a:pPr lvl="3"/>
            <a:endParaRPr lang="fr-FR" sz="1100" i="1" dirty="0">
              <a:cs typeface="Calibri Light" panose="020F0302020204030204" pitchFamily="34" charset="0"/>
            </a:endParaRPr>
          </a:p>
          <a:p>
            <a:pPr lvl="1"/>
            <a:r>
              <a:rPr lang="fr-FR" sz="1200" b="1" dirty="0">
                <a:solidFill>
                  <a:schemeClr val="tx1"/>
                </a:solidFill>
                <a:cs typeface="Calibri Light" panose="020F0302020204030204" pitchFamily="34" charset="0"/>
              </a:rPr>
              <a:t>DÉCOUVERTE</a:t>
            </a:r>
            <a:endParaRPr lang="fr-FR" sz="1600" b="1" dirty="0">
              <a:solidFill>
                <a:schemeClr val="tx1"/>
              </a:solidFill>
              <a:cs typeface="Calibri Light" panose="020F0302020204030204" pitchFamily="34" charset="0"/>
            </a:endParaRPr>
          </a:p>
          <a:p>
            <a:pPr lvl="2"/>
            <a:r>
              <a:rPr lang="fr-FR" sz="1100" b="1" u="sng" dirty="0">
                <a:solidFill>
                  <a:schemeClr val="tx1"/>
                </a:solidFill>
                <a:cs typeface="Calibri Light" panose="020F0302020204030204" pitchFamily="34" charset="0"/>
              </a:rPr>
              <a:t>Objectif</a:t>
            </a:r>
            <a:r>
              <a:rPr lang="fr-FR" sz="1100" b="1" dirty="0">
                <a:solidFill>
                  <a:schemeClr val="tx1"/>
                </a:solidFill>
                <a:cs typeface="Calibri Light" panose="020F0302020204030204" pitchFamily="34" charset="0"/>
              </a:rPr>
              <a:t> :</a:t>
            </a:r>
            <a:r>
              <a:rPr lang="fr-FR" sz="1100" dirty="0">
                <a:solidFill>
                  <a:schemeClr val="tx1"/>
                </a:solidFill>
                <a:cs typeface="Calibri Light" panose="020F0302020204030204" pitchFamily="34" charset="0"/>
              </a:rPr>
              <a:t> A</a:t>
            </a:r>
            <a:r>
              <a:rPr lang="fr-FR" sz="1100" dirty="0">
                <a:solidFill>
                  <a:schemeClr val="tx1"/>
                </a:solidFill>
              </a:rPr>
              <a:t>nnoncer l’approche globale pour accompagner le client : parler de </a:t>
            </a:r>
            <a:r>
              <a:rPr lang="fr-FR" sz="1100" b="1" dirty="0">
                <a:solidFill>
                  <a:schemeClr val="tx1"/>
                </a:solidFill>
              </a:rPr>
              <a:t>projet immobilier </a:t>
            </a:r>
            <a:r>
              <a:rPr lang="fr-FR" sz="1100" dirty="0">
                <a:solidFill>
                  <a:schemeClr val="tx1"/>
                </a:solidFill>
              </a:rPr>
              <a:t>et non de crédit habitat.</a:t>
            </a:r>
          </a:p>
          <a:p>
            <a:pPr lvl="3">
              <a:spcBef>
                <a:spcPts val="300"/>
              </a:spcBef>
            </a:pPr>
            <a:r>
              <a:rPr lang="fr-FR" sz="1100" dirty="0"/>
              <a:t> </a:t>
            </a:r>
            <a:r>
              <a:rPr lang="fr-FR" sz="1100" dirty="0">
                <a:solidFill>
                  <a:schemeClr val="tx1"/>
                </a:solidFill>
              </a:rPr>
              <a:t>Questionner le client pour comprendre CE QU’IL EST, CE QU’IL A, CE QU’IL RECHERCHE </a:t>
            </a:r>
            <a:r>
              <a:rPr lang="fr-FR" sz="1100" dirty="0">
                <a:solidFill>
                  <a:schemeClr val="tx1"/>
                </a:solidFill>
                <a:sym typeface="Wingdings" panose="05000000000000000000" pitchFamily="2" charset="2"/>
              </a:rPr>
              <a:t> q</a:t>
            </a:r>
            <a:r>
              <a:rPr lang="fr-FR" sz="1100" dirty="0">
                <a:solidFill>
                  <a:schemeClr val="tx1"/>
                </a:solidFill>
              </a:rPr>
              <a:t>uestions ouvertes – fermées – pré-ciblées  dans les 4 univers de besoin (famille –profession – biens et avoirs financiers – loisirs)</a:t>
            </a:r>
          </a:p>
          <a:p>
            <a:pPr lvl="3">
              <a:spcBef>
                <a:spcPts val="300"/>
              </a:spcBef>
            </a:pPr>
            <a:r>
              <a:rPr lang="fr-FR" sz="1100" dirty="0">
                <a:solidFill>
                  <a:schemeClr val="tx1"/>
                </a:solidFill>
              </a:rPr>
              <a:t>Chercher les raisons pour lesquelles il pourrait être convaincu et rebondir sur ses réponses pour amorcer l’intensité relationnelle (BAQ, assurances, garanties)</a:t>
            </a:r>
            <a:endParaRPr lang="fr-FR" sz="1100" dirty="0">
              <a:solidFill>
                <a:schemeClr val="tx1"/>
              </a:solidFill>
              <a:cs typeface="Calibri Light" panose="020F0302020204030204" pitchFamily="34" charset="0"/>
            </a:endParaRPr>
          </a:p>
          <a:p>
            <a:pPr lvl="2"/>
            <a:endParaRPr lang="fr-FR" sz="1100" b="1" u="sng" dirty="0" smtClean="0">
              <a:cs typeface="Calibri Light" panose="020F0302020204030204" pitchFamily="34" charset="0"/>
            </a:endParaRPr>
          </a:p>
          <a:p>
            <a:pPr lvl="2"/>
            <a:r>
              <a:rPr lang="fr-FR" sz="1100" b="1" u="sng" dirty="0" smtClean="0">
                <a:cs typeface="Calibri Light" panose="020F0302020204030204" pitchFamily="34" charset="0"/>
              </a:rPr>
              <a:t>Exemple </a:t>
            </a:r>
            <a:r>
              <a:rPr lang="fr-FR" sz="1100" b="1" u="sng" dirty="0">
                <a:cs typeface="Calibri Light" panose="020F0302020204030204" pitchFamily="34" charset="0"/>
              </a:rPr>
              <a:t>de transition</a:t>
            </a:r>
            <a:r>
              <a:rPr lang="fr-FR" sz="1100" dirty="0">
                <a:cs typeface="Calibri Light" panose="020F0302020204030204" pitchFamily="34" charset="0"/>
              </a:rPr>
              <a:t> : </a:t>
            </a:r>
            <a:endParaRPr lang="fr-FR" sz="1100" i="1" dirty="0">
              <a:cs typeface="Calibri Light" panose="020F0302020204030204" pitchFamily="34" charset="0"/>
            </a:endParaRPr>
          </a:p>
          <a:p>
            <a:pPr lvl="4"/>
            <a:r>
              <a:rPr lang="fr-FR" b="0" dirty="0">
                <a:solidFill>
                  <a:srgbClr val="0070C0"/>
                </a:solidFill>
                <a:cs typeface="Calibri Light" panose="020F0302020204030204" pitchFamily="34" charset="0"/>
              </a:rPr>
              <a:t>« </a:t>
            </a:r>
            <a:r>
              <a:rPr lang="fr-FR" b="0" dirty="0" smtClean="0">
                <a:solidFill>
                  <a:srgbClr val="0070C0"/>
                </a:solidFill>
                <a:cs typeface="Calibri Light" panose="020F0302020204030204" pitchFamily="34" charset="0"/>
              </a:rPr>
              <a:t>Je vous remercie pour ces informations. Je vous propose d’aborder maintenant l’objet de notre RDV. </a:t>
            </a:r>
            <a:r>
              <a:rPr lang="fr-FR" b="0" dirty="0">
                <a:solidFill>
                  <a:srgbClr val="0070C0"/>
                </a:solidFill>
                <a:cs typeface="Calibri Light" panose="020F0302020204030204" pitchFamily="34" charset="0"/>
              </a:rPr>
              <a:t>Dans un premier temps, pour vous accompagner de la meilleure manière, j’ai besoin de vous poser quelques questions. Nous allons aborder le financement de votre projet, et aussi la façon dont nous allons vous accompagner dans vos évènements de vie et votre quotidien. D</a:t>
            </a:r>
            <a:r>
              <a:rPr lang="fr-FR" b="0" dirty="0">
                <a:solidFill>
                  <a:srgbClr val="0070C0"/>
                </a:solidFill>
              </a:rPr>
              <a:t>ans un deuxième temps, je mettrai à jour les informations vous concernant sur votre dossier, et enfin je vous ferai une proposition personnalisée </a:t>
            </a:r>
            <a:r>
              <a:rPr lang="fr-FR" b="0" dirty="0" smtClean="0">
                <a:solidFill>
                  <a:srgbClr val="0070C0"/>
                </a:solidFill>
              </a:rPr>
              <a:t>»</a:t>
            </a:r>
          </a:p>
          <a:p>
            <a:pPr lvl="4"/>
            <a:endParaRPr lang="fr-FR" b="0" dirty="0">
              <a:solidFill>
                <a:srgbClr val="0070C0"/>
              </a:solidFill>
            </a:endParaRPr>
          </a:p>
          <a:p>
            <a:pPr lvl="3"/>
            <a:r>
              <a:rPr lang="fr-FR" sz="1100" i="1" dirty="0">
                <a:solidFill>
                  <a:srgbClr val="0070C0"/>
                </a:solidFill>
                <a:cs typeface="Calibri Light" panose="020F0302020204030204" pitchFamily="34" charset="0"/>
              </a:rPr>
              <a:t>« Parlez moi de votre projet. Dites moi, comment avez vous trouvé / comment allez vous chercher votre bien ? (…) Avez-vous / allez-vous faire </a:t>
            </a:r>
          </a:p>
          <a:p>
            <a:pPr lvl="3"/>
            <a:r>
              <a:rPr lang="fr-FR" sz="1100" i="1" dirty="0">
                <a:solidFill>
                  <a:srgbClr val="0070C0"/>
                </a:solidFill>
                <a:cs typeface="Calibri Light" panose="020F0302020204030204" pitchFamily="34" charset="0"/>
              </a:rPr>
              <a:t>beaucoup de visites ? » (…)</a:t>
            </a:r>
          </a:p>
          <a:p>
            <a:pPr lvl="4"/>
            <a:endParaRPr lang="fr-FR" b="1" dirty="0">
              <a:cs typeface="Calibri Light" panose="020F0302020204030204" pitchFamily="34" charset="0"/>
            </a:endParaRPr>
          </a:p>
          <a:p>
            <a:pPr lvl="1"/>
            <a:endParaRPr lang="fr-FR" sz="1600" dirty="0">
              <a:solidFill>
                <a:schemeClr val="bg2"/>
              </a:solidFill>
              <a:cs typeface="Calibri Light" panose="020F0302020204030204" pitchFamily="34" charset="0"/>
            </a:endParaRPr>
          </a:p>
          <a:p>
            <a:pPr lvl="2"/>
            <a:endParaRPr lang="fr-FR" sz="1100" dirty="0">
              <a:cs typeface="Calibri Light" panose="020F0302020204030204" pitchFamily="34" charset="0"/>
            </a:endParaRPr>
          </a:p>
        </p:txBody>
      </p:sp>
      <p:sp>
        <p:nvSpPr>
          <p:cNvPr id="14" name="Rectangle 13">
            <a:extLst>
              <a:ext uri="{FF2B5EF4-FFF2-40B4-BE49-F238E27FC236}">
                <a16:creationId xmlns:a16="http://schemas.microsoft.com/office/drawing/2014/main" xmlns="" id="{522052EE-8401-4D9E-9B92-D57DC64799E5}"/>
              </a:ext>
            </a:extLst>
          </p:cNvPr>
          <p:cNvSpPr/>
          <p:nvPr/>
        </p:nvSpPr>
        <p:spPr>
          <a:xfrm>
            <a:off x="-15851" y="-27384"/>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3" name="Rectangle 12">
            <a:extLst>
              <a:ext uri="{FF2B5EF4-FFF2-40B4-BE49-F238E27FC236}">
                <a16:creationId xmlns:a16="http://schemas.microsoft.com/office/drawing/2014/main" xmlns="" id="{382C08D5-A184-4D6F-AB2E-2A722D9DFD67}"/>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8" name="Rectangle 17"/>
          <p:cNvSpPr/>
          <p:nvPr/>
        </p:nvSpPr>
        <p:spPr>
          <a:xfrm>
            <a:off x="272480" y="550421"/>
            <a:ext cx="7560840" cy="646331"/>
          </a:xfrm>
          <a:prstGeom prst="rect">
            <a:avLst/>
          </a:prstGeom>
        </p:spPr>
        <p:txBody>
          <a:bodyPr wrap="square">
            <a:spAutoFit/>
          </a:bodyPr>
          <a:lstStyle/>
          <a:p>
            <a:pPr marL="171450" indent="-171450">
              <a:buFont typeface="Calibri" panose="020F0502020204030204" pitchFamily="34" charset="0"/>
              <a:buChar char="&gt;"/>
            </a:pPr>
            <a:r>
              <a:rPr lang="fr-FR" sz="1800" u="sng" dirty="0" smtClean="0"/>
              <a:t>Trame entretien :  ancrage – découverte – reformulation – proposition </a:t>
            </a:r>
            <a:r>
              <a:rPr lang="fr-FR" sz="1800" dirty="0" smtClean="0"/>
              <a:t>   </a:t>
            </a:r>
            <a:r>
              <a:rPr lang="fr-FR" sz="1200" i="1" dirty="0" smtClean="0"/>
              <a:t>(1/2)</a:t>
            </a:r>
            <a:endParaRPr lang="fr-FR" sz="1000" i="1" dirty="0"/>
          </a:p>
          <a:p>
            <a:pPr marL="171450" indent="-171450">
              <a:buFont typeface="Calibri" panose="020F0502020204030204" pitchFamily="34" charset="0"/>
              <a:buChar char="&gt;"/>
            </a:pPr>
            <a:endParaRPr lang="fr-FR" sz="1800" u="sng" dirty="0"/>
          </a:p>
        </p:txBody>
      </p:sp>
      <p:sp>
        <p:nvSpPr>
          <p:cNvPr id="19" name="Espace réservé du texte 2">
            <a:extLst>
              <a:ext uri="{FF2B5EF4-FFF2-40B4-BE49-F238E27FC236}">
                <a16:creationId xmlns:a16="http://schemas.microsoft.com/office/drawing/2014/main" xmlns="" id="{E0B8A62F-B6C8-427E-A265-7F92801A2955}"/>
              </a:ext>
            </a:extLst>
          </p:cNvPr>
          <p:cNvSpPr txBox="1">
            <a:spLocks/>
          </p:cNvSpPr>
          <p:nvPr/>
        </p:nvSpPr>
        <p:spPr>
          <a:xfrm>
            <a:off x="1500072" y="-18917"/>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3.3 RDV Découverte</a:t>
            </a:r>
            <a:endParaRPr lang="fr-FR" sz="2400" dirty="0"/>
          </a:p>
        </p:txBody>
      </p:sp>
    </p:spTree>
    <p:extLst>
      <p:ext uri="{BB962C8B-B14F-4D97-AF65-F5344CB8AC3E}">
        <p14:creationId xmlns:p14="http://schemas.microsoft.com/office/powerpoint/2010/main" val="2873991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39876"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0" name="Espace réservé du texte 1"/>
          <p:cNvSpPr>
            <a:spLocks noGrp="1"/>
          </p:cNvSpPr>
          <p:nvPr>
            <p:ph type="body" sz="quarter" idx="13"/>
          </p:nvPr>
        </p:nvSpPr>
        <p:spPr>
          <a:xfrm>
            <a:off x="329982" y="1193717"/>
            <a:ext cx="9145016" cy="5184576"/>
          </a:xfrm>
        </p:spPr>
        <p:txBody>
          <a:bodyPr lIns="36000" tIns="36000" rIns="36000" bIns="36000"/>
          <a:lstStyle/>
          <a:p>
            <a:pPr lvl="3"/>
            <a:r>
              <a:rPr lang="fr-FR" b="1" dirty="0">
                <a:solidFill>
                  <a:schemeClr val="tx1"/>
                </a:solidFill>
                <a:cs typeface="Calibri Light" panose="020F0302020204030204" pitchFamily="34" charset="0"/>
              </a:rPr>
              <a:t>Annoncer et présenter l’ensemble des frais à auto financer par le client </a:t>
            </a:r>
            <a:endParaRPr lang="fr-FR" b="1" dirty="0" smtClean="0">
              <a:solidFill>
                <a:schemeClr val="tx1"/>
              </a:solidFill>
              <a:cs typeface="Calibri Light" panose="020F0302020204030204" pitchFamily="34" charset="0"/>
            </a:endParaRPr>
          </a:p>
          <a:p>
            <a:pPr lvl="3"/>
            <a:r>
              <a:rPr lang="fr-FR" b="1" dirty="0" smtClean="0">
                <a:solidFill>
                  <a:schemeClr val="tx1"/>
                </a:solidFill>
                <a:cs typeface="Calibri Light" panose="020F0302020204030204" pitchFamily="34" charset="0"/>
              </a:rPr>
              <a:t>« </a:t>
            </a:r>
            <a:r>
              <a:rPr lang="fr-FR" i="1" dirty="0" smtClean="0">
                <a:solidFill>
                  <a:srgbClr val="0070C0"/>
                </a:solidFill>
                <a:cs typeface="Calibri Light" panose="020F0302020204030204" pitchFamily="34" charset="0"/>
              </a:rPr>
              <a:t>le </a:t>
            </a:r>
            <a:r>
              <a:rPr lang="fr-FR" i="1" dirty="0">
                <a:solidFill>
                  <a:srgbClr val="0070C0"/>
                </a:solidFill>
                <a:cs typeface="Calibri Light" panose="020F0302020204030204" pitchFamily="34" charset="0"/>
              </a:rPr>
              <a:t>prix d acquisition de votre bien est  de ... / vous recherchez </a:t>
            </a:r>
            <a:r>
              <a:rPr lang="fr-FR" i="1" dirty="0" smtClean="0">
                <a:solidFill>
                  <a:srgbClr val="0070C0"/>
                </a:solidFill>
                <a:cs typeface="Calibri Light" panose="020F0302020204030204" pitchFamily="34" charset="0"/>
              </a:rPr>
              <a:t>un bien d’une valeur de…. les </a:t>
            </a:r>
            <a:r>
              <a:rPr lang="fr-FR" i="1" dirty="0">
                <a:solidFill>
                  <a:srgbClr val="0070C0"/>
                </a:solidFill>
                <a:cs typeface="Calibri Light" panose="020F0302020204030204" pitchFamily="34" charset="0"/>
              </a:rPr>
              <a:t>frais d’agence (si existant) sont de ..</a:t>
            </a:r>
          </a:p>
          <a:p>
            <a:pPr lvl="4">
              <a:tabLst>
                <a:tab pos="0" algn="l"/>
                <a:tab pos="266700" algn="l"/>
              </a:tabLst>
            </a:pPr>
            <a:r>
              <a:rPr lang="fr-FR" b="0" dirty="0">
                <a:solidFill>
                  <a:srgbClr val="0070C0"/>
                </a:solidFill>
                <a:cs typeface="Calibri Light" panose="020F0302020204030204" pitchFamily="34" charset="0"/>
              </a:rPr>
              <a:t>votre apport sur le projet est de </a:t>
            </a:r>
            <a:r>
              <a:rPr lang="fr-FR" b="0" dirty="0" smtClean="0">
                <a:solidFill>
                  <a:srgbClr val="0070C0"/>
                </a:solidFill>
                <a:cs typeface="Calibri Light" panose="020F0302020204030204" pitchFamily="34" charset="0"/>
              </a:rPr>
              <a:t>...  viennent </a:t>
            </a:r>
            <a:r>
              <a:rPr lang="fr-FR" b="0" dirty="0">
                <a:solidFill>
                  <a:srgbClr val="0070C0"/>
                </a:solidFill>
                <a:cs typeface="Calibri Light" panose="020F0302020204030204" pitchFamily="34" charset="0"/>
              </a:rPr>
              <a:t>s’ajouter des frais de garanties : connaissez vous les différentes garanties possibles ? </a:t>
            </a:r>
            <a:r>
              <a:rPr lang="fr-FR" b="0" dirty="0" smtClean="0">
                <a:solidFill>
                  <a:srgbClr val="0070C0"/>
                </a:solidFill>
                <a:cs typeface="Calibri Light" panose="020F0302020204030204" pitchFamily="34" charset="0"/>
              </a:rPr>
              <a:t> </a:t>
            </a:r>
            <a:br>
              <a:rPr lang="fr-FR" b="0" dirty="0" smtClean="0">
                <a:solidFill>
                  <a:srgbClr val="0070C0"/>
                </a:solidFill>
                <a:cs typeface="Calibri Light" panose="020F0302020204030204" pitchFamily="34" charset="0"/>
              </a:rPr>
            </a:br>
            <a:r>
              <a:rPr lang="fr-FR" b="0" dirty="0" smtClean="0">
                <a:solidFill>
                  <a:srgbClr val="0070C0"/>
                </a:solidFill>
                <a:cs typeface="Calibri Light" panose="020F0302020204030204" pitchFamily="34" charset="0"/>
              </a:rPr>
              <a:t>		</a:t>
            </a:r>
            <a:r>
              <a:rPr lang="fr-FR" i="0" dirty="0" smtClean="0">
                <a:solidFill>
                  <a:schemeClr val="tx1"/>
                </a:solidFill>
                <a:cs typeface="Calibri Light" panose="020F0302020204030204" pitchFamily="34" charset="0"/>
                <a:sym typeface="Wingdings" panose="05000000000000000000" pitchFamily="2" charset="2"/>
              </a:rPr>
              <a:t></a:t>
            </a:r>
            <a:r>
              <a:rPr lang="fr-FR" b="1" i="0" dirty="0" smtClean="0">
                <a:solidFill>
                  <a:schemeClr val="tx1"/>
                </a:solidFill>
                <a:cs typeface="Calibri Light" panose="020F0302020204030204" pitchFamily="34" charset="0"/>
                <a:sym typeface="Wingdings" panose="05000000000000000000" pitchFamily="2" charset="2"/>
              </a:rPr>
              <a:t> </a:t>
            </a:r>
            <a:r>
              <a:rPr lang="fr-FR" b="1" i="0" dirty="0">
                <a:solidFill>
                  <a:schemeClr val="tx1"/>
                </a:solidFill>
                <a:cs typeface="Calibri Light" panose="020F0302020204030204" pitchFamily="34" charset="0"/>
              </a:rPr>
              <a:t>Expliquer au client la garantie en fonction de son projet et de son type de prêt</a:t>
            </a:r>
            <a:endParaRPr lang="fr-FR" i="0" dirty="0">
              <a:solidFill>
                <a:schemeClr val="tx1"/>
              </a:solidFill>
              <a:cs typeface="Calibri Light" panose="020F0302020204030204" pitchFamily="34" charset="0"/>
            </a:endParaRPr>
          </a:p>
          <a:p>
            <a:pPr lvl="3"/>
            <a:endParaRPr lang="fr-FR" b="1" dirty="0">
              <a:cs typeface="Calibri Light" panose="020F0302020204030204" pitchFamily="34" charset="0"/>
            </a:endParaRPr>
          </a:p>
          <a:p>
            <a:pPr lvl="3"/>
            <a:r>
              <a:rPr lang="fr-FR" b="1" dirty="0">
                <a:solidFill>
                  <a:schemeClr val="tx1"/>
                </a:solidFill>
                <a:cs typeface="Calibri Light" panose="020F0302020204030204" pitchFamily="34" charset="0"/>
              </a:rPr>
              <a:t>Annoncer l’enveloppe de prêt que le projet implique et la solution apportée </a:t>
            </a:r>
            <a:endParaRPr lang="fr-FR" b="1" dirty="0" smtClean="0">
              <a:solidFill>
                <a:schemeClr val="tx1"/>
              </a:solidFill>
              <a:cs typeface="Calibri Light" panose="020F0302020204030204" pitchFamily="34" charset="0"/>
            </a:endParaRPr>
          </a:p>
          <a:p>
            <a:pPr lvl="3"/>
            <a:r>
              <a:rPr lang="fr-FR" i="1" dirty="0" smtClean="0">
                <a:solidFill>
                  <a:srgbClr val="0070C0"/>
                </a:solidFill>
                <a:cs typeface="Calibri Light" panose="020F0302020204030204" pitchFamily="34" charset="0"/>
              </a:rPr>
              <a:t>Afin </a:t>
            </a:r>
            <a:r>
              <a:rPr lang="fr-FR" i="1" dirty="0">
                <a:solidFill>
                  <a:srgbClr val="0070C0"/>
                </a:solidFill>
                <a:cs typeface="Calibri Light" panose="020F0302020204030204" pitchFamily="34" charset="0"/>
              </a:rPr>
              <a:t>d'optimiser votre coût de crédit j'ai composé votre financement en plusieurs lignes de prêt </a:t>
            </a:r>
            <a:r>
              <a:rPr lang="fr-FR" i="1" dirty="0">
                <a:solidFill>
                  <a:schemeClr val="tx1"/>
                </a:solidFill>
                <a:cs typeface="Calibri Light" panose="020F0302020204030204" pitchFamily="34" charset="0"/>
              </a:rPr>
              <a:t>(présenter les types de prêt fixe, révisable , les durées )</a:t>
            </a:r>
            <a:r>
              <a:rPr lang="fr-FR" i="1" dirty="0">
                <a:solidFill>
                  <a:srgbClr val="0070C0"/>
                </a:solidFill>
                <a:cs typeface="Calibri Light" panose="020F0302020204030204" pitchFamily="34" charset="0"/>
              </a:rPr>
              <a:t> </a:t>
            </a:r>
            <a:r>
              <a:rPr lang="fr-FR" i="1" dirty="0" smtClean="0">
                <a:solidFill>
                  <a:srgbClr val="0070C0"/>
                </a:solidFill>
                <a:cs typeface="Calibri Light" panose="020F0302020204030204" pitchFamily="34" charset="0"/>
              </a:rPr>
              <a:t> - Différentes </a:t>
            </a:r>
            <a:r>
              <a:rPr lang="fr-FR" i="1" dirty="0">
                <a:solidFill>
                  <a:srgbClr val="0070C0"/>
                </a:solidFill>
                <a:cs typeface="Calibri Light" panose="020F0302020204030204" pitchFamily="34" charset="0"/>
              </a:rPr>
              <a:t>options sont incluses dans votre contrat de prêt immobilier et vous permettent une vraie souplesse dans le temps</a:t>
            </a:r>
            <a:r>
              <a:rPr lang="fr-FR" i="1" dirty="0" smtClean="0">
                <a:solidFill>
                  <a:srgbClr val="0070C0"/>
                </a:solidFill>
                <a:cs typeface="Calibri Light" panose="020F0302020204030204" pitchFamily="34" charset="0"/>
              </a:rPr>
              <a:t>. - Vous </a:t>
            </a:r>
            <a:r>
              <a:rPr lang="fr-FR" i="1" dirty="0">
                <a:solidFill>
                  <a:srgbClr val="0070C0"/>
                </a:solidFill>
                <a:cs typeface="Calibri Light" panose="020F0302020204030204" pitchFamily="34" charset="0"/>
              </a:rPr>
              <a:t>pouvez </a:t>
            </a:r>
            <a:r>
              <a:rPr lang="fr-FR" i="1" dirty="0" smtClean="0">
                <a:solidFill>
                  <a:srgbClr val="0070C0"/>
                </a:solidFill>
                <a:cs typeface="Calibri Light" panose="020F0302020204030204" pitchFamily="34" charset="0"/>
              </a:rPr>
              <a:t>demander </a:t>
            </a:r>
            <a:r>
              <a:rPr lang="fr-FR" i="1" dirty="0">
                <a:solidFill>
                  <a:srgbClr val="0070C0"/>
                </a:solidFill>
                <a:cs typeface="Calibri Light" panose="020F0302020204030204" pitchFamily="34" charset="0"/>
              </a:rPr>
              <a:t>à </a:t>
            </a:r>
            <a:r>
              <a:rPr lang="fr-FR" i="1" dirty="0" smtClean="0">
                <a:solidFill>
                  <a:srgbClr val="0070C0"/>
                </a:solidFill>
                <a:cs typeface="Calibri Light" panose="020F0302020204030204" pitchFamily="34" charset="0"/>
              </a:rPr>
              <a:t>les activer en </a:t>
            </a:r>
            <a:r>
              <a:rPr lang="fr-FR" i="1" dirty="0">
                <a:solidFill>
                  <a:srgbClr val="0070C0"/>
                </a:solidFill>
                <a:cs typeface="Calibri Light" panose="020F0302020204030204" pitchFamily="34" charset="0"/>
              </a:rPr>
              <a:t>fonction de vos besoins dès le 13 </a:t>
            </a:r>
            <a:r>
              <a:rPr lang="fr-FR" i="1" dirty="0" smtClean="0">
                <a:solidFill>
                  <a:srgbClr val="0070C0"/>
                </a:solidFill>
                <a:cs typeface="Calibri Light" panose="020F0302020204030204" pitchFamily="34" charset="0"/>
              </a:rPr>
              <a:t>mois</a:t>
            </a:r>
            <a:r>
              <a:rPr lang="fr-FR" dirty="0" smtClean="0">
                <a:cs typeface="Calibri Light" panose="020F0302020204030204" pitchFamily="34" charset="0"/>
              </a:rPr>
              <a:t>-</a:t>
            </a:r>
          </a:p>
          <a:p>
            <a:pPr lvl="6">
              <a:tabLst>
                <a:tab pos="714375" algn="l"/>
              </a:tabLst>
            </a:pPr>
            <a:r>
              <a:rPr lang="fr-FR" b="1" i="0" dirty="0">
                <a:latin typeface="Calibri" panose="020F0502020204030204" pitchFamily="34" charset="0"/>
                <a:cs typeface="Calibri Light" panose="020F0302020204030204" pitchFamily="34" charset="0"/>
                <a:sym typeface="Wingdings" panose="05000000000000000000" pitchFamily="2" charset="2"/>
              </a:rPr>
              <a:t> P</a:t>
            </a:r>
            <a:r>
              <a:rPr lang="fr-FR" b="1" i="0" dirty="0">
                <a:latin typeface="Calibri" panose="020F0502020204030204" pitchFamily="34" charset="0"/>
                <a:cs typeface="Calibri Light" panose="020F0302020204030204" pitchFamily="34" charset="0"/>
              </a:rPr>
              <a:t>résenter </a:t>
            </a:r>
            <a:r>
              <a:rPr lang="fr-FR" b="1" i="0" dirty="0">
                <a:solidFill>
                  <a:schemeClr val="tx1"/>
                </a:solidFill>
                <a:cs typeface="Calibri Light" panose="020F0302020204030204" pitchFamily="34" charset="0"/>
              </a:rPr>
              <a:t>l’offre </a:t>
            </a:r>
            <a:r>
              <a:rPr lang="fr-FR" b="1" i="0" dirty="0" err="1">
                <a:solidFill>
                  <a:schemeClr val="tx1"/>
                </a:solidFill>
                <a:cs typeface="Calibri Light" panose="020F0302020204030204" pitchFamily="34" charset="0"/>
              </a:rPr>
              <a:t>Facilimmo</a:t>
            </a:r>
            <a:endParaRPr lang="fr-FR" b="1" i="0" dirty="0">
              <a:solidFill>
                <a:schemeClr val="tx1"/>
              </a:solidFill>
              <a:cs typeface="Calibri Light" panose="020F0302020204030204" pitchFamily="34" charset="0"/>
            </a:endParaRPr>
          </a:p>
          <a:p>
            <a:pPr lvl="7"/>
            <a:endParaRPr lang="fr-FR" b="1" i="0" dirty="0">
              <a:cs typeface="Calibri Light" panose="020F0302020204030204" pitchFamily="34" charset="0"/>
            </a:endParaRPr>
          </a:p>
          <a:p>
            <a:pPr lvl="3"/>
            <a:r>
              <a:rPr lang="fr-FR" b="1" dirty="0">
                <a:solidFill>
                  <a:schemeClr val="tx1"/>
                </a:solidFill>
                <a:cs typeface="Calibri Light" panose="020F0302020204030204" pitchFamily="34" charset="0"/>
              </a:rPr>
              <a:t>Présenter l’ADE et enchaîner sur l’assurance des biens et des personnes</a:t>
            </a:r>
          </a:p>
          <a:p>
            <a:pPr marL="0" lvl="7"/>
            <a:r>
              <a:rPr lang="fr-FR" dirty="0">
                <a:solidFill>
                  <a:srgbClr val="0070C0"/>
                </a:solidFill>
                <a:cs typeface="Calibri Light" panose="020F0302020204030204" pitchFamily="34" charset="0"/>
              </a:rPr>
              <a:t>Lorsque vous souscrivez un prêt immobilier, vous vous engagez sur de nombreuses années pour le rembourser. Or, pendant cette période, certains aléas de la vie peuvent survenir (maladie, accident …). C’est pourquoi il est important de souscrire une assurance pour vous protéger vous </a:t>
            </a:r>
            <a:r>
              <a:rPr lang="fr-FR" dirty="0" smtClean="0">
                <a:solidFill>
                  <a:srgbClr val="0070C0"/>
                </a:solidFill>
                <a:cs typeface="Calibri Light" panose="020F0302020204030204" pitchFamily="34" charset="0"/>
              </a:rPr>
              <a:t>, vos </a:t>
            </a:r>
            <a:r>
              <a:rPr lang="fr-FR" dirty="0">
                <a:solidFill>
                  <a:srgbClr val="0070C0"/>
                </a:solidFill>
                <a:cs typeface="Calibri Light" panose="020F0302020204030204" pitchFamily="34" charset="0"/>
              </a:rPr>
              <a:t>proches et </a:t>
            </a:r>
            <a:r>
              <a:rPr lang="fr-FR" dirty="0" smtClean="0">
                <a:solidFill>
                  <a:srgbClr val="0070C0"/>
                </a:solidFill>
                <a:cs typeface="Calibri Light" panose="020F0302020204030204" pitchFamily="34" charset="0"/>
              </a:rPr>
              <a:t>votre </a:t>
            </a:r>
            <a:r>
              <a:rPr lang="fr-FR" dirty="0">
                <a:solidFill>
                  <a:srgbClr val="0070C0"/>
                </a:solidFill>
                <a:cs typeface="Calibri Light" panose="020F0302020204030204" pitchFamily="34" charset="0"/>
              </a:rPr>
              <a:t>patrimoine immobilier.</a:t>
            </a:r>
          </a:p>
          <a:p>
            <a:pPr marL="0" lvl="7"/>
            <a:r>
              <a:rPr lang="fr-FR" dirty="0">
                <a:solidFill>
                  <a:srgbClr val="0070C0"/>
                </a:solidFill>
                <a:cs typeface="Calibri Light" panose="020F0302020204030204" pitchFamily="34" charset="0"/>
              </a:rPr>
              <a:t>Que vous soyez emprunteur ou co-emprunteur, vous devez protéger vos proches. Il est aussi conseillé </a:t>
            </a:r>
            <a:r>
              <a:rPr lang="fr-FR" dirty="0" smtClean="0">
                <a:solidFill>
                  <a:srgbClr val="0070C0"/>
                </a:solidFill>
                <a:cs typeface="Calibri Light" panose="020F0302020204030204" pitchFamily="34" charset="0"/>
              </a:rPr>
              <a:t>d’assurer </a:t>
            </a:r>
            <a:r>
              <a:rPr lang="fr-FR" dirty="0">
                <a:solidFill>
                  <a:srgbClr val="0070C0"/>
                </a:solidFill>
                <a:cs typeface="Calibri Light" panose="020F0302020204030204" pitchFamily="34" charset="0"/>
              </a:rPr>
              <a:t>votre bien </a:t>
            </a:r>
            <a:r>
              <a:rPr lang="fr-FR" dirty="0" smtClean="0">
                <a:solidFill>
                  <a:srgbClr val="0070C0"/>
                </a:solidFill>
                <a:cs typeface="Calibri Light" panose="020F0302020204030204" pitchFamily="34" charset="0"/>
              </a:rPr>
              <a:t>dès le moment </a:t>
            </a:r>
            <a:r>
              <a:rPr lang="fr-FR" dirty="0">
                <a:solidFill>
                  <a:srgbClr val="0070C0"/>
                </a:solidFill>
                <a:cs typeface="Calibri Light" panose="020F0302020204030204" pitchFamily="34" charset="0"/>
              </a:rPr>
              <a:t>où vous en êtes officiellement </a:t>
            </a:r>
            <a:r>
              <a:rPr lang="fr-FR" dirty="0" smtClean="0">
                <a:solidFill>
                  <a:srgbClr val="0070C0"/>
                </a:solidFill>
                <a:cs typeface="Calibri Light" panose="020F0302020204030204" pitchFamily="34" charset="0"/>
              </a:rPr>
              <a:t>propriétaire, c’est généralement </a:t>
            </a:r>
            <a:r>
              <a:rPr lang="fr-FR" dirty="0">
                <a:solidFill>
                  <a:srgbClr val="0070C0"/>
                </a:solidFill>
                <a:cs typeface="Calibri Light" panose="020F0302020204030204" pitchFamily="34" charset="0"/>
              </a:rPr>
              <a:t>demandé le jour de la signature de l'acte de vente chez le </a:t>
            </a:r>
            <a:r>
              <a:rPr lang="fr-FR" dirty="0" smtClean="0">
                <a:solidFill>
                  <a:srgbClr val="0070C0"/>
                </a:solidFill>
                <a:cs typeface="Calibri Light" panose="020F0302020204030204" pitchFamily="34" charset="0"/>
              </a:rPr>
              <a:t>notaire.</a:t>
            </a:r>
            <a:endParaRPr lang="fr-FR" dirty="0">
              <a:solidFill>
                <a:srgbClr val="0070C0"/>
              </a:solidFill>
              <a:cs typeface="Calibri Light" panose="020F0302020204030204" pitchFamily="34" charset="0"/>
            </a:endParaRPr>
          </a:p>
          <a:p>
            <a:pPr marL="0" lvl="7"/>
            <a:r>
              <a:rPr lang="fr-FR" dirty="0">
                <a:solidFill>
                  <a:srgbClr val="0070C0"/>
                </a:solidFill>
                <a:cs typeface="Calibri Light" panose="020F0302020204030204" pitchFamily="34" charset="0"/>
              </a:rPr>
              <a:t>Le Crédit Agricole vous apportera les garanties réellement utiles à votre projet et vous permettra de sécuriser le remboursement de votre prêt. </a:t>
            </a:r>
          </a:p>
          <a:p>
            <a:pPr marL="0" lvl="7"/>
            <a:r>
              <a:rPr lang="fr-FR" dirty="0">
                <a:solidFill>
                  <a:srgbClr val="0070C0"/>
                </a:solidFill>
                <a:cs typeface="Calibri Light" panose="020F0302020204030204" pitchFamily="34" charset="0"/>
              </a:rPr>
              <a:t>Ainsi en cas de décès, d’accident ou de maladie de longue durée, l’assurance emprunteur prendra le relais. Ni vous, ni vos proches n’aurez à assumer le remboursement du prêt : c’est l’assureur qui prendra en charge le capital et les intérêts restant dus en cas de décès ou les échéances en cas de maladie.</a:t>
            </a:r>
          </a:p>
          <a:p>
            <a:pPr marL="0" lvl="7"/>
            <a:r>
              <a:rPr lang="fr-FR" dirty="0">
                <a:solidFill>
                  <a:srgbClr val="0070C0"/>
                </a:solidFill>
                <a:cs typeface="Calibri Light" panose="020F0302020204030204" pitchFamily="34" charset="0"/>
              </a:rPr>
              <a:t>Grâce à l’assurance emprunteur du Crédit Agricole, vous êtes protégé en cas de (…) </a:t>
            </a:r>
            <a:r>
              <a:rPr lang="fr-FR" i="0" dirty="0">
                <a:cs typeface="Calibri Light" panose="020F0302020204030204" pitchFamily="34" charset="0"/>
              </a:rPr>
              <a:t>(présenter les couvertures du contrat)</a:t>
            </a:r>
          </a:p>
          <a:p>
            <a:pPr marL="0" lvl="7"/>
            <a:r>
              <a:rPr lang="fr-FR" dirty="0">
                <a:solidFill>
                  <a:srgbClr val="0070C0"/>
                </a:solidFill>
                <a:cs typeface="Calibri Light" panose="020F0302020204030204" pitchFamily="34" charset="0"/>
              </a:rPr>
              <a:t>Notre assurance emprunteur vous couvre à chaque moment de votre vie, quels que soient vos loisirs ou votre profession.</a:t>
            </a:r>
          </a:p>
          <a:p>
            <a:pPr lvl="7"/>
            <a:endParaRPr lang="fr-FR" dirty="0">
              <a:cs typeface="Calibri Light" panose="020F0302020204030204" pitchFamily="34" charset="0"/>
            </a:endParaRPr>
          </a:p>
          <a:p>
            <a:pPr lvl="3"/>
            <a:r>
              <a:rPr lang="fr-FR" b="1" dirty="0">
                <a:solidFill>
                  <a:schemeClr val="tx1"/>
                </a:solidFill>
                <a:cs typeface="Calibri Light" panose="020F0302020204030204" pitchFamily="34" charset="0"/>
              </a:rPr>
              <a:t>Annoncer la mensualité, ADE et assurances incluses </a:t>
            </a:r>
          </a:p>
          <a:p>
            <a:pPr lvl="4"/>
            <a:r>
              <a:rPr lang="fr-FR" b="0" dirty="0">
                <a:solidFill>
                  <a:srgbClr val="0070C0"/>
                </a:solidFill>
                <a:cs typeface="Calibri Light" panose="020F0302020204030204" pitchFamily="34" charset="0"/>
              </a:rPr>
              <a:t>Votre mensualité de ..... € inclut donc le remboursement de votre crédit, votre assurance </a:t>
            </a:r>
            <a:r>
              <a:rPr lang="fr-FR" b="0" dirty="0" smtClean="0">
                <a:solidFill>
                  <a:srgbClr val="0070C0"/>
                </a:solidFill>
                <a:cs typeface="Calibri Light" panose="020F0302020204030204" pitchFamily="34" charset="0"/>
              </a:rPr>
              <a:t>décès et votre </a:t>
            </a:r>
            <a:r>
              <a:rPr lang="fr-FR" b="0" dirty="0">
                <a:solidFill>
                  <a:srgbClr val="0070C0"/>
                </a:solidFill>
                <a:cs typeface="Calibri Light" panose="020F0302020204030204" pitchFamily="34" charset="0"/>
              </a:rPr>
              <a:t>assurance habitation…</a:t>
            </a:r>
          </a:p>
          <a:p>
            <a:pPr lvl="7"/>
            <a:endParaRPr lang="fr-FR" dirty="0">
              <a:cs typeface="Calibri Light" panose="020F0302020204030204" pitchFamily="34" charset="0"/>
            </a:endParaRPr>
          </a:p>
          <a:p>
            <a:pPr lvl="7"/>
            <a:endParaRPr lang="fr-FR" dirty="0">
              <a:cs typeface="Calibri Light" panose="020F0302020204030204" pitchFamily="34" charset="0"/>
            </a:endParaRPr>
          </a:p>
          <a:p>
            <a:pPr lvl="2"/>
            <a:endParaRPr lang="fr-FR" i="1" dirty="0">
              <a:cs typeface="Calibri Light" panose="020F0302020204030204" pitchFamily="34" charset="0"/>
            </a:endParaRPr>
          </a:p>
          <a:p>
            <a:pPr lvl="2"/>
            <a:endParaRPr lang="fr-FR" b="1" u="sng" dirty="0">
              <a:cs typeface="Calibri Light" panose="020F0302020204030204" pitchFamily="34" charset="0"/>
            </a:endParaRPr>
          </a:p>
          <a:p>
            <a:pPr lvl="2"/>
            <a:endParaRPr lang="fr-FR" dirty="0">
              <a:cs typeface="Calibri Light" panose="020F0302020204030204" pitchFamily="34" charset="0"/>
            </a:endParaRPr>
          </a:p>
        </p:txBody>
      </p:sp>
      <p:sp>
        <p:nvSpPr>
          <p:cNvPr id="8" name="Rectangle 7">
            <a:extLst>
              <a:ext uri="{FF2B5EF4-FFF2-40B4-BE49-F238E27FC236}">
                <a16:creationId xmlns:a16="http://schemas.microsoft.com/office/drawing/2014/main" xmlns="" id="{9DCD61DC-9366-470A-B302-2CBCFF41ED70}"/>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3" name="Rectangle 12">
            <a:extLst>
              <a:ext uri="{FF2B5EF4-FFF2-40B4-BE49-F238E27FC236}">
                <a16:creationId xmlns:a16="http://schemas.microsoft.com/office/drawing/2014/main" xmlns="" id="{AB2FE043-3191-4536-BF17-5F4C6CB64045}"/>
              </a:ext>
            </a:extLst>
          </p:cNvPr>
          <p:cNvSpPr/>
          <p:nvPr/>
        </p:nvSpPr>
        <p:spPr>
          <a:xfrm>
            <a:off x="8913440" y="6165304"/>
            <a:ext cx="941885" cy="648073"/>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14" name="Flèche : pentagone 13">
            <a:extLst>
              <a:ext uri="{FF2B5EF4-FFF2-40B4-BE49-F238E27FC236}">
                <a16:creationId xmlns:a16="http://schemas.microsoft.com/office/drawing/2014/main" xmlns="" id="{A2CE462B-3EE1-448E-8E54-B703CC24F40F}"/>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5" name="Picture 2" descr="Résultat de recherche d'images pour &quot;clic icone&quot;">
            <a:hlinkClick r:id="rId2" action="ppaction://hlinksldjump"/>
            <a:extLst>
              <a:ext uri="{FF2B5EF4-FFF2-40B4-BE49-F238E27FC236}">
                <a16:creationId xmlns:a16="http://schemas.microsoft.com/office/drawing/2014/main" xmlns="" id="{209D8653-D816-4229-A366-AADC7484E451}"/>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72480" y="550421"/>
            <a:ext cx="7375880" cy="646331"/>
          </a:xfrm>
          <a:prstGeom prst="rect">
            <a:avLst/>
          </a:prstGeom>
        </p:spPr>
        <p:txBody>
          <a:bodyPr wrap="square">
            <a:spAutoFit/>
          </a:bodyPr>
          <a:lstStyle/>
          <a:p>
            <a:pPr marL="171450" indent="-171450">
              <a:buFont typeface="Calibri" panose="020F0502020204030204" pitchFamily="34" charset="0"/>
              <a:buChar char="&gt;"/>
            </a:pPr>
            <a:r>
              <a:rPr lang="fr-FR" sz="1800" u="sng" dirty="0" smtClean="0"/>
              <a:t>Trame entretien :  ancrage – découverte – reformulation – proposition</a:t>
            </a:r>
            <a:r>
              <a:rPr lang="fr-FR" sz="1800" dirty="0" smtClean="0"/>
              <a:t>   </a:t>
            </a:r>
            <a:r>
              <a:rPr lang="fr-FR" sz="1200" i="1" dirty="0" smtClean="0"/>
              <a:t>(2/2)</a:t>
            </a:r>
            <a:endParaRPr lang="fr-FR" sz="1000" i="1" dirty="0"/>
          </a:p>
          <a:p>
            <a:pPr marL="171450" indent="-171450">
              <a:buFont typeface="Calibri" panose="020F0502020204030204" pitchFamily="34" charset="0"/>
              <a:buChar char="&gt;"/>
            </a:pPr>
            <a:endParaRPr lang="fr-FR" sz="1800" u="sng" dirty="0"/>
          </a:p>
        </p:txBody>
      </p:sp>
      <p:sp>
        <p:nvSpPr>
          <p:cNvPr id="16" name="Espace réservé du texte 2">
            <a:extLst>
              <a:ext uri="{FF2B5EF4-FFF2-40B4-BE49-F238E27FC236}">
                <a16:creationId xmlns:a16="http://schemas.microsoft.com/office/drawing/2014/main" xmlns="" id="{E0B8A62F-B6C8-427E-A265-7F92801A2955}"/>
              </a:ext>
            </a:extLst>
          </p:cNvPr>
          <p:cNvSpPr txBox="1">
            <a:spLocks/>
          </p:cNvSpPr>
          <p:nvPr/>
        </p:nvSpPr>
        <p:spPr>
          <a:xfrm>
            <a:off x="1500072" y="-18917"/>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3.3 RDV Découverte</a:t>
            </a:r>
            <a:endParaRPr lang="fr-FR" sz="2400" dirty="0"/>
          </a:p>
        </p:txBody>
      </p:sp>
    </p:spTree>
    <p:extLst>
      <p:ext uri="{BB962C8B-B14F-4D97-AF65-F5344CB8AC3E}">
        <p14:creationId xmlns:p14="http://schemas.microsoft.com/office/powerpoint/2010/main" val="1443686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39876"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graphicFrame>
        <p:nvGraphicFramePr>
          <p:cNvPr id="2" name="Tableau 1">
            <a:extLst>
              <a:ext uri="{FF2B5EF4-FFF2-40B4-BE49-F238E27FC236}">
                <a16:creationId xmlns:a16="http://schemas.microsoft.com/office/drawing/2014/main" xmlns="" id="{79ACBFEE-4A81-403F-932F-83F529B30E52}"/>
              </a:ext>
            </a:extLst>
          </p:cNvPr>
          <p:cNvGraphicFramePr>
            <a:graphicFrameLocks noGrp="1"/>
          </p:cNvGraphicFramePr>
          <p:nvPr>
            <p:extLst>
              <p:ext uri="{D42A27DB-BD31-4B8C-83A1-F6EECF244321}">
                <p14:modId xmlns:p14="http://schemas.microsoft.com/office/powerpoint/2010/main" val="2498041719"/>
              </p:ext>
            </p:extLst>
          </p:nvPr>
        </p:nvGraphicFramePr>
        <p:xfrm>
          <a:off x="344488" y="1438528"/>
          <a:ext cx="9320096" cy="5067300"/>
        </p:xfrm>
        <a:graphic>
          <a:graphicData uri="http://schemas.openxmlformats.org/drawingml/2006/table">
            <a:tbl>
              <a:tblPr firstRow="1" bandRow="1">
                <a:tableStyleId>{8B474BC9-D0CF-4241-9BFE-268074C0953F}</a:tableStyleId>
              </a:tblPr>
              <a:tblGrid>
                <a:gridCol w="3024336">
                  <a:extLst>
                    <a:ext uri="{9D8B030D-6E8A-4147-A177-3AD203B41FA5}">
                      <a16:colId xmlns:a16="http://schemas.microsoft.com/office/drawing/2014/main" xmlns="" val="35466589"/>
                    </a:ext>
                  </a:extLst>
                </a:gridCol>
                <a:gridCol w="2520280">
                  <a:extLst>
                    <a:ext uri="{9D8B030D-6E8A-4147-A177-3AD203B41FA5}">
                      <a16:colId xmlns:a16="http://schemas.microsoft.com/office/drawing/2014/main" xmlns="" val="1798921185"/>
                    </a:ext>
                  </a:extLst>
                </a:gridCol>
                <a:gridCol w="3775480">
                  <a:extLst>
                    <a:ext uri="{9D8B030D-6E8A-4147-A177-3AD203B41FA5}">
                      <a16:colId xmlns:a16="http://schemas.microsoft.com/office/drawing/2014/main" xmlns="" val="1332767419"/>
                    </a:ext>
                  </a:extLst>
                </a:gridCol>
              </a:tblGrid>
              <a:tr h="190272">
                <a:tc>
                  <a:txBody>
                    <a:bodyPr/>
                    <a:lstStyle/>
                    <a:p>
                      <a:r>
                        <a:rPr lang="fr-FR" sz="1050" dirty="0"/>
                        <a:t>Exemples de questions à poser</a:t>
                      </a:r>
                    </a:p>
                  </a:txBody>
                  <a:tcPr/>
                </a:tc>
                <a:tc>
                  <a:txBody>
                    <a:bodyPr/>
                    <a:lstStyle/>
                    <a:p>
                      <a:r>
                        <a:rPr lang="fr-FR" sz="1050" dirty="0"/>
                        <a:t>Pourquoi c’est important ?</a:t>
                      </a:r>
                    </a:p>
                  </a:txBody>
                  <a:tcPr/>
                </a:tc>
                <a:tc>
                  <a:txBody>
                    <a:bodyPr/>
                    <a:lstStyle/>
                    <a:p>
                      <a:r>
                        <a:rPr lang="fr-FR" sz="1050" dirty="0"/>
                        <a:t>Exemples de rebonds</a:t>
                      </a:r>
                    </a:p>
                  </a:txBody>
                  <a:tcPr/>
                </a:tc>
                <a:extLst>
                  <a:ext uri="{0D108BD9-81ED-4DB2-BD59-A6C34878D82A}">
                    <a16:rowId xmlns:a16="http://schemas.microsoft.com/office/drawing/2014/main" xmlns="" val="1760108566"/>
                  </a:ext>
                </a:extLst>
              </a:tr>
              <a:tr h="370840">
                <a:tc>
                  <a:txBody>
                    <a:bodyPr/>
                    <a:lstStyle/>
                    <a:p>
                      <a:r>
                        <a:rPr lang="fr-FR" sz="800" b="1" i="0" u="sng" dirty="0"/>
                        <a:t>QUI IL EST : général</a:t>
                      </a:r>
                    </a:p>
                    <a:p>
                      <a:r>
                        <a:rPr lang="fr-FR" sz="800" b="0" i="1" u="none" dirty="0"/>
                        <a:t>Pouvez vous me décrire votre famille ? Enfants ? Majeurs ? Quelle est votre profession ? Celle de votre conjoint(e)</a:t>
                      </a:r>
                    </a:p>
                  </a:txBody>
                  <a:tcPr/>
                </a:tc>
                <a:tc>
                  <a:txBody>
                    <a:bodyPr/>
                    <a:lstStyle/>
                    <a:p>
                      <a:pPr marL="0" marR="0" lvl="0" indent="0" algn="l" defTabSz="736609" rtl="0" eaLnBrk="1" fontAlgn="auto" latinLnBrk="0" hangingPunct="1">
                        <a:lnSpc>
                          <a:spcPct val="100000"/>
                        </a:lnSpc>
                        <a:spcBef>
                          <a:spcPts val="0"/>
                        </a:spcBef>
                        <a:spcAft>
                          <a:spcPts val="0"/>
                        </a:spcAft>
                        <a:buClrTx/>
                        <a:buSzTx/>
                        <a:buFontTx/>
                        <a:buNone/>
                        <a:tabLst/>
                        <a:defRPr/>
                      </a:pPr>
                      <a:r>
                        <a:rPr lang="fr-FR" sz="800" dirty="0"/>
                        <a:t>Mieux connaître le client et ses proches, faire la différence par le relationnel</a:t>
                      </a:r>
                    </a:p>
                    <a:p>
                      <a:endParaRPr lang="fr-FR" sz="800" dirty="0"/>
                    </a:p>
                  </a:txBody>
                  <a:tcPr/>
                </a:tc>
                <a:tc>
                  <a:txBody>
                    <a:bodyPr/>
                    <a:lstStyle/>
                    <a:p>
                      <a:endParaRPr lang="fr-FR" sz="800" dirty="0"/>
                    </a:p>
                  </a:txBody>
                  <a:tcPr/>
                </a:tc>
                <a:extLst>
                  <a:ext uri="{0D108BD9-81ED-4DB2-BD59-A6C34878D82A}">
                    <a16:rowId xmlns:a16="http://schemas.microsoft.com/office/drawing/2014/main" xmlns="" val="1396962671"/>
                  </a:ext>
                </a:extLst>
              </a:tr>
              <a:tr h="370840">
                <a:tc>
                  <a:txBody>
                    <a:bodyPr/>
                    <a:lstStyle/>
                    <a:p>
                      <a:r>
                        <a:rPr lang="fr-FR" sz="800" b="1" u="sng" dirty="0"/>
                        <a:t>QUI IL EST : charges</a:t>
                      </a:r>
                    </a:p>
                    <a:p>
                      <a:r>
                        <a:rPr lang="fr-FR" sz="800" i="1" dirty="0"/>
                        <a:t>Pouvez-vous me préciser votre loyer actuel ? </a:t>
                      </a:r>
                    </a:p>
                    <a:p>
                      <a:r>
                        <a:rPr lang="fr-FR" sz="800" i="1" dirty="0"/>
                        <a:t>Avez vous d'autres crédits en cours ? Une épargne programmée ? Des pensions alimentaires à verser ? </a:t>
                      </a:r>
                    </a:p>
                    <a:p>
                      <a:r>
                        <a:rPr lang="fr-FR" sz="800" i="1" dirty="0"/>
                        <a:t>Connaissez vous votre niveau d'imposition ? </a:t>
                      </a:r>
                    </a:p>
                    <a:p>
                      <a:r>
                        <a:rPr lang="fr-FR" sz="800" i="1" dirty="0"/>
                        <a:t>Quel mensualité visez vous pour votre projet?</a:t>
                      </a:r>
                    </a:p>
                  </a:txBody>
                  <a:tcPr/>
                </a:tc>
                <a:tc>
                  <a:txBody>
                    <a:bodyPr/>
                    <a:lstStyle/>
                    <a:p>
                      <a:r>
                        <a:rPr lang="fr-FR" sz="800" dirty="0"/>
                        <a:t>Donner de la cohérence entre le budget actuel et le budget futur</a:t>
                      </a:r>
                    </a:p>
                    <a:p>
                      <a:r>
                        <a:rPr lang="fr-FR" sz="800" dirty="0"/>
                        <a:t>Connaître la capacité de remboursement avec des charges supplémentaires </a:t>
                      </a:r>
                    </a:p>
                    <a:p>
                      <a:r>
                        <a:rPr lang="fr-FR" sz="800" dirty="0"/>
                        <a:t>Estimer l’impact sur les autres budgets ( assurance)</a:t>
                      </a:r>
                    </a:p>
                    <a:p>
                      <a:r>
                        <a:rPr lang="fr-FR" sz="800" dirty="0"/>
                        <a:t>Savoir si le client connaît son budget</a:t>
                      </a:r>
                    </a:p>
                  </a:txBody>
                  <a:tcPr/>
                </a:tc>
                <a:tc>
                  <a:txBody>
                    <a:bodyPr/>
                    <a:lstStyle/>
                    <a:p>
                      <a:r>
                        <a:rPr lang="fr-FR" sz="800" i="1" dirty="0">
                          <a:solidFill>
                            <a:srgbClr val="0070C0"/>
                          </a:solidFill>
                        </a:rPr>
                        <a:t>Pour répondre au budget dont vous m'avez fait part, je peux vous proposer une mensualité  correspondante à vos souhaits, assurances incluses, avec reprise de vos charges actuelles.</a:t>
                      </a:r>
                    </a:p>
                    <a:p>
                      <a:r>
                        <a:rPr lang="fr-FR" sz="800" i="1" dirty="0">
                          <a:solidFill>
                            <a:srgbClr val="0070C0"/>
                          </a:solidFill>
                        </a:rPr>
                        <a:t>Je peux par exemple vous proposer de reprendre vos crédits en cours  pour limiter votre coût de crédit total. </a:t>
                      </a:r>
                    </a:p>
                    <a:p>
                      <a:r>
                        <a:rPr lang="fr-FR" sz="800" i="1" dirty="0">
                          <a:solidFill>
                            <a:srgbClr val="0070C0"/>
                          </a:solidFill>
                        </a:rPr>
                        <a:t>Au vu de votre niveau d'imposition, je vous propose d'évoquer ultérieurement les leviers possibles vous permettant d'optimiser votre fiscalité</a:t>
                      </a:r>
                      <a:r>
                        <a:rPr lang="fr-FR" sz="800" dirty="0">
                          <a:solidFill>
                            <a:srgbClr val="0070C0"/>
                          </a:solidFill>
                        </a:rPr>
                        <a:t>.</a:t>
                      </a:r>
                    </a:p>
                  </a:txBody>
                  <a:tcPr/>
                </a:tc>
                <a:extLst>
                  <a:ext uri="{0D108BD9-81ED-4DB2-BD59-A6C34878D82A}">
                    <a16:rowId xmlns:a16="http://schemas.microsoft.com/office/drawing/2014/main" xmlns="" val="864062915"/>
                  </a:ext>
                </a:extLst>
              </a:tr>
              <a:tr h="370840">
                <a:tc>
                  <a:txBody>
                    <a:bodyPr/>
                    <a:lstStyle/>
                    <a:p>
                      <a:r>
                        <a:rPr lang="fr-FR" sz="800" b="1" u="sng" dirty="0"/>
                        <a:t>CE QU’IL A / CE QU’IL RECHERCHE : assurance et prévoyance</a:t>
                      </a:r>
                    </a:p>
                    <a:p>
                      <a:r>
                        <a:rPr lang="fr-FR" sz="800" i="1" dirty="0"/>
                        <a:t>Comment vous et votre famille êtes vous assurés aujourd’hui ? </a:t>
                      </a:r>
                    </a:p>
                    <a:p>
                      <a:r>
                        <a:rPr lang="fr-FR" sz="800" i="1" dirty="0"/>
                        <a:t>Quel budget allouez vous mensuellement à vos assurances ? Pour votre maison ? Pour votre voiture ? Chez quel assureur ? Quelle relation avez-vous avec votre assureur? Depuis combien de temps n'avez-vous pas fait le point avec votre assureur ?</a:t>
                      </a:r>
                    </a:p>
                    <a:p>
                      <a:r>
                        <a:rPr lang="fr-FR" sz="800" i="1" dirty="0"/>
                        <a:t>Quels centres d’intérêt avez-vous en particulier ? Et les autres membres de votre famille?</a:t>
                      </a:r>
                    </a:p>
                    <a:p>
                      <a:r>
                        <a:rPr lang="fr-FR" sz="800" i="1" dirty="0"/>
                        <a:t>Quel est l’âge de vos véhicules ?</a:t>
                      </a:r>
                    </a:p>
                  </a:txBody>
                  <a:tcPr/>
                </a:tc>
                <a:tc>
                  <a:txBody>
                    <a:bodyPr/>
                    <a:lstStyle/>
                    <a:p>
                      <a:r>
                        <a:rPr lang="fr-FR" sz="800" dirty="0"/>
                        <a:t>Proposer un entretien protection </a:t>
                      </a:r>
                    </a:p>
                    <a:p>
                      <a:r>
                        <a:rPr lang="fr-FR" sz="800" dirty="0"/>
                        <a:t>Voir si un financement conso est à prévoir</a:t>
                      </a:r>
                    </a:p>
                    <a:p>
                      <a:r>
                        <a:rPr lang="fr-FR" sz="800" dirty="0"/>
                        <a:t>Proposer une offre complète d’assurance des biens et des personnes adaptée à son mode de vie</a:t>
                      </a:r>
                    </a:p>
                  </a:txBody>
                  <a:tcPr/>
                </a:tc>
                <a:tc>
                  <a:txBody>
                    <a:bodyPr/>
                    <a:lstStyle/>
                    <a:p>
                      <a:r>
                        <a:rPr lang="fr-FR" sz="800" i="1" dirty="0">
                          <a:solidFill>
                            <a:srgbClr val="0070C0"/>
                          </a:solidFill>
                        </a:rPr>
                        <a:t>Pour vous accompagner au mieux dans votre projet, je vous propose de vous </a:t>
                      </a:r>
                      <a:r>
                        <a:rPr lang="fr-FR" sz="800" i="1" dirty="0" smtClean="0">
                          <a:solidFill>
                            <a:srgbClr val="0070C0"/>
                          </a:solidFill>
                        </a:rPr>
                        <a:t>assurer et d’assurer votre </a:t>
                      </a:r>
                      <a:r>
                        <a:rPr lang="fr-FR" sz="800" i="1" dirty="0">
                          <a:solidFill>
                            <a:srgbClr val="0070C0"/>
                          </a:solidFill>
                        </a:rPr>
                        <a:t>nouveau bien. Nous pourrons dans un second temps faire un bilan sur l'ensemble de vos assurances. </a:t>
                      </a:r>
                    </a:p>
                    <a:p>
                      <a:r>
                        <a:rPr lang="fr-FR" sz="800" i="1" dirty="0">
                          <a:solidFill>
                            <a:srgbClr val="0070C0"/>
                          </a:solidFill>
                        </a:rPr>
                        <a:t>Au Crédit Agricole nous sommes une banque mais aussi un assureur. Nous offrons à nos clients un bilan assurance complet pour vérifier que vos garanties </a:t>
                      </a:r>
                      <a:r>
                        <a:rPr lang="fr-FR" sz="800" i="1" dirty="0" smtClean="0">
                          <a:solidFill>
                            <a:srgbClr val="0070C0"/>
                          </a:solidFill>
                        </a:rPr>
                        <a:t> </a:t>
                      </a:r>
                      <a:r>
                        <a:rPr lang="fr-FR" sz="800" i="1" dirty="0">
                          <a:solidFill>
                            <a:srgbClr val="0070C0"/>
                          </a:solidFill>
                        </a:rPr>
                        <a:t>répondent toujours à vos </a:t>
                      </a:r>
                      <a:r>
                        <a:rPr lang="fr-FR" sz="800" i="1" dirty="0" smtClean="0">
                          <a:solidFill>
                            <a:srgbClr val="0070C0"/>
                          </a:solidFill>
                        </a:rPr>
                        <a:t>besoins. Nous réaliserons </a:t>
                      </a:r>
                      <a:r>
                        <a:rPr lang="fr-FR" sz="800" i="1" dirty="0">
                          <a:solidFill>
                            <a:srgbClr val="0070C0"/>
                          </a:solidFill>
                        </a:rPr>
                        <a:t>des devis pour vous permettre de </a:t>
                      </a:r>
                      <a:r>
                        <a:rPr lang="fr-FR" sz="800" i="1" dirty="0" smtClean="0">
                          <a:solidFill>
                            <a:srgbClr val="0070C0"/>
                          </a:solidFill>
                        </a:rPr>
                        <a:t>comparer</a:t>
                      </a:r>
                      <a:r>
                        <a:rPr lang="fr-FR" sz="800" i="1" baseline="0" dirty="0" smtClean="0">
                          <a:solidFill>
                            <a:srgbClr val="0070C0"/>
                          </a:solidFill>
                        </a:rPr>
                        <a:t> l’ensemble de vos besoins en assurance</a:t>
                      </a:r>
                      <a:endParaRPr lang="fr-FR" sz="800" i="1" dirty="0">
                        <a:solidFill>
                          <a:srgbClr val="0070C0"/>
                        </a:solidFill>
                      </a:endParaRPr>
                    </a:p>
                  </a:txBody>
                  <a:tcPr/>
                </a:tc>
                <a:extLst>
                  <a:ext uri="{0D108BD9-81ED-4DB2-BD59-A6C34878D82A}">
                    <a16:rowId xmlns:a16="http://schemas.microsoft.com/office/drawing/2014/main" xmlns="" val="2505385710"/>
                  </a:ext>
                </a:extLst>
              </a:tr>
              <a:tr h="370840">
                <a:tc>
                  <a:txBody>
                    <a:bodyPr/>
                    <a:lstStyle/>
                    <a:p>
                      <a:r>
                        <a:rPr lang="fr-FR" sz="800" b="1" i="0" u="sng" dirty="0"/>
                        <a:t>CE QU’IL A / CE QU’IL RECHERCHE : frais annexes au projet</a:t>
                      </a:r>
                    </a:p>
                    <a:p>
                      <a:r>
                        <a:rPr lang="fr-FR" sz="800" b="0" i="1" u="none" dirty="0"/>
                        <a:t>Connaissez vous le montant de la taxe foncière et des charges de copropriétés de votre futur logement?</a:t>
                      </a:r>
                    </a:p>
                    <a:p>
                      <a:r>
                        <a:rPr lang="fr-FR" sz="800" b="0" i="1" u="none" dirty="0"/>
                        <a:t>Connaissez vous la distance de votre travail à votre futur domicile ?</a:t>
                      </a:r>
                    </a:p>
                  </a:txBody>
                  <a:tcPr/>
                </a:tc>
                <a:tc>
                  <a:txBody>
                    <a:bodyPr/>
                    <a:lstStyle/>
                    <a:p>
                      <a:r>
                        <a:rPr lang="fr-FR" sz="800" dirty="0"/>
                        <a:t>Faire prendre conscience au client des frais annexes au projet</a:t>
                      </a:r>
                    </a:p>
                    <a:p>
                      <a:r>
                        <a:rPr lang="fr-FR" sz="800" dirty="0"/>
                        <a:t>Anticiper un besoin de trésorerie à venir (pour l'achat d'un véhicule par exemple)</a:t>
                      </a:r>
                    </a:p>
                  </a:txBody>
                  <a:tcPr/>
                </a:tc>
                <a:tc>
                  <a:txBody>
                    <a:bodyPr/>
                    <a:lstStyle/>
                    <a:p>
                      <a:r>
                        <a:rPr lang="fr-FR" sz="800" i="1" dirty="0">
                          <a:solidFill>
                            <a:srgbClr val="0070C0"/>
                          </a:solidFill>
                        </a:rPr>
                        <a:t>Sachez qu’un prêt conso peut également être envisagé pour subvenir aux besoins d’achat d’un véhicule pour vos </a:t>
                      </a:r>
                      <a:r>
                        <a:rPr lang="fr-FR" sz="800" i="1" dirty="0" smtClean="0">
                          <a:solidFill>
                            <a:srgbClr val="0070C0"/>
                          </a:solidFill>
                        </a:rPr>
                        <a:t>futurs déplacements</a:t>
                      </a:r>
                      <a:endParaRPr lang="fr-FR" sz="800" i="1" dirty="0">
                        <a:solidFill>
                          <a:srgbClr val="0070C0"/>
                        </a:solidFill>
                      </a:endParaRPr>
                    </a:p>
                  </a:txBody>
                  <a:tcPr/>
                </a:tc>
                <a:extLst>
                  <a:ext uri="{0D108BD9-81ED-4DB2-BD59-A6C34878D82A}">
                    <a16:rowId xmlns:a16="http://schemas.microsoft.com/office/drawing/2014/main" xmlns="" val="239486927"/>
                  </a:ext>
                </a:extLst>
              </a:tr>
              <a:tr h="370840">
                <a:tc>
                  <a:txBody>
                    <a:bodyPr/>
                    <a:lstStyle/>
                    <a:p>
                      <a:pPr marL="0" marR="0" lvl="0" indent="0" algn="l" defTabSz="736609" rtl="0" eaLnBrk="1" fontAlgn="auto" latinLnBrk="0" hangingPunct="1">
                        <a:lnSpc>
                          <a:spcPct val="100000"/>
                        </a:lnSpc>
                        <a:spcBef>
                          <a:spcPts val="0"/>
                        </a:spcBef>
                        <a:spcAft>
                          <a:spcPts val="0"/>
                        </a:spcAft>
                        <a:buClrTx/>
                        <a:buSzTx/>
                        <a:buFontTx/>
                        <a:buNone/>
                        <a:tabLst/>
                        <a:defRPr/>
                      </a:pPr>
                      <a:r>
                        <a:rPr lang="fr-FR" sz="800" b="1" i="0" u="sng" dirty="0"/>
                        <a:t>CE QU’IL A / CE QU’IL RECHERCHE : déjà propriétaire ?</a:t>
                      </a:r>
                    </a:p>
                    <a:p>
                      <a:pPr marL="0" marR="0" lvl="0" indent="0" algn="l" defTabSz="736609" rtl="0" eaLnBrk="1" fontAlgn="auto" latinLnBrk="0" hangingPunct="1">
                        <a:lnSpc>
                          <a:spcPct val="100000"/>
                        </a:lnSpc>
                        <a:spcBef>
                          <a:spcPts val="0"/>
                        </a:spcBef>
                        <a:spcAft>
                          <a:spcPts val="0"/>
                        </a:spcAft>
                        <a:buClrTx/>
                        <a:buSzTx/>
                        <a:buFontTx/>
                        <a:buNone/>
                        <a:tabLst/>
                        <a:defRPr/>
                      </a:pPr>
                      <a:r>
                        <a:rPr lang="fr-FR" sz="800" b="0" i="1" u="none" dirty="0"/>
                        <a:t>Avez-vous déjà été propriétaire au cours des 24 derniers mois ? Possédez vous des biens immobiliers ? Quels types de bien ? Où? Valorisation ? Crédit en cours ? Revenus fonciers ?</a:t>
                      </a:r>
                    </a:p>
                    <a:p>
                      <a:pPr marL="0" marR="0" lvl="0" indent="0" algn="l" defTabSz="736609" rtl="0" eaLnBrk="1" fontAlgn="auto" latinLnBrk="0" hangingPunct="1">
                        <a:lnSpc>
                          <a:spcPct val="100000"/>
                        </a:lnSpc>
                        <a:spcBef>
                          <a:spcPts val="0"/>
                        </a:spcBef>
                        <a:spcAft>
                          <a:spcPts val="0"/>
                        </a:spcAft>
                        <a:buClrTx/>
                        <a:buSzTx/>
                        <a:buFontTx/>
                        <a:buNone/>
                        <a:tabLst/>
                        <a:defRPr/>
                      </a:pPr>
                      <a:r>
                        <a:rPr lang="fr-FR" sz="800" b="0" i="1" u="none" dirty="0"/>
                        <a:t>S’agit il d’un bien que vous souhaitez conserver ou que vous allez revendre rapidement ?</a:t>
                      </a:r>
                    </a:p>
                  </a:txBody>
                  <a:tcPr/>
                </a:tc>
                <a:tc>
                  <a:txBody>
                    <a:bodyPr/>
                    <a:lstStyle/>
                    <a:p>
                      <a:r>
                        <a:rPr lang="fr-FR" sz="800" dirty="0"/>
                        <a:t>Prévoir l’impact sur un éventuel droit au PTZ</a:t>
                      </a:r>
                    </a:p>
                    <a:p>
                      <a:r>
                        <a:rPr lang="fr-FR" sz="800" dirty="0"/>
                        <a:t>Permettre l’attribution d’une proposition adaptée (Révisable, double palier …)</a:t>
                      </a:r>
                    </a:p>
                  </a:txBody>
                  <a:tcPr/>
                </a:tc>
                <a:tc>
                  <a:txBody>
                    <a:bodyPr/>
                    <a:lstStyle/>
                    <a:p>
                      <a:endParaRPr lang="fr-FR" sz="800" i="1" dirty="0"/>
                    </a:p>
                  </a:txBody>
                  <a:tcPr/>
                </a:tc>
                <a:extLst>
                  <a:ext uri="{0D108BD9-81ED-4DB2-BD59-A6C34878D82A}">
                    <a16:rowId xmlns:a16="http://schemas.microsoft.com/office/drawing/2014/main" xmlns="" val="753181428"/>
                  </a:ext>
                </a:extLst>
              </a:tr>
              <a:tr h="370840">
                <a:tc>
                  <a:txBody>
                    <a:bodyPr/>
                    <a:lstStyle/>
                    <a:p>
                      <a:pPr marL="0" marR="0" lvl="0" indent="0" algn="l" defTabSz="736609" rtl="0" eaLnBrk="1" fontAlgn="auto" latinLnBrk="0" hangingPunct="1">
                        <a:lnSpc>
                          <a:spcPct val="100000"/>
                        </a:lnSpc>
                        <a:spcBef>
                          <a:spcPts val="0"/>
                        </a:spcBef>
                        <a:spcAft>
                          <a:spcPts val="0"/>
                        </a:spcAft>
                        <a:buClrTx/>
                        <a:buSzTx/>
                        <a:buFontTx/>
                        <a:buNone/>
                        <a:tabLst/>
                        <a:defRPr/>
                      </a:pPr>
                      <a:r>
                        <a:rPr lang="fr-FR" sz="800" b="1" i="0" u="sng" dirty="0"/>
                        <a:t>CE QU’IL A / CE QU’IL RECHERCHE : apport ?</a:t>
                      </a:r>
                    </a:p>
                    <a:p>
                      <a:pPr marL="0" marR="0" lvl="0" indent="0" algn="l" defTabSz="736609" rtl="0" eaLnBrk="1" fontAlgn="auto" latinLnBrk="0" hangingPunct="1">
                        <a:lnSpc>
                          <a:spcPct val="100000"/>
                        </a:lnSpc>
                        <a:spcBef>
                          <a:spcPts val="0"/>
                        </a:spcBef>
                        <a:spcAft>
                          <a:spcPts val="0"/>
                        </a:spcAft>
                        <a:buClrTx/>
                        <a:buSzTx/>
                        <a:buFontTx/>
                        <a:buNone/>
                        <a:tabLst/>
                        <a:defRPr/>
                      </a:pPr>
                      <a:r>
                        <a:rPr lang="fr-FR" sz="800" b="0" i="1" u="none" dirty="0"/>
                        <a:t>D’où vient votre apport ? Épargne après projet : quelle liquidité souhaitez vous conserver après votre projet ? Quelle durée de remboursement souhaiteriez vous, quelle mensualité cible ?</a:t>
                      </a:r>
                    </a:p>
                  </a:txBody>
                  <a:tcPr/>
                </a:tc>
                <a:tc>
                  <a:txBody>
                    <a:bodyPr/>
                    <a:lstStyle/>
                    <a:p>
                      <a:r>
                        <a:rPr lang="fr-FR" sz="800" dirty="0"/>
                        <a:t>Déterminer le niveau d’engagement du client, son environnement familial (donations par ex) et d’effectuer une proposition adaptée d’épargne pour la suite</a:t>
                      </a:r>
                    </a:p>
                    <a:p>
                      <a:r>
                        <a:rPr lang="fr-FR" sz="800" dirty="0"/>
                        <a:t>Effectuer une proposition adaptée au souhait client, optimiser notre conseil et trouver le bon équilibre apport/montant financé</a:t>
                      </a:r>
                    </a:p>
                  </a:txBody>
                  <a:tcPr/>
                </a:tc>
                <a:tc>
                  <a:txBody>
                    <a:bodyPr/>
                    <a:lstStyle/>
                    <a:p>
                      <a:r>
                        <a:rPr lang="fr-FR" sz="800" i="1" dirty="0">
                          <a:solidFill>
                            <a:srgbClr val="0070C0"/>
                          </a:solidFill>
                        </a:rPr>
                        <a:t>Au vu du contexte de taux actuel, la solution idéale pour vous est de conserver votre épargne et de profiter des taux bas pour emprunter au maximum. Vous pourrez ainsi conserver votre épargne tout en optimisant vos placements. Nous pouvons vous accompagner dans ce sens</a:t>
                      </a:r>
                    </a:p>
                  </a:txBody>
                  <a:tcPr/>
                </a:tc>
                <a:extLst>
                  <a:ext uri="{0D108BD9-81ED-4DB2-BD59-A6C34878D82A}">
                    <a16:rowId xmlns:a16="http://schemas.microsoft.com/office/drawing/2014/main" xmlns="" val="411287933"/>
                  </a:ext>
                </a:extLst>
              </a:tr>
            </a:tbl>
          </a:graphicData>
        </a:graphic>
      </p:graphicFrame>
      <p:sp>
        <p:nvSpPr>
          <p:cNvPr id="13" name="Rectangle 12">
            <a:extLst>
              <a:ext uri="{FF2B5EF4-FFF2-40B4-BE49-F238E27FC236}">
                <a16:creationId xmlns:a16="http://schemas.microsoft.com/office/drawing/2014/main" xmlns="" id="{917F1DA5-1009-4B43-BF40-E00B9AC428B9}"/>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4" name="Rectangle 13">
            <a:extLst>
              <a:ext uri="{FF2B5EF4-FFF2-40B4-BE49-F238E27FC236}">
                <a16:creationId xmlns:a16="http://schemas.microsoft.com/office/drawing/2014/main" xmlns="" id="{473EF97B-C7DA-4B98-BDD8-E9D637D39929}"/>
              </a:ext>
            </a:extLst>
          </p:cNvPr>
          <p:cNvSpPr/>
          <p:nvPr/>
        </p:nvSpPr>
        <p:spPr>
          <a:xfrm>
            <a:off x="8913440" y="6165304"/>
            <a:ext cx="941885" cy="648073"/>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15" name="Flèche : pentagone 14">
            <a:extLst>
              <a:ext uri="{FF2B5EF4-FFF2-40B4-BE49-F238E27FC236}">
                <a16:creationId xmlns:a16="http://schemas.microsoft.com/office/drawing/2014/main" xmlns="" id="{95781D6C-9100-4FCC-8761-ED5F633AE368}"/>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6" name="Picture 2" descr="Résultat de recherche d'images pour &quot;clic icone&quot;">
            <a:hlinkClick r:id="rId2" action="ppaction://hlinksldjump"/>
            <a:extLst>
              <a:ext uri="{FF2B5EF4-FFF2-40B4-BE49-F238E27FC236}">
                <a16:creationId xmlns:a16="http://schemas.microsoft.com/office/drawing/2014/main" xmlns="" id="{C019AB31-DFD2-4524-92CF-6A2B97B530C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272480" y="550421"/>
            <a:ext cx="6336704" cy="615553"/>
          </a:xfrm>
          <a:prstGeom prst="rect">
            <a:avLst/>
          </a:prstGeom>
        </p:spPr>
        <p:txBody>
          <a:bodyPr wrap="square">
            <a:spAutoFit/>
          </a:bodyPr>
          <a:lstStyle/>
          <a:p>
            <a:pPr marL="171450" indent="-171450">
              <a:buFont typeface="Calibri" panose="020F0502020204030204" pitchFamily="34" charset="0"/>
              <a:buChar char="&gt;"/>
            </a:pPr>
            <a:r>
              <a:rPr lang="fr-FR" sz="1800" u="sng" dirty="0" smtClean="0"/>
              <a:t>Exemples de questions et de rebonds associés</a:t>
            </a:r>
            <a:endParaRPr lang="fr-FR" sz="1200" i="1" dirty="0"/>
          </a:p>
          <a:p>
            <a:r>
              <a:rPr lang="fr-FR" sz="1600" dirty="0" smtClean="0"/>
              <a:t>   A adapter si client / prospect et en fonction de la maturité du projet</a:t>
            </a:r>
            <a:endParaRPr lang="fr-FR" sz="1600" dirty="0"/>
          </a:p>
        </p:txBody>
      </p:sp>
      <p:sp>
        <p:nvSpPr>
          <p:cNvPr id="19"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3600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3.4 RDV DE DECOUVERTE</a:t>
            </a:r>
            <a:endParaRPr lang="fr-FR" sz="2400" dirty="0"/>
          </a:p>
        </p:txBody>
      </p:sp>
    </p:spTree>
    <p:extLst>
      <p:ext uri="{BB962C8B-B14F-4D97-AF65-F5344CB8AC3E}">
        <p14:creationId xmlns:p14="http://schemas.microsoft.com/office/powerpoint/2010/main" val="2775854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39876"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0" name="Espace réservé du texte 1"/>
          <p:cNvSpPr>
            <a:spLocks noGrp="1"/>
          </p:cNvSpPr>
          <p:nvPr>
            <p:ph type="body" sz="quarter" idx="13"/>
          </p:nvPr>
        </p:nvSpPr>
        <p:spPr>
          <a:xfrm>
            <a:off x="344488" y="980728"/>
            <a:ext cx="9217024" cy="5760640"/>
          </a:xfrm>
        </p:spPr>
        <p:txBody>
          <a:bodyPr lIns="36000" tIns="36000" rIns="36000" bIns="36000"/>
          <a:lstStyle/>
          <a:p>
            <a:r>
              <a:rPr lang="fr-FR" sz="1800" b="1" cap="none" dirty="0" smtClean="0">
                <a:solidFill>
                  <a:schemeClr val="tx1"/>
                </a:solidFill>
              </a:rPr>
              <a:t>Dans 3 cas de figure, le conseiller oriente le client / prospect systématiquement vers SQUARE HABITAT</a:t>
            </a:r>
          </a:p>
          <a:p>
            <a:endParaRPr lang="fr-FR" sz="1800" b="1" dirty="0">
              <a:solidFill>
                <a:schemeClr val="tx1"/>
              </a:solidFill>
            </a:endParaRPr>
          </a:p>
          <a:p>
            <a:r>
              <a:rPr lang="fr-FR" sz="1600" b="1" dirty="0">
                <a:solidFill>
                  <a:srgbClr val="0070C0"/>
                </a:solidFill>
              </a:rPr>
              <a:t>Cas de revente d’un </a:t>
            </a:r>
            <a:r>
              <a:rPr lang="fr-FR" sz="1600" b="1" dirty="0" smtClean="0">
                <a:solidFill>
                  <a:srgbClr val="0070C0"/>
                </a:solidFill>
              </a:rPr>
              <a:t>bien : </a:t>
            </a:r>
            <a:r>
              <a:rPr lang="fr-FR" sz="1600" cap="none" dirty="0" smtClean="0">
                <a:solidFill>
                  <a:srgbClr val="0070C0"/>
                </a:solidFill>
              </a:rPr>
              <a:t>Le client a besoin de trésorerie en attendant la revente</a:t>
            </a:r>
            <a:endParaRPr lang="fr-FR" sz="1600" dirty="0">
              <a:solidFill>
                <a:srgbClr val="0070C0"/>
              </a:solidFill>
            </a:endParaRPr>
          </a:p>
          <a:p>
            <a:pPr lvl="2"/>
            <a:r>
              <a:rPr lang="fr-FR" sz="1200" dirty="0">
                <a:solidFill>
                  <a:schemeClr val="tx1"/>
                </a:solidFill>
              </a:rPr>
              <a:t>Besoin d’un court terme relai : nécessité d’avoir une estimation du bien pour la revente du bien</a:t>
            </a:r>
          </a:p>
          <a:p>
            <a:pPr lvl="3"/>
            <a:r>
              <a:rPr lang="fr-FR" dirty="0">
                <a:solidFill>
                  <a:schemeClr val="tx1"/>
                </a:solidFill>
              </a:rPr>
              <a:t>Le conseiller recommande Square habitat au client lors du rdv de découverte via </a:t>
            </a:r>
            <a:r>
              <a:rPr lang="fr-FR" dirty="0" err="1">
                <a:solidFill>
                  <a:schemeClr val="tx1"/>
                </a:solidFill>
              </a:rPr>
              <a:t>Immocontact</a:t>
            </a:r>
            <a:r>
              <a:rPr lang="fr-FR" dirty="0">
                <a:solidFill>
                  <a:schemeClr val="tx1"/>
                </a:solidFill>
              </a:rPr>
              <a:t> : si le client a déjà une ou deux estimations, le</a:t>
            </a:r>
            <a:r>
              <a:rPr lang="fr-FR" dirty="0">
                <a:solidFill>
                  <a:schemeClr val="tx1"/>
                </a:solidFill>
                <a:sym typeface="Wingdings" panose="05000000000000000000" pitchFamily="2" charset="2"/>
              </a:rPr>
              <a:t> conseiller répond : </a:t>
            </a:r>
            <a:r>
              <a:rPr lang="fr-FR" dirty="0">
                <a:solidFill>
                  <a:srgbClr val="0070C0"/>
                </a:solidFill>
                <a:sym typeface="Wingdings" panose="05000000000000000000" pitchFamily="2" charset="2"/>
              </a:rPr>
              <a:t>« </a:t>
            </a:r>
            <a:r>
              <a:rPr lang="fr-FR" i="1" dirty="0">
                <a:solidFill>
                  <a:srgbClr val="0070C0"/>
                </a:solidFill>
                <a:sym typeface="Wingdings" panose="05000000000000000000" pitchFamily="2" charset="2"/>
              </a:rPr>
              <a:t>dans le cadre de la </a:t>
            </a:r>
            <a:r>
              <a:rPr lang="fr-FR" i="1" dirty="0" smtClean="0">
                <a:solidFill>
                  <a:srgbClr val="0070C0"/>
                </a:solidFill>
                <a:sym typeface="Wingdings" panose="05000000000000000000" pitchFamily="2" charset="2"/>
              </a:rPr>
              <a:t>démarche </a:t>
            </a:r>
            <a:r>
              <a:rPr lang="fr-FR" i="1" dirty="0">
                <a:solidFill>
                  <a:srgbClr val="0070C0"/>
                </a:solidFill>
                <a:sym typeface="Wingdings" panose="05000000000000000000" pitchFamily="2" charset="2"/>
              </a:rPr>
              <a:t>CA, nous avons besoin d’une estimation de notre agence immobilière Square Habitat</a:t>
            </a:r>
            <a:r>
              <a:rPr lang="fr-FR" dirty="0">
                <a:solidFill>
                  <a:srgbClr val="0070C0"/>
                </a:solidFill>
                <a:sym typeface="Wingdings" panose="05000000000000000000" pitchFamily="2" charset="2"/>
              </a:rPr>
              <a:t> </a:t>
            </a:r>
            <a:r>
              <a:rPr lang="fr-FR" dirty="0" smtClean="0">
                <a:solidFill>
                  <a:srgbClr val="0070C0"/>
                </a:solidFill>
                <a:sym typeface="Wingdings" panose="05000000000000000000" pitchFamily="2" charset="2"/>
              </a:rPr>
              <a:t>»</a:t>
            </a:r>
          </a:p>
          <a:p>
            <a:pPr lvl="3"/>
            <a:endParaRPr lang="fr-FR" dirty="0">
              <a:solidFill>
                <a:srgbClr val="0070C0"/>
              </a:solidFill>
              <a:sym typeface="Wingdings" panose="05000000000000000000" pitchFamily="2" charset="2"/>
            </a:endParaRPr>
          </a:p>
          <a:p>
            <a:r>
              <a:rPr lang="fr-FR" sz="1600" b="1" dirty="0">
                <a:solidFill>
                  <a:srgbClr val="0070C0"/>
                </a:solidFill>
                <a:sym typeface="Wingdings" panose="05000000000000000000" pitchFamily="2" charset="2"/>
              </a:rPr>
              <a:t>Calcul </a:t>
            </a:r>
            <a:r>
              <a:rPr lang="fr-FR" sz="1600" b="1" dirty="0" smtClean="0">
                <a:solidFill>
                  <a:srgbClr val="0070C0"/>
                </a:solidFill>
                <a:sym typeface="Wingdings" panose="05000000000000000000" pitchFamily="2" charset="2"/>
              </a:rPr>
              <a:t>d’enveloppe </a:t>
            </a:r>
            <a:r>
              <a:rPr lang="fr-FR" sz="1600" dirty="0" smtClean="0">
                <a:solidFill>
                  <a:srgbClr val="0070C0"/>
                </a:solidFill>
                <a:sym typeface="Wingdings" panose="05000000000000000000" pitchFamily="2" charset="2"/>
              </a:rPr>
              <a:t>: </a:t>
            </a:r>
            <a:r>
              <a:rPr lang="fr-FR" sz="1600" cap="none" dirty="0" smtClean="0">
                <a:solidFill>
                  <a:srgbClr val="0070C0"/>
                </a:solidFill>
                <a:sym typeface="Wingdings" panose="05000000000000000000" pitchFamily="2" charset="2"/>
              </a:rPr>
              <a:t>Le client recherche un bien </a:t>
            </a:r>
            <a:endParaRPr lang="fr-FR" sz="1600" dirty="0">
              <a:solidFill>
                <a:srgbClr val="0070C0"/>
              </a:solidFill>
              <a:sym typeface="Wingdings" panose="05000000000000000000" pitchFamily="2" charset="2"/>
            </a:endParaRPr>
          </a:p>
          <a:p>
            <a:pPr lvl="3"/>
            <a:r>
              <a:rPr lang="fr-FR" dirty="0">
                <a:solidFill>
                  <a:schemeClr val="tx1"/>
                </a:solidFill>
                <a:sym typeface="Wingdings" panose="05000000000000000000" pitchFamily="2" charset="2"/>
              </a:rPr>
              <a:t>Le conseiller </a:t>
            </a:r>
            <a:r>
              <a:rPr lang="fr-FR" dirty="0" smtClean="0">
                <a:solidFill>
                  <a:schemeClr val="tx1"/>
                </a:solidFill>
                <a:sym typeface="Wingdings" panose="05000000000000000000" pitchFamily="2" charset="2"/>
              </a:rPr>
              <a:t>recommande Square </a:t>
            </a:r>
            <a:r>
              <a:rPr lang="fr-FR" dirty="0">
                <a:solidFill>
                  <a:schemeClr val="tx1"/>
                </a:solidFill>
                <a:sym typeface="Wingdings" panose="05000000000000000000" pitchFamily="2" charset="2"/>
              </a:rPr>
              <a:t>Habitat au client lors de l’appel de qualification / du RDV de découverte : </a:t>
            </a:r>
            <a:r>
              <a:rPr lang="fr-FR" dirty="0">
                <a:solidFill>
                  <a:srgbClr val="0070C0"/>
                </a:solidFill>
                <a:sym typeface="Wingdings" panose="05000000000000000000" pitchFamily="2" charset="2"/>
              </a:rPr>
              <a:t>« </a:t>
            </a:r>
            <a:r>
              <a:rPr lang="fr-FR" i="1" dirty="0">
                <a:solidFill>
                  <a:srgbClr val="0070C0"/>
                </a:solidFill>
                <a:sym typeface="Wingdings" panose="05000000000000000000" pitchFamily="2" charset="2"/>
              </a:rPr>
              <a:t>Est ce important </a:t>
            </a:r>
            <a:r>
              <a:rPr lang="fr-FR" i="1" dirty="0" smtClean="0">
                <a:solidFill>
                  <a:srgbClr val="0070C0"/>
                </a:solidFill>
                <a:sym typeface="Wingdings" panose="05000000000000000000" pitchFamily="2" charset="2"/>
              </a:rPr>
              <a:t>pour </a:t>
            </a:r>
            <a:r>
              <a:rPr lang="fr-FR" i="1" dirty="0">
                <a:solidFill>
                  <a:srgbClr val="0070C0"/>
                </a:solidFill>
                <a:sym typeface="Wingdings" panose="05000000000000000000" pitchFamily="2" charset="2"/>
              </a:rPr>
              <a:t>vous d’avoir un partenaire de confiance pour trouver votre bien, avec lequel nous pourrons échanger en direct ? Je peux vous mettre en relation avec mon binôme du Crédit Agricole Immobilier, Mr/Mme + nom du binôme »</a:t>
            </a:r>
          </a:p>
          <a:p>
            <a:pPr lvl="3"/>
            <a:endParaRPr lang="fr-FR" dirty="0">
              <a:sym typeface="Wingdings" panose="05000000000000000000" pitchFamily="2" charset="2"/>
            </a:endParaRPr>
          </a:p>
          <a:p>
            <a:r>
              <a:rPr lang="fr-FR" sz="1600" b="1" dirty="0">
                <a:solidFill>
                  <a:srgbClr val="0070C0"/>
                </a:solidFill>
                <a:sym typeface="Wingdings" panose="05000000000000000000" pitchFamily="2" charset="2"/>
              </a:rPr>
              <a:t>Financement investissement </a:t>
            </a:r>
            <a:r>
              <a:rPr lang="fr-FR" sz="1600" b="1" dirty="0" smtClean="0">
                <a:solidFill>
                  <a:srgbClr val="0070C0"/>
                </a:solidFill>
                <a:sym typeface="Wingdings" panose="05000000000000000000" pitchFamily="2" charset="2"/>
              </a:rPr>
              <a:t>locatif : </a:t>
            </a:r>
            <a:r>
              <a:rPr lang="fr-FR" sz="1600" cap="none" dirty="0" smtClean="0">
                <a:solidFill>
                  <a:srgbClr val="0070C0"/>
                </a:solidFill>
                <a:sym typeface="Wingdings" panose="05000000000000000000" pitchFamily="2" charset="2"/>
              </a:rPr>
              <a:t>Le client recherche un bien et / ou un gestionnaire de bien </a:t>
            </a:r>
          </a:p>
          <a:p>
            <a:pPr lvl="3"/>
            <a:r>
              <a:rPr lang="fr-FR" dirty="0" smtClean="0">
                <a:solidFill>
                  <a:schemeClr val="tx1"/>
                </a:solidFill>
                <a:sym typeface="Wingdings" panose="05000000000000000000" pitchFamily="2" charset="2"/>
              </a:rPr>
              <a:t>Le </a:t>
            </a:r>
            <a:r>
              <a:rPr lang="fr-FR" dirty="0">
                <a:solidFill>
                  <a:schemeClr val="tx1"/>
                </a:solidFill>
                <a:sym typeface="Wingdings" panose="05000000000000000000" pitchFamily="2" charset="2"/>
              </a:rPr>
              <a:t>conseiller recommande Square Habitat au client lors de l’appel de qualification / du RDV de découverte </a:t>
            </a:r>
            <a:r>
              <a:rPr lang="fr-FR" i="1" dirty="0">
                <a:solidFill>
                  <a:srgbClr val="0070C0"/>
                </a:solidFill>
                <a:sym typeface="Wingdings" panose="05000000000000000000" pitchFamily="2" charset="2"/>
              </a:rPr>
              <a:t>« Est ce que vous seriez intéressé d’avoir un interlocuteur de confiance pour la gestion de votre bien ? »</a:t>
            </a:r>
            <a:endParaRPr lang="fr-FR" dirty="0">
              <a:solidFill>
                <a:srgbClr val="0070C0"/>
              </a:solidFill>
              <a:sym typeface="Wingdings" panose="05000000000000000000" pitchFamily="2" charset="2"/>
            </a:endParaRPr>
          </a:p>
          <a:p>
            <a:endParaRPr lang="fr-FR" b="1" dirty="0">
              <a:sym typeface="Wingdings" panose="05000000000000000000" pitchFamily="2" charset="2"/>
            </a:endParaRPr>
          </a:p>
          <a:p>
            <a:r>
              <a:rPr lang="fr-FR" sz="1600" b="1" cap="none" dirty="0" smtClean="0">
                <a:solidFill>
                  <a:schemeClr val="tx1"/>
                </a:solidFill>
                <a:sym typeface="Wingdings" panose="05000000000000000000" pitchFamily="2" charset="2"/>
              </a:rPr>
              <a:t>Dans les 3 cas </a:t>
            </a:r>
            <a:endParaRPr lang="fr-FR" b="1" dirty="0">
              <a:sym typeface="Wingdings" panose="05000000000000000000" pitchFamily="2" charset="2"/>
            </a:endParaRPr>
          </a:p>
          <a:p>
            <a:pPr lvl="3"/>
            <a:r>
              <a:rPr lang="fr-FR" dirty="0">
                <a:solidFill>
                  <a:schemeClr val="tx1"/>
                </a:solidFill>
                <a:sym typeface="Wingdings" panose="05000000000000000000" pitchFamily="2" charset="2"/>
              </a:rPr>
              <a:t>Le conseiller </a:t>
            </a:r>
            <a:r>
              <a:rPr lang="fr-FR" dirty="0">
                <a:solidFill>
                  <a:schemeClr val="tx1"/>
                </a:solidFill>
              </a:rPr>
              <a:t>recommande Square habitat au client lors du rdv de découverte via </a:t>
            </a:r>
            <a:r>
              <a:rPr lang="fr-FR" b="1" dirty="0" err="1">
                <a:solidFill>
                  <a:schemeClr val="tx1"/>
                </a:solidFill>
              </a:rPr>
              <a:t>Immocontact</a:t>
            </a:r>
            <a:r>
              <a:rPr lang="fr-FR" dirty="0">
                <a:solidFill>
                  <a:schemeClr val="tx1"/>
                </a:solidFill>
              </a:rPr>
              <a:t>  </a:t>
            </a:r>
          </a:p>
          <a:p>
            <a:pPr lvl="3"/>
            <a:r>
              <a:rPr lang="fr-FR" dirty="0">
                <a:solidFill>
                  <a:schemeClr val="tx1"/>
                </a:solidFill>
              </a:rPr>
              <a:t>Il présente Square Habitat comme </a:t>
            </a:r>
            <a:r>
              <a:rPr lang="fr-FR" b="1" dirty="0">
                <a:solidFill>
                  <a:schemeClr val="tx1"/>
                </a:solidFill>
              </a:rPr>
              <a:t>l’agence immobilière du Crédit Agricole</a:t>
            </a:r>
            <a:r>
              <a:rPr lang="fr-FR" dirty="0">
                <a:solidFill>
                  <a:schemeClr val="tx1"/>
                </a:solidFill>
              </a:rPr>
              <a:t>, et présente son </a:t>
            </a:r>
            <a:r>
              <a:rPr lang="fr-FR" b="1" dirty="0">
                <a:solidFill>
                  <a:schemeClr val="tx1"/>
                </a:solidFill>
              </a:rPr>
              <a:t>interlocuteur Square Habitat comme son binôme du crédit agricole immobilier</a:t>
            </a:r>
            <a:r>
              <a:rPr lang="fr-FR" dirty="0">
                <a:solidFill>
                  <a:schemeClr val="tx1"/>
                </a:solidFill>
              </a:rPr>
              <a:t> </a:t>
            </a:r>
            <a:r>
              <a:rPr lang="fr-FR" dirty="0" smtClean="0">
                <a:solidFill>
                  <a:srgbClr val="0070C0"/>
                </a:solidFill>
              </a:rPr>
              <a:t>«</a:t>
            </a:r>
            <a:r>
              <a:rPr lang="fr-FR" dirty="0">
                <a:solidFill>
                  <a:srgbClr val="0070C0"/>
                </a:solidFill>
              </a:rPr>
              <a:t> </a:t>
            </a:r>
            <a:r>
              <a:rPr lang="fr-FR" i="1" dirty="0">
                <a:solidFill>
                  <a:srgbClr val="0070C0"/>
                </a:solidFill>
              </a:rPr>
              <a:t>Et si nos experts immobiliers vous accompagnent dans ce beau projet, est-ce que cela vous aide ?  Je vais vous présenter mon binôme du crédit agricole immobilier, </a:t>
            </a:r>
            <a:r>
              <a:rPr lang="fr-FR" dirty="0">
                <a:solidFill>
                  <a:schemeClr val="tx1"/>
                </a:solidFill>
              </a:rPr>
              <a:t>« nom du binôme »</a:t>
            </a:r>
            <a:r>
              <a:rPr lang="fr-FR" i="1" dirty="0">
                <a:solidFill>
                  <a:srgbClr val="0070C0"/>
                </a:solidFill>
              </a:rPr>
              <a:t> «  je transmets vos coordonnées et Square Habitat vous rappellera de ma part dans les plus brefs délais »</a:t>
            </a:r>
          </a:p>
          <a:p>
            <a:pPr lvl="3"/>
            <a:r>
              <a:rPr lang="fr-FR" dirty="0">
                <a:solidFill>
                  <a:schemeClr val="tx1"/>
                </a:solidFill>
              </a:rPr>
              <a:t>Square habitat tient informé le conseiller via </a:t>
            </a:r>
            <a:r>
              <a:rPr lang="fr-FR" dirty="0" err="1">
                <a:solidFill>
                  <a:schemeClr val="tx1"/>
                </a:solidFill>
              </a:rPr>
              <a:t>Immocontact</a:t>
            </a:r>
            <a:r>
              <a:rPr lang="fr-FR" dirty="0">
                <a:solidFill>
                  <a:schemeClr val="tx1"/>
                </a:solidFill>
              </a:rPr>
              <a:t> et rappelle le conseiller pour lui donner un suivi (si client vu ou pas vu, </a:t>
            </a:r>
            <a:r>
              <a:rPr lang="fr-FR" dirty="0" err="1">
                <a:solidFill>
                  <a:schemeClr val="tx1"/>
                </a:solidFill>
              </a:rPr>
              <a:t>etc</a:t>
            </a:r>
            <a:r>
              <a:rPr lang="fr-FR" dirty="0">
                <a:solidFill>
                  <a:schemeClr val="tx1"/>
                </a:solidFill>
              </a:rPr>
              <a:t>)</a:t>
            </a:r>
          </a:p>
          <a:p>
            <a:pPr lvl="3"/>
            <a:r>
              <a:rPr lang="fr-FR" dirty="0">
                <a:solidFill>
                  <a:schemeClr val="tx1"/>
                </a:solidFill>
              </a:rPr>
              <a:t>Le conseiller bancaire relance le client en cas de non réponse à Square Habitat et peut envisager un appel à </a:t>
            </a:r>
            <a:r>
              <a:rPr lang="fr-FR" dirty="0" smtClean="0">
                <a:solidFill>
                  <a:schemeClr val="tx1"/>
                </a:solidFill>
              </a:rPr>
              <a:t>l’interlocuteur Square </a:t>
            </a:r>
            <a:r>
              <a:rPr lang="fr-FR" dirty="0">
                <a:solidFill>
                  <a:schemeClr val="tx1"/>
                </a:solidFill>
              </a:rPr>
              <a:t>Habitat en RDV</a:t>
            </a:r>
            <a:endParaRPr lang="fr-FR" sz="1100" dirty="0">
              <a:solidFill>
                <a:schemeClr val="tx1"/>
              </a:solidFill>
              <a:cs typeface="Calibri Light" panose="020F0302020204030204" pitchFamily="34" charset="0"/>
            </a:endParaRPr>
          </a:p>
        </p:txBody>
      </p:sp>
      <p:sp>
        <p:nvSpPr>
          <p:cNvPr id="7" name="Rectangle 6">
            <a:extLst>
              <a:ext uri="{FF2B5EF4-FFF2-40B4-BE49-F238E27FC236}">
                <a16:creationId xmlns:a16="http://schemas.microsoft.com/office/drawing/2014/main" xmlns="" id="{00981C60-F807-44FE-83E2-98DF5FF9607C}"/>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8" name="Rectangle 7">
            <a:extLst>
              <a:ext uri="{FF2B5EF4-FFF2-40B4-BE49-F238E27FC236}">
                <a16:creationId xmlns:a16="http://schemas.microsoft.com/office/drawing/2014/main" xmlns="" id="{F2FE885F-8B82-4FEC-A8FA-B5CB99E4FEF6}"/>
              </a:ext>
            </a:extLst>
          </p:cNvPr>
          <p:cNvSpPr/>
          <p:nvPr/>
        </p:nvSpPr>
        <p:spPr>
          <a:xfrm>
            <a:off x="8913440" y="6165304"/>
            <a:ext cx="941885" cy="648073"/>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13" name="Flèche : pentagone 12">
            <a:extLst>
              <a:ext uri="{FF2B5EF4-FFF2-40B4-BE49-F238E27FC236}">
                <a16:creationId xmlns:a16="http://schemas.microsoft.com/office/drawing/2014/main" xmlns="" id="{F689E588-31E0-4D29-8258-3AB7E2DAEC0D}"/>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4" name="Picture 2" descr="Résultat de recherche d'images pour &quot;clic icone&quot;">
            <a:hlinkClick r:id="rId2" action="ppaction://hlinksldjump"/>
            <a:extLst>
              <a:ext uri="{FF2B5EF4-FFF2-40B4-BE49-F238E27FC236}">
                <a16:creationId xmlns:a16="http://schemas.microsoft.com/office/drawing/2014/main" xmlns="" id="{7D594A6B-637D-4DE5-9239-56F7524189D8}"/>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72480" y="550421"/>
            <a:ext cx="6336704" cy="615553"/>
          </a:xfrm>
          <a:prstGeom prst="rect">
            <a:avLst/>
          </a:prstGeom>
        </p:spPr>
        <p:txBody>
          <a:bodyPr wrap="square">
            <a:spAutoFit/>
          </a:bodyPr>
          <a:lstStyle/>
          <a:p>
            <a:pPr marL="171450" indent="-171450">
              <a:buFont typeface="Calibri" panose="020F0502020204030204" pitchFamily="34" charset="0"/>
              <a:buChar char="&gt;"/>
            </a:pPr>
            <a:r>
              <a:rPr lang="fr-FR" sz="1800" u="sng" dirty="0" smtClean="0"/>
              <a:t>Orientation Square Habitat</a:t>
            </a:r>
            <a:endParaRPr lang="fr-FR" sz="1200" i="1" dirty="0"/>
          </a:p>
          <a:p>
            <a:r>
              <a:rPr lang="fr-FR" sz="1600" dirty="0" smtClean="0"/>
              <a:t>   </a:t>
            </a:r>
            <a:endParaRPr lang="fr-FR" sz="1600" dirty="0"/>
          </a:p>
        </p:txBody>
      </p:sp>
      <p:sp>
        <p:nvSpPr>
          <p:cNvPr id="15"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3.5 RDV DE DECOUVERTE</a:t>
            </a:r>
            <a:endParaRPr lang="fr-FR" sz="2400" dirty="0"/>
          </a:p>
        </p:txBody>
      </p:sp>
    </p:spTree>
    <p:extLst>
      <p:ext uri="{BB962C8B-B14F-4D97-AF65-F5344CB8AC3E}">
        <p14:creationId xmlns:p14="http://schemas.microsoft.com/office/powerpoint/2010/main" val="4192771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 name="Objet 11" hidden="1"/>
          <p:cNvGraphicFramePr>
            <a:graphicFrameLocks noChangeAspect="1"/>
          </p:cNvGraphicFramePr>
          <p:nvPr>
            <p:custDataLst>
              <p:tags r:id="rId2"/>
            </p:custDataLst>
            <p:extLst>
              <p:ext uri="{D42A27DB-BD31-4B8C-83A1-F6EECF244321}">
                <p14:modId xmlns:p14="http://schemas.microsoft.com/office/powerpoint/2010/main" val="32557324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6060"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8" name="Image 7"/>
          <p:cNvPicPr/>
          <p:nvPr/>
        </p:nvPicPr>
        <p:blipFill rotWithShape="1">
          <a:blip r:embed="rId6"/>
          <a:srcRect l="2036" t="8354" r="53769" b="25202"/>
          <a:stretch/>
        </p:blipFill>
        <p:spPr bwMode="auto">
          <a:xfrm>
            <a:off x="5529064" y="2573505"/>
            <a:ext cx="3721046" cy="3807823"/>
          </a:xfrm>
          <a:prstGeom prst="rect">
            <a:avLst/>
          </a:prstGeom>
          <a:ln>
            <a:noFill/>
          </a:ln>
          <a:extLst>
            <a:ext uri="{53640926-AAD7-44D8-BBD7-CCE9431645EC}">
              <a14:shadowObscured xmlns:a14="http://schemas.microsoft.com/office/drawing/2010/main"/>
            </a:ext>
          </a:extLst>
        </p:spPr>
      </p:pic>
      <p:sp>
        <p:nvSpPr>
          <p:cNvPr id="2" name="ZoneTexte 1"/>
          <p:cNvSpPr txBox="1"/>
          <p:nvPr/>
        </p:nvSpPr>
        <p:spPr>
          <a:xfrm>
            <a:off x="1213748" y="1196752"/>
            <a:ext cx="6138912" cy="1200329"/>
          </a:xfrm>
          <a:prstGeom prst="rect">
            <a:avLst/>
          </a:prstGeom>
          <a:noFill/>
        </p:spPr>
        <p:txBody>
          <a:bodyPr wrap="square" rtlCol="0">
            <a:spAutoFit/>
          </a:bodyPr>
          <a:lstStyle/>
          <a:p>
            <a:r>
              <a:rPr lang="fr-FR" sz="1200" b="1" dirty="0" smtClean="0"/>
              <a:t>Le taux d’endettement détaillé de l’emprunteur est disponible dans la simulation SIMULCA :</a:t>
            </a:r>
          </a:p>
          <a:p>
            <a:endParaRPr lang="fr-FR" sz="1200" b="1" dirty="0" smtClean="0"/>
          </a:p>
          <a:p>
            <a:pPr marL="342900" indent="-342900">
              <a:buAutoNum type="arabicParenR"/>
            </a:pPr>
            <a:r>
              <a:rPr lang="fr-FR" sz="1200" dirty="0" smtClean="0"/>
              <a:t>Compléter la simulation </a:t>
            </a:r>
            <a:r>
              <a:rPr lang="fr-FR" sz="1200" dirty="0" err="1" smtClean="0"/>
              <a:t>SimulCA</a:t>
            </a:r>
            <a:endParaRPr lang="fr-FR" sz="1200" dirty="0" smtClean="0"/>
          </a:p>
          <a:p>
            <a:pPr marL="342900" indent="-342900">
              <a:buAutoNum type="arabicParenR"/>
            </a:pPr>
            <a:r>
              <a:rPr lang="fr-FR" sz="1200" dirty="0" smtClean="0"/>
              <a:t>Cliquer sur le taux d’endettement affiché en bas à droite de l’écran pour accéder à la fiche de taux d’endettement détaillée de l’emprunteur</a:t>
            </a:r>
          </a:p>
          <a:p>
            <a:pPr marL="342900" indent="-342900">
              <a:buAutoNum type="arabicParenR"/>
            </a:pPr>
            <a:r>
              <a:rPr lang="fr-FR" sz="1200" dirty="0" smtClean="0"/>
              <a:t>Enregistrer la fiche et la numériser dans l’emplacement prévu dans les PIAF</a:t>
            </a:r>
            <a:endParaRPr lang="fr-FR" sz="1200" dirty="0"/>
          </a:p>
        </p:txBody>
      </p:sp>
      <p:pic>
        <p:nvPicPr>
          <p:cNvPr id="10" name="Image 9"/>
          <p:cNvPicPr/>
          <p:nvPr/>
        </p:nvPicPr>
        <p:blipFill rotWithShape="1">
          <a:blip r:embed="rId6"/>
          <a:srcRect l="58361" t="83169" r="25881" b="11521"/>
          <a:stretch/>
        </p:blipFill>
        <p:spPr bwMode="auto">
          <a:xfrm>
            <a:off x="7352660" y="1644902"/>
            <a:ext cx="2136844" cy="445611"/>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8144748" y="1729588"/>
            <a:ext cx="720080" cy="403268"/>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1" name="ZoneTexte 10"/>
          <p:cNvSpPr txBox="1"/>
          <p:nvPr/>
        </p:nvSpPr>
        <p:spPr>
          <a:xfrm>
            <a:off x="389326" y="2872539"/>
            <a:ext cx="4851706" cy="2154436"/>
          </a:xfrm>
          <a:prstGeom prst="rect">
            <a:avLst/>
          </a:prstGeom>
          <a:noFill/>
        </p:spPr>
        <p:txBody>
          <a:bodyPr wrap="square" rtlCol="0">
            <a:spAutoFit/>
          </a:bodyPr>
          <a:lstStyle/>
          <a:p>
            <a:r>
              <a:rPr lang="fr-FR" sz="1200" b="1" dirty="0" smtClean="0"/>
              <a:t>Point d’attention : </a:t>
            </a:r>
            <a:r>
              <a:rPr lang="fr-FR" sz="1200" dirty="0" smtClean="0"/>
              <a:t>veiller à la conformité des informations clients renseignées dans la simulation pour ne pas avoir un taux d’endettement erroné</a:t>
            </a:r>
          </a:p>
          <a:p>
            <a:endParaRPr lang="fr-FR" sz="1200" dirty="0"/>
          </a:p>
          <a:p>
            <a:r>
              <a:rPr lang="fr-FR" sz="1200" b="1" dirty="0" smtClean="0"/>
              <a:t>Procédure pour mettre à jour des données de la simulation :</a:t>
            </a:r>
          </a:p>
          <a:p>
            <a:pPr marL="342900" indent="-342900">
              <a:buFont typeface="+mj-lt"/>
              <a:buAutoNum type="alphaUcPeriod"/>
            </a:pPr>
            <a:r>
              <a:rPr lang="fr-FR" sz="1200" dirty="0" smtClean="0"/>
              <a:t>Faire les mises à jour dans la </a:t>
            </a:r>
            <a:r>
              <a:rPr lang="fr-FR" sz="1400" b="1" dirty="0" smtClean="0"/>
              <a:t>synthèse crédit </a:t>
            </a:r>
            <a:r>
              <a:rPr lang="fr-FR" sz="1200" dirty="0" smtClean="0"/>
              <a:t>et </a:t>
            </a:r>
            <a:r>
              <a:rPr lang="fr-FR" sz="1200" u="sng" dirty="0" smtClean="0"/>
              <a:t>NON</a:t>
            </a:r>
            <a:r>
              <a:rPr lang="fr-FR" sz="1200" dirty="0" smtClean="0"/>
              <a:t> dans </a:t>
            </a:r>
            <a:r>
              <a:rPr lang="fr-FR" sz="1200" dirty="0" err="1" smtClean="0"/>
              <a:t>SimulCA</a:t>
            </a:r>
            <a:r>
              <a:rPr lang="fr-FR" sz="1200" dirty="0" smtClean="0"/>
              <a:t> directement, ni dans la synthèse client du PUC (les mises à jour ne seront pas enregistrées)</a:t>
            </a:r>
          </a:p>
          <a:p>
            <a:pPr marL="342900" indent="-342900">
              <a:buFont typeface="+mj-lt"/>
              <a:buAutoNum type="alphaUcPeriod"/>
            </a:pPr>
            <a:r>
              <a:rPr lang="fr-FR" sz="1200" dirty="0" smtClean="0"/>
              <a:t>Au retour dans </a:t>
            </a:r>
            <a:r>
              <a:rPr lang="fr-FR" sz="1200" dirty="0" err="1" smtClean="0"/>
              <a:t>SimulCA</a:t>
            </a:r>
            <a:r>
              <a:rPr lang="fr-FR" sz="1200" dirty="0" smtClean="0"/>
              <a:t> </a:t>
            </a:r>
            <a:r>
              <a:rPr lang="fr-FR" sz="1200" b="1" dirty="0" smtClean="0"/>
              <a:t>actualiser toutes les données concernées </a:t>
            </a:r>
            <a:r>
              <a:rPr lang="fr-FR" sz="1200" dirty="0" smtClean="0"/>
              <a:t>en appuyant sur les boutons « Rafraîchir » correspondants (il n’existe pas de bouton « rafraîchir » global pour toute la page de simulation)</a:t>
            </a:r>
            <a:endParaRPr lang="fr-FR" sz="1200" dirty="0"/>
          </a:p>
        </p:txBody>
      </p:sp>
      <p:sp>
        <p:nvSpPr>
          <p:cNvPr id="4" name="Rectangle 3"/>
          <p:cNvSpPr/>
          <p:nvPr/>
        </p:nvSpPr>
        <p:spPr>
          <a:xfrm>
            <a:off x="8144748" y="1557772"/>
            <a:ext cx="162302" cy="174260"/>
          </a:xfrm>
          <a:prstGeom prst="rect">
            <a:avLst/>
          </a:prstGeom>
          <a:solidFill>
            <a:srgbClr val="FF0000"/>
          </a:solidFill>
          <a:ln w="12700"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smtClean="0">
                <a:solidFill>
                  <a:schemeClr val="bg1"/>
                </a:solidFill>
              </a:rPr>
              <a:t>2</a:t>
            </a:r>
          </a:p>
        </p:txBody>
      </p:sp>
      <p:sp>
        <p:nvSpPr>
          <p:cNvPr id="14" name="Rectangle 13"/>
          <p:cNvSpPr/>
          <p:nvPr/>
        </p:nvSpPr>
        <p:spPr>
          <a:xfrm>
            <a:off x="5889104" y="2647812"/>
            <a:ext cx="162302" cy="174260"/>
          </a:xfrm>
          <a:prstGeom prst="rect">
            <a:avLst/>
          </a:prstGeom>
          <a:solidFill>
            <a:srgbClr val="FF0000"/>
          </a:solidFill>
          <a:ln w="12700"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3</a:t>
            </a:r>
            <a:endParaRPr lang="fr-FR" sz="1200" b="1" dirty="0" smtClean="0">
              <a:solidFill>
                <a:schemeClr val="bg1"/>
              </a:solidFill>
            </a:endParaRPr>
          </a:p>
        </p:txBody>
      </p:sp>
      <p:pic>
        <p:nvPicPr>
          <p:cNvPr id="143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2428" y="5084412"/>
            <a:ext cx="2505502" cy="1440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2683294" y="5889867"/>
            <a:ext cx="305385" cy="275437"/>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6" name="Rectangle 15"/>
          <p:cNvSpPr/>
          <p:nvPr/>
        </p:nvSpPr>
        <p:spPr>
          <a:xfrm>
            <a:off x="2990498" y="5889867"/>
            <a:ext cx="162302" cy="174260"/>
          </a:xfrm>
          <a:prstGeom prst="rect">
            <a:avLst/>
          </a:prstGeom>
          <a:solidFill>
            <a:srgbClr val="FF0000"/>
          </a:solidFill>
          <a:ln w="12700"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B</a:t>
            </a:r>
            <a:endParaRPr lang="fr-FR" sz="1200" b="1" dirty="0" smtClean="0">
              <a:solidFill>
                <a:schemeClr val="bg1"/>
              </a:solidFill>
            </a:endParaRPr>
          </a:p>
        </p:txBody>
      </p:sp>
      <p:pic>
        <p:nvPicPr>
          <p:cNvPr id="26626" name="Picture 2" descr="https://d30y9cdsu7xlg0.cloudfront.net/png/957302-200.png"/>
          <p:cNvPicPr>
            <a:picLocks noChangeAspect="1" noChangeArrowheads="1"/>
          </p:cNvPicPr>
          <p:nvPr/>
        </p:nvPicPr>
        <p:blipFill>
          <a:blip r:embed="rId8" cstate="print">
            <a:lum bright="70000" contrast="-70000"/>
            <a:extLst>
              <a:ext uri="{28A0092B-C50C-407E-A947-70E740481C1C}">
                <a14:useLocalDpi xmlns:a14="http://schemas.microsoft.com/office/drawing/2010/main" val="0"/>
              </a:ext>
            </a:extLst>
          </a:blip>
          <a:srcRect/>
          <a:stretch>
            <a:fillRect/>
          </a:stretch>
        </p:blipFill>
        <p:spPr bwMode="auto">
          <a:xfrm>
            <a:off x="2447950" y="2276872"/>
            <a:ext cx="734459" cy="73445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cteur droit avec flèche 12"/>
          <p:cNvCxnSpPr/>
          <p:nvPr/>
        </p:nvCxnSpPr>
        <p:spPr>
          <a:xfrm flipH="1">
            <a:off x="8307050" y="1983179"/>
            <a:ext cx="385688" cy="590326"/>
          </a:xfrm>
          <a:prstGeom prst="straightConnector1">
            <a:avLst/>
          </a:prstGeom>
          <a:ln w="19050" cap="rnd">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72480" y="550421"/>
            <a:ext cx="6336704"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Calcul du Taux d’endettement</a:t>
            </a:r>
            <a:endParaRPr lang="fr-FR" sz="1200" i="1" dirty="0"/>
          </a:p>
        </p:txBody>
      </p:sp>
      <p:sp>
        <p:nvSpPr>
          <p:cNvPr id="27"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3600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3.6 RDV DE DECOUVERTE</a:t>
            </a:r>
            <a:endParaRPr lang="fr-FR" sz="2400" dirty="0"/>
          </a:p>
        </p:txBody>
      </p:sp>
      <p:sp>
        <p:nvSpPr>
          <p:cNvPr id="28" name="Rectangle 27">
            <a:extLst>
              <a:ext uri="{FF2B5EF4-FFF2-40B4-BE49-F238E27FC236}">
                <a16:creationId xmlns:a16="http://schemas.microsoft.com/office/drawing/2014/main" xmlns="" id="{00981C60-F807-44FE-83E2-98DF5FF9607C}"/>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22" name="Flèche : pentagone 13">
            <a:extLst>
              <a:ext uri="{FF2B5EF4-FFF2-40B4-BE49-F238E27FC236}">
                <a16:creationId xmlns:a16="http://schemas.microsoft.com/office/drawing/2014/main" xmlns="" id="{5799C176-8151-497E-A350-541A4F04A725}"/>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23" name="Picture 2" descr="Résultat de recherche d'images pour &quot;clic icone&quot;">
            <a:hlinkClick r:id="rId9" action="ppaction://hlinksldjump"/>
            <a:extLst>
              <a:ext uri="{FF2B5EF4-FFF2-40B4-BE49-F238E27FC236}">
                <a16:creationId xmlns:a16="http://schemas.microsoft.com/office/drawing/2014/main" xmlns="" id="{D36299C5-1B84-49B8-BA8F-16E02C50E04E}"/>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096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39876"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0" name="Espace réservé du texte 1"/>
          <p:cNvSpPr>
            <a:spLocks noGrp="1"/>
          </p:cNvSpPr>
          <p:nvPr>
            <p:ph type="body" sz="quarter" idx="13"/>
          </p:nvPr>
        </p:nvSpPr>
        <p:spPr>
          <a:xfrm>
            <a:off x="344488" y="980728"/>
            <a:ext cx="9217024" cy="5760640"/>
          </a:xfrm>
        </p:spPr>
        <p:txBody>
          <a:bodyPr lIns="36000" tIns="36000" rIns="36000" bIns="36000"/>
          <a:lstStyle/>
          <a:p>
            <a:pPr>
              <a:lnSpc>
                <a:spcPct val="100000"/>
              </a:lnSpc>
            </a:pPr>
            <a:r>
              <a:rPr lang="fr-FR" sz="1600" cap="none" dirty="0" smtClean="0">
                <a:solidFill>
                  <a:schemeClr val="tx1"/>
                </a:solidFill>
              </a:rPr>
              <a:t>Lorsque le client a signé un compromis, il est conseillé de générer le contrat NH dans </a:t>
            </a:r>
            <a:r>
              <a:rPr lang="fr-FR" sz="1600" cap="none" dirty="0" err="1" smtClean="0">
                <a:solidFill>
                  <a:schemeClr val="tx1"/>
                </a:solidFill>
              </a:rPr>
              <a:t>SimulCA</a:t>
            </a:r>
            <a:r>
              <a:rPr lang="fr-FR" sz="1600" cap="none" dirty="0" smtClean="0">
                <a:solidFill>
                  <a:schemeClr val="tx1"/>
                </a:solidFill>
              </a:rPr>
              <a:t> lors du RDV découverte pour pouvoir annoncer le coût global de l’échéance mensuelle : </a:t>
            </a:r>
            <a:br>
              <a:rPr lang="fr-FR" sz="1600" cap="none" dirty="0" smtClean="0">
                <a:solidFill>
                  <a:schemeClr val="tx1"/>
                </a:solidFill>
              </a:rPr>
            </a:br>
            <a:r>
              <a:rPr lang="fr-FR" sz="1600" cap="none" dirty="0" smtClean="0">
                <a:solidFill>
                  <a:schemeClr val="tx1"/>
                </a:solidFill>
              </a:rPr>
              <a:t>		remboursement du prêt + ADE + NH </a:t>
            </a:r>
            <a:endParaRPr lang="fr-FR" sz="1600" cap="none" dirty="0">
              <a:solidFill>
                <a:schemeClr val="tx1"/>
              </a:solidFill>
            </a:endParaRPr>
          </a:p>
        </p:txBody>
      </p:sp>
      <p:pic>
        <p:nvPicPr>
          <p:cNvPr id="7" name="Image 6">
            <a:extLst>
              <a:ext uri="{FF2B5EF4-FFF2-40B4-BE49-F238E27FC236}">
                <a16:creationId xmlns:a16="http://schemas.microsoft.com/office/drawing/2014/main" xmlns="" id="{1A39EA75-3DDB-4A97-B4D7-79D39552F902}"/>
              </a:ext>
            </a:extLst>
          </p:cNvPr>
          <p:cNvPicPr>
            <a:picLocks noChangeAspect="1"/>
          </p:cNvPicPr>
          <p:nvPr/>
        </p:nvPicPr>
        <p:blipFill>
          <a:blip r:embed="rId2"/>
          <a:stretch>
            <a:fillRect/>
          </a:stretch>
        </p:blipFill>
        <p:spPr>
          <a:xfrm>
            <a:off x="2101123" y="1907027"/>
            <a:ext cx="6092014" cy="4258277"/>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xmlns="" id="{C58744C9-A2C3-457C-99DD-A9B171737A08}"/>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2" name="Rectangle 11">
            <a:extLst>
              <a:ext uri="{FF2B5EF4-FFF2-40B4-BE49-F238E27FC236}">
                <a16:creationId xmlns:a16="http://schemas.microsoft.com/office/drawing/2014/main" xmlns="" id="{3677D28E-46CD-48B1-869E-F56960F873F3}"/>
              </a:ext>
            </a:extLst>
          </p:cNvPr>
          <p:cNvSpPr/>
          <p:nvPr/>
        </p:nvSpPr>
        <p:spPr>
          <a:xfrm>
            <a:off x="8913440" y="6165304"/>
            <a:ext cx="941885" cy="648073"/>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14" name="Flèche : pentagone 13">
            <a:extLst>
              <a:ext uri="{FF2B5EF4-FFF2-40B4-BE49-F238E27FC236}">
                <a16:creationId xmlns:a16="http://schemas.microsoft.com/office/drawing/2014/main" xmlns="" id="{5799C176-8151-497E-A350-541A4F04A725}"/>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5" name="Picture 2" descr="Résultat de recherche d'images pour &quot;clic icone&quot;">
            <a:hlinkClick r:id="rId3" action="ppaction://hlinksldjump"/>
            <a:extLst>
              <a:ext uri="{FF2B5EF4-FFF2-40B4-BE49-F238E27FC236}">
                <a16:creationId xmlns:a16="http://schemas.microsoft.com/office/drawing/2014/main" xmlns="" id="{D36299C5-1B84-49B8-BA8F-16E02C50E04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72480" y="550421"/>
            <a:ext cx="6336704"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Génération du contrat HN dans SIMULCA</a:t>
            </a:r>
            <a:endParaRPr lang="fr-FR" sz="1200" i="1" dirty="0"/>
          </a:p>
        </p:txBody>
      </p:sp>
      <p:sp>
        <p:nvSpPr>
          <p:cNvPr id="16"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3600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3.7 RDV DE DECOUVERTE</a:t>
            </a:r>
            <a:endParaRPr lang="fr-FR" sz="2400" dirty="0"/>
          </a:p>
        </p:txBody>
      </p:sp>
    </p:spTree>
    <p:extLst>
      <p:ext uri="{BB962C8B-B14F-4D97-AF65-F5344CB8AC3E}">
        <p14:creationId xmlns:p14="http://schemas.microsoft.com/office/powerpoint/2010/main" val="3143170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1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646" t="3404" r="10022" b="-2305"/>
          <a:stretch/>
        </p:blipFill>
        <p:spPr bwMode="auto">
          <a:xfrm>
            <a:off x="876300" y="1270500"/>
            <a:ext cx="6057901" cy="5326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13"/>
          <p:cNvSpPr txBox="1"/>
          <p:nvPr/>
        </p:nvSpPr>
        <p:spPr>
          <a:xfrm>
            <a:off x="7257257" y="1270501"/>
            <a:ext cx="2407328" cy="5001369"/>
          </a:xfrm>
          <a:prstGeom prst="rect">
            <a:avLst/>
          </a:prstGeom>
          <a:noFill/>
        </p:spPr>
        <p:txBody>
          <a:bodyPr wrap="square" rtlCol="0">
            <a:spAutoFit/>
          </a:bodyPr>
          <a:lstStyle/>
          <a:p>
            <a:pPr marL="228600" indent="-228600" defTabSz="736609">
              <a:buAutoNum type="arabicParenR"/>
            </a:pPr>
            <a:r>
              <a:rPr lang="fr-FR" sz="1200" dirty="0" smtClean="0"/>
              <a:t>Ouvrir la fichier Excel « simulateur de quotités »</a:t>
            </a:r>
          </a:p>
          <a:p>
            <a:pPr marL="228600" indent="-228600" defTabSz="736609">
              <a:buAutoNum type="arabicParenR"/>
            </a:pPr>
            <a:r>
              <a:rPr lang="fr-FR" sz="1200" dirty="0" smtClean="0"/>
              <a:t>Renseigner les champs pour identifier dans lequel des 4 scénarios vous vous situez : </a:t>
            </a:r>
            <a:endParaRPr lang="fr-FR" sz="1200" dirty="0"/>
          </a:p>
          <a:p>
            <a:pPr marL="591388" lvl="2" indent="-171450" defTabSz="736609">
              <a:buFontTx/>
              <a:buChar char="-"/>
            </a:pPr>
            <a:r>
              <a:rPr lang="fr-FR" sz="1100" i="1" dirty="0"/>
              <a:t>Le CA vous conseille ce scénario car le budget  de votre famille sera préservé en cas de décès</a:t>
            </a:r>
          </a:p>
          <a:p>
            <a:pPr marL="591388" lvl="2" indent="-171450" defTabSz="736609">
              <a:buFontTx/>
              <a:buChar char="-"/>
            </a:pPr>
            <a:r>
              <a:rPr lang="fr-FR" sz="1100" i="1" dirty="0"/>
              <a:t>Le CA vous déconseille ce scénario car le budget de votre famille sera fragilisé en cas de décès</a:t>
            </a:r>
          </a:p>
          <a:p>
            <a:pPr marL="591388" lvl="2" indent="-171450" defTabSz="736609">
              <a:buFontTx/>
              <a:buChar char="-"/>
            </a:pPr>
            <a:r>
              <a:rPr lang="fr-FR" sz="1100" i="1" dirty="0"/>
              <a:t> Le CA vous conseille ce scénario car le budget de votre famille sera préservé en cas de chômage </a:t>
            </a:r>
          </a:p>
          <a:p>
            <a:pPr marL="591388" lvl="2" indent="-171450" defTabSz="736609">
              <a:buFontTx/>
              <a:buChar char="-"/>
            </a:pPr>
            <a:r>
              <a:rPr lang="fr-FR" sz="1100" i="1" dirty="0"/>
              <a:t>Le CA vous déconseille ce scénario car le budget de votre famille sera fragilisé en cas de chômage </a:t>
            </a:r>
            <a:endParaRPr lang="fr-FR" sz="1100" i="1" dirty="0" smtClean="0"/>
          </a:p>
          <a:p>
            <a:pPr marL="591388" lvl="2" indent="-171450" defTabSz="736609">
              <a:buFontTx/>
              <a:buChar char="-"/>
            </a:pPr>
            <a:endParaRPr lang="fr-FR" sz="1100" i="1" dirty="0"/>
          </a:p>
          <a:p>
            <a:pPr marL="228600" lvl="0" indent="-228600" defTabSz="736609">
              <a:buFontTx/>
              <a:buAutoNum type="arabicParenR"/>
            </a:pPr>
            <a:r>
              <a:rPr lang="fr-FR" sz="1200" dirty="0" smtClean="0">
                <a:solidFill>
                  <a:prstClr val="black"/>
                </a:solidFill>
              </a:rPr>
              <a:t>Partager les résultats avec le client et le sensibiliser sur les risques encourus en cas de quotité inférieure à 200% du financement</a:t>
            </a:r>
            <a:endParaRPr lang="fr-FR" sz="1100" i="1" dirty="0"/>
          </a:p>
        </p:txBody>
      </p:sp>
      <p:sp>
        <p:nvSpPr>
          <p:cNvPr id="16" name="Rectangle 15"/>
          <p:cNvSpPr/>
          <p:nvPr/>
        </p:nvSpPr>
        <p:spPr>
          <a:xfrm>
            <a:off x="272480" y="550421"/>
            <a:ext cx="8712968" cy="538609"/>
          </a:xfrm>
          <a:prstGeom prst="rect">
            <a:avLst/>
          </a:prstGeom>
        </p:spPr>
        <p:txBody>
          <a:bodyPr wrap="square">
            <a:spAutoFit/>
          </a:bodyPr>
          <a:lstStyle/>
          <a:p>
            <a:pPr marL="171450" indent="-171450">
              <a:buFont typeface="Calibri" panose="020F0502020204030204" pitchFamily="34" charset="0"/>
              <a:buChar char="&gt;"/>
            </a:pPr>
            <a:r>
              <a:rPr lang="fr-FR" sz="1800" u="sng" dirty="0" smtClean="0"/>
              <a:t>Simulateur ADE</a:t>
            </a:r>
            <a:br>
              <a:rPr lang="fr-FR" sz="1800" u="sng" dirty="0" smtClean="0"/>
            </a:br>
            <a:r>
              <a:rPr lang="fr-FR" sz="1100" i="1" dirty="0" smtClean="0"/>
              <a:t>Chemin d’accès : Intranet Info Métiers  / </a:t>
            </a:r>
            <a:r>
              <a:rPr lang="fr-FR" sz="1100" i="1" dirty="0" smtClean="0">
                <a:hlinkClick r:id="rId3"/>
              </a:rPr>
              <a:t>Particuliers</a:t>
            </a:r>
            <a:r>
              <a:rPr lang="fr-FR" sz="1100" i="1" dirty="0"/>
              <a:t> </a:t>
            </a:r>
            <a:r>
              <a:rPr lang="fr-FR" sz="1100" i="1" dirty="0" smtClean="0"/>
              <a:t>/ Financer / 5mn pour parler ADE / Pour vous aider / Simulateur de quotité ADI </a:t>
            </a:r>
            <a:endParaRPr lang="fr-FR" sz="1100" i="1" dirty="0"/>
          </a:p>
        </p:txBody>
      </p:sp>
      <p:sp>
        <p:nvSpPr>
          <p:cNvPr id="17"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3600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3.8 RDV DE DECOUVERTE</a:t>
            </a:r>
            <a:endParaRPr lang="fr-FR" sz="2400" dirty="0"/>
          </a:p>
        </p:txBody>
      </p:sp>
      <p:sp>
        <p:nvSpPr>
          <p:cNvPr id="18" name="Rectangle 17">
            <a:extLst>
              <a:ext uri="{FF2B5EF4-FFF2-40B4-BE49-F238E27FC236}">
                <a16:creationId xmlns:a16="http://schemas.microsoft.com/office/drawing/2014/main" xmlns="" id="{C58744C9-A2C3-457C-99DD-A9B171737A08}"/>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20" name="Flèche : pentagone 13">
            <a:extLst>
              <a:ext uri="{FF2B5EF4-FFF2-40B4-BE49-F238E27FC236}">
                <a16:creationId xmlns:a16="http://schemas.microsoft.com/office/drawing/2014/main" xmlns="" id="{5799C176-8151-497E-A350-541A4F04A725}"/>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21" name="Picture 2" descr="Résultat de recherche d'images pour &quot;clic icone&quot;">
            <a:hlinkClick r:id="rId4" action="ppaction://hlinksldjump"/>
            <a:extLst>
              <a:ext uri="{FF2B5EF4-FFF2-40B4-BE49-F238E27FC236}">
                <a16:creationId xmlns:a16="http://schemas.microsoft.com/office/drawing/2014/main" xmlns="" id="{D36299C5-1B84-49B8-BA8F-16E02C50E04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997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Objet 22" hidden="1"/>
          <p:cNvGraphicFramePr>
            <a:graphicFrameLocks noChangeAspect="1"/>
          </p:cNvGraphicFramePr>
          <p:nvPr>
            <p:custDataLst>
              <p:tags r:id="rId2"/>
            </p:custDataLst>
            <p:extLst>
              <p:ext uri="{D42A27DB-BD31-4B8C-83A1-F6EECF244321}">
                <p14:modId xmlns:p14="http://schemas.microsoft.com/office/powerpoint/2010/main" val="1541668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2824" name="Diapositive think-cell" r:id="rId4" imgW="421" imgH="420" progId="TCLayout.ActiveDocument.1">
                  <p:embed/>
                </p:oleObj>
              </mc:Choice>
              <mc:Fallback>
                <p:oleObj name="Diapositive think-cell" r:id="rId4" imgW="421" imgH="420" progId="TCLayout.ActiveDocument.1">
                  <p:embed/>
                  <p:pic>
                    <p:nvPicPr>
                      <p:cNvPr id="23" name="Objet 2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Espace réservé du texte 2"/>
          <p:cNvSpPr txBox="1">
            <a:spLocks/>
          </p:cNvSpPr>
          <p:nvPr/>
        </p:nvSpPr>
        <p:spPr>
          <a:xfrm>
            <a:off x="1119706" y="335228"/>
            <a:ext cx="6789638" cy="399555"/>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dirty="0"/>
              <a:t>1. prise de RDV et rdv de qualification</a:t>
            </a:r>
          </a:p>
        </p:txBody>
      </p:sp>
      <p:sp>
        <p:nvSpPr>
          <p:cNvPr id="26" name="ZoneTexte 25">
            <a:extLst>
              <a:ext uri="{FF2B5EF4-FFF2-40B4-BE49-F238E27FC236}">
                <a16:creationId xmlns:a16="http://schemas.microsoft.com/office/drawing/2014/main" xmlns="" id="{A7415FC6-C49D-456A-8415-81AD37E2AFDF}"/>
              </a:ext>
            </a:extLst>
          </p:cNvPr>
          <p:cNvSpPr txBox="1"/>
          <p:nvPr/>
        </p:nvSpPr>
        <p:spPr>
          <a:xfrm>
            <a:off x="292935" y="1712376"/>
            <a:ext cx="9443718" cy="5034779"/>
          </a:xfrm>
          <a:prstGeom prst="rect">
            <a:avLst/>
          </a:prstGeom>
          <a:noFill/>
          <a:ln>
            <a:solidFill>
              <a:schemeClr val="tx1"/>
            </a:solidFill>
          </a:ln>
        </p:spPr>
        <p:txBody>
          <a:bodyPr vert="horz" lIns="144000" tIns="41994" rIns="83988" bIns="41994" rtlCol="0">
            <a:noAutofit/>
          </a:bodyPr>
          <a:lstStyle>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200" b="0">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2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pPr lvl="1"/>
            <a:r>
              <a:rPr lang="fr-FR" sz="1600" b="1" dirty="0" smtClean="0"/>
              <a:t>Qualifier le projet Habitat du client pour être plus efficace le jour du RDV et </a:t>
            </a:r>
            <a:r>
              <a:rPr lang="fr-FR" sz="1600" b="1" dirty="0"/>
              <a:t>déterminer le niveau de compétences requis pour répondre au mieux </a:t>
            </a:r>
            <a:r>
              <a:rPr lang="fr-FR" sz="1600" b="1" dirty="0" smtClean="0"/>
              <a:t>aux besoins </a:t>
            </a:r>
            <a:r>
              <a:rPr lang="fr-FR" sz="1600" b="1" dirty="0"/>
              <a:t>du client </a:t>
            </a:r>
          </a:p>
          <a:p>
            <a:pPr lvl="1"/>
            <a:r>
              <a:rPr lang="fr-FR" b="1" u="sng" dirty="0" smtClean="0"/>
              <a:t>Prise </a:t>
            </a:r>
            <a:r>
              <a:rPr lang="fr-FR" b="1" u="sng" dirty="0"/>
              <a:t>de RDV</a:t>
            </a:r>
          </a:p>
          <a:p>
            <a:pPr lvl="2"/>
            <a:r>
              <a:rPr lang="fr-FR" dirty="0"/>
              <a:t>Lorsqu’un client / prospect sollicite l’agence pour prendre un RDV </a:t>
            </a:r>
            <a:r>
              <a:rPr lang="fr-FR" dirty="0" smtClean="0"/>
              <a:t>pour son projet immobilier : </a:t>
            </a:r>
          </a:p>
          <a:p>
            <a:pPr lvl="3"/>
            <a:r>
              <a:rPr lang="fr-FR" dirty="0" smtClean="0"/>
              <a:t>Si </a:t>
            </a:r>
            <a:r>
              <a:rPr lang="fr-FR" dirty="0"/>
              <a:t>prospect, créé le prospect</a:t>
            </a:r>
          </a:p>
          <a:p>
            <a:pPr lvl="3"/>
            <a:r>
              <a:rPr lang="fr-FR" dirty="0" smtClean="0"/>
              <a:t>Si conseiller n’a </a:t>
            </a:r>
            <a:r>
              <a:rPr lang="fr-FR" dirty="0"/>
              <a:t>pas la compétence </a:t>
            </a:r>
            <a:r>
              <a:rPr lang="fr-FR" dirty="0" smtClean="0"/>
              <a:t>habitat, </a:t>
            </a:r>
            <a:r>
              <a:rPr lang="fr-FR" dirty="0"/>
              <a:t>fixer </a:t>
            </a:r>
            <a:r>
              <a:rPr lang="fr-FR" dirty="0" smtClean="0"/>
              <a:t>un </a:t>
            </a:r>
            <a:r>
              <a:rPr lang="fr-FR" dirty="0"/>
              <a:t>RDV </a:t>
            </a:r>
            <a:r>
              <a:rPr lang="fr-FR" dirty="0" smtClean="0"/>
              <a:t>téléphonique de </a:t>
            </a:r>
            <a:r>
              <a:rPr lang="fr-FR" dirty="0"/>
              <a:t>qualification</a:t>
            </a:r>
            <a:r>
              <a:rPr lang="fr-FR" dirty="0" smtClean="0"/>
              <a:t>, dans les 2 jours qui suivent </a:t>
            </a:r>
            <a:r>
              <a:rPr lang="fr-FR" sz="1100" i="1" dirty="0" smtClean="0"/>
              <a:t>(à </a:t>
            </a:r>
            <a:r>
              <a:rPr lang="fr-FR" sz="1100" i="1" dirty="0"/>
              <a:t>planifier dans l’agenda en </a:t>
            </a:r>
            <a:r>
              <a:rPr lang="fr-FR" sz="1100" i="1" dirty="0" smtClean="0"/>
              <a:t>RVI)</a:t>
            </a:r>
          </a:p>
          <a:p>
            <a:pPr marL="355600" lvl="3" indent="-174625">
              <a:buNone/>
            </a:pPr>
            <a:r>
              <a:rPr lang="fr-FR" sz="1100" i="1" dirty="0" smtClean="0">
                <a:sym typeface="Wingdings" panose="05000000000000000000" pitchFamily="2" charset="2"/>
              </a:rPr>
              <a:t> </a:t>
            </a:r>
            <a:r>
              <a:rPr lang="fr-FR" sz="1100" i="1" dirty="0" smtClean="0">
                <a:solidFill>
                  <a:srgbClr val="0070C0"/>
                </a:solidFill>
              </a:rPr>
              <a:t>«</a:t>
            </a:r>
            <a:r>
              <a:rPr lang="fr-FR" sz="1100" i="1" dirty="0">
                <a:solidFill>
                  <a:srgbClr val="0070C0"/>
                </a:solidFill>
              </a:rPr>
              <a:t>Pour vous apporter le meilleur conseil pour votre projet immobilier, je vous propose dans un premier temps un RDV téléphonique de 10mn avec la personne qui prendra en charge votre </a:t>
            </a:r>
            <a:r>
              <a:rPr lang="fr-FR" sz="1100" i="1" dirty="0" smtClean="0">
                <a:solidFill>
                  <a:srgbClr val="0070C0"/>
                </a:solidFill>
              </a:rPr>
              <a:t>dossier </a:t>
            </a:r>
            <a:r>
              <a:rPr lang="fr-FR" i="1" dirty="0">
                <a:solidFill>
                  <a:srgbClr val="0070C0"/>
                </a:solidFill>
              </a:rPr>
              <a:t>Ce sera l’occasion de préciser la nature de votre investissement,  et de définir au plus près le délai pour pouvoir vous proposer une date de RDV adaptée à votre situation. Vous êtes disponible plutôt le matin ou l’après-midi</a:t>
            </a:r>
            <a:r>
              <a:rPr lang="fr-FR" i="1" dirty="0" smtClean="0">
                <a:solidFill>
                  <a:srgbClr val="0070C0"/>
                </a:solidFill>
              </a:rPr>
              <a:t>…….. »</a:t>
            </a:r>
            <a:endParaRPr lang="fr-FR" i="1" dirty="0">
              <a:solidFill>
                <a:srgbClr val="0070C0"/>
              </a:solidFill>
              <a:sym typeface="Wingdings" panose="05000000000000000000" pitchFamily="2" charset="2"/>
            </a:endParaRPr>
          </a:p>
          <a:p>
            <a:pPr marL="180975" lvl="4" indent="0">
              <a:buNone/>
            </a:pPr>
            <a:r>
              <a:rPr lang="fr-FR" sz="1200" i="0" dirty="0" smtClean="0"/>
              <a:t>- Si </a:t>
            </a:r>
            <a:r>
              <a:rPr lang="fr-FR" sz="1200" i="0" dirty="0"/>
              <a:t>conseiller </a:t>
            </a:r>
            <a:r>
              <a:rPr lang="fr-FR" sz="1200" i="0" dirty="0" smtClean="0"/>
              <a:t>est disponible </a:t>
            </a:r>
            <a:r>
              <a:rPr lang="fr-FR" sz="1200" i="0" dirty="0"/>
              <a:t>et a la compétence habitat : faire la qualification du projet </a:t>
            </a:r>
            <a:r>
              <a:rPr lang="fr-FR" sz="1200" i="0" dirty="0" smtClean="0"/>
              <a:t>et fixer le </a:t>
            </a:r>
            <a:r>
              <a:rPr lang="fr-FR" sz="1200" i="0" dirty="0"/>
              <a:t>RDV </a:t>
            </a:r>
            <a:r>
              <a:rPr lang="fr-FR" sz="1200" i="0" dirty="0" smtClean="0"/>
              <a:t> découverte</a:t>
            </a:r>
            <a:endParaRPr lang="fr-FR" sz="1200" i="0" dirty="0"/>
          </a:p>
          <a:p>
            <a:pPr lvl="4"/>
            <a:endParaRPr lang="fr-FR" sz="1200" dirty="0">
              <a:solidFill>
                <a:schemeClr val="bg2"/>
              </a:solidFill>
              <a:highlight>
                <a:srgbClr val="FFFF00"/>
              </a:highlight>
            </a:endParaRPr>
          </a:p>
          <a:p>
            <a:pPr lvl="1">
              <a:buNone/>
            </a:pPr>
            <a:r>
              <a:rPr lang="fr-FR" b="1" u="sng" dirty="0"/>
              <a:t>RDV de qualification téléphonique – </a:t>
            </a:r>
            <a:r>
              <a:rPr lang="fr-FR" b="1" i="1" u="sng" dirty="0" smtClean="0"/>
              <a:t>dans les 2 jours qui suivent la sollicitation du client</a:t>
            </a:r>
            <a:r>
              <a:rPr lang="fr-FR" b="1" i="1" dirty="0"/>
              <a:t> </a:t>
            </a:r>
            <a:r>
              <a:rPr lang="fr-FR" b="1" i="1" dirty="0" smtClean="0"/>
              <a:t>: </a:t>
            </a:r>
            <a:r>
              <a:rPr lang="fr-FR" dirty="0" smtClean="0"/>
              <a:t>préciser </a:t>
            </a:r>
            <a:r>
              <a:rPr lang="fr-FR" dirty="0"/>
              <a:t>d’emblée au client que l’objectif est de recueillir des informations clés pour conduire efficacement le RDV de découverte (et non pas amorcer le RDV de découverte)</a:t>
            </a:r>
            <a:r>
              <a:rPr lang="fr-FR" dirty="0">
                <a:solidFill>
                  <a:schemeClr val="bg2"/>
                </a:solidFill>
              </a:rPr>
              <a:t> </a:t>
            </a:r>
            <a:endParaRPr lang="fr-FR" dirty="0" smtClean="0">
              <a:solidFill>
                <a:schemeClr val="bg2"/>
              </a:solidFill>
            </a:endParaRPr>
          </a:p>
          <a:p>
            <a:pPr marL="0" lvl="2" indent="0">
              <a:buNone/>
            </a:pPr>
            <a:r>
              <a:rPr lang="fr-FR" b="1" i="1" dirty="0">
                <a:solidFill>
                  <a:srgbClr val="7030A0"/>
                </a:solidFill>
              </a:rPr>
              <a:t>Déterminer le niveau d’expertise </a:t>
            </a:r>
            <a:r>
              <a:rPr lang="fr-FR" b="1" dirty="0"/>
              <a:t>: </a:t>
            </a:r>
            <a:r>
              <a:rPr lang="fr-FR" dirty="0" smtClean="0"/>
              <a:t>le </a:t>
            </a:r>
            <a:r>
              <a:rPr lang="fr-FR" dirty="0"/>
              <a:t>conseiller détermine </a:t>
            </a:r>
            <a:r>
              <a:rPr lang="fr-FR" dirty="0" smtClean="0"/>
              <a:t>s’il </a:t>
            </a:r>
            <a:r>
              <a:rPr lang="fr-FR" dirty="0"/>
              <a:t>a le niveau d’expertise suffisant pour répondre aux attentes du client :</a:t>
            </a:r>
          </a:p>
          <a:p>
            <a:pPr marL="180975" lvl="3">
              <a:spcBef>
                <a:spcPts val="300"/>
              </a:spcBef>
            </a:pPr>
            <a:r>
              <a:rPr lang="fr-FR" dirty="0"/>
              <a:t>Si besoin d’expertise </a:t>
            </a:r>
            <a:r>
              <a:rPr lang="fr-FR" b="1" dirty="0"/>
              <a:t>pour préparer le RDV </a:t>
            </a:r>
            <a:r>
              <a:rPr lang="fr-FR" dirty="0"/>
              <a:t>: approfondissement </a:t>
            </a:r>
            <a:r>
              <a:rPr lang="fr-FR" b="1" dirty="0"/>
              <a:t>en amont </a:t>
            </a:r>
            <a:r>
              <a:rPr lang="fr-FR" dirty="0"/>
              <a:t>avec l’expert (mail / tel)</a:t>
            </a:r>
          </a:p>
          <a:p>
            <a:pPr marL="180975" lvl="3">
              <a:spcBef>
                <a:spcPts val="300"/>
              </a:spcBef>
            </a:pPr>
            <a:r>
              <a:rPr lang="fr-FR" dirty="0"/>
              <a:t>Si besoin d’expertise </a:t>
            </a:r>
            <a:r>
              <a:rPr lang="fr-FR" b="1" dirty="0"/>
              <a:t>pendant le RDV </a:t>
            </a:r>
            <a:r>
              <a:rPr lang="fr-FR" dirty="0"/>
              <a:t>: Lync expertise à 3 (client/conseiller/expert) </a:t>
            </a:r>
            <a:r>
              <a:rPr lang="fr-FR" b="1" dirty="0"/>
              <a:t>durant le RDV</a:t>
            </a:r>
            <a:endParaRPr lang="fr-FR" dirty="0">
              <a:solidFill>
                <a:schemeClr val="bg2"/>
              </a:solidFill>
            </a:endParaRPr>
          </a:p>
          <a:p>
            <a:pPr marL="0" lvl="2" indent="0">
              <a:buNone/>
            </a:pPr>
            <a:r>
              <a:rPr lang="fr-FR" b="1" i="1" dirty="0">
                <a:solidFill>
                  <a:srgbClr val="7030A0"/>
                </a:solidFill>
              </a:rPr>
              <a:t>Qualifier le projet du client </a:t>
            </a:r>
            <a:r>
              <a:rPr lang="fr-FR" dirty="0" smtClean="0"/>
              <a:t>: poser </a:t>
            </a:r>
            <a:r>
              <a:rPr lang="fr-FR" dirty="0"/>
              <a:t>les questions de qualification </a:t>
            </a:r>
            <a:r>
              <a:rPr lang="fr-FR" dirty="0" smtClean="0"/>
              <a:t>en utilisant la  </a:t>
            </a:r>
            <a:r>
              <a:rPr lang="fr-FR" b="1" dirty="0"/>
              <a:t>fiche technique </a:t>
            </a:r>
            <a:r>
              <a:rPr lang="fr-FR" b="1" dirty="0" smtClean="0"/>
              <a:t>« </a:t>
            </a:r>
            <a:r>
              <a:rPr lang="fr-FR" b="1" u="sng" dirty="0" smtClean="0"/>
              <a:t>Q</a:t>
            </a:r>
            <a:r>
              <a:rPr lang="fr-FR" b="1" dirty="0" smtClean="0">
                <a:hlinkClick r:id="" action="ppaction://noaction"/>
              </a:rPr>
              <a:t>ualification</a:t>
            </a:r>
            <a:r>
              <a:rPr lang="fr-FR" b="1" dirty="0" smtClean="0"/>
              <a:t> d’un RDV Habitat »</a:t>
            </a:r>
          </a:p>
          <a:p>
            <a:pPr lvl="2" indent="-92075">
              <a:buFont typeface="Calibri" panose="020F0502020204030204" pitchFamily="34" charset="0"/>
              <a:buChar char="-"/>
            </a:pPr>
            <a:r>
              <a:rPr lang="fr-FR" dirty="0" smtClean="0"/>
              <a:t>Compléter l’écran de qualification dans l’outil GREEN</a:t>
            </a:r>
            <a:endParaRPr lang="fr-FR" dirty="0"/>
          </a:p>
          <a:p>
            <a:pPr lvl="2" indent="-92075">
              <a:buFont typeface="Calibri" panose="020F0502020204030204" pitchFamily="34" charset="0"/>
              <a:buChar char="-"/>
            </a:pPr>
            <a:r>
              <a:rPr lang="fr-FR" dirty="0"/>
              <a:t>Demander au client de faire parvenir </a:t>
            </a:r>
            <a:r>
              <a:rPr lang="fr-FR" dirty="0" smtClean="0"/>
              <a:t>les </a:t>
            </a:r>
            <a:r>
              <a:rPr lang="fr-FR" b="1" dirty="0" smtClean="0"/>
              <a:t>PIAF</a:t>
            </a:r>
            <a:r>
              <a:rPr lang="fr-FR" dirty="0" smtClean="0"/>
              <a:t> principales </a:t>
            </a:r>
            <a:r>
              <a:rPr lang="fr-FR" b="1" dirty="0" smtClean="0"/>
              <a:t>avant </a:t>
            </a:r>
            <a:r>
              <a:rPr lang="fr-FR" b="1" dirty="0"/>
              <a:t>le RDV de découverte</a:t>
            </a:r>
            <a:r>
              <a:rPr lang="fr-FR" dirty="0"/>
              <a:t> </a:t>
            </a:r>
            <a:r>
              <a:rPr lang="fr-FR" dirty="0" smtClean="0"/>
              <a:t/>
            </a:r>
            <a:br>
              <a:rPr lang="fr-FR" dirty="0" smtClean="0"/>
            </a:br>
            <a:r>
              <a:rPr lang="fr-FR" dirty="0" smtClean="0"/>
              <a:t>(</a:t>
            </a:r>
            <a:r>
              <a:rPr lang="fr-FR" dirty="0"/>
              <a:t>identité, compromis, avis d’imposition, bulletin de paie, relevés de compte…)</a:t>
            </a:r>
          </a:p>
          <a:p>
            <a:pPr lvl="2" indent="-92075">
              <a:buFont typeface="Calibri" panose="020F0502020204030204" pitchFamily="34" charset="0"/>
              <a:buChar char="-"/>
            </a:pPr>
            <a:r>
              <a:rPr lang="fr-FR" dirty="0"/>
              <a:t>Envoyer un </a:t>
            </a:r>
            <a:r>
              <a:rPr lang="fr-FR" b="1" dirty="0"/>
              <a:t>mail de confirmation au client </a:t>
            </a:r>
            <a:r>
              <a:rPr lang="fr-FR" b="1" dirty="0" smtClean="0"/>
              <a:t>du</a:t>
            </a:r>
            <a:r>
              <a:rPr lang="fr-FR" dirty="0" smtClean="0"/>
              <a:t> </a:t>
            </a:r>
            <a:r>
              <a:rPr lang="fr-FR" dirty="0"/>
              <a:t>RDV de découverte et la liste des PIAF </a:t>
            </a:r>
            <a:r>
              <a:rPr lang="fr-FR" dirty="0" smtClean="0"/>
              <a:t>à </a:t>
            </a:r>
            <a:r>
              <a:rPr lang="fr-FR" dirty="0"/>
              <a:t>envoyer par mail</a:t>
            </a:r>
          </a:p>
          <a:p>
            <a:pPr lvl="2" indent="-92075">
              <a:buFont typeface="Calibri" panose="020F0502020204030204" pitchFamily="34" charset="0"/>
              <a:buChar char="-"/>
            </a:pPr>
            <a:r>
              <a:rPr lang="fr-FR" dirty="0" smtClean="0"/>
              <a:t>Si </a:t>
            </a:r>
            <a:r>
              <a:rPr lang="fr-FR" dirty="0"/>
              <a:t>le client demande un </a:t>
            </a:r>
            <a:r>
              <a:rPr lang="fr-FR" b="1" dirty="0"/>
              <a:t>calcul d’enveloppe </a:t>
            </a:r>
            <a:r>
              <a:rPr lang="fr-FR" dirty="0"/>
              <a:t>(capacité de financement), le réorienter vers </a:t>
            </a:r>
            <a:r>
              <a:rPr lang="fr-FR" b="1" dirty="0"/>
              <a:t>e-</a:t>
            </a:r>
            <a:r>
              <a:rPr lang="fr-FR" b="1" dirty="0" err="1"/>
              <a:t>immo</a:t>
            </a:r>
            <a:r>
              <a:rPr lang="fr-FR" b="1" dirty="0"/>
              <a:t> </a:t>
            </a:r>
            <a:r>
              <a:rPr lang="fr-FR" b="1" dirty="0" smtClean="0"/>
              <a:t/>
            </a:r>
            <a:br>
              <a:rPr lang="fr-FR" b="1" dirty="0" smtClean="0"/>
            </a:br>
            <a:r>
              <a:rPr lang="fr-FR" dirty="0" smtClean="0"/>
              <a:t>ou proposer un </a:t>
            </a:r>
            <a:r>
              <a:rPr lang="fr-FR" b="1" dirty="0" smtClean="0"/>
              <a:t>RDV </a:t>
            </a:r>
            <a:r>
              <a:rPr lang="fr-FR" b="1" dirty="0"/>
              <a:t>téléphonique </a:t>
            </a:r>
            <a:endParaRPr lang="fr-FR" dirty="0"/>
          </a:p>
          <a:p>
            <a:pPr lvl="1"/>
            <a:endParaRPr lang="fr-FR" b="1" dirty="0"/>
          </a:p>
        </p:txBody>
      </p:sp>
      <p:sp>
        <p:nvSpPr>
          <p:cNvPr id="25" name="Rectangle 24">
            <a:extLst>
              <a:ext uri="{FF2B5EF4-FFF2-40B4-BE49-F238E27FC236}">
                <a16:creationId xmlns:a16="http://schemas.microsoft.com/office/drawing/2014/main" xmlns="" id="{C33865D5-B5B1-4825-9ADC-AA980CD03510}"/>
              </a:ext>
            </a:extLst>
          </p:cNvPr>
          <p:cNvSpPr/>
          <p:nvPr/>
        </p:nvSpPr>
        <p:spPr>
          <a:xfrm>
            <a:off x="310129" y="1431615"/>
            <a:ext cx="9443718" cy="316835"/>
          </a:xfrm>
          <a:prstGeom prst="rect">
            <a:avLst/>
          </a:prstGeom>
          <a:solidFill>
            <a:schemeClr val="accent4">
              <a:lumMod val="7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EN QUOI CA CONSISTE ?</a:t>
            </a:r>
          </a:p>
        </p:txBody>
      </p:sp>
      <p:sp>
        <p:nvSpPr>
          <p:cNvPr id="43" name="Rectangle 42">
            <a:extLst>
              <a:ext uri="{FF2B5EF4-FFF2-40B4-BE49-F238E27FC236}">
                <a16:creationId xmlns:a16="http://schemas.microsoft.com/office/drawing/2014/main" xmlns="" id="{CC9B0F4B-DF37-431A-B54F-C8E9F178C5C7}"/>
              </a:ext>
            </a:extLst>
          </p:cNvPr>
          <p:cNvSpPr/>
          <p:nvPr/>
        </p:nvSpPr>
        <p:spPr>
          <a:xfrm>
            <a:off x="7169819" y="5829494"/>
            <a:ext cx="2565650" cy="917661"/>
          </a:xfrm>
          <a:prstGeom prst="rect">
            <a:avLst/>
          </a:prstGeom>
          <a:solidFill>
            <a:schemeClr val="bg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171450" indent="-171450">
              <a:buFont typeface="Calibri" panose="020F0502020204030204" pitchFamily="34" charset="0"/>
              <a:buChar char="&gt;"/>
            </a:pPr>
            <a:r>
              <a:rPr lang="fr-FR" sz="1100" dirty="0">
                <a:solidFill>
                  <a:schemeClr val="tx1"/>
                </a:solidFill>
                <a:hlinkClick r:id="rId6" action="ppaction://hlinksldjump"/>
              </a:rPr>
              <a:t>Trame </a:t>
            </a:r>
            <a:r>
              <a:rPr lang="fr-FR" sz="1100" dirty="0" smtClean="0">
                <a:solidFill>
                  <a:schemeClr val="tx1"/>
                </a:solidFill>
                <a:hlinkClick r:id="rId6" action="ppaction://hlinksldjump"/>
              </a:rPr>
              <a:t>prise </a:t>
            </a:r>
            <a:r>
              <a:rPr lang="fr-FR" sz="1100" dirty="0">
                <a:solidFill>
                  <a:schemeClr val="tx1"/>
                </a:solidFill>
                <a:hlinkClick r:id="rId6" action="ppaction://hlinksldjump"/>
              </a:rPr>
              <a:t>de </a:t>
            </a:r>
            <a:r>
              <a:rPr lang="fr-FR" sz="1100" dirty="0" smtClean="0">
                <a:solidFill>
                  <a:schemeClr val="tx1"/>
                </a:solidFill>
                <a:hlinkClick r:id="rId6" action="ppaction://hlinksldjump"/>
              </a:rPr>
              <a:t>rendez-vous et RDV de qualification</a:t>
            </a:r>
            <a:endParaRPr lang="fr-FR" sz="1100" dirty="0" smtClean="0">
              <a:solidFill>
                <a:schemeClr val="tx1"/>
              </a:solidFill>
            </a:endParaRPr>
          </a:p>
          <a:p>
            <a:pPr marL="171450" indent="-171450">
              <a:buFont typeface="Calibri" panose="020F0502020204030204" pitchFamily="34" charset="0"/>
              <a:buChar char="&gt;"/>
            </a:pPr>
            <a:r>
              <a:rPr lang="fr-FR" sz="1100" u="sng" dirty="0" smtClean="0">
                <a:solidFill>
                  <a:schemeClr val="tx1"/>
                </a:solidFill>
                <a:hlinkClick r:id="rId7" action="ppaction://hlinksldjump"/>
              </a:rPr>
              <a:t>Qualification et préparation d’un RDV Habitat</a:t>
            </a:r>
            <a:endParaRPr lang="fr-FR" sz="1100" u="sng" dirty="0">
              <a:solidFill>
                <a:schemeClr val="tx1"/>
              </a:solidFill>
            </a:endParaRPr>
          </a:p>
          <a:p>
            <a:pPr marL="171450" indent="-171450">
              <a:buFont typeface="Calibri" panose="020F0502020204030204" pitchFamily="34" charset="0"/>
              <a:buChar char="&gt;"/>
            </a:pPr>
            <a:r>
              <a:rPr lang="fr-FR" sz="1100" u="sng" dirty="0" smtClean="0">
                <a:solidFill>
                  <a:schemeClr val="tx1"/>
                </a:solidFill>
                <a:hlinkClick r:id="rId8" action="ppaction://hlinksldjump"/>
              </a:rPr>
              <a:t>Création du prospect</a:t>
            </a:r>
            <a:endParaRPr lang="fr-FR" sz="1100" u="sng" dirty="0" smtClean="0">
              <a:solidFill>
                <a:schemeClr val="tx1"/>
              </a:solidFill>
            </a:endParaRPr>
          </a:p>
          <a:p>
            <a:endParaRPr lang="fr-FR" sz="1100" dirty="0">
              <a:solidFill>
                <a:srgbClr val="FF0000"/>
              </a:solidFill>
            </a:endParaRPr>
          </a:p>
          <a:p>
            <a:pPr marL="171450" indent="-171450">
              <a:buFont typeface="Calibri" panose="020F0502020204030204" pitchFamily="34" charset="0"/>
              <a:buChar char="&gt;"/>
            </a:pPr>
            <a:endParaRPr lang="fr-FR" sz="1100" dirty="0">
              <a:solidFill>
                <a:schemeClr val="tx1"/>
              </a:solidFill>
            </a:endParaRPr>
          </a:p>
        </p:txBody>
      </p:sp>
      <p:sp>
        <p:nvSpPr>
          <p:cNvPr id="44" name="Rectangle 43">
            <a:extLst>
              <a:ext uri="{FF2B5EF4-FFF2-40B4-BE49-F238E27FC236}">
                <a16:creationId xmlns:a16="http://schemas.microsoft.com/office/drawing/2014/main" xmlns="" id="{B735BB12-C70E-4AF5-AA02-8E422B78FD28}"/>
              </a:ext>
            </a:extLst>
          </p:cNvPr>
          <p:cNvSpPr/>
          <p:nvPr/>
        </p:nvSpPr>
        <p:spPr>
          <a:xfrm>
            <a:off x="7171003" y="5517232"/>
            <a:ext cx="2565650" cy="316835"/>
          </a:xfrm>
          <a:prstGeom prst="rect">
            <a:avLst/>
          </a:prstGeom>
          <a:solidFill>
            <a:schemeClr val="accent2"/>
          </a:solidFill>
          <a:ln w="127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FICHES </a:t>
            </a:r>
            <a:r>
              <a:rPr lang="fr-FR" sz="1200" b="1" dirty="0" smtClean="0">
                <a:solidFill>
                  <a:schemeClr val="bg1"/>
                </a:solidFill>
              </a:rPr>
              <a:t>TECHNIQUES</a:t>
            </a:r>
            <a:endParaRPr lang="fr-FR" sz="1200" b="1" dirty="0">
              <a:solidFill>
                <a:schemeClr val="bg1"/>
              </a:solidFill>
            </a:endParaRPr>
          </a:p>
        </p:txBody>
      </p:sp>
      <p:sp>
        <p:nvSpPr>
          <p:cNvPr id="12" name="Rectangle 11">
            <a:extLst>
              <a:ext uri="{FF2B5EF4-FFF2-40B4-BE49-F238E27FC236}">
                <a16:creationId xmlns:a16="http://schemas.microsoft.com/office/drawing/2014/main" xmlns="" id="{5B7E94C3-F886-4BDE-B232-8935914A1BF3}"/>
              </a:ext>
            </a:extLst>
          </p:cNvPr>
          <p:cNvSpPr/>
          <p:nvPr/>
        </p:nvSpPr>
        <p:spPr>
          <a:xfrm>
            <a:off x="1062805" y="10633"/>
            <a:ext cx="1421629" cy="332743"/>
          </a:xfrm>
          <a:prstGeom prst="rect">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ÉTAPE</a:t>
            </a:r>
          </a:p>
        </p:txBody>
      </p:sp>
      <p:pic>
        <p:nvPicPr>
          <p:cNvPr id="11" name="Espace réservé du contenu 3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
        <p:nvSpPr>
          <p:cNvPr id="14" name="Rectangle 13">
            <a:extLst>
              <a:ext uri="{FF2B5EF4-FFF2-40B4-BE49-F238E27FC236}">
                <a16:creationId xmlns:a16="http://schemas.microsoft.com/office/drawing/2014/main" xmlns="" id="{DE66406E-7C3B-4759-8171-A8BE5E1E5210}"/>
              </a:ext>
            </a:extLst>
          </p:cNvPr>
          <p:cNvSpPr/>
          <p:nvPr/>
        </p:nvSpPr>
        <p:spPr>
          <a:xfrm>
            <a:off x="245236" y="11698"/>
            <a:ext cx="793694" cy="83389"/>
          </a:xfrm>
          <a:prstGeom prst="rect">
            <a:avLst/>
          </a:prstGeom>
          <a:noFill/>
          <a:ln w="28575" cap="flat" cmpd="sng" algn="ctr">
            <a:solidFill>
              <a:schemeClr val="tx1">
                <a:lumMod val="95000"/>
                <a:lumOff val="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Tree>
    <p:extLst>
      <p:ext uri="{BB962C8B-B14F-4D97-AF65-F5344CB8AC3E}">
        <p14:creationId xmlns:p14="http://schemas.microsoft.com/office/powerpoint/2010/main" val="4011433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36" y="1340768"/>
            <a:ext cx="4719728"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803" y="4289971"/>
            <a:ext cx="3073913" cy="2081584"/>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12" name="ZoneTexte 11"/>
          <p:cNvSpPr txBox="1"/>
          <p:nvPr/>
        </p:nvSpPr>
        <p:spPr>
          <a:xfrm>
            <a:off x="6177136" y="1270501"/>
            <a:ext cx="3267807" cy="2123658"/>
          </a:xfrm>
          <a:prstGeom prst="rect">
            <a:avLst/>
          </a:prstGeom>
          <a:noFill/>
        </p:spPr>
        <p:txBody>
          <a:bodyPr wrap="square" rtlCol="0">
            <a:spAutoFit/>
          </a:bodyPr>
          <a:lstStyle/>
          <a:p>
            <a:pPr marL="228600" indent="-228600" defTabSz="736609">
              <a:buAutoNum type="arabicParenR"/>
            </a:pPr>
            <a:r>
              <a:rPr lang="fr-FR" sz="1200" dirty="0" smtClean="0"/>
              <a:t>Ouvrir la fiche automatique PIAF</a:t>
            </a:r>
          </a:p>
          <a:p>
            <a:pPr marL="228600" indent="-228600" defTabSz="736609">
              <a:buAutoNum type="arabicParenR"/>
            </a:pPr>
            <a:r>
              <a:rPr lang="fr-FR" sz="1200" dirty="0" smtClean="0"/>
              <a:t>Cocher les  4 caractéristiques du financement</a:t>
            </a:r>
          </a:p>
          <a:p>
            <a:pPr marL="228600" indent="-228600" defTabSz="736609">
              <a:buAutoNum type="arabicParenR"/>
            </a:pPr>
            <a:r>
              <a:rPr lang="fr-FR" sz="1200" dirty="0" smtClean="0"/>
              <a:t>Cliquer sur « valider »</a:t>
            </a:r>
          </a:p>
          <a:p>
            <a:pPr defTabSz="736609"/>
            <a:r>
              <a:rPr lang="fr-FR" sz="1200" i="1" dirty="0" smtClean="0"/>
              <a:t/>
            </a:r>
            <a:br>
              <a:rPr lang="fr-FR" sz="1200" i="1" dirty="0" smtClean="0"/>
            </a:br>
            <a:r>
              <a:rPr lang="fr-FR" sz="1200" i="1" dirty="0" smtClean="0"/>
              <a:t>Deux documents sont générés automatiquement et listent l’ensemble des PIAF à transmettre par le client (liste plus  précise que Green)</a:t>
            </a:r>
          </a:p>
          <a:p>
            <a:pPr marL="228600" indent="-228600" defTabSz="736609">
              <a:buFont typeface="+mj-lt"/>
              <a:buAutoNum type="arabicParenR" startAt="4"/>
            </a:pPr>
            <a:endParaRPr lang="fr-FR" sz="1200" dirty="0" smtClean="0"/>
          </a:p>
          <a:p>
            <a:pPr marL="228600" indent="-228600" defTabSz="736609">
              <a:buFont typeface="+mj-lt"/>
              <a:buAutoNum type="arabicParenR" startAt="4"/>
            </a:pPr>
            <a:r>
              <a:rPr lang="fr-FR" sz="1200" dirty="0" smtClean="0"/>
              <a:t>Remettre la liste des PIAF au client</a:t>
            </a:r>
          </a:p>
          <a:p>
            <a:pPr marL="228600" indent="-228600" defTabSz="736609">
              <a:buFont typeface="+mj-lt"/>
              <a:buAutoNum type="arabicParenR" startAt="4"/>
            </a:pPr>
            <a:r>
              <a:rPr lang="fr-FR" sz="1200" dirty="0" smtClean="0"/>
              <a:t>Garder une trace du document en prévision du prochain rendez-vous</a:t>
            </a:r>
            <a:endParaRPr lang="fr-FR" sz="1200" dirty="0"/>
          </a:p>
        </p:txBody>
      </p:sp>
      <p:sp>
        <p:nvSpPr>
          <p:cNvPr id="13" name="Rectangle 12"/>
          <p:cNvSpPr/>
          <p:nvPr/>
        </p:nvSpPr>
        <p:spPr>
          <a:xfrm>
            <a:off x="776536" y="1340768"/>
            <a:ext cx="4719728" cy="2808312"/>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14" name="Rectangle 13"/>
          <p:cNvSpPr/>
          <p:nvPr/>
        </p:nvSpPr>
        <p:spPr>
          <a:xfrm>
            <a:off x="478939" y="1556792"/>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2</a:t>
            </a:r>
            <a:endParaRPr lang="fr-FR" sz="1050" b="1" dirty="0">
              <a:solidFill>
                <a:schemeClr val="bg1"/>
              </a:solidFill>
            </a:endParaRPr>
          </a:p>
        </p:txBody>
      </p:sp>
      <p:sp>
        <p:nvSpPr>
          <p:cNvPr id="16" name="Rectangle 15"/>
          <p:cNvSpPr/>
          <p:nvPr/>
        </p:nvSpPr>
        <p:spPr>
          <a:xfrm>
            <a:off x="7966699" y="4293096"/>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5</a:t>
            </a:r>
            <a:endParaRPr lang="fr-FR" sz="1050" b="1" dirty="0">
              <a:solidFill>
                <a:schemeClr val="bg1"/>
              </a:solidFill>
            </a:endParaRPr>
          </a:p>
        </p:txBody>
      </p:sp>
      <p:pic>
        <p:nvPicPr>
          <p:cNvPr id="1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3276" y="4293096"/>
            <a:ext cx="2569724" cy="2081434"/>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18" name="Rectangle 17"/>
          <p:cNvSpPr/>
          <p:nvPr/>
        </p:nvSpPr>
        <p:spPr>
          <a:xfrm>
            <a:off x="4725928" y="4289971"/>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4</a:t>
            </a:r>
            <a:endParaRPr lang="fr-FR" sz="1050" b="1" dirty="0">
              <a:solidFill>
                <a:schemeClr val="bg1"/>
              </a:solidFill>
            </a:endParaRPr>
          </a:p>
        </p:txBody>
      </p:sp>
      <p:sp>
        <p:nvSpPr>
          <p:cNvPr id="19" name="Rectangle 18"/>
          <p:cNvSpPr/>
          <p:nvPr/>
        </p:nvSpPr>
        <p:spPr>
          <a:xfrm>
            <a:off x="2405588" y="3714457"/>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3</a:t>
            </a:r>
            <a:endParaRPr lang="fr-FR" sz="1050" b="1" dirty="0">
              <a:solidFill>
                <a:schemeClr val="bg1"/>
              </a:solidFill>
            </a:endParaRPr>
          </a:p>
        </p:txBody>
      </p:sp>
      <p:sp>
        <p:nvSpPr>
          <p:cNvPr id="23" name="Rectangle 22"/>
          <p:cNvSpPr/>
          <p:nvPr/>
        </p:nvSpPr>
        <p:spPr>
          <a:xfrm>
            <a:off x="272480" y="550421"/>
            <a:ext cx="8568952" cy="538609"/>
          </a:xfrm>
          <a:prstGeom prst="rect">
            <a:avLst/>
          </a:prstGeom>
        </p:spPr>
        <p:txBody>
          <a:bodyPr wrap="square">
            <a:spAutoFit/>
          </a:bodyPr>
          <a:lstStyle/>
          <a:p>
            <a:pPr marL="171450" indent="-171450">
              <a:buFont typeface="Calibri" panose="020F0502020204030204" pitchFamily="34" charset="0"/>
              <a:buChar char="&gt;"/>
            </a:pPr>
            <a:r>
              <a:rPr lang="fr-FR" sz="1800" u="sng" dirty="0" smtClean="0"/>
              <a:t>Fiche automatique des PIAF</a:t>
            </a:r>
          </a:p>
          <a:p>
            <a:pPr marL="180975"/>
            <a:r>
              <a:rPr lang="fr-FR" sz="1100" i="1" dirty="0"/>
              <a:t>Chemin d’accès : Intranet Info Métiers  / </a:t>
            </a:r>
            <a:r>
              <a:rPr lang="fr-FR" sz="1100" i="1" dirty="0">
                <a:hlinkClick r:id="rId5"/>
              </a:rPr>
              <a:t>Particuliers</a:t>
            </a:r>
            <a:r>
              <a:rPr lang="fr-FR" sz="1100" i="1" dirty="0"/>
              <a:t> / Financer / 5mn pour </a:t>
            </a:r>
            <a:r>
              <a:rPr lang="fr-FR" sz="1100" i="1" dirty="0" smtClean="0"/>
              <a:t>parler Crédit / </a:t>
            </a:r>
            <a:r>
              <a:rPr lang="fr-FR" sz="1100" i="1" dirty="0" err="1" smtClean="0"/>
              <a:t>Process</a:t>
            </a:r>
            <a:r>
              <a:rPr lang="fr-FR" sz="1100" i="1" dirty="0" smtClean="0"/>
              <a:t> habitat / Fiche génératrice de PIAF </a:t>
            </a:r>
            <a:endParaRPr lang="fr-FR" sz="1100" i="1" dirty="0"/>
          </a:p>
        </p:txBody>
      </p:sp>
      <p:sp>
        <p:nvSpPr>
          <p:cNvPr id="24"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3.9 RDV DE DECOUVERTE</a:t>
            </a:r>
            <a:endParaRPr lang="fr-FR" sz="2400" dirty="0"/>
          </a:p>
        </p:txBody>
      </p:sp>
      <p:sp>
        <p:nvSpPr>
          <p:cNvPr id="25" name="Rectangle 24">
            <a:extLst>
              <a:ext uri="{FF2B5EF4-FFF2-40B4-BE49-F238E27FC236}">
                <a16:creationId xmlns:a16="http://schemas.microsoft.com/office/drawing/2014/main" xmlns="" id="{C58744C9-A2C3-457C-99DD-A9B171737A08}"/>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26" name="Flèche : pentagone 13">
            <a:extLst>
              <a:ext uri="{FF2B5EF4-FFF2-40B4-BE49-F238E27FC236}">
                <a16:creationId xmlns:a16="http://schemas.microsoft.com/office/drawing/2014/main" xmlns="" id="{5799C176-8151-497E-A350-541A4F04A725}"/>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27" name="Picture 2" descr="Résultat de recherche d'images pour &quot;clic icone&quot;">
            <a:hlinkClick r:id="rId6" action="ppaction://hlinksldjump"/>
            <a:extLst>
              <a:ext uri="{FF2B5EF4-FFF2-40B4-BE49-F238E27FC236}">
                <a16:creationId xmlns:a16="http://schemas.microsoft.com/office/drawing/2014/main" xmlns="" id="{D36299C5-1B84-49B8-BA8F-16E02C50E04E}"/>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745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 name="Image 57"/>
          <p:cNvPicPr/>
          <p:nvPr/>
        </p:nvPicPr>
        <p:blipFill rotWithShape="1">
          <a:blip r:embed="rId2">
            <a:extLst>
              <a:ext uri="{28A0092B-C50C-407E-A947-70E740481C1C}">
                <a14:useLocalDpi xmlns:a14="http://schemas.microsoft.com/office/drawing/2010/main" val="0"/>
              </a:ext>
            </a:extLst>
          </a:blip>
          <a:srcRect r="2587"/>
          <a:stretch/>
        </p:blipFill>
        <p:spPr bwMode="auto">
          <a:xfrm>
            <a:off x="5025008" y="3588577"/>
            <a:ext cx="4104456" cy="1852684"/>
          </a:xfrm>
          <a:prstGeom prst="rect">
            <a:avLst/>
          </a:prstGeom>
          <a:noFill/>
          <a:ln>
            <a:noFill/>
          </a:ln>
        </p:spPr>
      </p:pic>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8" name="ZoneTexte 17"/>
          <p:cNvSpPr txBox="1"/>
          <p:nvPr/>
        </p:nvSpPr>
        <p:spPr>
          <a:xfrm>
            <a:off x="4864043" y="1292748"/>
            <a:ext cx="4800541" cy="2492990"/>
          </a:xfrm>
          <a:prstGeom prst="rect">
            <a:avLst/>
          </a:prstGeom>
          <a:noFill/>
        </p:spPr>
        <p:txBody>
          <a:bodyPr wrap="square" rtlCol="0">
            <a:spAutoFit/>
          </a:bodyPr>
          <a:lstStyle/>
          <a:p>
            <a:pPr marL="228600" indent="-228600" defTabSz="736609">
              <a:buAutoNum type="arabicParenR"/>
            </a:pPr>
            <a:r>
              <a:rPr lang="fr-FR" sz="1200" dirty="0" smtClean="0"/>
              <a:t>Lorsque le plan </a:t>
            </a:r>
            <a:r>
              <a:rPr lang="fr-FR" sz="1200" dirty="0"/>
              <a:t>de financement </a:t>
            </a:r>
            <a:r>
              <a:rPr lang="fr-FR" sz="1200" dirty="0" smtClean="0"/>
              <a:t>est OK dans </a:t>
            </a:r>
            <a:r>
              <a:rPr lang="fr-FR" sz="1200" dirty="0" err="1" smtClean="0"/>
              <a:t>SimulCA</a:t>
            </a:r>
            <a:r>
              <a:rPr lang="fr-FR" sz="1200" dirty="0" smtClean="0"/>
              <a:t>, cliquer sur </a:t>
            </a:r>
            <a:r>
              <a:rPr lang="fr-FR" sz="1200" b="1" dirty="0" smtClean="0"/>
              <a:t>« mémoriser » </a:t>
            </a:r>
            <a:r>
              <a:rPr lang="fr-FR" sz="1200" dirty="0" smtClean="0"/>
              <a:t>puis cliquer sur </a:t>
            </a:r>
            <a:r>
              <a:rPr lang="fr-FR" sz="1200" b="1" dirty="0" smtClean="0"/>
              <a:t>« l’icone MAISON » </a:t>
            </a:r>
            <a:r>
              <a:rPr lang="fr-FR" sz="1200" dirty="0" smtClean="0"/>
              <a:t>pour </a:t>
            </a:r>
            <a:r>
              <a:rPr lang="fr-FR" sz="1200" dirty="0"/>
              <a:t>pouvoir par la suite le rattacher à </a:t>
            </a:r>
            <a:r>
              <a:rPr lang="fr-FR" sz="1200" dirty="0" smtClean="0"/>
              <a:t>l’EPH client</a:t>
            </a:r>
            <a:endParaRPr lang="fr-FR" sz="1200" dirty="0"/>
          </a:p>
          <a:p>
            <a:pPr marL="228600" indent="-228600" defTabSz="736609">
              <a:buAutoNum type="arabicParenR"/>
            </a:pPr>
            <a:endParaRPr lang="fr-FR" sz="1200" dirty="0"/>
          </a:p>
          <a:p>
            <a:pPr defTabSz="736609"/>
            <a:r>
              <a:rPr lang="fr-FR" sz="1200" i="1" dirty="0" smtClean="0"/>
              <a:t>Sont </a:t>
            </a:r>
            <a:r>
              <a:rPr lang="fr-FR" sz="1200" i="1" dirty="0"/>
              <a:t>éligibles tous les types de </a:t>
            </a:r>
            <a:r>
              <a:rPr lang="fr-FR" sz="1200" i="1" dirty="0" smtClean="0"/>
              <a:t>projets SAUF:</a:t>
            </a:r>
          </a:p>
          <a:p>
            <a:pPr marL="171450" indent="-171450" defTabSz="736609">
              <a:buFontTx/>
              <a:buChar char="-"/>
            </a:pPr>
            <a:r>
              <a:rPr lang="fr-FR" sz="1200" i="1" dirty="0" smtClean="0"/>
              <a:t>Les </a:t>
            </a:r>
            <a:r>
              <a:rPr lang="fr-FR" sz="1200" i="1" dirty="0"/>
              <a:t>rachats de prêts </a:t>
            </a:r>
            <a:r>
              <a:rPr lang="fr-FR" sz="1200" i="1" dirty="0" smtClean="0"/>
              <a:t>externes</a:t>
            </a:r>
          </a:p>
          <a:p>
            <a:pPr marL="171450" indent="-171450" defTabSz="736609">
              <a:buFontTx/>
              <a:buChar char="-"/>
            </a:pPr>
            <a:r>
              <a:rPr lang="fr-FR" sz="1200" i="1" dirty="0" smtClean="0"/>
              <a:t>Les </a:t>
            </a:r>
            <a:r>
              <a:rPr lang="fr-FR" sz="1200" i="1" dirty="0"/>
              <a:t>prêts en </a:t>
            </a:r>
            <a:r>
              <a:rPr lang="fr-FR" sz="1200" i="1" dirty="0" smtClean="0"/>
              <a:t>devises</a:t>
            </a:r>
          </a:p>
          <a:p>
            <a:pPr marL="171450" indent="-171450" defTabSz="736609">
              <a:buFontTx/>
              <a:buChar char="-"/>
            </a:pPr>
            <a:r>
              <a:rPr lang="fr-FR" sz="1200" i="1" dirty="0" smtClean="0"/>
              <a:t>Les </a:t>
            </a:r>
            <a:r>
              <a:rPr lang="fr-FR" sz="1200" i="1" dirty="0"/>
              <a:t>financements en </a:t>
            </a:r>
            <a:r>
              <a:rPr lang="fr-FR" sz="1200" i="1" dirty="0" smtClean="0"/>
              <a:t>SCI</a:t>
            </a:r>
          </a:p>
          <a:p>
            <a:pPr marL="171450" indent="-171450" defTabSz="736609">
              <a:buFontTx/>
              <a:buChar char="-"/>
            </a:pPr>
            <a:r>
              <a:rPr lang="fr-FR" sz="1200" i="1" dirty="0" smtClean="0"/>
              <a:t>Les prêts </a:t>
            </a:r>
            <a:r>
              <a:rPr lang="fr-FR" sz="1200" i="1" dirty="0"/>
              <a:t>« techniques » : mobilisation de fortune, achat garage etc</a:t>
            </a:r>
            <a:r>
              <a:rPr lang="fr-FR" sz="1200" i="1" dirty="0" smtClean="0"/>
              <a:t>…</a:t>
            </a:r>
          </a:p>
          <a:p>
            <a:pPr marL="171450" indent="-171450" defTabSz="736609">
              <a:buFontTx/>
              <a:buChar char="-"/>
            </a:pPr>
            <a:endParaRPr lang="fr-FR" sz="1200" i="1" dirty="0" smtClean="0"/>
          </a:p>
          <a:p>
            <a:pPr marL="171450" indent="-171450" defTabSz="736609">
              <a:buFontTx/>
              <a:buChar char="-"/>
            </a:pPr>
            <a:endParaRPr lang="fr-FR" sz="1200" i="1" dirty="0"/>
          </a:p>
          <a:p>
            <a:pPr marL="228600" indent="-228600" defTabSz="736609">
              <a:buFont typeface="+mj-lt"/>
              <a:buAutoNum type="arabicParenR" startAt="2"/>
            </a:pPr>
            <a:r>
              <a:rPr lang="fr-FR" sz="1200" b="1" dirty="0" smtClean="0"/>
              <a:t>Créer </a:t>
            </a:r>
            <a:r>
              <a:rPr lang="fr-FR" sz="1200" b="1" dirty="0"/>
              <a:t>un EPH ou rattacher un plan de financement </a:t>
            </a:r>
            <a:r>
              <a:rPr lang="fr-FR" sz="1200" dirty="0"/>
              <a:t>à un EPH existant</a:t>
            </a:r>
          </a:p>
          <a:p>
            <a:pPr marL="228600" indent="-228600" defTabSz="736609">
              <a:buAutoNum type="arabicParenR" startAt="2"/>
            </a:pPr>
            <a:endParaRPr lang="fr-FR" sz="1200" dirty="0"/>
          </a:p>
        </p:txBody>
      </p:sp>
      <p:sp>
        <p:nvSpPr>
          <p:cNvPr id="32" name="TextBox 16"/>
          <p:cNvSpPr txBox="1"/>
          <p:nvPr/>
        </p:nvSpPr>
        <p:spPr>
          <a:xfrm>
            <a:off x="1343806" y="4031209"/>
            <a:ext cx="1972724" cy="388887"/>
          </a:xfrm>
          <a:prstGeom prst="rect">
            <a:avLst/>
          </a:prstGeom>
          <a:noFill/>
          <a:ln w="9525">
            <a:noFill/>
            <a:prstDash val="solid"/>
            <a:miter lim="800000"/>
            <a:headEnd/>
            <a:tailEnd/>
          </a:ln>
          <a:effectLst/>
          <a:extLst/>
        </p:spPr>
        <p:txBody>
          <a:bodyPr vert="horz" wrap="square" lIns="76192" tIns="76192" rIns="76192" bIns="76192" numCol="1" anchor="t" anchorCtr="0" compatLnSpc="1">
            <a:prstTxWarp prst="textNoShape">
              <a:avLst/>
            </a:prstTxWarp>
            <a:spAutoFit/>
          </a:bodyPr>
          <a:lstStyle>
            <a:defPPr>
              <a:defRPr lang="en-US"/>
            </a:defPPr>
            <a:lvl1pPr marL="0" lvl="0" indent="0" defTabSz="877421" eaLnBrk="1" hangingPunct="1">
              <a:buClr>
                <a:schemeClr val="tx2"/>
              </a:buClr>
              <a:defRPr sz="1200" baseline="0">
                <a:latin typeface="+mn-lt"/>
              </a:defRPr>
            </a:lvl1pPr>
            <a:lvl2pPr marL="189797" lvl="1" indent="-188241" defTabSz="877421" eaLnBrk="1" hangingPunct="1">
              <a:buClr>
                <a:schemeClr val="tx2"/>
              </a:buClr>
              <a:buSzPct val="125000"/>
              <a:buFont typeface="Arial" charset="0"/>
              <a:buChar char="▪"/>
              <a:defRPr sz="1568" baseline="0">
                <a:latin typeface="+mn-lt"/>
              </a:defRPr>
            </a:lvl2pPr>
            <a:lvl3pPr marL="448045" lvl="2" indent="-256693" defTabSz="877421" eaLnBrk="1" hangingPunct="1">
              <a:buClr>
                <a:schemeClr val="tx2"/>
              </a:buClr>
              <a:buSzPct val="120000"/>
              <a:buFont typeface="Arial" charset="0"/>
              <a:buChar char="–"/>
              <a:defRPr sz="1568" baseline="0">
                <a:latin typeface="+mn-lt"/>
              </a:defRPr>
            </a:lvl3pPr>
            <a:lvl4pPr marL="602060" lvl="3" indent="-152460" defTabSz="877421" eaLnBrk="1" hangingPunct="1">
              <a:buClr>
                <a:schemeClr val="tx2"/>
              </a:buClr>
              <a:buSzPct val="120000"/>
              <a:buFont typeface="Arial" charset="0"/>
              <a:buChar char="▫"/>
              <a:defRPr sz="1568" baseline="0">
                <a:latin typeface="+mn-lt"/>
              </a:defRPr>
            </a:lvl4pPr>
            <a:lvl5pPr marL="734793" lvl="4" indent="-127568" defTabSz="877421" eaLnBrk="1" hangingPunct="1">
              <a:buClr>
                <a:schemeClr val="tx2"/>
              </a:buClr>
              <a:buSzPct val="89000"/>
              <a:buFont typeface="Arial" charset="0"/>
              <a:buChar char="-"/>
              <a:defRPr sz="1568" baseline="0">
                <a:latin typeface="+mn-lt"/>
              </a:defRPr>
            </a:lvl5pPr>
            <a:lvl6pPr marL="734793" indent="-127568" defTabSz="877421" fontAlgn="base">
              <a:spcBef>
                <a:spcPct val="0"/>
              </a:spcBef>
              <a:spcAft>
                <a:spcPct val="0"/>
              </a:spcAft>
              <a:buClr>
                <a:schemeClr val="tx2"/>
              </a:buClr>
              <a:buSzPct val="89000"/>
              <a:buFont typeface="Arial" charset="0"/>
              <a:buChar char="-"/>
              <a:defRPr sz="1568" baseline="0">
                <a:latin typeface="+mn-lt"/>
              </a:defRPr>
            </a:lvl6pPr>
            <a:lvl7pPr marL="734793" indent="-127568" defTabSz="877421" fontAlgn="base">
              <a:spcBef>
                <a:spcPct val="0"/>
              </a:spcBef>
              <a:spcAft>
                <a:spcPct val="0"/>
              </a:spcAft>
              <a:buClr>
                <a:schemeClr val="tx2"/>
              </a:buClr>
              <a:buSzPct val="89000"/>
              <a:buFont typeface="Arial" charset="0"/>
              <a:buChar char="-"/>
              <a:defRPr sz="1568" baseline="0">
                <a:latin typeface="+mn-lt"/>
              </a:defRPr>
            </a:lvl7pPr>
            <a:lvl8pPr marL="734793" indent="-127568" defTabSz="877421" fontAlgn="base">
              <a:spcBef>
                <a:spcPct val="0"/>
              </a:spcBef>
              <a:spcAft>
                <a:spcPct val="0"/>
              </a:spcAft>
              <a:buClr>
                <a:schemeClr val="tx2"/>
              </a:buClr>
              <a:buSzPct val="89000"/>
              <a:buFont typeface="Arial" charset="0"/>
              <a:buChar char="-"/>
              <a:defRPr sz="1568" baseline="0">
                <a:latin typeface="+mn-lt"/>
              </a:defRPr>
            </a:lvl8pPr>
            <a:lvl9pPr marL="734793" indent="-127568" defTabSz="877421" fontAlgn="base">
              <a:spcBef>
                <a:spcPct val="0"/>
              </a:spcBef>
              <a:spcAft>
                <a:spcPct val="0"/>
              </a:spcAft>
              <a:buClr>
                <a:schemeClr val="tx2"/>
              </a:buClr>
              <a:buSzPct val="89000"/>
              <a:buFont typeface="Arial" charset="0"/>
              <a:buChar char="-"/>
              <a:defRPr sz="1568" baseline="0">
                <a:latin typeface="+mn-lt"/>
              </a:defRPr>
            </a:lvl9pPr>
          </a:lstStyle>
          <a:p>
            <a:pPr defTabSz="736609">
              <a:defRPr/>
            </a:pPr>
            <a:r>
              <a:rPr lang="fr-FR" sz="900" i="1" dirty="0"/>
              <a:t>Possibilité de modifier l’intitulé d’une simulation pour la personnaliser</a:t>
            </a:r>
          </a:p>
        </p:txBody>
      </p:sp>
      <p:pic>
        <p:nvPicPr>
          <p:cNvPr id="37" name="Picture 2" descr="P:\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279" y="1323752"/>
            <a:ext cx="3103169" cy="2648864"/>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avec flèche 32"/>
          <p:cNvCxnSpPr/>
          <p:nvPr/>
        </p:nvCxnSpPr>
        <p:spPr>
          <a:xfrm flipV="1">
            <a:off x="1588338" y="3796352"/>
            <a:ext cx="0" cy="286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a:off x="1119669" y="3661353"/>
            <a:ext cx="20753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2" descr="Résultat de recherche d'images pour &quot;icone information&quot;">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9511" y="3939364"/>
            <a:ext cx="227112" cy="2498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16"/>
          <p:cNvSpPr txBox="1"/>
          <p:nvPr/>
        </p:nvSpPr>
        <p:spPr>
          <a:xfrm>
            <a:off x="297880" y="3378841"/>
            <a:ext cx="843423" cy="569370"/>
          </a:xfrm>
          <a:prstGeom prst="rect">
            <a:avLst/>
          </a:prstGeom>
          <a:noFill/>
          <a:ln w="9525">
            <a:noFill/>
            <a:prstDash val="solid"/>
            <a:miter lim="800000"/>
            <a:headEnd/>
            <a:tailEnd/>
          </a:ln>
          <a:effectLst/>
          <a:extLst/>
        </p:spPr>
        <p:txBody>
          <a:bodyPr vert="horz" wrap="square" lIns="76192" tIns="76192" rIns="76192" bIns="76192" numCol="1" anchor="t" anchorCtr="0" compatLnSpc="1">
            <a:prstTxWarp prst="textNoShape">
              <a:avLst/>
            </a:prstTxWarp>
            <a:spAutoFit/>
          </a:bodyPr>
          <a:lstStyle>
            <a:defPPr>
              <a:defRPr lang="en-US"/>
            </a:defPPr>
            <a:lvl1pPr marL="0" lvl="0" indent="0" defTabSz="877421" eaLnBrk="1" hangingPunct="1">
              <a:buClr>
                <a:schemeClr val="tx2"/>
              </a:buClr>
              <a:defRPr sz="1200" baseline="0">
                <a:latin typeface="+mn-lt"/>
              </a:defRPr>
            </a:lvl1pPr>
            <a:lvl2pPr marL="189797" lvl="1" indent="-188241" defTabSz="877421" eaLnBrk="1" hangingPunct="1">
              <a:buClr>
                <a:schemeClr val="tx2"/>
              </a:buClr>
              <a:buSzPct val="125000"/>
              <a:buFont typeface="Arial" charset="0"/>
              <a:buChar char="▪"/>
              <a:defRPr sz="1568" baseline="0">
                <a:latin typeface="+mn-lt"/>
              </a:defRPr>
            </a:lvl2pPr>
            <a:lvl3pPr marL="448045" lvl="2" indent="-256693" defTabSz="877421" eaLnBrk="1" hangingPunct="1">
              <a:buClr>
                <a:schemeClr val="tx2"/>
              </a:buClr>
              <a:buSzPct val="120000"/>
              <a:buFont typeface="Arial" charset="0"/>
              <a:buChar char="–"/>
              <a:defRPr sz="1568" baseline="0">
                <a:latin typeface="+mn-lt"/>
              </a:defRPr>
            </a:lvl3pPr>
            <a:lvl4pPr marL="602060" lvl="3" indent="-152460" defTabSz="877421" eaLnBrk="1" hangingPunct="1">
              <a:buClr>
                <a:schemeClr val="tx2"/>
              </a:buClr>
              <a:buSzPct val="120000"/>
              <a:buFont typeface="Arial" charset="0"/>
              <a:buChar char="▫"/>
              <a:defRPr sz="1568" baseline="0">
                <a:latin typeface="+mn-lt"/>
              </a:defRPr>
            </a:lvl4pPr>
            <a:lvl5pPr marL="734793" lvl="4" indent="-127568" defTabSz="877421" eaLnBrk="1" hangingPunct="1">
              <a:buClr>
                <a:schemeClr val="tx2"/>
              </a:buClr>
              <a:buSzPct val="89000"/>
              <a:buFont typeface="Arial" charset="0"/>
              <a:buChar char="-"/>
              <a:defRPr sz="1568" baseline="0">
                <a:latin typeface="+mn-lt"/>
              </a:defRPr>
            </a:lvl5pPr>
            <a:lvl6pPr marL="734793" indent="-127568" defTabSz="877421" fontAlgn="base">
              <a:spcBef>
                <a:spcPct val="0"/>
              </a:spcBef>
              <a:spcAft>
                <a:spcPct val="0"/>
              </a:spcAft>
              <a:buClr>
                <a:schemeClr val="tx2"/>
              </a:buClr>
              <a:buSzPct val="89000"/>
              <a:buFont typeface="Arial" charset="0"/>
              <a:buChar char="-"/>
              <a:defRPr sz="1568" baseline="0">
                <a:latin typeface="+mn-lt"/>
              </a:defRPr>
            </a:lvl6pPr>
            <a:lvl7pPr marL="734793" indent="-127568" defTabSz="877421" fontAlgn="base">
              <a:spcBef>
                <a:spcPct val="0"/>
              </a:spcBef>
              <a:spcAft>
                <a:spcPct val="0"/>
              </a:spcAft>
              <a:buClr>
                <a:schemeClr val="tx2"/>
              </a:buClr>
              <a:buSzPct val="89000"/>
              <a:buFont typeface="Arial" charset="0"/>
              <a:buChar char="-"/>
              <a:defRPr sz="1568" baseline="0">
                <a:latin typeface="+mn-lt"/>
              </a:defRPr>
            </a:lvl7pPr>
            <a:lvl8pPr marL="734793" indent="-127568" defTabSz="877421" fontAlgn="base">
              <a:spcBef>
                <a:spcPct val="0"/>
              </a:spcBef>
              <a:spcAft>
                <a:spcPct val="0"/>
              </a:spcAft>
              <a:buClr>
                <a:schemeClr val="tx2"/>
              </a:buClr>
              <a:buSzPct val="89000"/>
              <a:buFont typeface="Arial" charset="0"/>
              <a:buChar char="-"/>
              <a:defRPr sz="1568" baseline="0">
                <a:latin typeface="+mn-lt"/>
              </a:defRPr>
            </a:lvl8pPr>
            <a:lvl9pPr marL="734793" indent="-127568" defTabSz="877421" fontAlgn="base">
              <a:spcBef>
                <a:spcPct val="0"/>
              </a:spcBef>
              <a:spcAft>
                <a:spcPct val="0"/>
              </a:spcAft>
              <a:buClr>
                <a:schemeClr val="tx2"/>
              </a:buClr>
              <a:buSzPct val="89000"/>
              <a:buFont typeface="Arial" charset="0"/>
              <a:buChar char="-"/>
              <a:defRPr sz="1568" baseline="0">
                <a:latin typeface="+mn-lt"/>
              </a:defRPr>
            </a:lvl9pPr>
          </a:lstStyle>
          <a:p>
            <a:pPr defTabSz="736609">
              <a:defRPr/>
            </a:pPr>
            <a:r>
              <a:rPr lang="fr-FR" sz="900" i="1" dirty="0"/>
              <a:t>Liste des financements mémorisés</a:t>
            </a:r>
          </a:p>
        </p:txBody>
      </p:sp>
      <p:cxnSp>
        <p:nvCxnSpPr>
          <p:cNvPr id="22" name="Connecteur droit avec flèche 21"/>
          <p:cNvCxnSpPr/>
          <p:nvPr/>
        </p:nvCxnSpPr>
        <p:spPr>
          <a:xfrm flipH="1">
            <a:off x="4492377" y="1410094"/>
            <a:ext cx="37166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p:nvPr/>
        </p:nvCxnSpPr>
        <p:spPr>
          <a:xfrm flipH="1">
            <a:off x="7242016" y="4903297"/>
            <a:ext cx="27568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16"/>
          <p:cNvSpPr txBox="1"/>
          <p:nvPr/>
        </p:nvSpPr>
        <p:spPr>
          <a:xfrm>
            <a:off x="5355456" y="6022465"/>
            <a:ext cx="4104456" cy="430871"/>
          </a:xfrm>
          <a:prstGeom prst="rect">
            <a:avLst/>
          </a:prstGeom>
          <a:noFill/>
          <a:ln w="9525">
            <a:noFill/>
            <a:prstDash val="solid"/>
            <a:miter lim="800000"/>
            <a:headEnd/>
            <a:tailEnd/>
          </a:ln>
          <a:effectLst/>
          <a:extLst/>
        </p:spPr>
        <p:txBody>
          <a:bodyPr vert="horz" wrap="square" lIns="76192" tIns="76192" rIns="76192" bIns="76192" numCol="1" anchor="t" anchorCtr="0" compatLnSpc="1">
            <a:prstTxWarp prst="textNoShape">
              <a:avLst/>
            </a:prstTxWarp>
            <a:spAutoFit/>
          </a:bodyPr>
          <a:lstStyle>
            <a:defPPr>
              <a:defRPr lang="en-US"/>
            </a:defPPr>
            <a:lvl1pPr marL="0" lvl="0" indent="0" defTabSz="877421" eaLnBrk="1" hangingPunct="1">
              <a:buClr>
                <a:schemeClr val="tx2"/>
              </a:buClr>
              <a:defRPr sz="1200" baseline="0">
                <a:latin typeface="+mn-lt"/>
              </a:defRPr>
            </a:lvl1pPr>
            <a:lvl2pPr marL="189797" lvl="1" indent="-188241" defTabSz="877421" eaLnBrk="1" hangingPunct="1">
              <a:buClr>
                <a:schemeClr val="tx2"/>
              </a:buClr>
              <a:buSzPct val="125000"/>
              <a:buFont typeface="Arial" charset="0"/>
              <a:buChar char="▪"/>
              <a:defRPr sz="1568" baseline="0">
                <a:latin typeface="+mn-lt"/>
              </a:defRPr>
            </a:lvl2pPr>
            <a:lvl3pPr marL="448045" lvl="2" indent="-256693" defTabSz="877421" eaLnBrk="1" hangingPunct="1">
              <a:buClr>
                <a:schemeClr val="tx2"/>
              </a:buClr>
              <a:buSzPct val="120000"/>
              <a:buFont typeface="Arial" charset="0"/>
              <a:buChar char="–"/>
              <a:defRPr sz="1568" baseline="0">
                <a:latin typeface="+mn-lt"/>
              </a:defRPr>
            </a:lvl3pPr>
            <a:lvl4pPr marL="602060" lvl="3" indent="-152460" defTabSz="877421" eaLnBrk="1" hangingPunct="1">
              <a:buClr>
                <a:schemeClr val="tx2"/>
              </a:buClr>
              <a:buSzPct val="120000"/>
              <a:buFont typeface="Arial" charset="0"/>
              <a:buChar char="▫"/>
              <a:defRPr sz="1568" baseline="0">
                <a:latin typeface="+mn-lt"/>
              </a:defRPr>
            </a:lvl4pPr>
            <a:lvl5pPr marL="734793" lvl="4" indent="-127568" defTabSz="877421" eaLnBrk="1" hangingPunct="1">
              <a:buClr>
                <a:schemeClr val="tx2"/>
              </a:buClr>
              <a:buSzPct val="89000"/>
              <a:buFont typeface="Arial" charset="0"/>
              <a:buChar char="-"/>
              <a:defRPr sz="1568" baseline="0">
                <a:latin typeface="+mn-lt"/>
              </a:defRPr>
            </a:lvl5pPr>
            <a:lvl6pPr marL="734793" indent="-127568" defTabSz="877421" fontAlgn="base">
              <a:spcBef>
                <a:spcPct val="0"/>
              </a:spcBef>
              <a:spcAft>
                <a:spcPct val="0"/>
              </a:spcAft>
              <a:buClr>
                <a:schemeClr val="tx2"/>
              </a:buClr>
              <a:buSzPct val="89000"/>
              <a:buFont typeface="Arial" charset="0"/>
              <a:buChar char="-"/>
              <a:defRPr sz="1568" baseline="0">
                <a:latin typeface="+mn-lt"/>
              </a:defRPr>
            </a:lvl6pPr>
            <a:lvl7pPr marL="734793" indent="-127568" defTabSz="877421" fontAlgn="base">
              <a:spcBef>
                <a:spcPct val="0"/>
              </a:spcBef>
              <a:spcAft>
                <a:spcPct val="0"/>
              </a:spcAft>
              <a:buClr>
                <a:schemeClr val="tx2"/>
              </a:buClr>
              <a:buSzPct val="89000"/>
              <a:buFont typeface="Arial" charset="0"/>
              <a:buChar char="-"/>
              <a:defRPr sz="1568" baseline="0">
                <a:latin typeface="+mn-lt"/>
              </a:defRPr>
            </a:lvl7pPr>
            <a:lvl8pPr marL="734793" indent="-127568" defTabSz="877421" fontAlgn="base">
              <a:spcBef>
                <a:spcPct val="0"/>
              </a:spcBef>
              <a:spcAft>
                <a:spcPct val="0"/>
              </a:spcAft>
              <a:buClr>
                <a:schemeClr val="tx2"/>
              </a:buClr>
              <a:buSzPct val="89000"/>
              <a:buFont typeface="Arial" charset="0"/>
              <a:buChar char="-"/>
              <a:defRPr sz="1568" baseline="0">
                <a:latin typeface="+mn-lt"/>
              </a:defRPr>
            </a:lvl8pPr>
            <a:lvl9pPr marL="734793" indent="-127568" defTabSz="877421" fontAlgn="base">
              <a:spcBef>
                <a:spcPct val="0"/>
              </a:spcBef>
              <a:spcAft>
                <a:spcPct val="0"/>
              </a:spcAft>
              <a:buClr>
                <a:schemeClr val="tx2"/>
              </a:buClr>
              <a:buSzPct val="89000"/>
              <a:buFont typeface="Arial" charset="0"/>
              <a:buChar char="-"/>
              <a:defRPr sz="1568" baseline="0">
                <a:latin typeface="+mn-lt"/>
              </a:defRPr>
            </a:lvl9pPr>
          </a:lstStyle>
          <a:p>
            <a:pPr defTabSz="736609">
              <a:defRPr/>
            </a:pPr>
            <a:r>
              <a:rPr lang="fr-FR" sz="900" i="1" dirty="0"/>
              <a:t>Il est possible de créer un EPH </a:t>
            </a:r>
            <a:r>
              <a:rPr lang="fr-FR" sz="900" i="1"/>
              <a:t>uniquement </a:t>
            </a:r>
            <a:r>
              <a:rPr lang="fr-FR" sz="900" i="1" smtClean="0"/>
              <a:t>si le </a:t>
            </a:r>
            <a:r>
              <a:rPr lang="fr-FR" sz="900" i="1" dirty="0"/>
              <a:t>partenaire emprunteur ne possède pas déjà un EPH avec la même destination de financement</a:t>
            </a:r>
          </a:p>
        </p:txBody>
      </p:sp>
      <p:sp>
        <p:nvSpPr>
          <p:cNvPr id="52" name="Rectangle 51"/>
          <p:cNvSpPr/>
          <p:nvPr/>
        </p:nvSpPr>
        <p:spPr>
          <a:xfrm>
            <a:off x="5025007" y="3588576"/>
            <a:ext cx="1529703" cy="23919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err="1" smtClean="0">
              <a:solidFill>
                <a:schemeClr val="tx1"/>
              </a:solidFill>
            </a:endParaRPr>
          </a:p>
        </p:txBody>
      </p:sp>
      <p:cxnSp>
        <p:nvCxnSpPr>
          <p:cNvPr id="59" name="Connecteur droit avec flèche 58"/>
          <p:cNvCxnSpPr/>
          <p:nvPr/>
        </p:nvCxnSpPr>
        <p:spPr>
          <a:xfrm flipV="1">
            <a:off x="7511380" y="4773767"/>
            <a:ext cx="0" cy="1313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8121352" y="4805963"/>
            <a:ext cx="1440160" cy="923330"/>
          </a:xfrm>
          <a:prstGeom prst="rect">
            <a:avLst/>
          </a:prstGeom>
        </p:spPr>
        <p:txBody>
          <a:bodyPr wrap="square">
            <a:spAutoFit/>
          </a:bodyPr>
          <a:lstStyle/>
          <a:p>
            <a:pPr lvl="0" defTabSz="736609" fontAlgn="base">
              <a:spcBef>
                <a:spcPct val="0"/>
              </a:spcBef>
              <a:spcAft>
                <a:spcPct val="0"/>
              </a:spcAft>
              <a:defRPr/>
            </a:pPr>
            <a:r>
              <a:rPr lang="fr-FR" sz="900" i="1" dirty="0" smtClean="0"/>
              <a:t>a) Vérifier </a:t>
            </a:r>
            <a:r>
              <a:rPr lang="fr-FR" sz="900" i="1" dirty="0"/>
              <a:t>les coordonnées clients/prospects à la création de l’EPH pour permettre l’envoi de l’identifiant et du mot de passe.</a:t>
            </a:r>
          </a:p>
        </p:txBody>
      </p:sp>
      <p:cxnSp>
        <p:nvCxnSpPr>
          <p:cNvPr id="66" name="Connecteur droit avec flèche 65"/>
          <p:cNvCxnSpPr/>
          <p:nvPr/>
        </p:nvCxnSpPr>
        <p:spPr>
          <a:xfrm flipH="1">
            <a:off x="7507664" y="4903297"/>
            <a:ext cx="613688"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5005251" y="5562417"/>
            <a:ext cx="2263053" cy="369332"/>
          </a:xfrm>
          <a:prstGeom prst="rect">
            <a:avLst/>
          </a:prstGeom>
        </p:spPr>
        <p:txBody>
          <a:bodyPr wrap="square">
            <a:spAutoFit/>
          </a:bodyPr>
          <a:lstStyle/>
          <a:p>
            <a:pPr lvl="0" defTabSz="736609" fontAlgn="base">
              <a:spcBef>
                <a:spcPct val="0"/>
              </a:spcBef>
              <a:spcAft>
                <a:spcPct val="0"/>
              </a:spcAft>
              <a:defRPr/>
            </a:pPr>
            <a:r>
              <a:rPr lang="fr-FR" sz="900" i="1" dirty="0" smtClean="0"/>
              <a:t>b) Intégrer </a:t>
            </a:r>
            <a:r>
              <a:rPr lang="fr-FR" sz="900" i="1" dirty="0"/>
              <a:t>dans l’EPH </a:t>
            </a:r>
            <a:r>
              <a:rPr lang="fr-FR" sz="900" i="1" dirty="0" smtClean="0"/>
              <a:t>le choix </a:t>
            </a:r>
            <a:r>
              <a:rPr lang="fr-FR" sz="900" i="1" dirty="0"/>
              <a:t>des financements </a:t>
            </a:r>
            <a:r>
              <a:rPr lang="fr-FR" sz="900" i="1" dirty="0" smtClean="0"/>
              <a:t>mémorisés</a:t>
            </a:r>
            <a:endParaRPr lang="fr-FR" sz="900" i="1" dirty="0"/>
          </a:p>
        </p:txBody>
      </p:sp>
      <p:cxnSp>
        <p:nvCxnSpPr>
          <p:cNvPr id="70" name="Connecteur droit avec flèche 69"/>
          <p:cNvCxnSpPr/>
          <p:nvPr/>
        </p:nvCxnSpPr>
        <p:spPr>
          <a:xfrm flipV="1">
            <a:off x="5112256" y="5359630"/>
            <a:ext cx="0" cy="2115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2" name="Picture 2" descr="Résultat de recherche d'images pour &quot;icone information&quot;">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8628" y="6102033"/>
            <a:ext cx="227112" cy="24983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2146" t="12958" r="44284" b="68732"/>
          <a:stretch/>
        </p:blipFill>
        <p:spPr bwMode="auto">
          <a:xfrm>
            <a:off x="450390" y="5075561"/>
            <a:ext cx="4058023" cy="1244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Rectangle 73"/>
          <p:cNvSpPr/>
          <p:nvPr/>
        </p:nvSpPr>
        <p:spPr>
          <a:xfrm>
            <a:off x="365696" y="4698077"/>
            <a:ext cx="3982149" cy="276999"/>
          </a:xfrm>
          <a:prstGeom prst="rect">
            <a:avLst/>
          </a:prstGeom>
        </p:spPr>
        <p:txBody>
          <a:bodyPr wrap="square">
            <a:spAutoFit/>
          </a:bodyPr>
          <a:lstStyle/>
          <a:p>
            <a:pPr marL="228600" indent="-228600" defTabSz="736609" fontAlgn="base">
              <a:spcBef>
                <a:spcPct val="0"/>
              </a:spcBef>
              <a:spcAft>
                <a:spcPct val="0"/>
              </a:spcAft>
              <a:buFont typeface="+mj-lt"/>
              <a:buAutoNum type="arabicParenR" startAt="3"/>
              <a:defRPr/>
            </a:pPr>
            <a:r>
              <a:rPr lang="fr-FR" sz="1200" b="1" dirty="0"/>
              <a:t>Choisir le financement mémorisé </a:t>
            </a:r>
            <a:r>
              <a:rPr lang="fr-FR" sz="1200" dirty="0"/>
              <a:t>à rattacher à l’EPH</a:t>
            </a:r>
          </a:p>
        </p:txBody>
      </p:sp>
      <p:sp>
        <p:nvSpPr>
          <p:cNvPr id="75" name="Flèche vers le bas 74"/>
          <p:cNvSpPr/>
          <p:nvPr/>
        </p:nvSpPr>
        <p:spPr>
          <a:xfrm>
            <a:off x="6753200" y="3090809"/>
            <a:ext cx="324036" cy="288032"/>
          </a:xfrm>
          <a:prstGeom prst="downArrow">
            <a:avLst/>
          </a:prstGeom>
          <a:solidFill>
            <a:schemeClr val="bg1">
              <a:lumMod val="6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76" name="Flèche vers le bas 75"/>
          <p:cNvSpPr/>
          <p:nvPr/>
        </p:nvSpPr>
        <p:spPr>
          <a:xfrm rot="5400000">
            <a:off x="4600358" y="5247202"/>
            <a:ext cx="324036" cy="288032"/>
          </a:xfrm>
          <a:prstGeom prst="downArrow">
            <a:avLst/>
          </a:prstGeom>
          <a:solidFill>
            <a:schemeClr val="bg1">
              <a:lumMod val="6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29" name="Picture 2" descr="https://d30y9cdsu7xlg0.cloudfront.net/png/322153-200.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73480" y="6237312"/>
            <a:ext cx="376894" cy="376894"/>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4074293" y="1340768"/>
            <a:ext cx="302643" cy="26311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err="1" smtClean="0">
              <a:solidFill>
                <a:schemeClr val="tx1"/>
              </a:solidFill>
            </a:endParaRPr>
          </a:p>
        </p:txBody>
      </p:sp>
      <p:sp>
        <p:nvSpPr>
          <p:cNvPr id="31" name="Rectangle 30"/>
          <p:cNvSpPr/>
          <p:nvPr/>
        </p:nvSpPr>
        <p:spPr>
          <a:xfrm>
            <a:off x="200472" y="550421"/>
            <a:ext cx="9187432" cy="553998"/>
          </a:xfrm>
          <a:prstGeom prst="rect">
            <a:avLst/>
          </a:prstGeom>
        </p:spPr>
        <p:txBody>
          <a:bodyPr wrap="square">
            <a:spAutoFit/>
          </a:bodyPr>
          <a:lstStyle/>
          <a:p>
            <a:pPr marL="171450" lvl="1" indent="-171450">
              <a:buFont typeface="Calibri" panose="020F0502020204030204" pitchFamily="34" charset="0"/>
              <a:buChar char="&gt;"/>
            </a:pPr>
            <a:r>
              <a:rPr lang="fr-FR" sz="1800" u="sng" dirty="0" smtClean="0"/>
              <a:t>Comment créer EPH </a:t>
            </a:r>
            <a:r>
              <a:rPr lang="fr-FR" sz="1800" u="sng" dirty="0"/>
              <a:t>client </a:t>
            </a:r>
            <a:endParaRPr lang="fr-FR" sz="1800" u="sng" dirty="0" smtClean="0"/>
          </a:p>
          <a:p>
            <a:pPr marL="0" lvl="1"/>
            <a:r>
              <a:rPr lang="fr-FR" sz="1200" i="1" dirty="0">
                <a:hlinkClick r:id="rId9"/>
              </a:rPr>
              <a:t>Vidéo à montrer </a:t>
            </a:r>
            <a:r>
              <a:rPr lang="fr-FR" sz="1200" i="1" dirty="0" smtClean="0">
                <a:hlinkClick r:id="rId9"/>
              </a:rPr>
              <a:t>et/ou </a:t>
            </a:r>
            <a:r>
              <a:rPr lang="fr-FR" sz="1200" i="1" dirty="0">
                <a:hlinkClick r:id="rId9"/>
              </a:rPr>
              <a:t>lien à faire suivre au client </a:t>
            </a:r>
            <a:r>
              <a:rPr lang="fr-FR" sz="1200" i="1" dirty="0" smtClean="0">
                <a:hlinkClick r:id="rId9"/>
              </a:rPr>
              <a:t> : Tutoriel </a:t>
            </a:r>
            <a:r>
              <a:rPr lang="fr-FR" sz="1200" i="1" dirty="0">
                <a:hlinkClick r:id="rId9"/>
              </a:rPr>
              <a:t>vidéo : comment utiliser votre Espace Projet Habitat </a:t>
            </a:r>
            <a:endParaRPr lang="fr-FR" sz="1200" i="1" dirty="0"/>
          </a:p>
        </p:txBody>
      </p:sp>
      <p:sp>
        <p:nvSpPr>
          <p:cNvPr id="34"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3.10 RDV DE DECOUVERTE</a:t>
            </a:r>
            <a:endParaRPr lang="fr-FR" sz="2400" dirty="0"/>
          </a:p>
        </p:txBody>
      </p:sp>
      <p:sp>
        <p:nvSpPr>
          <p:cNvPr id="35" name="Rectangle 34">
            <a:extLst>
              <a:ext uri="{FF2B5EF4-FFF2-40B4-BE49-F238E27FC236}">
                <a16:creationId xmlns:a16="http://schemas.microsoft.com/office/drawing/2014/main" xmlns="" id="{C58744C9-A2C3-457C-99DD-A9B171737A08}"/>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36" name="Rectangle 35"/>
          <p:cNvSpPr/>
          <p:nvPr/>
        </p:nvSpPr>
        <p:spPr>
          <a:xfrm>
            <a:off x="3584848" y="1603878"/>
            <a:ext cx="302643" cy="26311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err="1" smtClean="0">
              <a:solidFill>
                <a:schemeClr val="tx1"/>
              </a:solidFill>
            </a:endParaRPr>
          </a:p>
        </p:txBody>
      </p:sp>
      <p:cxnSp>
        <p:nvCxnSpPr>
          <p:cNvPr id="38" name="Connecteur droit avec flèche 37"/>
          <p:cNvCxnSpPr/>
          <p:nvPr/>
        </p:nvCxnSpPr>
        <p:spPr>
          <a:xfrm flipH="1">
            <a:off x="3976179" y="1410094"/>
            <a:ext cx="887864" cy="3253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Flèche : pentagone 13">
            <a:extLst>
              <a:ext uri="{FF2B5EF4-FFF2-40B4-BE49-F238E27FC236}">
                <a16:creationId xmlns:a16="http://schemas.microsoft.com/office/drawing/2014/main" xmlns="" id="{5799C176-8151-497E-A350-541A4F04A725}"/>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43" name="Picture 2" descr="Résultat de recherche d'images pour &quot;clic icone&quot;">
            <a:hlinkClick r:id="rId10" action="ppaction://hlinksldjump"/>
            <a:extLst>
              <a:ext uri="{FF2B5EF4-FFF2-40B4-BE49-F238E27FC236}">
                <a16:creationId xmlns:a16="http://schemas.microsoft.com/office/drawing/2014/main" xmlns="" id="{D36299C5-1B84-49B8-BA8F-16E02C50E04E}"/>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2936776" y="282744"/>
            <a:ext cx="6846541" cy="461665"/>
          </a:xfrm>
          <a:prstGeom prst="rect">
            <a:avLst/>
          </a:prstGeom>
          <a:solidFill>
            <a:srgbClr val="33BBAE"/>
          </a:solidFill>
          <a:ln>
            <a:solidFill>
              <a:srgbClr val="97DDDD"/>
            </a:solidFill>
          </a:ln>
        </p:spPr>
        <p:txBody>
          <a:bodyPr wrap="square">
            <a:spAutoFit/>
          </a:bodyPr>
          <a:lstStyle/>
          <a:p>
            <a:r>
              <a:rPr lang="fr-FR" sz="1200" dirty="0">
                <a:solidFill>
                  <a:schemeClr val="bg1"/>
                </a:solidFill>
              </a:rPr>
              <a:t>Les fiches originales sont à consulter sous le PUC </a:t>
            </a:r>
            <a:r>
              <a:rPr lang="fr-FR" sz="1200" i="1" dirty="0" smtClean="0">
                <a:solidFill>
                  <a:schemeClr val="bg1"/>
                </a:solidFill>
              </a:rPr>
              <a:t>(</a:t>
            </a:r>
            <a:r>
              <a:rPr lang="fr-FR" sz="1200" i="1" dirty="0">
                <a:solidFill>
                  <a:schemeClr val="bg1"/>
                </a:solidFill>
              </a:rPr>
              <a:t>saisir </a:t>
            </a:r>
            <a:r>
              <a:rPr lang="fr-FR" sz="1200" i="1" dirty="0" err="1">
                <a:solidFill>
                  <a:schemeClr val="bg1"/>
                </a:solidFill>
              </a:rPr>
              <a:t>ememo</a:t>
            </a:r>
            <a:r>
              <a:rPr lang="fr-FR" sz="1200" i="1" dirty="0">
                <a:solidFill>
                  <a:schemeClr val="bg1"/>
                </a:solidFill>
              </a:rPr>
              <a:t> dans la barre de </a:t>
            </a:r>
            <a:r>
              <a:rPr lang="fr-FR" sz="1200" i="1" dirty="0" smtClean="0">
                <a:solidFill>
                  <a:schemeClr val="bg1"/>
                </a:solidFill>
              </a:rPr>
              <a:t>recherche)</a:t>
            </a:r>
            <a:endParaRPr lang="fr-FR" sz="1200" i="1" dirty="0">
              <a:solidFill>
                <a:schemeClr val="bg1"/>
              </a:solidFill>
            </a:endParaRPr>
          </a:p>
          <a:p>
            <a:r>
              <a:rPr lang="fr-FR" sz="1200" dirty="0" smtClean="0">
                <a:solidFill>
                  <a:schemeClr val="bg1"/>
                </a:solidFill>
              </a:rPr>
              <a:t>Sélectionner Ifcam- E-Memo </a:t>
            </a:r>
            <a:r>
              <a:rPr lang="fr-FR" sz="1200" dirty="0">
                <a:solidFill>
                  <a:schemeClr val="bg1"/>
                </a:solidFill>
              </a:rPr>
              <a:t>/ </a:t>
            </a:r>
            <a:r>
              <a:rPr lang="fr-FR" sz="1200" dirty="0" smtClean="0">
                <a:solidFill>
                  <a:schemeClr val="bg1"/>
                </a:solidFill>
              </a:rPr>
              <a:t>crédits / EPH </a:t>
            </a:r>
            <a:r>
              <a:rPr lang="fr-FR" sz="1200" dirty="0">
                <a:solidFill>
                  <a:schemeClr val="bg1"/>
                </a:solidFill>
              </a:rPr>
              <a:t>/ Comment mémoriser un plan financement et créer un EPH ?</a:t>
            </a:r>
          </a:p>
        </p:txBody>
      </p:sp>
    </p:spTree>
    <p:extLst>
      <p:ext uri="{BB962C8B-B14F-4D97-AF65-F5344CB8AC3E}">
        <p14:creationId xmlns:p14="http://schemas.microsoft.com/office/powerpoint/2010/main" val="4019765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39876"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917F1DA5-1009-4B43-BF40-E00B9AC428B9}"/>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4" name="Rectangle 13">
            <a:extLst>
              <a:ext uri="{FF2B5EF4-FFF2-40B4-BE49-F238E27FC236}">
                <a16:creationId xmlns:a16="http://schemas.microsoft.com/office/drawing/2014/main" xmlns="" id="{473EF97B-C7DA-4B98-BDD8-E9D637D39929}"/>
              </a:ext>
            </a:extLst>
          </p:cNvPr>
          <p:cNvSpPr/>
          <p:nvPr/>
        </p:nvSpPr>
        <p:spPr>
          <a:xfrm>
            <a:off x="8913440" y="6165304"/>
            <a:ext cx="941885" cy="648073"/>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15" name="Flèche : pentagone 14">
            <a:extLst>
              <a:ext uri="{FF2B5EF4-FFF2-40B4-BE49-F238E27FC236}">
                <a16:creationId xmlns:a16="http://schemas.microsoft.com/office/drawing/2014/main" xmlns="" id="{95781D6C-9100-4FCC-8761-ED5F633AE368}"/>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6" name="Picture 2" descr="Résultat de recherche d'images pour &quot;clic icone&quot;">
            <a:hlinkClick r:id="rId2" action="ppaction://hlinksldjump"/>
            <a:extLst>
              <a:ext uri="{FF2B5EF4-FFF2-40B4-BE49-F238E27FC236}">
                <a16:creationId xmlns:a16="http://schemas.microsoft.com/office/drawing/2014/main" xmlns="" id="{C019AB31-DFD2-4524-92CF-6A2B97B530C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272479" y="550421"/>
            <a:ext cx="8275811" cy="615553"/>
          </a:xfrm>
          <a:prstGeom prst="rect">
            <a:avLst/>
          </a:prstGeom>
        </p:spPr>
        <p:txBody>
          <a:bodyPr wrap="square">
            <a:spAutoFit/>
          </a:bodyPr>
          <a:lstStyle/>
          <a:p>
            <a:pPr marL="171450" indent="-171450">
              <a:buFont typeface="Calibri" panose="020F0502020204030204" pitchFamily="34" charset="0"/>
              <a:buChar char="&gt;"/>
            </a:pPr>
            <a:r>
              <a:rPr lang="fr-FR" sz="1800" u="sng" dirty="0" smtClean="0"/>
              <a:t>Comment présenter EPH au client en 10mn</a:t>
            </a:r>
            <a:endParaRPr lang="fr-FR" sz="1200" i="1" dirty="0"/>
          </a:p>
          <a:p>
            <a:r>
              <a:rPr lang="fr-FR" sz="1600" dirty="0" smtClean="0"/>
              <a:t>   </a:t>
            </a:r>
            <a:endParaRPr lang="fr-FR" sz="1600" dirty="0"/>
          </a:p>
        </p:txBody>
      </p:sp>
      <p:sp>
        <p:nvSpPr>
          <p:cNvPr id="19"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3.11 RDV DE DECOUVERTE</a:t>
            </a:r>
            <a:endParaRPr lang="fr-FR" sz="2400" dirty="0"/>
          </a:p>
        </p:txBody>
      </p:sp>
      <p:sp>
        <p:nvSpPr>
          <p:cNvPr id="3" name="ZoneTexte 2"/>
          <p:cNvSpPr txBox="1"/>
          <p:nvPr/>
        </p:nvSpPr>
        <p:spPr>
          <a:xfrm>
            <a:off x="296298" y="1134028"/>
            <a:ext cx="8938557" cy="5355312"/>
          </a:xfrm>
          <a:prstGeom prst="rect">
            <a:avLst/>
          </a:prstGeom>
          <a:noFill/>
        </p:spPr>
        <p:txBody>
          <a:bodyPr wrap="square" rtlCol="0">
            <a:spAutoFit/>
          </a:bodyPr>
          <a:lstStyle/>
          <a:p>
            <a:r>
              <a:rPr lang="fr-FR" sz="1200" b="1" dirty="0"/>
              <a:t>Le lien URL de l’EPH a été préalablement installé sur la tablette de l’agence et l’application mobile </a:t>
            </a:r>
            <a:r>
              <a:rPr lang="fr-FR" sz="1200" b="1" dirty="0" smtClean="0"/>
              <a:t>téléchargée.</a:t>
            </a:r>
            <a:endParaRPr lang="fr-FR" sz="1200" b="1" dirty="0"/>
          </a:p>
          <a:p>
            <a:r>
              <a:rPr lang="fr-FR" sz="1100" i="1" dirty="0">
                <a:solidFill>
                  <a:srgbClr val="0070C0"/>
                </a:solidFill>
              </a:rPr>
              <a:t>« Pour nous permettre d’échanger facilement tout au long de votre projet, je vous crée un Espace Projet immobilier.</a:t>
            </a:r>
            <a:br>
              <a:rPr lang="fr-FR" sz="1100" i="1" dirty="0">
                <a:solidFill>
                  <a:srgbClr val="0070C0"/>
                </a:solidFill>
              </a:rPr>
            </a:br>
            <a:r>
              <a:rPr lang="fr-FR" sz="1100" i="1" dirty="0">
                <a:solidFill>
                  <a:srgbClr val="0070C0"/>
                </a:solidFill>
              </a:rPr>
              <a:t>C’est un espace dans lequel vous allez trouver la (les) simulation(s) de financement que nous venons de voir ensemble. </a:t>
            </a:r>
            <a:r>
              <a:rPr lang="fr-FR" sz="1100" i="1" dirty="0" smtClean="0">
                <a:solidFill>
                  <a:srgbClr val="0070C0"/>
                </a:solidFill>
              </a:rPr>
              <a:t/>
            </a:r>
            <a:br>
              <a:rPr lang="fr-FR" sz="1100" i="1" dirty="0" smtClean="0">
                <a:solidFill>
                  <a:srgbClr val="0070C0"/>
                </a:solidFill>
              </a:rPr>
            </a:br>
            <a:r>
              <a:rPr lang="fr-FR" sz="1100" i="1" dirty="0" smtClean="0">
                <a:solidFill>
                  <a:srgbClr val="0070C0"/>
                </a:solidFill>
              </a:rPr>
              <a:t>Vous </a:t>
            </a:r>
            <a:r>
              <a:rPr lang="fr-FR" sz="1100" i="1" dirty="0">
                <a:solidFill>
                  <a:srgbClr val="0070C0"/>
                </a:solidFill>
              </a:rPr>
              <a:t>pourrez y réfléchir tranquillement chez </a:t>
            </a:r>
            <a:r>
              <a:rPr lang="fr-FR" sz="1100" i="1" dirty="0" smtClean="0">
                <a:solidFill>
                  <a:srgbClr val="0070C0"/>
                </a:solidFill>
              </a:rPr>
              <a:t>vous et si </a:t>
            </a:r>
            <a:r>
              <a:rPr lang="fr-FR" sz="1100" i="1" dirty="0">
                <a:solidFill>
                  <a:srgbClr val="0070C0"/>
                </a:solidFill>
              </a:rPr>
              <a:t>vous le souhaitez, vous pourrez </a:t>
            </a:r>
            <a:r>
              <a:rPr lang="fr-FR" sz="1100" i="1" dirty="0" smtClean="0">
                <a:solidFill>
                  <a:srgbClr val="0070C0"/>
                </a:solidFill>
              </a:rPr>
              <a:t>même modifier </a:t>
            </a:r>
            <a:r>
              <a:rPr lang="fr-FR" sz="1100" i="1" dirty="0">
                <a:solidFill>
                  <a:srgbClr val="0070C0"/>
                </a:solidFill>
              </a:rPr>
              <a:t>cette proposition. </a:t>
            </a:r>
            <a:br>
              <a:rPr lang="fr-FR" sz="1100" i="1" dirty="0">
                <a:solidFill>
                  <a:srgbClr val="0070C0"/>
                </a:solidFill>
              </a:rPr>
            </a:br>
            <a:r>
              <a:rPr lang="fr-FR" sz="1100" i="1" dirty="0" smtClean="0">
                <a:solidFill>
                  <a:srgbClr val="0070C0"/>
                </a:solidFill>
              </a:rPr>
              <a:t>C’est aussi à partir de cet espace que </a:t>
            </a:r>
            <a:r>
              <a:rPr lang="fr-FR" sz="1100" i="1" dirty="0">
                <a:solidFill>
                  <a:srgbClr val="0070C0"/>
                </a:solidFill>
              </a:rPr>
              <a:t>vous pourrez m’informer </a:t>
            </a:r>
            <a:r>
              <a:rPr lang="fr-FR" sz="1100" i="1" dirty="0" smtClean="0">
                <a:solidFill>
                  <a:srgbClr val="0070C0"/>
                </a:solidFill>
              </a:rPr>
              <a:t>de l’avancement de </a:t>
            </a:r>
            <a:r>
              <a:rPr lang="fr-FR" sz="1100" i="1" dirty="0">
                <a:solidFill>
                  <a:srgbClr val="0070C0"/>
                </a:solidFill>
              </a:rPr>
              <a:t>votre projet </a:t>
            </a:r>
            <a:r>
              <a:rPr lang="fr-FR" sz="1100" i="1" dirty="0" smtClean="0">
                <a:solidFill>
                  <a:srgbClr val="0070C0"/>
                </a:solidFill>
              </a:rPr>
              <a:t>et valider la simulation que vous souhaitez retenir pour votre financement. </a:t>
            </a:r>
            <a:r>
              <a:rPr lang="fr-FR" sz="1100" i="1" dirty="0">
                <a:solidFill>
                  <a:srgbClr val="0070C0"/>
                </a:solidFill>
              </a:rPr>
              <a:t>Vous pourrez suivre les délais de votre </a:t>
            </a:r>
            <a:r>
              <a:rPr lang="fr-FR" sz="1100" i="1" dirty="0" smtClean="0">
                <a:solidFill>
                  <a:srgbClr val="0070C0"/>
                </a:solidFill>
              </a:rPr>
              <a:t>dossier et me </a:t>
            </a:r>
            <a:r>
              <a:rPr lang="fr-FR" sz="1100" i="1" dirty="0">
                <a:solidFill>
                  <a:srgbClr val="0070C0"/>
                </a:solidFill>
              </a:rPr>
              <a:t>transmettre les pièces justificatives </a:t>
            </a:r>
            <a:r>
              <a:rPr lang="fr-FR" sz="1100" i="1" dirty="0" smtClean="0">
                <a:solidFill>
                  <a:srgbClr val="0070C0"/>
                </a:solidFill>
              </a:rPr>
              <a:t>nécessaires. </a:t>
            </a:r>
            <a:br>
              <a:rPr lang="fr-FR" sz="1100" i="1" dirty="0" smtClean="0">
                <a:solidFill>
                  <a:srgbClr val="0070C0"/>
                </a:solidFill>
              </a:rPr>
            </a:br>
            <a:r>
              <a:rPr lang="fr-FR" sz="1100" i="1" dirty="0" smtClean="0">
                <a:solidFill>
                  <a:srgbClr val="0070C0"/>
                </a:solidFill>
              </a:rPr>
              <a:t>Cela </a:t>
            </a:r>
            <a:r>
              <a:rPr lang="fr-FR" sz="1100" i="1" dirty="0">
                <a:solidFill>
                  <a:srgbClr val="0070C0"/>
                </a:solidFill>
              </a:rPr>
              <a:t>va nous faire gagner beaucoup de temps, vous verrez. »</a:t>
            </a:r>
          </a:p>
          <a:p>
            <a:r>
              <a:rPr lang="fr-FR" sz="1100" i="1" dirty="0">
                <a:solidFill>
                  <a:srgbClr val="0070C0"/>
                </a:solidFill>
              </a:rPr>
              <a:t>« A présent, vous avez reçu un mail avec le lien pour vous connecter à votre espace projet </a:t>
            </a:r>
            <a:r>
              <a:rPr lang="fr-FR" sz="1100" i="1" dirty="0" err="1">
                <a:solidFill>
                  <a:srgbClr val="0070C0"/>
                </a:solidFill>
              </a:rPr>
              <a:t>immo</a:t>
            </a:r>
            <a:r>
              <a:rPr lang="fr-FR" sz="1100" i="1" dirty="0">
                <a:solidFill>
                  <a:srgbClr val="0070C0"/>
                </a:solidFill>
              </a:rPr>
              <a:t> et votre identifiant. Vous avez dû recevoir également un SMS avec votre mot de passe provisoire</a:t>
            </a:r>
            <a:r>
              <a:rPr lang="fr-FR" sz="1100" i="1" dirty="0" smtClean="0">
                <a:solidFill>
                  <a:srgbClr val="0070C0"/>
                </a:solidFill>
              </a:rPr>
              <a:t>. Pouvez-vous </a:t>
            </a:r>
            <a:r>
              <a:rPr lang="fr-FR" sz="1100" i="1" dirty="0">
                <a:solidFill>
                  <a:srgbClr val="0070C0"/>
                </a:solidFill>
              </a:rPr>
              <a:t>vérifier que vous avez bien reçu ces messages ? »</a:t>
            </a:r>
          </a:p>
          <a:p>
            <a:endParaRPr lang="fr-FR" sz="1100" b="1" i="1" dirty="0" smtClean="0"/>
          </a:p>
          <a:p>
            <a:r>
              <a:rPr lang="fr-FR" sz="1100" b="1" i="1" dirty="0" smtClean="0"/>
              <a:t>Si </a:t>
            </a:r>
            <a:r>
              <a:rPr lang="fr-FR" sz="1100" b="1" i="1" dirty="0"/>
              <a:t>le client a son smartphone (ou sa tablette) avec lui :</a:t>
            </a:r>
            <a:endParaRPr lang="fr-FR" sz="1100" b="1" dirty="0"/>
          </a:p>
          <a:p>
            <a:r>
              <a:rPr lang="fr-FR" sz="1100" i="1" dirty="0">
                <a:solidFill>
                  <a:srgbClr val="0070C0"/>
                </a:solidFill>
              </a:rPr>
              <a:t>« Je vous propose que l’on regarde ensemble votre simulation sur la </a:t>
            </a:r>
            <a:r>
              <a:rPr lang="fr-FR" sz="1100" i="1" dirty="0" smtClean="0">
                <a:solidFill>
                  <a:srgbClr val="0070C0"/>
                </a:solidFill>
              </a:rPr>
              <a:t>tablette.</a:t>
            </a:r>
            <a:r>
              <a:rPr lang="fr-FR" sz="1100" i="1" dirty="0">
                <a:solidFill>
                  <a:srgbClr val="0070C0"/>
                </a:solidFill>
              </a:rPr>
              <a:t> » </a:t>
            </a:r>
            <a:endParaRPr lang="fr-FR" sz="1100" i="1" dirty="0" smtClean="0">
              <a:solidFill>
                <a:srgbClr val="0070C0"/>
              </a:solidFill>
            </a:endParaRPr>
          </a:p>
          <a:p>
            <a:r>
              <a:rPr lang="fr-FR" sz="1100" i="1" dirty="0">
                <a:solidFill>
                  <a:srgbClr val="0070C0"/>
                </a:solidFill>
              </a:rPr>
              <a:t/>
            </a:r>
            <a:br>
              <a:rPr lang="fr-FR" sz="1100" i="1" dirty="0">
                <a:solidFill>
                  <a:srgbClr val="0070C0"/>
                </a:solidFill>
              </a:rPr>
            </a:br>
            <a:r>
              <a:rPr lang="fr-FR" sz="1100" b="1" dirty="0"/>
              <a:t>Le client saisit son identifiant reçu par mail et son mot de passe provisoire reçu par SMS. Il change le mot de passe et accepte les CGU.</a:t>
            </a:r>
          </a:p>
          <a:p>
            <a:r>
              <a:rPr lang="fr-FR" sz="1100" b="1" dirty="0"/>
              <a:t>Le cas échéant : </a:t>
            </a:r>
            <a:r>
              <a:rPr lang="fr-FR" sz="1100" i="1" dirty="0">
                <a:solidFill>
                  <a:srgbClr val="0070C0"/>
                </a:solidFill>
              </a:rPr>
              <a:t>« Madame (Monsieur) a reçu son propre identifiant mais l’espace projet </a:t>
            </a:r>
            <a:r>
              <a:rPr lang="fr-FR" sz="1100" i="1" dirty="0" err="1">
                <a:solidFill>
                  <a:srgbClr val="0070C0"/>
                </a:solidFill>
              </a:rPr>
              <a:t>immo</a:t>
            </a:r>
            <a:r>
              <a:rPr lang="fr-FR" sz="1100" i="1" dirty="0">
                <a:solidFill>
                  <a:srgbClr val="0070C0"/>
                </a:solidFill>
              </a:rPr>
              <a:t> est commun à vous deux ». </a:t>
            </a:r>
          </a:p>
          <a:p>
            <a:endParaRPr lang="fr-FR" sz="1100" i="1" dirty="0" smtClean="0">
              <a:solidFill>
                <a:srgbClr val="0070C0"/>
              </a:solidFill>
            </a:endParaRPr>
          </a:p>
          <a:p>
            <a:r>
              <a:rPr lang="fr-FR" sz="1100" i="1" dirty="0" smtClean="0">
                <a:solidFill>
                  <a:srgbClr val="0070C0"/>
                </a:solidFill>
              </a:rPr>
              <a:t>«</a:t>
            </a:r>
            <a:r>
              <a:rPr lang="fr-FR" sz="1100" i="1" dirty="0">
                <a:solidFill>
                  <a:srgbClr val="0070C0"/>
                </a:solidFill>
              </a:rPr>
              <a:t> Vous retrouvez </a:t>
            </a:r>
            <a:r>
              <a:rPr lang="fr-FR" sz="1100" b="1" i="1" dirty="0">
                <a:solidFill>
                  <a:srgbClr val="0070C0"/>
                </a:solidFill>
              </a:rPr>
              <a:t>dans la partie gauche de l’écran les données de votre </a:t>
            </a:r>
            <a:r>
              <a:rPr lang="fr-FR" sz="1100" b="1" i="1" dirty="0" smtClean="0">
                <a:solidFill>
                  <a:srgbClr val="0070C0"/>
                </a:solidFill>
              </a:rPr>
              <a:t>projet </a:t>
            </a:r>
            <a:r>
              <a:rPr lang="fr-FR" sz="1100" i="1" dirty="0" smtClean="0">
                <a:solidFill>
                  <a:srgbClr val="0070C0"/>
                </a:solidFill>
                <a:sym typeface="Wingdings" panose="05000000000000000000" pitchFamily="2" charset="2"/>
              </a:rPr>
              <a:t> </a:t>
            </a:r>
            <a:r>
              <a:rPr lang="fr-FR" sz="1100" i="1" dirty="0" smtClean="0">
                <a:solidFill>
                  <a:srgbClr val="0070C0"/>
                </a:solidFill>
              </a:rPr>
              <a:t>C’est </a:t>
            </a:r>
            <a:r>
              <a:rPr lang="fr-FR" sz="1100" i="1" dirty="0">
                <a:solidFill>
                  <a:srgbClr val="0070C0"/>
                </a:solidFill>
              </a:rPr>
              <a:t>ici que vous pourrez me prévenir si vous avez signé un compromis de vente ou trouver un bien  (montrer le menu déroulant).  </a:t>
            </a:r>
          </a:p>
          <a:p>
            <a:endParaRPr lang="fr-FR" sz="1100" i="1" dirty="0" smtClean="0">
              <a:solidFill>
                <a:srgbClr val="0070C0"/>
              </a:solidFill>
            </a:endParaRPr>
          </a:p>
          <a:p>
            <a:r>
              <a:rPr lang="fr-FR" sz="1100" i="1" dirty="0" smtClean="0">
                <a:solidFill>
                  <a:srgbClr val="0070C0"/>
                </a:solidFill>
              </a:rPr>
              <a:t>«</a:t>
            </a:r>
            <a:r>
              <a:rPr lang="fr-FR" sz="1100" i="1" dirty="0">
                <a:solidFill>
                  <a:srgbClr val="0070C0"/>
                </a:solidFill>
              </a:rPr>
              <a:t> </a:t>
            </a:r>
            <a:r>
              <a:rPr lang="fr-FR" sz="1100" b="1" i="1" dirty="0">
                <a:solidFill>
                  <a:srgbClr val="0070C0"/>
                </a:solidFill>
              </a:rPr>
              <a:t>A droite, vous retrouvez votre (vos) simulation (s</a:t>
            </a:r>
            <a:r>
              <a:rPr lang="fr-FR" sz="1100" b="1" i="1" dirty="0" smtClean="0">
                <a:solidFill>
                  <a:srgbClr val="0070C0"/>
                </a:solidFill>
              </a:rPr>
              <a:t>) </a:t>
            </a:r>
            <a:r>
              <a:rPr lang="fr-FR" sz="1100" i="1" dirty="0" smtClean="0">
                <a:solidFill>
                  <a:srgbClr val="0070C0"/>
                </a:solidFill>
                <a:sym typeface="Wingdings" panose="05000000000000000000" pitchFamily="2" charset="2"/>
              </a:rPr>
              <a:t> </a:t>
            </a:r>
            <a:r>
              <a:rPr lang="fr-FR" sz="1100" i="1" dirty="0" smtClean="0">
                <a:solidFill>
                  <a:srgbClr val="0070C0"/>
                </a:solidFill>
              </a:rPr>
              <a:t>Vous </a:t>
            </a:r>
            <a:r>
              <a:rPr lang="fr-FR" sz="1100" i="1" dirty="0">
                <a:solidFill>
                  <a:srgbClr val="0070C0"/>
                </a:solidFill>
              </a:rPr>
              <a:t>pouvez la visualiser, la renommer, la valider si elle vous convient.</a:t>
            </a:r>
            <a:br>
              <a:rPr lang="fr-FR" sz="1100" i="1" dirty="0">
                <a:solidFill>
                  <a:srgbClr val="0070C0"/>
                </a:solidFill>
              </a:rPr>
            </a:br>
            <a:r>
              <a:rPr lang="fr-FR" sz="1100" i="1" dirty="0">
                <a:solidFill>
                  <a:srgbClr val="0070C0"/>
                </a:solidFill>
              </a:rPr>
              <a:t>Si vous souhaitez modifier votre apport par exemple </a:t>
            </a:r>
            <a:r>
              <a:rPr lang="fr-FR" sz="1100" i="1" dirty="0" smtClean="0">
                <a:solidFill>
                  <a:srgbClr val="0070C0"/>
                </a:solidFill>
              </a:rPr>
              <a:t>ou </a:t>
            </a:r>
            <a:r>
              <a:rPr lang="fr-FR" sz="1100" i="1" dirty="0">
                <a:solidFill>
                  <a:srgbClr val="0070C0"/>
                </a:solidFill>
              </a:rPr>
              <a:t>la durée de </a:t>
            </a:r>
            <a:r>
              <a:rPr lang="fr-FR" sz="1100" i="1" dirty="0" smtClean="0">
                <a:solidFill>
                  <a:srgbClr val="0070C0"/>
                </a:solidFill>
              </a:rPr>
              <a:t>remboursement, </a:t>
            </a:r>
            <a:r>
              <a:rPr lang="fr-FR" sz="1100" i="1" dirty="0">
                <a:solidFill>
                  <a:srgbClr val="0070C0"/>
                </a:solidFill>
              </a:rPr>
              <a:t>il vous suffit d’ajouter une simulation. Cette nouvelle simulation reprendra le plan de financement établi ensemble aujourd’hui et l’adaptera à votre nouvel apport</a:t>
            </a:r>
            <a:r>
              <a:rPr lang="fr-FR" sz="1100" i="1" dirty="0" smtClean="0">
                <a:solidFill>
                  <a:srgbClr val="0070C0"/>
                </a:solidFill>
              </a:rPr>
              <a:t>. Vous </a:t>
            </a:r>
            <a:r>
              <a:rPr lang="fr-FR" sz="1100" i="1" dirty="0">
                <a:solidFill>
                  <a:srgbClr val="0070C0"/>
                </a:solidFill>
              </a:rPr>
              <a:t>voyez, c’est très simple ! »</a:t>
            </a:r>
          </a:p>
          <a:p>
            <a:r>
              <a:rPr lang="fr-FR" sz="1100" dirty="0"/>
              <a:t> </a:t>
            </a:r>
            <a:endParaRPr lang="fr-FR" sz="1100" i="1" dirty="0">
              <a:solidFill>
                <a:srgbClr val="0070C0"/>
              </a:solidFill>
            </a:endParaRPr>
          </a:p>
          <a:p>
            <a:r>
              <a:rPr lang="fr-FR" sz="1100" b="1" i="1" dirty="0">
                <a:solidFill>
                  <a:srgbClr val="0070C0"/>
                </a:solidFill>
              </a:rPr>
              <a:t>Pour les justificatifs</a:t>
            </a:r>
            <a:r>
              <a:rPr lang="fr-FR" sz="1100" i="1" dirty="0">
                <a:solidFill>
                  <a:srgbClr val="0070C0"/>
                </a:solidFill>
              </a:rPr>
              <a:t>, je vous recommande de les transmettre via votre espace projet </a:t>
            </a:r>
            <a:r>
              <a:rPr lang="fr-FR" sz="1100" i="1" dirty="0" err="1">
                <a:solidFill>
                  <a:srgbClr val="0070C0"/>
                </a:solidFill>
              </a:rPr>
              <a:t>immo</a:t>
            </a:r>
            <a:r>
              <a:rPr lang="fr-FR" sz="1100" i="1" dirty="0">
                <a:solidFill>
                  <a:srgbClr val="0070C0"/>
                </a:solidFill>
              </a:rPr>
              <a:t>. Vous pouvez les télécharger ici (montrer le rectangle rouge). Vous disposez d’une aide en ligne très pratique pour savoir exactement quel document doit être transmis.</a:t>
            </a:r>
          </a:p>
          <a:p>
            <a:r>
              <a:rPr lang="fr-FR" sz="1100" i="1" dirty="0">
                <a:solidFill>
                  <a:srgbClr val="0070C0"/>
                </a:solidFill>
              </a:rPr>
              <a:t> </a:t>
            </a:r>
            <a:r>
              <a:rPr lang="fr-FR" sz="1100" i="1" dirty="0" smtClean="0">
                <a:solidFill>
                  <a:srgbClr val="0070C0"/>
                </a:solidFill>
              </a:rPr>
              <a:t>Mais </a:t>
            </a:r>
            <a:r>
              <a:rPr lang="fr-FR" sz="1100" i="1" dirty="0">
                <a:solidFill>
                  <a:srgbClr val="0070C0"/>
                </a:solidFill>
              </a:rPr>
              <a:t>si comme moi vous n’avez pas de scanner à la maison, </a:t>
            </a:r>
            <a:r>
              <a:rPr lang="fr-FR" sz="1100" i="1" dirty="0" smtClean="0">
                <a:solidFill>
                  <a:srgbClr val="0070C0"/>
                </a:solidFill>
              </a:rPr>
              <a:t>je </a:t>
            </a:r>
            <a:r>
              <a:rPr lang="fr-FR" sz="1100" i="1" dirty="0">
                <a:solidFill>
                  <a:srgbClr val="0070C0"/>
                </a:solidFill>
              </a:rPr>
              <a:t>vous conseille de télécharger l’application mobile </a:t>
            </a:r>
            <a:r>
              <a:rPr lang="fr-FR" sz="1100" i="1" dirty="0" smtClean="0">
                <a:solidFill>
                  <a:srgbClr val="0070C0"/>
                </a:solidFill>
              </a:rPr>
              <a:t>« Mon </a:t>
            </a:r>
            <a:r>
              <a:rPr lang="fr-FR" sz="1100" i="1" dirty="0">
                <a:solidFill>
                  <a:srgbClr val="0070C0"/>
                </a:solidFill>
              </a:rPr>
              <a:t>projet </a:t>
            </a:r>
            <a:r>
              <a:rPr lang="fr-FR" sz="1100" i="1" dirty="0" err="1" smtClean="0">
                <a:solidFill>
                  <a:srgbClr val="0070C0"/>
                </a:solidFill>
              </a:rPr>
              <a:t>immo</a:t>
            </a:r>
            <a:r>
              <a:rPr lang="fr-FR" sz="1100" i="1" dirty="0" smtClean="0">
                <a:solidFill>
                  <a:srgbClr val="0070C0"/>
                </a:solidFill>
              </a:rPr>
              <a:t> ». </a:t>
            </a:r>
            <a:r>
              <a:rPr lang="fr-FR" sz="1100" i="1" dirty="0">
                <a:solidFill>
                  <a:srgbClr val="0070C0"/>
                </a:solidFill>
              </a:rPr>
              <a:t>Vous pourrez </a:t>
            </a:r>
            <a:r>
              <a:rPr lang="fr-FR" sz="1100" i="1" dirty="0" smtClean="0">
                <a:solidFill>
                  <a:srgbClr val="0070C0"/>
                </a:solidFill>
              </a:rPr>
              <a:t>prendre </a:t>
            </a:r>
            <a:r>
              <a:rPr lang="fr-FR" sz="1100" i="1" dirty="0">
                <a:solidFill>
                  <a:srgbClr val="0070C0"/>
                </a:solidFill>
              </a:rPr>
              <a:t>en photo tous vos justificatifs </a:t>
            </a:r>
            <a:r>
              <a:rPr lang="fr-FR" sz="1100" i="1" dirty="0" smtClean="0">
                <a:solidFill>
                  <a:srgbClr val="0070C0"/>
                </a:solidFill>
              </a:rPr>
              <a:t>pour me les adresser </a:t>
            </a:r>
            <a:r>
              <a:rPr lang="fr-FR" sz="1100" i="1" dirty="0">
                <a:solidFill>
                  <a:srgbClr val="0070C0"/>
                </a:solidFill>
              </a:rPr>
              <a:t>instantanément !</a:t>
            </a:r>
          </a:p>
          <a:p>
            <a:r>
              <a:rPr lang="fr-FR" sz="1100" i="1" dirty="0">
                <a:solidFill>
                  <a:srgbClr val="0070C0"/>
                </a:solidFill>
              </a:rPr>
              <a:t> </a:t>
            </a:r>
          </a:p>
          <a:p>
            <a:r>
              <a:rPr lang="fr-FR" sz="1100" i="1" dirty="0">
                <a:solidFill>
                  <a:srgbClr val="0070C0"/>
                </a:solidFill>
              </a:rPr>
              <a:t>Voilà, avec cet espace projet </a:t>
            </a:r>
            <a:r>
              <a:rPr lang="fr-FR" sz="1100" i="1" dirty="0" err="1">
                <a:solidFill>
                  <a:srgbClr val="0070C0"/>
                </a:solidFill>
              </a:rPr>
              <a:t>immo</a:t>
            </a:r>
            <a:r>
              <a:rPr lang="fr-FR" sz="1100" i="1" dirty="0">
                <a:solidFill>
                  <a:srgbClr val="0070C0"/>
                </a:solidFill>
              </a:rPr>
              <a:t>, nous restons en contact en permanence pour faire avancer votre projet au mieux de vos intérêts</a:t>
            </a:r>
            <a:r>
              <a:rPr lang="fr-FR" sz="1100" i="1" dirty="0" smtClean="0">
                <a:solidFill>
                  <a:srgbClr val="0070C0"/>
                </a:solidFill>
              </a:rPr>
              <a:t>. »</a:t>
            </a:r>
            <a:endParaRPr lang="fr-FR" sz="1100" i="1" dirty="0">
              <a:solidFill>
                <a:srgbClr val="0070C0"/>
              </a:solidFill>
            </a:endParaRPr>
          </a:p>
          <a:p>
            <a:endParaRPr lang="fr-FR" sz="1100" dirty="0" err="1" smtClean="0"/>
          </a:p>
        </p:txBody>
      </p:sp>
    </p:spTree>
    <p:extLst>
      <p:ext uri="{BB962C8B-B14F-4D97-AF65-F5344CB8AC3E}">
        <p14:creationId xmlns:p14="http://schemas.microsoft.com/office/powerpoint/2010/main" val="2610227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adre 7"/>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39876"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6" name="Espace réservé du texte 5">
            <a:extLst>
              <a:ext uri="{FF2B5EF4-FFF2-40B4-BE49-F238E27FC236}">
                <a16:creationId xmlns:a16="http://schemas.microsoft.com/office/drawing/2014/main" xmlns="" id="{9B069AD1-18E8-435B-AB19-1B62E4C10ECC}"/>
              </a:ext>
            </a:extLst>
          </p:cNvPr>
          <p:cNvSpPr>
            <a:spLocks noGrp="1"/>
          </p:cNvSpPr>
          <p:nvPr>
            <p:ph type="body" sz="quarter" idx="13"/>
          </p:nvPr>
        </p:nvSpPr>
        <p:spPr>
          <a:xfrm>
            <a:off x="272480" y="1196752"/>
            <a:ext cx="5688632" cy="5400600"/>
          </a:xfrm>
        </p:spPr>
        <p:txBody>
          <a:bodyPr/>
          <a:lstStyle/>
          <a:p>
            <a:pPr>
              <a:lnSpc>
                <a:spcPct val="100000"/>
              </a:lnSpc>
            </a:pPr>
            <a:r>
              <a:rPr lang="fr-FR" sz="1800" cap="none" dirty="0" smtClean="0">
                <a:solidFill>
                  <a:schemeClr val="tx1"/>
                </a:solidFill>
              </a:rPr>
              <a:t>Mettre à disposition dans EPH du client l’accord de principe ou la remettre papier au client </a:t>
            </a:r>
            <a:r>
              <a:rPr lang="fr-FR" sz="1200" i="1" cap="none" dirty="0" smtClean="0">
                <a:solidFill>
                  <a:schemeClr val="tx1"/>
                </a:solidFill>
              </a:rPr>
              <a:t>(lorsque la simulation est éligible)</a:t>
            </a:r>
            <a:endParaRPr lang="fr-FR" sz="1600" i="1" cap="none" dirty="0" smtClean="0">
              <a:solidFill>
                <a:schemeClr val="tx1"/>
              </a:solidFill>
            </a:endParaRPr>
          </a:p>
          <a:p>
            <a:pPr lvl="1">
              <a:lnSpc>
                <a:spcPct val="100000"/>
              </a:lnSpc>
            </a:pPr>
            <a:endParaRPr lang="fr-FR" sz="1400" cap="none" dirty="0" smtClean="0">
              <a:solidFill>
                <a:schemeClr val="tx1"/>
              </a:solidFill>
            </a:endParaRPr>
          </a:p>
          <a:p>
            <a:pPr lvl="1">
              <a:lnSpc>
                <a:spcPct val="100000"/>
              </a:lnSpc>
            </a:pPr>
            <a:r>
              <a:rPr lang="fr-FR" sz="1400" cap="none" dirty="0" smtClean="0">
                <a:solidFill>
                  <a:schemeClr val="tx1"/>
                </a:solidFill>
              </a:rPr>
              <a:t>Pour ce faire : Valider la simulation </a:t>
            </a:r>
            <a:br>
              <a:rPr lang="fr-FR" sz="1400" cap="none" dirty="0" smtClean="0">
                <a:solidFill>
                  <a:schemeClr val="tx1"/>
                </a:solidFill>
              </a:rPr>
            </a:br>
            <a:endParaRPr lang="fr-FR" sz="1100" cap="none" dirty="0" smtClean="0">
              <a:solidFill>
                <a:schemeClr val="tx1"/>
              </a:solidFill>
            </a:endParaRPr>
          </a:p>
          <a:p>
            <a:pPr>
              <a:lnSpc>
                <a:spcPct val="100000"/>
              </a:lnSpc>
            </a:pPr>
            <a:r>
              <a:rPr lang="fr-FR" sz="1200" cap="none" dirty="0" smtClean="0">
                <a:solidFill>
                  <a:schemeClr val="tx1"/>
                </a:solidFill>
              </a:rPr>
              <a:t>L’accord de principe (ADP) pour le financement d’un projet immobilier est un </a:t>
            </a:r>
            <a:r>
              <a:rPr lang="fr-FR" sz="1200" u="sng" cap="none" dirty="0" smtClean="0">
                <a:solidFill>
                  <a:schemeClr val="tx1"/>
                </a:solidFill>
              </a:rPr>
              <a:t>engagement </a:t>
            </a:r>
            <a:r>
              <a:rPr lang="fr-FR" sz="1200" u="sng" cap="none" dirty="0" err="1" smtClean="0">
                <a:solidFill>
                  <a:schemeClr val="tx1"/>
                </a:solidFill>
              </a:rPr>
              <a:t>pré-contractuel</a:t>
            </a:r>
            <a:r>
              <a:rPr lang="fr-FR" sz="1200" cap="none" dirty="0" smtClean="0">
                <a:solidFill>
                  <a:schemeClr val="tx1"/>
                </a:solidFill>
              </a:rPr>
              <a:t> de la banque, délivré sur la base des déclarations du client, </a:t>
            </a:r>
            <a:br>
              <a:rPr lang="fr-FR" sz="1200" cap="none" dirty="0" smtClean="0">
                <a:solidFill>
                  <a:schemeClr val="tx1"/>
                </a:solidFill>
              </a:rPr>
            </a:br>
            <a:r>
              <a:rPr lang="fr-FR" sz="1200" b="1" cap="none" dirty="0" smtClean="0">
                <a:solidFill>
                  <a:schemeClr val="tx1"/>
                </a:solidFill>
              </a:rPr>
              <a:t>il ne s’agit donc pas d’un accord ferme</a:t>
            </a:r>
            <a:r>
              <a:rPr lang="fr-FR" sz="1200" cap="none" dirty="0" smtClean="0">
                <a:solidFill>
                  <a:schemeClr val="tx1"/>
                </a:solidFill>
              </a:rPr>
              <a:t>. </a:t>
            </a:r>
          </a:p>
          <a:p>
            <a:endParaRPr lang="fr-FR" sz="1200" cap="none" dirty="0" smtClean="0">
              <a:solidFill>
                <a:schemeClr val="tx1"/>
              </a:solidFill>
            </a:endParaRPr>
          </a:p>
          <a:p>
            <a:r>
              <a:rPr lang="fr-FR" sz="1200" cap="none" dirty="0" smtClean="0">
                <a:solidFill>
                  <a:schemeClr val="tx1"/>
                </a:solidFill>
              </a:rPr>
              <a:t>L’ADP présente un délai de validité maximum qui permet à la banque d’étudier le dossier.</a:t>
            </a:r>
          </a:p>
          <a:p>
            <a:endParaRPr lang="fr-FR" sz="1200" cap="none" dirty="0" smtClean="0">
              <a:solidFill>
                <a:schemeClr val="tx1"/>
              </a:solidFill>
            </a:endParaRPr>
          </a:p>
          <a:p>
            <a:r>
              <a:rPr lang="fr-FR" sz="1200" cap="none" dirty="0" smtClean="0">
                <a:solidFill>
                  <a:schemeClr val="tx1"/>
                </a:solidFill>
              </a:rPr>
              <a:t>Son édition dépend des critères suivants :</a:t>
            </a:r>
          </a:p>
          <a:p>
            <a:pPr marL="450850" lvl="1" indent="-171450">
              <a:lnSpc>
                <a:spcPct val="100000"/>
              </a:lnSpc>
              <a:buFont typeface="Wingdings" panose="05000000000000000000" pitchFamily="2" charset="2"/>
              <a:buChar char="§"/>
            </a:pPr>
            <a:r>
              <a:rPr lang="fr-FR" sz="1200" cap="none" dirty="0" smtClean="0">
                <a:solidFill>
                  <a:schemeClr val="tx1"/>
                </a:solidFill>
              </a:rPr>
              <a:t>Score vert  </a:t>
            </a:r>
          </a:p>
          <a:p>
            <a:pPr marL="450850" indent="-171450">
              <a:lnSpc>
                <a:spcPct val="100000"/>
              </a:lnSpc>
              <a:buFont typeface="Wingdings" panose="05000000000000000000" pitchFamily="2" charset="2"/>
              <a:buChar char="§"/>
            </a:pPr>
            <a:r>
              <a:rPr lang="fr-FR" sz="1200" cap="none" dirty="0" smtClean="0">
                <a:solidFill>
                  <a:schemeClr val="tx1"/>
                </a:solidFill>
              </a:rPr>
              <a:t>Degré de maturité du projet atteint : signature d’un compromis, bien en cours de négociation, devis réalisé ou factures à honorer pour les travaux</a:t>
            </a:r>
          </a:p>
          <a:p>
            <a:pPr marL="450850" lvl="1" indent="-171450">
              <a:lnSpc>
                <a:spcPct val="100000"/>
              </a:lnSpc>
              <a:buFont typeface="Wingdings" panose="05000000000000000000" pitchFamily="2" charset="2"/>
              <a:buChar char="§"/>
            </a:pPr>
            <a:r>
              <a:rPr lang="fr-FR" sz="1200" cap="none" dirty="0" smtClean="0">
                <a:solidFill>
                  <a:schemeClr val="tx1"/>
                </a:solidFill>
              </a:rPr>
              <a:t>Simulation réalisée via le PROCESS CREDIT (n° de projet GREEN renseigné)</a:t>
            </a:r>
          </a:p>
          <a:p>
            <a:pPr marL="450850" lvl="1" indent="-171450">
              <a:lnSpc>
                <a:spcPct val="100000"/>
              </a:lnSpc>
              <a:buFont typeface="Wingdings" panose="05000000000000000000" pitchFamily="2" charset="2"/>
              <a:buChar char="§"/>
            </a:pPr>
            <a:r>
              <a:rPr lang="fr-FR" sz="1200" cap="none" dirty="0" smtClean="0">
                <a:solidFill>
                  <a:schemeClr val="tx1"/>
                </a:solidFill>
              </a:rPr>
              <a:t>En phase de validation dans SIMULCA</a:t>
            </a:r>
          </a:p>
          <a:p>
            <a:pPr marL="450850" lvl="1" indent="-171450">
              <a:lnSpc>
                <a:spcPct val="100000"/>
              </a:lnSpc>
              <a:buFont typeface="Wingdings" panose="05000000000000000000" pitchFamily="2" charset="2"/>
              <a:buChar char="§"/>
            </a:pPr>
            <a:r>
              <a:rPr lang="fr-FR" sz="1200" cap="none" dirty="0" smtClean="0">
                <a:solidFill>
                  <a:schemeClr val="tx1"/>
                </a:solidFill>
              </a:rPr>
              <a:t>Aucun contrôle bloquant au pontage dans green</a:t>
            </a:r>
          </a:p>
          <a:p>
            <a:pPr marL="450850" lvl="1" indent="-171450">
              <a:lnSpc>
                <a:spcPct val="100000"/>
              </a:lnSpc>
              <a:buFont typeface="Wingdings" panose="05000000000000000000" pitchFamily="2" charset="2"/>
              <a:buChar char="§"/>
            </a:pPr>
            <a:r>
              <a:rPr lang="fr-FR" sz="1200" cap="none" dirty="0" smtClean="0">
                <a:solidFill>
                  <a:schemeClr val="tx1"/>
                </a:solidFill>
              </a:rPr>
              <a:t>Aucun accord de principe n’a déjà été donné en agence ou sur le site e-</a:t>
            </a:r>
            <a:r>
              <a:rPr lang="fr-FR" sz="1200" cap="none" dirty="0" err="1" smtClean="0">
                <a:solidFill>
                  <a:schemeClr val="tx1"/>
                </a:solidFill>
              </a:rPr>
              <a:t>immo</a:t>
            </a:r>
            <a:endParaRPr lang="fr-FR" sz="1200" cap="none" dirty="0" smtClean="0">
              <a:solidFill>
                <a:schemeClr val="tx1"/>
              </a:solidFill>
            </a:endParaRPr>
          </a:p>
          <a:p>
            <a:pPr marL="171450" lvl="1" indent="-171450">
              <a:buFont typeface="Wingdings" panose="05000000000000000000" pitchFamily="2" charset="2"/>
              <a:buChar char="§"/>
            </a:pPr>
            <a:endParaRPr lang="fr-FR" sz="1200" cap="none" dirty="0" smtClean="0">
              <a:solidFill>
                <a:schemeClr val="tx1"/>
              </a:solidFill>
            </a:endParaRPr>
          </a:p>
          <a:p>
            <a:r>
              <a:rPr lang="fr-FR" sz="1100" cap="none" dirty="0" smtClean="0">
                <a:solidFill>
                  <a:schemeClr val="tx1"/>
                </a:solidFill>
              </a:rPr>
              <a:t>L’ADP est composé des 3 éléments suivants : </a:t>
            </a:r>
          </a:p>
          <a:p>
            <a:pPr marL="449263" lvl="0" indent="-228600">
              <a:lnSpc>
                <a:spcPct val="100000"/>
              </a:lnSpc>
              <a:buFont typeface="Wingdings" panose="05000000000000000000" pitchFamily="2" charset="2"/>
              <a:buChar char="§"/>
            </a:pPr>
            <a:r>
              <a:rPr lang="fr-FR" sz="1100" b="1" cap="none" dirty="0" smtClean="0">
                <a:solidFill>
                  <a:schemeClr val="tx1"/>
                </a:solidFill>
              </a:rPr>
              <a:t>Lettre client </a:t>
            </a:r>
            <a:r>
              <a:rPr lang="fr-FR" sz="1100" cap="none" dirty="0" smtClean="0">
                <a:solidFill>
                  <a:schemeClr val="tx1"/>
                </a:solidFill>
              </a:rPr>
              <a:t>qui contient l’accord</a:t>
            </a:r>
            <a:r>
              <a:rPr lang="fr-FR" sz="1100" b="1" cap="none" dirty="0" smtClean="0">
                <a:solidFill>
                  <a:schemeClr val="tx1"/>
                </a:solidFill>
              </a:rPr>
              <a:t> </a:t>
            </a:r>
            <a:r>
              <a:rPr lang="fr-FR" sz="1100" cap="none" dirty="0" smtClean="0">
                <a:solidFill>
                  <a:schemeClr val="tx1"/>
                </a:solidFill>
              </a:rPr>
              <a:t>de principe</a:t>
            </a:r>
            <a:r>
              <a:rPr lang="fr-FR" sz="1100" b="1" cap="none" dirty="0" smtClean="0">
                <a:solidFill>
                  <a:schemeClr val="tx1"/>
                </a:solidFill>
              </a:rPr>
              <a:t>, </a:t>
            </a:r>
            <a:r>
              <a:rPr lang="fr-FR" sz="1100" cap="none" dirty="0" smtClean="0">
                <a:solidFill>
                  <a:schemeClr val="tx1"/>
                </a:solidFill>
              </a:rPr>
              <a:t>les références du projet et la durée de validité du document </a:t>
            </a:r>
          </a:p>
          <a:p>
            <a:pPr marL="449263" lvl="0" indent="-228600">
              <a:lnSpc>
                <a:spcPct val="100000"/>
              </a:lnSpc>
              <a:buFont typeface="Wingdings" panose="05000000000000000000" pitchFamily="2" charset="2"/>
              <a:buChar char="§"/>
            </a:pPr>
            <a:r>
              <a:rPr lang="fr-FR" sz="1100" b="1" cap="none" dirty="0" smtClean="0">
                <a:solidFill>
                  <a:schemeClr val="tx1"/>
                </a:solidFill>
              </a:rPr>
              <a:t>Annexe</a:t>
            </a:r>
            <a:r>
              <a:rPr lang="fr-FR" sz="1100" cap="none" dirty="0" smtClean="0">
                <a:solidFill>
                  <a:schemeClr val="tx1"/>
                </a:solidFill>
              </a:rPr>
              <a:t> : liste générique des PIAF (qui précise que d’autres documents pourront être demandés au client)</a:t>
            </a:r>
          </a:p>
          <a:p>
            <a:pPr marL="449263" lvl="0" indent="-228600">
              <a:lnSpc>
                <a:spcPct val="100000"/>
              </a:lnSpc>
              <a:buFont typeface="Wingdings" panose="05000000000000000000" pitchFamily="2" charset="2"/>
              <a:buChar char="§"/>
            </a:pPr>
            <a:r>
              <a:rPr lang="fr-FR" sz="1100" b="1" cap="none" dirty="0" smtClean="0">
                <a:solidFill>
                  <a:schemeClr val="tx1"/>
                </a:solidFill>
              </a:rPr>
              <a:t>Documents actuels de simulation </a:t>
            </a:r>
            <a:r>
              <a:rPr lang="fr-FR" sz="1100" cap="none" dirty="0" smtClean="0">
                <a:solidFill>
                  <a:schemeClr val="tx1"/>
                </a:solidFill>
              </a:rPr>
              <a:t>: notice d’information, les fiches standardisées et personnalisées liées à l’assurance emprunteur immobilier</a:t>
            </a:r>
          </a:p>
          <a:p>
            <a:endParaRPr lang="fr-FR" sz="1100" cap="none" dirty="0" smtClean="0">
              <a:solidFill>
                <a:schemeClr val="tx1"/>
              </a:solidFill>
            </a:endParaRPr>
          </a:p>
          <a:p>
            <a:pPr>
              <a:lnSpc>
                <a:spcPct val="100000"/>
              </a:lnSpc>
            </a:pPr>
            <a:r>
              <a:rPr lang="fr-FR" sz="1100" b="1" cap="none" dirty="0" smtClean="0">
                <a:solidFill>
                  <a:schemeClr val="tx1"/>
                </a:solidFill>
              </a:rPr>
              <a:t>Nb</a:t>
            </a:r>
            <a:r>
              <a:rPr lang="fr-FR" sz="1100" cap="none" dirty="0" smtClean="0">
                <a:solidFill>
                  <a:schemeClr val="tx1"/>
                </a:solidFill>
              </a:rPr>
              <a:t> : l’ADP ne veut pas dire délégation automatique. L’instructeur doit respecter la politique d’intervention en terme de délégation, même si il a pu délivrer un ADP</a:t>
            </a:r>
          </a:p>
          <a:p>
            <a:endParaRPr lang="fr-FR" sz="1400" cap="none" dirty="0" smtClean="0">
              <a:solidFill>
                <a:schemeClr val="tx1"/>
              </a:solidFill>
              <a:sym typeface="Wingdings" panose="05000000000000000000" pitchFamily="2" charset="2"/>
            </a:endParaRPr>
          </a:p>
        </p:txBody>
      </p:sp>
      <p:pic>
        <p:nvPicPr>
          <p:cNvPr id="3" name="Image 2">
            <a:extLst>
              <a:ext uri="{FF2B5EF4-FFF2-40B4-BE49-F238E27FC236}">
                <a16:creationId xmlns:a16="http://schemas.microsoft.com/office/drawing/2014/main" xmlns="" id="{820B55B8-63A7-45CC-B4EE-AB0B9AF2CC01}"/>
              </a:ext>
            </a:extLst>
          </p:cNvPr>
          <p:cNvPicPr>
            <a:picLocks noChangeAspect="1"/>
          </p:cNvPicPr>
          <p:nvPr/>
        </p:nvPicPr>
        <p:blipFill>
          <a:blip r:embed="rId2"/>
          <a:stretch>
            <a:fillRect/>
          </a:stretch>
        </p:blipFill>
        <p:spPr>
          <a:xfrm>
            <a:off x="6465168" y="1052736"/>
            <a:ext cx="3157532" cy="3921158"/>
          </a:xfrm>
          <a:prstGeom prst="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xmlns="" id="{B89AD909-FC37-4CB0-8E05-F92E6D0B44AC}"/>
              </a:ext>
            </a:extLst>
          </p:cNvPr>
          <p:cNvPicPr>
            <a:picLocks noChangeAspect="1"/>
          </p:cNvPicPr>
          <p:nvPr/>
        </p:nvPicPr>
        <p:blipFill>
          <a:blip r:embed="rId3"/>
          <a:stretch>
            <a:fillRect/>
          </a:stretch>
        </p:blipFill>
        <p:spPr>
          <a:xfrm>
            <a:off x="6393160" y="5125959"/>
            <a:ext cx="3456384" cy="535289"/>
          </a:xfrm>
          <a:prstGeom prst="rect">
            <a:avLst/>
          </a:prstGeom>
        </p:spPr>
      </p:pic>
      <p:sp>
        <p:nvSpPr>
          <p:cNvPr id="10" name="Rectangle 9">
            <a:extLst>
              <a:ext uri="{FF2B5EF4-FFF2-40B4-BE49-F238E27FC236}">
                <a16:creationId xmlns:a16="http://schemas.microsoft.com/office/drawing/2014/main" xmlns="" id="{7A60783B-25B4-441D-A247-4F8E8F31B295}"/>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3" name="Rectangle 12"/>
          <p:cNvSpPr/>
          <p:nvPr/>
        </p:nvSpPr>
        <p:spPr>
          <a:xfrm>
            <a:off x="272480" y="550421"/>
            <a:ext cx="6336704"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Accord de principe</a:t>
            </a:r>
            <a:r>
              <a:rPr lang="fr-FR" sz="1800" dirty="0" smtClean="0"/>
              <a:t>   </a:t>
            </a:r>
            <a:r>
              <a:rPr lang="fr-FR" sz="1200" i="1" dirty="0" smtClean="0"/>
              <a:t>(1/2)</a:t>
            </a:r>
            <a:endParaRPr lang="fr-FR" sz="1000" i="1" dirty="0"/>
          </a:p>
        </p:txBody>
      </p:sp>
      <p:sp>
        <p:nvSpPr>
          <p:cNvPr id="16"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3.12 RDV DE DECOUVERTE</a:t>
            </a:r>
            <a:endParaRPr lang="fr-FR" sz="2400" dirty="0"/>
          </a:p>
        </p:txBody>
      </p:sp>
    </p:spTree>
    <p:extLst>
      <p:ext uri="{BB962C8B-B14F-4D97-AF65-F5344CB8AC3E}">
        <p14:creationId xmlns:p14="http://schemas.microsoft.com/office/powerpoint/2010/main" val="4069419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39876"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62CD1A72-F375-4A81-AD1B-7EE59C8D8869}"/>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5" name="Rectangle 14">
            <a:extLst>
              <a:ext uri="{FF2B5EF4-FFF2-40B4-BE49-F238E27FC236}">
                <a16:creationId xmlns:a16="http://schemas.microsoft.com/office/drawing/2014/main" xmlns="" id="{9B1F7635-C92D-4213-A38D-C5B85A348ACF}"/>
              </a:ext>
            </a:extLst>
          </p:cNvPr>
          <p:cNvSpPr/>
          <p:nvPr/>
        </p:nvSpPr>
        <p:spPr>
          <a:xfrm>
            <a:off x="8913440" y="6165304"/>
            <a:ext cx="941885" cy="648073"/>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16" name="Flèche : pentagone 15">
            <a:extLst>
              <a:ext uri="{FF2B5EF4-FFF2-40B4-BE49-F238E27FC236}">
                <a16:creationId xmlns:a16="http://schemas.microsoft.com/office/drawing/2014/main" xmlns="" id="{7E4A2344-B0EF-4DFC-9987-1FF155459055}"/>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7" name="Picture 2" descr="Résultat de recherche d'images pour &quot;clic icone&quot;">
            <a:hlinkClick r:id="rId2" action="ppaction://hlinksldjump"/>
            <a:extLst>
              <a:ext uri="{FF2B5EF4-FFF2-40B4-BE49-F238E27FC236}">
                <a16:creationId xmlns:a16="http://schemas.microsoft.com/office/drawing/2014/main" xmlns="" id="{C6D05C57-C6B3-46EB-A0ED-42DC5FECE41D}"/>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xmlns="" id="{0B1055EF-8996-4B51-9885-909B3A5032F4}"/>
              </a:ext>
            </a:extLst>
          </p:cNvPr>
          <p:cNvPicPr>
            <a:picLocks noChangeAspect="1"/>
          </p:cNvPicPr>
          <p:nvPr/>
        </p:nvPicPr>
        <p:blipFill>
          <a:blip r:embed="rId4"/>
          <a:stretch>
            <a:fillRect/>
          </a:stretch>
        </p:blipFill>
        <p:spPr>
          <a:xfrm>
            <a:off x="4896938" y="1052735"/>
            <a:ext cx="3735217" cy="53512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Rectangle 12"/>
          <p:cNvSpPr/>
          <p:nvPr/>
        </p:nvSpPr>
        <p:spPr>
          <a:xfrm>
            <a:off x="272479" y="550421"/>
            <a:ext cx="3888433" cy="523220"/>
          </a:xfrm>
          <a:prstGeom prst="rect">
            <a:avLst/>
          </a:prstGeom>
        </p:spPr>
        <p:txBody>
          <a:bodyPr wrap="square">
            <a:spAutoFit/>
          </a:bodyPr>
          <a:lstStyle/>
          <a:p>
            <a:pPr marL="171450" indent="-171450">
              <a:buFont typeface="Calibri" panose="020F0502020204030204" pitchFamily="34" charset="0"/>
              <a:buChar char="&gt;"/>
            </a:pPr>
            <a:r>
              <a:rPr lang="fr-FR" sz="1800" u="sng" dirty="0" smtClean="0"/>
              <a:t>Accord de principe</a:t>
            </a:r>
            <a:r>
              <a:rPr lang="fr-FR" sz="1800" dirty="0" smtClean="0"/>
              <a:t>   </a:t>
            </a:r>
            <a:r>
              <a:rPr lang="fr-FR" sz="1200" i="1" dirty="0" smtClean="0"/>
              <a:t>(2/2)     </a:t>
            </a:r>
            <a:br>
              <a:rPr lang="fr-FR" sz="1200" i="1" dirty="0" smtClean="0"/>
            </a:br>
            <a:endParaRPr lang="fr-FR" sz="1000" i="1" dirty="0"/>
          </a:p>
        </p:txBody>
      </p:sp>
      <p:sp>
        <p:nvSpPr>
          <p:cNvPr id="18"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3.12 RDV DE DECOUVERTE</a:t>
            </a:r>
            <a:endParaRPr lang="fr-FR" sz="2400" dirty="0"/>
          </a:p>
        </p:txBody>
      </p:sp>
      <p:pic>
        <p:nvPicPr>
          <p:cNvPr id="1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688" t="15556" r="26125" b="21222"/>
          <a:stretch/>
        </p:blipFill>
        <p:spPr bwMode="auto">
          <a:xfrm>
            <a:off x="459967" y="1196752"/>
            <a:ext cx="3614279" cy="3076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250" t="18556" r="26249" b="18555"/>
          <a:stretch/>
        </p:blipFill>
        <p:spPr bwMode="auto">
          <a:xfrm>
            <a:off x="432131" y="4221364"/>
            <a:ext cx="3627091" cy="261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584848" y="404664"/>
            <a:ext cx="6198469" cy="461665"/>
          </a:xfrm>
          <a:prstGeom prst="rect">
            <a:avLst/>
          </a:prstGeom>
          <a:solidFill>
            <a:srgbClr val="33BBAE"/>
          </a:solidFill>
          <a:ln>
            <a:solidFill>
              <a:srgbClr val="97DDDD"/>
            </a:solidFill>
          </a:ln>
        </p:spPr>
        <p:txBody>
          <a:bodyPr wrap="square">
            <a:spAutoFit/>
          </a:bodyPr>
          <a:lstStyle/>
          <a:p>
            <a:r>
              <a:rPr lang="fr-FR" sz="1200" dirty="0">
                <a:solidFill>
                  <a:schemeClr val="bg1"/>
                </a:solidFill>
              </a:rPr>
              <a:t>Les fiches originales sont à consulter sous le PUC </a:t>
            </a:r>
            <a:r>
              <a:rPr lang="fr-FR" sz="1200" i="1" dirty="0" smtClean="0">
                <a:solidFill>
                  <a:schemeClr val="bg1"/>
                </a:solidFill>
              </a:rPr>
              <a:t>(</a:t>
            </a:r>
            <a:r>
              <a:rPr lang="fr-FR" sz="1200" i="1" dirty="0">
                <a:solidFill>
                  <a:schemeClr val="bg1"/>
                </a:solidFill>
              </a:rPr>
              <a:t>saisir </a:t>
            </a:r>
            <a:r>
              <a:rPr lang="fr-FR" sz="1200" i="1" dirty="0" err="1">
                <a:solidFill>
                  <a:schemeClr val="bg1"/>
                </a:solidFill>
              </a:rPr>
              <a:t>ememo</a:t>
            </a:r>
            <a:r>
              <a:rPr lang="fr-FR" sz="1200" i="1" dirty="0">
                <a:solidFill>
                  <a:schemeClr val="bg1"/>
                </a:solidFill>
              </a:rPr>
              <a:t> dans la barre de </a:t>
            </a:r>
            <a:r>
              <a:rPr lang="fr-FR" sz="1200" i="1" dirty="0" smtClean="0">
                <a:solidFill>
                  <a:schemeClr val="bg1"/>
                </a:solidFill>
              </a:rPr>
              <a:t>recherche)</a:t>
            </a:r>
            <a:endParaRPr lang="fr-FR" sz="1200" i="1" dirty="0">
              <a:solidFill>
                <a:schemeClr val="bg1"/>
              </a:solidFill>
            </a:endParaRPr>
          </a:p>
          <a:p>
            <a:r>
              <a:rPr lang="fr-FR" sz="1200" dirty="0" smtClean="0">
                <a:solidFill>
                  <a:schemeClr val="bg1"/>
                </a:solidFill>
              </a:rPr>
              <a:t>Sélectionner Ifcam- E-Memo </a:t>
            </a:r>
            <a:r>
              <a:rPr lang="fr-FR" sz="1200" dirty="0">
                <a:solidFill>
                  <a:schemeClr val="bg1"/>
                </a:solidFill>
              </a:rPr>
              <a:t>/ </a:t>
            </a:r>
            <a:r>
              <a:rPr lang="fr-FR" sz="1200" dirty="0" smtClean="0">
                <a:solidFill>
                  <a:schemeClr val="bg1"/>
                </a:solidFill>
              </a:rPr>
              <a:t>crédits / EPH </a:t>
            </a:r>
            <a:r>
              <a:rPr lang="fr-FR" sz="1200" dirty="0">
                <a:solidFill>
                  <a:schemeClr val="bg1"/>
                </a:solidFill>
              </a:rPr>
              <a:t>/ </a:t>
            </a:r>
            <a:r>
              <a:rPr lang="fr-FR" sz="1200" dirty="0" smtClean="0">
                <a:solidFill>
                  <a:schemeClr val="bg1"/>
                </a:solidFill>
              </a:rPr>
              <a:t>Comment </a:t>
            </a:r>
            <a:r>
              <a:rPr lang="fr-FR" sz="1200" dirty="0">
                <a:solidFill>
                  <a:schemeClr val="bg1"/>
                </a:solidFill>
              </a:rPr>
              <a:t>délivrer un accord de principe en </a:t>
            </a:r>
            <a:r>
              <a:rPr lang="fr-FR" sz="1200" dirty="0" smtClean="0">
                <a:solidFill>
                  <a:schemeClr val="bg1"/>
                </a:solidFill>
              </a:rPr>
              <a:t>agence</a:t>
            </a:r>
            <a:endParaRPr lang="fr-FR" sz="1000" dirty="0">
              <a:solidFill>
                <a:schemeClr val="bg1"/>
              </a:solidFill>
            </a:endParaRPr>
          </a:p>
        </p:txBody>
      </p:sp>
    </p:spTree>
    <p:extLst>
      <p:ext uri="{BB962C8B-B14F-4D97-AF65-F5344CB8AC3E}">
        <p14:creationId xmlns:p14="http://schemas.microsoft.com/office/powerpoint/2010/main" val="2921562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Cadre 13">
            <a:extLst>
              <a:ext uri="{FF2B5EF4-FFF2-40B4-BE49-F238E27FC236}">
                <a16:creationId xmlns:a16="http://schemas.microsoft.com/office/drawing/2014/main" xmlns="" id="{E6D7500E-38F4-49BD-A59E-48A68C2E8312}"/>
              </a:ext>
            </a:extLst>
          </p:cNvPr>
          <p:cNvSpPr/>
          <p:nvPr/>
        </p:nvSpPr>
        <p:spPr>
          <a:xfrm>
            <a:off x="14164" y="0"/>
            <a:ext cx="9906000" cy="6952815"/>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39876"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pic>
        <p:nvPicPr>
          <p:cNvPr id="35635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059" t="1416" r="847" b="1117"/>
          <a:stretch/>
        </p:blipFill>
        <p:spPr bwMode="auto">
          <a:xfrm>
            <a:off x="200471" y="923495"/>
            <a:ext cx="9302571" cy="5761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a:extLst>
              <a:ext uri="{FF2B5EF4-FFF2-40B4-BE49-F238E27FC236}">
                <a16:creationId xmlns:a16="http://schemas.microsoft.com/office/drawing/2014/main" xmlns="" id="{62CD1A72-F375-4A81-AD1B-7EE59C8D8869}"/>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2" name="Rectangle 11"/>
          <p:cNvSpPr/>
          <p:nvPr/>
        </p:nvSpPr>
        <p:spPr>
          <a:xfrm>
            <a:off x="272480" y="550421"/>
            <a:ext cx="6336704"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Fiche client « Mon Projet </a:t>
            </a:r>
            <a:r>
              <a:rPr lang="fr-FR" sz="1800" u="sng" dirty="0" err="1" smtClean="0"/>
              <a:t>Immo</a:t>
            </a:r>
            <a:r>
              <a:rPr lang="fr-FR" sz="1800" u="sng" dirty="0" smtClean="0"/>
              <a:t> »</a:t>
            </a:r>
            <a:endParaRPr lang="fr-FR" sz="1000" i="1" dirty="0"/>
          </a:p>
        </p:txBody>
      </p:sp>
      <p:sp>
        <p:nvSpPr>
          <p:cNvPr id="13"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3.13 RDV DE DECOUVERTE</a:t>
            </a:r>
            <a:endParaRPr lang="fr-FR" sz="2400" dirty="0"/>
          </a:p>
        </p:txBody>
      </p:sp>
      <p:sp>
        <p:nvSpPr>
          <p:cNvPr id="15" name="Rectangle : coins arrondis 67">
            <a:extLst>
              <a:ext uri="{FF2B5EF4-FFF2-40B4-BE49-F238E27FC236}">
                <a16:creationId xmlns:a16="http://schemas.microsoft.com/office/drawing/2014/main" xmlns="" id="{C8623EC9-74F5-4698-8E38-9B75C314013B}"/>
              </a:ext>
            </a:extLst>
          </p:cNvPr>
          <p:cNvSpPr/>
          <p:nvPr/>
        </p:nvSpPr>
        <p:spPr>
          <a:xfrm>
            <a:off x="8834307" y="6093892"/>
            <a:ext cx="780123" cy="381648"/>
          </a:xfrm>
          <a:prstGeom prst="roundRect">
            <a:avLst/>
          </a:prstGeom>
          <a:solidFill>
            <a:schemeClr val="accent6"/>
          </a:solidFill>
          <a:ln w="12700" cap="flat" cmpd="sng" algn="ctr">
            <a:solidFill>
              <a:schemeClr val="accent5"/>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r>
              <a:rPr lang="fr-FR" sz="700" dirty="0">
                <a:solidFill>
                  <a:schemeClr val="accent5"/>
                </a:solidFill>
              </a:rPr>
              <a:t>DATE LIMITE</a:t>
            </a:r>
          </a:p>
        </p:txBody>
      </p:sp>
      <p:sp>
        <p:nvSpPr>
          <p:cNvPr id="16" name="Flèche : pentagone 13">
            <a:extLst>
              <a:ext uri="{FF2B5EF4-FFF2-40B4-BE49-F238E27FC236}">
                <a16:creationId xmlns:a16="http://schemas.microsoft.com/office/drawing/2014/main" xmlns="" id="{5799C176-8151-497E-A350-541A4F04A725}"/>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7" name="Picture 2" descr="Résultat de recherche d'images pour &quot;clic icone&quot;">
            <a:hlinkClick r:id="rId3" action="ppaction://hlinksldjump"/>
            <a:extLst>
              <a:ext uri="{FF2B5EF4-FFF2-40B4-BE49-F238E27FC236}">
                <a16:creationId xmlns:a16="http://schemas.microsoft.com/office/drawing/2014/main" xmlns="" id="{D36299C5-1B84-49B8-BA8F-16E02C50E04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19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 name="ZoneTexte 1"/>
          <p:cNvSpPr txBox="1"/>
          <p:nvPr/>
        </p:nvSpPr>
        <p:spPr>
          <a:xfrm>
            <a:off x="2259695" y="1160602"/>
            <a:ext cx="7231580" cy="900246"/>
          </a:xfrm>
          <a:prstGeom prst="rect">
            <a:avLst/>
          </a:prstGeom>
          <a:noFill/>
        </p:spPr>
        <p:txBody>
          <a:bodyPr wrap="square" rtlCol="0">
            <a:spAutoFit/>
          </a:bodyPr>
          <a:lstStyle/>
          <a:p>
            <a:r>
              <a:rPr lang="fr-FR" sz="1050" b="1" dirty="0" smtClean="0"/>
              <a:t>Il existe 4 types de demandes de dérogation :</a:t>
            </a:r>
          </a:p>
          <a:p>
            <a:pPr marL="285750" indent="-285750">
              <a:buFontTx/>
              <a:buChar char="-"/>
            </a:pPr>
            <a:r>
              <a:rPr lang="fr-FR" sz="1050" b="1" dirty="0" smtClean="0"/>
              <a:t>Dérogation de taux</a:t>
            </a:r>
          </a:p>
          <a:p>
            <a:pPr marL="285750" indent="-285750">
              <a:buFontTx/>
              <a:buChar char="-"/>
            </a:pPr>
            <a:r>
              <a:rPr lang="fr-FR" sz="1050" b="1" dirty="0" smtClean="0"/>
              <a:t>Dérogation  ADE (Assurance des emprunteurs)</a:t>
            </a:r>
          </a:p>
          <a:p>
            <a:pPr marL="285750" indent="-285750">
              <a:buFontTx/>
              <a:buChar char="-"/>
            </a:pPr>
            <a:r>
              <a:rPr lang="fr-FR" sz="1050" b="1" dirty="0" smtClean="0"/>
              <a:t>Dérogation sur frais de dossier</a:t>
            </a:r>
          </a:p>
          <a:p>
            <a:pPr marL="285750" indent="-285750">
              <a:buFontTx/>
              <a:buChar char="-"/>
            </a:pPr>
            <a:r>
              <a:rPr lang="fr-FR" sz="1050" b="1" dirty="0" smtClean="0"/>
              <a:t>Dérogation IRA </a:t>
            </a:r>
          </a:p>
        </p:txBody>
      </p:sp>
      <p:pic>
        <p:nvPicPr>
          <p:cNvPr id="43" name="Picture 2" descr="https://d30y9cdsu7xlg0.cloudfront.net/png/957302-200.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16496" y="5589240"/>
            <a:ext cx="734459" cy="734459"/>
          </a:xfrm>
          <a:prstGeom prst="rect">
            <a:avLst/>
          </a:prstGeom>
          <a:noFill/>
          <a:extLst>
            <a:ext uri="{909E8E84-426E-40DD-AFC4-6F175D3DCCD1}">
              <a14:hiddenFill xmlns:a14="http://schemas.microsoft.com/office/drawing/2010/main">
                <a:solidFill>
                  <a:srgbClr val="FFFFFF"/>
                </a:solidFill>
              </a14:hiddenFill>
            </a:ext>
          </a:extLst>
        </p:spPr>
      </p:pic>
      <p:sp>
        <p:nvSpPr>
          <p:cNvPr id="44" name="ZoneTexte 43"/>
          <p:cNvSpPr txBox="1"/>
          <p:nvPr/>
        </p:nvSpPr>
        <p:spPr>
          <a:xfrm>
            <a:off x="1077299" y="5741026"/>
            <a:ext cx="3443653" cy="430887"/>
          </a:xfrm>
          <a:prstGeom prst="rect">
            <a:avLst/>
          </a:prstGeom>
          <a:noFill/>
        </p:spPr>
        <p:txBody>
          <a:bodyPr wrap="square" rtlCol="0">
            <a:spAutoFit/>
          </a:bodyPr>
          <a:lstStyle/>
          <a:p>
            <a:r>
              <a:rPr lang="fr-FR" sz="1100" b="1" dirty="0" smtClean="0"/>
              <a:t>Le dossier doit être décidé avant d’être transféré au back-office pour contrôle avant édition</a:t>
            </a:r>
          </a:p>
        </p:txBody>
      </p:sp>
      <p:sp>
        <p:nvSpPr>
          <p:cNvPr id="45" name="Freeform 122"/>
          <p:cNvSpPr>
            <a:spLocks noChangeAspect="1" noEditPoints="1"/>
          </p:cNvSpPr>
          <p:nvPr>
            <p:custDataLst>
              <p:tags r:id="rId1"/>
            </p:custDataLst>
          </p:nvPr>
        </p:nvSpPr>
        <p:spPr bwMode="auto">
          <a:xfrm>
            <a:off x="1538137" y="1246200"/>
            <a:ext cx="708656" cy="742640"/>
          </a:xfrm>
          <a:custGeom>
            <a:avLst/>
            <a:gdLst>
              <a:gd name="T0" fmla="*/ 697 w 1129"/>
              <a:gd name="T1" fmla="*/ 1071 h 1185"/>
              <a:gd name="T2" fmla="*/ 642 w 1129"/>
              <a:gd name="T3" fmla="*/ 1156 h 1185"/>
              <a:gd name="T4" fmla="*/ 520 w 1129"/>
              <a:gd name="T5" fmla="*/ 1185 h 1185"/>
              <a:gd name="T6" fmla="*/ 474 w 1129"/>
              <a:gd name="T7" fmla="*/ 1125 h 1185"/>
              <a:gd name="T8" fmla="*/ 428 w 1129"/>
              <a:gd name="T9" fmla="*/ 1036 h 1185"/>
              <a:gd name="T10" fmla="*/ 664 w 1129"/>
              <a:gd name="T11" fmla="*/ 1002 h 1185"/>
              <a:gd name="T12" fmla="*/ 532 w 1129"/>
              <a:gd name="T13" fmla="*/ 32 h 1185"/>
              <a:gd name="T14" fmla="*/ 564 w 1129"/>
              <a:gd name="T15" fmla="*/ 180 h 1185"/>
              <a:gd name="T16" fmla="*/ 597 w 1129"/>
              <a:gd name="T17" fmla="*/ 32 h 1185"/>
              <a:gd name="T18" fmla="*/ 532 w 1129"/>
              <a:gd name="T19" fmla="*/ 32 h 1185"/>
              <a:gd name="T20" fmla="*/ 146 w 1129"/>
              <a:gd name="T21" fmla="*/ 532 h 1185"/>
              <a:gd name="T22" fmla="*/ 0 w 1129"/>
              <a:gd name="T23" fmla="*/ 565 h 1185"/>
              <a:gd name="T24" fmla="*/ 148 w 1129"/>
              <a:gd name="T25" fmla="*/ 597 h 1185"/>
              <a:gd name="T26" fmla="*/ 1095 w 1129"/>
              <a:gd name="T27" fmla="*/ 532 h 1185"/>
              <a:gd name="T28" fmla="*/ 948 w 1129"/>
              <a:gd name="T29" fmla="*/ 565 h 1185"/>
              <a:gd name="T30" fmla="*/ 1095 w 1129"/>
              <a:gd name="T31" fmla="*/ 597 h 1185"/>
              <a:gd name="T32" fmla="*/ 1095 w 1129"/>
              <a:gd name="T33" fmla="*/ 532 h 1185"/>
              <a:gd name="T34" fmla="*/ 164 w 1129"/>
              <a:gd name="T35" fmla="*/ 917 h 1185"/>
              <a:gd name="T36" fmla="*/ 187 w 1129"/>
              <a:gd name="T37" fmla="*/ 973 h 1185"/>
              <a:gd name="T38" fmla="*/ 290 w 1129"/>
              <a:gd name="T39" fmla="*/ 882 h 1185"/>
              <a:gd name="T40" fmla="*/ 245 w 1129"/>
              <a:gd name="T41" fmla="*/ 836 h 1185"/>
              <a:gd name="T42" fmla="*/ 837 w 1129"/>
              <a:gd name="T43" fmla="*/ 246 h 1185"/>
              <a:gd name="T44" fmla="*/ 860 w 1129"/>
              <a:gd name="T45" fmla="*/ 302 h 1185"/>
              <a:gd name="T46" fmla="*/ 964 w 1129"/>
              <a:gd name="T47" fmla="*/ 211 h 1185"/>
              <a:gd name="T48" fmla="*/ 918 w 1129"/>
              <a:gd name="T49" fmla="*/ 165 h 1185"/>
              <a:gd name="T50" fmla="*/ 163 w 1129"/>
              <a:gd name="T51" fmla="*/ 211 h 1185"/>
              <a:gd name="T52" fmla="*/ 268 w 1129"/>
              <a:gd name="T53" fmla="*/ 302 h 1185"/>
              <a:gd name="T54" fmla="*/ 290 w 1129"/>
              <a:gd name="T55" fmla="*/ 246 h 1185"/>
              <a:gd name="T56" fmla="*/ 163 w 1129"/>
              <a:gd name="T57" fmla="*/ 165 h 1185"/>
              <a:gd name="T58" fmla="*/ 837 w 1129"/>
              <a:gd name="T59" fmla="*/ 836 h 1185"/>
              <a:gd name="T60" fmla="*/ 918 w 1129"/>
              <a:gd name="T61" fmla="*/ 963 h 1185"/>
              <a:gd name="T62" fmla="*/ 963 w 1129"/>
              <a:gd name="T63" fmla="*/ 963 h 1185"/>
              <a:gd name="T64" fmla="*/ 883 w 1129"/>
              <a:gd name="T65" fmla="*/ 836 h 1185"/>
              <a:gd name="T66" fmla="*/ 782 w 1129"/>
              <a:gd name="T67" fmla="*/ 777 h 1185"/>
              <a:gd name="T68" fmla="*/ 647 w 1129"/>
              <a:gd name="T69" fmla="*/ 959 h 1185"/>
              <a:gd name="T70" fmla="*/ 402 w 1129"/>
              <a:gd name="T71" fmla="*/ 893 h 1185"/>
              <a:gd name="T72" fmla="*/ 259 w 1129"/>
              <a:gd name="T73" fmla="*/ 571 h 1185"/>
              <a:gd name="T74" fmla="*/ 562 w 1129"/>
              <a:gd name="T75" fmla="*/ 264 h 1185"/>
              <a:gd name="T76" fmla="*/ 783 w 1129"/>
              <a:gd name="T77" fmla="*/ 568 h 1185"/>
              <a:gd name="T78" fmla="*/ 343 w 1129"/>
              <a:gd name="T79" fmla="*/ 568 h 1185"/>
              <a:gd name="T80" fmla="*/ 783 w 1129"/>
              <a:gd name="T81" fmla="*/ 568 h 1185"/>
              <a:gd name="T82" fmla="*/ 484 w 1129"/>
              <a:gd name="T83" fmla="*/ 528 h 1185"/>
              <a:gd name="T84" fmla="*/ 482 w 1129"/>
              <a:gd name="T85" fmla="*/ 623 h 1185"/>
              <a:gd name="T86" fmla="*/ 579 w 1129"/>
              <a:gd name="T87" fmla="*/ 623 h 1185"/>
              <a:gd name="T88" fmla="*/ 642 w 1129"/>
              <a:gd name="T89" fmla="*/ 463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29" h="1185">
                <a:moveTo>
                  <a:pt x="697" y="1036"/>
                </a:moveTo>
                <a:lnTo>
                  <a:pt x="697" y="1071"/>
                </a:lnTo>
                <a:cubicBezTo>
                  <a:pt x="697" y="1098"/>
                  <a:pt x="677" y="1121"/>
                  <a:pt x="650" y="1125"/>
                </a:cubicBezTo>
                <a:lnTo>
                  <a:pt x="642" y="1156"/>
                </a:lnTo>
                <a:cubicBezTo>
                  <a:pt x="637" y="1172"/>
                  <a:pt x="621" y="1185"/>
                  <a:pt x="604" y="1185"/>
                </a:cubicBezTo>
                <a:lnTo>
                  <a:pt x="520" y="1185"/>
                </a:lnTo>
                <a:cubicBezTo>
                  <a:pt x="503" y="1185"/>
                  <a:pt x="486" y="1172"/>
                  <a:pt x="483" y="1156"/>
                </a:cubicBezTo>
                <a:lnTo>
                  <a:pt x="474" y="1125"/>
                </a:lnTo>
                <a:cubicBezTo>
                  <a:pt x="448" y="1121"/>
                  <a:pt x="428" y="1098"/>
                  <a:pt x="428" y="1071"/>
                </a:cubicBezTo>
                <a:lnTo>
                  <a:pt x="428" y="1036"/>
                </a:lnTo>
                <a:cubicBezTo>
                  <a:pt x="428" y="1018"/>
                  <a:pt x="441" y="1002"/>
                  <a:pt x="461" y="1002"/>
                </a:cubicBezTo>
                <a:lnTo>
                  <a:pt x="664" y="1002"/>
                </a:lnTo>
                <a:cubicBezTo>
                  <a:pt x="683" y="1003"/>
                  <a:pt x="697" y="1018"/>
                  <a:pt x="697" y="1036"/>
                </a:cubicBezTo>
                <a:close/>
                <a:moveTo>
                  <a:pt x="532" y="32"/>
                </a:moveTo>
                <a:lnTo>
                  <a:pt x="532" y="147"/>
                </a:lnTo>
                <a:cubicBezTo>
                  <a:pt x="532" y="165"/>
                  <a:pt x="545" y="180"/>
                  <a:pt x="564" y="180"/>
                </a:cubicBezTo>
                <a:cubicBezTo>
                  <a:pt x="582" y="180"/>
                  <a:pt x="597" y="166"/>
                  <a:pt x="597" y="147"/>
                </a:cubicBezTo>
                <a:lnTo>
                  <a:pt x="597" y="32"/>
                </a:lnTo>
                <a:cubicBezTo>
                  <a:pt x="597" y="15"/>
                  <a:pt x="583" y="0"/>
                  <a:pt x="564" y="0"/>
                </a:cubicBezTo>
                <a:cubicBezTo>
                  <a:pt x="547" y="0"/>
                  <a:pt x="532" y="15"/>
                  <a:pt x="532" y="32"/>
                </a:cubicBezTo>
                <a:close/>
                <a:moveTo>
                  <a:pt x="179" y="565"/>
                </a:moveTo>
                <a:cubicBezTo>
                  <a:pt x="179" y="547"/>
                  <a:pt x="165" y="532"/>
                  <a:pt x="146" y="532"/>
                </a:cubicBezTo>
                <a:lnTo>
                  <a:pt x="33" y="532"/>
                </a:lnTo>
                <a:cubicBezTo>
                  <a:pt x="15" y="532"/>
                  <a:pt x="0" y="546"/>
                  <a:pt x="0" y="565"/>
                </a:cubicBezTo>
                <a:cubicBezTo>
                  <a:pt x="0" y="582"/>
                  <a:pt x="14" y="597"/>
                  <a:pt x="33" y="597"/>
                </a:cubicBezTo>
                <a:lnTo>
                  <a:pt x="148" y="597"/>
                </a:lnTo>
                <a:cubicBezTo>
                  <a:pt x="164" y="596"/>
                  <a:pt x="179" y="582"/>
                  <a:pt x="179" y="565"/>
                </a:cubicBezTo>
                <a:close/>
                <a:moveTo>
                  <a:pt x="1095" y="532"/>
                </a:moveTo>
                <a:lnTo>
                  <a:pt x="980" y="532"/>
                </a:lnTo>
                <a:cubicBezTo>
                  <a:pt x="963" y="532"/>
                  <a:pt x="948" y="546"/>
                  <a:pt x="948" y="565"/>
                </a:cubicBezTo>
                <a:cubicBezTo>
                  <a:pt x="948" y="582"/>
                  <a:pt x="962" y="597"/>
                  <a:pt x="980" y="597"/>
                </a:cubicBezTo>
                <a:lnTo>
                  <a:pt x="1095" y="597"/>
                </a:lnTo>
                <a:cubicBezTo>
                  <a:pt x="1113" y="597"/>
                  <a:pt x="1128" y="583"/>
                  <a:pt x="1128" y="565"/>
                </a:cubicBezTo>
                <a:cubicBezTo>
                  <a:pt x="1129" y="546"/>
                  <a:pt x="1115" y="532"/>
                  <a:pt x="1095" y="532"/>
                </a:cubicBezTo>
                <a:close/>
                <a:moveTo>
                  <a:pt x="245" y="836"/>
                </a:moveTo>
                <a:lnTo>
                  <a:pt x="164" y="917"/>
                </a:lnTo>
                <a:cubicBezTo>
                  <a:pt x="150" y="931"/>
                  <a:pt x="150" y="951"/>
                  <a:pt x="164" y="963"/>
                </a:cubicBezTo>
                <a:cubicBezTo>
                  <a:pt x="170" y="970"/>
                  <a:pt x="178" y="973"/>
                  <a:pt x="187" y="973"/>
                </a:cubicBezTo>
                <a:cubicBezTo>
                  <a:pt x="195" y="973"/>
                  <a:pt x="203" y="970"/>
                  <a:pt x="209" y="963"/>
                </a:cubicBezTo>
                <a:lnTo>
                  <a:pt x="290" y="882"/>
                </a:lnTo>
                <a:cubicBezTo>
                  <a:pt x="304" y="868"/>
                  <a:pt x="304" y="848"/>
                  <a:pt x="290" y="836"/>
                </a:cubicBezTo>
                <a:cubicBezTo>
                  <a:pt x="279" y="823"/>
                  <a:pt x="259" y="823"/>
                  <a:pt x="245" y="836"/>
                </a:cubicBezTo>
                <a:close/>
                <a:moveTo>
                  <a:pt x="918" y="165"/>
                </a:moveTo>
                <a:lnTo>
                  <a:pt x="837" y="246"/>
                </a:lnTo>
                <a:cubicBezTo>
                  <a:pt x="823" y="260"/>
                  <a:pt x="823" y="280"/>
                  <a:pt x="837" y="292"/>
                </a:cubicBezTo>
                <a:cubicBezTo>
                  <a:pt x="844" y="298"/>
                  <a:pt x="852" y="302"/>
                  <a:pt x="860" y="302"/>
                </a:cubicBezTo>
                <a:cubicBezTo>
                  <a:pt x="869" y="302"/>
                  <a:pt x="877" y="298"/>
                  <a:pt x="883" y="292"/>
                </a:cubicBezTo>
                <a:lnTo>
                  <a:pt x="964" y="211"/>
                </a:lnTo>
                <a:cubicBezTo>
                  <a:pt x="978" y="197"/>
                  <a:pt x="978" y="177"/>
                  <a:pt x="964" y="165"/>
                </a:cubicBezTo>
                <a:cubicBezTo>
                  <a:pt x="950" y="151"/>
                  <a:pt x="930" y="151"/>
                  <a:pt x="918" y="165"/>
                </a:cubicBezTo>
                <a:close/>
                <a:moveTo>
                  <a:pt x="163" y="165"/>
                </a:moveTo>
                <a:cubicBezTo>
                  <a:pt x="149" y="178"/>
                  <a:pt x="149" y="198"/>
                  <a:pt x="163" y="211"/>
                </a:cubicBezTo>
                <a:lnTo>
                  <a:pt x="245" y="292"/>
                </a:lnTo>
                <a:cubicBezTo>
                  <a:pt x="252" y="298"/>
                  <a:pt x="259" y="302"/>
                  <a:pt x="268" y="302"/>
                </a:cubicBezTo>
                <a:cubicBezTo>
                  <a:pt x="277" y="302"/>
                  <a:pt x="284" y="298"/>
                  <a:pt x="290" y="292"/>
                </a:cubicBezTo>
                <a:cubicBezTo>
                  <a:pt x="304" y="278"/>
                  <a:pt x="304" y="258"/>
                  <a:pt x="290" y="246"/>
                </a:cubicBezTo>
                <a:lnTo>
                  <a:pt x="209" y="165"/>
                </a:lnTo>
                <a:cubicBezTo>
                  <a:pt x="197" y="151"/>
                  <a:pt x="177" y="151"/>
                  <a:pt x="163" y="165"/>
                </a:cubicBezTo>
                <a:close/>
                <a:moveTo>
                  <a:pt x="883" y="836"/>
                </a:moveTo>
                <a:cubicBezTo>
                  <a:pt x="869" y="822"/>
                  <a:pt x="849" y="822"/>
                  <a:pt x="837" y="836"/>
                </a:cubicBezTo>
                <a:cubicBezTo>
                  <a:pt x="823" y="849"/>
                  <a:pt x="823" y="870"/>
                  <a:pt x="837" y="882"/>
                </a:cubicBezTo>
                <a:lnTo>
                  <a:pt x="918" y="963"/>
                </a:lnTo>
                <a:cubicBezTo>
                  <a:pt x="924" y="970"/>
                  <a:pt x="931" y="973"/>
                  <a:pt x="940" y="973"/>
                </a:cubicBezTo>
                <a:cubicBezTo>
                  <a:pt x="949" y="973"/>
                  <a:pt x="956" y="970"/>
                  <a:pt x="963" y="963"/>
                </a:cubicBezTo>
                <a:cubicBezTo>
                  <a:pt x="976" y="950"/>
                  <a:pt x="976" y="930"/>
                  <a:pt x="963" y="917"/>
                </a:cubicBezTo>
                <a:lnTo>
                  <a:pt x="883" y="836"/>
                </a:lnTo>
                <a:close/>
                <a:moveTo>
                  <a:pt x="867" y="567"/>
                </a:moveTo>
                <a:cubicBezTo>
                  <a:pt x="867" y="645"/>
                  <a:pt x="835" y="722"/>
                  <a:pt x="782" y="777"/>
                </a:cubicBezTo>
                <a:cubicBezTo>
                  <a:pt x="750" y="809"/>
                  <a:pt x="730" y="849"/>
                  <a:pt x="724" y="893"/>
                </a:cubicBezTo>
                <a:cubicBezTo>
                  <a:pt x="718" y="931"/>
                  <a:pt x="685" y="959"/>
                  <a:pt x="647" y="959"/>
                </a:cubicBezTo>
                <a:lnTo>
                  <a:pt x="479" y="959"/>
                </a:lnTo>
                <a:cubicBezTo>
                  <a:pt x="440" y="959"/>
                  <a:pt x="408" y="932"/>
                  <a:pt x="402" y="893"/>
                </a:cubicBezTo>
                <a:cubicBezTo>
                  <a:pt x="395" y="849"/>
                  <a:pt x="374" y="808"/>
                  <a:pt x="344" y="777"/>
                </a:cubicBezTo>
                <a:cubicBezTo>
                  <a:pt x="290" y="721"/>
                  <a:pt x="260" y="648"/>
                  <a:pt x="259" y="571"/>
                </a:cubicBezTo>
                <a:cubicBezTo>
                  <a:pt x="258" y="403"/>
                  <a:pt x="393" y="266"/>
                  <a:pt x="559" y="264"/>
                </a:cubicBezTo>
                <a:lnTo>
                  <a:pt x="562" y="264"/>
                </a:lnTo>
                <a:cubicBezTo>
                  <a:pt x="729" y="266"/>
                  <a:pt x="867" y="401"/>
                  <a:pt x="867" y="567"/>
                </a:cubicBezTo>
                <a:close/>
                <a:moveTo>
                  <a:pt x="783" y="568"/>
                </a:moveTo>
                <a:cubicBezTo>
                  <a:pt x="783" y="447"/>
                  <a:pt x="684" y="348"/>
                  <a:pt x="563" y="348"/>
                </a:cubicBezTo>
                <a:cubicBezTo>
                  <a:pt x="441" y="348"/>
                  <a:pt x="343" y="447"/>
                  <a:pt x="343" y="568"/>
                </a:cubicBezTo>
                <a:cubicBezTo>
                  <a:pt x="343" y="690"/>
                  <a:pt x="441" y="788"/>
                  <a:pt x="563" y="788"/>
                </a:cubicBezTo>
                <a:cubicBezTo>
                  <a:pt x="684" y="788"/>
                  <a:pt x="783" y="690"/>
                  <a:pt x="783" y="568"/>
                </a:cubicBezTo>
                <a:close/>
                <a:moveTo>
                  <a:pt x="530" y="575"/>
                </a:moveTo>
                <a:lnTo>
                  <a:pt x="484" y="528"/>
                </a:lnTo>
                <a:lnTo>
                  <a:pt x="435" y="577"/>
                </a:lnTo>
                <a:lnTo>
                  <a:pt x="482" y="623"/>
                </a:lnTo>
                <a:lnTo>
                  <a:pt x="530" y="672"/>
                </a:lnTo>
                <a:lnTo>
                  <a:pt x="579" y="623"/>
                </a:lnTo>
                <a:lnTo>
                  <a:pt x="690" y="512"/>
                </a:lnTo>
                <a:lnTo>
                  <a:pt x="642" y="463"/>
                </a:lnTo>
                <a:lnTo>
                  <a:pt x="530" y="575"/>
                </a:lnTo>
                <a:close/>
              </a:path>
            </a:pathLst>
          </a:custGeom>
          <a:solidFill>
            <a:schemeClr val="bg1">
              <a:lumMod val="75000"/>
            </a:schemeClr>
          </a:solidFill>
          <a:ln w="0">
            <a:noFill/>
            <a:prstDash val="solid"/>
            <a:round/>
            <a:headEnd/>
            <a:tailEnd/>
          </a:ln>
          <a:extLst/>
        </p:spPr>
        <p:txBody>
          <a:bodyPr vert="horz" wrap="square" lIns="91440" tIns="45720" rIns="91440" bIns="45720" numCol="1" anchor="t" anchorCtr="0" compatLnSpc="1">
            <a:prstTxWarp prst="textNoShape">
              <a:avLst/>
            </a:prstTxWarp>
          </a:bodyPr>
          <a:lstStyle/>
          <a:p>
            <a:endParaRPr lang="fr-FR" dirty="0"/>
          </a:p>
        </p:txBody>
      </p:sp>
      <p:cxnSp>
        <p:nvCxnSpPr>
          <p:cNvPr id="4" name="Connecteur droit 3"/>
          <p:cNvCxnSpPr/>
          <p:nvPr/>
        </p:nvCxnSpPr>
        <p:spPr>
          <a:xfrm>
            <a:off x="4325119" y="2767717"/>
            <a:ext cx="0" cy="3469595"/>
          </a:xfrm>
          <a:prstGeom prst="line">
            <a:avLst/>
          </a:prstGeom>
          <a:ln w="1270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374204" y="2633350"/>
            <a:ext cx="3798303" cy="3000821"/>
          </a:xfrm>
          <a:prstGeom prst="rect">
            <a:avLst/>
          </a:prstGeom>
          <a:noFill/>
        </p:spPr>
        <p:txBody>
          <a:bodyPr wrap="square" rtlCol="0">
            <a:spAutoFit/>
          </a:bodyPr>
          <a:lstStyle/>
          <a:p>
            <a:pPr algn="ctr"/>
            <a:r>
              <a:rPr lang="fr-FR" sz="1050" b="1" dirty="0" smtClean="0"/>
              <a:t>Cas #1 : demande de dérogation de taux,</a:t>
            </a:r>
            <a:br>
              <a:rPr lang="fr-FR" sz="1050" b="1" dirty="0" smtClean="0"/>
            </a:br>
            <a:r>
              <a:rPr lang="fr-FR" sz="1050" b="1" dirty="0" smtClean="0"/>
              <a:t> IRA et/ou frais de dossier</a:t>
            </a:r>
          </a:p>
          <a:p>
            <a:endParaRPr lang="fr-FR" sz="1050" b="1" dirty="0"/>
          </a:p>
          <a:p>
            <a:pPr marL="228600" indent="-228600">
              <a:buAutoNum type="arabicParenR"/>
            </a:pPr>
            <a:r>
              <a:rPr lang="fr-FR" sz="1050" dirty="0" smtClean="0"/>
              <a:t>Sélectionner dans l’intranet =&gt; Mon métier / Particulier /  Dérogation de taux </a:t>
            </a:r>
            <a:r>
              <a:rPr lang="fr-FR" sz="1050" i="1" dirty="0" smtClean="0"/>
              <a:t>(bouton de  raccourcis à droite)</a:t>
            </a:r>
          </a:p>
          <a:p>
            <a:pPr marL="228600" indent="-228600">
              <a:buAutoNum type="arabicParenR"/>
            </a:pPr>
            <a:r>
              <a:rPr lang="fr-FR" sz="1050" dirty="0" smtClean="0"/>
              <a:t>Lancer le workflow</a:t>
            </a:r>
          </a:p>
          <a:p>
            <a:pPr marL="228600" indent="-228600">
              <a:buAutoNum type="arabicParenR"/>
            </a:pPr>
            <a:r>
              <a:rPr lang="fr-FR" sz="1050" dirty="0" smtClean="0"/>
              <a:t>Saisir les informations client</a:t>
            </a:r>
          </a:p>
          <a:p>
            <a:pPr marL="228600" indent="-228600">
              <a:buAutoNum type="arabicParenR"/>
            </a:pPr>
            <a:r>
              <a:rPr lang="fr-FR" sz="1050" dirty="0" smtClean="0"/>
              <a:t>Saisir la réciprocité négociée et la réciprocité actuelle </a:t>
            </a:r>
            <a:br>
              <a:rPr lang="fr-FR" sz="1050" dirty="0" smtClean="0"/>
            </a:br>
            <a:r>
              <a:rPr lang="fr-FR" sz="1050" dirty="0" smtClean="0"/>
              <a:t>(si déjà client)</a:t>
            </a:r>
          </a:p>
          <a:p>
            <a:pPr marL="228600" indent="-228600">
              <a:buAutoNum type="arabicParenR"/>
            </a:pPr>
            <a:r>
              <a:rPr lang="fr-FR" sz="1050" dirty="0" smtClean="0"/>
              <a:t>Saisir </a:t>
            </a:r>
            <a:r>
              <a:rPr lang="fr-FR" sz="1050" u="sng" dirty="0" smtClean="0"/>
              <a:t>ET</a:t>
            </a:r>
            <a:r>
              <a:rPr lang="fr-FR" sz="1050" dirty="0" smtClean="0"/>
              <a:t> motiver votre avis sur le dossier. Il est possible de charger une proposition concurrente en pièce jointe</a:t>
            </a:r>
          </a:p>
          <a:p>
            <a:pPr marL="228600" indent="-228600">
              <a:buAutoNum type="arabicParenR"/>
            </a:pPr>
            <a:r>
              <a:rPr lang="fr-FR" sz="1050" dirty="0" smtClean="0"/>
              <a:t>Valider la demande de dérogation. Un mail automatique est envoyé au premier niveau de dérogation</a:t>
            </a:r>
          </a:p>
          <a:p>
            <a:pPr marL="228600" indent="-228600">
              <a:buAutoNum type="arabicParenR"/>
            </a:pPr>
            <a:r>
              <a:rPr lang="fr-FR" sz="1050" dirty="0" smtClean="0"/>
              <a:t>Les dérogations se débloquent successivement jusqu’au niveau de dérogation le plus élevé</a:t>
            </a:r>
          </a:p>
          <a:p>
            <a:pPr marL="228600" indent="-228600">
              <a:buAutoNum type="arabicParenR"/>
            </a:pPr>
            <a:r>
              <a:rPr lang="fr-FR" sz="1050" dirty="0" smtClean="0"/>
              <a:t>Dès acceptation de la dérogation par le dernier niveau de dérogation, un mail est envoyé à l’instructeur du dossier</a:t>
            </a:r>
          </a:p>
          <a:p>
            <a:pPr marL="228600" indent="-228600">
              <a:buAutoNum type="arabicParenR"/>
            </a:pPr>
            <a:r>
              <a:rPr lang="fr-FR" sz="1050" dirty="0" smtClean="0"/>
              <a:t>Numériser la dérogation dans les PIAF du dossier</a:t>
            </a:r>
          </a:p>
        </p:txBody>
      </p:sp>
      <p:sp>
        <p:nvSpPr>
          <p:cNvPr id="16" name="ZoneTexte 15"/>
          <p:cNvSpPr txBox="1"/>
          <p:nvPr/>
        </p:nvSpPr>
        <p:spPr>
          <a:xfrm>
            <a:off x="4448944" y="2590160"/>
            <a:ext cx="5370839" cy="3647152"/>
          </a:xfrm>
          <a:prstGeom prst="rect">
            <a:avLst/>
          </a:prstGeom>
          <a:noFill/>
        </p:spPr>
        <p:txBody>
          <a:bodyPr wrap="square" rtlCol="0">
            <a:spAutoFit/>
          </a:bodyPr>
          <a:lstStyle/>
          <a:p>
            <a:pPr algn="ctr"/>
            <a:r>
              <a:rPr lang="fr-FR" sz="1050" b="1" dirty="0" smtClean="0"/>
              <a:t>Cas #2 : demande de dérogation ADE externe</a:t>
            </a:r>
          </a:p>
          <a:p>
            <a:pPr algn="ctr"/>
            <a:endParaRPr lang="fr-FR" sz="1050" b="1" dirty="0"/>
          </a:p>
          <a:p>
            <a:pPr marL="228600" indent="-228600">
              <a:buAutoNum type="arabicParenR"/>
            </a:pPr>
            <a:endParaRPr lang="fr-FR" sz="1050" dirty="0" smtClean="0"/>
          </a:p>
          <a:p>
            <a:pPr marL="228600" indent="-228600">
              <a:buFontTx/>
              <a:buAutoNum type="arabicParenR"/>
            </a:pPr>
            <a:r>
              <a:rPr lang="fr-FR" sz="1050" dirty="0" smtClean="0"/>
              <a:t>Récupérer les documents de l’ADE externe du client : </a:t>
            </a:r>
          </a:p>
          <a:p>
            <a:pPr marL="648538" lvl="1" indent="-228600">
              <a:buFont typeface="Arial" panose="020B0604020202020204" pitchFamily="34" charset="0"/>
              <a:buChar char="•"/>
            </a:pPr>
            <a:r>
              <a:rPr lang="fr-FR" sz="1050" dirty="0" smtClean="0"/>
              <a:t>Conditions générales et particulières avec mention des options souscrites</a:t>
            </a:r>
          </a:p>
          <a:p>
            <a:pPr marL="648538" lvl="1" indent="-228600">
              <a:buFont typeface="Arial" panose="020B0604020202020204" pitchFamily="34" charset="0"/>
              <a:buChar char="•"/>
            </a:pPr>
            <a:r>
              <a:rPr lang="fr-FR" sz="1050" dirty="0" smtClean="0"/>
              <a:t>Notice d’assurance avec références précises</a:t>
            </a:r>
          </a:p>
          <a:p>
            <a:pPr marL="648538" lvl="1" indent="-228600">
              <a:buFont typeface="Arial" panose="020B0604020202020204" pitchFamily="34" charset="0"/>
              <a:buChar char="•"/>
            </a:pPr>
            <a:r>
              <a:rPr lang="fr-FR" sz="1050" dirty="0" smtClean="0"/>
              <a:t>Document avec coût définitif de l’assurance externe</a:t>
            </a:r>
          </a:p>
          <a:p>
            <a:pPr marL="228600" indent="-228600">
              <a:buFontTx/>
              <a:buAutoNum type="arabicParenR"/>
            </a:pPr>
            <a:r>
              <a:rPr lang="fr-FR" sz="1050" dirty="0" smtClean="0"/>
              <a:t>Bonne pratique : comparer les ADE dans le « comparateur ADE » disponible sous le PUC   </a:t>
            </a:r>
            <a:br>
              <a:rPr lang="fr-FR" sz="1050" dirty="0" smtClean="0"/>
            </a:br>
            <a:r>
              <a:rPr lang="fr-FR" sz="1050" i="1" dirty="0" smtClean="0"/>
              <a:t>(voir fiche technique « Comparateur ADE » dans l’étape Echanges Client Conseiller)</a:t>
            </a:r>
          </a:p>
          <a:p>
            <a:pPr marL="228600" indent="-228600">
              <a:buFontTx/>
              <a:buAutoNum type="arabicParenR"/>
            </a:pPr>
            <a:r>
              <a:rPr lang="fr-FR" sz="1050" dirty="0" smtClean="0"/>
              <a:t>Rédiger une « demande client » dans l’outil dédié et joindre les documents  (cf. ci-dessus)</a:t>
            </a:r>
          </a:p>
          <a:p>
            <a:pPr marL="228600" lvl="0" indent="-228600">
              <a:buFontTx/>
              <a:buAutoNum type="arabicParenR"/>
            </a:pPr>
            <a:r>
              <a:rPr lang="fr-FR" sz="1050" dirty="0" smtClean="0">
                <a:solidFill>
                  <a:prstClr val="black"/>
                </a:solidFill>
              </a:rPr>
              <a:t>Déterminer le champ d’application de l’ADE externe :</a:t>
            </a:r>
            <a:br>
              <a:rPr lang="fr-FR" sz="1050" dirty="0" smtClean="0">
                <a:solidFill>
                  <a:prstClr val="black"/>
                </a:solidFill>
              </a:rPr>
            </a:br>
            <a:r>
              <a:rPr lang="fr-FR" sz="1050" dirty="0" smtClean="0"/>
              <a:t>2 cas  :</a:t>
            </a:r>
          </a:p>
          <a:p>
            <a:pPr marL="648538" lvl="1" indent="-228600">
              <a:buFont typeface="+mj-lt"/>
              <a:buAutoNum type="alphaUcPeriod"/>
            </a:pPr>
            <a:r>
              <a:rPr lang="fr-FR" sz="900" dirty="0" smtClean="0"/>
              <a:t>Application de la loi Lagarde si l’offre est au stade « avant édition » des offres de prêt</a:t>
            </a:r>
          </a:p>
          <a:p>
            <a:pPr marL="228600" indent="-228600">
              <a:buAutoNum type="arabicParenR"/>
            </a:pPr>
            <a:r>
              <a:rPr lang="fr-FR" sz="1050" dirty="0" smtClean="0"/>
              <a:t>Attendre le retour par mail du service ADE </a:t>
            </a:r>
            <a:r>
              <a:rPr lang="fr-FR" sz="1050" i="1" dirty="0" smtClean="0"/>
              <a:t>(engagement  de réponse sous 10 jours)</a:t>
            </a:r>
            <a:r>
              <a:rPr lang="fr-FR" sz="1050" b="1" i="1" dirty="0"/>
              <a:t/>
            </a:r>
            <a:br>
              <a:rPr lang="fr-FR" sz="1050" b="1" i="1" dirty="0"/>
            </a:br>
            <a:r>
              <a:rPr lang="fr-FR" sz="1050" dirty="0" smtClean="0"/>
              <a:t>3 retours possibles : </a:t>
            </a:r>
          </a:p>
          <a:p>
            <a:pPr marL="648538" lvl="1" indent="-228600">
              <a:buFont typeface="+mj-lt"/>
              <a:buAutoNum type="alphaUcPeriod"/>
            </a:pPr>
            <a:r>
              <a:rPr lang="fr-FR" sz="900" dirty="0" smtClean="0"/>
              <a:t>Accord de la dérogation</a:t>
            </a:r>
          </a:p>
          <a:p>
            <a:pPr marL="648538" lvl="1" indent="-228600">
              <a:buFont typeface="+mj-lt"/>
              <a:buAutoNum type="alphaUcPeriod"/>
            </a:pPr>
            <a:r>
              <a:rPr lang="fr-FR" sz="900" dirty="0" smtClean="0"/>
              <a:t>Refus de la dérogation</a:t>
            </a:r>
          </a:p>
          <a:p>
            <a:pPr marL="648538" lvl="1" indent="-228600">
              <a:buFont typeface="+mj-lt"/>
              <a:buAutoNum type="alphaUcPeriod"/>
            </a:pPr>
            <a:r>
              <a:rPr lang="fr-FR" sz="900" dirty="0" smtClean="0"/>
              <a:t>Refus de la dérogation avec remise commerciale sur le contrat groupe</a:t>
            </a:r>
            <a:endParaRPr lang="fr-FR" sz="1050" dirty="0" smtClean="0"/>
          </a:p>
          <a:p>
            <a:pPr marL="228600" indent="-228600">
              <a:buFont typeface="+mj-lt"/>
              <a:buAutoNum type="arabicParenR"/>
            </a:pPr>
            <a:r>
              <a:rPr lang="fr-FR" sz="1050" dirty="0" smtClean="0"/>
              <a:t>Contacter le client pour lui faire part de notre décision</a:t>
            </a:r>
          </a:p>
          <a:p>
            <a:pPr marL="228600" indent="-228600">
              <a:buFont typeface="+mj-lt"/>
              <a:buAutoNum type="arabicParenR"/>
            </a:pPr>
            <a:r>
              <a:rPr lang="fr-FR" sz="1050" dirty="0" smtClean="0"/>
              <a:t>Poursuivre la saisie de l’ADE dans SIMUL CA : </a:t>
            </a:r>
          </a:p>
          <a:p>
            <a:pPr marL="648538" lvl="1" indent="-228600">
              <a:buFont typeface="+mj-lt"/>
              <a:buAutoNum type="alphaUcPeriod"/>
            </a:pPr>
            <a:r>
              <a:rPr lang="fr-FR" sz="900" dirty="0" smtClean="0">
                <a:solidFill>
                  <a:prstClr val="black"/>
                </a:solidFill>
              </a:rPr>
              <a:t>assurance externe :  cocher « assurance externe » et mentionner le coût globale</a:t>
            </a:r>
          </a:p>
          <a:p>
            <a:pPr marL="648538" lvl="1" indent="-228600">
              <a:buFont typeface="+mj-lt"/>
              <a:buAutoNum type="alphaUcPeriod"/>
            </a:pPr>
            <a:r>
              <a:rPr lang="fr-FR" sz="900" dirty="0" smtClean="0">
                <a:solidFill>
                  <a:prstClr val="black"/>
                </a:solidFill>
              </a:rPr>
              <a:t>assurance groupe avec remise, renvoyer l’accord de remise ADE en « demande client » pour la mise en place de la remise</a:t>
            </a:r>
            <a:endParaRPr lang="fr-FR" sz="1050" dirty="0">
              <a:solidFill>
                <a:prstClr val="black"/>
              </a:solidFill>
            </a:endParaRPr>
          </a:p>
        </p:txBody>
      </p:sp>
      <p:sp>
        <p:nvSpPr>
          <p:cNvPr id="19" name="Rectangle 18"/>
          <p:cNvSpPr/>
          <p:nvPr/>
        </p:nvSpPr>
        <p:spPr>
          <a:xfrm>
            <a:off x="366507" y="685949"/>
            <a:ext cx="6336704"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Rédiger une demande de dérogation</a:t>
            </a:r>
            <a:endParaRPr lang="fr-FR" sz="700" i="1" dirty="0"/>
          </a:p>
        </p:txBody>
      </p:sp>
      <p:sp>
        <p:nvSpPr>
          <p:cNvPr id="21"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22" name="Picture 2" descr="Résultat de recherche d'images pour &quot;clic icone&quot;">
            <a:hlinkClick r:id="rId4"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xmlns="" id="{62CD1A72-F375-4A81-AD1B-7EE59C8D8869}"/>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23"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3.14 RDV DE DECOUVERTE</a:t>
            </a:r>
            <a:endParaRPr lang="fr-FR" sz="2400" dirty="0"/>
          </a:p>
        </p:txBody>
      </p:sp>
    </p:spTree>
    <p:extLst>
      <p:ext uri="{BB962C8B-B14F-4D97-AF65-F5344CB8AC3E}">
        <p14:creationId xmlns:p14="http://schemas.microsoft.com/office/powerpoint/2010/main" val="1991254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Objet 22" hidden="1"/>
          <p:cNvGraphicFramePr>
            <a:graphicFrameLocks noChangeAspect="1"/>
          </p:cNvGraphicFramePr>
          <p:nvPr>
            <p:custDataLst>
              <p:tags r:id="rId2"/>
            </p:custDataLst>
            <p:extLst>
              <p:ext uri="{D42A27DB-BD31-4B8C-83A1-F6EECF244321}">
                <p14:modId xmlns:p14="http://schemas.microsoft.com/office/powerpoint/2010/main" val="1443577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7088"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6" name="ZoneTexte 25">
            <a:extLst>
              <a:ext uri="{FF2B5EF4-FFF2-40B4-BE49-F238E27FC236}">
                <a16:creationId xmlns:a16="http://schemas.microsoft.com/office/drawing/2014/main" xmlns="" id="{A7415FC6-C49D-456A-8415-81AD37E2AFDF}"/>
              </a:ext>
            </a:extLst>
          </p:cNvPr>
          <p:cNvSpPr txBox="1"/>
          <p:nvPr/>
        </p:nvSpPr>
        <p:spPr>
          <a:xfrm>
            <a:off x="272480" y="1799182"/>
            <a:ext cx="9433047" cy="4814082"/>
          </a:xfrm>
          <a:prstGeom prst="rect">
            <a:avLst/>
          </a:prstGeom>
          <a:ln>
            <a:solidFill>
              <a:schemeClr val="tx1"/>
            </a:solidFill>
          </a:ln>
        </p:spPr>
        <p:txBody>
          <a:bodyPr vert="horz" lIns="144000" tIns="41994" rIns="83988" bIns="41994" rtlCol="0">
            <a:noAutofit/>
          </a:bodyPr>
          <a:lstStyle>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200" b="0">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2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pPr lvl="1"/>
            <a:r>
              <a:rPr lang="fr-FR" sz="1600" b="1" dirty="0" smtClean="0"/>
              <a:t>Recueillir le niveau de satisfaction client sur le 1</a:t>
            </a:r>
            <a:r>
              <a:rPr lang="fr-FR" sz="1600" b="1" baseline="30000" dirty="0" smtClean="0"/>
              <a:t>er</a:t>
            </a:r>
            <a:r>
              <a:rPr lang="fr-FR" sz="1600" b="1" dirty="0" smtClean="0"/>
              <a:t> RDV découverte au CACE</a:t>
            </a:r>
          </a:p>
          <a:p>
            <a:pPr lvl="1"/>
            <a:endParaRPr lang="fr-FR" b="1" dirty="0"/>
          </a:p>
          <a:p>
            <a:pPr lvl="1"/>
            <a:r>
              <a:rPr lang="fr-FR" b="1" dirty="0" smtClean="0"/>
              <a:t>A partir du compte rendu DCP reçu par mail procéder à l’appel client</a:t>
            </a:r>
          </a:p>
          <a:p>
            <a:pPr lvl="1"/>
            <a:r>
              <a:rPr lang="fr-FR" i="1" dirty="0" smtClean="0"/>
              <a:t>(Rappeler aux collaborateurs d’utiliser DCP pour informer des RDV Découverte)</a:t>
            </a:r>
            <a:endParaRPr lang="fr-FR" i="1" dirty="0"/>
          </a:p>
          <a:p>
            <a:pPr lvl="1"/>
            <a:endParaRPr lang="fr-FR" b="1" dirty="0"/>
          </a:p>
          <a:p>
            <a:pPr lvl="2"/>
            <a:r>
              <a:rPr lang="fr-FR" dirty="0" smtClean="0"/>
              <a:t>Retrouver les </a:t>
            </a:r>
            <a:r>
              <a:rPr lang="fr-FR" dirty="0"/>
              <a:t>questions à poser dans la </a:t>
            </a:r>
            <a:r>
              <a:rPr lang="fr-FR" dirty="0">
                <a:hlinkClick r:id="rId6" action="ppaction://hlinksldjump"/>
              </a:rPr>
              <a:t>Trame appel DDA post RDV de </a:t>
            </a:r>
            <a:r>
              <a:rPr lang="fr-FR" dirty="0" smtClean="0">
                <a:hlinkClick r:id="rId6" action="ppaction://hlinksldjump"/>
              </a:rPr>
              <a:t>découverte</a:t>
            </a:r>
            <a:endParaRPr lang="fr-FR" dirty="0"/>
          </a:p>
          <a:p>
            <a:pPr lvl="3"/>
            <a:r>
              <a:rPr lang="fr-FR" dirty="0" smtClean="0"/>
              <a:t>Entre  </a:t>
            </a:r>
            <a:r>
              <a:rPr lang="fr-FR" dirty="0"/>
              <a:t>J+4 – J+7 après le </a:t>
            </a:r>
            <a:r>
              <a:rPr lang="fr-FR" dirty="0" smtClean="0"/>
              <a:t>1</a:t>
            </a:r>
            <a:r>
              <a:rPr lang="fr-FR" baseline="30000" dirty="0" smtClean="0"/>
              <a:t>er</a:t>
            </a:r>
            <a:r>
              <a:rPr lang="fr-FR" dirty="0" smtClean="0"/>
              <a:t> RDV </a:t>
            </a:r>
            <a:r>
              <a:rPr lang="fr-FR" dirty="0"/>
              <a:t>découverte habitat, le </a:t>
            </a:r>
            <a:r>
              <a:rPr lang="fr-FR" dirty="0" smtClean="0"/>
              <a:t>manager rappelle </a:t>
            </a:r>
            <a:r>
              <a:rPr lang="fr-FR" dirty="0"/>
              <a:t>le client/prospect </a:t>
            </a:r>
            <a:r>
              <a:rPr lang="fr-FR" dirty="0" smtClean="0"/>
              <a:t>pour le questionner sur </a:t>
            </a:r>
            <a:r>
              <a:rPr lang="fr-FR" dirty="0"/>
              <a:t>son </a:t>
            </a:r>
            <a:r>
              <a:rPr lang="fr-FR" dirty="0" smtClean="0"/>
              <a:t>ressenti </a:t>
            </a:r>
            <a:endParaRPr lang="fr-FR" dirty="0"/>
          </a:p>
          <a:p>
            <a:pPr lvl="3"/>
            <a:r>
              <a:rPr lang="fr-FR" dirty="0"/>
              <a:t>Le </a:t>
            </a:r>
            <a:r>
              <a:rPr lang="fr-FR" dirty="0" smtClean="0"/>
              <a:t>manager évoque </a:t>
            </a:r>
            <a:r>
              <a:rPr lang="fr-FR" b="1" dirty="0"/>
              <a:t>l’ouverture de l’EPH et son utilisation</a:t>
            </a:r>
            <a:r>
              <a:rPr lang="fr-FR" dirty="0"/>
              <a:t>. Il </a:t>
            </a:r>
            <a:r>
              <a:rPr lang="fr-FR" dirty="0" smtClean="0"/>
              <a:t>interroge le </a:t>
            </a:r>
            <a:r>
              <a:rPr lang="fr-FR" dirty="0"/>
              <a:t>client </a:t>
            </a:r>
            <a:r>
              <a:rPr lang="fr-FR" dirty="0" smtClean="0"/>
              <a:t>sur </a:t>
            </a:r>
            <a:r>
              <a:rPr lang="fr-FR" b="1" dirty="0"/>
              <a:t>la visibilité </a:t>
            </a:r>
            <a:r>
              <a:rPr lang="fr-FR" b="1" dirty="0" smtClean="0"/>
              <a:t>des </a:t>
            </a:r>
            <a:r>
              <a:rPr lang="fr-FR" b="1" dirty="0"/>
              <a:t>prochains jalons de son projet immobilier</a:t>
            </a:r>
          </a:p>
          <a:p>
            <a:pPr lvl="3"/>
            <a:r>
              <a:rPr lang="fr-FR" dirty="0"/>
              <a:t>Le manager </a:t>
            </a:r>
            <a:r>
              <a:rPr lang="fr-FR" b="1" dirty="0"/>
              <a:t>débriefe le conseiller </a:t>
            </a:r>
            <a:r>
              <a:rPr lang="fr-FR" dirty="0"/>
              <a:t>des retours client</a:t>
            </a:r>
          </a:p>
          <a:p>
            <a:pPr lvl="2"/>
            <a:endParaRPr lang="fr-FR" dirty="0"/>
          </a:p>
          <a:p>
            <a:pPr lvl="2"/>
            <a:r>
              <a:rPr lang="fr-FR" dirty="0"/>
              <a:t>Dans le </a:t>
            </a:r>
            <a:r>
              <a:rPr lang="fr-FR" dirty="0" smtClean="0"/>
              <a:t>cas exceptionnel </a:t>
            </a:r>
            <a:r>
              <a:rPr lang="fr-FR" dirty="0"/>
              <a:t>où le manager ne peut pas réaliser cet appel, c’est un autre conseiller qui réalise cet </a:t>
            </a:r>
            <a:r>
              <a:rPr lang="fr-FR" dirty="0" smtClean="0"/>
              <a:t>appel</a:t>
            </a:r>
          </a:p>
          <a:p>
            <a:pPr marL="0" lvl="2" indent="0">
              <a:buNone/>
            </a:pPr>
            <a:endParaRPr lang="fr-FR" dirty="0"/>
          </a:p>
          <a:p>
            <a:pPr lvl="2"/>
            <a:r>
              <a:rPr lang="fr-FR" b="1" dirty="0" smtClean="0"/>
              <a:t>Retour </a:t>
            </a:r>
            <a:r>
              <a:rPr lang="fr-FR" b="1" dirty="0"/>
              <a:t>du manager aux conseillers : </a:t>
            </a:r>
            <a:r>
              <a:rPr lang="fr-FR" dirty="0"/>
              <a:t>régulièrement en </a:t>
            </a:r>
            <a:r>
              <a:rPr lang="fr-FR" dirty="0" smtClean="0"/>
              <a:t>réunion </a:t>
            </a:r>
            <a:r>
              <a:rPr lang="fr-FR" dirty="0"/>
              <a:t>d’équipe, le manager fait un </a:t>
            </a:r>
            <a:r>
              <a:rPr lang="fr-FR" b="1" dirty="0"/>
              <a:t>retour sur la perception globale des clients après le RDV découverte </a:t>
            </a:r>
            <a:r>
              <a:rPr lang="fr-FR" dirty="0"/>
              <a:t>et partage, le cas échéant, les axes d’amélioration avec son équipe</a:t>
            </a:r>
          </a:p>
          <a:p>
            <a:pPr lvl="1"/>
            <a:endParaRPr lang="fr-FR" b="1" dirty="0">
              <a:solidFill>
                <a:schemeClr val="bg2"/>
              </a:solidFill>
            </a:endParaRPr>
          </a:p>
          <a:p>
            <a:pPr marL="182563" lvl="1">
              <a:tabLst>
                <a:tab pos="265113" algn="l"/>
              </a:tabLst>
            </a:pPr>
            <a:r>
              <a:rPr lang="fr-FR" b="1" dirty="0"/>
              <a:t>Ce n’est pas un RDV de négociation. </a:t>
            </a:r>
            <a:endParaRPr lang="fr-FR" b="1" dirty="0" smtClean="0"/>
          </a:p>
          <a:p>
            <a:pPr marL="182563" lvl="1">
              <a:tabLst>
                <a:tab pos="265113" algn="l"/>
              </a:tabLst>
            </a:pPr>
            <a:r>
              <a:rPr lang="fr-FR" b="1" dirty="0" smtClean="0"/>
              <a:t>Le </a:t>
            </a:r>
            <a:r>
              <a:rPr lang="fr-FR" b="1" dirty="0"/>
              <a:t>manager ou conseiller qui appelle introduit le sujet en </a:t>
            </a:r>
            <a:r>
              <a:rPr lang="fr-FR" b="1" dirty="0" smtClean="0"/>
              <a:t>expliquant </a:t>
            </a:r>
            <a:r>
              <a:rPr lang="fr-FR" b="1" dirty="0"/>
              <a:t>qu’il s’agit d’un appel </a:t>
            </a:r>
            <a:r>
              <a:rPr lang="fr-FR" b="1" dirty="0" smtClean="0"/>
              <a:t/>
            </a:r>
            <a:br>
              <a:rPr lang="fr-FR" b="1" dirty="0" smtClean="0"/>
            </a:br>
            <a:r>
              <a:rPr lang="fr-FR" b="1" dirty="0" smtClean="0"/>
              <a:t>de </a:t>
            </a:r>
            <a:r>
              <a:rPr lang="fr-FR" b="1" dirty="0"/>
              <a:t>suivi du RDV de découverte </a:t>
            </a:r>
          </a:p>
          <a:p>
            <a:pPr marL="182563" lvl="1">
              <a:buNone/>
              <a:tabLst>
                <a:tab pos="265113" algn="l"/>
              </a:tabLst>
            </a:pPr>
            <a:endParaRPr lang="fr-FR" b="1" dirty="0" smtClean="0"/>
          </a:p>
          <a:p>
            <a:pPr lvl="1">
              <a:spcBef>
                <a:spcPts val="300"/>
              </a:spcBef>
            </a:pPr>
            <a:r>
              <a:rPr lang="fr-FR" b="1" u="sng" dirty="0"/>
              <a:t>APRÈS LE RDV</a:t>
            </a:r>
          </a:p>
          <a:p>
            <a:pPr lvl="2">
              <a:spcBef>
                <a:spcPts val="300"/>
              </a:spcBef>
            </a:pPr>
            <a:r>
              <a:rPr lang="fr-FR" dirty="0"/>
              <a:t>Pour conserver la trace de </a:t>
            </a:r>
            <a:r>
              <a:rPr lang="fr-FR"/>
              <a:t>l’appel </a:t>
            </a:r>
            <a:r>
              <a:rPr lang="fr-FR" smtClean="0"/>
              <a:t>enregistre-le </a:t>
            </a:r>
            <a:r>
              <a:rPr lang="fr-FR" dirty="0" smtClean="0"/>
              <a:t>dans </a:t>
            </a:r>
            <a:r>
              <a:rPr lang="fr-FR" dirty="0"/>
              <a:t>le DCP </a:t>
            </a:r>
            <a:r>
              <a:rPr lang="fr-FR"/>
              <a:t>du </a:t>
            </a:r>
            <a:r>
              <a:rPr lang="fr-FR" smtClean="0"/>
              <a:t>client</a:t>
            </a:r>
            <a:endParaRPr lang="fr-FR" dirty="0"/>
          </a:p>
          <a:p>
            <a:pPr marL="182563" lvl="1">
              <a:buNone/>
              <a:tabLst>
                <a:tab pos="265113" algn="l"/>
              </a:tabLst>
            </a:pPr>
            <a:endParaRPr lang="fr-FR" b="1" dirty="0"/>
          </a:p>
          <a:p>
            <a:pPr lvl="1"/>
            <a:endParaRPr lang="fr-FR" sz="1100" b="1" dirty="0"/>
          </a:p>
          <a:p>
            <a:pPr lvl="1"/>
            <a:endParaRPr lang="fr-FR" b="1" dirty="0"/>
          </a:p>
        </p:txBody>
      </p:sp>
      <p:sp>
        <p:nvSpPr>
          <p:cNvPr id="24" name="Espace réservé du texte 2">
            <a:extLst>
              <a:ext uri="{FF2B5EF4-FFF2-40B4-BE49-F238E27FC236}">
                <a16:creationId xmlns:a16="http://schemas.microsoft.com/office/drawing/2014/main" xmlns="" id="{679B6EA6-4282-4598-B867-80EE5DC7A5B3}"/>
              </a:ext>
            </a:extLst>
          </p:cNvPr>
          <p:cNvSpPr txBox="1">
            <a:spLocks/>
          </p:cNvSpPr>
          <p:nvPr/>
        </p:nvSpPr>
        <p:spPr>
          <a:xfrm>
            <a:off x="1090706" y="343376"/>
            <a:ext cx="7654054"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800" dirty="0"/>
              <a:t>4. appel </a:t>
            </a:r>
            <a:r>
              <a:rPr lang="fr-FR" sz="2800" dirty="0" smtClean="0"/>
              <a:t>Manager post </a:t>
            </a:r>
            <a:r>
              <a:rPr lang="fr-FR" sz="2800" dirty="0"/>
              <a:t>RDV de Découverte</a:t>
            </a:r>
          </a:p>
        </p:txBody>
      </p:sp>
      <p:sp>
        <p:nvSpPr>
          <p:cNvPr id="25" name="Rectangle 24">
            <a:extLst>
              <a:ext uri="{FF2B5EF4-FFF2-40B4-BE49-F238E27FC236}">
                <a16:creationId xmlns:a16="http://schemas.microsoft.com/office/drawing/2014/main" xmlns="" id="{C33865D5-B5B1-4825-9ADC-AA980CD03510}"/>
              </a:ext>
            </a:extLst>
          </p:cNvPr>
          <p:cNvSpPr/>
          <p:nvPr/>
        </p:nvSpPr>
        <p:spPr>
          <a:xfrm>
            <a:off x="272480" y="1515790"/>
            <a:ext cx="9433047" cy="316835"/>
          </a:xfrm>
          <a:prstGeom prst="rect">
            <a:avLst/>
          </a:prstGeom>
          <a:solidFill>
            <a:schemeClr val="accent4">
              <a:lumMod val="7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EN QUOI CA CONSISTE ?</a:t>
            </a:r>
          </a:p>
        </p:txBody>
      </p:sp>
      <p:sp>
        <p:nvSpPr>
          <p:cNvPr id="43" name="Rectangle 42">
            <a:extLst>
              <a:ext uri="{FF2B5EF4-FFF2-40B4-BE49-F238E27FC236}">
                <a16:creationId xmlns:a16="http://schemas.microsoft.com/office/drawing/2014/main" xmlns="" id="{CC9B0F4B-DF37-431A-B54F-C8E9F178C5C7}"/>
              </a:ext>
            </a:extLst>
          </p:cNvPr>
          <p:cNvSpPr/>
          <p:nvPr/>
        </p:nvSpPr>
        <p:spPr>
          <a:xfrm>
            <a:off x="7066759" y="6075609"/>
            <a:ext cx="2638768" cy="535459"/>
          </a:xfrm>
          <a:prstGeom prst="rect">
            <a:avLst/>
          </a:prstGeom>
          <a:solidFill>
            <a:schemeClr val="bg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18000" rIns="18000" rtlCol="0" anchor="t">
            <a:noAutofit/>
          </a:bodyPr>
          <a:lstStyle/>
          <a:p>
            <a:pPr marL="171450" indent="-171450">
              <a:buFont typeface="Calibri" panose="020F0502020204030204" pitchFamily="34" charset="0"/>
              <a:buChar char="&gt;"/>
            </a:pPr>
            <a:r>
              <a:rPr lang="fr-FR" sz="1100" dirty="0">
                <a:solidFill>
                  <a:schemeClr val="tx1"/>
                </a:solidFill>
                <a:hlinkClick r:id="rId7" action="ppaction://hlinksldjump"/>
              </a:rPr>
              <a:t>Trame appel </a:t>
            </a:r>
            <a:r>
              <a:rPr lang="fr-FR" sz="1100" dirty="0" smtClean="0">
                <a:solidFill>
                  <a:schemeClr val="tx1"/>
                </a:solidFill>
                <a:hlinkClick r:id="rId7" action="ppaction://hlinksldjump"/>
              </a:rPr>
              <a:t>Manager post </a:t>
            </a:r>
            <a:r>
              <a:rPr lang="fr-FR" sz="1100" dirty="0">
                <a:solidFill>
                  <a:schemeClr val="tx1"/>
                </a:solidFill>
                <a:hlinkClick r:id="rId7" action="ppaction://hlinksldjump"/>
              </a:rPr>
              <a:t>RDV de </a:t>
            </a:r>
            <a:r>
              <a:rPr lang="fr-FR" sz="1100" dirty="0" smtClean="0">
                <a:solidFill>
                  <a:schemeClr val="tx1"/>
                </a:solidFill>
                <a:hlinkClick r:id="rId7" action="ppaction://hlinksldjump"/>
              </a:rPr>
              <a:t>découverte</a:t>
            </a:r>
            <a:endParaRPr lang="fr-FR" sz="1100" dirty="0">
              <a:solidFill>
                <a:schemeClr val="tx1"/>
              </a:solidFill>
            </a:endParaRPr>
          </a:p>
        </p:txBody>
      </p:sp>
      <p:sp>
        <p:nvSpPr>
          <p:cNvPr id="44" name="Rectangle 43">
            <a:extLst>
              <a:ext uri="{FF2B5EF4-FFF2-40B4-BE49-F238E27FC236}">
                <a16:creationId xmlns:a16="http://schemas.microsoft.com/office/drawing/2014/main" xmlns="" id="{B735BB12-C70E-4AF5-AA02-8E422B78FD28}"/>
              </a:ext>
            </a:extLst>
          </p:cNvPr>
          <p:cNvSpPr/>
          <p:nvPr/>
        </p:nvSpPr>
        <p:spPr>
          <a:xfrm>
            <a:off x="7067384" y="5818981"/>
            <a:ext cx="2637626" cy="261847"/>
          </a:xfrm>
          <a:prstGeom prst="rect">
            <a:avLst/>
          </a:prstGeom>
          <a:solidFill>
            <a:schemeClr val="accent2"/>
          </a:solidFill>
          <a:ln w="127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FICHES </a:t>
            </a:r>
            <a:r>
              <a:rPr lang="fr-FR" sz="1200" b="1" dirty="0" smtClean="0">
                <a:solidFill>
                  <a:schemeClr val="bg1"/>
                </a:solidFill>
              </a:rPr>
              <a:t>TECHNIQUES</a:t>
            </a:r>
            <a:endParaRPr lang="fr-FR" sz="1200" b="1" dirty="0">
              <a:solidFill>
                <a:schemeClr val="bg1"/>
              </a:solidFill>
            </a:endParaRPr>
          </a:p>
        </p:txBody>
      </p:sp>
      <p:sp>
        <p:nvSpPr>
          <p:cNvPr id="17" name="Rectangle 16">
            <a:extLst>
              <a:ext uri="{FF2B5EF4-FFF2-40B4-BE49-F238E27FC236}">
                <a16:creationId xmlns:a16="http://schemas.microsoft.com/office/drawing/2014/main" xmlns="" id="{5B7E94C3-F886-4BDE-B232-8935914A1BF3}"/>
              </a:ext>
            </a:extLst>
          </p:cNvPr>
          <p:cNvSpPr/>
          <p:nvPr/>
        </p:nvSpPr>
        <p:spPr>
          <a:xfrm>
            <a:off x="1062805" y="10633"/>
            <a:ext cx="1421629" cy="332743"/>
          </a:xfrm>
          <a:prstGeom prst="rect">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ÉTAPE</a:t>
            </a:r>
          </a:p>
        </p:txBody>
      </p:sp>
      <p:pic>
        <p:nvPicPr>
          <p:cNvPr id="18" name="Espace réservé du contenu 3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
        <p:nvSpPr>
          <p:cNvPr id="14" name="Rectangle 13">
            <a:extLst>
              <a:ext uri="{FF2B5EF4-FFF2-40B4-BE49-F238E27FC236}">
                <a16:creationId xmlns:a16="http://schemas.microsoft.com/office/drawing/2014/main" xmlns="" id="{17CDD387-20C0-48DC-A480-1C1358FAF694}"/>
              </a:ext>
            </a:extLst>
          </p:cNvPr>
          <p:cNvSpPr/>
          <p:nvPr/>
        </p:nvSpPr>
        <p:spPr>
          <a:xfrm>
            <a:off x="272512" y="330991"/>
            <a:ext cx="658210" cy="113222"/>
          </a:xfrm>
          <a:prstGeom prst="rect">
            <a:avLst/>
          </a:prstGeom>
          <a:noFill/>
          <a:ln w="28575" cap="flat" cmpd="sng" algn="ctr">
            <a:solidFill>
              <a:schemeClr val="tx1">
                <a:lumMod val="95000"/>
                <a:lumOff val="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Tree>
    <p:extLst>
      <p:ext uri="{BB962C8B-B14F-4D97-AF65-F5344CB8AC3E}">
        <p14:creationId xmlns:p14="http://schemas.microsoft.com/office/powerpoint/2010/main" val="2311840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39876"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2510ED12-117E-43E0-B39E-E2FD77DEA5B5}"/>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3" name="Rectangle 12">
            <a:extLst>
              <a:ext uri="{FF2B5EF4-FFF2-40B4-BE49-F238E27FC236}">
                <a16:creationId xmlns:a16="http://schemas.microsoft.com/office/drawing/2014/main" xmlns="" id="{4A41BFEF-41B0-48CD-85A6-03962178250C}"/>
              </a:ext>
            </a:extLst>
          </p:cNvPr>
          <p:cNvSpPr/>
          <p:nvPr/>
        </p:nvSpPr>
        <p:spPr>
          <a:xfrm>
            <a:off x="8913440" y="6165304"/>
            <a:ext cx="941885" cy="648073"/>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14" name="Flèche : pentagone 13">
            <a:extLst>
              <a:ext uri="{FF2B5EF4-FFF2-40B4-BE49-F238E27FC236}">
                <a16:creationId xmlns:a16="http://schemas.microsoft.com/office/drawing/2014/main" xmlns="" id="{AC41A0FE-7A4E-471A-B4D3-0F9F0A5A2398}"/>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5" name="Picture 2" descr="Résultat de recherche d'images pour &quot;clic icone&quot;">
            <a:hlinkClick r:id="rId2" action="ppaction://hlinksldjump"/>
            <a:extLst>
              <a:ext uri="{FF2B5EF4-FFF2-40B4-BE49-F238E27FC236}">
                <a16:creationId xmlns:a16="http://schemas.microsoft.com/office/drawing/2014/main" xmlns="" id="{1C2EFEF7-6A9B-47CB-9AB0-F6AAA9562612}"/>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au 5">
            <a:extLst>
              <a:ext uri="{FF2B5EF4-FFF2-40B4-BE49-F238E27FC236}">
                <a16:creationId xmlns:a16="http://schemas.microsoft.com/office/drawing/2014/main" xmlns="" id="{A7DA5FFF-8E76-49B3-8353-00A28887C3F6}"/>
              </a:ext>
            </a:extLst>
          </p:cNvPr>
          <p:cNvGraphicFramePr>
            <a:graphicFrameLocks noGrp="1"/>
          </p:cNvGraphicFramePr>
          <p:nvPr>
            <p:extLst>
              <p:ext uri="{D42A27DB-BD31-4B8C-83A1-F6EECF244321}">
                <p14:modId xmlns:p14="http://schemas.microsoft.com/office/powerpoint/2010/main" val="3427343975"/>
              </p:ext>
            </p:extLst>
          </p:nvPr>
        </p:nvGraphicFramePr>
        <p:xfrm>
          <a:off x="499694" y="908720"/>
          <a:ext cx="8845794" cy="5243428"/>
        </p:xfrm>
        <a:graphic>
          <a:graphicData uri="http://schemas.openxmlformats.org/drawingml/2006/table">
            <a:tbl>
              <a:tblPr/>
              <a:tblGrid>
                <a:gridCol w="1236669">
                  <a:extLst>
                    <a:ext uri="{9D8B030D-6E8A-4147-A177-3AD203B41FA5}">
                      <a16:colId xmlns:a16="http://schemas.microsoft.com/office/drawing/2014/main" xmlns="" val="3308850904"/>
                    </a:ext>
                  </a:extLst>
                </a:gridCol>
                <a:gridCol w="2901239">
                  <a:extLst>
                    <a:ext uri="{9D8B030D-6E8A-4147-A177-3AD203B41FA5}">
                      <a16:colId xmlns:a16="http://schemas.microsoft.com/office/drawing/2014/main" xmlns="" val="760865661"/>
                    </a:ext>
                  </a:extLst>
                </a:gridCol>
                <a:gridCol w="1257627">
                  <a:extLst>
                    <a:ext uri="{9D8B030D-6E8A-4147-A177-3AD203B41FA5}">
                      <a16:colId xmlns:a16="http://schemas.microsoft.com/office/drawing/2014/main" xmlns="" val="1626993847"/>
                    </a:ext>
                  </a:extLst>
                </a:gridCol>
                <a:gridCol w="3450259">
                  <a:extLst>
                    <a:ext uri="{9D8B030D-6E8A-4147-A177-3AD203B41FA5}">
                      <a16:colId xmlns:a16="http://schemas.microsoft.com/office/drawing/2014/main" xmlns="" val="2810732911"/>
                    </a:ext>
                  </a:extLst>
                </a:gridCol>
              </a:tblGrid>
              <a:tr h="138715">
                <a:tc gridSpan="3">
                  <a:txBody>
                    <a:bodyPr/>
                    <a:lstStyle/>
                    <a:p>
                      <a:pPr algn="l" fontAlgn="b"/>
                      <a:endParaRPr lang="fr-FR" sz="900" b="0" i="0" u="none" strike="noStrike" dirty="0">
                        <a:solidFill>
                          <a:srgbClr val="000000"/>
                        </a:solidFill>
                        <a:effectLst/>
                        <a:latin typeface="Calibri" panose="020F0502020204030204" pitchFamily="34" charset="0"/>
                      </a:endParaRPr>
                    </a:p>
                  </a:txBody>
                  <a:tcPr marL="1692" marR="1692" marT="1692" marB="0" anchor="b">
                    <a:lnL>
                      <a:noFill/>
                    </a:lnL>
                    <a:lnR>
                      <a:noFill/>
                    </a:lnR>
                    <a:lnT>
                      <a:noFill/>
                    </a:lnT>
                    <a:lnB>
                      <a:noFill/>
                    </a:lnB>
                    <a:solidFill>
                      <a:srgbClr val="FFFFFF"/>
                    </a:solidFill>
                  </a:tcPr>
                </a:tc>
                <a:tc hMerge="1">
                  <a:txBody>
                    <a:bodyPr/>
                    <a:lstStyle/>
                    <a:p>
                      <a:endParaRPr lang="fr-FR"/>
                    </a:p>
                  </a:txBody>
                  <a:tcPr/>
                </a:tc>
                <a:tc hMerge="1">
                  <a:txBody>
                    <a:bodyPr/>
                    <a:lstStyle/>
                    <a:p>
                      <a:pPr algn="l" fontAlgn="b"/>
                      <a:endParaRPr lang="fr-FR" sz="800" b="0" i="0" u="none" strike="noStrike">
                        <a:solidFill>
                          <a:srgbClr val="000000"/>
                        </a:solidFill>
                        <a:effectLst/>
                        <a:latin typeface="Calibri" panose="020F0502020204030204" pitchFamily="34" charset="0"/>
                      </a:endParaRPr>
                    </a:p>
                  </a:txBody>
                  <a:tcPr marL="1692" marR="1692" marT="1692" marB="0" anchor="b">
                    <a:lnL>
                      <a:noFill/>
                    </a:lnL>
                    <a:lnR>
                      <a:noFill/>
                    </a:lnR>
                    <a:lnT>
                      <a:noFill/>
                    </a:lnT>
                    <a:lnB>
                      <a:noFill/>
                    </a:lnB>
                    <a:solidFill>
                      <a:srgbClr val="FFFFFF"/>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1692" marR="1692" marT="1692" marB="0" anchor="b">
                    <a:lnL>
                      <a:noFill/>
                    </a:lnL>
                    <a:lnR>
                      <a:noFill/>
                    </a:lnR>
                    <a:lnT>
                      <a:noFill/>
                    </a:lnT>
                    <a:lnB>
                      <a:noFill/>
                    </a:lnB>
                    <a:solidFill>
                      <a:srgbClr val="FFFFFF"/>
                    </a:solidFill>
                  </a:tcPr>
                </a:tc>
                <a:extLst>
                  <a:ext uri="{0D108BD9-81ED-4DB2-BD59-A6C34878D82A}">
                    <a16:rowId xmlns:a16="http://schemas.microsoft.com/office/drawing/2014/main" xmlns="" val="659759457"/>
                  </a:ext>
                </a:extLst>
              </a:tr>
              <a:tr h="242408">
                <a:tc gridSpan="4">
                  <a:txBody>
                    <a:bodyPr/>
                    <a:lstStyle/>
                    <a:p>
                      <a:pPr algn="l" fontAlgn="ctr"/>
                      <a:r>
                        <a:rPr lang="fr-FR" sz="900" b="1" i="0" u="none" strike="noStrike" dirty="0">
                          <a:solidFill>
                            <a:srgbClr val="065260"/>
                          </a:solidFill>
                          <a:effectLst/>
                          <a:latin typeface="Calibri" panose="020F0502020204030204" pitchFamily="34" charset="0"/>
                        </a:rPr>
                        <a:t>Rappel : c'est le </a:t>
                      </a:r>
                      <a:r>
                        <a:rPr lang="fr-FR" sz="900" b="1" i="0" u="none" strike="noStrike" dirty="0" smtClean="0">
                          <a:solidFill>
                            <a:srgbClr val="065260"/>
                          </a:solidFill>
                          <a:effectLst/>
                          <a:latin typeface="Calibri" panose="020F0502020204030204" pitchFamily="34" charset="0"/>
                        </a:rPr>
                        <a:t>manager, </a:t>
                      </a:r>
                      <a:r>
                        <a:rPr lang="fr-FR" sz="900" b="1" i="0" u="none" strike="noStrike" dirty="0">
                          <a:solidFill>
                            <a:srgbClr val="065260"/>
                          </a:solidFill>
                          <a:effectLst/>
                          <a:latin typeface="Calibri" panose="020F0502020204030204" pitchFamily="34" charset="0"/>
                        </a:rPr>
                        <a:t>qui </a:t>
                      </a:r>
                      <a:r>
                        <a:rPr lang="fr-FR" sz="900" b="1" i="0" u="none" strike="noStrike" dirty="0" smtClean="0">
                          <a:solidFill>
                            <a:srgbClr val="065260"/>
                          </a:solidFill>
                          <a:effectLst/>
                          <a:latin typeface="Calibri" panose="020F0502020204030204" pitchFamily="34" charset="0"/>
                        </a:rPr>
                        <a:t>réalise l'appel en utilisant le questionnaire et </a:t>
                      </a:r>
                      <a:r>
                        <a:rPr lang="fr-FR" sz="900" b="1" i="0" u="none" strike="noStrike" dirty="0">
                          <a:solidFill>
                            <a:srgbClr val="065260"/>
                          </a:solidFill>
                          <a:effectLst/>
                          <a:latin typeface="Calibri" panose="020F0502020204030204" pitchFamily="34" charset="0"/>
                        </a:rPr>
                        <a:t>qui note les réponses. </a:t>
                      </a:r>
                    </a:p>
                  </a:txBody>
                  <a:tcPr marL="1692" marR="1692" marT="1692" marB="0" anchor="ctr">
                    <a:lnL>
                      <a:noFill/>
                    </a:lnL>
                    <a:lnR>
                      <a:noFill/>
                    </a:lnR>
                    <a:lnT>
                      <a:noFill/>
                    </a:lnT>
                    <a:lnB>
                      <a:noFill/>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3302765361"/>
                  </a:ext>
                </a:extLst>
              </a:tr>
              <a:tr h="175235">
                <a:tc gridSpan="4">
                  <a:txBody>
                    <a:bodyPr/>
                    <a:lstStyle/>
                    <a:p>
                      <a:pPr algn="l" fontAlgn="ctr"/>
                      <a:r>
                        <a:rPr lang="fr-FR" sz="900" b="0" i="0" u="none" strike="noStrike" dirty="0">
                          <a:solidFill>
                            <a:srgbClr val="065260"/>
                          </a:solidFill>
                          <a:effectLst/>
                          <a:latin typeface="Calibri" panose="020F0502020204030204" pitchFamily="34" charset="0"/>
                        </a:rPr>
                        <a:t>Pré requis : prévenir le client en fin d'entretien découverte </a:t>
                      </a:r>
                      <a:r>
                        <a:rPr lang="fr-FR" sz="900" b="0" i="0" u="none" strike="noStrike" dirty="0" smtClean="0">
                          <a:solidFill>
                            <a:srgbClr val="065260"/>
                          </a:solidFill>
                          <a:effectLst/>
                          <a:latin typeface="Calibri" panose="020F0502020204030204" pitchFamily="34" charset="0"/>
                        </a:rPr>
                        <a:t> + </a:t>
                      </a:r>
                      <a:r>
                        <a:rPr lang="fr-FR" sz="900" b="0" i="0" u="none" strike="noStrike" dirty="0">
                          <a:solidFill>
                            <a:srgbClr val="065260"/>
                          </a:solidFill>
                          <a:effectLst/>
                          <a:latin typeface="Calibri" panose="020F0502020204030204" pitchFamily="34" charset="0"/>
                        </a:rPr>
                        <a:t>Connaitre </a:t>
                      </a:r>
                      <a:r>
                        <a:rPr lang="fr-FR" sz="900" b="0" i="0" u="none" strike="noStrike" dirty="0" smtClean="0">
                          <a:solidFill>
                            <a:srgbClr val="065260"/>
                          </a:solidFill>
                          <a:effectLst/>
                          <a:latin typeface="Calibri" panose="020F0502020204030204" pitchFamily="34" charset="0"/>
                        </a:rPr>
                        <a:t>à</a:t>
                      </a:r>
                      <a:r>
                        <a:rPr lang="fr-FR" sz="900" b="0" i="0" u="none" strike="noStrike" baseline="0" dirty="0" smtClean="0">
                          <a:solidFill>
                            <a:srgbClr val="065260"/>
                          </a:solidFill>
                          <a:effectLst/>
                          <a:latin typeface="Calibri" panose="020F0502020204030204" pitchFamily="34" charset="0"/>
                        </a:rPr>
                        <a:t> </a:t>
                      </a:r>
                      <a:r>
                        <a:rPr lang="fr-FR" sz="900" b="0" i="0" u="none" strike="noStrike" dirty="0" smtClean="0">
                          <a:solidFill>
                            <a:srgbClr val="065260"/>
                          </a:solidFill>
                          <a:effectLst/>
                          <a:latin typeface="Calibri" panose="020F0502020204030204" pitchFamily="34" charset="0"/>
                        </a:rPr>
                        <a:t>minima le </a:t>
                      </a:r>
                      <a:r>
                        <a:rPr lang="fr-FR" sz="900" b="0" i="0" u="none" strike="noStrike" dirty="0">
                          <a:solidFill>
                            <a:srgbClr val="065260"/>
                          </a:solidFill>
                          <a:effectLst/>
                          <a:latin typeface="Calibri" panose="020F0502020204030204" pitchFamily="34" charset="0"/>
                        </a:rPr>
                        <a:t>projet du client</a:t>
                      </a:r>
                    </a:p>
                  </a:txBody>
                  <a:tcPr marL="1692" marR="1692" marT="1692" marB="0" anchor="ctr">
                    <a:lnL>
                      <a:noFill/>
                    </a:lnL>
                    <a:lnR>
                      <a:noFill/>
                    </a:lnR>
                    <a:lnT>
                      <a:noFill/>
                    </a:lnT>
                    <a:lnB>
                      <a:noFill/>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591108039"/>
                  </a:ext>
                </a:extLst>
              </a:tr>
              <a:tr h="138715">
                <a:tc>
                  <a:txBody>
                    <a:bodyPr/>
                    <a:lstStyle/>
                    <a:p>
                      <a:pPr algn="l" fontAlgn="b"/>
                      <a:r>
                        <a:rPr lang="fr-FR" sz="900" b="0" i="0" u="none" strike="noStrike">
                          <a:solidFill>
                            <a:srgbClr val="000000"/>
                          </a:solidFill>
                          <a:effectLst/>
                          <a:latin typeface="Calibri" panose="020F0502020204030204" pitchFamily="34" charset="0"/>
                        </a:rPr>
                        <a:t> </a:t>
                      </a:r>
                    </a:p>
                  </a:txBody>
                  <a:tcPr marL="1692" marR="1692" marT="1692"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gridSpan="3">
                  <a:txBody>
                    <a:bodyPr/>
                    <a:lstStyle/>
                    <a:p>
                      <a:pPr algn="l" fontAlgn="b"/>
                      <a:r>
                        <a:rPr lang="fr-FR" sz="900" b="1" i="0" u="none" strike="noStrike" dirty="0">
                          <a:solidFill>
                            <a:srgbClr val="000000"/>
                          </a:solidFill>
                          <a:effectLst/>
                          <a:latin typeface="Calibri" panose="020F0502020204030204" pitchFamily="34" charset="0"/>
                        </a:rPr>
                        <a:t>Client </a:t>
                      </a:r>
                      <a:endParaRPr lang="fr-FR" sz="900" b="0" i="0" u="none" strike="noStrike" dirty="0">
                        <a:solidFill>
                          <a:srgbClr val="000000"/>
                        </a:solidFill>
                        <a:effectLst/>
                        <a:latin typeface="Calibri" panose="020F0502020204030204" pitchFamily="34" charset="0"/>
                      </a:endParaRPr>
                    </a:p>
                  </a:txBody>
                  <a:tcPr marL="1692" marR="1692" marT="1692"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r>
                        <a:rPr lang="fr-FR" sz="900" b="1" i="0" u="none" strike="noStrike">
                          <a:solidFill>
                            <a:srgbClr val="000000"/>
                          </a:solidFill>
                          <a:effectLst/>
                          <a:latin typeface="Calibri" panose="020F0502020204030204" pitchFamily="34" charset="0"/>
                        </a:rPr>
                        <a:t>Client 1</a:t>
                      </a:r>
                      <a:endParaRPr lang="fr-FR" sz="800" b="0" i="0" u="none" strike="noStrike">
                        <a:solidFill>
                          <a:srgbClr val="000000"/>
                        </a:solidFill>
                        <a:effectLst/>
                        <a:latin typeface="Calibri" panose="020F0502020204030204" pitchFamily="34" charset="0"/>
                      </a:endParaRPr>
                    </a:p>
                  </a:txBody>
                  <a:tcPr marL="1692" marR="1692" marT="1692"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b"/>
                      <a:r>
                        <a:rPr lang="fr-FR" sz="900" b="1" i="0" u="none" strike="noStrike">
                          <a:solidFill>
                            <a:srgbClr val="000000"/>
                          </a:solidFill>
                          <a:effectLst/>
                          <a:latin typeface="Calibri" panose="020F0502020204030204" pitchFamily="34" charset="0"/>
                        </a:rPr>
                        <a:t>Client 1</a:t>
                      </a:r>
                    </a:p>
                  </a:txBody>
                  <a:tcPr marL="1692" marR="1692" marT="1692"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08338294"/>
                  </a:ext>
                </a:extLst>
              </a:tr>
              <a:tr h="138715">
                <a:tc>
                  <a:txBody>
                    <a:bodyPr/>
                    <a:lstStyle/>
                    <a:p>
                      <a:pPr algn="ctr" fontAlgn="b"/>
                      <a:r>
                        <a:rPr lang="fr-FR" sz="900" b="1" i="0" u="none" strike="noStrike" dirty="0">
                          <a:solidFill>
                            <a:srgbClr val="000000"/>
                          </a:solidFill>
                          <a:effectLst/>
                          <a:latin typeface="Calibri" panose="020F0502020204030204" pitchFamily="34" charset="0"/>
                        </a:rPr>
                        <a:t>Agence</a:t>
                      </a: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r" fontAlgn="b"/>
                      <a:r>
                        <a:rPr lang="fr-FR" sz="900" b="1" i="0" u="none" strike="noStrike" dirty="0">
                          <a:solidFill>
                            <a:srgbClr val="000000"/>
                          </a:solidFill>
                          <a:effectLst/>
                          <a:latin typeface="Calibri" panose="020F0502020204030204" pitchFamily="34" charset="0"/>
                        </a:rPr>
                        <a:t> </a:t>
                      </a: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r" fontAlgn="b"/>
                      <a:r>
                        <a:rPr lang="fr-FR" sz="900" b="1" i="0" u="none" strike="noStrike">
                          <a:solidFill>
                            <a:srgbClr val="000000"/>
                          </a:solidFill>
                          <a:effectLst/>
                          <a:latin typeface="Calibri" panose="020F0502020204030204" pitchFamily="34" charset="0"/>
                        </a:rPr>
                        <a:t> </a:t>
                      </a:r>
                      <a:endParaRPr lang="fr-FR" sz="800" b="1" i="0" u="none" strike="noStrike">
                        <a:solidFill>
                          <a:srgbClr val="000000"/>
                        </a:solidFill>
                        <a:effectLst/>
                        <a:latin typeface="Calibri" panose="020F0502020204030204" pitchFamily="34" charset="0"/>
                      </a:endParaRP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b"/>
                      <a:r>
                        <a:rPr lang="fr-FR" sz="900" b="1" i="0" u="none" strike="noStrike">
                          <a:solidFill>
                            <a:srgbClr val="000000"/>
                          </a:solidFill>
                          <a:effectLst/>
                          <a:latin typeface="Calibri" panose="020F0502020204030204" pitchFamily="34" charset="0"/>
                        </a:rPr>
                        <a:t> </a:t>
                      </a: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885714930"/>
                  </a:ext>
                </a:extLst>
              </a:tr>
              <a:tr h="138715">
                <a:tc>
                  <a:txBody>
                    <a:bodyPr/>
                    <a:lstStyle/>
                    <a:p>
                      <a:pPr algn="ctr" fontAlgn="b"/>
                      <a:r>
                        <a:rPr lang="fr-FR" sz="900" b="1" i="0" u="none" strike="noStrike" dirty="0">
                          <a:solidFill>
                            <a:srgbClr val="000000"/>
                          </a:solidFill>
                          <a:effectLst/>
                          <a:latin typeface="Calibri" panose="020F0502020204030204" pitchFamily="34" charset="0"/>
                        </a:rPr>
                        <a:t>Client ou prospect ?</a:t>
                      </a: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r" fontAlgn="b"/>
                      <a:r>
                        <a:rPr lang="fr-FR" sz="900" b="0" i="0" u="none" strike="noStrike">
                          <a:solidFill>
                            <a:srgbClr val="000000"/>
                          </a:solidFill>
                          <a:effectLst/>
                          <a:latin typeface="Calibri" panose="020F0502020204030204" pitchFamily="34" charset="0"/>
                        </a:rPr>
                        <a:t> </a:t>
                      </a:r>
                      <a:endParaRPr lang="fr-FR" sz="900" b="1" i="0" u="none" strike="noStrike">
                        <a:solidFill>
                          <a:srgbClr val="000000"/>
                        </a:solidFill>
                        <a:effectLst/>
                        <a:latin typeface="Calibri" panose="020F0502020204030204" pitchFamily="34" charset="0"/>
                      </a:endParaRP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r" fontAlgn="b"/>
                      <a:r>
                        <a:rPr lang="fr-FR" sz="800" b="0" i="0" u="none" strike="noStrike">
                          <a:solidFill>
                            <a:srgbClr val="000000"/>
                          </a:solidFill>
                          <a:effectLst/>
                          <a:latin typeface="Calibri" panose="020F0502020204030204" pitchFamily="34" charset="0"/>
                        </a:rPr>
                        <a:t> </a:t>
                      </a:r>
                      <a:endParaRPr lang="fr-FR" sz="800" b="1" i="0" u="none" strike="noStrike">
                        <a:solidFill>
                          <a:srgbClr val="000000"/>
                        </a:solidFill>
                        <a:effectLst/>
                        <a:latin typeface="Calibri" panose="020F0502020204030204" pitchFamily="34" charset="0"/>
                      </a:endParaRP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r>
                        <a:rPr lang="fr-FR" sz="800" b="0" i="0" u="none" strike="noStrike">
                          <a:solidFill>
                            <a:srgbClr val="000000"/>
                          </a:solidFill>
                          <a:effectLst/>
                          <a:latin typeface="Calibri" panose="020F0502020204030204" pitchFamily="34" charset="0"/>
                        </a:rPr>
                        <a:t> </a:t>
                      </a: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71366744"/>
                  </a:ext>
                </a:extLst>
              </a:tr>
              <a:tr h="138715">
                <a:tc>
                  <a:txBody>
                    <a:bodyPr/>
                    <a:lstStyle/>
                    <a:p>
                      <a:pPr algn="ctr" fontAlgn="b"/>
                      <a:r>
                        <a:rPr lang="fr-FR" sz="900" b="1" i="0" u="none" strike="noStrike" dirty="0">
                          <a:solidFill>
                            <a:srgbClr val="000000"/>
                          </a:solidFill>
                          <a:effectLst/>
                          <a:latin typeface="Calibri" panose="020F0502020204030204" pitchFamily="34" charset="0"/>
                        </a:rPr>
                        <a:t>Conseiller</a:t>
                      </a: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r" fontAlgn="b"/>
                      <a:r>
                        <a:rPr lang="fr-FR" sz="900" b="0" i="0" u="none" strike="noStrike">
                          <a:solidFill>
                            <a:srgbClr val="000000"/>
                          </a:solidFill>
                          <a:effectLst/>
                          <a:latin typeface="Calibri" panose="020F0502020204030204" pitchFamily="34" charset="0"/>
                        </a:rPr>
                        <a:t> </a:t>
                      </a:r>
                      <a:endParaRPr lang="fr-FR" sz="900" b="1" i="0" u="none" strike="noStrike">
                        <a:solidFill>
                          <a:srgbClr val="000000"/>
                        </a:solidFill>
                        <a:effectLst/>
                        <a:latin typeface="Calibri" panose="020F0502020204030204" pitchFamily="34" charset="0"/>
                      </a:endParaRP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r" fontAlgn="b"/>
                      <a:r>
                        <a:rPr lang="fr-FR" sz="800" b="0" i="0" u="none" strike="noStrike">
                          <a:solidFill>
                            <a:srgbClr val="000000"/>
                          </a:solidFill>
                          <a:effectLst/>
                          <a:latin typeface="Calibri" panose="020F0502020204030204" pitchFamily="34" charset="0"/>
                        </a:rPr>
                        <a:t> </a:t>
                      </a:r>
                      <a:endParaRPr lang="fr-FR" sz="800" b="1" i="0" u="none" strike="noStrike">
                        <a:solidFill>
                          <a:srgbClr val="000000"/>
                        </a:solidFill>
                        <a:effectLst/>
                        <a:latin typeface="Calibri" panose="020F0502020204030204" pitchFamily="34" charset="0"/>
                      </a:endParaRP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r>
                        <a:rPr lang="fr-FR" sz="800" b="0" i="0" u="none" strike="noStrike">
                          <a:solidFill>
                            <a:srgbClr val="000000"/>
                          </a:solidFill>
                          <a:effectLst/>
                          <a:latin typeface="Calibri" panose="020F0502020204030204" pitchFamily="34" charset="0"/>
                        </a:rPr>
                        <a:t> </a:t>
                      </a: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563365862"/>
                  </a:ext>
                </a:extLst>
              </a:tr>
              <a:tr h="138715">
                <a:tc>
                  <a:txBody>
                    <a:bodyPr/>
                    <a:lstStyle/>
                    <a:p>
                      <a:pPr algn="ctr" fontAlgn="b"/>
                      <a:r>
                        <a:rPr lang="fr-FR" sz="900" b="1" i="0" u="none" strike="noStrike" dirty="0">
                          <a:solidFill>
                            <a:srgbClr val="000000"/>
                          </a:solidFill>
                          <a:effectLst/>
                          <a:latin typeface="Calibri" panose="020F0502020204030204" pitchFamily="34" charset="0"/>
                        </a:rPr>
                        <a:t>Date appel</a:t>
                      </a: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r" fontAlgn="b"/>
                      <a:r>
                        <a:rPr lang="fr-FR" sz="900" b="0" i="0" u="none" strike="noStrike" dirty="0">
                          <a:solidFill>
                            <a:srgbClr val="000000"/>
                          </a:solidFill>
                          <a:effectLst/>
                          <a:latin typeface="Calibri" panose="020F0502020204030204" pitchFamily="34" charset="0"/>
                        </a:rPr>
                        <a:t> </a:t>
                      </a:r>
                      <a:endParaRPr lang="fr-FR" sz="900" b="1" i="0" u="none" strike="noStrike" dirty="0">
                        <a:solidFill>
                          <a:srgbClr val="000000"/>
                        </a:solidFill>
                        <a:effectLst/>
                        <a:latin typeface="Calibri" panose="020F0502020204030204" pitchFamily="34" charset="0"/>
                      </a:endParaRP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r" fontAlgn="b"/>
                      <a:r>
                        <a:rPr lang="fr-FR" sz="800" b="0" i="0" u="none" strike="noStrike">
                          <a:solidFill>
                            <a:srgbClr val="000000"/>
                          </a:solidFill>
                          <a:effectLst/>
                          <a:latin typeface="Calibri" panose="020F0502020204030204" pitchFamily="34" charset="0"/>
                        </a:rPr>
                        <a:t> </a:t>
                      </a:r>
                      <a:endParaRPr lang="fr-FR" sz="800" b="1" i="0" u="none" strike="noStrike">
                        <a:solidFill>
                          <a:srgbClr val="000000"/>
                        </a:solidFill>
                        <a:effectLst/>
                        <a:latin typeface="Calibri" panose="020F0502020204030204" pitchFamily="34" charset="0"/>
                      </a:endParaRP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r>
                        <a:rPr lang="fr-FR" sz="800" b="0" i="0" u="none" strike="noStrike">
                          <a:solidFill>
                            <a:srgbClr val="000000"/>
                          </a:solidFill>
                          <a:effectLst/>
                          <a:latin typeface="Calibri" panose="020F0502020204030204" pitchFamily="34" charset="0"/>
                        </a:rPr>
                        <a:t> </a:t>
                      </a: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569577461"/>
                  </a:ext>
                </a:extLst>
              </a:tr>
              <a:tr h="138715">
                <a:tc>
                  <a:txBody>
                    <a:bodyPr/>
                    <a:lstStyle/>
                    <a:p>
                      <a:pPr algn="r" fontAlgn="b"/>
                      <a:r>
                        <a:rPr lang="fr-FR" sz="900" b="1" i="0" u="none" strike="noStrike" dirty="0">
                          <a:solidFill>
                            <a:srgbClr val="000000"/>
                          </a:solidFill>
                          <a:effectLst/>
                          <a:latin typeface="Calibri" panose="020F0502020204030204" pitchFamily="34" charset="0"/>
                        </a:rPr>
                        <a:t> </a:t>
                      </a:r>
                    </a:p>
                  </a:txBody>
                  <a:tcPr marL="1692" marR="1692" marT="1692"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gridSpan="3">
                  <a:txBody>
                    <a:bodyPr/>
                    <a:lstStyle/>
                    <a:p>
                      <a:pPr algn="r" fontAlgn="b"/>
                      <a:r>
                        <a:rPr lang="fr-FR" sz="900" b="0" i="0" u="none" strike="noStrike" dirty="0">
                          <a:solidFill>
                            <a:srgbClr val="000000"/>
                          </a:solidFill>
                          <a:effectLst/>
                          <a:latin typeface="Calibri" panose="020F0502020204030204" pitchFamily="34" charset="0"/>
                        </a:rPr>
                        <a:t> </a:t>
                      </a:r>
                      <a:endParaRPr lang="fr-FR" sz="900" b="1" i="0" u="none" strike="noStrike" dirty="0">
                        <a:solidFill>
                          <a:srgbClr val="000000"/>
                        </a:solidFill>
                        <a:effectLst/>
                        <a:latin typeface="Calibri" panose="020F0502020204030204" pitchFamily="34" charset="0"/>
                      </a:endParaRPr>
                    </a:p>
                  </a:txBody>
                  <a:tcPr marL="1692" marR="1692" marT="1692"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pPr algn="r" fontAlgn="b"/>
                      <a:r>
                        <a:rPr lang="fr-FR" sz="800" b="0" i="0" u="none" strike="noStrike" dirty="0">
                          <a:solidFill>
                            <a:srgbClr val="000000"/>
                          </a:solidFill>
                          <a:effectLst/>
                          <a:latin typeface="Calibri" panose="020F0502020204030204" pitchFamily="34" charset="0"/>
                        </a:rPr>
                        <a:t> </a:t>
                      </a:r>
                      <a:endParaRPr lang="fr-FR" sz="800" b="1" i="0" u="none" strike="noStrike" dirty="0">
                        <a:solidFill>
                          <a:srgbClr val="000000"/>
                        </a:solidFill>
                        <a:effectLst/>
                        <a:latin typeface="Calibri" panose="020F0502020204030204" pitchFamily="34" charset="0"/>
                      </a:endParaRPr>
                    </a:p>
                  </a:txBody>
                  <a:tcPr marL="1692" marR="1692" marT="1692" marB="0" anchor="b">
                    <a:lnL>
                      <a:noFill/>
                    </a:lnL>
                    <a:lnR>
                      <a:noFill/>
                    </a:lnR>
                    <a:lnT>
                      <a:noFill/>
                    </a:lnT>
                    <a:lnB>
                      <a:noFill/>
                    </a:lnB>
                    <a:solidFill>
                      <a:srgbClr val="FFFFFF"/>
                    </a:solidFill>
                  </a:tcPr>
                </a:tc>
                <a:tc hMerge="1">
                  <a:txBody>
                    <a:bodyPr/>
                    <a:lstStyle/>
                    <a:p>
                      <a:pPr algn="l" fontAlgn="b"/>
                      <a:r>
                        <a:rPr lang="fr-FR" sz="800" b="0" i="0" u="none" strike="noStrike">
                          <a:solidFill>
                            <a:srgbClr val="000000"/>
                          </a:solidFill>
                          <a:effectLst/>
                          <a:latin typeface="Calibri" panose="020F0502020204030204" pitchFamily="34" charset="0"/>
                        </a:rPr>
                        <a:t> </a:t>
                      </a:r>
                    </a:p>
                  </a:txBody>
                  <a:tcPr marL="1692" marR="1692" marT="1692" marB="0" anchor="b">
                    <a:lnL>
                      <a:noFill/>
                    </a:lnL>
                    <a:lnR>
                      <a:noFill/>
                    </a:lnR>
                    <a:lnT>
                      <a:noFill/>
                    </a:lnT>
                    <a:lnB>
                      <a:noFill/>
                    </a:lnB>
                    <a:solidFill>
                      <a:srgbClr val="FFFFFF"/>
                    </a:solidFill>
                  </a:tcPr>
                </a:tc>
                <a:extLst>
                  <a:ext uri="{0D108BD9-81ED-4DB2-BD59-A6C34878D82A}">
                    <a16:rowId xmlns:a16="http://schemas.microsoft.com/office/drawing/2014/main" xmlns="" val="960887648"/>
                  </a:ext>
                </a:extLst>
              </a:tr>
              <a:tr h="549790">
                <a:tc gridSpan="4">
                  <a:txBody>
                    <a:bodyPr/>
                    <a:lstStyle/>
                    <a:p>
                      <a:pPr marL="93663" indent="0" algn="l" fontAlgn="b"/>
                      <a:r>
                        <a:rPr lang="fr-FR" sz="1000" b="0" i="1" u="none" strike="noStrike" dirty="0">
                          <a:solidFill>
                            <a:srgbClr val="0070C0"/>
                          </a:solidFill>
                          <a:effectLst/>
                          <a:latin typeface="Calibri" panose="020F0502020204030204" pitchFamily="34" charset="0"/>
                        </a:rPr>
                        <a:t>Bonjour M Me X</a:t>
                      </a:r>
                      <a:br>
                        <a:rPr lang="fr-FR" sz="1000" b="0" i="1" u="none" strike="noStrike" dirty="0">
                          <a:solidFill>
                            <a:srgbClr val="0070C0"/>
                          </a:solidFill>
                          <a:effectLst/>
                          <a:latin typeface="Calibri" panose="020F0502020204030204" pitchFamily="34" charset="0"/>
                        </a:rPr>
                      </a:br>
                      <a:r>
                        <a:rPr lang="fr-FR" sz="1000" b="0" i="1" u="none" strike="noStrike" dirty="0">
                          <a:solidFill>
                            <a:srgbClr val="0070C0"/>
                          </a:solidFill>
                          <a:effectLst/>
                          <a:latin typeface="Calibri" panose="020F0502020204030204" pitchFamily="34" charset="0"/>
                        </a:rPr>
                        <a:t>Je suis Mr / Mme X, </a:t>
                      </a:r>
                      <a:r>
                        <a:rPr lang="fr-FR" sz="1000" b="0" i="1" u="none" strike="noStrike" dirty="0" smtClean="0">
                          <a:solidFill>
                            <a:srgbClr val="0070C0"/>
                          </a:solidFill>
                          <a:effectLst/>
                          <a:latin typeface="Calibri" panose="020F0502020204030204" pitchFamily="34" charset="0"/>
                        </a:rPr>
                        <a:t>responsable </a:t>
                      </a:r>
                      <a:r>
                        <a:rPr lang="fr-FR" sz="1000" b="0" i="1" u="none" strike="noStrike" dirty="0">
                          <a:solidFill>
                            <a:srgbClr val="0070C0"/>
                          </a:solidFill>
                          <a:effectLst/>
                          <a:latin typeface="Calibri" panose="020F0502020204030204" pitchFamily="34" charset="0"/>
                        </a:rPr>
                        <a:t>de votre agence du Crédit Agricole de X</a:t>
                      </a:r>
                      <a:br>
                        <a:rPr lang="fr-FR" sz="1000" b="0" i="1" u="none" strike="noStrike" dirty="0">
                          <a:solidFill>
                            <a:srgbClr val="0070C0"/>
                          </a:solidFill>
                          <a:effectLst/>
                          <a:latin typeface="Calibri" panose="020F0502020204030204" pitchFamily="34" charset="0"/>
                        </a:rPr>
                      </a:br>
                      <a:r>
                        <a:rPr lang="fr-FR" sz="1000" b="0" i="1" u="none" strike="noStrike" dirty="0">
                          <a:solidFill>
                            <a:srgbClr val="0070C0"/>
                          </a:solidFill>
                          <a:effectLst/>
                          <a:latin typeface="Calibri" panose="020F0502020204030204" pitchFamily="34" charset="0"/>
                        </a:rPr>
                        <a:t>Vous avez rencontré mon collaborateur X, je tenais à vous remercier pour </a:t>
                      </a:r>
                      <a:r>
                        <a:rPr lang="fr-FR" sz="1000" b="0" i="1" u="none" strike="noStrike" dirty="0" smtClean="0">
                          <a:solidFill>
                            <a:srgbClr val="0070C0"/>
                          </a:solidFill>
                          <a:effectLst/>
                          <a:latin typeface="Calibri" panose="020F0502020204030204" pitchFamily="34" charset="0"/>
                        </a:rPr>
                        <a:t>avoir </a:t>
                      </a:r>
                      <a:r>
                        <a:rPr lang="fr-FR" sz="1000" b="0" i="1" u="none" strike="noStrike" dirty="0">
                          <a:solidFill>
                            <a:srgbClr val="0070C0"/>
                          </a:solidFill>
                          <a:effectLst/>
                          <a:latin typeface="Calibri" panose="020F0502020204030204" pitchFamily="34" charset="0"/>
                        </a:rPr>
                        <a:t>consulté le Crédit Agricole pour votre projet.</a:t>
                      </a:r>
                      <a:r>
                        <a:rPr lang="fr-FR" sz="900" b="0" i="0" u="none" strike="noStrike" dirty="0">
                          <a:solidFill>
                            <a:srgbClr val="065260"/>
                          </a:solidFill>
                          <a:effectLst/>
                          <a:latin typeface="Calibri" panose="020F0502020204030204" pitchFamily="34" charset="0"/>
                        </a:rPr>
                        <a:t/>
                      </a:r>
                      <a:br>
                        <a:rPr lang="fr-FR" sz="900" b="0" i="0" u="none" strike="noStrike" dirty="0">
                          <a:solidFill>
                            <a:srgbClr val="065260"/>
                          </a:solidFill>
                          <a:effectLst/>
                          <a:latin typeface="Calibri" panose="020F0502020204030204" pitchFamily="34" charset="0"/>
                        </a:rPr>
                      </a:br>
                      <a:endParaRPr lang="fr-FR" sz="900" b="0" i="0" u="none" strike="noStrike" dirty="0">
                        <a:solidFill>
                          <a:srgbClr val="065260"/>
                        </a:solidFill>
                        <a:effectLst/>
                        <a:latin typeface="Calibri" panose="020F0502020204030204" pitchFamily="34" charset="0"/>
                      </a:endParaRPr>
                    </a:p>
                  </a:txBody>
                  <a:tcPr marL="1692" marR="1692" marT="1692" marB="0" anchor="b">
                    <a:lnL>
                      <a:noFill/>
                    </a:lnL>
                    <a:lnR>
                      <a:noFill/>
                    </a:lnR>
                    <a:lnT>
                      <a:noFill/>
                    </a:lnT>
                    <a:lnB w="9525" cap="flat" cmpd="sng" algn="ctr">
                      <a:solidFill>
                        <a:schemeClr val="tx1"/>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3380615118"/>
                  </a:ext>
                </a:extLst>
              </a:tr>
              <a:tr h="483982">
                <a:tc gridSpan="2">
                  <a:txBody>
                    <a:bodyPr/>
                    <a:lstStyle/>
                    <a:p>
                      <a:pPr marL="93663" indent="0" algn="l" fontAlgn="ctr"/>
                      <a:r>
                        <a:rPr lang="fr-FR" sz="900" b="0" i="1" u="none" strike="noStrike" dirty="0">
                          <a:solidFill>
                            <a:srgbClr val="0070C0"/>
                          </a:solidFill>
                          <a:effectLst/>
                          <a:latin typeface="Calibri" panose="020F0502020204030204" pitchFamily="34" charset="0"/>
                        </a:rPr>
                        <a:t>Après quelques jours de réflexion, avez vous </a:t>
                      </a:r>
                      <a:r>
                        <a:rPr lang="fr-FR" sz="900" b="0" i="1" u="none" strike="noStrike" dirty="0" smtClean="0">
                          <a:solidFill>
                            <a:srgbClr val="0070C0"/>
                          </a:solidFill>
                          <a:effectLst/>
                          <a:latin typeface="Calibri" panose="020F0502020204030204" pitchFamily="34" charset="0"/>
                        </a:rPr>
                        <a:t>de </a:t>
                      </a:r>
                      <a:r>
                        <a:rPr lang="fr-FR" sz="900" b="0" i="1" u="none" strike="noStrike" dirty="0">
                          <a:solidFill>
                            <a:srgbClr val="0070C0"/>
                          </a:solidFill>
                          <a:effectLst/>
                          <a:latin typeface="Calibri" panose="020F0502020204030204" pitchFamily="34" charset="0"/>
                        </a:rPr>
                        <a:t>nouvelles questions, de nouvelles interrogations ? Est ce que tout est clair pour vous ? Notamment concernant les différentes étapes de votre projet, est ce que pour vous, tout est Ok  ? </a:t>
                      </a:r>
                      <a:r>
                        <a:rPr lang="fr-FR" sz="900" b="0" i="0" u="none" strike="noStrike" dirty="0">
                          <a:solidFill>
                            <a:srgbClr val="000000"/>
                          </a:solidFill>
                          <a:effectLst/>
                          <a:latin typeface="Calibri" panose="020F0502020204030204" pitchFamily="34" charset="0"/>
                        </a:rPr>
                        <a:t> Etc.</a:t>
                      </a:r>
                    </a:p>
                  </a:txBody>
                  <a:tcPr marL="1692" marR="1692" marT="1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fr-FR" sz="900" b="0" i="0" u="none" strike="noStrike">
                        <a:solidFill>
                          <a:srgbClr val="000000"/>
                        </a:solidFill>
                        <a:effectLst/>
                        <a:latin typeface="Calibri" panose="020F0502020204030204" pitchFamily="34" charset="0"/>
                      </a:endParaRPr>
                    </a:p>
                  </a:txBody>
                  <a:tcPr marL="1692" marR="1692" marT="1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ctr"/>
                      <a:r>
                        <a:rPr lang="fr-FR" sz="900" b="0" i="0" u="none" strike="noStrike" dirty="0">
                          <a:solidFill>
                            <a:srgbClr val="000000"/>
                          </a:solidFill>
                          <a:effectLst/>
                          <a:latin typeface="Calibri" panose="020F0502020204030204" pitchFamily="34" charset="0"/>
                        </a:rPr>
                        <a:t> </a:t>
                      </a: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r>
                        <a:rPr lang="fr-FR" sz="800" b="0" i="0" u="none" strike="noStrike">
                          <a:solidFill>
                            <a:srgbClr val="000000"/>
                          </a:solidFill>
                          <a:effectLst/>
                          <a:latin typeface="Calibri" panose="020F0502020204030204" pitchFamily="34" charset="0"/>
                        </a:rPr>
                        <a:t> </a:t>
                      </a: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699681688"/>
                  </a:ext>
                </a:extLst>
              </a:tr>
              <a:tr h="138715">
                <a:tc gridSpan="2">
                  <a:txBody>
                    <a:bodyPr/>
                    <a:lstStyle/>
                    <a:p>
                      <a:pPr algn="l" fontAlgn="ctr"/>
                      <a:r>
                        <a:rPr lang="fr-FR" sz="900" b="1" i="0" u="none" strike="noStrike" dirty="0">
                          <a:solidFill>
                            <a:srgbClr val="000000"/>
                          </a:solidFill>
                          <a:effectLst/>
                          <a:latin typeface="Calibri" panose="020F0502020204030204" pitchFamily="34" charset="0"/>
                        </a:rPr>
                        <a:t> </a:t>
                      </a:r>
                    </a:p>
                  </a:txBody>
                  <a:tcPr marL="1692" marR="1692" marT="169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fr-FR" sz="800" b="1" i="0" u="none" strike="noStrike">
                        <a:solidFill>
                          <a:srgbClr val="000000"/>
                        </a:solidFill>
                        <a:effectLst/>
                        <a:latin typeface="Calibri" panose="020F0502020204030204" pitchFamily="34" charset="0"/>
                      </a:endParaRPr>
                    </a:p>
                  </a:txBody>
                  <a:tcPr marL="1692" marR="1692" marT="169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ctr"/>
                      <a:r>
                        <a:rPr lang="fr-FR" sz="900" b="0" i="0" u="none" strike="noStrike" dirty="0">
                          <a:solidFill>
                            <a:srgbClr val="000000"/>
                          </a:solidFill>
                          <a:effectLst/>
                          <a:latin typeface="Calibri" panose="020F0502020204030204" pitchFamily="34" charset="0"/>
                        </a:rPr>
                        <a:t> </a:t>
                      </a:r>
                      <a:endParaRPr lang="fr-FR" sz="900" b="1" i="0" u="none" strike="noStrike" dirty="0">
                        <a:solidFill>
                          <a:srgbClr val="000000"/>
                        </a:solidFill>
                        <a:effectLst/>
                        <a:latin typeface="Calibri" panose="020F0502020204030204" pitchFamily="34" charset="0"/>
                      </a:endParaRPr>
                    </a:p>
                  </a:txBody>
                  <a:tcPr marL="1692" marR="1692" marT="16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r>
                        <a:rPr lang="fr-FR" sz="800" b="0" i="0" u="none" strike="noStrike">
                          <a:solidFill>
                            <a:srgbClr val="000000"/>
                          </a:solidFill>
                          <a:effectLst/>
                          <a:latin typeface="Calibri" panose="020F0502020204030204" pitchFamily="34" charset="0"/>
                        </a:rPr>
                        <a:t> </a:t>
                      </a:r>
                    </a:p>
                  </a:txBody>
                  <a:tcPr marL="1692" marR="1692" marT="16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3234759"/>
                  </a:ext>
                </a:extLst>
              </a:tr>
              <a:tr h="1144478">
                <a:tc gridSpan="2">
                  <a:txBody>
                    <a:bodyPr/>
                    <a:lstStyle/>
                    <a:p>
                      <a:pPr marL="93663" indent="0" algn="l" fontAlgn="ctr">
                        <a:tabLst>
                          <a:tab pos="447675" algn="l"/>
                        </a:tabLst>
                      </a:pPr>
                      <a:r>
                        <a:rPr lang="fr-FR" sz="900" b="0" i="0" u="none" strike="noStrike" dirty="0">
                          <a:solidFill>
                            <a:srgbClr val="000000"/>
                          </a:solidFill>
                          <a:effectLst/>
                          <a:latin typeface="Calibri" panose="020F0502020204030204" pitchFamily="34" charset="0"/>
                        </a:rPr>
                        <a:t>Si le conseiller a ouvert EPH </a:t>
                      </a:r>
                      <a:r>
                        <a:rPr lang="fr-FR" sz="900" b="0" i="1" u="none" strike="noStrike" dirty="0">
                          <a:solidFill>
                            <a:srgbClr val="0070C0"/>
                          </a:solidFill>
                          <a:effectLst/>
                          <a:latin typeface="Calibri" panose="020F0502020204030204" pitchFamily="34" charset="0"/>
                        </a:rPr>
                        <a:t>: Mon collaborateur vous a donné un accès pour pouvoir aller sur un espace personnalisé qui vous permettra de garder un lien avec </a:t>
                      </a:r>
                      <a:r>
                        <a:rPr lang="fr-FR" sz="900" b="0" i="1" u="none" strike="noStrike" dirty="0" smtClean="0">
                          <a:solidFill>
                            <a:srgbClr val="0070C0"/>
                          </a:solidFill>
                          <a:effectLst/>
                          <a:latin typeface="Calibri" panose="020F0502020204030204" pitchFamily="34" charset="0"/>
                        </a:rPr>
                        <a:t>lui.</a:t>
                      </a:r>
                      <a:br>
                        <a:rPr lang="fr-FR" sz="900" b="0" i="1" u="none" strike="noStrike" dirty="0" smtClean="0">
                          <a:solidFill>
                            <a:srgbClr val="0070C0"/>
                          </a:solidFill>
                          <a:effectLst/>
                          <a:latin typeface="Calibri" panose="020F0502020204030204" pitchFamily="34" charset="0"/>
                        </a:rPr>
                      </a:br>
                      <a:r>
                        <a:rPr lang="fr-FR" sz="900" b="0" i="1" u="none" strike="noStrike" dirty="0" smtClean="0">
                          <a:solidFill>
                            <a:srgbClr val="0070C0"/>
                          </a:solidFill>
                          <a:effectLst/>
                          <a:latin typeface="Calibri" panose="020F0502020204030204" pitchFamily="34" charset="0"/>
                        </a:rPr>
                        <a:t>Depuis </a:t>
                      </a:r>
                      <a:r>
                        <a:rPr lang="fr-FR" sz="900" b="0" i="1" u="none" strike="noStrike" dirty="0">
                          <a:solidFill>
                            <a:srgbClr val="0070C0"/>
                          </a:solidFill>
                          <a:effectLst/>
                          <a:latin typeface="Calibri" panose="020F0502020204030204" pitchFamily="34" charset="0"/>
                        </a:rPr>
                        <a:t>l'entretien, est ce que vous </a:t>
                      </a:r>
                      <a:r>
                        <a:rPr lang="fr-FR" sz="900" b="0" i="1" u="none" strike="noStrike" dirty="0" smtClean="0">
                          <a:solidFill>
                            <a:srgbClr val="0070C0"/>
                          </a:solidFill>
                          <a:effectLst/>
                          <a:latin typeface="Calibri" panose="020F0502020204030204" pitchFamily="34" charset="0"/>
                        </a:rPr>
                        <a:t>l’avez</a:t>
                      </a:r>
                      <a:r>
                        <a:rPr lang="fr-FR" sz="900" b="0" i="1" u="none" strike="noStrike" baseline="0" dirty="0" smtClean="0">
                          <a:solidFill>
                            <a:srgbClr val="0070C0"/>
                          </a:solidFill>
                          <a:effectLst/>
                          <a:latin typeface="Calibri" panose="020F0502020204030204" pitchFamily="34" charset="0"/>
                        </a:rPr>
                        <a:t> utilisé</a:t>
                      </a:r>
                      <a:r>
                        <a:rPr lang="fr-FR" sz="900" b="0" i="1" u="none" strike="noStrike" dirty="0" smtClean="0">
                          <a:solidFill>
                            <a:srgbClr val="0070C0"/>
                          </a:solidFill>
                          <a:effectLst/>
                          <a:latin typeface="Calibri" panose="020F0502020204030204" pitchFamily="34" charset="0"/>
                        </a:rPr>
                        <a:t> </a:t>
                      </a:r>
                      <a:r>
                        <a:rPr lang="fr-FR" sz="900" b="0" i="1" u="none" strike="noStrike" dirty="0">
                          <a:solidFill>
                            <a:srgbClr val="0070C0"/>
                          </a:solidFill>
                          <a:effectLst/>
                          <a:latin typeface="Calibri" panose="020F0502020204030204" pitchFamily="34" charset="0"/>
                        </a:rPr>
                        <a:t>?</a:t>
                      </a:r>
                      <a:br>
                        <a:rPr lang="fr-FR" sz="900" b="0" i="1" u="none" strike="noStrike" dirty="0">
                          <a:solidFill>
                            <a:srgbClr val="0070C0"/>
                          </a:solidFill>
                          <a:effectLst/>
                          <a:latin typeface="Calibri" panose="020F0502020204030204" pitchFamily="34" charset="0"/>
                        </a:rPr>
                      </a:br>
                      <a:r>
                        <a:rPr lang="fr-FR" sz="400" b="0" i="0" u="none" strike="noStrike" dirty="0">
                          <a:solidFill>
                            <a:srgbClr val="000000"/>
                          </a:solidFill>
                          <a:effectLst/>
                          <a:latin typeface="Calibri" panose="020F0502020204030204" pitchFamily="34" charset="0"/>
                        </a:rPr>
                        <a:t/>
                      </a:r>
                      <a:br>
                        <a:rPr lang="fr-FR" sz="400" b="0" i="0" u="none" strike="noStrike" dirty="0">
                          <a:solidFill>
                            <a:srgbClr val="000000"/>
                          </a:solidFill>
                          <a:effectLst/>
                          <a:latin typeface="Calibri" panose="020F0502020204030204" pitchFamily="34" charset="0"/>
                        </a:rPr>
                      </a:br>
                      <a:r>
                        <a:rPr lang="fr-FR" sz="900" b="0" i="0" u="none" strike="noStrike" dirty="0">
                          <a:solidFill>
                            <a:srgbClr val="000000"/>
                          </a:solidFill>
                          <a:effectLst/>
                          <a:latin typeface="Calibri" panose="020F0502020204030204" pitchFamily="34" charset="0"/>
                        </a:rPr>
                        <a:t>si oui :  </a:t>
                      </a:r>
                      <a:r>
                        <a:rPr lang="fr-FR" sz="900" b="0" i="1" u="none" strike="noStrike" dirty="0">
                          <a:solidFill>
                            <a:srgbClr val="0070C0"/>
                          </a:solidFill>
                          <a:effectLst/>
                          <a:latin typeface="Calibri" panose="020F0502020204030204" pitchFamily="34" charset="0"/>
                        </a:rPr>
                        <a:t>Qu'est ce que vous en </a:t>
                      </a:r>
                      <a:r>
                        <a:rPr lang="fr-FR" sz="900" b="0" i="1" u="none" strike="noStrike" dirty="0" smtClean="0">
                          <a:solidFill>
                            <a:srgbClr val="0070C0"/>
                          </a:solidFill>
                          <a:effectLst/>
                          <a:latin typeface="Calibri" panose="020F0502020204030204" pitchFamily="34" charset="0"/>
                        </a:rPr>
                        <a:t>pensé </a:t>
                      </a:r>
                      <a:r>
                        <a:rPr lang="fr-FR" sz="900" b="0" i="1" u="none" strike="noStrike" dirty="0">
                          <a:solidFill>
                            <a:srgbClr val="0070C0"/>
                          </a:solidFill>
                          <a:effectLst/>
                          <a:latin typeface="Calibri" panose="020F0502020204030204" pitchFamily="34" charset="0"/>
                        </a:rPr>
                        <a:t>?  </a:t>
                      </a:r>
                      <a:r>
                        <a:rPr lang="fr-FR" sz="700" b="0" i="1" u="none" strike="noStrike" dirty="0">
                          <a:solidFill>
                            <a:srgbClr val="0070C0"/>
                          </a:solidFill>
                          <a:effectLst/>
                          <a:latin typeface="Calibri" panose="020F0502020204030204" pitchFamily="34" charset="0"/>
                        </a:rPr>
                        <a:t/>
                      </a:r>
                      <a:br>
                        <a:rPr lang="fr-FR" sz="700" b="0" i="1" u="none" strike="noStrike" dirty="0">
                          <a:solidFill>
                            <a:srgbClr val="0070C0"/>
                          </a:solidFill>
                          <a:effectLst/>
                          <a:latin typeface="Calibri" panose="020F0502020204030204" pitchFamily="34" charset="0"/>
                        </a:rPr>
                      </a:br>
                      <a:r>
                        <a:rPr lang="fr-FR" sz="900" b="0" i="0" u="none" strike="noStrike" dirty="0" smtClean="0">
                          <a:solidFill>
                            <a:srgbClr val="000000"/>
                          </a:solidFill>
                          <a:effectLst/>
                          <a:latin typeface="Calibri" panose="020F0502020204030204" pitchFamily="34" charset="0"/>
                        </a:rPr>
                        <a:t>si </a:t>
                      </a:r>
                      <a:r>
                        <a:rPr lang="fr-FR" sz="900" b="0" i="0" u="none" strike="noStrike" dirty="0">
                          <a:solidFill>
                            <a:srgbClr val="000000"/>
                          </a:solidFill>
                          <a:effectLst/>
                          <a:latin typeface="Calibri" panose="020F0502020204030204" pitchFamily="34" charset="0"/>
                        </a:rPr>
                        <a:t>non :  </a:t>
                      </a:r>
                      <a:r>
                        <a:rPr lang="fr-FR" sz="900" b="0" i="1" u="none" strike="noStrike" dirty="0" smtClean="0">
                          <a:solidFill>
                            <a:srgbClr val="0070C0"/>
                          </a:solidFill>
                          <a:effectLst/>
                          <a:latin typeface="Calibri" panose="020F0502020204030204" pitchFamily="34" charset="0"/>
                        </a:rPr>
                        <a:t>Pourquoi </a:t>
                      </a:r>
                      <a:r>
                        <a:rPr lang="fr-FR" sz="900" b="0" i="1" u="none" strike="noStrike" dirty="0">
                          <a:solidFill>
                            <a:srgbClr val="0070C0"/>
                          </a:solidFill>
                          <a:effectLst/>
                          <a:latin typeface="Calibri" panose="020F0502020204030204" pitchFamily="34" charset="0"/>
                        </a:rPr>
                        <a:t>? pensez vous l'utiliser ultérieurement ? </a:t>
                      </a:r>
                      <a:r>
                        <a:rPr lang="fr-FR" sz="900" b="0" i="1" u="none" strike="noStrike" dirty="0" smtClean="0">
                          <a:solidFill>
                            <a:srgbClr val="0070C0"/>
                          </a:solidFill>
                          <a:effectLst/>
                          <a:latin typeface="Calibri" panose="020F0502020204030204" pitchFamily="34" charset="0"/>
                        </a:rPr>
                        <a:t/>
                      </a:r>
                      <a:br>
                        <a:rPr lang="fr-FR" sz="900" b="0" i="1" u="none" strike="noStrike" dirty="0" smtClean="0">
                          <a:solidFill>
                            <a:srgbClr val="0070C0"/>
                          </a:solidFill>
                          <a:effectLst/>
                          <a:latin typeface="Calibri" panose="020F0502020204030204" pitchFamily="34" charset="0"/>
                        </a:rPr>
                      </a:br>
                      <a:r>
                        <a:rPr lang="fr-FR" sz="900" b="0" i="1" u="none" strike="noStrike" dirty="0" smtClean="0">
                          <a:solidFill>
                            <a:srgbClr val="0070C0"/>
                          </a:solidFill>
                          <a:effectLst/>
                          <a:latin typeface="Calibri" panose="020F0502020204030204" pitchFamily="34" charset="0"/>
                        </a:rPr>
                        <a:t>	 Est </a:t>
                      </a:r>
                      <a:r>
                        <a:rPr lang="fr-FR" sz="900" b="0" i="1" u="none" strike="noStrike" dirty="0">
                          <a:solidFill>
                            <a:srgbClr val="0070C0"/>
                          </a:solidFill>
                          <a:effectLst/>
                          <a:latin typeface="Calibri" panose="020F0502020204030204" pitchFamily="34" charset="0"/>
                        </a:rPr>
                        <a:t>ce que vous souhaitez que je vous redonne quelques explications, quelques précisions sur l'utilisation  .... </a:t>
                      </a:r>
                      <a:r>
                        <a:rPr lang="fr-FR" sz="900" b="0" i="1" u="none" strike="noStrike" dirty="0" smtClean="0">
                          <a:solidFill>
                            <a:srgbClr val="0070C0"/>
                          </a:solidFill>
                          <a:effectLst/>
                          <a:latin typeface="Calibri" panose="020F0502020204030204" pitchFamily="34" charset="0"/>
                        </a:rPr>
                        <a:t>?</a:t>
                      </a:r>
                      <a:endParaRPr lang="fr-FR" sz="900" b="0" i="1" u="none" strike="noStrike" dirty="0">
                        <a:solidFill>
                          <a:srgbClr val="0070C0"/>
                        </a:solidFill>
                        <a:effectLst/>
                        <a:latin typeface="Calibri" panose="020F0502020204030204" pitchFamily="34" charset="0"/>
                      </a:endParaRPr>
                    </a:p>
                  </a:txBody>
                  <a:tcPr marL="1692" marR="1692" marT="1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fr-FR" sz="900" b="0" i="0" u="none" strike="noStrike">
                        <a:solidFill>
                          <a:srgbClr val="000000"/>
                        </a:solidFill>
                        <a:effectLst/>
                        <a:latin typeface="Calibri" panose="020F0502020204030204" pitchFamily="34" charset="0"/>
                      </a:endParaRPr>
                    </a:p>
                  </a:txBody>
                  <a:tcPr marL="1692" marR="1692" marT="1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ctr"/>
                      <a:r>
                        <a:rPr lang="fr-FR" sz="900" b="0" i="0" u="none" strike="noStrike" dirty="0">
                          <a:solidFill>
                            <a:srgbClr val="000000"/>
                          </a:solidFill>
                          <a:effectLst/>
                          <a:latin typeface="Calibri" panose="020F0502020204030204" pitchFamily="34" charset="0"/>
                        </a:rPr>
                        <a:t> </a:t>
                      </a: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r>
                        <a:rPr lang="fr-FR" sz="800" b="0" i="0" u="none" strike="noStrike">
                          <a:solidFill>
                            <a:srgbClr val="000000"/>
                          </a:solidFill>
                          <a:effectLst/>
                          <a:latin typeface="Calibri" panose="020F0502020204030204" pitchFamily="34" charset="0"/>
                        </a:rPr>
                        <a:t> </a:t>
                      </a: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725188654"/>
                  </a:ext>
                </a:extLst>
              </a:tr>
              <a:tr h="138715">
                <a:tc gridSpan="2">
                  <a:txBody>
                    <a:bodyPr/>
                    <a:lstStyle/>
                    <a:p>
                      <a:pPr algn="l" fontAlgn="ctr"/>
                      <a:r>
                        <a:rPr lang="fr-FR" sz="900" b="1" i="0" u="none" strike="noStrike" dirty="0">
                          <a:solidFill>
                            <a:srgbClr val="000000"/>
                          </a:solidFill>
                          <a:effectLst/>
                          <a:latin typeface="Calibri" panose="020F0502020204030204" pitchFamily="34" charset="0"/>
                        </a:rPr>
                        <a:t> </a:t>
                      </a:r>
                    </a:p>
                  </a:txBody>
                  <a:tcPr marL="1692" marR="1692" marT="169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fr-FR" sz="800" b="1" i="0" u="none" strike="noStrike">
                        <a:solidFill>
                          <a:srgbClr val="000000"/>
                        </a:solidFill>
                        <a:effectLst/>
                        <a:latin typeface="Calibri" panose="020F0502020204030204" pitchFamily="34" charset="0"/>
                      </a:endParaRPr>
                    </a:p>
                  </a:txBody>
                  <a:tcPr marL="1692" marR="1692" marT="169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ctr"/>
                      <a:r>
                        <a:rPr lang="fr-FR" sz="900" b="0" i="0" u="none" strike="noStrike">
                          <a:solidFill>
                            <a:srgbClr val="000000"/>
                          </a:solidFill>
                          <a:effectLst/>
                          <a:latin typeface="Calibri" panose="020F0502020204030204" pitchFamily="34" charset="0"/>
                        </a:rPr>
                        <a:t> </a:t>
                      </a:r>
                      <a:endParaRPr lang="fr-FR" sz="900" b="1" i="0" u="none" strike="noStrike">
                        <a:solidFill>
                          <a:srgbClr val="000000"/>
                        </a:solidFill>
                        <a:effectLst/>
                        <a:latin typeface="Calibri" panose="020F0502020204030204" pitchFamily="34" charset="0"/>
                      </a:endParaRPr>
                    </a:p>
                  </a:txBody>
                  <a:tcPr marL="1692" marR="1692" marT="16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r>
                        <a:rPr lang="fr-FR" sz="800" b="0" i="0" u="none" strike="noStrike">
                          <a:solidFill>
                            <a:srgbClr val="000000"/>
                          </a:solidFill>
                          <a:effectLst/>
                          <a:latin typeface="Calibri" panose="020F0502020204030204" pitchFamily="34" charset="0"/>
                        </a:rPr>
                        <a:t> </a:t>
                      </a:r>
                    </a:p>
                  </a:txBody>
                  <a:tcPr marL="1692" marR="1692" marT="16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445293597"/>
                  </a:ext>
                </a:extLst>
              </a:tr>
              <a:tr h="562799">
                <a:tc gridSpan="2">
                  <a:txBody>
                    <a:bodyPr/>
                    <a:lstStyle/>
                    <a:p>
                      <a:pPr marL="93663" indent="0" algn="l" fontAlgn="ctr"/>
                      <a:r>
                        <a:rPr lang="fr-FR" sz="900" b="0" i="0" u="none" strike="noStrike" dirty="0">
                          <a:solidFill>
                            <a:srgbClr val="000000"/>
                          </a:solidFill>
                          <a:effectLst/>
                          <a:latin typeface="Calibri" panose="020F0502020204030204" pitchFamily="34" charset="0"/>
                        </a:rPr>
                        <a:t>Si le collaborateur n' a pas ouvert EPH : </a:t>
                      </a:r>
                      <a:r>
                        <a:rPr lang="fr-FR" sz="900" b="0" i="1" u="none" strike="noStrike" dirty="0">
                          <a:solidFill>
                            <a:srgbClr val="0070C0"/>
                          </a:solidFill>
                          <a:effectLst/>
                          <a:latin typeface="Calibri" panose="020F0502020204030204" pitchFamily="34" charset="0"/>
                        </a:rPr>
                        <a:t>Nous avons la possibilité de vous ouvrir un espace sécurisé qui vous permettra de </a:t>
                      </a:r>
                      <a:r>
                        <a:rPr lang="fr-FR" sz="900" b="0" i="1" u="none" strike="noStrike" dirty="0" smtClean="0">
                          <a:solidFill>
                            <a:srgbClr val="0070C0"/>
                          </a:solidFill>
                          <a:effectLst/>
                          <a:latin typeface="Calibri" panose="020F0502020204030204" pitchFamily="34" charset="0"/>
                        </a:rPr>
                        <a:t>suivre et d’ajuster </a:t>
                      </a:r>
                      <a:r>
                        <a:rPr lang="fr-FR" sz="900" b="0" i="1" u="none" strike="noStrike" dirty="0">
                          <a:solidFill>
                            <a:srgbClr val="0070C0"/>
                          </a:solidFill>
                          <a:effectLst/>
                          <a:latin typeface="Calibri" panose="020F0502020204030204" pitchFamily="34" charset="0"/>
                        </a:rPr>
                        <a:t>vos simulations / de déposer </a:t>
                      </a:r>
                      <a:r>
                        <a:rPr lang="fr-FR" sz="900" b="0" i="1" u="none" strike="noStrike" dirty="0" smtClean="0">
                          <a:solidFill>
                            <a:srgbClr val="0070C0"/>
                          </a:solidFill>
                          <a:effectLst/>
                          <a:latin typeface="Calibri" panose="020F0502020204030204" pitchFamily="34" charset="0"/>
                        </a:rPr>
                        <a:t>vos pièces justificatives </a:t>
                      </a:r>
                      <a:r>
                        <a:rPr lang="fr-FR" sz="900" b="0" i="1" u="none" strike="noStrike" dirty="0">
                          <a:solidFill>
                            <a:srgbClr val="0070C0"/>
                          </a:solidFill>
                          <a:effectLst/>
                          <a:latin typeface="Calibri" panose="020F0502020204030204" pitchFamily="34" charset="0"/>
                        </a:rPr>
                        <a:t>/ de suivre l’avancement de votre </a:t>
                      </a:r>
                      <a:r>
                        <a:rPr lang="fr-FR" sz="900" b="0" i="1" u="none" strike="noStrike" dirty="0" smtClean="0">
                          <a:solidFill>
                            <a:srgbClr val="0070C0"/>
                          </a:solidFill>
                          <a:effectLst/>
                          <a:latin typeface="Calibri" panose="020F0502020204030204" pitchFamily="34" charset="0"/>
                        </a:rPr>
                        <a:t>projet Habitat</a:t>
                      </a:r>
                      <a:r>
                        <a:rPr lang="fr-FR" sz="900" b="0" i="1" u="none" strike="noStrike" dirty="0">
                          <a:solidFill>
                            <a:srgbClr val="0070C0"/>
                          </a:solidFill>
                          <a:effectLst/>
                          <a:latin typeface="Calibri" panose="020F0502020204030204" pitchFamily="34" charset="0"/>
                        </a:rPr>
                        <a:t>.... </a:t>
                      </a:r>
                      <a:r>
                        <a:rPr lang="fr-FR" sz="900" b="0" i="1" u="none" strike="noStrike" dirty="0" smtClean="0">
                          <a:solidFill>
                            <a:srgbClr val="0070C0"/>
                          </a:solidFill>
                          <a:effectLst/>
                          <a:latin typeface="Calibri" panose="020F0502020204030204" pitchFamily="34" charset="0"/>
                        </a:rPr>
                        <a:t>Est ce que cela vous intéresse ?  </a:t>
                      </a:r>
                      <a:r>
                        <a:rPr lang="fr-FR" sz="900" b="0" i="0" u="none" strike="noStrike" dirty="0" smtClean="0">
                          <a:solidFill>
                            <a:srgbClr val="000000"/>
                          </a:solidFill>
                          <a:effectLst/>
                          <a:latin typeface="Calibri" panose="020F0502020204030204" pitchFamily="34" charset="0"/>
                        </a:rPr>
                        <a:t>(</a:t>
                      </a:r>
                      <a:r>
                        <a:rPr lang="fr-FR" sz="900" b="0" i="0" u="none" strike="noStrike" dirty="0">
                          <a:solidFill>
                            <a:srgbClr val="000000"/>
                          </a:solidFill>
                          <a:effectLst/>
                          <a:latin typeface="Calibri" panose="020F0502020204030204" pitchFamily="34" charset="0"/>
                        </a:rPr>
                        <a:t>donner des avantages en fonction de la maturité du dossier</a:t>
                      </a:r>
                      <a:r>
                        <a:rPr lang="fr-FR" sz="900" b="0" i="0" u="none" strike="noStrike" dirty="0" smtClean="0">
                          <a:solidFill>
                            <a:srgbClr val="000000"/>
                          </a:solidFill>
                          <a:effectLst/>
                          <a:latin typeface="Calibri" panose="020F0502020204030204" pitchFamily="34" charset="0"/>
                        </a:rPr>
                        <a:t>).</a:t>
                      </a:r>
                      <a:endParaRPr lang="fr-FR" sz="900" b="0" i="0" u="none" strike="noStrike" dirty="0">
                        <a:solidFill>
                          <a:srgbClr val="000000"/>
                        </a:solidFill>
                        <a:effectLst/>
                        <a:latin typeface="Calibri" panose="020F0502020204030204" pitchFamily="34" charset="0"/>
                      </a:endParaRPr>
                    </a:p>
                  </a:txBody>
                  <a:tcPr marL="1692" marR="1692" marT="1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fr-FR" sz="800" b="0" i="0" u="none" strike="noStrike">
                        <a:solidFill>
                          <a:srgbClr val="000000"/>
                        </a:solidFill>
                        <a:effectLst/>
                        <a:latin typeface="Calibri" panose="020F0502020204030204" pitchFamily="34" charset="0"/>
                      </a:endParaRPr>
                    </a:p>
                  </a:txBody>
                  <a:tcPr marL="1692" marR="1692" marT="1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ctr"/>
                      <a:r>
                        <a:rPr lang="fr-FR" sz="900" b="0" i="0" u="none" strike="noStrike">
                          <a:solidFill>
                            <a:srgbClr val="000000"/>
                          </a:solidFill>
                          <a:effectLst/>
                          <a:latin typeface="Calibri" panose="020F0502020204030204" pitchFamily="34" charset="0"/>
                        </a:rPr>
                        <a:t> </a:t>
                      </a: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r>
                        <a:rPr lang="fr-FR" sz="800" b="0" i="0" u="none" strike="noStrike">
                          <a:solidFill>
                            <a:srgbClr val="000000"/>
                          </a:solidFill>
                          <a:effectLst/>
                          <a:latin typeface="Calibri" panose="020F0502020204030204" pitchFamily="34" charset="0"/>
                        </a:rPr>
                        <a:t> </a:t>
                      </a: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997920170"/>
                  </a:ext>
                </a:extLst>
              </a:tr>
              <a:tr h="138715">
                <a:tc gridSpan="2">
                  <a:txBody>
                    <a:bodyPr/>
                    <a:lstStyle/>
                    <a:p>
                      <a:pPr algn="l" fontAlgn="ctr"/>
                      <a:r>
                        <a:rPr lang="fr-FR" sz="900" b="1" i="0" u="none" strike="noStrike" dirty="0">
                          <a:solidFill>
                            <a:srgbClr val="000000"/>
                          </a:solidFill>
                          <a:effectLst/>
                          <a:latin typeface="Calibri" panose="020F0502020204030204" pitchFamily="34" charset="0"/>
                        </a:rPr>
                        <a:t> </a:t>
                      </a:r>
                    </a:p>
                  </a:txBody>
                  <a:tcPr marL="1692" marR="1692" marT="169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fr-FR" sz="800" b="1" i="0" u="none" strike="noStrike">
                        <a:solidFill>
                          <a:srgbClr val="000000"/>
                        </a:solidFill>
                        <a:effectLst/>
                        <a:latin typeface="Calibri" panose="020F0502020204030204" pitchFamily="34" charset="0"/>
                      </a:endParaRPr>
                    </a:p>
                  </a:txBody>
                  <a:tcPr marL="1692" marR="1692" marT="169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ctr"/>
                      <a:r>
                        <a:rPr lang="fr-FR" sz="900" b="0" i="0" u="none" strike="noStrike">
                          <a:solidFill>
                            <a:srgbClr val="000000"/>
                          </a:solidFill>
                          <a:effectLst/>
                          <a:latin typeface="Calibri" panose="020F0502020204030204" pitchFamily="34" charset="0"/>
                        </a:rPr>
                        <a:t> </a:t>
                      </a:r>
                      <a:endParaRPr lang="fr-FR" sz="900" b="1" i="0" u="none" strike="noStrike">
                        <a:solidFill>
                          <a:srgbClr val="000000"/>
                        </a:solidFill>
                        <a:effectLst/>
                        <a:latin typeface="Calibri" panose="020F0502020204030204" pitchFamily="34" charset="0"/>
                      </a:endParaRPr>
                    </a:p>
                  </a:txBody>
                  <a:tcPr marL="1692" marR="1692" marT="16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r>
                        <a:rPr lang="fr-FR" sz="800" b="0" i="0" u="none" strike="noStrike">
                          <a:solidFill>
                            <a:srgbClr val="000000"/>
                          </a:solidFill>
                          <a:effectLst/>
                          <a:latin typeface="Calibri" panose="020F0502020204030204" pitchFamily="34" charset="0"/>
                        </a:rPr>
                        <a:t> </a:t>
                      </a:r>
                    </a:p>
                  </a:txBody>
                  <a:tcPr marL="1692" marR="1692" marT="16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999295893"/>
                  </a:ext>
                </a:extLst>
              </a:tr>
              <a:tr h="315006">
                <a:tc gridSpan="2">
                  <a:txBody>
                    <a:bodyPr/>
                    <a:lstStyle/>
                    <a:p>
                      <a:pPr marL="93663" indent="0" algn="l" fontAlgn="ctr"/>
                      <a:r>
                        <a:rPr lang="fr-FR" sz="900" b="0" i="1" u="none" strike="noStrike" dirty="0">
                          <a:solidFill>
                            <a:srgbClr val="0070C0"/>
                          </a:solidFill>
                          <a:effectLst/>
                          <a:latin typeface="Calibri" panose="020F0502020204030204" pitchFamily="34" charset="0"/>
                        </a:rPr>
                        <a:t>Avez-vous partagé les délais souhaités, notamment par rapport à votre date de signature notaire </a:t>
                      </a:r>
                      <a:r>
                        <a:rPr lang="fr-FR" sz="900" b="0" i="0" u="none" strike="noStrike" dirty="0">
                          <a:solidFill>
                            <a:srgbClr val="000000"/>
                          </a:solidFill>
                          <a:effectLst/>
                          <a:latin typeface="Calibri" panose="020F0502020204030204" pitchFamily="34" charset="0"/>
                        </a:rPr>
                        <a:t>?</a:t>
                      </a:r>
                    </a:p>
                  </a:txBody>
                  <a:tcPr marL="1692" marR="1692" marT="1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fr-FR" sz="900" b="0" i="0" u="none" strike="noStrike">
                        <a:solidFill>
                          <a:srgbClr val="000000"/>
                        </a:solidFill>
                        <a:effectLst/>
                        <a:latin typeface="Calibri" panose="020F0502020204030204" pitchFamily="34" charset="0"/>
                      </a:endParaRPr>
                    </a:p>
                  </a:txBody>
                  <a:tcPr marL="1692" marR="1692" marT="1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ctr"/>
                      <a:r>
                        <a:rPr lang="fr-FR" sz="900" b="0" i="0" u="none" strike="noStrike">
                          <a:solidFill>
                            <a:srgbClr val="000000"/>
                          </a:solidFill>
                          <a:effectLst/>
                          <a:latin typeface="Calibri" panose="020F0502020204030204" pitchFamily="34" charset="0"/>
                        </a:rPr>
                        <a:t> </a:t>
                      </a: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r>
                        <a:rPr lang="fr-FR" sz="800" b="0" i="0" u="none" strike="noStrike">
                          <a:solidFill>
                            <a:srgbClr val="000000"/>
                          </a:solidFill>
                          <a:effectLst/>
                          <a:latin typeface="Calibri" panose="020F0502020204030204" pitchFamily="34" charset="0"/>
                        </a:rPr>
                        <a:t> </a:t>
                      </a: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969206456"/>
                  </a:ext>
                </a:extLst>
              </a:tr>
              <a:tr h="138715">
                <a:tc gridSpan="2">
                  <a:txBody>
                    <a:bodyPr/>
                    <a:lstStyle/>
                    <a:p>
                      <a:pPr algn="l" fontAlgn="ctr"/>
                      <a:r>
                        <a:rPr lang="fr-FR" sz="900" b="1" i="0" u="none" strike="noStrike" dirty="0">
                          <a:solidFill>
                            <a:srgbClr val="000000"/>
                          </a:solidFill>
                          <a:effectLst/>
                          <a:latin typeface="Calibri" panose="020F0502020204030204" pitchFamily="34" charset="0"/>
                        </a:rPr>
                        <a:t> </a:t>
                      </a:r>
                    </a:p>
                  </a:txBody>
                  <a:tcPr marL="1692" marR="1692" marT="169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fr-FR" sz="800" b="1" i="0" u="none" strike="noStrike">
                        <a:solidFill>
                          <a:srgbClr val="000000"/>
                        </a:solidFill>
                        <a:effectLst/>
                        <a:latin typeface="Calibri" panose="020F0502020204030204" pitchFamily="34" charset="0"/>
                      </a:endParaRPr>
                    </a:p>
                  </a:txBody>
                  <a:tcPr marL="1692" marR="1692" marT="169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ctr"/>
                      <a:r>
                        <a:rPr lang="fr-FR" sz="900" b="0" i="0" u="none" strike="noStrike">
                          <a:solidFill>
                            <a:srgbClr val="000000"/>
                          </a:solidFill>
                          <a:effectLst/>
                          <a:latin typeface="Calibri" panose="020F0502020204030204" pitchFamily="34" charset="0"/>
                        </a:rPr>
                        <a:t> </a:t>
                      </a:r>
                      <a:endParaRPr lang="fr-FR" sz="900" b="1" i="0" u="none" strike="noStrike">
                        <a:solidFill>
                          <a:srgbClr val="000000"/>
                        </a:solidFill>
                        <a:effectLst/>
                        <a:latin typeface="Calibri" panose="020F0502020204030204" pitchFamily="34" charset="0"/>
                      </a:endParaRPr>
                    </a:p>
                  </a:txBody>
                  <a:tcPr marL="1692" marR="1692" marT="16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r>
                        <a:rPr lang="fr-FR" sz="800" b="0" i="0" u="none" strike="noStrike">
                          <a:solidFill>
                            <a:srgbClr val="000000"/>
                          </a:solidFill>
                          <a:effectLst/>
                          <a:latin typeface="Calibri" panose="020F0502020204030204" pitchFamily="34" charset="0"/>
                        </a:rPr>
                        <a:t> </a:t>
                      </a:r>
                    </a:p>
                  </a:txBody>
                  <a:tcPr marL="1692" marR="1692" marT="16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276202694"/>
                  </a:ext>
                </a:extLst>
              </a:tr>
              <a:tr h="196096">
                <a:tc gridSpan="2">
                  <a:txBody>
                    <a:bodyPr/>
                    <a:lstStyle/>
                    <a:p>
                      <a:pPr marL="177800" indent="0" algn="l" fontAlgn="ctr"/>
                      <a:r>
                        <a:rPr lang="fr-FR" sz="900" b="0" i="1" u="none" strike="noStrike" dirty="0" smtClean="0">
                          <a:solidFill>
                            <a:srgbClr val="0070C0"/>
                          </a:solidFill>
                          <a:effectLst/>
                          <a:latin typeface="Calibri" panose="020F0502020204030204" pitchFamily="34" charset="0"/>
                        </a:rPr>
                        <a:t>Avez-vous d’autres </a:t>
                      </a:r>
                      <a:r>
                        <a:rPr lang="fr-FR" sz="900" b="0" i="1" u="none" strike="noStrike" dirty="0">
                          <a:solidFill>
                            <a:srgbClr val="0070C0"/>
                          </a:solidFill>
                          <a:effectLst/>
                          <a:latin typeface="Calibri" panose="020F0502020204030204" pitchFamily="34" charset="0"/>
                        </a:rPr>
                        <a:t>questions / remarques ?</a:t>
                      </a:r>
                    </a:p>
                  </a:txBody>
                  <a:tcPr marL="1692" marR="1692" marT="1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fr-FR" sz="900" b="0" i="0" u="none" strike="noStrike">
                        <a:solidFill>
                          <a:srgbClr val="000000"/>
                        </a:solidFill>
                        <a:effectLst/>
                        <a:latin typeface="Calibri" panose="020F0502020204030204" pitchFamily="34" charset="0"/>
                      </a:endParaRPr>
                    </a:p>
                  </a:txBody>
                  <a:tcPr marL="1692" marR="1692" marT="1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ctr"/>
                      <a:r>
                        <a:rPr lang="fr-FR" sz="900" b="0" i="0" u="none" strike="noStrike" dirty="0">
                          <a:solidFill>
                            <a:srgbClr val="000000"/>
                          </a:solidFill>
                          <a:effectLst/>
                          <a:latin typeface="Calibri" panose="020F0502020204030204" pitchFamily="34" charset="0"/>
                        </a:rPr>
                        <a:t> </a:t>
                      </a: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r>
                        <a:rPr lang="fr-FR" sz="800" b="0" i="0" u="none" strike="noStrike" dirty="0">
                          <a:solidFill>
                            <a:srgbClr val="000000"/>
                          </a:solidFill>
                          <a:effectLst/>
                          <a:latin typeface="Calibri" panose="020F0502020204030204" pitchFamily="34" charset="0"/>
                        </a:rPr>
                        <a:t> </a:t>
                      </a:r>
                    </a:p>
                  </a:txBody>
                  <a:tcPr marL="1692" marR="1692" marT="16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880864517"/>
                  </a:ext>
                </a:extLst>
              </a:tr>
            </a:tbl>
          </a:graphicData>
        </a:graphic>
      </p:graphicFrame>
      <p:sp>
        <p:nvSpPr>
          <p:cNvPr id="12"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4.1 APPEL MANAGER POST RDVDECOUVERT</a:t>
            </a:r>
            <a:endParaRPr lang="fr-FR" sz="2400" dirty="0"/>
          </a:p>
        </p:txBody>
      </p:sp>
      <p:sp>
        <p:nvSpPr>
          <p:cNvPr id="16" name="Rectangle 15"/>
          <p:cNvSpPr/>
          <p:nvPr/>
        </p:nvSpPr>
        <p:spPr>
          <a:xfrm>
            <a:off x="272480" y="550421"/>
            <a:ext cx="6336704"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Trame appel Manager post RDV Découverte</a:t>
            </a:r>
            <a:r>
              <a:rPr lang="fr-FR" sz="1800" dirty="0" smtClean="0"/>
              <a:t>   </a:t>
            </a:r>
            <a:endParaRPr lang="fr-FR" sz="700" i="1" dirty="0"/>
          </a:p>
        </p:txBody>
      </p:sp>
    </p:spTree>
    <p:extLst>
      <p:ext uri="{BB962C8B-B14F-4D97-AF65-F5344CB8AC3E}">
        <p14:creationId xmlns:p14="http://schemas.microsoft.com/office/powerpoint/2010/main" val="3249091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Objet 22" hidden="1"/>
          <p:cNvGraphicFramePr>
            <a:graphicFrameLocks noChangeAspect="1"/>
          </p:cNvGraphicFramePr>
          <p:nvPr>
            <p:custDataLst>
              <p:tags r:id="rId2"/>
            </p:custDataLst>
            <p:extLst>
              <p:ext uri="{D42A27DB-BD31-4B8C-83A1-F6EECF244321}">
                <p14:modId xmlns:p14="http://schemas.microsoft.com/office/powerpoint/2010/main" val="29254853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1823" name="Diapositive think-cell" r:id="rId4" imgW="421" imgH="420" progId="TCLayout.ActiveDocument.1">
                  <p:embed/>
                </p:oleObj>
              </mc:Choice>
              <mc:Fallback>
                <p:oleObj name="Diapositive think-cell" r:id="rId4" imgW="421" imgH="420" progId="TCLayout.ActiveDocument.1">
                  <p:embed/>
                  <p:pic>
                    <p:nvPicPr>
                      <p:cNvPr id="23" name="Objet 2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6" name="ZoneTexte 25">
            <a:extLst>
              <a:ext uri="{FF2B5EF4-FFF2-40B4-BE49-F238E27FC236}">
                <a16:creationId xmlns:a16="http://schemas.microsoft.com/office/drawing/2014/main" xmlns="" id="{A7415FC6-C49D-456A-8415-81AD37E2AFDF}"/>
              </a:ext>
            </a:extLst>
          </p:cNvPr>
          <p:cNvSpPr txBox="1"/>
          <p:nvPr/>
        </p:nvSpPr>
        <p:spPr>
          <a:xfrm>
            <a:off x="405824" y="1772816"/>
            <a:ext cx="9299703" cy="4896544"/>
          </a:xfrm>
          <a:prstGeom prst="rect">
            <a:avLst/>
          </a:prstGeom>
          <a:ln>
            <a:solidFill>
              <a:schemeClr val="tx1"/>
            </a:solidFill>
          </a:ln>
        </p:spPr>
        <p:txBody>
          <a:bodyPr vert="horz" lIns="144000" tIns="41994" rIns="83988" bIns="41994" rtlCol="0">
            <a:noAutofit/>
          </a:bodyPr>
          <a:lstStyle>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200" b="0">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2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pPr lvl="1"/>
            <a:r>
              <a:rPr lang="fr-FR" sz="1600" b="1" dirty="0" smtClean="0"/>
              <a:t>Echanges avec le </a:t>
            </a:r>
            <a:r>
              <a:rPr lang="fr-FR" sz="1600" b="1" dirty="0"/>
              <a:t>client pour affiner la simulation </a:t>
            </a:r>
            <a:r>
              <a:rPr lang="fr-FR" sz="1600" b="1" i="1" dirty="0"/>
              <a:t>(</a:t>
            </a:r>
            <a:r>
              <a:rPr lang="fr-FR" sz="1600" b="1" i="1" dirty="0" smtClean="0"/>
              <a:t>EPH/ Tel / Mail/, éviter les RDV en face à face)</a:t>
            </a:r>
            <a:endParaRPr lang="fr-FR" sz="1600" b="1" dirty="0"/>
          </a:p>
          <a:p>
            <a:pPr>
              <a:buNone/>
            </a:pPr>
            <a:endParaRPr lang="fr-FR" b="1" cap="none" dirty="0" smtClean="0">
              <a:solidFill>
                <a:schemeClr val="tx1"/>
              </a:solidFill>
            </a:endParaRPr>
          </a:p>
          <a:p>
            <a:pPr>
              <a:buNone/>
            </a:pPr>
            <a:r>
              <a:rPr lang="fr-FR" b="1" cap="none" dirty="0" smtClean="0">
                <a:solidFill>
                  <a:schemeClr val="tx1"/>
                </a:solidFill>
              </a:rPr>
              <a:t>Quelques astuces pour valoriser l’offre CACE </a:t>
            </a:r>
          </a:p>
          <a:p>
            <a:pPr marL="171450" indent="-171450" fontAlgn="base">
              <a:buFont typeface="Wingdings" panose="05000000000000000000" pitchFamily="2" charset="2"/>
              <a:buChar char="§"/>
            </a:pPr>
            <a:r>
              <a:rPr lang="fr-FR" sz="1100" b="1" cap="none" dirty="0" smtClean="0">
                <a:solidFill>
                  <a:schemeClr val="tx1"/>
                </a:solidFill>
              </a:rPr>
              <a:t>La modulation des prêts FACILIMMO : </a:t>
            </a:r>
          </a:p>
          <a:p>
            <a:pPr marL="349250" lvl="2" indent="-171450" fontAlgn="base">
              <a:buFont typeface="Wingdings" panose="05000000000000000000" pitchFamily="2" charset="2"/>
              <a:buChar char="§"/>
              <a:tabLst>
                <a:tab pos="0" algn="l"/>
                <a:tab pos="542925" algn="l"/>
              </a:tabLst>
            </a:pPr>
            <a:r>
              <a:rPr lang="fr-FR" sz="1000" dirty="0"/>
              <a:t>Commencer à rembourser avec un différé de 4 mois lors de la souscription du prêt</a:t>
            </a:r>
          </a:p>
          <a:p>
            <a:pPr marL="349250" lvl="2" indent="-171450" fontAlgn="base">
              <a:buFont typeface="Wingdings" panose="05000000000000000000" pitchFamily="2" charset="2"/>
              <a:buChar char="§"/>
              <a:tabLst>
                <a:tab pos="0" algn="l"/>
                <a:tab pos="542925" algn="l"/>
              </a:tabLst>
            </a:pPr>
            <a:r>
              <a:rPr lang="fr-FR" sz="1000" dirty="0"/>
              <a:t>Modifier le montant des mensualités jusqu’à plus ou moins 30 % par rapport à la mensualité en cours </a:t>
            </a:r>
            <a:r>
              <a:rPr lang="fr-FR" sz="1000" dirty="0">
                <a:sym typeface="Wingdings" panose="05000000000000000000" pitchFamily="2" charset="2"/>
              </a:rPr>
              <a:t> </a:t>
            </a:r>
            <a:r>
              <a:rPr lang="fr-FR" sz="1000" dirty="0"/>
              <a:t> cette possibilité est ouverte une fois par an.</a:t>
            </a:r>
          </a:p>
          <a:p>
            <a:pPr marL="349250" lvl="2" indent="-171450" fontAlgn="base">
              <a:buFont typeface="Wingdings" panose="05000000000000000000" pitchFamily="2" charset="2"/>
              <a:buChar char="§"/>
              <a:tabLst>
                <a:tab pos="0" algn="l"/>
                <a:tab pos="542925" algn="l"/>
              </a:tabLst>
            </a:pPr>
            <a:r>
              <a:rPr lang="fr-FR" sz="1000" dirty="0"/>
              <a:t>Suspendre les mensualités jusqu’à 6 mois ou réduire leur montant de 50 % jusqu’à 12 mois</a:t>
            </a:r>
          </a:p>
          <a:p>
            <a:pPr marL="349250" lvl="2" indent="-171450" fontAlgn="base">
              <a:buFont typeface="Wingdings" panose="05000000000000000000" pitchFamily="2" charset="2"/>
              <a:buChar char="§"/>
              <a:tabLst>
                <a:tab pos="0" algn="l"/>
                <a:tab pos="542925" algn="l"/>
              </a:tabLst>
            </a:pPr>
            <a:r>
              <a:rPr lang="fr-FR" sz="1000" dirty="0"/>
              <a:t>Doubler une mensualité ou faire une pause une fois par an.</a:t>
            </a:r>
          </a:p>
          <a:p>
            <a:pPr marL="171450" indent="-171450">
              <a:buFont typeface="Wingdings" panose="05000000000000000000" pitchFamily="2" charset="2"/>
              <a:buChar char="§"/>
            </a:pPr>
            <a:r>
              <a:rPr lang="fr-FR" sz="1100" b="1" cap="none" dirty="0" smtClean="0">
                <a:solidFill>
                  <a:schemeClr val="tx1"/>
                </a:solidFill>
              </a:rPr>
              <a:t>Le contrat ADE CACE par rapport à la concurrence </a:t>
            </a:r>
            <a:r>
              <a:rPr lang="fr-FR" sz="1100" cap="none" dirty="0" smtClean="0">
                <a:solidFill>
                  <a:schemeClr val="tx1"/>
                </a:solidFill>
              </a:rPr>
              <a:t>: </a:t>
            </a:r>
          </a:p>
          <a:p>
            <a:pPr marL="349250" lvl="2" indent="-171450">
              <a:buFont typeface="Wingdings" panose="05000000000000000000" pitchFamily="2" charset="2"/>
              <a:buChar char="§"/>
              <a:tabLst>
                <a:tab pos="0" algn="l"/>
                <a:tab pos="542925" algn="l"/>
              </a:tabLst>
            </a:pPr>
            <a:r>
              <a:rPr lang="fr-FR" sz="1000" cap="none" dirty="0" smtClean="0">
                <a:solidFill>
                  <a:schemeClr val="tx1"/>
                </a:solidFill>
              </a:rPr>
              <a:t>Couverture  automatique des maladies psychologiques et des maux de dos (en option à la concurrence) </a:t>
            </a:r>
          </a:p>
          <a:p>
            <a:pPr marL="349250" lvl="2" indent="-171450">
              <a:buFont typeface="Wingdings" panose="05000000000000000000" pitchFamily="2" charset="2"/>
              <a:buChar char="§"/>
              <a:tabLst>
                <a:tab pos="0" algn="l"/>
                <a:tab pos="542925" algn="l"/>
              </a:tabLst>
            </a:pPr>
            <a:r>
              <a:rPr lang="fr-FR" sz="1000" cap="none" dirty="0" smtClean="0">
                <a:solidFill>
                  <a:schemeClr val="tx1"/>
                </a:solidFill>
              </a:rPr>
              <a:t>Couverture des « inactifs », ex : congés sabbatiques, personnes au foyer, chômage… </a:t>
            </a:r>
          </a:p>
          <a:p>
            <a:pPr marL="349250" lvl="2" indent="-171450">
              <a:buFont typeface="Wingdings" panose="05000000000000000000" pitchFamily="2" charset="2"/>
              <a:buChar char="§"/>
              <a:tabLst>
                <a:tab pos="0" algn="l"/>
                <a:tab pos="542925" algn="l"/>
              </a:tabLst>
            </a:pPr>
            <a:r>
              <a:rPr lang="fr-FR" sz="1000" cap="none" dirty="0" smtClean="0">
                <a:solidFill>
                  <a:schemeClr val="tx1"/>
                </a:solidFill>
              </a:rPr>
              <a:t> Valoriser la prestation ITT : interruption temporaire de travail assurée à la concurrence contre une interruption temporaire </a:t>
            </a:r>
            <a:r>
              <a:rPr lang="fr-FR" sz="1000" u="sng" cap="none" dirty="0" smtClean="0">
                <a:solidFill>
                  <a:schemeClr val="tx1"/>
                </a:solidFill>
              </a:rPr>
              <a:t>totale</a:t>
            </a:r>
            <a:r>
              <a:rPr lang="fr-FR" sz="1000" cap="none" dirty="0" smtClean="0">
                <a:solidFill>
                  <a:schemeClr val="tx1"/>
                </a:solidFill>
              </a:rPr>
              <a:t> assurée par CACE. (Il ne faut pas forcément travailler pour être couvert)</a:t>
            </a:r>
          </a:p>
          <a:p>
            <a:pPr marL="349250" lvl="2" indent="-171450">
              <a:buFont typeface="Wingdings" panose="05000000000000000000" pitchFamily="2" charset="2"/>
              <a:buChar char="§"/>
              <a:tabLst>
                <a:tab pos="0" algn="l"/>
                <a:tab pos="542925" algn="l"/>
              </a:tabLst>
            </a:pPr>
            <a:r>
              <a:rPr lang="fr-FR" sz="1000" b="1" cap="none" dirty="0" smtClean="0">
                <a:solidFill>
                  <a:schemeClr val="tx1"/>
                </a:solidFill>
              </a:rPr>
              <a:t>Si ADE </a:t>
            </a:r>
            <a:r>
              <a:rPr lang="fr-FR" sz="1000" b="1" cap="none" dirty="0">
                <a:solidFill>
                  <a:schemeClr val="tx1"/>
                </a:solidFill>
              </a:rPr>
              <a:t>externe </a:t>
            </a:r>
            <a:r>
              <a:rPr lang="fr-FR" sz="1000" cap="none" dirty="0">
                <a:solidFill>
                  <a:schemeClr val="tx1"/>
                </a:solidFill>
              </a:rPr>
              <a:t>demander au client de fournir  </a:t>
            </a:r>
            <a:r>
              <a:rPr lang="fr-FR" sz="1000" cap="none" dirty="0" smtClean="0">
                <a:solidFill>
                  <a:schemeClr val="tx1"/>
                </a:solidFill>
              </a:rPr>
              <a:t>les </a:t>
            </a:r>
            <a:r>
              <a:rPr lang="fr-FR" sz="1000" cap="none" dirty="0">
                <a:solidFill>
                  <a:schemeClr val="tx1"/>
                </a:solidFill>
              </a:rPr>
              <a:t>conditions générales et particulières (préciser les options choisies par le client avec le QS validé par l’assurance </a:t>
            </a:r>
            <a:r>
              <a:rPr lang="fr-FR" sz="1000" cap="none" dirty="0" smtClean="0">
                <a:solidFill>
                  <a:schemeClr val="tx1"/>
                </a:solidFill>
              </a:rPr>
              <a:t>externe) et les </a:t>
            </a:r>
            <a:r>
              <a:rPr lang="fr-FR" sz="1000" cap="none" dirty="0">
                <a:solidFill>
                  <a:schemeClr val="tx1"/>
                </a:solidFill>
              </a:rPr>
              <a:t>conditions tarifaires (coût total et coût annuel sur toute la durée du contrat</a:t>
            </a:r>
            <a:r>
              <a:rPr lang="fr-FR" sz="1000" cap="none" dirty="0" smtClean="0">
                <a:solidFill>
                  <a:schemeClr val="tx1"/>
                </a:solidFill>
              </a:rPr>
              <a:t>). Dès </a:t>
            </a:r>
            <a:r>
              <a:rPr lang="fr-FR" sz="1000" cap="none" dirty="0">
                <a:solidFill>
                  <a:schemeClr val="tx1"/>
                </a:solidFill>
              </a:rPr>
              <a:t>réception de ces documents, envoyer une demande client au service </a:t>
            </a:r>
            <a:r>
              <a:rPr lang="fr-FR" sz="1000" cap="none" dirty="0" smtClean="0">
                <a:solidFill>
                  <a:schemeClr val="tx1"/>
                </a:solidFill>
              </a:rPr>
              <a:t>ADE</a:t>
            </a:r>
            <a:endParaRPr lang="fr-FR" sz="900" cap="none" dirty="0">
              <a:solidFill>
                <a:schemeClr val="tx1"/>
              </a:solidFill>
            </a:endParaRPr>
          </a:p>
          <a:p>
            <a:pPr marL="171450" indent="-171450">
              <a:buFont typeface="Wingdings" panose="05000000000000000000" pitchFamily="2" charset="2"/>
              <a:buChar char="§"/>
            </a:pPr>
            <a:r>
              <a:rPr lang="fr-FR" sz="1100" b="1" cap="none" dirty="0" smtClean="0">
                <a:solidFill>
                  <a:schemeClr val="tx1"/>
                </a:solidFill>
              </a:rPr>
              <a:t>Les réciprocités pour donner de la valeur au contrat client</a:t>
            </a:r>
          </a:p>
          <a:p>
            <a:pPr>
              <a:buNone/>
            </a:pPr>
            <a:r>
              <a:rPr lang="fr-FR" sz="1100" cap="none" dirty="0" smtClean="0">
                <a:solidFill>
                  <a:schemeClr val="tx1"/>
                </a:solidFill>
              </a:rPr>
              <a:t>Si des modifications sont enregistrées renvoyer toujours la simulation dans l’ EPH</a:t>
            </a:r>
          </a:p>
          <a:p>
            <a:pPr>
              <a:buNone/>
            </a:pPr>
            <a:endParaRPr lang="fr-FR" sz="1100" cap="none" dirty="0" smtClean="0">
              <a:solidFill>
                <a:schemeClr val="tx1"/>
              </a:solidFill>
            </a:endParaRPr>
          </a:p>
          <a:p>
            <a:r>
              <a:rPr lang="fr-FR" sz="1100" cap="none" dirty="0" smtClean="0">
                <a:solidFill>
                  <a:schemeClr val="tx1"/>
                </a:solidFill>
              </a:rPr>
              <a:t/>
            </a:r>
            <a:br>
              <a:rPr lang="fr-FR" sz="1100" cap="none" dirty="0" smtClean="0">
                <a:solidFill>
                  <a:schemeClr val="tx1"/>
                </a:solidFill>
              </a:rPr>
            </a:br>
            <a:endParaRPr lang="fr-FR" sz="1100" cap="none" dirty="0">
              <a:solidFill>
                <a:schemeClr val="tx1"/>
              </a:solidFill>
            </a:endParaRPr>
          </a:p>
        </p:txBody>
      </p:sp>
      <p:sp>
        <p:nvSpPr>
          <p:cNvPr id="24" name="Espace réservé du texte 2">
            <a:extLst>
              <a:ext uri="{FF2B5EF4-FFF2-40B4-BE49-F238E27FC236}">
                <a16:creationId xmlns:a16="http://schemas.microsoft.com/office/drawing/2014/main" xmlns="" id="{679B6EA6-4282-4598-B867-80EE5DC7A5B3}"/>
              </a:ext>
            </a:extLst>
          </p:cNvPr>
          <p:cNvSpPr txBox="1">
            <a:spLocks/>
          </p:cNvSpPr>
          <p:nvPr/>
        </p:nvSpPr>
        <p:spPr>
          <a:xfrm>
            <a:off x="1062805" y="404664"/>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dirty="0" smtClean="0"/>
              <a:t>5. ECHANGES CLIENT CONSEILLER (Via EPH)</a:t>
            </a:r>
            <a:endParaRPr lang="fr-FR" dirty="0"/>
          </a:p>
          <a:p>
            <a:endParaRPr lang="fr-FR" dirty="0"/>
          </a:p>
        </p:txBody>
      </p:sp>
      <p:sp>
        <p:nvSpPr>
          <p:cNvPr id="25" name="Rectangle 24">
            <a:extLst>
              <a:ext uri="{FF2B5EF4-FFF2-40B4-BE49-F238E27FC236}">
                <a16:creationId xmlns:a16="http://schemas.microsoft.com/office/drawing/2014/main" xmlns="" id="{C33865D5-B5B1-4825-9ADC-AA980CD03510}"/>
              </a:ext>
            </a:extLst>
          </p:cNvPr>
          <p:cNvSpPr/>
          <p:nvPr/>
        </p:nvSpPr>
        <p:spPr>
          <a:xfrm>
            <a:off x="405824" y="1430726"/>
            <a:ext cx="9299703" cy="342090"/>
          </a:xfrm>
          <a:prstGeom prst="rect">
            <a:avLst/>
          </a:prstGeom>
          <a:solidFill>
            <a:schemeClr val="accent4">
              <a:lumMod val="7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EN QUOI CA CONSISTE ?</a:t>
            </a:r>
          </a:p>
        </p:txBody>
      </p:sp>
      <p:sp>
        <p:nvSpPr>
          <p:cNvPr id="43" name="Rectangle 42">
            <a:extLst>
              <a:ext uri="{FF2B5EF4-FFF2-40B4-BE49-F238E27FC236}">
                <a16:creationId xmlns:a16="http://schemas.microsoft.com/office/drawing/2014/main" xmlns="" id="{CC9B0F4B-DF37-431A-B54F-C8E9F178C5C7}"/>
              </a:ext>
            </a:extLst>
          </p:cNvPr>
          <p:cNvSpPr/>
          <p:nvPr/>
        </p:nvSpPr>
        <p:spPr>
          <a:xfrm>
            <a:off x="7066759" y="6190668"/>
            <a:ext cx="2638768" cy="478691"/>
          </a:xfrm>
          <a:prstGeom prst="rect">
            <a:avLst/>
          </a:prstGeom>
          <a:solidFill>
            <a:schemeClr val="bg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18000" rIns="18000" rtlCol="0" anchor="t">
            <a:noAutofit/>
          </a:bodyPr>
          <a:lstStyle/>
          <a:p>
            <a:pPr marL="266700" indent="-171450">
              <a:buFont typeface="Calibri" panose="020F0502020204030204" pitchFamily="34" charset="0"/>
              <a:buChar char="&gt;"/>
            </a:pPr>
            <a:r>
              <a:rPr lang="fr-FR" sz="1100" dirty="0" smtClean="0">
                <a:solidFill>
                  <a:schemeClr val="tx1"/>
                </a:solidFill>
                <a:hlinkClick r:id="rId6" action="ppaction://hlinksldjump"/>
              </a:rPr>
              <a:t>Le prêt FACILIMMO</a:t>
            </a:r>
            <a:endParaRPr lang="fr-FR" sz="1100" dirty="0" smtClean="0">
              <a:solidFill>
                <a:schemeClr val="tx1"/>
              </a:solidFill>
              <a:hlinkClick r:id="rId7" action="ppaction://hlinksldjump"/>
            </a:endParaRPr>
          </a:p>
          <a:p>
            <a:pPr marL="266700" indent="-171450">
              <a:buFont typeface="Calibri" panose="020F0502020204030204" pitchFamily="34" charset="0"/>
              <a:buChar char="&gt;"/>
            </a:pPr>
            <a:r>
              <a:rPr lang="fr-FR" sz="1100" dirty="0" smtClean="0">
                <a:solidFill>
                  <a:schemeClr val="tx1"/>
                </a:solidFill>
                <a:hlinkClick r:id="rId7" action="ppaction://hlinksldjump"/>
              </a:rPr>
              <a:t>Comparateur ADE</a:t>
            </a:r>
            <a:endParaRPr lang="fr-FR" sz="1100" dirty="0" smtClean="0">
              <a:solidFill>
                <a:schemeClr val="tx1"/>
              </a:solidFill>
            </a:endParaRPr>
          </a:p>
          <a:p>
            <a:pPr marL="266700" indent="-171450">
              <a:buFont typeface="Calibri" panose="020F0502020204030204" pitchFamily="34" charset="0"/>
              <a:buChar char="&gt;"/>
            </a:pPr>
            <a:endParaRPr lang="fr-FR" sz="1100" dirty="0" smtClean="0">
              <a:solidFill>
                <a:schemeClr val="tx1"/>
              </a:solidFill>
            </a:endParaRPr>
          </a:p>
          <a:p>
            <a:pPr marL="266700" indent="-171450">
              <a:buFont typeface="Calibri" panose="020F0502020204030204" pitchFamily="34" charset="0"/>
              <a:buChar char="&gt;"/>
            </a:pPr>
            <a:endParaRPr lang="fr-FR" sz="1100" dirty="0">
              <a:solidFill>
                <a:schemeClr val="tx1"/>
              </a:solidFill>
            </a:endParaRPr>
          </a:p>
        </p:txBody>
      </p:sp>
      <p:sp>
        <p:nvSpPr>
          <p:cNvPr id="44" name="Rectangle 43">
            <a:extLst>
              <a:ext uri="{FF2B5EF4-FFF2-40B4-BE49-F238E27FC236}">
                <a16:creationId xmlns:a16="http://schemas.microsoft.com/office/drawing/2014/main" xmlns="" id="{B735BB12-C70E-4AF5-AA02-8E422B78FD28}"/>
              </a:ext>
            </a:extLst>
          </p:cNvPr>
          <p:cNvSpPr/>
          <p:nvPr/>
        </p:nvSpPr>
        <p:spPr>
          <a:xfrm>
            <a:off x="7067384" y="5934040"/>
            <a:ext cx="2637626" cy="261847"/>
          </a:xfrm>
          <a:prstGeom prst="rect">
            <a:avLst/>
          </a:prstGeom>
          <a:solidFill>
            <a:schemeClr val="accent2"/>
          </a:solidFill>
          <a:ln w="127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FICHES TECHNIQUES </a:t>
            </a:r>
          </a:p>
        </p:txBody>
      </p:sp>
      <p:sp>
        <p:nvSpPr>
          <p:cNvPr id="15" name="Rectangle 14">
            <a:extLst>
              <a:ext uri="{FF2B5EF4-FFF2-40B4-BE49-F238E27FC236}">
                <a16:creationId xmlns:a16="http://schemas.microsoft.com/office/drawing/2014/main" xmlns="" id="{5B7E94C3-F886-4BDE-B232-8935914A1BF3}"/>
              </a:ext>
            </a:extLst>
          </p:cNvPr>
          <p:cNvSpPr/>
          <p:nvPr/>
        </p:nvSpPr>
        <p:spPr>
          <a:xfrm>
            <a:off x="1062805" y="10633"/>
            <a:ext cx="1421629" cy="332743"/>
          </a:xfrm>
          <a:prstGeom prst="rect">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ÉTAPE</a:t>
            </a:r>
          </a:p>
        </p:txBody>
      </p:sp>
      <p:pic>
        <p:nvPicPr>
          <p:cNvPr id="16" name="Espace réservé du contenu 3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
        <p:nvSpPr>
          <p:cNvPr id="14" name="Rectangle 13">
            <a:extLst>
              <a:ext uri="{FF2B5EF4-FFF2-40B4-BE49-F238E27FC236}">
                <a16:creationId xmlns:a16="http://schemas.microsoft.com/office/drawing/2014/main" xmlns="" id="{17CDD387-20C0-48DC-A480-1C1358FAF694}"/>
              </a:ext>
            </a:extLst>
          </p:cNvPr>
          <p:cNvSpPr/>
          <p:nvPr/>
        </p:nvSpPr>
        <p:spPr>
          <a:xfrm>
            <a:off x="253718" y="454426"/>
            <a:ext cx="664793" cy="146599"/>
          </a:xfrm>
          <a:prstGeom prst="rect">
            <a:avLst/>
          </a:prstGeom>
          <a:noFill/>
          <a:ln w="28575" cap="flat" cmpd="sng" algn="ctr">
            <a:solidFill>
              <a:schemeClr val="tx1">
                <a:lumMod val="95000"/>
                <a:lumOff val="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Tree>
    <p:extLst>
      <p:ext uri="{BB962C8B-B14F-4D97-AF65-F5344CB8AC3E}">
        <p14:creationId xmlns:p14="http://schemas.microsoft.com/office/powerpoint/2010/main" val="1389601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7B48892-B3B9-4F4B-AD28-A4873E519979}"/>
              </a:ext>
            </a:extLst>
          </p:cNvPr>
          <p:cNvSpPr/>
          <p:nvPr/>
        </p:nvSpPr>
        <p:spPr>
          <a:xfrm>
            <a:off x="8913440" y="6165304"/>
            <a:ext cx="941885" cy="648073"/>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39876"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0" name="Espace réservé du texte 1"/>
          <p:cNvSpPr>
            <a:spLocks noGrp="1"/>
          </p:cNvSpPr>
          <p:nvPr>
            <p:ph type="body" sz="quarter" idx="13"/>
          </p:nvPr>
        </p:nvSpPr>
        <p:spPr>
          <a:xfrm>
            <a:off x="370189" y="980728"/>
            <a:ext cx="9017972" cy="5492502"/>
          </a:xfrm>
        </p:spPr>
        <p:txBody>
          <a:bodyPr lIns="36000" tIns="36000" rIns="36000" bIns="36000"/>
          <a:lstStyle/>
          <a:p>
            <a:pPr lvl="1"/>
            <a:r>
              <a:rPr lang="fr-FR" sz="1400" b="1" u="sng" cap="none" dirty="0" smtClean="0">
                <a:solidFill>
                  <a:schemeClr val="tx1"/>
                </a:solidFill>
              </a:rPr>
              <a:t>1/ Prise de RV (accueil agence ou par téléphone) :</a:t>
            </a:r>
            <a:br>
              <a:rPr lang="fr-FR" sz="1400" b="1" u="sng" cap="none" dirty="0" smtClean="0">
                <a:solidFill>
                  <a:schemeClr val="tx1"/>
                </a:solidFill>
              </a:rPr>
            </a:br>
            <a:endParaRPr lang="fr-FR" sz="1400" cap="none" dirty="0" smtClean="0">
              <a:solidFill>
                <a:schemeClr val="tx1"/>
              </a:solidFill>
            </a:endParaRPr>
          </a:p>
          <a:p>
            <a:pPr lvl="1">
              <a:lnSpc>
                <a:spcPct val="100000"/>
              </a:lnSpc>
            </a:pPr>
            <a:r>
              <a:rPr lang="fr-FR" sz="1200" b="1" u="sng" cap="none" dirty="0" smtClean="0">
                <a:solidFill>
                  <a:schemeClr val="tx1"/>
                </a:solidFill>
              </a:rPr>
              <a:t>Les mots pour le dire </a:t>
            </a:r>
            <a:r>
              <a:rPr lang="fr-FR" sz="1200" cap="none" dirty="0" smtClean="0">
                <a:solidFill>
                  <a:schemeClr val="tx1"/>
                </a:solidFill>
              </a:rPr>
              <a:t>: </a:t>
            </a:r>
            <a:r>
              <a:rPr lang="fr-FR" sz="1200" i="1" cap="none" dirty="0" smtClean="0">
                <a:solidFill>
                  <a:srgbClr val="0070C0"/>
                </a:solidFill>
              </a:rPr>
              <a:t>« Pour vous apporter le meilleur conseil pour votre projet immobilier, je vous propose dans un premier temps un RDV téléphonique de 10mn avec la personne qui prendra en charge votre dossier. Ce sera l’occasion de préciser la nature de votre investissement,  et de définir au plus près le délai pour pouvoir vous proposer une date de RDV adaptée à votre situation. Vous êtes disponible plutôt le matin ou l’après-midi…….. »</a:t>
            </a:r>
          </a:p>
          <a:p>
            <a:pPr lvl="1">
              <a:lnSpc>
                <a:spcPct val="100000"/>
              </a:lnSpc>
            </a:pPr>
            <a:r>
              <a:rPr lang="fr-FR" sz="1200" cap="none" dirty="0" smtClean="0">
                <a:solidFill>
                  <a:schemeClr val="tx1"/>
                </a:solidFill>
              </a:rPr>
              <a:t>Positionner un RDV téléphonique de 10mn dans les 24 à 48h en RVT</a:t>
            </a:r>
          </a:p>
          <a:p>
            <a:pPr lvl="1"/>
            <a:r>
              <a:rPr lang="fr-FR" sz="1400" b="1" cap="none" dirty="0" smtClean="0">
                <a:solidFill>
                  <a:schemeClr val="tx1"/>
                </a:solidFill>
              </a:rPr>
              <a:t> </a:t>
            </a:r>
          </a:p>
          <a:p>
            <a:pPr lvl="1"/>
            <a:endParaRPr lang="fr-FR" sz="1400" cap="none" dirty="0" smtClean="0">
              <a:solidFill>
                <a:schemeClr val="tx1"/>
              </a:solidFill>
            </a:endParaRPr>
          </a:p>
          <a:p>
            <a:pPr lvl="1"/>
            <a:r>
              <a:rPr lang="fr-FR" sz="1400" b="1" u="sng" cap="none" dirty="0" smtClean="0">
                <a:solidFill>
                  <a:schemeClr val="tx1"/>
                </a:solidFill>
              </a:rPr>
              <a:t>2/ Rendez-vous téléphonique de </a:t>
            </a:r>
            <a:r>
              <a:rPr lang="fr-FR" sz="1400" b="1" u="sng" cap="none" dirty="0">
                <a:solidFill>
                  <a:schemeClr val="tx1"/>
                </a:solidFill>
              </a:rPr>
              <a:t>J</a:t>
            </a:r>
            <a:r>
              <a:rPr lang="fr-FR" sz="1400" b="1" u="sng" cap="none" dirty="0" smtClean="0">
                <a:solidFill>
                  <a:schemeClr val="tx1"/>
                </a:solidFill>
              </a:rPr>
              <a:t>ulie, conseillère, avec le client </a:t>
            </a:r>
            <a:r>
              <a:rPr lang="fr-FR" sz="1400" u="sng" cap="none" dirty="0" smtClean="0">
                <a:solidFill>
                  <a:schemeClr val="tx1"/>
                </a:solidFill>
              </a:rPr>
              <a:t> : </a:t>
            </a:r>
            <a:endParaRPr lang="fr-FR" sz="1400" cap="none" dirty="0" smtClean="0">
              <a:solidFill>
                <a:schemeClr val="tx1"/>
              </a:solidFill>
            </a:endParaRPr>
          </a:p>
          <a:p>
            <a:pPr lvl="1">
              <a:lnSpc>
                <a:spcPct val="100000"/>
              </a:lnSpc>
            </a:pPr>
            <a:r>
              <a:rPr lang="fr-FR" sz="1200" cap="none" dirty="0" smtClean="0">
                <a:solidFill>
                  <a:schemeClr val="tx1"/>
                </a:solidFill>
              </a:rPr>
              <a:t>Objectifs  : suis-je le bon interlocuteur ? par rapport à l’efficacité de l’entretien et la préparation et par rapport au projet</a:t>
            </a:r>
          </a:p>
          <a:p>
            <a:pPr lvl="1">
              <a:lnSpc>
                <a:spcPct val="100000"/>
              </a:lnSpc>
            </a:pPr>
            <a:endParaRPr lang="fr-FR" sz="1200" i="1" cap="none" dirty="0" smtClean="0">
              <a:solidFill>
                <a:schemeClr val="tx1"/>
              </a:solidFill>
            </a:endParaRPr>
          </a:p>
          <a:p>
            <a:pPr lvl="1">
              <a:lnSpc>
                <a:spcPct val="100000"/>
              </a:lnSpc>
            </a:pPr>
            <a:r>
              <a:rPr lang="fr-FR" sz="1200" b="1" u="sng" cap="none" dirty="0">
                <a:solidFill>
                  <a:schemeClr val="tx1"/>
                </a:solidFill>
              </a:rPr>
              <a:t>Les mots pour le </a:t>
            </a:r>
            <a:r>
              <a:rPr lang="fr-FR" sz="1200" b="1" u="sng" cap="none" dirty="0" smtClean="0">
                <a:solidFill>
                  <a:schemeClr val="tx1"/>
                </a:solidFill>
              </a:rPr>
              <a:t>dire </a:t>
            </a:r>
            <a:r>
              <a:rPr lang="fr-FR" sz="1200" i="1" cap="none" dirty="0" smtClean="0">
                <a:solidFill>
                  <a:srgbClr val="0070C0"/>
                </a:solidFill>
              </a:rPr>
              <a:t>« Bonjour, je suis XXXXXXX   de l’agence de XXXXX. Je vous appelle aujourd’hui pour préparer notre future rencontre pour votre projet immobilier. Je vais donc me permettre de vous poser quelques questions sur la nature de votre investissement. </a:t>
            </a:r>
          </a:p>
          <a:p>
            <a:pPr lvl="1">
              <a:lnSpc>
                <a:spcPct val="100000"/>
              </a:lnSpc>
            </a:pPr>
            <a:r>
              <a:rPr lang="fr-FR" sz="1200" i="1" cap="none" dirty="0" smtClean="0">
                <a:solidFill>
                  <a:srgbClr val="0070C0"/>
                </a:solidFill>
              </a:rPr>
              <a:t>A l’issue de notre échange, je pourrai vous proposer un RDV adapté à votre situation et je vous enverrai par mail la liste des premiers documents  que vous pourrez me faire parvenir par retour de mail. </a:t>
            </a:r>
          </a:p>
          <a:p>
            <a:pPr lvl="1">
              <a:lnSpc>
                <a:spcPct val="100000"/>
              </a:lnSpc>
            </a:pPr>
            <a:r>
              <a:rPr lang="fr-FR" sz="1200" i="1" cap="none" dirty="0" smtClean="0">
                <a:solidFill>
                  <a:srgbClr val="0070C0"/>
                </a:solidFill>
              </a:rPr>
              <a:t>Alors, parlez-moi de votre projet :</a:t>
            </a:r>
          </a:p>
          <a:p>
            <a:pPr>
              <a:lnSpc>
                <a:spcPct val="115000"/>
              </a:lnSpc>
            </a:pPr>
            <a:r>
              <a:rPr lang="fr-FR" sz="1200" i="1" cap="none" dirty="0" smtClean="0">
                <a:solidFill>
                  <a:srgbClr val="0070C0"/>
                </a:solidFill>
              </a:rPr>
              <a:t>C’est votre résidence principale ? vous achetez sur le secteur ?  ….. etc. » </a:t>
            </a:r>
          </a:p>
          <a:p>
            <a:pPr marL="3048000">
              <a:lnSpc>
                <a:spcPct val="115000"/>
              </a:lnSpc>
            </a:pPr>
            <a:r>
              <a:rPr lang="fr-FR" sz="1400" b="1" i="1" cap="none" dirty="0">
                <a:solidFill>
                  <a:schemeClr val="tx1"/>
                </a:solidFill>
              </a:rPr>
              <a:t>Utilisez  la fiche technique </a:t>
            </a:r>
            <a:r>
              <a:rPr lang="fr-FR" sz="1400" u="sng" dirty="0" smtClean="0">
                <a:solidFill>
                  <a:schemeClr val="tx1"/>
                </a:solidFill>
                <a:hlinkClick r:id="rId2"/>
              </a:rPr>
              <a:t>Qualification </a:t>
            </a:r>
            <a:r>
              <a:rPr lang="fr-FR" sz="1400" u="sng" dirty="0">
                <a:solidFill>
                  <a:schemeClr val="tx1"/>
                </a:solidFill>
                <a:hlinkClick r:id="rId2"/>
              </a:rPr>
              <a:t>et </a:t>
            </a:r>
            <a:r>
              <a:rPr lang="fr-FR" sz="1400" u="sng" dirty="0" smtClean="0">
                <a:solidFill>
                  <a:schemeClr val="tx1"/>
                </a:solidFill>
                <a:hlinkClick r:id="rId2"/>
              </a:rPr>
              <a:t>préparation </a:t>
            </a:r>
            <a:r>
              <a:rPr lang="fr-FR" sz="1400" u="sng" dirty="0">
                <a:solidFill>
                  <a:schemeClr val="tx1"/>
                </a:solidFill>
                <a:hlinkClick r:id="rId2"/>
              </a:rPr>
              <a:t>d’un RDV Habitat</a:t>
            </a:r>
            <a:endParaRPr lang="fr-FR" sz="1400" u="sng" dirty="0">
              <a:solidFill>
                <a:schemeClr val="tx1"/>
              </a:solidFill>
            </a:endParaRPr>
          </a:p>
          <a:p>
            <a:pPr lvl="1" algn="r">
              <a:lnSpc>
                <a:spcPct val="115000"/>
              </a:lnSpc>
            </a:pPr>
            <a:r>
              <a:rPr lang="fr-FR" sz="1400" b="1" i="1" cap="none" dirty="0" smtClean="0">
                <a:solidFill>
                  <a:schemeClr val="tx1"/>
                </a:solidFill>
              </a:rPr>
              <a:t>pour </a:t>
            </a:r>
            <a:r>
              <a:rPr lang="fr-FR" sz="1400" b="1" i="1" cap="none" dirty="0">
                <a:solidFill>
                  <a:schemeClr val="tx1"/>
                </a:solidFill>
              </a:rPr>
              <a:t>le rdv téléphonique de qualification </a:t>
            </a:r>
          </a:p>
          <a:p>
            <a:pPr algn="ctr">
              <a:lnSpc>
                <a:spcPct val="115000"/>
              </a:lnSpc>
            </a:pPr>
            <a:endParaRPr lang="fr-FR" sz="1200" i="1" cap="none" dirty="0" smtClean="0">
              <a:solidFill>
                <a:srgbClr val="0070C0"/>
              </a:solidFill>
            </a:endParaRPr>
          </a:p>
          <a:p>
            <a:pPr>
              <a:lnSpc>
                <a:spcPct val="115000"/>
              </a:lnSpc>
            </a:pPr>
            <a:r>
              <a:rPr lang="fr-FR" sz="1100" cap="none" dirty="0" smtClean="0">
                <a:solidFill>
                  <a:srgbClr val="0070C0"/>
                </a:solidFill>
              </a:rPr>
              <a:t>«</a:t>
            </a:r>
            <a:r>
              <a:rPr lang="fr-FR" sz="1200" i="1" cap="none" dirty="0">
                <a:solidFill>
                  <a:srgbClr val="0070C0"/>
                </a:solidFill>
              </a:rPr>
              <a:t> Je vous remercie pour toutes ces informations.</a:t>
            </a:r>
          </a:p>
          <a:p>
            <a:pPr>
              <a:lnSpc>
                <a:spcPct val="115000"/>
              </a:lnSpc>
            </a:pPr>
            <a:r>
              <a:rPr lang="fr-FR" sz="1200" i="1" cap="none" dirty="0">
                <a:solidFill>
                  <a:srgbClr val="0070C0"/>
                </a:solidFill>
              </a:rPr>
              <a:t>Pour notre futur rdv vous êtes plutôt disponible le matin ou l’après-midi ? je vous propose le xx à xx heure.</a:t>
            </a:r>
          </a:p>
          <a:p>
            <a:pPr>
              <a:lnSpc>
                <a:spcPct val="115000"/>
              </a:lnSpc>
            </a:pPr>
            <a:r>
              <a:rPr lang="fr-FR" sz="1200" i="1" cap="none" dirty="0">
                <a:solidFill>
                  <a:srgbClr val="0070C0"/>
                </a:solidFill>
              </a:rPr>
              <a:t>Pouvez-vous me confirmer votre adresse mail </a:t>
            </a:r>
            <a:r>
              <a:rPr lang="fr-FR" sz="1200" i="1" cap="none" dirty="0" smtClean="0">
                <a:solidFill>
                  <a:srgbClr val="0070C0"/>
                </a:solidFill>
              </a:rPr>
              <a:t>/……. </a:t>
            </a:r>
            <a:r>
              <a:rPr lang="fr-FR" sz="1200" i="1" cap="none" dirty="0">
                <a:solidFill>
                  <a:srgbClr val="0070C0"/>
                </a:solidFill>
              </a:rPr>
              <a:t>je vous fais suivre la confirmation de notre rdv et la liste des premiers documents nécessaires </a:t>
            </a:r>
            <a:r>
              <a:rPr lang="fr-FR" sz="1200" i="1" cap="none" dirty="0" smtClean="0">
                <a:solidFill>
                  <a:srgbClr val="0070C0"/>
                </a:solidFill>
              </a:rPr>
              <a:t>  au </a:t>
            </a:r>
            <a:r>
              <a:rPr lang="fr-FR" sz="1200" i="1" cap="none" dirty="0">
                <a:solidFill>
                  <a:srgbClr val="0070C0"/>
                </a:solidFill>
              </a:rPr>
              <a:t>dossier. </a:t>
            </a:r>
            <a:r>
              <a:rPr lang="fr-FR" sz="1200" i="1" cap="none" dirty="0" smtClean="0">
                <a:solidFill>
                  <a:srgbClr val="0070C0"/>
                </a:solidFill>
              </a:rPr>
              <a:t> Je </a:t>
            </a:r>
            <a:r>
              <a:rPr lang="fr-FR" sz="1200" i="1" cap="none" dirty="0">
                <a:solidFill>
                  <a:srgbClr val="0070C0"/>
                </a:solidFill>
              </a:rPr>
              <a:t>vous invite à me les transmettre par retour de mail avant notre rencontre. </a:t>
            </a:r>
            <a:endParaRPr lang="fr-FR" sz="1200" i="1" cap="none" dirty="0" smtClean="0">
              <a:solidFill>
                <a:srgbClr val="0070C0"/>
              </a:solidFill>
            </a:endParaRPr>
          </a:p>
          <a:p>
            <a:pPr>
              <a:lnSpc>
                <a:spcPct val="150000"/>
              </a:lnSpc>
              <a:spcBef>
                <a:spcPts val="600"/>
              </a:spcBef>
            </a:pPr>
            <a:r>
              <a:rPr lang="fr-FR" altLang="fr-FR" sz="1200" i="1" cap="none" dirty="0">
                <a:solidFill>
                  <a:srgbClr val="0070C0"/>
                </a:solidFill>
              </a:rPr>
              <a:t>Très bien, Madame / Monsieur </a:t>
            </a:r>
            <a:r>
              <a:rPr lang="fr-FR" altLang="fr-FR" sz="1200" cap="none" dirty="0">
                <a:solidFill>
                  <a:schemeClr val="tx1"/>
                </a:solidFill>
              </a:rPr>
              <a:t>(nom du client), </a:t>
            </a:r>
            <a:r>
              <a:rPr lang="fr-FR" altLang="fr-FR" sz="1200" i="1" cap="none" dirty="0">
                <a:solidFill>
                  <a:srgbClr val="0070C0"/>
                </a:solidFill>
              </a:rPr>
              <a:t>j’aurai donc plaisir à vous rencontrer  le</a:t>
            </a:r>
            <a:r>
              <a:rPr lang="fr-FR" altLang="fr-FR" sz="1200" cap="none" dirty="0">
                <a:solidFill>
                  <a:schemeClr val="tx1"/>
                </a:solidFill>
              </a:rPr>
              <a:t>….. (tel jour, telle heure</a:t>
            </a:r>
            <a:r>
              <a:rPr lang="fr-FR" altLang="fr-FR" sz="1200" cap="none" dirty="0" smtClean="0">
                <a:solidFill>
                  <a:schemeClr val="tx1"/>
                </a:solidFill>
              </a:rPr>
              <a:t>). </a:t>
            </a:r>
            <a:br>
              <a:rPr lang="fr-FR" altLang="fr-FR" sz="1200" cap="none" dirty="0" smtClean="0">
                <a:solidFill>
                  <a:schemeClr val="tx1"/>
                </a:solidFill>
              </a:rPr>
            </a:br>
            <a:r>
              <a:rPr lang="fr-FR" altLang="fr-FR" sz="1200" i="1" cap="none" dirty="0" smtClean="0">
                <a:solidFill>
                  <a:srgbClr val="0070C0"/>
                </a:solidFill>
              </a:rPr>
              <a:t>Merci </a:t>
            </a:r>
            <a:r>
              <a:rPr lang="fr-FR" altLang="fr-FR" sz="1200" i="1" cap="none" dirty="0">
                <a:solidFill>
                  <a:srgbClr val="0070C0"/>
                </a:solidFill>
              </a:rPr>
              <a:t>de votre </a:t>
            </a:r>
            <a:r>
              <a:rPr lang="fr-FR" altLang="fr-FR" sz="1200" i="1" cap="none" dirty="0" smtClean="0">
                <a:solidFill>
                  <a:srgbClr val="0070C0"/>
                </a:solidFill>
              </a:rPr>
              <a:t>accueil, je </a:t>
            </a:r>
            <a:r>
              <a:rPr lang="fr-FR" altLang="fr-FR" sz="1200" i="1" cap="none" dirty="0">
                <a:solidFill>
                  <a:srgbClr val="0070C0"/>
                </a:solidFill>
              </a:rPr>
              <a:t>reste à votre disposition et vous souhaite une bonne </a:t>
            </a:r>
            <a:r>
              <a:rPr lang="fr-FR" altLang="fr-FR" sz="1200" i="1" cap="none" dirty="0" smtClean="0">
                <a:solidFill>
                  <a:srgbClr val="0070C0"/>
                </a:solidFill>
              </a:rPr>
              <a:t>journée/soirée</a:t>
            </a:r>
            <a:endParaRPr lang="fr-FR" sz="1200" i="1" cap="none" dirty="0">
              <a:solidFill>
                <a:srgbClr val="0070C0"/>
              </a:solidFill>
            </a:endParaRPr>
          </a:p>
          <a:p>
            <a:pPr lvl="1">
              <a:lnSpc>
                <a:spcPct val="100000"/>
              </a:lnSpc>
            </a:pPr>
            <a:endParaRPr lang="fr-FR" sz="1200" i="1" cap="none" dirty="0" smtClean="0">
              <a:solidFill>
                <a:srgbClr val="0070C0"/>
              </a:solidFill>
            </a:endParaRPr>
          </a:p>
          <a:p>
            <a:pPr lvl="1"/>
            <a:r>
              <a:rPr lang="fr-FR" sz="1400" cap="none" dirty="0" smtClean="0">
                <a:solidFill>
                  <a:schemeClr val="tx1"/>
                </a:solidFill>
              </a:rPr>
              <a:t> </a:t>
            </a:r>
            <a:endParaRPr lang="fr-FR" sz="1400" b="1" cap="none" dirty="0" smtClean="0">
              <a:solidFill>
                <a:schemeClr val="tx1"/>
              </a:solidFill>
            </a:endParaRPr>
          </a:p>
        </p:txBody>
      </p:sp>
      <p:sp>
        <p:nvSpPr>
          <p:cNvPr id="11" name="Espace réservé du texte 2">
            <a:extLst>
              <a:ext uri="{FF2B5EF4-FFF2-40B4-BE49-F238E27FC236}">
                <a16:creationId xmlns:a16="http://schemas.microsoft.com/office/drawing/2014/main" xmlns="" id="{E0B8A62F-B6C8-427E-A265-7F92801A2955}"/>
              </a:ext>
            </a:extLst>
          </p:cNvPr>
          <p:cNvSpPr txBox="1">
            <a:spLocks/>
          </p:cNvSpPr>
          <p:nvPr/>
        </p:nvSpPr>
        <p:spPr>
          <a:xfrm>
            <a:off x="1405778" y="0"/>
            <a:ext cx="7125336" cy="439493"/>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a:t>1.1 prise de RDV et rdv de qualification</a:t>
            </a:r>
          </a:p>
        </p:txBody>
      </p:sp>
      <p:sp>
        <p:nvSpPr>
          <p:cNvPr id="14" name="Rectangle 13">
            <a:extLst>
              <a:ext uri="{FF2B5EF4-FFF2-40B4-BE49-F238E27FC236}">
                <a16:creationId xmlns:a16="http://schemas.microsoft.com/office/drawing/2014/main" xmlns="" id="{683E8E48-143E-4632-8958-CCC2EABD9024}"/>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5" name="Flèche : pentagone 4">
            <a:extLst>
              <a:ext uri="{FF2B5EF4-FFF2-40B4-BE49-F238E27FC236}">
                <a16:creationId xmlns:a16="http://schemas.microsoft.com/office/drawing/2014/main" xmlns="" id="{9590B987-927F-4108-A3F3-19E041414EAB}"/>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306178" name="Picture 2" descr="Résultat de recherche d'images pour &quot;clic icone&quot;">
            <a:hlinkClick r:id="rId3" action="ppaction://hlinksldjump"/>
            <a:extLst>
              <a:ext uri="{FF2B5EF4-FFF2-40B4-BE49-F238E27FC236}">
                <a16:creationId xmlns:a16="http://schemas.microsoft.com/office/drawing/2014/main" xmlns="" id="{E535FB0E-5E93-415E-9D6F-26849D3A55E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2480" y="435692"/>
            <a:ext cx="5832648" cy="369332"/>
          </a:xfrm>
          <a:prstGeom prst="rect">
            <a:avLst/>
          </a:prstGeom>
        </p:spPr>
        <p:txBody>
          <a:bodyPr wrap="square">
            <a:spAutoFit/>
          </a:bodyPr>
          <a:lstStyle/>
          <a:p>
            <a:pPr marL="171450" indent="-171450">
              <a:buFont typeface="Calibri" panose="020F0502020204030204" pitchFamily="34" charset="0"/>
              <a:buChar char="&gt;"/>
            </a:pPr>
            <a:r>
              <a:rPr lang="fr-FR" sz="1800" dirty="0">
                <a:hlinkClick r:id="rId5" action="ppaction://hlinksldjump"/>
              </a:rPr>
              <a:t>Trame prise de rendez-vous et RDV de qualification</a:t>
            </a:r>
            <a:endParaRPr lang="fr-FR" sz="1800" dirty="0"/>
          </a:p>
        </p:txBody>
      </p:sp>
    </p:spTree>
    <p:extLst>
      <p:ext uri="{BB962C8B-B14F-4D97-AF65-F5344CB8AC3E}">
        <p14:creationId xmlns:p14="http://schemas.microsoft.com/office/powerpoint/2010/main" val="2886646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2" name="Espace réservé du texte 1"/>
          <p:cNvSpPr>
            <a:spLocks noGrp="1"/>
          </p:cNvSpPr>
          <p:nvPr>
            <p:ph type="body" sz="quarter" idx="13"/>
          </p:nvPr>
        </p:nvSpPr>
        <p:spPr>
          <a:xfrm>
            <a:off x="560511" y="1340768"/>
            <a:ext cx="8942531" cy="4104456"/>
          </a:xfrm>
        </p:spPr>
        <p:txBody>
          <a:bodyPr/>
          <a:lstStyle/>
          <a:p>
            <a:pPr marL="268594" fontAlgn="base"/>
            <a:r>
              <a:rPr lang="fr-FR" sz="1200" b="1" cap="none" dirty="0" smtClean="0">
                <a:solidFill>
                  <a:schemeClr val="tx1"/>
                </a:solidFill>
              </a:rPr>
              <a:t>Le prêt FACILIMMO </a:t>
            </a:r>
            <a:r>
              <a:rPr lang="fr-FR" sz="1200" cap="none" dirty="0" smtClean="0">
                <a:solidFill>
                  <a:schemeClr val="tx1"/>
                </a:solidFill>
              </a:rPr>
              <a:t>permet de </a:t>
            </a:r>
          </a:p>
          <a:p>
            <a:pPr marL="268594" fontAlgn="base"/>
            <a:endParaRPr lang="fr-FR" sz="1200" cap="none" dirty="0" smtClean="0">
              <a:solidFill>
                <a:schemeClr val="tx1"/>
              </a:solidFill>
            </a:endParaRPr>
          </a:p>
          <a:p>
            <a:pPr marL="441261" indent="-172667" fontAlgn="base">
              <a:lnSpc>
                <a:spcPct val="150000"/>
              </a:lnSpc>
              <a:buFont typeface="Wingdings" panose="05000000000000000000" pitchFamily="2" charset="2"/>
              <a:buChar char="§"/>
            </a:pPr>
            <a:r>
              <a:rPr lang="fr-FR" sz="1200" cap="none" dirty="0" smtClean="0">
                <a:solidFill>
                  <a:schemeClr val="tx1"/>
                </a:solidFill>
              </a:rPr>
              <a:t>Commencer à rembourser avec </a:t>
            </a:r>
            <a:r>
              <a:rPr lang="fr-FR" sz="1200" b="1" cap="none" dirty="0" smtClean="0">
                <a:solidFill>
                  <a:schemeClr val="tx1"/>
                </a:solidFill>
              </a:rPr>
              <a:t>un différé de 4 mois </a:t>
            </a:r>
            <a:r>
              <a:rPr lang="fr-FR" sz="1200" cap="none" dirty="0" smtClean="0">
                <a:solidFill>
                  <a:schemeClr val="tx1"/>
                </a:solidFill>
              </a:rPr>
              <a:t>lors de la souscription du prêt</a:t>
            </a:r>
          </a:p>
          <a:p>
            <a:pPr marL="441261" indent="-172667" fontAlgn="base">
              <a:lnSpc>
                <a:spcPct val="100000"/>
              </a:lnSpc>
              <a:buFont typeface="Wingdings" panose="05000000000000000000" pitchFamily="2" charset="2"/>
              <a:buChar char="§"/>
            </a:pPr>
            <a:r>
              <a:rPr lang="fr-FR" sz="1200" cap="none" dirty="0" smtClean="0">
                <a:solidFill>
                  <a:schemeClr val="tx1"/>
                </a:solidFill>
              </a:rPr>
              <a:t>Modifier le montant des mensualités jusqu’à </a:t>
            </a:r>
            <a:r>
              <a:rPr lang="fr-FR" sz="1200" b="1" cap="none" dirty="0" smtClean="0">
                <a:solidFill>
                  <a:schemeClr val="tx1"/>
                </a:solidFill>
              </a:rPr>
              <a:t>plus ou moins 30 </a:t>
            </a:r>
            <a:r>
              <a:rPr lang="fr-FR" sz="1200" cap="none" dirty="0" smtClean="0">
                <a:solidFill>
                  <a:schemeClr val="tx1"/>
                </a:solidFill>
              </a:rPr>
              <a:t>% par rapport à la mensualité en cours </a:t>
            </a:r>
            <a:br>
              <a:rPr lang="fr-FR" sz="1200" cap="none" dirty="0" smtClean="0">
                <a:solidFill>
                  <a:schemeClr val="tx1"/>
                </a:solidFill>
              </a:rPr>
            </a:br>
            <a:r>
              <a:rPr lang="fr-FR" sz="1200" cap="none" dirty="0" smtClean="0">
                <a:solidFill>
                  <a:schemeClr val="tx1"/>
                </a:solidFill>
                <a:sym typeface="Wingdings" panose="05000000000000000000" pitchFamily="2" charset="2"/>
              </a:rPr>
              <a:t> </a:t>
            </a:r>
            <a:r>
              <a:rPr lang="fr-FR" sz="1200" cap="none" dirty="0" smtClean="0">
                <a:solidFill>
                  <a:schemeClr val="tx1"/>
                </a:solidFill>
              </a:rPr>
              <a:t> cette possibilité est ouverte une fois par an.</a:t>
            </a:r>
          </a:p>
          <a:p>
            <a:pPr marL="441261" indent="-172667" fontAlgn="base">
              <a:lnSpc>
                <a:spcPct val="150000"/>
              </a:lnSpc>
              <a:buFont typeface="Wingdings" panose="05000000000000000000" pitchFamily="2" charset="2"/>
              <a:buChar char="§"/>
            </a:pPr>
            <a:r>
              <a:rPr lang="fr-FR" sz="1200" b="1" cap="none" dirty="0" smtClean="0">
                <a:solidFill>
                  <a:schemeClr val="tx1"/>
                </a:solidFill>
              </a:rPr>
              <a:t>Suspendre</a:t>
            </a:r>
            <a:r>
              <a:rPr lang="fr-FR" sz="1200" cap="none" dirty="0" smtClean="0">
                <a:solidFill>
                  <a:schemeClr val="tx1"/>
                </a:solidFill>
              </a:rPr>
              <a:t> les mensualités </a:t>
            </a:r>
            <a:r>
              <a:rPr lang="fr-FR" sz="1200" b="1" cap="none" dirty="0" smtClean="0">
                <a:solidFill>
                  <a:schemeClr val="tx1"/>
                </a:solidFill>
              </a:rPr>
              <a:t>jusqu’à 6 mois </a:t>
            </a:r>
            <a:r>
              <a:rPr lang="fr-FR" sz="1200" cap="none" dirty="0" smtClean="0">
                <a:solidFill>
                  <a:schemeClr val="tx1"/>
                </a:solidFill>
              </a:rPr>
              <a:t>ou </a:t>
            </a:r>
            <a:r>
              <a:rPr lang="fr-FR" sz="1200" b="1" cap="none" dirty="0" smtClean="0">
                <a:solidFill>
                  <a:schemeClr val="tx1"/>
                </a:solidFill>
              </a:rPr>
              <a:t>réduire</a:t>
            </a:r>
            <a:r>
              <a:rPr lang="fr-FR" sz="1200" cap="none" dirty="0" smtClean="0">
                <a:solidFill>
                  <a:schemeClr val="tx1"/>
                </a:solidFill>
              </a:rPr>
              <a:t> leur montant </a:t>
            </a:r>
            <a:r>
              <a:rPr lang="fr-FR" sz="1200" b="1" cap="none" dirty="0" smtClean="0">
                <a:solidFill>
                  <a:schemeClr val="tx1"/>
                </a:solidFill>
              </a:rPr>
              <a:t>de 50 % jusqu’à 12 mois</a:t>
            </a:r>
          </a:p>
          <a:p>
            <a:pPr marL="441261" indent="-172667" fontAlgn="base">
              <a:lnSpc>
                <a:spcPct val="150000"/>
              </a:lnSpc>
              <a:buFont typeface="Wingdings" panose="05000000000000000000" pitchFamily="2" charset="2"/>
              <a:buChar char="§"/>
            </a:pPr>
            <a:r>
              <a:rPr lang="fr-FR" sz="1200" b="1" cap="none" dirty="0" smtClean="0">
                <a:solidFill>
                  <a:schemeClr val="tx1"/>
                </a:solidFill>
              </a:rPr>
              <a:t>Doubler</a:t>
            </a:r>
            <a:r>
              <a:rPr lang="fr-FR" sz="1200" cap="none" dirty="0" smtClean="0">
                <a:solidFill>
                  <a:schemeClr val="tx1"/>
                </a:solidFill>
              </a:rPr>
              <a:t> une mensualité ou </a:t>
            </a:r>
            <a:r>
              <a:rPr lang="fr-FR" sz="1200" b="1" cap="none" dirty="0" smtClean="0">
                <a:solidFill>
                  <a:schemeClr val="tx1"/>
                </a:solidFill>
              </a:rPr>
              <a:t>faire une pause </a:t>
            </a:r>
            <a:r>
              <a:rPr lang="fr-FR" sz="1200" cap="none" dirty="0" smtClean="0">
                <a:solidFill>
                  <a:schemeClr val="tx1"/>
                </a:solidFill>
              </a:rPr>
              <a:t>une fois par an.</a:t>
            </a:r>
            <a:endParaRPr lang="fr-FR" sz="1200" cap="none" baseline="30000" dirty="0" smtClean="0">
              <a:solidFill>
                <a:schemeClr val="tx1"/>
              </a:solidFill>
            </a:endParaRPr>
          </a:p>
          <a:p>
            <a:pPr marL="268594" fontAlgn="base"/>
            <a:endParaRPr lang="fr-FR" sz="1200" cap="none" dirty="0" smtClean="0">
              <a:solidFill>
                <a:schemeClr val="tx1"/>
              </a:solidFill>
            </a:endParaRPr>
          </a:p>
          <a:p>
            <a:pPr fontAlgn="base">
              <a:lnSpc>
                <a:spcPct val="100000"/>
              </a:lnSpc>
            </a:pPr>
            <a:r>
              <a:rPr lang="fr-FR" sz="1200" cap="none" dirty="0" smtClean="0">
                <a:solidFill>
                  <a:schemeClr val="tx1"/>
                </a:solidFill>
              </a:rPr>
              <a:t>L’exercice de ces options entraîne une modification de la durée de remboursement du prêt et de son coût total. </a:t>
            </a:r>
          </a:p>
          <a:p>
            <a:pPr fontAlgn="base">
              <a:lnSpc>
                <a:spcPct val="100000"/>
              </a:lnSpc>
            </a:pPr>
            <a:r>
              <a:rPr lang="fr-FR" sz="1200" cap="none" dirty="0" smtClean="0">
                <a:solidFill>
                  <a:schemeClr val="tx1"/>
                </a:solidFill>
              </a:rPr>
              <a:t>Elles sont utilisables plusieurs fois pendant la durée du prêt et leur mise en place est </a:t>
            </a:r>
            <a:r>
              <a:rPr lang="fr-FR" sz="1200" b="1" cap="none" dirty="0" smtClean="0">
                <a:solidFill>
                  <a:schemeClr val="tx1"/>
                </a:solidFill>
              </a:rPr>
              <a:t>gratuite</a:t>
            </a:r>
            <a:endParaRPr lang="fr-FR" sz="1200" cap="none" dirty="0" smtClean="0">
              <a:solidFill>
                <a:schemeClr val="tx1"/>
              </a:solidFill>
            </a:endParaRPr>
          </a:p>
          <a:p>
            <a:pPr fontAlgn="base">
              <a:lnSpc>
                <a:spcPct val="100000"/>
              </a:lnSpc>
            </a:pPr>
            <a:endParaRPr lang="fr-FR" sz="1200" cap="none" dirty="0" smtClean="0">
              <a:solidFill>
                <a:schemeClr val="tx1"/>
              </a:solidFill>
            </a:endParaRPr>
          </a:p>
          <a:p>
            <a:pPr fontAlgn="base">
              <a:lnSpc>
                <a:spcPct val="100000"/>
              </a:lnSpc>
            </a:pPr>
            <a:endParaRPr lang="fr-FR" sz="1200" cap="none" dirty="0" smtClean="0">
              <a:solidFill>
                <a:schemeClr val="tx1"/>
              </a:solidFill>
            </a:endParaRPr>
          </a:p>
          <a:p>
            <a:pPr fontAlgn="base">
              <a:lnSpc>
                <a:spcPct val="100000"/>
              </a:lnSpc>
            </a:pPr>
            <a:r>
              <a:rPr lang="fr-FR" sz="1200" cap="none" dirty="0" smtClean="0">
                <a:solidFill>
                  <a:schemeClr val="tx1"/>
                </a:solidFill>
              </a:rPr>
              <a:t>Proposer au client de faire le point chaque année pour utiliser au mieux ces options</a:t>
            </a:r>
          </a:p>
          <a:p>
            <a:pPr fontAlgn="base">
              <a:lnSpc>
                <a:spcPct val="100000"/>
              </a:lnSpc>
            </a:pPr>
            <a:endParaRPr lang="fr-FR" sz="1200" cap="none" dirty="0" smtClean="0">
              <a:solidFill>
                <a:schemeClr val="tx1"/>
              </a:solidFill>
            </a:endParaRPr>
          </a:p>
          <a:p>
            <a:pPr fontAlgn="base">
              <a:lnSpc>
                <a:spcPct val="100000"/>
              </a:lnSpc>
            </a:pPr>
            <a:r>
              <a:rPr lang="fr-FR" sz="1200" b="1" cap="none" dirty="0" smtClean="0">
                <a:solidFill>
                  <a:schemeClr val="tx1"/>
                </a:solidFill>
              </a:rPr>
              <a:t>C’est un argument qui peut souvent faire la différence avec la concurrence </a:t>
            </a:r>
            <a:r>
              <a:rPr lang="fr-FR" sz="1200" cap="none" dirty="0" smtClean="0">
                <a:solidFill>
                  <a:schemeClr val="tx1"/>
                </a:solidFill>
              </a:rPr>
              <a:t>:</a:t>
            </a:r>
          </a:p>
          <a:p>
            <a:pPr marL="172667" indent="-172667" fontAlgn="base">
              <a:lnSpc>
                <a:spcPct val="100000"/>
              </a:lnSpc>
              <a:buFont typeface="Arial" panose="020B0604020202020204" pitchFamily="34" charset="0"/>
              <a:buChar char="•"/>
            </a:pPr>
            <a:r>
              <a:rPr lang="fr-FR" sz="1200" cap="none" dirty="0" smtClean="0">
                <a:solidFill>
                  <a:schemeClr val="tx1"/>
                </a:solidFill>
              </a:rPr>
              <a:t>Réaliser des simulations pendant l’entretien de découverte </a:t>
            </a:r>
          </a:p>
          <a:p>
            <a:pPr marL="172667" indent="-172667" fontAlgn="base">
              <a:lnSpc>
                <a:spcPct val="100000"/>
              </a:lnSpc>
              <a:buFont typeface="Arial" panose="020B0604020202020204" pitchFamily="34" charset="0"/>
              <a:buChar char="•"/>
            </a:pPr>
            <a:r>
              <a:rPr lang="fr-FR" sz="1200" cap="none" dirty="0" smtClean="0">
                <a:solidFill>
                  <a:schemeClr val="tx1"/>
                </a:solidFill>
              </a:rPr>
              <a:t>Mais aussi si le client vous demande un réaménagement de taux, l’application d’une option est souvent plus avantageuse</a:t>
            </a:r>
          </a:p>
          <a:p>
            <a:pPr marL="172667" indent="-172667" fontAlgn="base">
              <a:lnSpc>
                <a:spcPct val="100000"/>
              </a:lnSpc>
              <a:buFont typeface="Arial" panose="020B0604020202020204" pitchFamily="34" charset="0"/>
              <a:buChar char="•"/>
            </a:pPr>
            <a:endParaRPr lang="fr-FR" sz="1200" cap="none" dirty="0" smtClean="0">
              <a:solidFill>
                <a:schemeClr val="tx1"/>
              </a:solidFill>
            </a:endParaRPr>
          </a:p>
          <a:p>
            <a:pPr marL="172667" indent="-172667" fontAlgn="base">
              <a:lnSpc>
                <a:spcPct val="100000"/>
              </a:lnSpc>
              <a:buFont typeface="Arial" panose="020B0604020202020204" pitchFamily="34" charset="0"/>
              <a:buChar char="•"/>
            </a:pPr>
            <a:endParaRPr lang="fr-FR" sz="1200" cap="none" dirty="0" smtClean="0">
              <a:solidFill>
                <a:schemeClr val="tx1"/>
              </a:solidFill>
            </a:endParaRPr>
          </a:p>
          <a:p>
            <a:pPr marL="172667" indent="-172667" fontAlgn="base">
              <a:lnSpc>
                <a:spcPct val="100000"/>
              </a:lnSpc>
              <a:buFont typeface="Arial" panose="020B0604020202020204" pitchFamily="34" charset="0"/>
              <a:buChar char="•"/>
            </a:pPr>
            <a:r>
              <a:rPr lang="fr-FR" sz="1200" cap="none" dirty="0" smtClean="0">
                <a:solidFill>
                  <a:schemeClr val="tx1"/>
                </a:solidFill>
              </a:rPr>
              <a:t>Procédures dans CHORALE DOC : « SAV Opérations contractuelles FACILIMMO»</a:t>
            </a:r>
          </a:p>
          <a:p>
            <a:pPr marL="172667" indent="-172667" fontAlgn="base">
              <a:lnSpc>
                <a:spcPct val="100000"/>
              </a:lnSpc>
              <a:buFont typeface="Arial" panose="020B0604020202020204" pitchFamily="34" charset="0"/>
              <a:buChar char="•"/>
            </a:pPr>
            <a:r>
              <a:rPr lang="fr-FR" sz="1200" cap="none" dirty="0" smtClean="0">
                <a:solidFill>
                  <a:schemeClr val="tx1"/>
                </a:solidFill>
              </a:rPr>
              <a:t>Fiche </a:t>
            </a:r>
            <a:r>
              <a:rPr lang="fr-FR" sz="1200" cap="none" dirty="0">
                <a:solidFill>
                  <a:schemeClr val="tx1"/>
                </a:solidFill>
              </a:rPr>
              <a:t>MEMEO à votre disposition :  dans l’espace métier « particuliers »/relations clients/fiches mémos </a:t>
            </a:r>
            <a:endParaRPr lang="fr-FR" sz="1200" dirty="0">
              <a:solidFill>
                <a:schemeClr val="tx1"/>
              </a:solidFill>
            </a:endParaRPr>
          </a:p>
          <a:p>
            <a:pPr>
              <a:lnSpc>
                <a:spcPct val="100000"/>
              </a:lnSpc>
              <a:spcBef>
                <a:spcPts val="600"/>
              </a:spcBef>
            </a:pPr>
            <a:endParaRPr lang="fr-FR" altLang="fr-FR" sz="1200" b="1" i="1" cap="none" dirty="0">
              <a:solidFill>
                <a:schemeClr val="tx1"/>
              </a:solidFill>
            </a:endParaRPr>
          </a:p>
        </p:txBody>
      </p:sp>
      <p:sp>
        <p:nvSpPr>
          <p:cNvPr id="13" name="Rectangle 12">
            <a:extLst>
              <a:ext uri="{FF2B5EF4-FFF2-40B4-BE49-F238E27FC236}">
                <a16:creationId xmlns:a16="http://schemas.microsoft.com/office/drawing/2014/main" xmlns="" id="{2510ED12-117E-43E0-B39E-E2FD77DEA5B5}"/>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4" name="Rectangle 13"/>
          <p:cNvSpPr/>
          <p:nvPr/>
        </p:nvSpPr>
        <p:spPr>
          <a:xfrm>
            <a:off x="401282" y="681110"/>
            <a:ext cx="6336704"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Le prêt FACILIMMO</a:t>
            </a:r>
            <a:endParaRPr lang="fr-FR" sz="700" i="1" dirty="0"/>
          </a:p>
        </p:txBody>
      </p:sp>
      <p:sp>
        <p:nvSpPr>
          <p:cNvPr id="8" name="Flèche : pentagone 13">
            <a:extLst>
              <a:ext uri="{FF2B5EF4-FFF2-40B4-BE49-F238E27FC236}">
                <a16:creationId xmlns:a16="http://schemas.microsoft.com/office/drawing/2014/main" xmlns="" id="{AC41A0FE-7A4E-471A-B4D3-0F9F0A5A2398}"/>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9" name="Picture 2" descr="Résultat de recherche d'images pour &quot;clic icone&quot;">
            <a:hlinkClick r:id="rId2" action="ppaction://hlinksldjump"/>
            <a:extLst>
              <a:ext uri="{FF2B5EF4-FFF2-40B4-BE49-F238E27FC236}">
                <a16:creationId xmlns:a16="http://schemas.microsoft.com/office/drawing/2014/main" xmlns="" id="{1C2EFEF7-6A9B-47CB-9AB0-F6AAA9562612}"/>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texte 2">
            <a:extLst>
              <a:ext uri="{FF2B5EF4-FFF2-40B4-BE49-F238E27FC236}">
                <a16:creationId xmlns:a16="http://schemas.microsoft.com/office/drawing/2014/main" xmlns="" id="{679B6EA6-4282-4598-B867-80EE5DC7A5B3}"/>
              </a:ext>
            </a:extLst>
          </p:cNvPr>
          <p:cNvSpPr txBox="1">
            <a:spLocks/>
          </p:cNvSpPr>
          <p:nvPr/>
        </p:nvSpPr>
        <p:spPr>
          <a:xfrm>
            <a:off x="1438967" y="10369"/>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5.1 ECHANGES CLIENT CONSEILLER (Via EPH)</a:t>
            </a:r>
            <a:endParaRPr lang="fr-FR" sz="2400" dirty="0"/>
          </a:p>
          <a:p>
            <a:endParaRPr lang="fr-FR" sz="2400" dirty="0"/>
          </a:p>
        </p:txBody>
      </p:sp>
    </p:spTree>
    <p:extLst>
      <p:ext uri="{BB962C8B-B14F-4D97-AF65-F5344CB8AC3E}">
        <p14:creationId xmlns:p14="http://schemas.microsoft.com/office/powerpoint/2010/main" val="2273730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3" name="Rectangle 12"/>
          <p:cNvSpPr/>
          <p:nvPr/>
        </p:nvSpPr>
        <p:spPr>
          <a:xfrm>
            <a:off x="1605902" y="5236929"/>
            <a:ext cx="2232248" cy="1200329"/>
          </a:xfrm>
          <a:prstGeom prst="rect">
            <a:avLst/>
          </a:prstGeom>
        </p:spPr>
        <p:txBody>
          <a:bodyPr wrap="square">
            <a:spAutoFit/>
          </a:bodyPr>
          <a:lstStyle/>
          <a:p>
            <a:pPr lvl="0" algn="r"/>
            <a:r>
              <a:rPr lang="fr-FR" sz="1200" dirty="0" smtClean="0"/>
              <a:t>4/  Sélectionner </a:t>
            </a:r>
            <a:br>
              <a:rPr lang="fr-FR" sz="1200" dirty="0" smtClean="0"/>
            </a:br>
            <a:r>
              <a:rPr lang="fr-FR" sz="1200" dirty="0" smtClean="0"/>
              <a:t>« Vous n’avez pas encore d’assurance emprunteur » Valider et renseigner le nom du contrat ou de l’assureur externe sur l’écran suivant </a:t>
            </a:r>
            <a:endParaRPr lang="fr-FR" sz="1200" dirty="0"/>
          </a:p>
        </p:txBody>
      </p:sp>
      <p:sp>
        <p:nvSpPr>
          <p:cNvPr id="14" name="Rectangle 13">
            <a:extLst>
              <a:ext uri="{FF2B5EF4-FFF2-40B4-BE49-F238E27FC236}">
                <a16:creationId xmlns:a16="http://schemas.microsoft.com/office/drawing/2014/main" xmlns="" id="{2510ED12-117E-43E0-B39E-E2FD77DEA5B5}"/>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7" name="Rectangle 16"/>
          <p:cNvSpPr/>
          <p:nvPr/>
        </p:nvSpPr>
        <p:spPr>
          <a:xfrm>
            <a:off x="279773" y="620688"/>
            <a:ext cx="6336704"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Le comparateur ADE</a:t>
            </a:r>
            <a:endParaRPr lang="fr-FR" sz="700" i="1" dirty="0"/>
          </a:p>
        </p:txBody>
      </p:sp>
      <p:sp>
        <p:nvSpPr>
          <p:cNvPr id="15" name="Flèche : pentagone 13">
            <a:extLst>
              <a:ext uri="{FF2B5EF4-FFF2-40B4-BE49-F238E27FC236}">
                <a16:creationId xmlns:a16="http://schemas.microsoft.com/office/drawing/2014/main" xmlns="" id="{AC41A0FE-7A4E-471A-B4D3-0F9F0A5A2398}"/>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6" name="Picture 2" descr="Résultat de recherche d'images pour &quot;clic icone&quot;">
            <a:hlinkClick r:id="rId2" action="ppaction://hlinksldjump"/>
            <a:extLst>
              <a:ext uri="{FF2B5EF4-FFF2-40B4-BE49-F238E27FC236}">
                <a16:creationId xmlns:a16="http://schemas.microsoft.com/office/drawing/2014/main" xmlns="" id="{1C2EFEF7-6A9B-47CB-9AB0-F6AAA9562612}"/>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
        <p:nvSpPr>
          <p:cNvPr id="19" name="Espace réservé du texte 2">
            <a:extLst>
              <a:ext uri="{FF2B5EF4-FFF2-40B4-BE49-F238E27FC236}">
                <a16:creationId xmlns:a16="http://schemas.microsoft.com/office/drawing/2014/main" xmlns="" id="{679B6EA6-4282-4598-B867-80EE5DC7A5B3}"/>
              </a:ext>
            </a:extLst>
          </p:cNvPr>
          <p:cNvSpPr txBox="1">
            <a:spLocks/>
          </p:cNvSpPr>
          <p:nvPr/>
        </p:nvSpPr>
        <p:spPr>
          <a:xfrm>
            <a:off x="1438967" y="10369"/>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5.1 ECHANGES CLIENT CONSEILLER (Via EPH)</a:t>
            </a:r>
            <a:endParaRPr lang="fr-FR" sz="2400" dirty="0"/>
          </a:p>
          <a:p>
            <a:endParaRPr lang="fr-FR" sz="2400" dirty="0"/>
          </a:p>
        </p:txBody>
      </p:sp>
      <p:pic>
        <p:nvPicPr>
          <p:cNvPr id="3563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888" y="4261560"/>
            <a:ext cx="3414792" cy="21756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5737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550" y="1618587"/>
            <a:ext cx="3428322" cy="21502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737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6092" t="17434"/>
          <a:stretch/>
        </p:blipFill>
        <p:spPr bwMode="auto">
          <a:xfrm>
            <a:off x="4376936" y="483554"/>
            <a:ext cx="3434918" cy="4911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4376936" y="1052736"/>
            <a:ext cx="4741337" cy="276999"/>
          </a:xfrm>
          <a:prstGeom prst="rect">
            <a:avLst/>
          </a:prstGeom>
          <a:noFill/>
        </p:spPr>
        <p:txBody>
          <a:bodyPr wrap="square" rtlCol="0">
            <a:spAutoFit/>
          </a:bodyPr>
          <a:lstStyle/>
          <a:p>
            <a:pPr lvl="0"/>
            <a:r>
              <a:rPr lang="fr-FR" sz="1200" dirty="0"/>
              <a:t>1/ </a:t>
            </a:r>
            <a:r>
              <a:rPr lang="fr-FR" sz="1200" dirty="0" smtClean="0"/>
              <a:t>dans recherche </a:t>
            </a:r>
            <a:r>
              <a:rPr lang="fr-FR" sz="1200" dirty="0"/>
              <a:t>rapide </a:t>
            </a:r>
            <a:r>
              <a:rPr lang="fr-FR" sz="1200" dirty="0" smtClean="0"/>
              <a:t>du PUC, saisir : ADE conseil</a:t>
            </a:r>
          </a:p>
        </p:txBody>
      </p:sp>
      <p:sp>
        <p:nvSpPr>
          <p:cNvPr id="4" name="ZoneTexte 3"/>
          <p:cNvSpPr txBox="1"/>
          <p:nvPr/>
        </p:nvSpPr>
        <p:spPr>
          <a:xfrm>
            <a:off x="386080" y="3872081"/>
            <a:ext cx="3305426" cy="276999"/>
          </a:xfrm>
          <a:prstGeom prst="rect">
            <a:avLst/>
          </a:prstGeom>
          <a:noFill/>
        </p:spPr>
        <p:txBody>
          <a:bodyPr wrap="square" rtlCol="0">
            <a:spAutoFit/>
          </a:bodyPr>
          <a:lstStyle/>
          <a:p>
            <a:r>
              <a:rPr lang="fr-FR" sz="1200" dirty="0"/>
              <a:t>2/ sélectionner le type de projet </a:t>
            </a:r>
            <a:r>
              <a:rPr lang="fr-FR" sz="1050" dirty="0"/>
              <a:t>(</a:t>
            </a:r>
            <a:r>
              <a:rPr lang="fr-FR" sz="1050" dirty="0" smtClean="0"/>
              <a:t>immobilier)</a:t>
            </a:r>
          </a:p>
        </p:txBody>
      </p:sp>
      <p:pic>
        <p:nvPicPr>
          <p:cNvPr id="357380"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080"/>
          <a:stretch/>
        </p:blipFill>
        <p:spPr bwMode="auto">
          <a:xfrm>
            <a:off x="5911297" y="1484784"/>
            <a:ext cx="3319661" cy="20661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5849012" y="3641248"/>
            <a:ext cx="3408214" cy="646331"/>
          </a:xfrm>
          <a:prstGeom prst="rect">
            <a:avLst/>
          </a:prstGeom>
          <a:noFill/>
        </p:spPr>
        <p:txBody>
          <a:bodyPr wrap="square" rtlCol="0">
            <a:spAutoFit/>
          </a:bodyPr>
          <a:lstStyle/>
          <a:p>
            <a:pPr marL="180975" lvl="0" indent="-180975"/>
            <a:r>
              <a:rPr lang="fr-FR" sz="1200" dirty="0" smtClean="0"/>
              <a:t>3/ Dans le menu horizontal à gauche  </a:t>
            </a:r>
            <a:br>
              <a:rPr lang="fr-FR" sz="1200" dirty="0" smtClean="0"/>
            </a:br>
            <a:r>
              <a:rPr lang="fr-FR" sz="1200" dirty="0" smtClean="0"/>
              <a:t>sélectionner </a:t>
            </a:r>
            <a:r>
              <a:rPr lang="fr-FR" sz="1200" dirty="0"/>
              <a:t>le comparateur </a:t>
            </a:r>
          </a:p>
          <a:p>
            <a:endParaRPr lang="fr-FR" sz="1200" dirty="0" err="1" smtClean="0"/>
          </a:p>
        </p:txBody>
      </p:sp>
      <p:pic>
        <p:nvPicPr>
          <p:cNvPr id="35738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0950" y="3707775"/>
            <a:ext cx="295275" cy="328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lèche droite rayée 6"/>
          <p:cNvSpPr/>
          <p:nvPr/>
        </p:nvSpPr>
        <p:spPr>
          <a:xfrm>
            <a:off x="4508004" y="2526186"/>
            <a:ext cx="720080" cy="335074"/>
          </a:xfrm>
          <a:prstGeom prst="stripedRightArrow">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0" name="Flèche droite rayée 19"/>
          <p:cNvSpPr/>
          <p:nvPr/>
        </p:nvSpPr>
        <p:spPr>
          <a:xfrm rot="8722543">
            <a:off x="7639441" y="4462480"/>
            <a:ext cx="720080" cy="335074"/>
          </a:xfrm>
          <a:prstGeom prst="stripedRightArrow">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1" name="Flèche droite rayée 20"/>
          <p:cNvSpPr/>
          <p:nvPr/>
        </p:nvSpPr>
        <p:spPr>
          <a:xfrm rot="8722543">
            <a:off x="3331466" y="1042805"/>
            <a:ext cx="720080" cy="335074"/>
          </a:xfrm>
          <a:prstGeom prst="stripedRightArrow">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Tree>
    <p:extLst>
      <p:ext uri="{BB962C8B-B14F-4D97-AF65-F5344CB8AC3E}">
        <p14:creationId xmlns:p14="http://schemas.microsoft.com/office/powerpoint/2010/main" val="836824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Objet 22" hidden="1"/>
          <p:cNvGraphicFramePr>
            <a:graphicFrameLocks noChangeAspect="1"/>
          </p:cNvGraphicFramePr>
          <p:nvPr>
            <p:custDataLst>
              <p:tags r:id="rId2"/>
            </p:custDataLst>
            <p:extLst>
              <p:ext uri="{D42A27DB-BD31-4B8C-83A1-F6EECF244321}">
                <p14:modId xmlns:p14="http://schemas.microsoft.com/office/powerpoint/2010/main" val="196140202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2852" name="Diapositive think-cell" r:id="rId4" imgW="421" imgH="420" progId="TCLayout.ActiveDocument.1">
                  <p:embed/>
                </p:oleObj>
              </mc:Choice>
              <mc:Fallback>
                <p:oleObj name="Diapositive think-cell" r:id="rId4" imgW="421" imgH="420" progId="TCLayout.ActiveDocument.1">
                  <p:embed/>
                  <p:pic>
                    <p:nvPicPr>
                      <p:cNvPr id="23" name="Objet 2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6" name="ZoneTexte 25">
            <a:extLst>
              <a:ext uri="{FF2B5EF4-FFF2-40B4-BE49-F238E27FC236}">
                <a16:creationId xmlns:a16="http://schemas.microsoft.com/office/drawing/2014/main" xmlns="" id="{A7415FC6-C49D-456A-8415-81AD37E2AFDF}"/>
              </a:ext>
            </a:extLst>
          </p:cNvPr>
          <p:cNvSpPr txBox="1"/>
          <p:nvPr/>
        </p:nvSpPr>
        <p:spPr>
          <a:xfrm>
            <a:off x="272480" y="1756130"/>
            <a:ext cx="9440111" cy="4841222"/>
          </a:xfrm>
          <a:prstGeom prst="rect">
            <a:avLst/>
          </a:prstGeom>
          <a:ln>
            <a:solidFill>
              <a:schemeClr val="tx1"/>
            </a:solidFill>
          </a:ln>
        </p:spPr>
        <p:txBody>
          <a:bodyPr vert="horz" lIns="144000" tIns="41994" rIns="83988" bIns="41994" rtlCol="0">
            <a:noAutofit/>
          </a:bodyPr>
          <a:lstStyle>
            <a:defPPr>
              <a:defRPr lang="fr-FR"/>
            </a:defPPr>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100" b="1">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1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pPr lvl="1">
              <a:spcBef>
                <a:spcPts val="600"/>
              </a:spcBef>
              <a:buNone/>
            </a:pPr>
            <a:r>
              <a:rPr lang="fr-FR" sz="1600" dirty="0" smtClean="0"/>
              <a:t>Appeler le client dès qu’il a validé une simulation dans EPH et prendre RDV pour la finalisation de son dossier</a:t>
            </a:r>
          </a:p>
          <a:p>
            <a:pPr lvl="1">
              <a:lnSpc>
                <a:spcPct val="150000"/>
              </a:lnSpc>
              <a:spcBef>
                <a:spcPts val="600"/>
              </a:spcBef>
              <a:buNone/>
            </a:pPr>
            <a:endParaRPr lang="fr-FR" sz="1200" dirty="0" smtClean="0"/>
          </a:p>
          <a:p>
            <a:pPr lvl="1">
              <a:lnSpc>
                <a:spcPct val="150000"/>
              </a:lnSpc>
              <a:spcBef>
                <a:spcPts val="600"/>
              </a:spcBef>
              <a:buNone/>
            </a:pPr>
            <a:r>
              <a:rPr lang="fr-FR" sz="1200" dirty="0" smtClean="0"/>
              <a:t>Dans </a:t>
            </a:r>
            <a:r>
              <a:rPr lang="fr-FR" sz="1200" dirty="0"/>
              <a:t>le cadre des activités de la PRC, visualiser </a:t>
            </a:r>
            <a:r>
              <a:rPr lang="fr-FR" sz="1200" dirty="0" smtClean="0"/>
              <a:t>chaque </a:t>
            </a:r>
            <a:r>
              <a:rPr lang="fr-FR" sz="1200" dirty="0"/>
              <a:t>jour </a:t>
            </a:r>
            <a:r>
              <a:rPr lang="fr-FR" sz="1200" dirty="0" smtClean="0"/>
              <a:t>dans EPH l’état </a:t>
            </a:r>
            <a:r>
              <a:rPr lang="fr-FR" sz="1200" dirty="0"/>
              <a:t>d’avancement </a:t>
            </a:r>
            <a:r>
              <a:rPr lang="fr-FR" sz="1200" dirty="0" smtClean="0"/>
              <a:t>des </a:t>
            </a:r>
            <a:r>
              <a:rPr lang="fr-FR" sz="1200" dirty="0"/>
              <a:t>dossiers immobiliers </a:t>
            </a:r>
            <a:r>
              <a:rPr lang="fr-FR" sz="1200" dirty="0" smtClean="0"/>
              <a:t/>
            </a:r>
            <a:br>
              <a:rPr lang="fr-FR" sz="1200" dirty="0" smtClean="0"/>
            </a:br>
            <a:r>
              <a:rPr lang="fr-FR" sz="1200" dirty="0" smtClean="0">
                <a:sym typeface="Wingdings" panose="05000000000000000000" pitchFamily="2" charset="2"/>
              </a:rPr>
              <a:t>Dès que la validation d’une simulation par le client est constatée, téléphoner au client</a:t>
            </a:r>
            <a:endParaRPr lang="fr-FR" sz="1200" dirty="0"/>
          </a:p>
          <a:p>
            <a:pPr lvl="2">
              <a:spcBef>
                <a:spcPts val="600"/>
              </a:spcBef>
            </a:pPr>
            <a:r>
              <a:rPr lang="fr-FR" sz="1200" dirty="0" smtClean="0"/>
              <a:t>Remercier </a:t>
            </a:r>
            <a:r>
              <a:rPr lang="fr-FR" sz="1200" dirty="0"/>
              <a:t>pour sa confiance, </a:t>
            </a:r>
            <a:r>
              <a:rPr lang="fr-FR" sz="1200" b="1" dirty="0"/>
              <a:t>l’assurer de la bonne prise en charge de son dossier </a:t>
            </a:r>
            <a:r>
              <a:rPr lang="fr-FR" sz="1200" dirty="0"/>
              <a:t>et lui rappeler qu’il peut suivre </a:t>
            </a:r>
            <a:r>
              <a:rPr lang="fr-FR" sz="1200" dirty="0" smtClean="0"/>
              <a:t>l’avancement dans </a:t>
            </a:r>
            <a:r>
              <a:rPr lang="fr-FR" sz="1200" dirty="0"/>
              <a:t>son EPH</a:t>
            </a:r>
          </a:p>
          <a:p>
            <a:pPr lvl="2">
              <a:spcBef>
                <a:spcPts val="600"/>
              </a:spcBef>
            </a:pPr>
            <a:r>
              <a:rPr lang="fr-FR" sz="1200" dirty="0" smtClean="0"/>
              <a:t>Rappeler lui la possibilité de </a:t>
            </a:r>
            <a:r>
              <a:rPr lang="fr-FR" sz="1200" b="1" dirty="0" smtClean="0"/>
              <a:t>télécharger </a:t>
            </a:r>
            <a:r>
              <a:rPr lang="fr-FR" sz="1200" b="1" dirty="0"/>
              <a:t>les dernières </a:t>
            </a:r>
            <a:r>
              <a:rPr lang="fr-FR" sz="1200" b="1" dirty="0" smtClean="0"/>
              <a:t>PIAF</a:t>
            </a:r>
            <a:r>
              <a:rPr lang="fr-FR" sz="1200" dirty="0" smtClean="0"/>
              <a:t> </a:t>
            </a:r>
            <a:r>
              <a:rPr lang="fr-FR" sz="1200" dirty="0"/>
              <a:t>demandées </a:t>
            </a:r>
            <a:r>
              <a:rPr lang="fr-FR" sz="1200" dirty="0" smtClean="0"/>
              <a:t>à partir de son EPH et même à partir de l’application « Mon </a:t>
            </a:r>
            <a:r>
              <a:rPr lang="fr-FR" sz="1200" dirty="0" err="1" smtClean="0"/>
              <a:t>Pojet</a:t>
            </a:r>
            <a:r>
              <a:rPr lang="fr-FR" sz="1200" dirty="0" smtClean="0"/>
              <a:t> Immobilier » </a:t>
            </a:r>
            <a:r>
              <a:rPr lang="fr-FR" sz="1200" dirty="0" smtClean="0">
                <a:sym typeface="Wingdings" panose="05000000000000000000" pitchFamily="2" charset="2"/>
              </a:rPr>
              <a:t> plus facile puisqu'il est possible de prendre des photos des justificatifs</a:t>
            </a:r>
            <a:endParaRPr lang="fr-FR" sz="1200" dirty="0"/>
          </a:p>
          <a:p>
            <a:pPr lvl="2">
              <a:spcBef>
                <a:spcPts val="600"/>
              </a:spcBef>
            </a:pPr>
            <a:r>
              <a:rPr lang="fr-FR" sz="1200" dirty="0"/>
              <a:t>Prendre </a:t>
            </a:r>
            <a:r>
              <a:rPr lang="fr-FR" sz="1200" b="1" dirty="0"/>
              <a:t>RDV pour la finalisation de sa demande </a:t>
            </a:r>
            <a:r>
              <a:rPr lang="fr-FR" sz="1200" b="1" dirty="0" smtClean="0"/>
              <a:t>: </a:t>
            </a:r>
          </a:p>
          <a:p>
            <a:pPr marL="361950" lvl="3" indent="-180975">
              <a:spcBef>
                <a:spcPts val="600"/>
              </a:spcBef>
              <a:buFont typeface="Wingdings" panose="05000000000000000000" pitchFamily="2" charset="2"/>
              <a:buChar char="§"/>
            </a:pPr>
            <a:r>
              <a:rPr lang="fr-FR" dirty="0" smtClean="0"/>
              <a:t>estimer</a:t>
            </a:r>
            <a:r>
              <a:rPr lang="fr-FR" b="1" dirty="0" smtClean="0"/>
              <a:t> </a:t>
            </a:r>
            <a:r>
              <a:rPr lang="fr-FR" dirty="0" smtClean="0"/>
              <a:t>le </a:t>
            </a:r>
            <a:r>
              <a:rPr lang="fr-FR" dirty="0"/>
              <a:t>temps </a:t>
            </a:r>
            <a:r>
              <a:rPr lang="fr-FR" dirty="0" smtClean="0"/>
              <a:t>nécessaire à l’instruction </a:t>
            </a:r>
            <a:r>
              <a:rPr lang="fr-FR" dirty="0"/>
              <a:t>du dossier, </a:t>
            </a:r>
            <a:endParaRPr lang="fr-FR" dirty="0" smtClean="0"/>
          </a:p>
          <a:p>
            <a:pPr marL="361950" lvl="3" indent="-180975">
              <a:spcBef>
                <a:spcPts val="600"/>
              </a:spcBef>
              <a:buFont typeface="Wingdings" panose="05000000000000000000" pitchFamily="2" charset="2"/>
              <a:buChar char="§"/>
            </a:pPr>
            <a:r>
              <a:rPr lang="fr-FR" dirty="0" smtClean="0"/>
              <a:t>tenir compte des délais d’acceptation du dossier et d’accord des conditions particulières (si hors délégation), de l’analyse du dossier par un métier Pro si client Professionnel …..</a:t>
            </a:r>
          </a:p>
          <a:p>
            <a:pPr marL="361950" lvl="3" indent="-180975">
              <a:spcBef>
                <a:spcPts val="600"/>
              </a:spcBef>
              <a:buFont typeface="Wingdings" panose="05000000000000000000" pitchFamily="2" charset="2"/>
              <a:buChar char="§"/>
            </a:pPr>
            <a:r>
              <a:rPr lang="fr-FR" dirty="0" smtClean="0"/>
              <a:t>Insister sur </a:t>
            </a:r>
            <a:r>
              <a:rPr lang="fr-FR" dirty="0"/>
              <a:t>l’utilité de ce RDV : signature de la demande de financement, ouverture du compte </a:t>
            </a:r>
            <a:r>
              <a:rPr lang="fr-FR" dirty="0" smtClean="0"/>
              <a:t>chèque pour les prospects…</a:t>
            </a:r>
            <a:endParaRPr lang="fr-FR" dirty="0"/>
          </a:p>
          <a:p>
            <a:pPr lvl="2">
              <a:spcBef>
                <a:spcPts val="600"/>
              </a:spcBef>
            </a:pPr>
            <a:r>
              <a:rPr lang="fr-FR" sz="1200" dirty="0" smtClean="0"/>
              <a:t>Informer sur </a:t>
            </a:r>
            <a:r>
              <a:rPr lang="fr-FR" sz="1200" dirty="0"/>
              <a:t>les </a:t>
            </a:r>
            <a:r>
              <a:rPr lang="fr-FR" sz="1200" b="1" dirty="0"/>
              <a:t>prochaines étapes, </a:t>
            </a:r>
            <a:r>
              <a:rPr lang="fr-FR" sz="1200" dirty="0"/>
              <a:t>notamment l’envoi des accès à son </a:t>
            </a:r>
            <a:r>
              <a:rPr lang="fr-FR" sz="1200" b="1" dirty="0"/>
              <a:t>questionnaire </a:t>
            </a:r>
            <a:r>
              <a:rPr lang="fr-FR" sz="1200" b="1" dirty="0" smtClean="0"/>
              <a:t>de santé </a:t>
            </a:r>
            <a:r>
              <a:rPr lang="fr-FR" sz="1200" b="1" dirty="0"/>
              <a:t>en ligne </a:t>
            </a:r>
            <a:r>
              <a:rPr lang="fr-FR" sz="1200" dirty="0"/>
              <a:t>(</a:t>
            </a:r>
            <a:r>
              <a:rPr lang="fr-FR" sz="1200" dirty="0" smtClean="0"/>
              <a:t>eADE)</a:t>
            </a:r>
            <a:endParaRPr lang="fr-FR" sz="1200" dirty="0">
              <a:solidFill>
                <a:schemeClr val="bg2"/>
              </a:solidFill>
            </a:endParaRPr>
          </a:p>
          <a:p>
            <a:pPr lvl="1">
              <a:lnSpc>
                <a:spcPct val="150000"/>
              </a:lnSpc>
              <a:spcBef>
                <a:spcPts val="600"/>
              </a:spcBef>
              <a:buNone/>
            </a:pPr>
            <a:r>
              <a:rPr lang="fr-FR" sz="1200" dirty="0" smtClean="0"/>
              <a:t>Après la communication téléphonique</a:t>
            </a:r>
            <a:endParaRPr lang="fr-FR" sz="1200" dirty="0"/>
          </a:p>
          <a:p>
            <a:pPr marL="171450" lvl="1" indent="-171450">
              <a:spcBef>
                <a:spcPts val="600"/>
              </a:spcBef>
              <a:buFont typeface="Calibri" panose="020F0502020204030204" pitchFamily="34" charset="0"/>
              <a:buChar char="&gt;"/>
            </a:pPr>
            <a:r>
              <a:rPr lang="fr-FR" sz="1200" dirty="0" smtClean="0"/>
              <a:t>Mettre </a:t>
            </a:r>
            <a:r>
              <a:rPr lang="fr-FR" sz="1200" dirty="0"/>
              <a:t>à jour </a:t>
            </a:r>
            <a:r>
              <a:rPr lang="fr-FR" sz="1200" dirty="0" smtClean="0"/>
              <a:t>la </a:t>
            </a:r>
            <a:r>
              <a:rPr lang="fr-FR" sz="1200" dirty="0"/>
              <a:t>liste des </a:t>
            </a:r>
            <a:r>
              <a:rPr lang="fr-FR" sz="1200" dirty="0" smtClean="0"/>
              <a:t>PIAF </a:t>
            </a:r>
            <a:r>
              <a:rPr lang="fr-FR" sz="1200" dirty="0"/>
              <a:t>à </a:t>
            </a:r>
            <a:r>
              <a:rPr lang="fr-FR" sz="1200" dirty="0" smtClean="0"/>
              <a:t>fournir dans </a:t>
            </a:r>
            <a:r>
              <a:rPr lang="fr-FR" sz="1200" dirty="0" err="1" smtClean="0"/>
              <a:t>SimulCA</a:t>
            </a:r>
            <a:r>
              <a:rPr lang="fr-FR" sz="1200" dirty="0" smtClean="0"/>
              <a:t> </a:t>
            </a:r>
            <a:r>
              <a:rPr lang="fr-FR" sz="1200" b="0" dirty="0" smtClean="0"/>
              <a:t>pour </a:t>
            </a:r>
            <a:r>
              <a:rPr lang="fr-FR" sz="1200" b="0" dirty="0"/>
              <a:t>compléter le dossier </a:t>
            </a:r>
            <a:r>
              <a:rPr lang="fr-FR" sz="1200" b="0" dirty="0" smtClean="0"/>
              <a:t>si nécessaire </a:t>
            </a:r>
            <a:br>
              <a:rPr lang="fr-FR" sz="1200" b="0" dirty="0" smtClean="0"/>
            </a:br>
            <a:r>
              <a:rPr lang="fr-FR" sz="1200" b="0" dirty="0" smtClean="0">
                <a:sym typeface="Wingdings" panose="05000000000000000000" pitchFamily="2" charset="2"/>
              </a:rPr>
              <a:t> la MAJ sera automatique dans l’</a:t>
            </a:r>
            <a:r>
              <a:rPr lang="fr-FR" sz="1200" dirty="0" smtClean="0"/>
              <a:t>EPH</a:t>
            </a:r>
            <a:r>
              <a:rPr lang="fr-FR" sz="1200" b="0" dirty="0" smtClean="0"/>
              <a:t> du client</a:t>
            </a:r>
          </a:p>
          <a:p>
            <a:pPr lvl="1">
              <a:spcBef>
                <a:spcPts val="600"/>
              </a:spcBef>
              <a:buNone/>
            </a:pPr>
            <a:endParaRPr lang="fr-FR" sz="1200" dirty="0"/>
          </a:p>
        </p:txBody>
      </p:sp>
      <p:sp>
        <p:nvSpPr>
          <p:cNvPr id="25" name="Rectangle 24">
            <a:extLst>
              <a:ext uri="{FF2B5EF4-FFF2-40B4-BE49-F238E27FC236}">
                <a16:creationId xmlns:a16="http://schemas.microsoft.com/office/drawing/2014/main" xmlns="" id="{C33865D5-B5B1-4825-9ADC-AA980CD03510}"/>
              </a:ext>
            </a:extLst>
          </p:cNvPr>
          <p:cNvSpPr/>
          <p:nvPr/>
        </p:nvSpPr>
        <p:spPr>
          <a:xfrm>
            <a:off x="272480" y="1430726"/>
            <a:ext cx="9433047" cy="316835"/>
          </a:xfrm>
          <a:prstGeom prst="rect">
            <a:avLst/>
          </a:prstGeom>
          <a:solidFill>
            <a:schemeClr val="accent4">
              <a:lumMod val="7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EN QUOI CA CONSISTE ?</a:t>
            </a:r>
          </a:p>
        </p:txBody>
      </p:sp>
      <p:sp>
        <p:nvSpPr>
          <p:cNvPr id="31" name="Espace réservé du texte 2">
            <a:extLst>
              <a:ext uri="{FF2B5EF4-FFF2-40B4-BE49-F238E27FC236}">
                <a16:creationId xmlns:a16="http://schemas.microsoft.com/office/drawing/2014/main" xmlns="" id="{9A8741B6-8620-49D4-97DE-B7422FF416CE}"/>
              </a:ext>
            </a:extLst>
          </p:cNvPr>
          <p:cNvSpPr txBox="1">
            <a:spLocks/>
          </p:cNvSpPr>
          <p:nvPr/>
        </p:nvSpPr>
        <p:spPr>
          <a:xfrm>
            <a:off x="1062805" y="361231"/>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dirty="0" smtClean="0"/>
              <a:t>6. </a:t>
            </a:r>
            <a:r>
              <a:rPr lang="fr-FR" dirty="0"/>
              <a:t>L’appel validation client</a:t>
            </a:r>
          </a:p>
        </p:txBody>
      </p:sp>
      <p:sp>
        <p:nvSpPr>
          <p:cNvPr id="43" name="Rectangle 42">
            <a:extLst>
              <a:ext uri="{FF2B5EF4-FFF2-40B4-BE49-F238E27FC236}">
                <a16:creationId xmlns:a16="http://schemas.microsoft.com/office/drawing/2014/main" xmlns="" id="{CC9B0F4B-DF37-431A-B54F-C8E9F178C5C7}"/>
              </a:ext>
            </a:extLst>
          </p:cNvPr>
          <p:cNvSpPr/>
          <p:nvPr/>
        </p:nvSpPr>
        <p:spPr>
          <a:xfrm>
            <a:off x="7148292" y="5613270"/>
            <a:ext cx="2566761" cy="988274"/>
          </a:xfrm>
          <a:prstGeom prst="rect">
            <a:avLst/>
          </a:prstGeom>
          <a:solidFill>
            <a:schemeClr val="bg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18000" rIns="18000" rtlCol="0" anchor="t">
            <a:noAutofit/>
          </a:bodyPr>
          <a:lstStyle/>
          <a:p>
            <a:pPr marL="171450" indent="-171450">
              <a:buFont typeface="Calibri" panose="020F0502020204030204" pitchFamily="34" charset="0"/>
              <a:buChar char="&gt;"/>
            </a:pPr>
            <a:r>
              <a:rPr lang="fr-FR" sz="1100" dirty="0" smtClean="0">
                <a:solidFill>
                  <a:schemeClr val="tx1"/>
                </a:solidFill>
                <a:hlinkClick r:id="rId6" action="ppaction://hlinksldjump"/>
              </a:rPr>
              <a:t>Trame d’appel après validation du projet</a:t>
            </a:r>
            <a:endParaRPr lang="fr-FR" sz="1100" dirty="0" smtClean="0">
              <a:solidFill>
                <a:schemeClr val="tx1"/>
              </a:solidFill>
              <a:hlinkClick r:id="rId7" action="ppaction://hlinksldjump"/>
            </a:endParaRPr>
          </a:p>
          <a:p>
            <a:pPr marL="171450" indent="-171450">
              <a:buFont typeface="Calibri" panose="020F0502020204030204" pitchFamily="34" charset="0"/>
              <a:buChar char="&gt;"/>
            </a:pPr>
            <a:r>
              <a:rPr lang="fr-FR" sz="1100" dirty="0" smtClean="0">
                <a:solidFill>
                  <a:schemeClr val="tx1"/>
                </a:solidFill>
                <a:hlinkClick r:id="rId7" action="ppaction://hlinksldjump"/>
              </a:rPr>
              <a:t>Réinitialisation </a:t>
            </a:r>
            <a:r>
              <a:rPr lang="fr-FR" sz="1100" dirty="0">
                <a:solidFill>
                  <a:schemeClr val="tx1"/>
                </a:solidFill>
                <a:hlinkClick r:id="rId7" action="ppaction://hlinksldjump"/>
              </a:rPr>
              <a:t>des codes </a:t>
            </a:r>
            <a:r>
              <a:rPr lang="fr-FR" sz="1100" dirty="0" smtClean="0">
                <a:solidFill>
                  <a:schemeClr val="tx1"/>
                </a:solidFill>
                <a:hlinkClick r:id="rId7" action="ppaction://hlinksldjump"/>
              </a:rPr>
              <a:t>eADE </a:t>
            </a:r>
            <a:endParaRPr lang="fr-FR" sz="1100" dirty="0" smtClean="0">
              <a:solidFill>
                <a:schemeClr val="tx1"/>
              </a:solidFill>
            </a:endParaRPr>
          </a:p>
          <a:p>
            <a:pPr marL="171450" indent="-171450">
              <a:buFont typeface="Calibri" panose="020F0502020204030204" pitchFamily="34" charset="0"/>
              <a:buChar char="&gt;"/>
            </a:pPr>
            <a:r>
              <a:rPr lang="fr-FR" sz="1100" u="sng" dirty="0">
                <a:solidFill>
                  <a:schemeClr val="tx1"/>
                </a:solidFill>
                <a:hlinkClick r:id="rId7" action="ppaction://hlinksldjump"/>
              </a:rPr>
              <a:t>R</a:t>
            </a:r>
            <a:r>
              <a:rPr lang="fr-FR" sz="1100" u="sng" dirty="0" smtClean="0">
                <a:solidFill>
                  <a:schemeClr val="tx1"/>
                </a:solidFill>
                <a:hlinkClick r:id="rId7" action="ppaction://hlinksldjump"/>
              </a:rPr>
              <a:t>écupération des codes client EPH</a:t>
            </a:r>
            <a:endParaRPr lang="fr-FR" sz="1100" u="sng" dirty="0" smtClean="0">
              <a:solidFill>
                <a:schemeClr val="tx1"/>
              </a:solidFill>
            </a:endParaRPr>
          </a:p>
          <a:p>
            <a:pPr marL="171450" indent="-171450">
              <a:buFont typeface="Calibri" panose="020F0502020204030204" pitchFamily="34" charset="0"/>
              <a:buChar char="&gt;"/>
            </a:pPr>
            <a:r>
              <a:rPr lang="fr-FR" sz="1100" u="sng" dirty="0" smtClean="0">
                <a:solidFill>
                  <a:schemeClr val="tx1"/>
                </a:solidFill>
                <a:hlinkClick r:id="rId8" action="ppaction://hlinksldjump"/>
              </a:rPr>
              <a:t>Fiche automatique des PIAF</a:t>
            </a:r>
            <a:endParaRPr lang="fr-FR" sz="1100" u="sng" dirty="0" smtClean="0">
              <a:solidFill>
                <a:schemeClr val="tx1"/>
              </a:solidFill>
            </a:endParaRPr>
          </a:p>
        </p:txBody>
      </p:sp>
      <p:sp>
        <p:nvSpPr>
          <p:cNvPr id="44" name="Rectangle 43">
            <a:extLst>
              <a:ext uri="{FF2B5EF4-FFF2-40B4-BE49-F238E27FC236}">
                <a16:creationId xmlns:a16="http://schemas.microsoft.com/office/drawing/2014/main" xmlns="" id="{B735BB12-C70E-4AF5-AA02-8E422B78FD28}"/>
              </a:ext>
            </a:extLst>
          </p:cNvPr>
          <p:cNvSpPr/>
          <p:nvPr/>
        </p:nvSpPr>
        <p:spPr>
          <a:xfrm>
            <a:off x="7148917" y="5305400"/>
            <a:ext cx="2565650" cy="316835"/>
          </a:xfrm>
          <a:prstGeom prst="rect">
            <a:avLst/>
          </a:prstGeom>
          <a:solidFill>
            <a:schemeClr val="accent2"/>
          </a:solidFill>
          <a:ln w="127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FICHES techniques </a:t>
            </a:r>
          </a:p>
        </p:txBody>
      </p:sp>
      <p:sp>
        <p:nvSpPr>
          <p:cNvPr id="14" name="Rectangle 13">
            <a:extLst>
              <a:ext uri="{FF2B5EF4-FFF2-40B4-BE49-F238E27FC236}">
                <a16:creationId xmlns:a16="http://schemas.microsoft.com/office/drawing/2014/main" xmlns="" id="{5B7E94C3-F886-4BDE-B232-8935914A1BF3}"/>
              </a:ext>
            </a:extLst>
          </p:cNvPr>
          <p:cNvSpPr/>
          <p:nvPr/>
        </p:nvSpPr>
        <p:spPr>
          <a:xfrm>
            <a:off x="1062805" y="10633"/>
            <a:ext cx="1421629" cy="332743"/>
          </a:xfrm>
          <a:prstGeom prst="rect">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ÉTAPE</a:t>
            </a:r>
          </a:p>
        </p:txBody>
      </p:sp>
      <p:pic>
        <p:nvPicPr>
          <p:cNvPr id="15" name="Espace réservé du contenu 3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
        <p:nvSpPr>
          <p:cNvPr id="16" name="Rectangle 15">
            <a:extLst>
              <a:ext uri="{FF2B5EF4-FFF2-40B4-BE49-F238E27FC236}">
                <a16:creationId xmlns:a16="http://schemas.microsoft.com/office/drawing/2014/main" xmlns="" id="{614D0D89-FC78-42A7-A445-F7D7B250A594}"/>
              </a:ext>
            </a:extLst>
          </p:cNvPr>
          <p:cNvSpPr/>
          <p:nvPr/>
        </p:nvSpPr>
        <p:spPr>
          <a:xfrm>
            <a:off x="222398" y="604788"/>
            <a:ext cx="724031" cy="100901"/>
          </a:xfrm>
          <a:prstGeom prst="rect">
            <a:avLst/>
          </a:prstGeom>
          <a:noFill/>
          <a:ln w="28575" cap="flat" cmpd="sng" algn="ctr">
            <a:solidFill>
              <a:schemeClr val="tx1">
                <a:lumMod val="95000"/>
                <a:lumOff val="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Tree>
    <p:extLst>
      <p:ext uri="{BB962C8B-B14F-4D97-AF65-F5344CB8AC3E}">
        <p14:creationId xmlns:p14="http://schemas.microsoft.com/office/powerpoint/2010/main" val="1829046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44623"/>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39876"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74CE7052-1CB5-48D8-9061-9E827F666662}"/>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5" name="Rectangle 14">
            <a:extLst>
              <a:ext uri="{FF2B5EF4-FFF2-40B4-BE49-F238E27FC236}">
                <a16:creationId xmlns:a16="http://schemas.microsoft.com/office/drawing/2014/main" xmlns="" id="{F8D4FFAC-0D2D-45F2-B46F-E25568D268B2}"/>
              </a:ext>
            </a:extLst>
          </p:cNvPr>
          <p:cNvSpPr/>
          <p:nvPr/>
        </p:nvSpPr>
        <p:spPr>
          <a:xfrm>
            <a:off x="8913440" y="6165304"/>
            <a:ext cx="941885" cy="648073"/>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16"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7" name="Picture 2" descr="Résultat de recherche d'images pour &quot;clic icone&quot;">
            <a:hlinkClick r:id="rId2"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
        <p:nvSpPr>
          <p:cNvPr id="13" name="Espace réservé du texte 2">
            <a:extLst>
              <a:ext uri="{FF2B5EF4-FFF2-40B4-BE49-F238E27FC236}">
                <a16:creationId xmlns:a16="http://schemas.microsoft.com/office/drawing/2014/main" xmlns="" id="{679B6EA6-4282-4598-B867-80EE5DC7A5B3}"/>
              </a:ext>
            </a:extLst>
          </p:cNvPr>
          <p:cNvSpPr txBox="1">
            <a:spLocks/>
          </p:cNvSpPr>
          <p:nvPr/>
        </p:nvSpPr>
        <p:spPr>
          <a:xfrm>
            <a:off x="1636159" y="14375"/>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6.2 L’APPEL Validation Client</a:t>
            </a:r>
            <a:endParaRPr lang="fr-FR" sz="2400" dirty="0"/>
          </a:p>
        </p:txBody>
      </p:sp>
      <p:sp>
        <p:nvSpPr>
          <p:cNvPr id="18" name="Rectangle 17">
            <a:extLst>
              <a:ext uri="{FF2B5EF4-FFF2-40B4-BE49-F238E27FC236}">
                <a16:creationId xmlns:a16="http://schemas.microsoft.com/office/drawing/2014/main" xmlns="" id="{2510ED12-117E-43E0-B39E-E2FD77DEA5B5}"/>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9" name="Rectangle 18"/>
          <p:cNvSpPr/>
          <p:nvPr/>
        </p:nvSpPr>
        <p:spPr>
          <a:xfrm>
            <a:off x="401282" y="681110"/>
            <a:ext cx="6336704"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Réinitialisation des codes eADE</a:t>
            </a:r>
            <a:endParaRPr lang="fr-FR" sz="700" i="1" dirty="0"/>
          </a:p>
        </p:txBody>
      </p:sp>
      <p:pic>
        <p:nvPicPr>
          <p:cNvPr id="3573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82" y="1429891"/>
            <a:ext cx="4734026" cy="2359149"/>
          </a:xfrm>
          <a:prstGeom prst="rect">
            <a:avLst/>
          </a:prstGeom>
          <a:noFill/>
          <a:ln w="9525">
            <a:solidFill>
              <a:srgbClr val="92D050"/>
            </a:solidFill>
            <a:miter lim="800000"/>
            <a:headEnd/>
            <a:tailEnd/>
          </a:ln>
          <a:extLst>
            <a:ext uri="{909E8E84-426E-40DD-AFC4-6F175D3DCCD1}">
              <a14:hiddenFill xmlns:a14="http://schemas.microsoft.com/office/drawing/2010/main">
                <a:solidFill>
                  <a:schemeClr val="accent1"/>
                </a:solidFill>
              </a14:hiddenFill>
            </a:ext>
          </a:extLst>
        </p:spPr>
      </p:pic>
      <p:sp>
        <p:nvSpPr>
          <p:cNvPr id="3" name="ZoneTexte 2"/>
          <p:cNvSpPr txBox="1"/>
          <p:nvPr/>
        </p:nvSpPr>
        <p:spPr>
          <a:xfrm>
            <a:off x="401282" y="1050442"/>
            <a:ext cx="4047662" cy="307777"/>
          </a:xfrm>
          <a:prstGeom prst="rect">
            <a:avLst/>
          </a:prstGeom>
          <a:noFill/>
        </p:spPr>
        <p:txBody>
          <a:bodyPr wrap="square" rtlCol="0">
            <a:spAutoFit/>
          </a:bodyPr>
          <a:lstStyle/>
          <a:p>
            <a:r>
              <a:rPr lang="fr-FR" sz="1400" dirty="0" smtClean="0"/>
              <a:t>Accès PUC + recherche rapide + </a:t>
            </a:r>
            <a:r>
              <a:rPr lang="fr-FR" sz="1400" dirty="0" err="1" smtClean="0"/>
              <a:t>ADEnet</a:t>
            </a:r>
            <a:r>
              <a:rPr lang="fr-FR" sz="1400" dirty="0" smtClean="0"/>
              <a:t> adhésion</a:t>
            </a:r>
          </a:p>
        </p:txBody>
      </p:sp>
      <p:sp>
        <p:nvSpPr>
          <p:cNvPr id="5" name="Ellipse 4"/>
          <p:cNvSpPr/>
          <p:nvPr/>
        </p:nvSpPr>
        <p:spPr>
          <a:xfrm>
            <a:off x="1280592" y="2924944"/>
            <a:ext cx="2952328" cy="936104"/>
          </a:xfrm>
          <a:prstGeom prst="ellipse">
            <a:avLst/>
          </a:prstGeom>
          <a:noFill/>
          <a:ln w="12700" cap="flat" cmpd="sng" algn="ctr">
            <a:solidFill>
              <a:srgbClr val="C0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3573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2920" y="2812559"/>
            <a:ext cx="5299651" cy="3659283"/>
          </a:xfrm>
          <a:prstGeom prst="rect">
            <a:avLst/>
          </a:prstGeom>
          <a:noFill/>
          <a:ln w="9525">
            <a:solidFill>
              <a:srgbClr val="92D050"/>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Connecteur en angle 6"/>
          <p:cNvCxnSpPr/>
          <p:nvPr/>
        </p:nvCxnSpPr>
        <p:spPr>
          <a:xfrm>
            <a:off x="2936776" y="3717032"/>
            <a:ext cx="1440160" cy="792088"/>
          </a:xfrm>
          <a:prstGeom prst="bentConnector3">
            <a:avLst/>
          </a:prstGeom>
          <a:ln w="12700" cap="rnd">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783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Cadre 18"/>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 name="ZoneTexte 1"/>
          <p:cNvSpPr txBox="1"/>
          <p:nvPr/>
        </p:nvSpPr>
        <p:spPr>
          <a:xfrm>
            <a:off x="1133304" y="1375929"/>
            <a:ext cx="6700016" cy="646331"/>
          </a:xfrm>
          <a:prstGeom prst="rect">
            <a:avLst/>
          </a:prstGeom>
          <a:noFill/>
        </p:spPr>
        <p:txBody>
          <a:bodyPr wrap="square" rtlCol="0">
            <a:spAutoFit/>
          </a:bodyPr>
          <a:lstStyle/>
          <a:p>
            <a:r>
              <a:rPr lang="fr-FR" sz="1200" b="1" dirty="0" smtClean="0"/>
              <a:t>Dans quel cas utiliser la procédure de récupération des codes client EPH ?</a:t>
            </a:r>
          </a:p>
          <a:p>
            <a:pPr marL="285750" indent="-285750">
              <a:buFontTx/>
              <a:buChar char="-"/>
            </a:pPr>
            <a:r>
              <a:rPr lang="fr-FR" sz="1200" dirty="0" smtClean="0"/>
              <a:t>Le client ou prospect a perdu son identifiant de connexion à son EPH : E87800…</a:t>
            </a:r>
          </a:p>
          <a:p>
            <a:pPr marL="285750" indent="-285750">
              <a:buFontTx/>
              <a:buChar char="-"/>
            </a:pPr>
            <a:r>
              <a:rPr lang="fr-FR" sz="1200" dirty="0" smtClean="0"/>
              <a:t>Le client ou prospect n’a pas reçu son mail ou n’a pas son smartphone synchronisé à sa messagerie</a:t>
            </a:r>
          </a:p>
        </p:txBody>
      </p:sp>
      <p:pic>
        <p:nvPicPr>
          <p:cNvPr id="10" name="Image 9"/>
          <p:cNvPicPr/>
          <p:nvPr/>
        </p:nvPicPr>
        <p:blipFill>
          <a:blip r:embed="rId3">
            <a:extLst>
              <a:ext uri="{28A0092B-C50C-407E-A947-70E740481C1C}">
                <a14:useLocalDpi xmlns:a14="http://schemas.microsoft.com/office/drawing/2010/main" val="0"/>
              </a:ext>
            </a:extLst>
          </a:blip>
          <a:srcRect/>
          <a:stretch>
            <a:fillRect/>
          </a:stretch>
        </p:blipFill>
        <p:spPr bwMode="auto">
          <a:xfrm>
            <a:off x="486143" y="3068960"/>
            <a:ext cx="3907155" cy="2421255"/>
          </a:xfrm>
          <a:prstGeom prst="rect">
            <a:avLst/>
          </a:prstGeom>
          <a:noFill/>
          <a:ln>
            <a:noFill/>
          </a:ln>
        </p:spPr>
      </p:pic>
      <p:pic>
        <p:nvPicPr>
          <p:cNvPr id="11" name="Image 10"/>
          <p:cNvPicPr/>
          <p:nvPr/>
        </p:nvPicPr>
        <p:blipFill>
          <a:blip r:embed="rId4">
            <a:extLst>
              <a:ext uri="{28A0092B-C50C-407E-A947-70E740481C1C}">
                <a14:useLocalDpi xmlns:a14="http://schemas.microsoft.com/office/drawing/2010/main" val="0"/>
              </a:ext>
            </a:extLst>
          </a:blip>
          <a:srcRect/>
          <a:stretch>
            <a:fillRect/>
          </a:stretch>
        </p:blipFill>
        <p:spPr bwMode="auto">
          <a:xfrm>
            <a:off x="5257580" y="3069015"/>
            <a:ext cx="3648710" cy="1129665"/>
          </a:xfrm>
          <a:prstGeom prst="rect">
            <a:avLst/>
          </a:prstGeom>
          <a:noFill/>
          <a:ln>
            <a:noFill/>
          </a:ln>
        </p:spPr>
      </p:pic>
      <p:sp>
        <p:nvSpPr>
          <p:cNvPr id="12" name="Freeform 122"/>
          <p:cNvSpPr>
            <a:spLocks noChangeAspect="1" noEditPoints="1"/>
          </p:cNvSpPr>
          <p:nvPr>
            <p:custDataLst>
              <p:tags r:id="rId1"/>
            </p:custDataLst>
          </p:nvPr>
        </p:nvSpPr>
        <p:spPr bwMode="auto">
          <a:xfrm>
            <a:off x="486143" y="1484551"/>
            <a:ext cx="585666" cy="613752"/>
          </a:xfrm>
          <a:custGeom>
            <a:avLst/>
            <a:gdLst>
              <a:gd name="T0" fmla="*/ 697 w 1129"/>
              <a:gd name="T1" fmla="*/ 1071 h 1185"/>
              <a:gd name="T2" fmla="*/ 642 w 1129"/>
              <a:gd name="T3" fmla="*/ 1156 h 1185"/>
              <a:gd name="T4" fmla="*/ 520 w 1129"/>
              <a:gd name="T5" fmla="*/ 1185 h 1185"/>
              <a:gd name="T6" fmla="*/ 474 w 1129"/>
              <a:gd name="T7" fmla="*/ 1125 h 1185"/>
              <a:gd name="T8" fmla="*/ 428 w 1129"/>
              <a:gd name="T9" fmla="*/ 1036 h 1185"/>
              <a:gd name="T10" fmla="*/ 664 w 1129"/>
              <a:gd name="T11" fmla="*/ 1002 h 1185"/>
              <a:gd name="T12" fmla="*/ 532 w 1129"/>
              <a:gd name="T13" fmla="*/ 32 h 1185"/>
              <a:gd name="T14" fmla="*/ 564 w 1129"/>
              <a:gd name="T15" fmla="*/ 180 h 1185"/>
              <a:gd name="T16" fmla="*/ 597 w 1129"/>
              <a:gd name="T17" fmla="*/ 32 h 1185"/>
              <a:gd name="T18" fmla="*/ 532 w 1129"/>
              <a:gd name="T19" fmla="*/ 32 h 1185"/>
              <a:gd name="T20" fmla="*/ 146 w 1129"/>
              <a:gd name="T21" fmla="*/ 532 h 1185"/>
              <a:gd name="T22" fmla="*/ 0 w 1129"/>
              <a:gd name="T23" fmla="*/ 565 h 1185"/>
              <a:gd name="T24" fmla="*/ 148 w 1129"/>
              <a:gd name="T25" fmla="*/ 597 h 1185"/>
              <a:gd name="T26" fmla="*/ 1095 w 1129"/>
              <a:gd name="T27" fmla="*/ 532 h 1185"/>
              <a:gd name="T28" fmla="*/ 948 w 1129"/>
              <a:gd name="T29" fmla="*/ 565 h 1185"/>
              <a:gd name="T30" fmla="*/ 1095 w 1129"/>
              <a:gd name="T31" fmla="*/ 597 h 1185"/>
              <a:gd name="T32" fmla="*/ 1095 w 1129"/>
              <a:gd name="T33" fmla="*/ 532 h 1185"/>
              <a:gd name="T34" fmla="*/ 164 w 1129"/>
              <a:gd name="T35" fmla="*/ 917 h 1185"/>
              <a:gd name="T36" fmla="*/ 187 w 1129"/>
              <a:gd name="T37" fmla="*/ 973 h 1185"/>
              <a:gd name="T38" fmla="*/ 290 w 1129"/>
              <a:gd name="T39" fmla="*/ 882 h 1185"/>
              <a:gd name="T40" fmla="*/ 245 w 1129"/>
              <a:gd name="T41" fmla="*/ 836 h 1185"/>
              <a:gd name="T42" fmla="*/ 837 w 1129"/>
              <a:gd name="T43" fmla="*/ 246 h 1185"/>
              <a:gd name="T44" fmla="*/ 860 w 1129"/>
              <a:gd name="T45" fmla="*/ 302 h 1185"/>
              <a:gd name="T46" fmla="*/ 964 w 1129"/>
              <a:gd name="T47" fmla="*/ 211 h 1185"/>
              <a:gd name="T48" fmla="*/ 918 w 1129"/>
              <a:gd name="T49" fmla="*/ 165 h 1185"/>
              <a:gd name="T50" fmla="*/ 163 w 1129"/>
              <a:gd name="T51" fmla="*/ 211 h 1185"/>
              <a:gd name="T52" fmla="*/ 268 w 1129"/>
              <a:gd name="T53" fmla="*/ 302 h 1185"/>
              <a:gd name="T54" fmla="*/ 290 w 1129"/>
              <a:gd name="T55" fmla="*/ 246 h 1185"/>
              <a:gd name="T56" fmla="*/ 163 w 1129"/>
              <a:gd name="T57" fmla="*/ 165 h 1185"/>
              <a:gd name="T58" fmla="*/ 837 w 1129"/>
              <a:gd name="T59" fmla="*/ 836 h 1185"/>
              <a:gd name="T60" fmla="*/ 918 w 1129"/>
              <a:gd name="T61" fmla="*/ 963 h 1185"/>
              <a:gd name="T62" fmla="*/ 963 w 1129"/>
              <a:gd name="T63" fmla="*/ 963 h 1185"/>
              <a:gd name="T64" fmla="*/ 883 w 1129"/>
              <a:gd name="T65" fmla="*/ 836 h 1185"/>
              <a:gd name="T66" fmla="*/ 782 w 1129"/>
              <a:gd name="T67" fmla="*/ 777 h 1185"/>
              <a:gd name="T68" fmla="*/ 647 w 1129"/>
              <a:gd name="T69" fmla="*/ 959 h 1185"/>
              <a:gd name="T70" fmla="*/ 402 w 1129"/>
              <a:gd name="T71" fmla="*/ 893 h 1185"/>
              <a:gd name="T72" fmla="*/ 259 w 1129"/>
              <a:gd name="T73" fmla="*/ 571 h 1185"/>
              <a:gd name="T74" fmla="*/ 562 w 1129"/>
              <a:gd name="T75" fmla="*/ 264 h 1185"/>
              <a:gd name="T76" fmla="*/ 783 w 1129"/>
              <a:gd name="T77" fmla="*/ 568 h 1185"/>
              <a:gd name="T78" fmla="*/ 343 w 1129"/>
              <a:gd name="T79" fmla="*/ 568 h 1185"/>
              <a:gd name="T80" fmla="*/ 783 w 1129"/>
              <a:gd name="T81" fmla="*/ 568 h 1185"/>
              <a:gd name="T82" fmla="*/ 484 w 1129"/>
              <a:gd name="T83" fmla="*/ 528 h 1185"/>
              <a:gd name="T84" fmla="*/ 482 w 1129"/>
              <a:gd name="T85" fmla="*/ 623 h 1185"/>
              <a:gd name="T86" fmla="*/ 579 w 1129"/>
              <a:gd name="T87" fmla="*/ 623 h 1185"/>
              <a:gd name="T88" fmla="*/ 642 w 1129"/>
              <a:gd name="T89" fmla="*/ 463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29" h="1185">
                <a:moveTo>
                  <a:pt x="697" y="1036"/>
                </a:moveTo>
                <a:lnTo>
                  <a:pt x="697" y="1071"/>
                </a:lnTo>
                <a:cubicBezTo>
                  <a:pt x="697" y="1098"/>
                  <a:pt x="677" y="1121"/>
                  <a:pt x="650" y="1125"/>
                </a:cubicBezTo>
                <a:lnTo>
                  <a:pt x="642" y="1156"/>
                </a:lnTo>
                <a:cubicBezTo>
                  <a:pt x="637" y="1172"/>
                  <a:pt x="621" y="1185"/>
                  <a:pt x="604" y="1185"/>
                </a:cubicBezTo>
                <a:lnTo>
                  <a:pt x="520" y="1185"/>
                </a:lnTo>
                <a:cubicBezTo>
                  <a:pt x="503" y="1185"/>
                  <a:pt x="486" y="1172"/>
                  <a:pt x="483" y="1156"/>
                </a:cubicBezTo>
                <a:lnTo>
                  <a:pt x="474" y="1125"/>
                </a:lnTo>
                <a:cubicBezTo>
                  <a:pt x="448" y="1121"/>
                  <a:pt x="428" y="1098"/>
                  <a:pt x="428" y="1071"/>
                </a:cubicBezTo>
                <a:lnTo>
                  <a:pt x="428" y="1036"/>
                </a:lnTo>
                <a:cubicBezTo>
                  <a:pt x="428" y="1018"/>
                  <a:pt x="441" y="1002"/>
                  <a:pt x="461" y="1002"/>
                </a:cubicBezTo>
                <a:lnTo>
                  <a:pt x="664" y="1002"/>
                </a:lnTo>
                <a:cubicBezTo>
                  <a:pt x="683" y="1003"/>
                  <a:pt x="697" y="1018"/>
                  <a:pt x="697" y="1036"/>
                </a:cubicBezTo>
                <a:close/>
                <a:moveTo>
                  <a:pt x="532" y="32"/>
                </a:moveTo>
                <a:lnTo>
                  <a:pt x="532" y="147"/>
                </a:lnTo>
                <a:cubicBezTo>
                  <a:pt x="532" y="165"/>
                  <a:pt x="545" y="180"/>
                  <a:pt x="564" y="180"/>
                </a:cubicBezTo>
                <a:cubicBezTo>
                  <a:pt x="582" y="180"/>
                  <a:pt x="597" y="166"/>
                  <a:pt x="597" y="147"/>
                </a:cubicBezTo>
                <a:lnTo>
                  <a:pt x="597" y="32"/>
                </a:lnTo>
                <a:cubicBezTo>
                  <a:pt x="597" y="15"/>
                  <a:pt x="583" y="0"/>
                  <a:pt x="564" y="0"/>
                </a:cubicBezTo>
                <a:cubicBezTo>
                  <a:pt x="547" y="0"/>
                  <a:pt x="532" y="15"/>
                  <a:pt x="532" y="32"/>
                </a:cubicBezTo>
                <a:close/>
                <a:moveTo>
                  <a:pt x="179" y="565"/>
                </a:moveTo>
                <a:cubicBezTo>
                  <a:pt x="179" y="547"/>
                  <a:pt x="165" y="532"/>
                  <a:pt x="146" y="532"/>
                </a:cubicBezTo>
                <a:lnTo>
                  <a:pt x="33" y="532"/>
                </a:lnTo>
                <a:cubicBezTo>
                  <a:pt x="15" y="532"/>
                  <a:pt x="0" y="546"/>
                  <a:pt x="0" y="565"/>
                </a:cubicBezTo>
                <a:cubicBezTo>
                  <a:pt x="0" y="582"/>
                  <a:pt x="14" y="597"/>
                  <a:pt x="33" y="597"/>
                </a:cubicBezTo>
                <a:lnTo>
                  <a:pt x="148" y="597"/>
                </a:lnTo>
                <a:cubicBezTo>
                  <a:pt x="164" y="596"/>
                  <a:pt x="179" y="582"/>
                  <a:pt x="179" y="565"/>
                </a:cubicBezTo>
                <a:close/>
                <a:moveTo>
                  <a:pt x="1095" y="532"/>
                </a:moveTo>
                <a:lnTo>
                  <a:pt x="980" y="532"/>
                </a:lnTo>
                <a:cubicBezTo>
                  <a:pt x="963" y="532"/>
                  <a:pt x="948" y="546"/>
                  <a:pt x="948" y="565"/>
                </a:cubicBezTo>
                <a:cubicBezTo>
                  <a:pt x="948" y="582"/>
                  <a:pt x="962" y="597"/>
                  <a:pt x="980" y="597"/>
                </a:cubicBezTo>
                <a:lnTo>
                  <a:pt x="1095" y="597"/>
                </a:lnTo>
                <a:cubicBezTo>
                  <a:pt x="1113" y="597"/>
                  <a:pt x="1128" y="583"/>
                  <a:pt x="1128" y="565"/>
                </a:cubicBezTo>
                <a:cubicBezTo>
                  <a:pt x="1129" y="546"/>
                  <a:pt x="1115" y="532"/>
                  <a:pt x="1095" y="532"/>
                </a:cubicBezTo>
                <a:close/>
                <a:moveTo>
                  <a:pt x="245" y="836"/>
                </a:moveTo>
                <a:lnTo>
                  <a:pt x="164" y="917"/>
                </a:lnTo>
                <a:cubicBezTo>
                  <a:pt x="150" y="931"/>
                  <a:pt x="150" y="951"/>
                  <a:pt x="164" y="963"/>
                </a:cubicBezTo>
                <a:cubicBezTo>
                  <a:pt x="170" y="970"/>
                  <a:pt x="178" y="973"/>
                  <a:pt x="187" y="973"/>
                </a:cubicBezTo>
                <a:cubicBezTo>
                  <a:pt x="195" y="973"/>
                  <a:pt x="203" y="970"/>
                  <a:pt x="209" y="963"/>
                </a:cubicBezTo>
                <a:lnTo>
                  <a:pt x="290" y="882"/>
                </a:lnTo>
                <a:cubicBezTo>
                  <a:pt x="304" y="868"/>
                  <a:pt x="304" y="848"/>
                  <a:pt x="290" y="836"/>
                </a:cubicBezTo>
                <a:cubicBezTo>
                  <a:pt x="279" y="823"/>
                  <a:pt x="259" y="823"/>
                  <a:pt x="245" y="836"/>
                </a:cubicBezTo>
                <a:close/>
                <a:moveTo>
                  <a:pt x="918" y="165"/>
                </a:moveTo>
                <a:lnTo>
                  <a:pt x="837" y="246"/>
                </a:lnTo>
                <a:cubicBezTo>
                  <a:pt x="823" y="260"/>
                  <a:pt x="823" y="280"/>
                  <a:pt x="837" y="292"/>
                </a:cubicBezTo>
                <a:cubicBezTo>
                  <a:pt x="844" y="298"/>
                  <a:pt x="852" y="302"/>
                  <a:pt x="860" y="302"/>
                </a:cubicBezTo>
                <a:cubicBezTo>
                  <a:pt x="869" y="302"/>
                  <a:pt x="877" y="298"/>
                  <a:pt x="883" y="292"/>
                </a:cubicBezTo>
                <a:lnTo>
                  <a:pt x="964" y="211"/>
                </a:lnTo>
                <a:cubicBezTo>
                  <a:pt x="978" y="197"/>
                  <a:pt x="978" y="177"/>
                  <a:pt x="964" y="165"/>
                </a:cubicBezTo>
                <a:cubicBezTo>
                  <a:pt x="950" y="151"/>
                  <a:pt x="930" y="151"/>
                  <a:pt x="918" y="165"/>
                </a:cubicBezTo>
                <a:close/>
                <a:moveTo>
                  <a:pt x="163" y="165"/>
                </a:moveTo>
                <a:cubicBezTo>
                  <a:pt x="149" y="178"/>
                  <a:pt x="149" y="198"/>
                  <a:pt x="163" y="211"/>
                </a:cubicBezTo>
                <a:lnTo>
                  <a:pt x="245" y="292"/>
                </a:lnTo>
                <a:cubicBezTo>
                  <a:pt x="252" y="298"/>
                  <a:pt x="259" y="302"/>
                  <a:pt x="268" y="302"/>
                </a:cubicBezTo>
                <a:cubicBezTo>
                  <a:pt x="277" y="302"/>
                  <a:pt x="284" y="298"/>
                  <a:pt x="290" y="292"/>
                </a:cubicBezTo>
                <a:cubicBezTo>
                  <a:pt x="304" y="278"/>
                  <a:pt x="304" y="258"/>
                  <a:pt x="290" y="246"/>
                </a:cubicBezTo>
                <a:lnTo>
                  <a:pt x="209" y="165"/>
                </a:lnTo>
                <a:cubicBezTo>
                  <a:pt x="197" y="151"/>
                  <a:pt x="177" y="151"/>
                  <a:pt x="163" y="165"/>
                </a:cubicBezTo>
                <a:close/>
                <a:moveTo>
                  <a:pt x="883" y="836"/>
                </a:moveTo>
                <a:cubicBezTo>
                  <a:pt x="869" y="822"/>
                  <a:pt x="849" y="822"/>
                  <a:pt x="837" y="836"/>
                </a:cubicBezTo>
                <a:cubicBezTo>
                  <a:pt x="823" y="849"/>
                  <a:pt x="823" y="870"/>
                  <a:pt x="837" y="882"/>
                </a:cubicBezTo>
                <a:lnTo>
                  <a:pt x="918" y="963"/>
                </a:lnTo>
                <a:cubicBezTo>
                  <a:pt x="924" y="970"/>
                  <a:pt x="931" y="973"/>
                  <a:pt x="940" y="973"/>
                </a:cubicBezTo>
                <a:cubicBezTo>
                  <a:pt x="949" y="973"/>
                  <a:pt x="956" y="970"/>
                  <a:pt x="963" y="963"/>
                </a:cubicBezTo>
                <a:cubicBezTo>
                  <a:pt x="976" y="950"/>
                  <a:pt x="976" y="930"/>
                  <a:pt x="963" y="917"/>
                </a:cubicBezTo>
                <a:lnTo>
                  <a:pt x="883" y="836"/>
                </a:lnTo>
                <a:close/>
                <a:moveTo>
                  <a:pt x="867" y="567"/>
                </a:moveTo>
                <a:cubicBezTo>
                  <a:pt x="867" y="645"/>
                  <a:pt x="835" y="722"/>
                  <a:pt x="782" y="777"/>
                </a:cubicBezTo>
                <a:cubicBezTo>
                  <a:pt x="750" y="809"/>
                  <a:pt x="730" y="849"/>
                  <a:pt x="724" y="893"/>
                </a:cubicBezTo>
                <a:cubicBezTo>
                  <a:pt x="718" y="931"/>
                  <a:pt x="685" y="959"/>
                  <a:pt x="647" y="959"/>
                </a:cubicBezTo>
                <a:lnTo>
                  <a:pt x="479" y="959"/>
                </a:lnTo>
                <a:cubicBezTo>
                  <a:pt x="440" y="959"/>
                  <a:pt x="408" y="932"/>
                  <a:pt x="402" y="893"/>
                </a:cubicBezTo>
                <a:cubicBezTo>
                  <a:pt x="395" y="849"/>
                  <a:pt x="374" y="808"/>
                  <a:pt x="344" y="777"/>
                </a:cubicBezTo>
                <a:cubicBezTo>
                  <a:pt x="290" y="721"/>
                  <a:pt x="260" y="648"/>
                  <a:pt x="259" y="571"/>
                </a:cubicBezTo>
                <a:cubicBezTo>
                  <a:pt x="258" y="403"/>
                  <a:pt x="393" y="266"/>
                  <a:pt x="559" y="264"/>
                </a:cubicBezTo>
                <a:lnTo>
                  <a:pt x="562" y="264"/>
                </a:lnTo>
                <a:cubicBezTo>
                  <a:pt x="729" y="266"/>
                  <a:pt x="867" y="401"/>
                  <a:pt x="867" y="567"/>
                </a:cubicBezTo>
                <a:close/>
                <a:moveTo>
                  <a:pt x="783" y="568"/>
                </a:moveTo>
                <a:cubicBezTo>
                  <a:pt x="783" y="447"/>
                  <a:pt x="684" y="348"/>
                  <a:pt x="563" y="348"/>
                </a:cubicBezTo>
                <a:cubicBezTo>
                  <a:pt x="441" y="348"/>
                  <a:pt x="343" y="447"/>
                  <a:pt x="343" y="568"/>
                </a:cubicBezTo>
                <a:cubicBezTo>
                  <a:pt x="343" y="690"/>
                  <a:pt x="441" y="788"/>
                  <a:pt x="563" y="788"/>
                </a:cubicBezTo>
                <a:cubicBezTo>
                  <a:pt x="684" y="788"/>
                  <a:pt x="783" y="690"/>
                  <a:pt x="783" y="568"/>
                </a:cubicBezTo>
                <a:close/>
                <a:moveTo>
                  <a:pt x="530" y="575"/>
                </a:moveTo>
                <a:lnTo>
                  <a:pt x="484" y="528"/>
                </a:lnTo>
                <a:lnTo>
                  <a:pt x="435" y="577"/>
                </a:lnTo>
                <a:lnTo>
                  <a:pt x="482" y="623"/>
                </a:lnTo>
                <a:lnTo>
                  <a:pt x="530" y="672"/>
                </a:lnTo>
                <a:lnTo>
                  <a:pt x="579" y="623"/>
                </a:lnTo>
                <a:lnTo>
                  <a:pt x="690" y="512"/>
                </a:lnTo>
                <a:lnTo>
                  <a:pt x="642" y="463"/>
                </a:lnTo>
                <a:lnTo>
                  <a:pt x="530" y="575"/>
                </a:lnTo>
                <a:close/>
              </a:path>
            </a:pathLst>
          </a:custGeom>
          <a:solidFill>
            <a:schemeClr val="accent4"/>
          </a:solidFill>
          <a:ln w="0">
            <a:noFill/>
            <a:prstDash val="solid"/>
            <a:round/>
            <a:headEnd/>
            <a:tailEnd/>
          </a:ln>
          <a:extLst/>
        </p:spPr>
        <p:txBody>
          <a:bodyPr vert="horz" wrap="square" lIns="91440" tIns="45720" rIns="91440" bIns="45720" numCol="1" anchor="t" anchorCtr="0" compatLnSpc="1">
            <a:prstTxWarp prst="textNoShape">
              <a:avLst/>
            </a:prstTxWarp>
          </a:bodyPr>
          <a:lstStyle/>
          <a:p>
            <a:endParaRPr lang="fr-FR" dirty="0"/>
          </a:p>
        </p:txBody>
      </p:sp>
      <p:sp>
        <p:nvSpPr>
          <p:cNvPr id="13" name="ZoneTexte 12"/>
          <p:cNvSpPr txBox="1"/>
          <p:nvPr/>
        </p:nvSpPr>
        <p:spPr>
          <a:xfrm>
            <a:off x="486143" y="2420888"/>
            <a:ext cx="3497458" cy="276999"/>
          </a:xfrm>
          <a:prstGeom prst="rect">
            <a:avLst/>
          </a:prstGeom>
          <a:noFill/>
        </p:spPr>
        <p:txBody>
          <a:bodyPr wrap="square" rtlCol="0">
            <a:spAutoFit/>
          </a:bodyPr>
          <a:lstStyle/>
          <a:p>
            <a:r>
              <a:rPr lang="fr-FR" sz="1200" dirty="0" smtClean="0"/>
              <a:t>1) Accéder à la simulation du client ou prospect et cliquer sur l’icône EPH</a:t>
            </a:r>
          </a:p>
        </p:txBody>
      </p:sp>
      <p:sp>
        <p:nvSpPr>
          <p:cNvPr id="3" name="Rectangle 2"/>
          <p:cNvSpPr/>
          <p:nvPr/>
        </p:nvSpPr>
        <p:spPr>
          <a:xfrm>
            <a:off x="3171713" y="3280503"/>
            <a:ext cx="125103" cy="141569"/>
          </a:xfrm>
          <a:prstGeom prst="rect">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00" b="1" dirty="0" smtClean="0">
                <a:solidFill>
                  <a:schemeClr val="bg1"/>
                </a:solidFill>
              </a:rPr>
              <a:t>1</a:t>
            </a:r>
          </a:p>
        </p:txBody>
      </p:sp>
      <p:sp>
        <p:nvSpPr>
          <p:cNvPr id="4" name="Rectangle 3"/>
          <p:cNvSpPr/>
          <p:nvPr/>
        </p:nvSpPr>
        <p:spPr>
          <a:xfrm>
            <a:off x="3296816" y="3284984"/>
            <a:ext cx="476086" cy="304333"/>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1" name="Rectangle 20"/>
          <p:cNvSpPr/>
          <p:nvPr/>
        </p:nvSpPr>
        <p:spPr>
          <a:xfrm>
            <a:off x="8098017" y="3476501"/>
            <a:ext cx="633672" cy="207864"/>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2" name="Rectangle 21"/>
          <p:cNvSpPr/>
          <p:nvPr/>
        </p:nvSpPr>
        <p:spPr>
          <a:xfrm>
            <a:off x="7972914" y="3476501"/>
            <a:ext cx="125103" cy="141569"/>
          </a:xfrm>
          <a:prstGeom prst="rect">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00" b="1" dirty="0">
                <a:solidFill>
                  <a:schemeClr val="bg1"/>
                </a:solidFill>
              </a:rPr>
              <a:t>2</a:t>
            </a:r>
            <a:endParaRPr lang="fr-FR" sz="1000" b="1" dirty="0" smtClean="0">
              <a:solidFill>
                <a:schemeClr val="bg1"/>
              </a:solidFill>
            </a:endParaRPr>
          </a:p>
        </p:txBody>
      </p:sp>
      <p:sp>
        <p:nvSpPr>
          <p:cNvPr id="25" name="ZoneTexte 24"/>
          <p:cNvSpPr txBox="1"/>
          <p:nvPr/>
        </p:nvSpPr>
        <p:spPr>
          <a:xfrm>
            <a:off x="5257580" y="2588816"/>
            <a:ext cx="3179507" cy="276999"/>
          </a:xfrm>
          <a:prstGeom prst="rect">
            <a:avLst/>
          </a:prstGeom>
          <a:noFill/>
        </p:spPr>
        <p:txBody>
          <a:bodyPr wrap="square" rtlCol="0">
            <a:spAutoFit/>
          </a:bodyPr>
          <a:lstStyle/>
          <a:p>
            <a:pPr algn="ctr"/>
            <a:r>
              <a:rPr lang="fr-FR" sz="1200" dirty="0" smtClean="0"/>
              <a:t>2) Récupérer le numéro d’identifiant affiché</a:t>
            </a:r>
          </a:p>
        </p:txBody>
      </p:sp>
      <p:sp>
        <p:nvSpPr>
          <p:cNvPr id="26" name="ZoneTexte 25"/>
          <p:cNvSpPr txBox="1"/>
          <p:nvPr/>
        </p:nvSpPr>
        <p:spPr>
          <a:xfrm>
            <a:off x="5257580" y="4410230"/>
            <a:ext cx="4231924" cy="1569660"/>
          </a:xfrm>
          <a:prstGeom prst="rect">
            <a:avLst/>
          </a:prstGeom>
          <a:noFill/>
        </p:spPr>
        <p:txBody>
          <a:bodyPr wrap="square" rtlCol="0">
            <a:spAutoFit/>
          </a:bodyPr>
          <a:lstStyle/>
          <a:p>
            <a:pPr marL="180975" indent="-180975"/>
            <a:r>
              <a:rPr lang="fr-FR" sz="1200" dirty="0" smtClean="0"/>
              <a:t>3) Après récupération du numéro d’identifiant, ajouter une terminaison 01 ou 02 à communiquer correspondant à l’ordre des noms des clients/prospects affichés (Mme / M)</a:t>
            </a:r>
          </a:p>
          <a:p>
            <a:endParaRPr lang="fr-FR" sz="1200" dirty="0" smtClean="0"/>
          </a:p>
          <a:p>
            <a:pPr marL="180975" indent="-180975"/>
            <a:r>
              <a:rPr lang="fr-FR" sz="1200" dirty="0" smtClean="0"/>
              <a:t>4) Transmettre l’identifiant complet (15 caractères) au client. </a:t>
            </a:r>
            <a:br>
              <a:rPr lang="fr-FR" sz="1200" dirty="0" smtClean="0"/>
            </a:br>
            <a:r>
              <a:rPr lang="fr-FR" sz="1200" dirty="0" smtClean="0"/>
              <a:t>Ce dernier le renseigne dans son EPH comme identifiant de connexion et demande la réédition de son mot de passe en cliquant sur « Mot de passe oublié »</a:t>
            </a:r>
          </a:p>
        </p:txBody>
      </p:sp>
      <p:sp>
        <p:nvSpPr>
          <p:cNvPr id="23" name="Rectangle 22">
            <a:extLst>
              <a:ext uri="{FF2B5EF4-FFF2-40B4-BE49-F238E27FC236}">
                <a16:creationId xmlns:a16="http://schemas.microsoft.com/office/drawing/2014/main" xmlns="" id="{2510ED12-117E-43E0-B39E-E2FD77DEA5B5}"/>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24" name="Rectangle 23"/>
          <p:cNvSpPr/>
          <p:nvPr/>
        </p:nvSpPr>
        <p:spPr>
          <a:xfrm>
            <a:off x="366507" y="749747"/>
            <a:ext cx="6336704"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Récupération du code Identifiant client EPH</a:t>
            </a:r>
            <a:endParaRPr lang="fr-FR" sz="700" i="1" dirty="0"/>
          </a:p>
        </p:txBody>
      </p:sp>
      <p:sp>
        <p:nvSpPr>
          <p:cNvPr id="28" name="Espace réservé du texte 2">
            <a:extLst>
              <a:ext uri="{FF2B5EF4-FFF2-40B4-BE49-F238E27FC236}">
                <a16:creationId xmlns:a16="http://schemas.microsoft.com/office/drawing/2014/main" xmlns="" id="{679B6EA6-4282-4598-B867-80EE5DC7A5B3}"/>
              </a:ext>
            </a:extLst>
          </p:cNvPr>
          <p:cNvSpPr txBox="1">
            <a:spLocks/>
          </p:cNvSpPr>
          <p:nvPr/>
        </p:nvSpPr>
        <p:spPr>
          <a:xfrm>
            <a:off x="1636159" y="14375"/>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6.3 L’APPEL Validation Client</a:t>
            </a:r>
            <a:endParaRPr lang="fr-FR" sz="2400" dirty="0"/>
          </a:p>
        </p:txBody>
      </p:sp>
      <p:sp>
        <p:nvSpPr>
          <p:cNvPr id="20" name="Rectangle 19"/>
          <p:cNvSpPr/>
          <p:nvPr/>
        </p:nvSpPr>
        <p:spPr>
          <a:xfrm>
            <a:off x="238571" y="6152541"/>
            <a:ext cx="6881463" cy="461665"/>
          </a:xfrm>
          <a:prstGeom prst="rect">
            <a:avLst/>
          </a:prstGeom>
          <a:solidFill>
            <a:srgbClr val="33BBAE"/>
          </a:solidFill>
          <a:ln>
            <a:solidFill>
              <a:srgbClr val="97DDDD"/>
            </a:solidFill>
          </a:ln>
        </p:spPr>
        <p:txBody>
          <a:bodyPr wrap="square">
            <a:spAutoFit/>
          </a:bodyPr>
          <a:lstStyle/>
          <a:p>
            <a:r>
              <a:rPr lang="fr-FR" sz="1200" dirty="0">
                <a:solidFill>
                  <a:schemeClr val="bg1"/>
                </a:solidFill>
              </a:rPr>
              <a:t>Les fiches originales sont à consulter sous le PUC </a:t>
            </a:r>
            <a:r>
              <a:rPr lang="fr-FR" sz="1200" i="1" dirty="0" smtClean="0">
                <a:solidFill>
                  <a:schemeClr val="bg1"/>
                </a:solidFill>
              </a:rPr>
              <a:t>(</a:t>
            </a:r>
            <a:r>
              <a:rPr lang="fr-FR" sz="1200" i="1" dirty="0">
                <a:solidFill>
                  <a:schemeClr val="bg1"/>
                </a:solidFill>
              </a:rPr>
              <a:t>saisir </a:t>
            </a:r>
            <a:r>
              <a:rPr lang="fr-FR" sz="1200" i="1" dirty="0" err="1">
                <a:solidFill>
                  <a:schemeClr val="bg1"/>
                </a:solidFill>
              </a:rPr>
              <a:t>ememo</a:t>
            </a:r>
            <a:r>
              <a:rPr lang="fr-FR" sz="1200" i="1" dirty="0">
                <a:solidFill>
                  <a:schemeClr val="bg1"/>
                </a:solidFill>
              </a:rPr>
              <a:t> dans la barre de </a:t>
            </a:r>
            <a:r>
              <a:rPr lang="fr-FR" sz="1200" i="1" dirty="0" smtClean="0">
                <a:solidFill>
                  <a:schemeClr val="bg1"/>
                </a:solidFill>
              </a:rPr>
              <a:t>recherche)</a:t>
            </a:r>
            <a:endParaRPr lang="fr-FR" sz="1200" i="1" dirty="0">
              <a:solidFill>
                <a:schemeClr val="bg1"/>
              </a:solidFill>
            </a:endParaRPr>
          </a:p>
          <a:p>
            <a:r>
              <a:rPr lang="fr-FR" sz="1200" dirty="0" smtClean="0">
                <a:solidFill>
                  <a:schemeClr val="bg1"/>
                </a:solidFill>
              </a:rPr>
              <a:t>Sélectionner Ifcam- E-Memo </a:t>
            </a:r>
            <a:r>
              <a:rPr lang="fr-FR" sz="1200" dirty="0">
                <a:solidFill>
                  <a:schemeClr val="bg1"/>
                </a:solidFill>
              </a:rPr>
              <a:t>/ </a:t>
            </a:r>
            <a:r>
              <a:rPr lang="fr-FR" sz="1200" dirty="0" smtClean="0">
                <a:solidFill>
                  <a:schemeClr val="bg1"/>
                </a:solidFill>
              </a:rPr>
              <a:t>crédits / EPH </a:t>
            </a:r>
            <a:r>
              <a:rPr lang="fr-FR" sz="1200" dirty="0">
                <a:solidFill>
                  <a:schemeClr val="bg1"/>
                </a:solidFill>
              </a:rPr>
              <a:t>/ </a:t>
            </a:r>
            <a:r>
              <a:rPr lang="fr-FR" sz="1200" b="1" dirty="0">
                <a:solidFill>
                  <a:schemeClr val="bg1"/>
                </a:solidFill>
              </a:rPr>
              <a:t>Comment retrouver l'Identifiant d'un client ou prospect ?</a:t>
            </a:r>
          </a:p>
        </p:txBody>
      </p:sp>
      <p:sp>
        <p:nvSpPr>
          <p:cNvPr id="29"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30" name="Picture 2" descr="Résultat de recherche d'images pour &quot;clic icone&quot;">
            <a:hlinkClick r:id="rId5"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07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36" y="1340768"/>
            <a:ext cx="4719728"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803" y="4289971"/>
            <a:ext cx="3073913" cy="2081584"/>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776536" y="1340768"/>
            <a:ext cx="4719728" cy="2808312"/>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14" name="Rectangle 13"/>
          <p:cNvSpPr/>
          <p:nvPr/>
        </p:nvSpPr>
        <p:spPr>
          <a:xfrm>
            <a:off x="5745088" y="1198493"/>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2</a:t>
            </a:r>
            <a:endParaRPr lang="fr-FR" sz="1050" b="1" dirty="0">
              <a:solidFill>
                <a:schemeClr val="bg1"/>
              </a:solidFill>
            </a:endParaRPr>
          </a:p>
        </p:txBody>
      </p:sp>
      <p:sp>
        <p:nvSpPr>
          <p:cNvPr id="16" name="Rectangle 15"/>
          <p:cNvSpPr/>
          <p:nvPr/>
        </p:nvSpPr>
        <p:spPr>
          <a:xfrm>
            <a:off x="7966699" y="4293096"/>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5</a:t>
            </a:r>
            <a:endParaRPr lang="fr-FR" sz="1050" b="1" dirty="0">
              <a:solidFill>
                <a:schemeClr val="bg1"/>
              </a:solidFill>
            </a:endParaRPr>
          </a:p>
        </p:txBody>
      </p:sp>
      <p:pic>
        <p:nvPicPr>
          <p:cNvPr id="1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3276" y="4293096"/>
            <a:ext cx="2569724" cy="2081434"/>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18" name="Rectangle 17"/>
          <p:cNvSpPr/>
          <p:nvPr/>
        </p:nvSpPr>
        <p:spPr>
          <a:xfrm>
            <a:off x="4725928" y="4289971"/>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4</a:t>
            </a:r>
            <a:endParaRPr lang="fr-FR" sz="1050" b="1" dirty="0">
              <a:solidFill>
                <a:schemeClr val="bg1"/>
              </a:solidFill>
            </a:endParaRPr>
          </a:p>
        </p:txBody>
      </p:sp>
      <p:sp>
        <p:nvSpPr>
          <p:cNvPr id="19" name="Rectangle 18"/>
          <p:cNvSpPr/>
          <p:nvPr/>
        </p:nvSpPr>
        <p:spPr>
          <a:xfrm>
            <a:off x="3152800" y="3573016"/>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smtClean="0">
                <a:solidFill>
                  <a:schemeClr val="bg1"/>
                </a:solidFill>
              </a:rPr>
              <a:t>3</a:t>
            </a:r>
            <a:endParaRPr lang="fr-FR" sz="1050" b="1" dirty="0">
              <a:solidFill>
                <a:schemeClr val="bg1"/>
              </a:solidFill>
            </a:endParaRPr>
          </a:p>
        </p:txBody>
      </p:sp>
      <p:sp>
        <p:nvSpPr>
          <p:cNvPr id="23" name="Rectangle 22"/>
          <p:cNvSpPr/>
          <p:nvPr/>
        </p:nvSpPr>
        <p:spPr>
          <a:xfrm>
            <a:off x="272479" y="550421"/>
            <a:ext cx="9230563" cy="553998"/>
          </a:xfrm>
          <a:prstGeom prst="rect">
            <a:avLst/>
          </a:prstGeom>
        </p:spPr>
        <p:txBody>
          <a:bodyPr wrap="square">
            <a:spAutoFit/>
          </a:bodyPr>
          <a:lstStyle/>
          <a:p>
            <a:pPr marL="171450" indent="-171450">
              <a:buFont typeface="Calibri" panose="020F0502020204030204" pitchFamily="34" charset="0"/>
              <a:buChar char="&gt;"/>
            </a:pPr>
            <a:r>
              <a:rPr lang="fr-FR" sz="1800" u="sng" dirty="0" smtClean="0"/>
              <a:t>Fiche automatique des PIAF</a:t>
            </a:r>
            <a:br>
              <a:rPr lang="fr-FR" sz="1800" u="sng" dirty="0" smtClean="0"/>
            </a:br>
            <a:r>
              <a:rPr lang="fr-FR" sz="1200" i="1" dirty="0" smtClean="0"/>
              <a:t>Chemin </a:t>
            </a:r>
            <a:r>
              <a:rPr lang="fr-FR" sz="1200" i="1" dirty="0"/>
              <a:t>d’accès : Intranet Info Métiers  / </a:t>
            </a:r>
            <a:r>
              <a:rPr lang="fr-FR" sz="1200" i="1" dirty="0">
                <a:hlinkClick r:id="rId5"/>
              </a:rPr>
              <a:t>Particuliers</a:t>
            </a:r>
            <a:r>
              <a:rPr lang="fr-FR" sz="1200" i="1" dirty="0"/>
              <a:t> / Financer / 5mn pour parler Crédit / </a:t>
            </a:r>
            <a:r>
              <a:rPr lang="fr-FR" sz="1200" i="1" dirty="0" err="1"/>
              <a:t>Process</a:t>
            </a:r>
            <a:r>
              <a:rPr lang="fr-FR" sz="1200" i="1" dirty="0"/>
              <a:t> habitat / Fiche génératrice de </a:t>
            </a:r>
            <a:r>
              <a:rPr lang="fr-FR" sz="1200" i="1" dirty="0" smtClean="0"/>
              <a:t>PIAF</a:t>
            </a:r>
            <a:endParaRPr lang="fr-FR" sz="1800" u="sng" dirty="0" smtClean="0"/>
          </a:p>
        </p:txBody>
      </p:sp>
      <p:sp>
        <p:nvSpPr>
          <p:cNvPr id="25" name="Rectangle 24">
            <a:extLst>
              <a:ext uri="{FF2B5EF4-FFF2-40B4-BE49-F238E27FC236}">
                <a16:creationId xmlns:a16="http://schemas.microsoft.com/office/drawing/2014/main" xmlns="" id="{C58744C9-A2C3-457C-99DD-A9B171737A08}"/>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26" name="Flèche : pentagone 13">
            <a:extLst>
              <a:ext uri="{FF2B5EF4-FFF2-40B4-BE49-F238E27FC236}">
                <a16:creationId xmlns:a16="http://schemas.microsoft.com/office/drawing/2014/main" xmlns="" id="{5799C176-8151-497E-A350-541A4F04A725}"/>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27" name="Picture 2" descr="Résultat de recherche d'images pour &quot;clic icone&quot;">
            <a:hlinkClick r:id="rId6" action="ppaction://hlinksldjump"/>
            <a:extLst>
              <a:ext uri="{FF2B5EF4-FFF2-40B4-BE49-F238E27FC236}">
                <a16:creationId xmlns:a16="http://schemas.microsoft.com/office/drawing/2014/main" xmlns="" id="{D36299C5-1B84-49B8-BA8F-16E02C50E04E}"/>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
        <p:nvSpPr>
          <p:cNvPr id="20" name="Espace réservé du texte 2">
            <a:extLst>
              <a:ext uri="{FF2B5EF4-FFF2-40B4-BE49-F238E27FC236}">
                <a16:creationId xmlns:a16="http://schemas.microsoft.com/office/drawing/2014/main" xmlns="" id="{679B6EA6-4282-4598-B867-80EE5DC7A5B3}"/>
              </a:ext>
            </a:extLst>
          </p:cNvPr>
          <p:cNvSpPr txBox="1">
            <a:spLocks/>
          </p:cNvSpPr>
          <p:nvPr/>
        </p:nvSpPr>
        <p:spPr>
          <a:xfrm>
            <a:off x="1636159" y="14375"/>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6.4 L’APPEL Validation Client</a:t>
            </a:r>
            <a:endParaRPr lang="fr-FR" sz="2400" dirty="0"/>
          </a:p>
        </p:txBody>
      </p:sp>
      <p:sp>
        <p:nvSpPr>
          <p:cNvPr id="21" name="ZoneTexte 20"/>
          <p:cNvSpPr txBox="1"/>
          <p:nvPr/>
        </p:nvSpPr>
        <p:spPr>
          <a:xfrm>
            <a:off x="6177136" y="1521366"/>
            <a:ext cx="3267807" cy="2123658"/>
          </a:xfrm>
          <a:prstGeom prst="rect">
            <a:avLst/>
          </a:prstGeom>
          <a:noFill/>
        </p:spPr>
        <p:txBody>
          <a:bodyPr wrap="square" rtlCol="0">
            <a:spAutoFit/>
          </a:bodyPr>
          <a:lstStyle/>
          <a:p>
            <a:pPr marL="228600" indent="-228600" defTabSz="736609">
              <a:buAutoNum type="arabicParenR"/>
            </a:pPr>
            <a:r>
              <a:rPr lang="fr-FR" sz="1200" dirty="0" smtClean="0"/>
              <a:t>Ouvrir la fiche automatique PIAF</a:t>
            </a:r>
          </a:p>
          <a:p>
            <a:pPr marL="228600" indent="-228600" defTabSz="736609">
              <a:buAutoNum type="arabicParenR"/>
            </a:pPr>
            <a:r>
              <a:rPr lang="fr-FR" sz="1200" dirty="0" smtClean="0"/>
              <a:t>Cocher les  4 caractéristiques du financement</a:t>
            </a:r>
          </a:p>
          <a:p>
            <a:pPr marL="228600" indent="-228600" defTabSz="736609">
              <a:buAutoNum type="arabicParenR"/>
            </a:pPr>
            <a:r>
              <a:rPr lang="fr-FR" sz="1200" dirty="0" smtClean="0"/>
              <a:t>Cliquer sur « valider »</a:t>
            </a:r>
          </a:p>
          <a:p>
            <a:pPr defTabSz="736609"/>
            <a:r>
              <a:rPr lang="fr-FR" sz="1200" i="1" dirty="0" smtClean="0"/>
              <a:t/>
            </a:r>
            <a:br>
              <a:rPr lang="fr-FR" sz="1200" i="1" dirty="0" smtClean="0"/>
            </a:br>
            <a:r>
              <a:rPr lang="fr-FR" sz="1200" i="1" dirty="0" smtClean="0"/>
              <a:t>Deux documents sont générés automatiquement et listent l’ensemble des PIAF à transmettre par le client (liste plus  précise que Green)</a:t>
            </a:r>
          </a:p>
          <a:p>
            <a:pPr marL="228600" indent="-228600" defTabSz="736609">
              <a:buFont typeface="+mj-lt"/>
              <a:buAutoNum type="arabicParenR" startAt="4"/>
            </a:pPr>
            <a:endParaRPr lang="fr-FR" sz="1200" dirty="0" smtClean="0"/>
          </a:p>
          <a:p>
            <a:pPr marL="228600" indent="-228600" defTabSz="736609">
              <a:buFont typeface="+mj-lt"/>
              <a:buAutoNum type="arabicParenR" startAt="4"/>
            </a:pPr>
            <a:r>
              <a:rPr lang="fr-FR" sz="1200" dirty="0" smtClean="0"/>
              <a:t>Remettre la liste des PIAF au client</a:t>
            </a:r>
          </a:p>
          <a:p>
            <a:pPr marL="228600" indent="-228600" defTabSz="736609">
              <a:buFont typeface="+mj-lt"/>
              <a:buAutoNum type="arabicParenR" startAt="4"/>
            </a:pPr>
            <a:r>
              <a:rPr lang="fr-FR" sz="1200" dirty="0" smtClean="0"/>
              <a:t>Garder une trace du document en prévision du prochain rendez-vous</a:t>
            </a:r>
            <a:endParaRPr lang="fr-FR" sz="1200" dirty="0"/>
          </a:p>
        </p:txBody>
      </p:sp>
    </p:spTree>
    <p:extLst>
      <p:ext uri="{BB962C8B-B14F-4D97-AF65-F5344CB8AC3E}">
        <p14:creationId xmlns:p14="http://schemas.microsoft.com/office/powerpoint/2010/main" val="2171718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Objet 22" hidden="1"/>
          <p:cNvGraphicFramePr>
            <a:graphicFrameLocks noChangeAspect="1"/>
          </p:cNvGraphicFramePr>
          <p:nvPr>
            <p:custDataLst>
              <p:tags r:id="rId2"/>
            </p:custDataLst>
            <p:extLst>
              <p:ext uri="{D42A27DB-BD31-4B8C-83A1-F6EECF244321}">
                <p14:modId xmlns:p14="http://schemas.microsoft.com/office/powerpoint/2010/main" val="13535513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3870" name="Diapositive think-cell" r:id="rId4" imgW="421" imgH="420" progId="TCLayout.ActiveDocument.1">
                  <p:embed/>
                </p:oleObj>
              </mc:Choice>
              <mc:Fallback>
                <p:oleObj name="Diapositive think-cell" r:id="rId4" imgW="421" imgH="420" progId="TCLayout.ActiveDocument.1">
                  <p:embed/>
                  <p:pic>
                    <p:nvPicPr>
                      <p:cNvPr id="23" name="Objet 2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0" name="Espace réservé du texte 2">
            <a:extLst>
              <a:ext uri="{FF2B5EF4-FFF2-40B4-BE49-F238E27FC236}">
                <a16:creationId xmlns:a16="http://schemas.microsoft.com/office/drawing/2014/main" xmlns="" id="{7F382D2F-2894-4C5C-840E-601F1B3A36FB}"/>
              </a:ext>
            </a:extLst>
          </p:cNvPr>
          <p:cNvSpPr txBox="1">
            <a:spLocks/>
          </p:cNvSpPr>
          <p:nvPr/>
        </p:nvSpPr>
        <p:spPr>
          <a:xfrm>
            <a:off x="1062805" y="390285"/>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dirty="0" smtClean="0"/>
              <a:t>7. instruction du dossier</a:t>
            </a:r>
            <a:endParaRPr lang="fr-FR" dirty="0"/>
          </a:p>
        </p:txBody>
      </p:sp>
      <p:sp>
        <p:nvSpPr>
          <p:cNvPr id="29" name="ZoneTexte 28">
            <a:extLst>
              <a:ext uri="{FF2B5EF4-FFF2-40B4-BE49-F238E27FC236}">
                <a16:creationId xmlns:a16="http://schemas.microsoft.com/office/drawing/2014/main" xmlns="" id="{31CD7F85-1E00-4B32-95E8-8289FB55E7EB}"/>
              </a:ext>
            </a:extLst>
          </p:cNvPr>
          <p:cNvSpPr txBox="1"/>
          <p:nvPr/>
        </p:nvSpPr>
        <p:spPr>
          <a:xfrm>
            <a:off x="405826" y="1742927"/>
            <a:ext cx="9227208" cy="5048397"/>
          </a:xfrm>
          <a:prstGeom prst="rect">
            <a:avLst/>
          </a:prstGeom>
          <a:ln>
            <a:solidFill>
              <a:schemeClr val="tx1"/>
            </a:solidFill>
          </a:ln>
        </p:spPr>
        <p:txBody>
          <a:bodyPr vert="horz" lIns="144000" tIns="41994" rIns="83988" bIns="41994" rtlCol="0">
            <a:noAutofit/>
          </a:bodyPr>
          <a:lstStyle>
            <a:defPPr>
              <a:defRPr lang="fr-FR"/>
            </a:defPPr>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100" b="1">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1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pPr lvl="1">
              <a:spcBef>
                <a:spcPts val="600"/>
              </a:spcBef>
              <a:buNone/>
            </a:pPr>
            <a:r>
              <a:rPr lang="fr-FR" sz="1400" dirty="0" smtClean="0"/>
              <a:t>Saisir complétement le dossier dans SIMULCA, numériser toutes les PIAF, </a:t>
            </a:r>
            <a:r>
              <a:rPr lang="fr-FR" sz="1400" dirty="0"/>
              <a:t>basculer dans l’applicatif </a:t>
            </a:r>
            <a:r>
              <a:rPr lang="fr-FR" sz="1400" dirty="0" smtClean="0"/>
              <a:t>GREEN, </a:t>
            </a:r>
            <a:r>
              <a:rPr lang="fr-FR" sz="1400" dirty="0"/>
              <a:t>valider et compléter les </a:t>
            </a:r>
            <a:r>
              <a:rPr lang="fr-FR" sz="1400" dirty="0" smtClean="0"/>
              <a:t>garanties, valider les conditions ADE, éditer les documents à faire signer par le client le jour du RDV de finalisation.</a:t>
            </a:r>
          </a:p>
          <a:p>
            <a:pPr marL="1257300" lvl="1" indent="-1257300">
              <a:spcBef>
                <a:spcPts val="600"/>
              </a:spcBef>
              <a:buNone/>
            </a:pPr>
            <a:r>
              <a:rPr lang="fr-FR" sz="1200" dirty="0" smtClean="0">
                <a:solidFill>
                  <a:srgbClr val="FF0000"/>
                </a:solidFill>
              </a:rPr>
              <a:t>Point d’attention </a:t>
            </a:r>
            <a:r>
              <a:rPr lang="fr-FR" sz="1200" dirty="0" smtClean="0"/>
              <a:t>:   </a:t>
            </a:r>
            <a:r>
              <a:rPr lang="fr-FR" sz="1200" b="0" i="1" dirty="0" smtClean="0"/>
              <a:t>Si déjà </a:t>
            </a:r>
            <a:r>
              <a:rPr lang="fr-FR" sz="1200" i="1" dirty="0" smtClean="0"/>
              <a:t>Client</a:t>
            </a:r>
            <a:r>
              <a:rPr lang="fr-FR" sz="1200" b="0" i="1" dirty="0" smtClean="0"/>
              <a:t> phase 1 et 2 peuvent être réalisées en dehors de la présence du client </a:t>
            </a:r>
            <a:br>
              <a:rPr lang="fr-FR" sz="1200" b="0" i="1" dirty="0" smtClean="0"/>
            </a:br>
            <a:r>
              <a:rPr lang="fr-FR" sz="1200" b="0" i="1" dirty="0" smtClean="0"/>
              <a:t>Si </a:t>
            </a:r>
            <a:r>
              <a:rPr lang="fr-FR" sz="1200" i="1" dirty="0"/>
              <a:t>Prospect</a:t>
            </a:r>
            <a:r>
              <a:rPr lang="fr-FR" sz="1200" b="0" i="1" dirty="0"/>
              <a:t> la </a:t>
            </a:r>
            <a:r>
              <a:rPr lang="fr-FR" sz="1200" b="0" i="1" dirty="0" smtClean="0"/>
              <a:t>phase 2 </a:t>
            </a:r>
            <a:r>
              <a:rPr lang="fr-FR" sz="1200" b="0" i="1" dirty="0"/>
              <a:t>ne pourra être réalisée qu’après </a:t>
            </a:r>
            <a:r>
              <a:rPr lang="fr-FR" sz="1200" b="0" i="1" dirty="0" smtClean="0"/>
              <a:t>l’EER sur tablette et donc en présence des emprunteurs pendant le RDV de finalisation</a:t>
            </a:r>
            <a:endParaRPr lang="fr-FR" sz="1200" b="0" i="1" dirty="0"/>
          </a:p>
          <a:p>
            <a:pPr lvl="1">
              <a:spcBef>
                <a:spcPts val="600"/>
              </a:spcBef>
              <a:buNone/>
            </a:pPr>
            <a:endParaRPr lang="fr-FR" sz="1200" dirty="0"/>
          </a:p>
          <a:p>
            <a:pPr lvl="1">
              <a:spcBef>
                <a:spcPts val="600"/>
              </a:spcBef>
              <a:buNone/>
            </a:pPr>
            <a:r>
              <a:rPr lang="fr-FR" sz="1200" dirty="0" smtClean="0"/>
              <a:t> </a:t>
            </a:r>
            <a:endParaRPr lang="fr-FR" sz="1200" dirty="0"/>
          </a:p>
        </p:txBody>
      </p:sp>
      <p:sp>
        <p:nvSpPr>
          <p:cNvPr id="25" name="Rectangle 24">
            <a:extLst>
              <a:ext uri="{FF2B5EF4-FFF2-40B4-BE49-F238E27FC236}">
                <a16:creationId xmlns:a16="http://schemas.microsoft.com/office/drawing/2014/main" xmlns="" id="{C33865D5-B5B1-4825-9ADC-AA980CD03510}"/>
              </a:ext>
            </a:extLst>
          </p:cNvPr>
          <p:cNvSpPr/>
          <p:nvPr/>
        </p:nvSpPr>
        <p:spPr>
          <a:xfrm>
            <a:off x="405825" y="1449115"/>
            <a:ext cx="9227208" cy="316835"/>
          </a:xfrm>
          <a:prstGeom prst="rect">
            <a:avLst/>
          </a:prstGeom>
          <a:solidFill>
            <a:schemeClr val="accent4">
              <a:lumMod val="7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EN QUOI CA CONSISTE ?</a:t>
            </a:r>
          </a:p>
        </p:txBody>
      </p:sp>
      <p:sp>
        <p:nvSpPr>
          <p:cNvPr id="2" name="Rectangle 1"/>
          <p:cNvSpPr/>
          <p:nvPr/>
        </p:nvSpPr>
        <p:spPr>
          <a:xfrm>
            <a:off x="508720" y="3093938"/>
            <a:ext cx="8856984" cy="3616375"/>
          </a:xfrm>
          <a:prstGeom prst="rect">
            <a:avLst/>
          </a:prstGeom>
        </p:spPr>
        <p:txBody>
          <a:bodyPr wrap="square">
            <a:spAutoFit/>
          </a:bodyPr>
          <a:lstStyle/>
          <a:p>
            <a:r>
              <a:rPr lang="fr-FR" sz="1200" b="1" u="sng" dirty="0" smtClean="0"/>
              <a:t>Phase </a:t>
            </a:r>
            <a:r>
              <a:rPr lang="fr-FR" sz="1200" b="1" u="sng" dirty="0"/>
              <a:t>1 : </a:t>
            </a:r>
            <a:r>
              <a:rPr lang="fr-FR" sz="1200" b="1" u="sng" dirty="0" smtClean="0"/>
              <a:t>Saisie définitive dans SILMULCA</a:t>
            </a:r>
            <a:br>
              <a:rPr lang="fr-FR" sz="1200" b="1" u="sng" dirty="0" smtClean="0"/>
            </a:br>
            <a:endParaRPr lang="fr-FR" sz="600" b="1" u="sng" dirty="0" smtClean="0"/>
          </a:p>
          <a:p>
            <a:pPr marL="171450" indent="-171450">
              <a:buFont typeface="Arial" panose="020B0604020202020204" pitchFamily="34" charset="0"/>
              <a:buChar char="•"/>
            </a:pPr>
            <a:r>
              <a:rPr lang="fr-FR" sz="1100" dirty="0" smtClean="0"/>
              <a:t>Durée</a:t>
            </a:r>
            <a:r>
              <a:rPr lang="fr-FR" sz="1100" dirty="0"/>
              <a:t>, taux, frais </a:t>
            </a:r>
            <a:r>
              <a:rPr lang="fr-FR" sz="1100" dirty="0" smtClean="0"/>
              <a:t>dossier</a:t>
            </a:r>
          </a:p>
          <a:p>
            <a:pPr marL="171450" indent="-171450">
              <a:buFont typeface="Arial" panose="020B0604020202020204" pitchFamily="34" charset="0"/>
              <a:buChar char="•"/>
            </a:pPr>
            <a:r>
              <a:rPr lang="fr-FR" sz="1100" dirty="0"/>
              <a:t>Vérifier et compléter les garanties </a:t>
            </a:r>
            <a:r>
              <a:rPr lang="fr-FR" sz="1100" dirty="0" smtClean="0">
                <a:sym typeface="Wingdings" panose="05000000000000000000" pitchFamily="2" charset="2"/>
              </a:rPr>
              <a:t> </a:t>
            </a:r>
            <a:r>
              <a:rPr lang="fr-FR" sz="1100" dirty="0" smtClean="0"/>
              <a:t>CAMCA à privilégier chaque fois que le dossier est éligible</a:t>
            </a:r>
            <a:endParaRPr lang="fr-FR" sz="1100" dirty="0"/>
          </a:p>
          <a:p>
            <a:pPr marL="171450" indent="-171450">
              <a:buFont typeface="Arial" panose="020B0604020202020204" pitchFamily="34" charset="0"/>
              <a:buChar char="•"/>
            </a:pPr>
            <a:r>
              <a:rPr lang="fr-FR" sz="1100" dirty="0" smtClean="0"/>
              <a:t>Vérifier </a:t>
            </a:r>
            <a:r>
              <a:rPr lang="fr-FR" sz="1100" dirty="0"/>
              <a:t>les quotités </a:t>
            </a:r>
            <a:r>
              <a:rPr lang="fr-FR" sz="1100" dirty="0" smtClean="0"/>
              <a:t>ADE, choisir </a:t>
            </a:r>
            <a:r>
              <a:rPr lang="fr-FR" sz="1100" dirty="0"/>
              <a:t>le canal de saisie du QS </a:t>
            </a:r>
            <a:r>
              <a:rPr lang="fr-FR" sz="1050" i="1" dirty="0" smtClean="0"/>
              <a:t>(</a:t>
            </a:r>
            <a:r>
              <a:rPr lang="fr-FR" sz="1050" i="1" dirty="0"/>
              <a:t>privilégier </a:t>
            </a:r>
            <a:r>
              <a:rPr lang="fr-FR" sz="1050" i="1" dirty="0" smtClean="0"/>
              <a:t>eADE)</a:t>
            </a:r>
          </a:p>
          <a:p>
            <a:pPr marL="177800" defTabSz="736609">
              <a:tabLst>
                <a:tab pos="446088" algn="l"/>
              </a:tabLst>
              <a:defRPr/>
            </a:pPr>
            <a:r>
              <a:rPr lang="fr-FR" sz="1100" i="1" dirty="0" smtClean="0"/>
              <a:t>	Si ADE </a:t>
            </a:r>
            <a:r>
              <a:rPr lang="fr-FR" sz="1100" i="1" dirty="0"/>
              <a:t>externe </a:t>
            </a:r>
            <a:r>
              <a:rPr lang="fr-FR" sz="1100" i="1" dirty="0" smtClean="0"/>
              <a:t> - </a:t>
            </a:r>
            <a:r>
              <a:rPr lang="fr-FR" sz="1100" dirty="0" smtClean="0"/>
              <a:t>Vérifier </a:t>
            </a:r>
            <a:r>
              <a:rPr lang="fr-FR" sz="1100" dirty="0"/>
              <a:t>la réception de l’accord du back-office </a:t>
            </a:r>
            <a:r>
              <a:rPr lang="fr-FR" sz="1100" dirty="0" smtClean="0"/>
              <a:t>ADE </a:t>
            </a:r>
            <a:br>
              <a:rPr lang="fr-FR" sz="1100" dirty="0" smtClean="0"/>
            </a:br>
            <a:r>
              <a:rPr lang="fr-FR" sz="1100" dirty="0" smtClean="0"/>
              <a:t>	S’assurer </a:t>
            </a:r>
            <a:r>
              <a:rPr lang="fr-FR" sz="1100" dirty="0"/>
              <a:t>d’avoir </a:t>
            </a:r>
            <a:r>
              <a:rPr lang="fr-FR" sz="1100" dirty="0" smtClean="0"/>
              <a:t>reçu la </a:t>
            </a:r>
            <a:r>
              <a:rPr lang="fr-FR" sz="1100" dirty="0"/>
              <a:t>délégation de bénéfice au profit du CACE signée par le </a:t>
            </a:r>
            <a:r>
              <a:rPr lang="fr-FR" sz="1100" dirty="0" smtClean="0"/>
              <a:t>client et par le </a:t>
            </a:r>
            <a:r>
              <a:rPr lang="fr-FR" sz="1100" dirty="0"/>
              <a:t>DDA avec tampon de </a:t>
            </a:r>
            <a:r>
              <a:rPr lang="fr-FR" sz="1100" dirty="0" smtClean="0"/>
              <a:t>l’agence</a:t>
            </a:r>
          </a:p>
          <a:p>
            <a:pPr marL="171450" indent="-171450">
              <a:buFont typeface="Arial" panose="020B0604020202020204" pitchFamily="34" charset="0"/>
              <a:buChar char="•"/>
            </a:pPr>
            <a:r>
              <a:rPr lang="fr-FR" sz="1100" dirty="0" smtClean="0"/>
              <a:t>S’assurer </a:t>
            </a:r>
            <a:r>
              <a:rPr lang="fr-FR" sz="1100" dirty="0"/>
              <a:t>que les conditions  négociées </a:t>
            </a:r>
            <a:r>
              <a:rPr lang="fr-FR" sz="1100" dirty="0" smtClean="0"/>
              <a:t>sont </a:t>
            </a:r>
            <a:r>
              <a:rPr lang="fr-FR" sz="1100" dirty="0"/>
              <a:t>toutes </a:t>
            </a:r>
            <a:r>
              <a:rPr lang="fr-FR" sz="1100" dirty="0" smtClean="0"/>
              <a:t>validées </a:t>
            </a:r>
            <a:r>
              <a:rPr lang="fr-FR" sz="1100" dirty="0"/>
              <a:t>par </a:t>
            </a:r>
            <a:r>
              <a:rPr lang="fr-FR" sz="1100" dirty="0" smtClean="0"/>
              <a:t>le délégataire</a:t>
            </a:r>
          </a:p>
          <a:p>
            <a:pPr marL="171450" indent="-171450">
              <a:buFont typeface="Arial" panose="020B0604020202020204" pitchFamily="34" charset="0"/>
              <a:buChar char="•"/>
            </a:pPr>
            <a:r>
              <a:rPr lang="fr-FR" sz="1100" dirty="0" smtClean="0"/>
              <a:t>Contrôler </a:t>
            </a:r>
            <a:r>
              <a:rPr lang="fr-FR" sz="1100" dirty="0"/>
              <a:t>la conformité des informations de la simulation </a:t>
            </a:r>
            <a:r>
              <a:rPr lang="fr-FR" sz="1050" i="1" dirty="0"/>
              <a:t>(voir </a:t>
            </a:r>
            <a:r>
              <a:rPr lang="fr-FR" sz="1050" i="1" dirty="0" smtClean="0"/>
              <a:t>fiche technique RFR </a:t>
            </a:r>
            <a:r>
              <a:rPr lang="fr-FR" sz="1050" i="1" dirty="0"/>
              <a:t>N-2</a:t>
            </a:r>
            <a:r>
              <a:rPr lang="fr-FR" sz="1050" i="1" dirty="0" smtClean="0"/>
              <a:t>)</a:t>
            </a:r>
            <a:endParaRPr lang="fr-FR" sz="700" i="1" dirty="0" smtClean="0"/>
          </a:p>
          <a:p>
            <a:r>
              <a:rPr lang="fr-FR" sz="700" i="1" dirty="0"/>
              <a:t> </a:t>
            </a:r>
            <a:endParaRPr lang="fr-FR" sz="700" i="1" dirty="0" smtClean="0"/>
          </a:p>
          <a:p>
            <a:r>
              <a:rPr lang="fr-FR" sz="1200" b="1" u="sng" dirty="0" smtClean="0"/>
              <a:t>Phase </a:t>
            </a:r>
            <a:r>
              <a:rPr lang="fr-FR" sz="1200" b="1" u="sng" dirty="0"/>
              <a:t>2 : </a:t>
            </a:r>
            <a:r>
              <a:rPr lang="fr-FR" sz="1200" b="1" u="sng" dirty="0" smtClean="0"/>
              <a:t>Instruction </a:t>
            </a:r>
            <a:r>
              <a:rPr lang="fr-FR" sz="1200" b="1" u="sng" dirty="0"/>
              <a:t>Green </a:t>
            </a:r>
            <a:r>
              <a:rPr lang="fr-FR" sz="1100" b="1" u="sng" dirty="0" smtClean="0"/>
              <a:t/>
            </a:r>
            <a:br>
              <a:rPr lang="fr-FR" sz="1100" b="1" u="sng" dirty="0" smtClean="0"/>
            </a:br>
            <a:endParaRPr lang="fr-FR" sz="500" b="1" u="sng" dirty="0"/>
          </a:p>
          <a:p>
            <a:pPr marL="171450" indent="-171450">
              <a:buFont typeface="Arial" panose="020B0604020202020204" pitchFamily="34" charset="0"/>
              <a:buChar char="•"/>
            </a:pPr>
            <a:r>
              <a:rPr lang="fr-FR" sz="1100" dirty="0" smtClean="0"/>
              <a:t>Basculer </a:t>
            </a:r>
            <a:r>
              <a:rPr lang="fr-FR" sz="1100" dirty="0"/>
              <a:t>dans Green via les étapes « </a:t>
            </a:r>
            <a:r>
              <a:rPr lang="fr-FR" sz="1100" dirty="0" smtClean="0"/>
              <a:t>Validation</a:t>
            </a:r>
            <a:r>
              <a:rPr lang="fr-FR" sz="1100" dirty="0"/>
              <a:t> » </a:t>
            </a:r>
            <a:r>
              <a:rPr lang="fr-FR" sz="1100" dirty="0" smtClean="0"/>
              <a:t>puis  «</a:t>
            </a:r>
            <a:r>
              <a:rPr lang="fr-FR" sz="1100" dirty="0"/>
              <a:t> </a:t>
            </a:r>
            <a:r>
              <a:rPr lang="fr-FR" sz="1100" dirty="0" smtClean="0"/>
              <a:t>Instruction</a:t>
            </a:r>
            <a:r>
              <a:rPr lang="fr-FR" sz="1100" dirty="0"/>
              <a:t> » de </a:t>
            </a:r>
            <a:r>
              <a:rPr lang="fr-FR" sz="1100" dirty="0" err="1"/>
              <a:t>SimulCA</a:t>
            </a:r>
            <a:endParaRPr lang="fr-FR" sz="1100" dirty="0"/>
          </a:p>
          <a:p>
            <a:pPr marL="171450" indent="-171450">
              <a:buFont typeface="Arial" panose="020B0604020202020204" pitchFamily="34" charset="0"/>
              <a:buChar char="•"/>
            </a:pPr>
            <a:r>
              <a:rPr lang="fr-FR" sz="1100" dirty="0" smtClean="0"/>
              <a:t>Saisir </a:t>
            </a:r>
            <a:r>
              <a:rPr lang="fr-FR" sz="1100" dirty="0"/>
              <a:t>la date de prélèvement</a:t>
            </a:r>
          </a:p>
          <a:p>
            <a:pPr marL="171450" indent="-171450">
              <a:buFont typeface="Arial" panose="020B0604020202020204" pitchFamily="34" charset="0"/>
              <a:buChar char="•"/>
            </a:pPr>
            <a:r>
              <a:rPr lang="fr-FR" sz="1100" dirty="0" smtClean="0"/>
              <a:t>Compléter les écrans </a:t>
            </a:r>
            <a:r>
              <a:rPr lang="fr-FR" sz="1100" dirty="0"/>
              <a:t>de la Garantie </a:t>
            </a:r>
            <a:r>
              <a:rPr lang="fr-FR" sz="1050" i="1" dirty="0" smtClean="0"/>
              <a:t>(si </a:t>
            </a:r>
            <a:r>
              <a:rPr lang="fr-FR" sz="1050" i="1" dirty="0"/>
              <a:t>sûreté réelle </a:t>
            </a:r>
            <a:r>
              <a:rPr lang="fr-FR" sz="1050" i="1" dirty="0" smtClean="0"/>
              <a:t>uniquement)</a:t>
            </a:r>
          </a:p>
          <a:p>
            <a:pPr marL="171450" indent="-171450">
              <a:buFont typeface="Arial" panose="020B0604020202020204" pitchFamily="34" charset="0"/>
              <a:buChar char="•"/>
            </a:pPr>
            <a:r>
              <a:rPr lang="fr-FR" sz="1100" dirty="0" smtClean="0"/>
              <a:t>Si ADE externe : sélectionner </a:t>
            </a:r>
            <a:r>
              <a:rPr lang="fr-FR" sz="1100" dirty="0"/>
              <a:t>le nom de </a:t>
            </a:r>
            <a:r>
              <a:rPr lang="fr-FR" sz="1100" dirty="0" smtClean="0"/>
              <a:t>la compagnie externe </a:t>
            </a:r>
            <a:r>
              <a:rPr lang="fr-FR" sz="1100" dirty="0"/>
              <a:t>et renseigner le coût total </a:t>
            </a:r>
            <a:r>
              <a:rPr lang="fr-FR" sz="1100" dirty="0" smtClean="0"/>
              <a:t>ADE</a:t>
            </a:r>
            <a:endParaRPr lang="fr-FR" sz="1100" dirty="0"/>
          </a:p>
          <a:p>
            <a:pPr marL="171450" indent="-171450">
              <a:buFont typeface="Arial" panose="020B0604020202020204" pitchFamily="34" charset="0"/>
              <a:buChar char="•"/>
            </a:pPr>
            <a:r>
              <a:rPr lang="fr-FR" sz="1100" dirty="0" smtClean="0"/>
              <a:t>Imprimer </a:t>
            </a:r>
            <a:r>
              <a:rPr lang="fr-FR" sz="1100" dirty="0"/>
              <a:t>la demande de </a:t>
            </a:r>
            <a:r>
              <a:rPr lang="fr-FR" sz="1100" dirty="0" smtClean="0"/>
              <a:t>financement</a:t>
            </a:r>
          </a:p>
          <a:p>
            <a:pPr marL="171450" indent="-171450">
              <a:buFont typeface="Arial" panose="020B0604020202020204" pitchFamily="34" charset="0"/>
              <a:buChar char="•"/>
            </a:pPr>
            <a:r>
              <a:rPr lang="fr-FR" sz="1100" dirty="0" smtClean="0"/>
              <a:t>Numériser </a:t>
            </a:r>
            <a:r>
              <a:rPr lang="fr-FR" sz="1100" dirty="0"/>
              <a:t>tous les éléments non numérisés dans </a:t>
            </a:r>
            <a:r>
              <a:rPr lang="fr-FR" sz="1100" dirty="0" err="1"/>
              <a:t>SimulCA</a:t>
            </a:r>
            <a:r>
              <a:rPr lang="fr-FR" sz="1100" dirty="0"/>
              <a:t> </a:t>
            </a:r>
            <a:endParaRPr lang="fr-FR" sz="1050" i="1" dirty="0" smtClean="0"/>
          </a:p>
          <a:p>
            <a:pPr marL="171450" indent="-171450">
              <a:buFont typeface="Arial" panose="020B0604020202020204" pitchFamily="34" charset="0"/>
              <a:buChar char="•"/>
            </a:pPr>
            <a:r>
              <a:rPr lang="fr-FR" sz="1100" dirty="0" smtClean="0"/>
              <a:t>Compléter la </a:t>
            </a:r>
            <a:r>
              <a:rPr lang="fr-FR" sz="1100" dirty="0"/>
              <a:t>fiche de délégation pour connaître le niveau de </a:t>
            </a:r>
            <a:r>
              <a:rPr lang="fr-FR" sz="1100" dirty="0" smtClean="0"/>
              <a:t>délégation</a:t>
            </a:r>
          </a:p>
          <a:p>
            <a:pPr marL="171450" indent="-171450">
              <a:buFont typeface="Arial" panose="020B0604020202020204" pitchFamily="34" charset="0"/>
              <a:buChar char="•"/>
              <a:tabLst>
                <a:tab pos="446088" algn="l"/>
              </a:tabLst>
            </a:pPr>
            <a:r>
              <a:rPr lang="fr-FR" sz="1100" dirty="0" smtClean="0"/>
              <a:t>Saisir </a:t>
            </a:r>
            <a:r>
              <a:rPr lang="fr-FR" sz="1100" dirty="0"/>
              <a:t>les avis et commentaires dans Green </a:t>
            </a:r>
            <a:r>
              <a:rPr lang="fr-FR" sz="1100" dirty="0" smtClean="0"/>
              <a:t/>
            </a:r>
            <a:br>
              <a:rPr lang="fr-FR" sz="1100" dirty="0" smtClean="0"/>
            </a:br>
            <a:r>
              <a:rPr lang="fr-FR" sz="1100" dirty="0" smtClean="0"/>
              <a:t>	S</a:t>
            </a:r>
            <a:r>
              <a:rPr lang="fr-FR" sz="1100" i="1" dirty="0" smtClean="0"/>
              <a:t>i </a:t>
            </a:r>
            <a:r>
              <a:rPr lang="fr-FR" sz="1100" i="1" dirty="0"/>
              <a:t>niveau décision différent instructeur </a:t>
            </a:r>
            <a:r>
              <a:rPr lang="fr-FR" sz="1100" dirty="0" smtClean="0">
                <a:sym typeface="Wingdings" panose="05000000000000000000" pitchFamily="2" charset="2"/>
              </a:rPr>
              <a:t> faire suivre</a:t>
            </a:r>
            <a:r>
              <a:rPr lang="fr-FR" sz="1100" dirty="0" smtClean="0"/>
              <a:t> </a:t>
            </a:r>
            <a:r>
              <a:rPr lang="fr-FR" sz="1100" dirty="0"/>
              <a:t>la délégation d’octroi </a:t>
            </a:r>
            <a:r>
              <a:rPr lang="fr-FR" sz="1100" dirty="0" smtClean="0"/>
              <a:t>en </a:t>
            </a:r>
            <a:r>
              <a:rPr lang="fr-FR" sz="1100" dirty="0"/>
              <a:t>cliquant </a:t>
            </a:r>
            <a:r>
              <a:rPr lang="fr-FR" sz="1100" dirty="0" smtClean="0"/>
              <a:t>sur</a:t>
            </a:r>
            <a:br>
              <a:rPr lang="fr-FR" sz="1100" dirty="0" smtClean="0"/>
            </a:br>
            <a:r>
              <a:rPr lang="fr-FR" sz="1100" dirty="0" smtClean="0"/>
              <a:t>	le </a:t>
            </a:r>
            <a:r>
              <a:rPr lang="fr-FR" sz="1100" dirty="0"/>
              <a:t>point d’interrogation de la PIAF « fiche de décision </a:t>
            </a:r>
            <a:r>
              <a:rPr lang="fr-FR" sz="1100" dirty="0" smtClean="0"/>
              <a:t>»</a:t>
            </a:r>
            <a:endParaRPr lang="fr-FR" sz="1100" dirty="0"/>
          </a:p>
        </p:txBody>
      </p:sp>
      <p:sp>
        <p:nvSpPr>
          <p:cNvPr id="14" name="Rectangle 13">
            <a:extLst>
              <a:ext uri="{FF2B5EF4-FFF2-40B4-BE49-F238E27FC236}">
                <a16:creationId xmlns:a16="http://schemas.microsoft.com/office/drawing/2014/main" xmlns="" id="{CC9B0F4B-DF37-431A-B54F-C8E9F178C5C7}"/>
              </a:ext>
            </a:extLst>
          </p:cNvPr>
          <p:cNvSpPr/>
          <p:nvPr/>
        </p:nvSpPr>
        <p:spPr>
          <a:xfrm>
            <a:off x="6603852" y="5291329"/>
            <a:ext cx="3024336" cy="1492331"/>
          </a:xfrm>
          <a:prstGeom prst="rect">
            <a:avLst/>
          </a:prstGeom>
          <a:solidFill>
            <a:schemeClr val="bg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18000" rIns="18000" rtlCol="0" anchor="t">
            <a:noAutofit/>
          </a:bodyPr>
          <a:lstStyle/>
          <a:p>
            <a:pPr marL="171450" indent="-171450">
              <a:buFont typeface="Calibri" panose="020F0502020204030204" pitchFamily="34" charset="0"/>
              <a:buChar char="&gt;"/>
            </a:pPr>
            <a:r>
              <a:rPr lang="fr-FR" sz="1100" dirty="0" smtClean="0">
                <a:solidFill>
                  <a:schemeClr val="tx1"/>
                </a:solidFill>
                <a:hlinkClick r:id="rId6" action="ppaction://hlinksldjump"/>
              </a:rPr>
              <a:t>Fiche </a:t>
            </a:r>
            <a:r>
              <a:rPr lang="fr-FR" sz="1100" dirty="0">
                <a:solidFill>
                  <a:schemeClr val="tx1"/>
                </a:solidFill>
                <a:hlinkClick r:id="rId6" action="ppaction://hlinksldjump"/>
              </a:rPr>
              <a:t>coût de construction</a:t>
            </a:r>
            <a:endParaRPr lang="fr-FR" sz="1100" dirty="0">
              <a:solidFill>
                <a:schemeClr val="tx1"/>
              </a:solidFill>
            </a:endParaRPr>
          </a:p>
          <a:p>
            <a:pPr marL="171450" indent="-171450">
              <a:buFont typeface="Calibri" panose="020F0502020204030204" pitchFamily="34" charset="0"/>
              <a:buChar char="&gt;"/>
            </a:pPr>
            <a:r>
              <a:rPr lang="fr-FR" sz="1100" dirty="0" smtClean="0">
                <a:solidFill>
                  <a:schemeClr val="tx1"/>
                </a:solidFill>
                <a:hlinkClick r:id="rId7" action="ppaction://hlinksldjump"/>
              </a:rPr>
              <a:t>Renseigner </a:t>
            </a:r>
            <a:r>
              <a:rPr lang="fr-FR" sz="1100" dirty="0">
                <a:solidFill>
                  <a:schemeClr val="tx1"/>
                </a:solidFill>
                <a:hlinkClick r:id="rId7" action="ppaction://hlinksldjump"/>
              </a:rPr>
              <a:t>les garanties</a:t>
            </a:r>
            <a:endParaRPr lang="fr-FR" sz="1100" dirty="0">
              <a:solidFill>
                <a:schemeClr val="tx1"/>
              </a:solidFill>
            </a:endParaRPr>
          </a:p>
          <a:p>
            <a:pPr marL="171450" indent="-171450">
              <a:buFont typeface="Calibri" panose="020F0502020204030204" pitchFamily="34" charset="0"/>
              <a:buChar char="&gt;"/>
            </a:pPr>
            <a:r>
              <a:rPr lang="fr-FR" sz="1100" dirty="0" smtClean="0">
                <a:solidFill>
                  <a:schemeClr val="tx1"/>
                </a:solidFill>
                <a:hlinkClick r:id="rId8" action="ppaction://hlinksldjump"/>
              </a:rPr>
              <a:t>Fiche </a:t>
            </a:r>
            <a:r>
              <a:rPr lang="fr-FR" sz="1100" dirty="0">
                <a:solidFill>
                  <a:schemeClr val="tx1"/>
                </a:solidFill>
                <a:hlinkClick r:id="rId8" action="ppaction://hlinksldjump"/>
              </a:rPr>
              <a:t>de répartition PPD/ Hypothèque</a:t>
            </a:r>
            <a:endParaRPr lang="fr-FR" sz="1100" dirty="0">
              <a:solidFill>
                <a:schemeClr val="tx1"/>
              </a:solidFill>
            </a:endParaRPr>
          </a:p>
          <a:p>
            <a:pPr marL="171450" indent="-171450" defTabSz="736609">
              <a:buFont typeface="Calibri" panose="020F0502020204030204" pitchFamily="34" charset="0"/>
              <a:buChar char="&gt;"/>
              <a:defRPr/>
            </a:pPr>
            <a:r>
              <a:rPr lang="fr-FR" sz="1100" dirty="0" smtClean="0">
                <a:solidFill>
                  <a:schemeClr val="tx1"/>
                </a:solidFill>
                <a:hlinkClick r:id="rId9" action="ppaction://hlinksldjump"/>
              </a:rPr>
              <a:t>Guide eADE</a:t>
            </a:r>
            <a:endParaRPr lang="fr-FR" sz="1100" dirty="0">
              <a:solidFill>
                <a:schemeClr val="tx1"/>
              </a:solidFill>
            </a:endParaRPr>
          </a:p>
          <a:p>
            <a:pPr marL="171450" indent="-171450" defTabSz="736609">
              <a:buFont typeface="Calibri" panose="020F0502020204030204" pitchFamily="34" charset="0"/>
              <a:buChar char="&gt;"/>
              <a:defRPr/>
            </a:pPr>
            <a:r>
              <a:rPr lang="fr-FR" sz="1100" dirty="0" smtClean="0">
                <a:solidFill>
                  <a:schemeClr val="tx1"/>
                </a:solidFill>
                <a:hlinkClick r:id="rId10" action="ppaction://hlinksldjump"/>
              </a:rPr>
              <a:t>RFR </a:t>
            </a:r>
            <a:r>
              <a:rPr lang="fr-FR" sz="1100" dirty="0">
                <a:solidFill>
                  <a:schemeClr val="tx1"/>
                </a:solidFill>
                <a:hlinkClick r:id="rId10" action="ppaction://hlinksldjump"/>
              </a:rPr>
              <a:t>N-2</a:t>
            </a:r>
            <a:endParaRPr lang="fr-FR" sz="1100" dirty="0">
              <a:solidFill>
                <a:schemeClr val="tx1"/>
              </a:solidFill>
            </a:endParaRPr>
          </a:p>
          <a:p>
            <a:pPr marL="171450" indent="-171450" defTabSz="736609">
              <a:buFont typeface="Calibri" panose="020F0502020204030204" pitchFamily="34" charset="0"/>
              <a:buChar char="&gt;"/>
              <a:defRPr/>
            </a:pPr>
            <a:r>
              <a:rPr lang="fr-FR" sz="1100" dirty="0" smtClean="0">
                <a:solidFill>
                  <a:schemeClr val="tx1"/>
                </a:solidFill>
                <a:hlinkClick r:id="rId11" action="ppaction://hlinksldjump"/>
              </a:rPr>
              <a:t>Fiche </a:t>
            </a:r>
            <a:r>
              <a:rPr lang="fr-FR" sz="1100" dirty="0">
                <a:solidFill>
                  <a:schemeClr val="tx1"/>
                </a:solidFill>
                <a:hlinkClick r:id="rId11" action="ppaction://hlinksldjump"/>
              </a:rPr>
              <a:t>PAS</a:t>
            </a:r>
            <a:endParaRPr lang="fr-FR" sz="1100" dirty="0">
              <a:solidFill>
                <a:schemeClr val="tx1"/>
              </a:solidFill>
            </a:endParaRPr>
          </a:p>
          <a:p>
            <a:pPr marL="171450" indent="-171450" defTabSz="736609">
              <a:buFont typeface="Calibri" panose="020F0502020204030204" pitchFamily="34" charset="0"/>
              <a:buChar char="&gt;"/>
              <a:defRPr/>
            </a:pPr>
            <a:r>
              <a:rPr lang="fr-FR" sz="1100" dirty="0" smtClean="0">
                <a:solidFill>
                  <a:schemeClr val="tx1"/>
                </a:solidFill>
                <a:hlinkClick r:id="rId12" action="ppaction://hlinksldjump"/>
              </a:rPr>
              <a:t>Fiche </a:t>
            </a:r>
            <a:r>
              <a:rPr lang="fr-FR" sz="1100" dirty="0">
                <a:solidFill>
                  <a:schemeClr val="tx1"/>
                </a:solidFill>
                <a:hlinkClick r:id="rId12" action="ppaction://hlinksldjump"/>
              </a:rPr>
              <a:t>PTZ</a:t>
            </a:r>
            <a:endParaRPr lang="fr-FR" sz="1100" dirty="0">
              <a:solidFill>
                <a:schemeClr val="tx1"/>
              </a:solidFill>
            </a:endParaRPr>
          </a:p>
          <a:p>
            <a:pPr marL="171450" lvl="0" indent="-171450" defTabSz="736609">
              <a:buFont typeface="Calibri" panose="020F0502020204030204" pitchFamily="34" charset="0"/>
              <a:buChar char="&gt;"/>
              <a:defRPr/>
            </a:pPr>
            <a:r>
              <a:rPr lang="fr-FR" sz="1100" u="sng" dirty="0">
                <a:solidFill>
                  <a:schemeClr val="tx1"/>
                </a:solidFill>
                <a:hlinkClick r:id="rId13" action="ppaction://hlinksldjump"/>
              </a:rPr>
              <a:t>Rédiger </a:t>
            </a:r>
            <a:r>
              <a:rPr lang="fr-FR" sz="1100" u="sng" dirty="0">
                <a:solidFill>
                  <a:prstClr val="black"/>
                </a:solidFill>
                <a:hlinkClick r:id="rId13" action="ppaction://hlinksldjump"/>
              </a:rPr>
              <a:t>une délégation d ’octroi</a:t>
            </a:r>
            <a:endParaRPr lang="fr-FR" sz="1100" u="sng" dirty="0"/>
          </a:p>
          <a:p>
            <a:pPr marL="171450" indent="-171450">
              <a:buFont typeface="Calibri" panose="020F0502020204030204" pitchFamily="34" charset="0"/>
              <a:buChar char="&gt;"/>
            </a:pPr>
            <a:endParaRPr lang="fr-FR" sz="1100" dirty="0">
              <a:solidFill>
                <a:schemeClr val="tx1"/>
              </a:solidFill>
            </a:endParaRPr>
          </a:p>
        </p:txBody>
      </p:sp>
      <p:sp>
        <p:nvSpPr>
          <p:cNvPr id="15" name="Rectangle 14">
            <a:extLst>
              <a:ext uri="{FF2B5EF4-FFF2-40B4-BE49-F238E27FC236}">
                <a16:creationId xmlns:a16="http://schemas.microsoft.com/office/drawing/2014/main" xmlns="" id="{B735BB12-C70E-4AF5-AA02-8E422B78FD28}"/>
              </a:ext>
            </a:extLst>
          </p:cNvPr>
          <p:cNvSpPr/>
          <p:nvPr/>
        </p:nvSpPr>
        <p:spPr>
          <a:xfrm>
            <a:off x="6603851" y="4983460"/>
            <a:ext cx="3023871" cy="316835"/>
          </a:xfrm>
          <a:prstGeom prst="rect">
            <a:avLst/>
          </a:prstGeom>
          <a:solidFill>
            <a:schemeClr val="accent2"/>
          </a:solidFill>
          <a:ln w="127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FICHES techniques </a:t>
            </a:r>
          </a:p>
        </p:txBody>
      </p:sp>
      <p:sp>
        <p:nvSpPr>
          <p:cNvPr id="17" name="Rectangle 16">
            <a:extLst>
              <a:ext uri="{FF2B5EF4-FFF2-40B4-BE49-F238E27FC236}">
                <a16:creationId xmlns:a16="http://schemas.microsoft.com/office/drawing/2014/main" xmlns="" id="{5B7E94C3-F886-4BDE-B232-8935914A1BF3}"/>
              </a:ext>
            </a:extLst>
          </p:cNvPr>
          <p:cNvSpPr/>
          <p:nvPr/>
        </p:nvSpPr>
        <p:spPr>
          <a:xfrm>
            <a:off x="1062805" y="10633"/>
            <a:ext cx="1421629" cy="332743"/>
          </a:xfrm>
          <a:prstGeom prst="rect">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ÉTAPE</a:t>
            </a:r>
          </a:p>
        </p:txBody>
      </p:sp>
      <p:pic>
        <p:nvPicPr>
          <p:cNvPr id="18" name="Espace réservé du contenu 34">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
        <p:nvSpPr>
          <p:cNvPr id="16" name="Rectangle 15">
            <a:extLst>
              <a:ext uri="{FF2B5EF4-FFF2-40B4-BE49-F238E27FC236}">
                <a16:creationId xmlns:a16="http://schemas.microsoft.com/office/drawing/2014/main" xmlns="" id="{0BB164D1-1ECB-4B1E-A03C-741471DE6D01}"/>
              </a:ext>
            </a:extLst>
          </p:cNvPr>
          <p:cNvSpPr/>
          <p:nvPr/>
        </p:nvSpPr>
        <p:spPr>
          <a:xfrm>
            <a:off x="272480" y="696028"/>
            <a:ext cx="658210" cy="100901"/>
          </a:xfrm>
          <a:prstGeom prst="rect">
            <a:avLst/>
          </a:prstGeom>
          <a:noFill/>
          <a:ln w="28575" cap="flat" cmpd="sng" algn="ctr">
            <a:solidFill>
              <a:schemeClr val="tx1">
                <a:lumMod val="95000"/>
                <a:lumOff val="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Tree>
    <p:extLst>
      <p:ext uri="{BB962C8B-B14F-4D97-AF65-F5344CB8AC3E}">
        <p14:creationId xmlns:p14="http://schemas.microsoft.com/office/powerpoint/2010/main" val="561366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Cadre 9"/>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642"/>
          <a:stretch/>
        </p:blipFill>
        <p:spPr bwMode="auto">
          <a:xfrm>
            <a:off x="272480" y="2780928"/>
            <a:ext cx="3914175" cy="26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5097016" y="1167135"/>
            <a:ext cx="4186362" cy="461665"/>
          </a:xfrm>
          <a:prstGeom prst="rect">
            <a:avLst/>
          </a:prstGeom>
          <a:noFill/>
        </p:spPr>
        <p:txBody>
          <a:bodyPr wrap="square" rtlCol="0">
            <a:spAutoFit/>
          </a:bodyPr>
          <a:lstStyle/>
          <a:p>
            <a:pPr algn="ctr"/>
            <a:r>
              <a:rPr lang="fr-FR" sz="1200" b="1" dirty="0" smtClean="0"/>
              <a:t>Exemples de devis finançables et non finançables dans le cadre d’un projet de construction</a:t>
            </a:r>
          </a:p>
        </p:txBody>
      </p:sp>
      <p:graphicFrame>
        <p:nvGraphicFramePr>
          <p:cNvPr id="4" name="Tableau 3"/>
          <p:cNvGraphicFramePr>
            <a:graphicFrameLocks noGrp="1"/>
          </p:cNvGraphicFramePr>
          <p:nvPr>
            <p:extLst>
              <p:ext uri="{D42A27DB-BD31-4B8C-83A1-F6EECF244321}">
                <p14:modId xmlns:p14="http://schemas.microsoft.com/office/powerpoint/2010/main" val="4249674646"/>
              </p:ext>
            </p:extLst>
          </p:nvPr>
        </p:nvGraphicFramePr>
        <p:xfrm>
          <a:off x="5097016" y="1696127"/>
          <a:ext cx="4176464" cy="2180400"/>
        </p:xfrm>
        <a:graphic>
          <a:graphicData uri="http://schemas.openxmlformats.org/drawingml/2006/table">
            <a:tbl>
              <a:tblPr firstRow="1" bandRow="1">
                <a:tableStyleId>{8B474BC9-D0CF-4241-9BFE-268074C0953F}</a:tableStyleId>
              </a:tblPr>
              <a:tblGrid>
                <a:gridCol w="2088232"/>
                <a:gridCol w="2088232"/>
              </a:tblGrid>
              <a:tr h="205808">
                <a:tc>
                  <a:txBody>
                    <a:bodyPr/>
                    <a:lstStyle/>
                    <a:p>
                      <a:pPr algn="ctr" fontAlgn="ctr"/>
                      <a:r>
                        <a:rPr lang="fr-FR" sz="1000" b="1" i="0" u="none" strike="noStrike" dirty="0">
                          <a:solidFill>
                            <a:srgbClr val="FFFFFF"/>
                          </a:solidFill>
                          <a:effectLst/>
                          <a:latin typeface="Arial"/>
                        </a:rPr>
                        <a:t>Eléments finançables</a:t>
                      </a:r>
                    </a:p>
                  </a:txBody>
                  <a:tcPr marL="36000" marR="36000" marT="36000" marB="36000" anchor="ctr">
                    <a:lnB w="12700" cap="flat" cmpd="sng" algn="ctr">
                      <a:solidFill>
                        <a:schemeClr val="accent3"/>
                      </a:solidFill>
                      <a:prstDash val="sysDash"/>
                      <a:round/>
                      <a:headEnd type="none" w="med" len="med"/>
                      <a:tailEnd type="none" w="med" len="med"/>
                    </a:lnB>
                    <a:solidFill>
                      <a:srgbClr val="00B050"/>
                    </a:solidFill>
                  </a:tcPr>
                </a:tc>
                <a:tc>
                  <a:txBody>
                    <a:bodyPr/>
                    <a:lstStyle/>
                    <a:p>
                      <a:pPr algn="ctr" fontAlgn="ctr"/>
                      <a:r>
                        <a:rPr lang="fr-FR" sz="1000" b="0" i="1" u="none" strike="noStrike" dirty="0">
                          <a:solidFill>
                            <a:srgbClr val="FFFFFF"/>
                          </a:solidFill>
                          <a:effectLst/>
                          <a:latin typeface="Arial"/>
                        </a:rPr>
                        <a:t>(non exhaustif)</a:t>
                      </a:r>
                    </a:p>
                  </a:txBody>
                  <a:tcPr marL="36000" marR="36000" marT="36000" marB="36000" anchor="ctr">
                    <a:lnB w="12700" cap="flat" cmpd="sng" algn="ctr">
                      <a:solidFill>
                        <a:schemeClr val="accent3"/>
                      </a:solidFill>
                      <a:prstDash val="sysDash"/>
                      <a:round/>
                      <a:headEnd type="none" w="med" len="med"/>
                      <a:tailEnd type="none" w="med" len="med"/>
                    </a:lnB>
                    <a:solidFill>
                      <a:srgbClr val="00B050"/>
                    </a:solidFill>
                  </a:tcPr>
                </a:tc>
              </a:tr>
              <a:tr h="205808">
                <a:tc>
                  <a:txBody>
                    <a:bodyPr/>
                    <a:lstStyle/>
                    <a:p>
                      <a:pPr algn="ctr" fontAlgn="ctr"/>
                      <a:r>
                        <a:rPr lang="fr-FR" sz="1000" b="1" i="0" u="none" strike="noStrike" dirty="0">
                          <a:effectLst/>
                          <a:latin typeface="Arial"/>
                        </a:rPr>
                        <a:t>Familles</a:t>
                      </a:r>
                    </a:p>
                  </a:txBody>
                  <a:tcPr marL="36000" marR="36000" marT="36000" marB="3600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c>
                  <a:txBody>
                    <a:bodyPr/>
                    <a:lstStyle/>
                    <a:p>
                      <a:pPr algn="ctr" fontAlgn="ctr"/>
                      <a:r>
                        <a:rPr lang="fr-FR" sz="1000" b="1" i="0" u="none" strike="noStrike">
                          <a:effectLst/>
                          <a:latin typeface="Arial"/>
                        </a:rPr>
                        <a:t>Exemples</a:t>
                      </a:r>
                    </a:p>
                  </a:txBody>
                  <a:tcPr marL="36000" marR="36000" marT="36000" marB="3600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r>
              <a:tr h="205808">
                <a:tc>
                  <a:txBody>
                    <a:bodyPr/>
                    <a:lstStyle/>
                    <a:p>
                      <a:pPr algn="l" fontAlgn="ctr"/>
                      <a:r>
                        <a:rPr lang="fr-FR" sz="1000" b="0" i="0" u="none" strike="noStrike" dirty="0">
                          <a:effectLst/>
                          <a:latin typeface="Arial"/>
                        </a:rPr>
                        <a:t>Location matériel</a:t>
                      </a:r>
                    </a:p>
                  </a:txBody>
                  <a:tcPr marL="36000" marR="36000" marT="36000" marB="3600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c>
                  <a:txBody>
                    <a:bodyPr/>
                    <a:lstStyle/>
                    <a:p>
                      <a:pPr algn="l" fontAlgn="ctr"/>
                      <a:r>
                        <a:rPr lang="fr-FR" sz="1000" b="0" i="0" u="none" strike="noStrike" dirty="0">
                          <a:effectLst/>
                          <a:latin typeface="Arial"/>
                        </a:rPr>
                        <a:t>Grue, pelleteuse, bétonnière…</a:t>
                      </a:r>
                    </a:p>
                  </a:txBody>
                  <a:tcPr marL="36000" marR="36000" marT="36000" marB="3600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r>
              <a:tr h="267191">
                <a:tc>
                  <a:txBody>
                    <a:bodyPr/>
                    <a:lstStyle/>
                    <a:p>
                      <a:pPr algn="l" fontAlgn="ctr"/>
                      <a:r>
                        <a:rPr lang="fr-FR" sz="1000" b="0" i="0" u="none" strike="noStrike">
                          <a:effectLst/>
                          <a:latin typeface="Arial"/>
                        </a:rPr>
                        <a:t>Achat de matériel </a:t>
                      </a:r>
                      <a:br>
                        <a:rPr lang="fr-FR" sz="1000" b="0" i="0" u="none" strike="noStrike">
                          <a:effectLst/>
                          <a:latin typeface="Arial"/>
                        </a:rPr>
                      </a:br>
                      <a:r>
                        <a:rPr lang="fr-FR" sz="1000" b="0" i="0" u="none" strike="noStrike">
                          <a:effectLst/>
                          <a:latin typeface="Arial"/>
                        </a:rPr>
                        <a:t>(si inférieur à 250€)</a:t>
                      </a:r>
                    </a:p>
                  </a:txBody>
                  <a:tcPr marL="36000" marR="36000" marT="36000" marB="3600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c>
                  <a:txBody>
                    <a:bodyPr/>
                    <a:lstStyle/>
                    <a:p>
                      <a:pPr algn="l" fontAlgn="ctr"/>
                      <a:r>
                        <a:rPr lang="fr-FR" sz="1000" b="0" i="0" u="none" strike="noStrike" dirty="0" err="1">
                          <a:effectLst/>
                          <a:latin typeface="Arial"/>
                        </a:rPr>
                        <a:t>Perçeuse</a:t>
                      </a:r>
                      <a:r>
                        <a:rPr lang="fr-FR" sz="1000" b="0" i="0" u="none" strike="noStrike" dirty="0">
                          <a:effectLst/>
                          <a:latin typeface="Arial"/>
                        </a:rPr>
                        <a:t>, tournevis…</a:t>
                      </a:r>
                    </a:p>
                  </a:txBody>
                  <a:tcPr marL="36000" marR="36000" marT="36000" marB="3600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r>
              <a:tr h="205808">
                <a:tc>
                  <a:txBody>
                    <a:bodyPr/>
                    <a:lstStyle/>
                    <a:p>
                      <a:pPr algn="l" fontAlgn="ctr"/>
                      <a:r>
                        <a:rPr lang="fr-FR" sz="1000" b="0" i="0" u="none" strike="noStrike">
                          <a:effectLst/>
                          <a:latin typeface="Arial"/>
                        </a:rPr>
                        <a:t>Dressing (si sur mesure)</a:t>
                      </a:r>
                    </a:p>
                  </a:txBody>
                  <a:tcPr marL="36000" marR="36000" marT="36000" marB="3600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c>
                  <a:txBody>
                    <a:bodyPr/>
                    <a:lstStyle/>
                    <a:p>
                      <a:pPr algn="l" fontAlgn="ctr"/>
                      <a:r>
                        <a:rPr lang="fr-FR" sz="1000" b="0" i="0" u="none" strike="noStrike" dirty="0">
                          <a:effectLst/>
                          <a:latin typeface="Arial"/>
                        </a:rPr>
                        <a:t> </a:t>
                      </a:r>
                    </a:p>
                  </a:txBody>
                  <a:tcPr marL="36000" marR="36000" marT="36000" marB="3600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r>
              <a:tr h="267191">
                <a:tc>
                  <a:txBody>
                    <a:bodyPr/>
                    <a:lstStyle/>
                    <a:p>
                      <a:pPr algn="l" fontAlgn="ctr"/>
                      <a:r>
                        <a:rPr lang="fr-FR" sz="1000" b="0" i="0" u="none" strike="noStrike">
                          <a:effectLst/>
                          <a:latin typeface="Arial"/>
                        </a:rPr>
                        <a:t>Piscine (si associé à la construction du bien)</a:t>
                      </a:r>
                    </a:p>
                  </a:txBody>
                  <a:tcPr marL="36000" marR="36000" marT="36000" marB="3600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c>
                  <a:txBody>
                    <a:bodyPr/>
                    <a:lstStyle/>
                    <a:p>
                      <a:pPr algn="l" fontAlgn="ctr"/>
                      <a:r>
                        <a:rPr lang="fr-FR" sz="1000" b="0" i="0" u="none" strike="noStrike" dirty="0">
                          <a:effectLst/>
                          <a:latin typeface="Arial"/>
                        </a:rPr>
                        <a:t>Piscine, volet, pompe à chaleur, moteur…</a:t>
                      </a:r>
                    </a:p>
                  </a:txBody>
                  <a:tcPr marL="36000" marR="36000" marT="36000" marB="3600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r>
              <a:tr h="375259">
                <a:tc>
                  <a:txBody>
                    <a:bodyPr/>
                    <a:lstStyle/>
                    <a:p>
                      <a:pPr algn="l" fontAlgn="ctr"/>
                      <a:r>
                        <a:rPr lang="fr-FR" sz="1000" b="0" i="0" u="none" strike="noStrike" dirty="0">
                          <a:effectLst/>
                          <a:latin typeface="Arial"/>
                        </a:rPr>
                        <a:t>Autres (hors travaux) : assurance dommages </a:t>
                      </a:r>
                      <a:r>
                        <a:rPr lang="fr-FR" sz="1000" b="0" i="0" u="none" strike="noStrike" dirty="0" smtClean="0">
                          <a:effectLst/>
                          <a:latin typeface="Arial"/>
                        </a:rPr>
                        <a:t>ouvrage, honoraires </a:t>
                      </a:r>
                      <a:r>
                        <a:rPr lang="fr-FR" sz="1000" b="0" i="0" u="none" strike="noStrike" dirty="0">
                          <a:effectLst/>
                          <a:latin typeface="Arial"/>
                        </a:rPr>
                        <a:t>architecte, géomètre</a:t>
                      </a:r>
                    </a:p>
                  </a:txBody>
                  <a:tcPr marL="36000" marR="36000" marT="36000" marB="3600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c>
                  <a:txBody>
                    <a:bodyPr/>
                    <a:lstStyle/>
                    <a:p>
                      <a:pPr algn="l" fontAlgn="ctr"/>
                      <a:r>
                        <a:rPr lang="fr-FR" sz="1000" b="0" i="0" u="none" strike="noStrike" dirty="0">
                          <a:effectLst/>
                          <a:latin typeface="Arial"/>
                        </a:rPr>
                        <a:t> </a:t>
                      </a:r>
                    </a:p>
                  </a:txBody>
                  <a:tcPr marL="36000" marR="36000" marT="36000" marB="3600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r>
            </a:tbl>
          </a:graphicData>
        </a:graphic>
      </p:graphicFrame>
      <p:graphicFrame>
        <p:nvGraphicFramePr>
          <p:cNvPr id="15" name="Tableau 14"/>
          <p:cNvGraphicFramePr>
            <a:graphicFrameLocks noGrp="1"/>
          </p:cNvGraphicFramePr>
          <p:nvPr>
            <p:extLst>
              <p:ext uri="{D42A27DB-BD31-4B8C-83A1-F6EECF244321}">
                <p14:modId xmlns:p14="http://schemas.microsoft.com/office/powerpoint/2010/main" val="4120092802"/>
              </p:ext>
            </p:extLst>
          </p:nvPr>
        </p:nvGraphicFramePr>
        <p:xfrm>
          <a:off x="5097016" y="4170463"/>
          <a:ext cx="4176464" cy="2035826"/>
        </p:xfrm>
        <a:graphic>
          <a:graphicData uri="http://schemas.openxmlformats.org/drawingml/2006/table">
            <a:tbl>
              <a:tblPr firstRow="1" bandRow="1">
                <a:tableStyleId>{8B474BC9-D0CF-4241-9BFE-268074C0953F}</a:tableStyleId>
              </a:tblPr>
              <a:tblGrid>
                <a:gridCol w="2088232"/>
                <a:gridCol w="2088232"/>
              </a:tblGrid>
              <a:tr h="204825">
                <a:tc>
                  <a:txBody>
                    <a:bodyPr/>
                    <a:lstStyle/>
                    <a:p>
                      <a:pPr algn="l" fontAlgn="ctr"/>
                      <a:r>
                        <a:rPr lang="fr-FR" sz="1000" b="1" i="0" u="none" strike="noStrike" dirty="0">
                          <a:solidFill>
                            <a:srgbClr val="FFFFFF"/>
                          </a:solidFill>
                          <a:effectLst/>
                          <a:latin typeface="Arial"/>
                        </a:rPr>
                        <a:t>Eléments non finançables</a:t>
                      </a:r>
                    </a:p>
                  </a:txBody>
                  <a:tcPr marL="9525" marR="9525" marT="9525" marB="0" anchor="ctr">
                    <a:lnB w="12700" cap="flat" cmpd="sng" algn="ctr">
                      <a:solidFill>
                        <a:schemeClr val="accent3"/>
                      </a:solidFill>
                      <a:prstDash val="sysDash"/>
                      <a:round/>
                      <a:headEnd type="none" w="med" len="med"/>
                      <a:tailEnd type="none" w="med" len="med"/>
                    </a:lnB>
                    <a:solidFill>
                      <a:srgbClr val="FF0000"/>
                    </a:solidFill>
                  </a:tcPr>
                </a:tc>
                <a:tc>
                  <a:txBody>
                    <a:bodyPr/>
                    <a:lstStyle/>
                    <a:p>
                      <a:pPr algn="ctr" fontAlgn="ctr"/>
                      <a:r>
                        <a:rPr lang="fr-FR" sz="1000" b="0" i="1" u="none" strike="noStrike" dirty="0">
                          <a:solidFill>
                            <a:srgbClr val="FFFFFF"/>
                          </a:solidFill>
                          <a:effectLst/>
                          <a:latin typeface="Arial"/>
                        </a:rPr>
                        <a:t>(non exhaustif)</a:t>
                      </a:r>
                    </a:p>
                  </a:txBody>
                  <a:tcPr marL="9525" marR="9525" marT="9525" marB="0" anchor="ctr">
                    <a:lnB w="12700" cap="flat" cmpd="sng" algn="ctr">
                      <a:solidFill>
                        <a:schemeClr val="accent3"/>
                      </a:solidFill>
                      <a:prstDash val="sysDash"/>
                      <a:round/>
                      <a:headEnd type="none" w="med" len="med"/>
                      <a:tailEnd type="none" w="med" len="med"/>
                    </a:lnB>
                    <a:solidFill>
                      <a:srgbClr val="FF0000"/>
                    </a:solidFill>
                  </a:tcPr>
                </a:tc>
              </a:tr>
              <a:tr h="204825">
                <a:tc>
                  <a:txBody>
                    <a:bodyPr/>
                    <a:lstStyle/>
                    <a:p>
                      <a:pPr algn="ctr" fontAlgn="ctr"/>
                      <a:r>
                        <a:rPr lang="fr-FR" sz="1000" b="1" i="0" u="none" strike="noStrike">
                          <a:effectLst/>
                          <a:latin typeface="Arial"/>
                        </a:rPr>
                        <a:t>Familles</a:t>
                      </a:r>
                    </a:p>
                  </a:txBody>
                  <a:tcPr marL="9525" marR="9525" marT="9525" marB="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c>
                  <a:txBody>
                    <a:bodyPr/>
                    <a:lstStyle/>
                    <a:p>
                      <a:pPr algn="ctr" fontAlgn="ctr"/>
                      <a:r>
                        <a:rPr lang="fr-FR" sz="1000" b="1" i="0" u="none" strike="noStrike" dirty="0">
                          <a:effectLst/>
                          <a:latin typeface="Arial"/>
                        </a:rPr>
                        <a:t>Exemples</a:t>
                      </a:r>
                    </a:p>
                  </a:txBody>
                  <a:tcPr marL="9525" marR="9525" marT="9525" marB="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r>
              <a:tr h="221825">
                <a:tc>
                  <a:txBody>
                    <a:bodyPr/>
                    <a:lstStyle/>
                    <a:p>
                      <a:pPr algn="l" fontAlgn="ctr"/>
                      <a:r>
                        <a:rPr lang="fr-FR" sz="1000" b="0" i="0" u="none" strike="noStrike">
                          <a:effectLst/>
                          <a:latin typeface="Arial"/>
                        </a:rPr>
                        <a:t>Végétaux</a:t>
                      </a:r>
                    </a:p>
                  </a:txBody>
                  <a:tcPr marL="9525" marR="9525" marT="9525" marB="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c>
                  <a:txBody>
                    <a:bodyPr/>
                    <a:lstStyle/>
                    <a:p>
                      <a:pPr algn="l" fontAlgn="ctr"/>
                      <a:r>
                        <a:rPr lang="fr-FR" sz="1000" b="0" i="0" u="none" strike="noStrike" dirty="0">
                          <a:effectLst/>
                          <a:latin typeface="Arial"/>
                        </a:rPr>
                        <a:t>Plantes, arbres (sauf haie de clôture)…</a:t>
                      </a:r>
                    </a:p>
                  </a:txBody>
                  <a:tcPr marL="9525" marR="9525" marT="9525" marB="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r>
              <a:tr h="221825">
                <a:tc>
                  <a:txBody>
                    <a:bodyPr/>
                    <a:lstStyle/>
                    <a:p>
                      <a:pPr algn="l" fontAlgn="ctr"/>
                      <a:r>
                        <a:rPr lang="fr-FR" sz="1000" b="0" i="0" u="none" strike="noStrike" dirty="0" err="1">
                          <a:effectLst/>
                          <a:latin typeface="Arial"/>
                        </a:rPr>
                        <a:t>Eléctroménager</a:t>
                      </a:r>
                      <a:endParaRPr lang="fr-FR" sz="1000" b="0" i="0" u="none" strike="noStrike" dirty="0">
                        <a:effectLst/>
                        <a:latin typeface="Arial"/>
                      </a:endParaRPr>
                    </a:p>
                  </a:txBody>
                  <a:tcPr marL="9525" marR="9525" marT="9525" marB="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c>
                  <a:txBody>
                    <a:bodyPr/>
                    <a:lstStyle/>
                    <a:p>
                      <a:pPr algn="l" fontAlgn="ctr"/>
                      <a:r>
                        <a:rPr lang="fr-FR" sz="1000" b="0" i="0" u="none" strike="noStrike">
                          <a:effectLst/>
                          <a:latin typeface="Arial"/>
                        </a:rPr>
                        <a:t>Lave vaisselle, réfrigérateur, four, hotte…</a:t>
                      </a:r>
                    </a:p>
                  </a:txBody>
                  <a:tcPr marL="9525" marR="9525" marT="9525" marB="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r>
              <a:tr h="204825">
                <a:tc>
                  <a:txBody>
                    <a:bodyPr/>
                    <a:lstStyle/>
                    <a:p>
                      <a:pPr algn="l" fontAlgn="ctr"/>
                      <a:r>
                        <a:rPr lang="fr-FR" sz="1000" b="0" i="0" u="none" strike="noStrike">
                          <a:effectLst/>
                          <a:latin typeface="Arial"/>
                        </a:rPr>
                        <a:t>Achat de matériel (au-delà de 250€)</a:t>
                      </a:r>
                    </a:p>
                  </a:txBody>
                  <a:tcPr marL="9525" marR="9525" marT="9525" marB="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c>
                  <a:txBody>
                    <a:bodyPr/>
                    <a:lstStyle/>
                    <a:p>
                      <a:pPr algn="l" fontAlgn="ctr"/>
                      <a:r>
                        <a:rPr lang="fr-FR" sz="1000" b="0" i="0" u="none" strike="noStrike">
                          <a:effectLst/>
                          <a:latin typeface="Arial"/>
                        </a:rPr>
                        <a:t>Perçeuse, tournevis, bétonnière</a:t>
                      </a:r>
                    </a:p>
                  </a:txBody>
                  <a:tcPr marL="9525" marR="9525" marT="9525" marB="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r>
              <a:tr h="208117">
                <a:tc>
                  <a:txBody>
                    <a:bodyPr/>
                    <a:lstStyle/>
                    <a:p>
                      <a:pPr algn="l" fontAlgn="ctr"/>
                      <a:r>
                        <a:rPr lang="fr-FR" sz="1000" b="0" i="0" u="none" strike="noStrike">
                          <a:effectLst/>
                          <a:latin typeface="Arial"/>
                        </a:rPr>
                        <a:t>Meubles meublant</a:t>
                      </a:r>
                    </a:p>
                  </a:txBody>
                  <a:tcPr marL="9525" marR="9525" marT="9525" marB="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c>
                  <a:txBody>
                    <a:bodyPr/>
                    <a:lstStyle/>
                    <a:p>
                      <a:pPr algn="l" fontAlgn="ctr"/>
                      <a:r>
                        <a:rPr lang="fr-FR" sz="1000" b="0" i="0" u="none" strike="noStrike">
                          <a:effectLst/>
                          <a:latin typeface="Arial"/>
                        </a:rPr>
                        <a:t>Literie, tables, miroirs…</a:t>
                      </a:r>
                    </a:p>
                  </a:txBody>
                  <a:tcPr marL="9525" marR="9525" marT="9525" marB="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r>
              <a:tr h="292292">
                <a:tc>
                  <a:txBody>
                    <a:bodyPr/>
                    <a:lstStyle/>
                    <a:p>
                      <a:pPr algn="l" fontAlgn="ctr"/>
                      <a:r>
                        <a:rPr lang="fr-FR" sz="1000" b="0" i="0" u="none" strike="noStrike">
                          <a:effectLst/>
                          <a:latin typeface="Arial"/>
                        </a:rPr>
                        <a:t>Luminaires non encastrés</a:t>
                      </a:r>
                    </a:p>
                  </a:txBody>
                  <a:tcPr marL="9525" marR="9525" marT="9525" marB="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c>
                  <a:txBody>
                    <a:bodyPr/>
                    <a:lstStyle/>
                    <a:p>
                      <a:pPr algn="l" fontAlgn="ctr"/>
                      <a:r>
                        <a:rPr lang="fr-FR" sz="1000" b="0" i="0" u="none" strike="noStrike">
                          <a:effectLst/>
                          <a:latin typeface="Arial"/>
                        </a:rPr>
                        <a:t>Lampes, lustres, halogènes…</a:t>
                      </a:r>
                    </a:p>
                  </a:txBody>
                  <a:tcPr marL="9525" marR="9525" marT="9525" marB="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r>
              <a:tr h="292292">
                <a:tc>
                  <a:txBody>
                    <a:bodyPr/>
                    <a:lstStyle/>
                    <a:p>
                      <a:pPr algn="l" fontAlgn="ctr"/>
                      <a:r>
                        <a:rPr lang="fr-FR" sz="1000" b="0" i="0" u="none" strike="noStrike">
                          <a:effectLst/>
                          <a:latin typeface="Arial"/>
                        </a:rPr>
                        <a:t>Autres : frais de courtage</a:t>
                      </a:r>
                    </a:p>
                  </a:txBody>
                  <a:tcPr marL="9525" marR="9525" marT="9525" marB="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c>
                  <a:txBody>
                    <a:bodyPr/>
                    <a:lstStyle/>
                    <a:p>
                      <a:pPr algn="l" fontAlgn="ctr"/>
                      <a:r>
                        <a:rPr lang="fr-FR" sz="1000" b="0" i="0" u="none" strike="noStrike" dirty="0">
                          <a:effectLst/>
                          <a:latin typeface="Arial"/>
                        </a:rPr>
                        <a:t> </a:t>
                      </a:r>
                    </a:p>
                  </a:txBody>
                  <a:tcPr marL="9525" marR="9525" marT="9525" marB="0" anchor="ctr">
                    <a:lnL w="12700" cap="flat" cmpd="sng" algn="ctr">
                      <a:solidFill>
                        <a:schemeClr val="accent3"/>
                      </a:solid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tcPr>
                </a:tc>
              </a:tr>
            </a:tbl>
          </a:graphicData>
        </a:graphic>
      </p:graphicFrame>
      <p:cxnSp>
        <p:nvCxnSpPr>
          <p:cNvPr id="9" name="Connecteur droit 8"/>
          <p:cNvCxnSpPr/>
          <p:nvPr/>
        </p:nvCxnSpPr>
        <p:spPr>
          <a:xfrm flipV="1">
            <a:off x="4186655" y="1772816"/>
            <a:ext cx="766345" cy="1656184"/>
          </a:xfrm>
          <a:prstGeom prst="line">
            <a:avLst/>
          </a:prstGeom>
          <a:ln w="1270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4186655" y="5424103"/>
            <a:ext cx="766345" cy="669193"/>
          </a:xfrm>
          <a:prstGeom prst="line">
            <a:avLst/>
          </a:prstGeom>
          <a:ln w="12700" cap="rnd">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656929" y="2359913"/>
            <a:ext cx="3145276" cy="276999"/>
          </a:xfrm>
          <a:prstGeom prst="rect">
            <a:avLst/>
          </a:prstGeom>
          <a:noFill/>
        </p:spPr>
        <p:txBody>
          <a:bodyPr wrap="square" rtlCol="0">
            <a:spAutoFit/>
          </a:bodyPr>
          <a:lstStyle/>
          <a:p>
            <a:pPr algn="ctr"/>
            <a:r>
              <a:rPr lang="fr-FR" sz="1200" b="1" dirty="0" smtClean="0"/>
              <a:t>Fiche coût de construction</a:t>
            </a:r>
          </a:p>
        </p:txBody>
      </p:sp>
      <p:pic>
        <p:nvPicPr>
          <p:cNvPr id="70661" name="Picture 5" descr="https://d30y9cdsu7xlg0.cloudfront.net/png/894551-200.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flipH="1">
            <a:off x="4545379" y="1130968"/>
            <a:ext cx="551637" cy="635023"/>
          </a:xfrm>
          <a:prstGeom prst="rect">
            <a:avLst/>
          </a:prstGeom>
          <a:noFill/>
          <a:extLst>
            <a:ext uri="{909E8E84-426E-40DD-AFC4-6F175D3DCCD1}">
              <a14:hiddenFill xmlns:a14="http://schemas.microsoft.com/office/drawing/2010/main">
                <a:solidFill>
                  <a:srgbClr val="FFFFFF"/>
                </a:solidFill>
              </a14:hiddenFill>
            </a:ext>
          </a:extLst>
        </p:spPr>
      </p:pic>
      <p:sp>
        <p:nvSpPr>
          <p:cNvPr id="16" name="Espace réservé du texte 2">
            <a:extLst>
              <a:ext uri="{FF2B5EF4-FFF2-40B4-BE49-F238E27FC236}">
                <a16:creationId xmlns:a16="http://schemas.microsoft.com/office/drawing/2014/main" xmlns="" id="{679B6EA6-4282-4598-B867-80EE5DC7A5B3}"/>
              </a:ext>
            </a:extLst>
          </p:cNvPr>
          <p:cNvSpPr txBox="1">
            <a:spLocks/>
          </p:cNvSpPr>
          <p:nvPr/>
        </p:nvSpPr>
        <p:spPr>
          <a:xfrm>
            <a:off x="1636159" y="14375"/>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7.1 INSTRUCTION DU DOSSIER</a:t>
            </a:r>
            <a:endParaRPr lang="fr-FR" sz="2400" dirty="0"/>
          </a:p>
        </p:txBody>
      </p:sp>
      <p:sp>
        <p:nvSpPr>
          <p:cNvPr id="17" name="Rectangle 16">
            <a:extLst>
              <a:ext uri="{FF2B5EF4-FFF2-40B4-BE49-F238E27FC236}">
                <a16:creationId xmlns:a16="http://schemas.microsoft.com/office/drawing/2014/main" xmlns="" id="{2510ED12-117E-43E0-B39E-E2FD77DEA5B5}"/>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8" name="Rectangle 17"/>
          <p:cNvSpPr/>
          <p:nvPr/>
        </p:nvSpPr>
        <p:spPr>
          <a:xfrm>
            <a:off x="366507" y="685949"/>
            <a:ext cx="6336704"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Fiche coût de la construction</a:t>
            </a:r>
            <a:endParaRPr lang="fr-FR" sz="700" i="1" dirty="0"/>
          </a:p>
        </p:txBody>
      </p:sp>
      <p:sp>
        <p:nvSpPr>
          <p:cNvPr id="19"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21" name="Picture 2" descr="Résultat de recherche d'images pour &quot;clic icone&quot;">
            <a:hlinkClick r:id="rId4"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681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Cadre 9"/>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5" name="ZoneTexte 14"/>
          <p:cNvSpPr txBox="1"/>
          <p:nvPr/>
        </p:nvSpPr>
        <p:spPr>
          <a:xfrm>
            <a:off x="380492" y="3400455"/>
            <a:ext cx="3744416" cy="307777"/>
          </a:xfrm>
          <a:prstGeom prst="rect">
            <a:avLst/>
          </a:prstGeom>
          <a:noFill/>
        </p:spPr>
        <p:txBody>
          <a:bodyPr wrap="square" rtlCol="0">
            <a:spAutoFit/>
          </a:bodyPr>
          <a:lstStyle/>
          <a:p>
            <a:r>
              <a:rPr lang="fr-FR" sz="1400" dirty="0" smtClean="0"/>
              <a:t>3 garanties principales (liste non exhaustive) :</a:t>
            </a:r>
          </a:p>
        </p:txBody>
      </p:sp>
      <p:sp>
        <p:nvSpPr>
          <p:cNvPr id="16" name="ZoneTexte 15"/>
          <p:cNvSpPr txBox="1"/>
          <p:nvPr/>
        </p:nvSpPr>
        <p:spPr>
          <a:xfrm>
            <a:off x="1031949" y="1628800"/>
            <a:ext cx="3840434" cy="954107"/>
          </a:xfrm>
          <a:prstGeom prst="rect">
            <a:avLst/>
          </a:prstGeom>
          <a:noFill/>
        </p:spPr>
        <p:txBody>
          <a:bodyPr wrap="square" rtlCol="0">
            <a:spAutoFit/>
          </a:bodyPr>
          <a:lstStyle/>
          <a:p>
            <a:pPr algn="ctr"/>
            <a:r>
              <a:rPr lang="fr-FR" sz="1400" b="1" dirty="0" smtClean="0"/>
              <a:t>Choisir la garantie dans </a:t>
            </a:r>
            <a:r>
              <a:rPr lang="fr-FR" sz="1400" b="1" dirty="0" err="1" smtClean="0"/>
              <a:t>SimulCA</a:t>
            </a:r>
            <a:r>
              <a:rPr lang="fr-FR" sz="1400" b="1" dirty="0" smtClean="0"/>
              <a:t> :</a:t>
            </a:r>
            <a:r>
              <a:rPr lang="fr-FR" sz="1400" dirty="0" smtClean="0"/>
              <a:t/>
            </a:r>
            <a:br>
              <a:rPr lang="fr-FR" sz="1400" dirty="0" smtClean="0"/>
            </a:br>
            <a:endParaRPr lang="fr-FR" sz="1400" dirty="0" smtClean="0"/>
          </a:p>
          <a:p>
            <a:pPr marL="342900" indent="-342900">
              <a:buAutoNum type="arabicParenR"/>
            </a:pPr>
            <a:r>
              <a:rPr lang="fr-FR" sz="1400" dirty="0" smtClean="0"/>
              <a:t>Sélectionner « Ajouter »</a:t>
            </a:r>
          </a:p>
          <a:p>
            <a:pPr marL="342900" indent="-342900">
              <a:buAutoNum type="arabicParenR"/>
            </a:pPr>
            <a:r>
              <a:rPr lang="fr-FR" sz="1400" dirty="0" smtClean="0"/>
              <a:t>Choisir la garantie dans le menu déroulant</a:t>
            </a:r>
          </a:p>
        </p:txBody>
      </p:sp>
      <p:pic>
        <p:nvPicPr>
          <p:cNvPr id="1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727" t="6628" r="25790" b="22075"/>
          <a:stretch/>
        </p:blipFill>
        <p:spPr bwMode="auto">
          <a:xfrm>
            <a:off x="5031131" y="954240"/>
            <a:ext cx="3467396" cy="2600104"/>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5097016" y="2276872"/>
            <a:ext cx="1181805" cy="153112"/>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9" name="Rectangle 18"/>
          <p:cNvSpPr/>
          <p:nvPr/>
        </p:nvSpPr>
        <p:spPr>
          <a:xfrm>
            <a:off x="8049344" y="1782778"/>
            <a:ext cx="376559" cy="126539"/>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0" name="Rectangle 19"/>
          <p:cNvSpPr/>
          <p:nvPr/>
        </p:nvSpPr>
        <p:spPr>
          <a:xfrm>
            <a:off x="7924241" y="1775263"/>
            <a:ext cx="125103" cy="141569"/>
          </a:xfrm>
          <a:prstGeom prst="rect">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00" b="1" dirty="0" smtClean="0">
                <a:solidFill>
                  <a:schemeClr val="bg1"/>
                </a:solidFill>
              </a:rPr>
              <a:t>1</a:t>
            </a:r>
          </a:p>
        </p:txBody>
      </p:sp>
      <p:sp>
        <p:nvSpPr>
          <p:cNvPr id="21" name="Rectangle 20"/>
          <p:cNvSpPr/>
          <p:nvPr/>
        </p:nvSpPr>
        <p:spPr>
          <a:xfrm>
            <a:off x="5097016" y="2140675"/>
            <a:ext cx="125103" cy="141569"/>
          </a:xfrm>
          <a:prstGeom prst="rect">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00" b="1" dirty="0">
                <a:solidFill>
                  <a:schemeClr val="bg1"/>
                </a:solidFill>
              </a:rPr>
              <a:t>2</a:t>
            </a:r>
            <a:endParaRPr lang="fr-FR" sz="1000" b="1" dirty="0" smtClean="0">
              <a:solidFill>
                <a:schemeClr val="bg1"/>
              </a:solidFill>
            </a:endParaRPr>
          </a:p>
        </p:txBody>
      </p:sp>
      <p:sp>
        <p:nvSpPr>
          <p:cNvPr id="22" name="Rectangle 21"/>
          <p:cNvSpPr/>
          <p:nvPr/>
        </p:nvSpPr>
        <p:spPr>
          <a:xfrm>
            <a:off x="6460372" y="3922423"/>
            <a:ext cx="2885116" cy="2477748"/>
          </a:xfrm>
          <a:prstGeom prst="rect">
            <a:avLst/>
          </a:prstGeom>
          <a:noFill/>
          <a:ln w="12700" cap="flat" cmpd="sng" algn="ctr">
            <a:solidFill>
              <a:schemeClr val="accent2"/>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r>
              <a:rPr lang="fr-FR" sz="1400" b="1" u="sng" dirty="0" smtClean="0">
                <a:solidFill>
                  <a:schemeClr val="tx1"/>
                </a:solidFill>
              </a:rPr>
              <a:t>CREDIT LOGEMENT</a:t>
            </a:r>
          </a:p>
          <a:p>
            <a:pPr marL="171450" indent="-171450">
              <a:buFont typeface="Arial" panose="020B0604020202020204" pitchFamily="34" charset="0"/>
              <a:buChar char="•"/>
            </a:pPr>
            <a:r>
              <a:rPr lang="fr-FR" sz="1200" dirty="0" smtClean="0">
                <a:solidFill>
                  <a:schemeClr val="tx1"/>
                </a:solidFill>
              </a:rPr>
              <a:t>A proposer en défensif </a:t>
            </a:r>
          </a:p>
          <a:p>
            <a:pPr marL="171450" indent="-171450">
              <a:buFont typeface="Arial" panose="020B0604020202020204" pitchFamily="34" charset="0"/>
              <a:buChar char="•"/>
            </a:pPr>
            <a:endParaRPr lang="fr-FR" sz="1000" dirty="0" smtClean="0">
              <a:solidFill>
                <a:schemeClr val="tx1"/>
              </a:solidFill>
            </a:endParaRPr>
          </a:p>
          <a:p>
            <a:pPr marL="171450" indent="-171450">
              <a:buFont typeface="Arial" panose="020B0604020202020204" pitchFamily="34" charset="0"/>
              <a:buChar char="•"/>
            </a:pPr>
            <a:endParaRPr lang="fr-FR" sz="1000" dirty="0">
              <a:solidFill>
                <a:schemeClr val="tx1"/>
              </a:solidFill>
            </a:endParaRPr>
          </a:p>
          <a:p>
            <a:pPr marL="171450" indent="-171450">
              <a:buFont typeface="Arial" panose="020B0604020202020204" pitchFamily="34" charset="0"/>
              <a:buChar char="•"/>
            </a:pPr>
            <a:r>
              <a:rPr lang="fr-FR" sz="1200" dirty="0">
                <a:solidFill>
                  <a:schemeClr val="tx1"/>
                </a:solidFill>
              </a:rPr>
              <a:t>Demande d’accord </a:t>
            </a:r>
            <a:r>
              <a:rPr lang="fr-FR" sz="1200" dirty="0" smtClean="0">
                <a:solidFill>
                  <a:schemeClr val="tx1"/>
                </a:solidFill>
              </a:rPr>
              <a:t>à </a:t>
            </a:r>
            <a:r>
              <a:rPr lang="fr-FR" sz="1200" dirty="0">
                <a:solidFill>
                  <a:schemeClr val="tx1"/>
                </a:solidFill>
              </a:rPr>
              <a:t>l’expertise </a:t>
            </a:r>
            <a:r>
              <a:rPr lang="fr-FR" sz="1200" dirty="0" smtClean="0">
                <a:solidFill>
                  <a:schemeClr val="tx1"/>
                </a:solidFill>
              </a:rPr>
              <a:t>habitat </a:t>
            </a:r>
            <a:r>
              <a:rPr lang="fr-FR" sz="1100" i="1" dirty="0" smtClean="0">
                <a:solidFill>
                  <a:schemeClr val="tx1"/>
                </a:solidFill>
              </a:rPr>
              <a:t>(transmettre la demande par messagerie)</a:t>
            </a:r>
            <a:endParaRPr lang="fr-FR" sz="1100" i="1" dirty="0">
              <a:solidFill>
                <a:schemeClr val="tx1"/>
              </a:solidFill>
            </a:endParaRPr>
          </a:p>
          <a:p>
            <a:pPr marL="171450" indent="-171450">
              <a:buFont typeface="Arial" panose="020B0604020202020204" pitchFamily="34" charset="0"/>
              <a:buChar char="•"/>
            </a:pPr>
            <a:endParaRPr lang="fr-FR" sz="900" dirty="0">
              <a:solidFill>
                <a:schemeClr val="tx1"/>
              </a:solidFill>
            </a:endParaRPr>
          </a:p>
          <a:p>
            <a:pPr marL="171450" indent="-171450">
              <a:buFont typeface="Arial" panose="020B0604020202020204" pitchFamily="34" charset="0"/>
              <a:buChar char="•"/>
            </a:pPr>
            <a:r>
              <a:rPr lang="fr-FR" sz="1200" dirty="0" smtClean="0">
                <a:solidFill>
                  <a:schemeClr val="tx1"/>
                </a:solidFill>
              </a:rPr>
              <a:t>Si OK un </a:t>
            </a:r>
            <a:r>
              <a:rPr lang="fr-FR" sz="1200" dirty="0">
                <a:solidFill>
                  <a:schemeClr val="tx1"/>
                </a:solidFill>
              </a:rPr>
              <a:t>dossier "Demande caution crédit logement" </a:t>
            </a:r>
            <a:r>
              <a:rPr lang="fr-FR" sz="1100" i="1" dirty="0">
                <a:solidFill>
                  <a:schemeClr val="tx1"/>
                </a:solidFill>
              </a:rPr>
              <a:t>(</a:t>
            </a:r>
            <a:r>
              <a:rPr lang="fr-FR" sz="1100" i="1" dirty="0" err="1">
                <a:solidFill>
                  <a:schemeClr val="tx1"/>
                </a:solidFill>
              </a:rPr>
              <a:t>docthèque</a:t>
            </a:r>
            <a:r>
              <a:rPr lang="fr-FR" sz="1100" i="1" dirty="0">
                <a:solidFill>
                  <a:schemeClr val="tx1"/>
                </a:solidFill>
              </a:rPr>
              <a:t>) </a:t>
            </a:r>
            <a:r>
              <a:rPr lang="fr-FR" sz="1200" dirty="0">
                <a:solidFill>
                  <a:schemeClr val="tx1"/>
                </a:solidFill>
              </a:rPr>
              <a:t>est à </a:t>
            </a:r>
            <a:r>
              <a:rPr lang="fr-FR" sz="1200" dirty="0" smtClean="0">
                <a:solidFill>
                  <a:schemeClr val="tx1"/>
                </a:solidFill>
              </a:rPr>
              <a:t>compléter et à transmettre </a:t>
            </a:r>
            <a:r>
              <a:rPr lang="fr-FR" sz="1200" dirty="0">
                <a:solidFill>
                  <a:schemeClr val="tx1"/>
                </a:solidFill>
              </a:rPr>
              <a:t>à Crédit </a:t>
            </a:r>
            <a:r>
              <a:rPr lang="fr-FR" sz="1200" dirty="0" smtClean="0">
                <a:solidFill>
                  <a:schemeClr val="tx1"/>
                </a:solidFill>
              </a:rPr>
              <a:t>logement</a:t>
            </a:r>
          </a:p>
          <a:p>
            <a:pPr algn="ctr"/>
            <a:endParaRPr lang="fr-FR" sz="1200" dirty="0" smtClean="0">
              <a:solidFill>
                <a:schemeClr val="tx1"/>
              </a:solidFill>
            </a:endParaRPr>
          </a:p>
          <a:p>
            <a:pPr algn="ctr"/>
            <a:endParaRPr lang="fr-FR" sz="1200" dirty="0">
              <a:solidFill>
                <a:schemeClr val="tx1"/>
              </a:solidFill>
            </a:endParaRPr>
          </a:p>
          <a:p>
            <a:pPr algn="ctr"/>
            <a:endParaRPr lang="fr-FR" sz="1200" dirty="0" smtClean="0">
              <a:solidFill>
                <a:schemeClr val="tx1"/>
              </a:solidFill>
            </a:endParaRPr>
          </a:p>
        </p:txBody>
      </p:sp>
      <p:sp>
        <p:nvSpPr>
          <p:cNvPr id="23" name="Rectangle 22"/>
          <p:cNvSpPr/>
          <p:nvPr/>
        </p:nvSpPr>
        <p:spPr>
          <a:xfrm>
            <a:off x="632520" y="3922423"/>
            <a:ext cx="2741100" cy="2499014"/>
          </a:xfrm>
          <a:prstGeom prst="rect">
            <a:avLst/>
          </a:prstGeom>
          <a:noFill/>
          <a:ln w="12700" cap="flat" cmpd="sng" algn="ctr">
            <a:solidFill>
              <a:schemeClr val="accent2"/>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r>
              <a:rPr lang="fr-FR" sz="1400" b="1" u="sng" dirty="0" smtClean="0">
                <a:solidFill>
                  <a:schemeClr val="tx1"/>
                </a:solidFill>
              </a:rPr>
              <a:t>CAMCA </a:t>
            </a:r>
            <a:br>
              <a:rPr lang="fr-FR" sz="1400" b="1" u="sng" dirty="0" smtClean="0">
                <a:solidFill>
                  <a:schemeClr val="tx1"/>
                </a:solidFill>
              </a:rPr>
            </a:br>
            <a:r>
              <a:rPr lang="fr-FR" sz="1100" b="1" u="sng" dirty="0" smtClean="0">
                <a:solidFill>
                  <a:schemeClr val="tx1"/>
                </a:solidFill>
              </a:rPr>
              <a:t>à privilégier quand le dossier est éligible</a:t>
            </a:r>
            <a:endParaRPr lang="fr-FR" sz="1200" b="1" u="sng" dirty="0" smtClean="0">
              <a:solidFill>
                <a:schemeClr val="tx1"/>
              </a:solidFill>
            </a:endParaRPr>
          </a:p>
          <a:p>
            <a:pPr algn="ctr"/>
            <a:endParaRPr lang="fr-FR" sz="1200" dirty="0" smtClean="0">
              <a:solidFill>
                <a:schemeClr val="tx1"/>
              </a:solidFill>
            </a:endParaRPr>
          </a:p>
          <a:p>
            <a:pPr marL="171450" indent="-171450">
              <a:buFont typeface="Arial" panose="020B0604020202020204" pitchFamily="34" charset="0"/>
              <a:buChar char="•"/>
            </a:pPr>
            <a:r>
              <a:rPr lang="fr-FR" sz="1200" dirty="0" smtClean="0">
                <a:solidFill>
                  <a:schemeClr val="tx1"/>
                </a:solidFill>
              </a:rPr>
              <a:t>Vérifier l’éligibilité </a:t>
            </a:r>
            <a:r>
              <a:rPr lang="fr-FR" sz="1200" dirty="0">
                <a:solidFill>
                  <a:schemeClr val="tx1"/>
                </a:solidFill>
              </a:rPr>
              <a:t>du prêt</a:t>
            </a:r>
          </a:p>
          <a:p>
            <a:pPr marL="171450" indent="-171450">
              <a:buFont typeface="Arial" panose="020B0604020202020204" pitchFamily="34" charset="0"/>
              <a:buChar char="•"/>
            </a:pPr>
            <a:r>
              <a:rPr lang="fr-FR" sz="1200" dirty="0" smtClean="0">
                <a:solidFill>
                  <a:schemeClr val="tx1"/>
                </a:solidFill>
              </a:rPr>
              <a:t>Formulaire à compléter</a:t>
            </a:r>
          </a:p>
          <a:p>
            <a:pPr marL="171450" indent="-171450">
              <a:buFont typeface="Arial" panose="020B0604020202020204" pitchFamily="34" charset="0"/>
              <a:buChar char="•"/>
            </a:pPr>
            <a:endParaRPr lang="fr-FR" sz="1200" dirty="0" smtClean="0">
              <a:solidFill>
                <a:schemeClr val="tx1"/>
              </a:solidFill>
            </a:endParaRPr>
          </a:p>
          <a:p>
            <a:pPr marL="171450" indent="-171450">
              <a:buFont typeface="Arial" panose="020B0604020202020204" pitchFamily="34" charset="0"/>
              <a:buChar char="•"/>
            </a:pPr>
            <a:endParaRPr lang="fr-FR" sz="1200" dirty="0">
              <a:solidFill>
                <a:schemeClr val="tx1"/>
              </a:solidFill>
            </a:endParaRPr>
          </a:p>
          <a:p>
            <a:pPr marL="171450" indent="-171450">
              <a:buFont typeface="Arial" panose="020B0604020202020204" pitchFamily="34" charset="0"/>
              <a:buChar char="•"/>
            </a:pPr>
            <a:r>
              <a:rPr lang="fr-FR" sz="1200" dirty="0">
                <a:solidFill>
                  <a:schemeClr val="tx1"/>
                </a:solidFill>
              </a:rPr>
              <a:t>Cliquer point d’interrogation PIAF pour </a:t>
            </a:r>
            <a:r>
              <a:rPr lang="fr-FR" sz="1200" dirty="0" smtClean="0">
                <a:solidFill>
                  <a:schemeClr val="tx1"/>
                </a:solidFill>
              </a:rPr>
              <a:t>accéder au </a:t>
            </a:r>
            <a:r>
              <a:rPr lang="fr-FR" sz="1200" dirty="0">
                <a:solidFill>
                  <a:schemeClr val="tx1"/>
                </a:solidFill>
              </a:rPr>
              <a:t>formulaire</a:t>
            </a:r>
          </a:p>
        </p:txBody>
      </p:sp>
      <p:sp>
        <p:nvSpPr>
          <p:cNvPr id="24" name="Rectangle 23"/>
          <p:cNvSpPr/>
          <p:nvPr/>
        </p:nvSpPr>
        <p:spPr>
          <a:xfrm>
            <a:off x="3546446" y="3922423"/>
            <a:ext cx="2741100" cy="2520280"/>
          </a:xfrm>
          <a:prstGeom prst="rect">
            <a:avLst/>
          </a:prstGeom>
          <a:noFill/>
          <a:ln w="12700" cap="flat" cmpd="sng" algn="ctr">
            <a:solidFill>
              <a:schemeClr val="accent2"/>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r>
              <a:rPr lang="fr-FR" sz="1400" b="1" u="sng" dirty="0" smtClean="0">
                <a:solidFill>
                  <a:schemeClr val="tx1"/>
                </a:solidFill>
              </a:rPr>
              <a:t>PPD / HYPOTHÈQUE</a:t>
            </a:r>
          </a:p>
          <a:p>
            <a:pPr algn="ctr"/>
            <a:endParaRPr lang="fr-FR" sz="1200" dirty="0">
              <a:solidFill>
                <a:schemeClr val="tx1"/>
              </a:solidFill>
            </a:endParaRPr>
          </a:p>
          <a:p>
            <a:pPr marL="171450" indent="-171450">
              <a:buFont typeface="Arial" panose="020B0604020202020204" pitchFamily="34" charset="0"/>
              <a:buChar char="•"/>
            </a:pPr>
            <a:r>
              <a:rPr lang="fr-FR" sz="1200" dirty="0" smtClean="0">
                <a:solidFill>
                  <a:schemeClr val="tx1"/>
                </a:solidFill>
              </a:rPr>
              <a:t>Formulaire « Répartition PPD / Hypothèque » </a:t>
            </a:r>
            <a:r>
              <a:rPr lang="fr-FR" sz="1200" dirty="0">
                <a:solidFill>
                  <a:schemeClr val="tx1"/>
                </a:solidFill>
              </a:rPr>
              <a:t>à compléter </a:t>
            </a:r>
            <a:endParaRPr lang="fr-FR" sz="1200" dirty="0" smtClean="0">
              <a:solidFill>
                <a:schemeClr val="tx1"/>
              </a:solidFill>
            </a:endParaRPr>
          </a:p>
          <a:p>
            <a:pPr marL="171450" indent="-171450">
              <a:buFont typeface="Arial" panose="020B0604020202020204" pitchFamily="34" charset="0"/>
              <a:buChar char="•"/>
            </a:pPr>
            <a:endParaRPr lang="fr-FR" sz="1200" dirty="0">
              <a:solidFill>
                <a:schemeClr val="tx1"/>
              </a:solidFill>
            </a:endParaRPr>
          </a:p>
          <a:p>
            <a:pPr marL="171450" indent="-171450">
              <a:buFont typeface="Arial" panose="020B0604020202020204" pitchFamily="34" charset="0"/>
              <a:buChar char="•"/>
            </a:pPr>
            <a:endParaRPr lang="fr-FR" sz="1200" dirty="0" smtClean="0">
              <a:solidFill>
                <a:schemeClr val="tx1"/>
              </a:solidFill>
            </a:endParaRPr>
          </a:p>
          <a:p>
            <a:pPr marL="171450" indent="-171450">
              <a:buFont typeface="Arial" panose="020B0604020202020204" pitchFamily="34" charset="0"/>
              <a:buChar char="•"/>
            </a:pPr>
            <a:endParaRPr lang="fr-FR" sz="1200" dirty="0" smtClean="0">
              <a:solidFill>
                <a:schemeClr val="tx1"/>
              </a:solidFill>
            </a:endParaRPr>
          </a:p>
          <a:p>
            <a:pPr marL="171450" indent="-171450">
              <a:buFont typeface="Arial" panose="020B0604020202020204" pitchFamily="34" charset="0"/>
              <a:buChar char="•"/>
            </a:pPr>
            <a:r>
              <a:rPr lang="fr-FR" sz="1200" dirty="0" smtClean="0">
                <a:solidFill>
                  <a:schemeClr val="tx1"/>
                </a:solidFill>
              </a:rPr>
              <a:t>Cliquer </a:t>
            </a:r>
            <a:r>
              <a:rPr lang="fr-FR" sz="1200" dirty="0">
                <a:solidFill>
                  <a:schemeClr val="tx1"/>
                </a:solidFill>
              </a:rPr>
              <a:t>point d’interrogation PIAF pour </a:t>
            </a:r>
            <a:r>
              <a:rPr lang="fr-FR" sz="1200" dirty="0" smtClean="0">
                <a:solidFill>
                  <a:schemeClr val="tx1"/>
                </a:solidFill>
              </a:rPr>
              <a:t>accéder au formulaire</a:t>
            </a:r>
          </a:p>
        </p:txBody>
      </p:sp>
      <p:sp>
        <p:nvSpPr>
          <p:cNvPr id="25" name="Espace réservé du texte 2">
            <a:extLst>
              <a:ext uri="{FF2B5EF4-FFF2-40B4-BE49-F238E27FC236}">
                <a16:creationId xmlns:a16="http://schemas.microsoft.com/office/drawing/2014/main" xmlns="" id="{679B6EA6-4282-4598-B867-80EE5DC7A5B3}"/>
              </a:ext>
            </a:extLst>
          </p:cNvPr>
          <p:cNvSpPr txBox="1">
            <a:spLocks/>
          </p:cNvSpPr>
          <p:nvPr/>
        </p:nvSpPr>
        <p:spPr>
          <a:xfrm>
            <a:off x="1636159" y="14375"/>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7.2 INSTRUCTION DU DOSSIER</a:t>
            </a:r>
            <a:endParaRPr lang="fr-FR" sz="2400" dirty="0"/>
          </a:p>
        </p:txBody>
      </p:sp>
      <p:sp>
        <p:nvSpPr>
          <p:cNvPr id="26" name="Rectangle 25">
            <a:extLst>
              <a:ext uri="{FF2B5EF4-FFF2-40B4-BE49-F238E27FC236}">
                <a16:creationId xmlns:a16="http://schemas.microsoft.com/office/drawing/2014/main" xmlns="" id="{2510ED12-117E-43E0-B39E-E2FD77DEA5B5}"/>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27" name="Rectangle 26"/>
          <p:cNvSpPr/>
          <p:nvPr/>
        </p:nvSpPr>
        <p:spPr>
          <a:xfrm>
            <a:off x="366507" y="685949"/>
            <a:ext cx="6336704"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Renseigner les garanties</a:t>
            </a:r>
            <a:endParaRPr lang="fr-FR" sz="700" i="1" dirty="0"/>
          </a:p>
        </p:txBody>
      </p:sp>
      <p:sp>
        <p:nvSpPr>
          <p:cNvPr id="28"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29" name="Picture 2" descr="Résultat de recherche d'images pour &quot;clic icone&quot;">
            <a:hlinkClick r:id="rId3"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506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Espace réservé du texte 1"/>
          <p:cNvSpPr>
            <a:spLocks noGrp="1"/>
          </p:cNvSpPr>
          <p:nvPr>
            <p:ph type="body" sz="quarter" idx="16"/>
          </p:nvPr>
        </p:nvSpPr>
        <p:spPr>
          <a:xfrm>
            <a:off x="7113240" y="1844824"/>
            <a:ext cx="2551344" cy="4536504"/>
          </a:xfrm>
        </p:spPr>
        <p:txBody>
          <a:bodyPr anchor="ctr"/>
          <a:lstStyle/>
          <a:p>
            <a:pPr>
              <a:buNone/>
            </a:pPr>
            <a:r>
              <a:rPr lang="fr-FR" sz="1100" dirty="0" smtClean="0">
                <a:solidFill>
                  <a:schemeClr val="tx1"/>
                </a:solidFill>
              </a:rPr>
              <a:t>	</a:t>
            </a:r>
            <a:r>
              <a:rPr lang="fr-FR" sz="1100" b="1" cap="none" dirty="0" smtClean="0">
                <a:solidFill>
                  <a:schemeClr val="tx1"/>
                </a:solidFill>
              </a:rPr>
              <a:t>Points d’attention :</a:t>
            </a:r>
          </a:p>
          <a:p>
            <a:pPr marL="228600" indent="-228600">
              <a:buAutoNum type="arabicParenR"/>
            </a:pPr>
            <a:r>
              <a:rPr lang="fr-FR" sz="1100" cap="none" dirty="0" smtClean="0">
                <a:solidFill>
                  <a:schemeClr val="tx1"/>
                </a:solidFill>
              </a:rPr>
              <a:t>Veiller à bien reporter les montants donnés par la fiche dans </a:t>
            </a:r>
            <a:r>
              <a:rPr lang="fr-FR" sz="1100" cap="none" dirty="0" err="1" smtClean="0">
                <a:solidFill>
                  <a:schemeClr val="tx1"/>
                </a:solidFill>
              </a:rPr>
              <a:t>Simul</a:t>
            </a:r>
            <a:r>
              <a:rPr lang="fr-FR" sz="1100" cap="none" dirty="0" smtClean="0">
                <a:solidFill>
                  <a:schemeClr val="tx1"/>
                </a:solidFill>
              </a:rPr>
              <a:t> CA</a:t>
            </a:r>
          </a:p>
          <a:p>
            <a:pPr marL="228600" indent="-228600">
              <a:buAutoNum type="arabicParenR"/>
            </a:pPr>
            <a:r>
              <a:rPr lang="fr-FR" sz="1100" cap="none" dirty="0" smtClean="0">
                <a:solidFill>
                  <a:schemeClr val="tx1"/>
                </a:solidFill>
              </a:rPr>
              <a:t>Renseigner les prêts du taux le plus bas au taux le plus élevé</a:t>
            </a:r>
          </a:p>
          <a:p>
            <a:pPr marL="228600" indent="-228600">
              <a:buAutoNum type="arabicParenR"/>
            </a:pPr>
            <a:r>
              <a:rPr lang="fr-FR" sz="1100" cap="none" dirty="0" smtClean="0">
                <a:solidFill>
                  <a:schemeClr val="tx1"/>
                </a:solidFill>
              </a:rPr>
              <a:t>Vérifier que la répartition PDD / hypothèque dans Green correspond bien à celle de la fiche. Ajuster si besoin</a:t>
            </a:r>
          </a:p>
          <a:p>
            <a:pPr marL="228600" indent="-228600">
              <a:buAutoNum type="arabicParenR"/>
            </a:pPr>
            <a:endParaRPr lang="fr-FR" sz="1100" cap="none" dirty="0">
              <a:solidFill>
                <a:schemeClr val="tx1"/>
              </a:solidFill>
            </a:endParaRPr>
          </a:p>
          <a:p>
            <a:pPr>
              <a:buNone/>
            </a:pPr>
            <a:r>
              <a:rPr lang="fr-FR" sz="1100" b="1" cap="none" dirty="0" smtClean="0">
                <a:solidFill>
                  <a:srgbClr val="FF0000"/>
                </a:solidFill>
              </a:rPr>
              <a:t>Pourquoi renseigner les prêts par ordre de taux croissant ?</a:t>
            </a:r>
            <a:endParaRPr lang="fr-FR" sz="1100" b="1" cap="none" dirty="0">
              <a:solidFill>
                <a:srgbClr val="FF0000"/>
              </a:solidFill>
            </a:endParaRPr>
          </a:p>
          <a:p>
            <a:pPr>
              <a:buNone/>
            </a:pPr>
            <a:r>
              <a:rPr lang="fr-FR" sz="1100" cap="none" dirty="0" smtClean="0">
                <a:solidFill>
                  <a:schemeClr val="tx1"/>
                </a:solidFill>
              </a:rPr>
              <a:t>Cela correspond à l’ordre de déblocage des prêts lors de la réalisation. Cet ordre permet d’assurer les meilleures conditions de déblocage au client</a:t>
            </a:r>
            <a:endParaRPr lang="fr-FR" sz="1100" cap="none" dirty="0">
              <a:solidFill>
                <a:schemeClr val="tx1"/>
              </a:solidFill>
            </a:endParaRPr>
          </a:p>
          <a:p>
            <a:pPr marL="228600" indent="-228600">
              <a:buAutoNum type="arabicParenR"/>
            </a:pPr>
            <a:endParaRPr lang="fr-FR" sz="1100" cap="none" dirty="0" smtClean="0">
              <a:solidFill>
                <a:schemeClr val="tx1"/>
              </a:solidFill>
            </a:endParaRPr>
          </a:p>
          <a:p>
            <a:pPr marL="228600" indent="-228600">
              <a:buAutoNum type="arabicParenR"/>
            </a:pPr>
            <a:endParaRPr lang="fr-FR" sz="1100" cap="none" dirty="0">
              <a:solidFill>
                <a:schemeClr val="tx1"/>
              </a:solidFill>
            </a:endParaRPr>
          </a:p>
          <a:p>
            <a:pPr marL="228600" indent="-228600">
              <a:buAutoNum type="arabicParenR"/>
            </a:pPr>
            <a:endParaRPr lang="fr-FR" sz="1100" cap="none" dirty="0" smtClean="0">
              <a:solidFill>
                <a:schemeClr val="tx1"/>
              </a:solidFill>
            </a:endParaRPr>
          </a:p>
          <a:p>
            <a:pPr marL="228600" indent="-228600">
              <a:buAutoNum type="arabicParenR"/>
            </a:pPr>
            <a:endParaRPr lang="fr-FR" sz="1100" cap="none" dirty="0">
              <a:solidFill>
                <a:schemeClr val="tx1"/>
              </a:solidFill>
            </a:endParaRPr>
          </a:p>
        </p:txBody>
      </p:sp>
      <p:sp>
        <p:nvSpPr>
          <p:cNvPr id="10" name="Cadre 9"/>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80" y="1628800"/>
            <a:ext cx="6462831" cy="4321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72880" y="4064278"/>
            <a:ext cx="3024336" cy="1249725"/>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4" name="Rectangle 3"/>
          <p:cNvSpPr/>
          <p:nvPr/>
        </p:nvSpPr>
        <p:spPr>
          <a:xfrm>
            <a:off x="3854594" y="3836748"/>
            <a:ext cx="162302" cy="216621"/>
          </a:xfrm>
          <a:prstGeom prst="rect">
            <a:avLst/>
          </a:prstGeom>
          <a:solidFill>
            <a:srgbClr val="FF0000"/>
          </a:solidFill>
          <a:ln w="12700"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smtClean="0">
                <a:solidFill>
                  <a:schemeClr val="bg1"/>
                </a:solidFill>
              </a:rPr>
              <a:t>2</a:t>
            </a:r>
          </a:p>
        </p:txBody>
      </p:sp>
      <p:sp>
        <p:nvSpPr>
          <p:cNvPr id="13" name="Espace réservé du texte 2">
            <a:extLst>
              <a:ext uri="{FF2B5EF4-FFF2-40B4-BE49-F238E27FC236}">
                <a16:creationId xmlns:a16="http://schemas.microsoft.com/office/drawing/2014/main" xmlns="" id="{679B6EA6-4282-4598-B867-80EE5DC7A5B3}"/>
              </a:ext>
            </a:extLst>
          </p:cNvPr>
          <p:cNvSpPr txBox="1">
            <a:spLocks/>
          </p:cNvSpPr>
          <p:nvPr/>
        </p:nvSpPr>
        <p:spPr>
          <a:xfrm>
            <a:off x="1636159" y="14375"/>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7.3 INSTRUCTION DU DOSSIER</a:t>
            </a:r>
            <a:endParaRPr lang="fr-FR" sz="2400" dirty="0"/>
          </a:p>
        </p:txBody>
      </p:sp>
      <p:sp>
        <p:nvSpPr>
          <p:cNvPr id="14" name="Rectangle 13">
            <a:extLst>
              <a:ext uri="{FF2B5EF4-FFF2-40B4-BE49-F238E27FC236}">
                <a16:creationId xmlns:a16="http://schemas.microsoft.com/office/drawing/2014/main" xmlns="" id="{2510ED12-117E-43E0-B39E-E2FD77DEA5B5}"/>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5" name="Rectangle 14"/>
          <p:cNvSpPr/>
          <p:nvPr/>
        </p:nvSpPr>
        <p:spPr>
          <a:xfrm>
            <a:off x="366507" y="685949"/>
            <a:ext cx="6336704" cy="584775"/>
          </a:xfrm>
          <a:prstGeom prst="rect">
            <a:avLst/>
          </a:prstGeom>
        </p:spPr>
        <p:txBody>
          <a:bodyPr wrap="square">
            <a:spAutoFit/>
          </a:bodyPr>
          <a:lstStyle/>
          <a:p>
            <a:pPr marL="171450" indent="-171450">
              <a:buFont typeface="Calibri" panose="020F0502020204030204" pitchFamily="34" charset="0"/>
              <a:buChar char="&gt;"/>
            </a:pPr>
            <a:r>
              <a:rPr lang="fr-FR" sz="1800" u="sng" dirty="0" smtClean="0"/>
              <a:t>Fiche de répartition PPD / Hypothèque</a:t>
            </a:r>
            <a:br>
              <a:rPr lang="fr-FR" sz="1800" u="sng" dirty="0" smtClean="0"/>
            </a:br>
            <a:r>
              <a:rPr lang="fr-FR" sz="1400" i="1" dirty="0" smtClean="0"/>
              <a:t>accéder au formulaire à partir du point d’interrogation de la PIAF</a:t>
            </a:r>
            <a:endParaRPr lang="fr-FR" sz="700" i="1" dirty="0"/>
          </a:p>
        </p:txBody>
      </p:sp>
      <p:sp>
        <p:nvSpPr>
          <p:cNvPr id="11"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6" name="Picture 2" descr="Résultat de recherche d'images pour &quot;clic icone&quot;">
            <a:hlinkClick r:id="rId3"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559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39876"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1" name="Espace réservé du texte 2">
            <a:extLst>
              <a:ext uri="{FF2B5EF4-FFF2-40B4-BE49-F238E27FC236}">
                <a16:creationId xmlns:a16="http://schemas.microsoft.com/office/drawing/2014/main" xmlns="" id="{E0B8A62F-B6C8-427E-A265-7F92801A2955}"/>
              </a:ext>
            </a:extLst>
          </p:cNvPr>
          <p:cNvSpPr txBox="1">
            <a:spLocks/>
          </p:cNvSpPr>
          <p:nvPr/>
        </p:nvSpPr>
        <p:spPr>
          <a:xfrm>
            <a:off x="1424608" y="54723"/>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a:t>1.2 prise de RDV et rdv de qualification</a:t>
            </a:r>
          </a:p>
        </p:txBody>
      </p:sp>
      <p:sp>
        <p:nvSpPr>
          <p:cNvPr id="10" name="Rectangle 9">
            <a:extLst>
              <a:ext uri="{FF2B5EF4-FFF2-40B4-BE49-F238E27FC236}">
                <a16:creationId xmlns:a16="http://schemas.microsoft.com/office/drawing/2014/main" xmlns="" id="{382C08D5-A184-4D6F-AB2E-2A722D9DFD67}"/>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3" name="Rectangle 12">
            <a:extLst>
              <a:ext uri="{FF2B5EF4-FFF2-40B4-BE49-F238E27FC236}">
                <a16:creationId xmlns:a16="http://schemas.microsoft.com/office/drawing/2014/main" xmlns="" id="{C4BB5C30-6B85-4C16-8498-BD8A85338289}"/>
              </a:ext>
            </a:extLst>
          </p:cNvPr>
          <p:cNvSpPr/>
          <p:nvPr/>
        </p:nvSpPr>
        <p:spPr>
          <a:xfrm>
            <a:off x="8913440" y="6165304"/>
            <a:ext cx="941885" cy="648073"/>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16" name="Flèche : pentagone 15">
            <a:extLst>
              <a:ext uri="{FF2B5EF4-FFF2-40B4-BE49-F238E27FC236}">
                <a16:creationId xmlns:a16="http://schemas.microsoft.com/office/drawing/2014/main" xmlns="" id="{20BA628E-60BA-49E2-B7BE-CAB6242A284F}"/>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8" name="Picture 2" descr="Résultat de recherche d'images pour &quot;clic icone&quot;">
            <a:hlinkClick r:id="rId2" action="ppaction://hlinksldjump"/>
            <a:extLst>
              <a:ext uri="{FF2B5EF4-FFF2-40B4-BE49-F238E27FC236}">
                <a16:creationId xmlns:a16="http://schemas.microsoft.com/office/drawing/2014/main" xmlns="" id="{E99F6483-FAF5-4BA0-B2D9-F770A3F924E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72480" y="435692"/>
            <a:ext cx="5832648" cy="584775"/>
          </a:xfrm>
          <a:prstGeom prst="rect">
            <a:avLst/>
          </a:prstGeom>
        </p:spPr>
        <p:txBody>
          <a:bodyPr wrap="square">
            <a:spAutoFit/>
          </a:bodyPr>
          <a:lstStyle/>
          <a:p>
            <a:pPr marL="171450" indent="-171450">
              <a:buFont typeface="Calibri" panose="020F0502020204030204" pitchFamily="34" charset="0"/>
              <a:buChar char="&gt;"/>
            </a:pPr>
            <a:r>
              <a:rPr lang="fr-FR" sz="1800" u="sng" dirty="0" smtClean="0">
                <a:hlinkClick r:id="rId4" action="ppaction://hlinksldjump"/>
              </a:rPr>
              <a:t>Qualification</a:t>
            </a:r>
            <a:r>
              <a:rPr lang="fr-FR" sz="1800" u="sng" dirty="0" smtClean="0"/>
              <a:t> et préparation d’un RDV Habitat</a:t>
            </a:r>
            <a:br>
              <a:rPr lang="fr-FR" sz="1800" u="sng" dirty="0" smtClean="0"/>
            </a:br>
            <a:r>
              <a:rPr lang="fr-FR" sz="1400" dirty="0" smtClean="0">
                <a:solidFill>
                  <a:srgbClr val="0070C0"/>
                </a:solidFill>
                <a:hlinkClick r:id="rId5"/>
              </a:rPr>
              <a:t>Cliquer ici pour atteindre la fiche à imprimer</a:t>
            </a:r>
            <a:endParaRPr lang="fr-FR" sz="1400" dirty="0">
              <a:solidFill>
                <a:srgbClr val="0070C0"/>
              </a:solidFill>
            </a:endParaRPr>
          </a:p>
        </p:txBody>
      </p:sp>
      <p:sp>
        <p:nvSpPr>
          <p:cNvPr id="15" name="Rectangle 3"/>
          <p:cNvSpPr>
            <a:spLocks noChangeArrowheads="1"/>
          </p:cNvSpPr>
          <p:nvPr/>
        </p:nvSpPr>
        <p:spPr bwMode="auto">
          <a:xfrm>
            <a:off x="344488" y="1148621"/>
            <a:ext cx="4432895" cy="5193729"/>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180975" algn="l"/>
              </a:tabLst>
              <a:defRPr>
                <a:solidFill>
                  <a:schemeClr val="tx1"/>
                </a:solidFill>
                <a:latin typeface="Arial" pitchFamily="34" charset="0"/>
                <a:cs typeface="Arial" pitchFamily="34" charset="0"/>
              </a:defRPr>
            </a:lvl1pPr>
            <a:lvl2pPr marL="457200" fontAlgn="base">
              <a:spcBef>
                <a:spcPct val="0"/>
              </a:spcBef>
              <a:spcAft>
                <a:spcPct val="0"/>
              </a:spcAft>
              <a:tabLst>
                <a:tab pos="180975" algn="l"/>
              </a:tabLst>
              <a:defRPr>
                <a:solidFill>
                  <a:schemeClr val="tx1"/>
                </a:solidFill>
                <a:latin typeface="Arial" pitchFamily="34" charset="0"/>
                <a:cs typeface="Arial" pitchFamily="34" charset="0"/>
              </a:defRPr>
            </a:lvl2pPr>
            <a:lvl3pPr marL="914400" fontAlgn="base">
              <a:spcBef>
                <a:spcPct val="0"/>
              </a:spcBef>
              <a:spcAft>
                <a:spcPct val="0"/>
              </a:spcAft>
              <a:tabLst>
                <a:tab pos="180975" algn="l"/>
              </a:tabLst>
              <a:defRPr>
                <a:solidFill>
                  <a:schemeClr val="tx1"/>
                </a:solidFill>
                <a:latin typeface="Arial" pitchFamily="34" charset="0"/>
                <a:cs typeface="Arial" pitchFamily="34" charset="0"/>
              </a:defRPr>
            </a:lvl3pPr>
            <a:lvl4pPr marL="1371600" fontAlgn="base">
              <a:spcBef>
                <a:spcPct val="0"/>
              </a:spcBef>
              <a:spcAft>
                <a:spcPct val="0"/>
              </a:spcAft>
              <a:tabLst>
                <a:tab pos="180975" algn="l"/>
              </a:tabLst>
              <a:defRPr>
                <a:solidFill>
                  <a:schemeClr val="tx1"/>
                </a:solidFill>
                <a:latin typeface="Arial" pitchFamily="34" charset="0"/>
                <a:cs typeface="Arial" pitchFamily="34" charset="0"/>
              </a:defRPr>
            </a:lvl4pPr>
            <a:lvl5pPr marL="1828800" fontAlgn="base">
              <a:spcBef>
                <a:spcPct val="0"/>
              </a:spcBef>
              <a:spcAft>
                <a:spcPct val="0"/>
              </a:spcAft>
              <a:tabLst>
                <a:tab pos="180975" algn="l"/>
              </a:tabLst>
              <a:defRPr>
                <a:solidFill>
                  <a:schemeClr val="tx1"/>
                </a:solidFill>
                <a:latin typeface="Arial" pitchFamily="34" charset="0"/>
                <a:cs typeface="Arial" pitchFamily="34" charset="0"/>
              </a:defRPr>
            </a:lvl5pPr>
            <a:lvl6pPr marL="2286000" fontAlgn="base">
              <a:spcBef>
                <a:spcPct val="0"/>
              </a:spcBef>
              <a:spcAft>
                <a:spcPct val="0"/>
              </a:spcAft>
              <a:tabLst>
                <a:tab pos="180975" algn="l"/>
              </a:tabLst>
              <a:defRPr>
                <a:solidFill>
                  <a:schemeClr val="tx1"/>
                </a:solidFill>
                <a:latin typeface="Arial" pitchFamily="34" charset="0"/>
                <a:cs typeface="Arial" pitchFamily="34" charset="0"/>
              </a:defRPr>
            </a:lvl6pPr>
            <a:lvl7pPr marL="2743200" fontAlgn="base">
              <a:spcBef>
                <a:spcPct val="0"/>
              </a:spcBef>
              <a:spcAft>
                <a:spcPct val="0"/>
              </a:spcAft>
              <a:tabLst>
                <a:tab pos="180975" algn="l"/>
              </a:tabLst>
              <a:defRPr>
                <a:solidFill>
                  <a:schemeClr val="tx1"/>
                </a:solidFill>
                <a:latin typeface="Arial" pitchFamily="34" charset="0"/>
                <a:cs typeface="Arial" pitchFamily="34" charset="0"/>
              </a:defRPr>
            </a:lvl7pPr>
            <a:lvl8pPr marL="3200400" fontAlgn="base">
              <a:spcBef>
                <a:spcPct val="0"/>
              </a:spcBef>
              <a:spcAft>
                <a:spcPct val="0"/>
              </a:spcAft>
              <a:tabLst>
                <a:tab pos="180975" algn="l"/>
              </a:tabLst>
              <a:defRPr>
                <a:solidFill>
                  <a:schemeClr val="tx1"/>
                </a:solidFill>
                <a:latin typeface="Arial" pitchFamily="34" charset="0"/>
                <a:cs typeface="Arial" pitchFamily="34" charset="0"/>
              </a:defRPr>
            </a:lvl8pPr>
            <a:lvl9pPr marL="3657600" fontAlgn="base">
              <a:spcBef>
                <a:spcPct val="0"/>
              </a:spcBef>
              <a:spcAft>
                <a:spcPct val="0"/>
              </a:spcAft>
              <a:tabLst>
                <a:tab pos="18097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r>
              <a:rPr kumimoji="0" lang="fr-FR" altLang="fr-FR" sz="105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MON PROJET IMMO</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fr-FR" altLang="fr-FR" sz="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Nom des clients/prospect : 	  </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10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JE QUALIFIE LE PROJET</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LE PROJET	LIEU (</a:t>
            </a:r>
            <a:r>
              <a:rPr kumimoji="0" lang="fr-FR" altLang="fr-FR" sz="5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territorialité</a:t>
            </a: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RP		</a:t>
            </a:r>
            <a:r>
              <a:rPr kumimoji="0" lang="fr-FR" altLang="fr-FR" sz="600" b="0" i="0" u="none" strike="noStrike" cap="none" normalizeH="0" baseline="0" dirty="0" smtClean="0">
                <a:ln>
                  <a:noFill/>
                </a:ln>
                <a:solidFill>
                  <a:schemeClr val="tx1"/>
                </a:solidFill>
                <a:effectLst/>
                <a:latin typeface="Wingdings" pitchFamily="2" charset="2"/>
                <a:ea typeface="Calibri" pitchFamily="34" charset="0"/>
                <a:cs typeface="Times New Roman" pitchFamily="18" charset="0"/>
              </a:rPr>
              <a:t>q</a:t>
            </a: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Acquisition</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RL		</a:t>
            </a:r>
            <a:r>
              <a:rPr kumimoji="0" lang="fr-FR" altLang="fr-FR" sz="600" b="0" i="0" u="none" strike="noStrike" cap="none" normalizeH="0" baseline="0" dirty="0" smtClean="0">
                <a:ln>
                  <a:noFill/>
                </a:ln>
                <a:solidFill>
                  <a:schemeClr val="tx1"/>
                </a:solidFill>
                <a:effectLst/>
                <a:latin typeface="Wingdings" pitchFamily="2" charset="2"/>
                <a:ea typeface="Calibri" pitchFamily="34" charset="0"/>
                <a:cs typeface="Times New Roman" pitchFamily="18" charset="0"/>
              </a:rPr>
              <a:t>q</a:t>
            </a: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Acquisition + Travaux</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RS		</a:t>
            </a:r>
            <a:r>
              <a:rPr kumimoji="0" lang="fr-FR" altLang="fr-FR" sz="600" b="0" i="0" u="none" strike="noStrike" cap="none" normalizeH="0" baseline="0" dirty="0" smtClean="0">
                <a:ln>
                  <a:noFill/>
                </a:ln>
                <a:solidFill>
                  <a:schemeClr val="tx1"/>
                </a:solidFill>
                <a:effectLst/>
                <a:latin typeface="Wingdings" pitchFamily="2" charset="2"/>
                <a:ea typeface="Calibri" pitchFamily="34" charset="0"/>
                <a:cs typeface="Times New Roman" pitchFamily="18" charset="0"/>
              </a:rPr>
              <a:t>q</a:t>
            </a: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VEFA</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RACHAT		</a:t>
            </a:r>
            <a:r>
              <a:rPr kumimoji="0" lang="fr-FR" altLang="fr-FR" sz="600" b="0" i="0" u="none" strike="noStrike" cap="none" normalizeH="0" baseline="0" dirty="0" smtClean="0">
                <a:ln>
                  <a:noFill/>
                </a:ln>
                <a:solidFill>
                  <a:schemeClr val="tx1"/>
                </a:solidFill>
                <a:effectLst/>
                <a:latin typeface="Wingdings" pitchFamily="2" charset="2"/>
                <a:ea typeface="Calibri" pitchFamily="34" charset="0"/>
                <a:cs typeface="Times New Roman" pitchFamily="18" charset="0"/>
              </a:rPr>
              <a:t>q</a:t>
            </a: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Terrain + Construction</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AUTRE		</a:t>
            </a:r>
            <a:r>
              <a:rPr kumimoji="0" lang="fr-FR" altLang="fr-FR" sz="600" b="0" i="0" u="none" strike="noStrike" cap="none" normalizeH="0" baseline="0" dirty="0" smtClean="0">
                <a:ln>
                  <a:noFill/>
                </a:ln>
                <a:solidFill>
                  <a:schemeClr val="tx1"/>
                </a:solidFill>
                <a:effectLst/>
                <a:latin typeface="Wingdings" pitchFamily="2" charset="2"/>
                <a:ea typeface="Calibri" pitchFamily="34" charset="0"/>
                <a:cs typeface="Times New Roman" pitchFamily="18" charset="0"/>
              </a:rPr>
              <a:t>q</a:t>
            </a: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CCMI</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EMPRUNTEUR	PROFESSION</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	</a:t>
            </a:r>
            <a:r>
              <a:rPr kumimoji="0" lang="fr-FR" altLang="fr-FR" sz="600" b="0" i="0" u="none" strike="noStrike" cap="none" normalizeH="0" baseline="0" dirty="0" smtClean="0">
                <a:ln>
                  <a:noFill/>
                </a:ln>
                <a:solidFill>
                  <a:schemeClr val="tx1"/>
                </a:solidFill>
                <a:effectLst/>
                <a:latin typeface="Wingdings" pitchFamily="2" charset="2"/>
                <a:ea typeface="Calibri" pitchFamily="34" charset="0"/>
                <a:cs typeface="Times New Roman" pitchFamily="18" charset="0"/>
              </a:rPr>
              <a:t>q</a:t>
            </a: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Salarié</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MME	</a:t>
            </a:r>
            <a:r>
              <a:rPr kumimoji="0" lang="fr-FR" altLang="fr-FR" sz="600" b="0" i="0" u="none" strike="noStrike" cap="none" normalizeH="0" baseline="0" dirty="0" smtClean="0">
                <a:ln>
                  <a:noFill/>
                </a:ln>
                <a:solidFill>
                  <a:schemeClr val="tx1"/>
                </a:solidFill>
                <a:effectLst/>
                <a:latin typeface="Wingdings" pitchFamily="2" charset="2"/>
                <a:ea typeface="Calibri" pitchFamily="34" charset="0"/>
                <a:cs typeface="Times New Roman" pitchFamily="18" charset="0"/>
              </a:rPr>
              <a:t>q</a:t>
            </a: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Professionnel</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COUPLE</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SCI</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AUTRE</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EVENEMENT DE VIE	MATURITE DU PROJET</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S’installer	</a:t>
            </a:r>
            <a:r>
              <a:rPr kumimoji="0" lang="fr-FR" altLang="fr-FR" sz="600" b="0" i="0" u="none" strike="noStrike" cap="none" normalizeH="0" baseline="0" dirty="0" smtClean="0">
                <a:ln>
                  <a:noFill/>
                </a:ln>
                <a:solidFill>
                  <a:schemeClr val="tx1"/>
                </a:solidFill>
                <a:effectLst/>
                <a:latin typeface="Wingdings" pitchFamily="2" charset="2"/>
                <a:ea typeface="Calibri" pitchFamily="34" charset="0"/>
                <a:cs typeface="Times New Roman" pitchFamily="18" charset="0"/>
              </a:rPr>
              <a:t>q</a:t>
            </a: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Calcul d’enveloppe</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Développer son patrimoine	</a:t>
            </a:r>
            <a:r>
              <a:rPr kumimoji="0" lang="fr-FR" altLang="fr-FR" sz="600" b="0" i="0" u="none" strike="noStrike" cap="none" normalizeH="0" baseline="0" dirty="0" smtClean="0">
                <a:ln>
                  <a:noFill/>
                </a:ln>
                <a:solidFill>
                  <a:schemeClr val="tx1"/>
                </a:solidFill>
                <a:effectLst/>
                <a:latin typeface="Wingdings" pitchFamily="2" charset="2"/>
                <a:ea typeface="Calibri" pitchFamily="34" charset="0"/>
                <a:cs typeface="Times New Roman" pitchFamily="18" charset="0"/>
              </a:rPr>
              <a:t>q</a:t>
            </a: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Recherche active</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Se séparer	</a:t>
            </a:r>
            <a:r>
              <a:rPr kumimoji="0" lang="fr-FR" altLang="fr-FR" sz="600" b="0" i="0" u="none" strike="noStrike" cap="none" normalizeH="0" baseline="0" dirty="0" smtClean="0">
                <a:ln>
                  <a:noFill/>
                </a:ln>
                <a:solidFill>
                  <a:schemeClr val="tx1"/>
                </a:solidFill>
                <a:effectLst/>
                <a:latin typeface="Wingdings" pitchFamily="2" charset="2"/>
                <a:ea typeface="Calibri" pitchFamily="34" charset="0"/>
                <a:cs typeface="Times New Roman" pitchFamily="18" charset="0"/>
              </a:rPr>
              <a:t>q</a:t>
            </a: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Compromis signé</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Changement contraint	</a:t>
            </a:r>
            <a:r>
              <a:rPr kumimoji="0" lang="fr-FR" altLang="fr-FR" sz="600" b="0" i="0" u="none" strike="noStrike" cap="none" normalizeH="0" baseline="0" dirty="0" smtClean="0">
                <a:ln>
                  <a:noFill/>
                </a:ln>
                <a:solidFill>
                  <a:schemeClr val="tx1"/>
                </a:solidFill>
                <a:effectLst/>
                <a:latin typeface="Wingdings" pitchFamily="2" charset="2"/>
                <a:ea typeface="Calibri" pitchFamily="34" charset="0"/>
                <a:cs typeface="Times New Roman" pitchFamily="18" charset="0"/>
              </a:rPr>
              <a:t>q</a:t>
            </a: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Devis réalisés</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Changement positif	</a:t>
            </a:r>
            <a:r>
              <a:rPr kumimoji="0" lang="fr-FR" altLang="fr-FR" sz="600" b="0" i="0" u="none" strike="noStrike" cap="none" normalizeH="0" baseline="0" dirty="0" smtClean="0">
                <a:ln>
                  <a:noFill/>
                </a:ln>
                <a:solidFill>
                  <a:schemeClr val="tx1"/>
                </a:solidFill>
                <a:effectLst/>
                <a:latin typeface="Wingdings" pitchFamily="2" charset="2"/>
                <a:ea typeface="Calibri" pitchFamily="34" charset="0"/>
                <a:cs typeface="Times New Roman" pitchFamily="18" charset="0"/>
              </a:rPr>
              <a:t>q</a:t>
            </a: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Autres</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Préparer sa succession</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COMBIEN</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Montant du projet	</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Apport personnel envisagé	</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Durée envisagée</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b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fr-FR" altLang="fr-FR" sz="10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Date du RDV découverte</a:t>
            </a:r>
            <a:r>
              <a:rPr kumimoji="0" lang="fr-FR" altLang="fr-FR" sz="1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fr-FR" altLang="fr-FR" sz="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BESOIN d’un EXPERT </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En Lync</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RDV à 3</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Autre</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fr-FR" altLang="fr-FR" sz="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Son adresse mail : 	</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fr-FR" altLang="fr-FR" sz="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Je transmets au client/prospect la liste des premières PIAF </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Pièce d’identité en cours de validité et/ou Livret de famille</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Fiscalité : avis d’imposition, </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Revenus PART : 3 bulletins de paie + autres revenus</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fr-FR" altLang="fr-FR" sz="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si client/prospect PRO : 3 derniers bilans et 3 derniers avis d’imposition</a:t>
            </a:r>
            <a:endParaRPr kumimoji="0" lang="fr-FR" altLang="fr-FR" sz="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fr-FR" altLang="fr-FR" sz="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Charges : prêts en cours (montant échéance + date de fin)   + autres charges </a:t>
            </a:r>
            <a:endParaRPr kumimoji="0" lang="fr-FR" altLang="fr-FR" sz="800" b="0" i="0" u="none" strike="noStrike" cap="none" normalizeH="0" baseline="0" dirty="0" smtClean="0">
              <a:ln>
                <a:noFill/>
              </a:ln>
              <a:solidFill>
                <a:schemeClr val="tx1"/>
              </a:solidFill>
              <a:effectLst/>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fr-FR" altLang="fr-FR" sz="800" b="0" i="0" u="none" strike="noStrike" cap="none" normalizeH="0" baseline="0" dirty="0" smtClean="0">
                <a:ln>
                  <a:noFill/>
                </a:ln>
                <a:solidFill>
                  <a:schemeClr val="tx1"/>
                </a:solidFill>
                <a:effectLst/>
                <a:ea typeface="Calibri" pitchFamily="34" charset="0"/>
                <a:cs typeface="Times New Roman" pitchFamily="18" charset="0"/>
              </a:rPr>
              <a:t>Fonctionnement du compte si prospect : 3 relevés de compte </a:t>
            </a:r>
            <a:endParaRPr kumimoji="0" lang="fr-FR" altLang="fr-FR" sz="11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7" name="Image 16"/>
          <p:cNvPicPr/>
          <p:nvPr/>
        </p:nvPicPr>
        <p:blipFill>
          <a:blip r:embed="rId6" cstate="print">
            <a:extLst>
              <a:ext uri="{28A0092B-C50C-407E-A947-70E740481C1C}">
                <a14:useLocalDpi xmlns:a14="http://schemas.microsoft.com/office/drawing/2010/main" val="0"/>
              </a:ext>
            </a:extLst>
          </a:blip>
          <a:stretch>
            <a:fillRect/>
          </a:stretch>
        </p:blipFill>
        <p:spPr>
          <a:xfrm>
            <a:off x="3855369" y="1268760"/>
            <a:ext cx="720080" cy="912231"/>
          </a:xfrm>
          <a:prstGeom prst="rect">
            <a:avLst/>
          </a:prstGeom>
          <a:ln>
            <a:noFill/>
          </a:ln>
          <a:effectLst>
            <a:outerShdw blurRad="292100" dist="139700" dir="2700000" algn="tl" rotWithShape="0">
              <a:srgbClr val="333333">
                <a:alpha val="65000"/>
              </a:srgbClr>
            </a:outerShdw>
          </a:effectLst>
        </p:spPr>
      </p:pic>
      <p:sp>
        <p:nvSpPr>
          <p:cNvPr id="19" name="Rectangle 18"/>
          <p:cNvSpPr/>
          <p:nvPr/>
        </p:nvSpPr>
        <p:spPr>
          <a:xfrm>
            <a:off x="5029200" y="1148621"/>
            <a:ext cx="4534491" cy="5193729"/>
          </a:xfrm>
          <a:prstGeom prst="rect">
            <a:avLst/>
          </a:prstGeom>
          <a:ln>
            <a:solidFill>
              <a:schemeClr val="accent1"/>
            </a:solidFill>
          </a:ln>
        </p:spPr>
        <p:txBody>
          <a:bodyPr wrap="square">
            <a:noAutofit/>
          </a:bodyPr>
          <a:lstStyle/>
          <a:p>
            <a:pPr lvl="0"/>
            <a:r>
              <a:rPr lang="fr-FR" sz="800" b="1" u="sng" dirty="0"/>
              <a:t>JE PREPARE MON RDV DECOUVERTE</a:t>
            </a:r>
            <a:endParaRPr lang="fr-FR" sz="600" dirty="0"/>
          </a:p>
          <a:p>
            <a:r>
              <a:rPr lang="fr-FR" sz="800" dirty="0"/>
              <a:t>Le client a fait suivre les documents demandés  </a:t>
            </a:r>
          </a:p>
          <a:p>
            <a:pPr lvl="0"/>
            <a:r>
              <a:rPr lang="fr-FR" sz="800" b="1" dirty="0"/>
              <a:t>J’enregistre les informations « Connaissance client » : </a:t>
            </a:r>
            <a:endParaRPr lang="fr-FR" sz="700" dirty="0"/>
          </a:p>
          <a:p>
            <a:pPr lvl="1"/>
            <a:r>
              <a:rPr lang="fr-FR" sz="800" dirty="0"/>
              <a:t>Profession : nom et adresse de l’employeur – ancienneté dans l’emploi – revenus nets virés sur le compte – cohérence avec feuilles de salaire</a:t>
            </a:r>
          </a:p>
          <a:p>
            <a:pPr lvl="1"/>
            <a:r>
              <a:rPr lang="fr-FR" sz="800" dirty="0"/>
              <a:t>Famille : nombre d’enfants – de personnes à charge – régime matrimoniale</a:t>
            </a:r>
          </a:p>
          <a:p>
            <a:pPr lvl="1"/>
            <a:r>
              <a:rPr lang="fr-FR" sz="800" dirty="0"/>
              <a:t>Fiscalité : revenu fiscal de référence – revenu imposable – nombre de parts</a:t>
            </a:r>
          </a:p>
          <a:p>
            <a:r>
              <a:rPr lang="fr-FR" sz="800" dirty="0"/>
              <a:t> </a:t>
            </a:r>
          </a:p>
          <a:p>
            <a:pPr lvl="0"/>
            <a:r>
              <a:rPr lang="fr-FR" sz="800" b="1" dirty="0"/>
              <a:t>Je vérifie les Coordonnées nécessaires à l’utilisation des outils digitaux </a:t>
            </a:r>
            <a:endParaRPr lang="fr-FR" sz="700" dirty="0"/>
          </a:p>
          <a:p>
            <a:pPr lvl="1"/>
            <a:r>
              <a:rPr lang="fr-FR" sz="800" dirty="0"/>
              <a:t>J’ouvre le dossier DCP pour retrouver toutes les infos de coordonnées utiles</a:t>
            </a:r>
          </a:p>
          <a:p>
            <a:pPr lvl="1"/>
            <a:r>
              <a:rPr lang="fr-FR" sz="800" dirty="0"/>
              <a:t>Téléphone portable par emprunteur avec utilisation opérations sécurisées cochée à OUI</a:t>
            </a:r>
          </a:p>
          <a:p>
            <a:pPr lvl="1"/>
            <a:r>
              <a:rPr lang="fr-FR" sz="800" dirty="0"/>
              <a:t>Adresse mail perso pour chaque emprunteur</a:t>
            </a:r>
          </a:p>
          <a:p>
            <a:pPr lvl="1"/>
            <a:r>
              <a:rPr lang="fr-FR" sz="800" dirty="0"/>
              <a:t>Adresse de messagerie CAEL  renseignée pour chaque emprunteur</a:t>
            </a:r>
          </a:p>
          <a:p>
            <a:r>
              <a:rPr lang="fr-FR" sz="800" dirty="0"/>
              <a:t> </a:t>
            </a:r>
          </a:p>
          <a:p>
            <a:pPr lvl="0"/>
            <a:r>
              <a:rPr lang="fr-FR" sz="800" b="1" dirty="0"/>
              <a:t>Je m’intéresse au projet du client </a:t>
            </a:r>
            <a:endParaRPr lang="fr-FR" sz="700" dirty="0"/>
          </a:p>
          <a:p>
            <a:pPr lvl="1"/>
            <a:r>
              <a:rPr lang="fr-FR" sz="800" dirty="0"/>
              <a:t>Qualifier le projet : la qualification a été renseignée dans le </a:t>
            </a:r>
            <a:r>
              <a:rPr lang="fr-FR" sz="800" dirty="0" err="1"/>
              <a:t>process</a:t>
            </a:r>
            <a:r>
              <a:rPr lang="fr-FR" sz="800" dirty="0"/>
              <a:t> crédit OUI / NON</a:t>
            </a:r>
            <a:br>
              <a:rPr lang="fr-FR" sz="800" dirty="0"/>
            </a:br>
            <a:r>
              <a:rPr lang="fr-FR" sz="800" dirty="0">
                <a:sym typeface="Wingdings"/>
              </a:rPr>
              <a:t></a:t>
            </a:r>
            <a:r>
              <a:rPr lang="fr-FR" sz="800" dirty="0"/>
              <a:t> je maitrise ce type d’investissement OUI / NON</a:t>
            </a:r>
          </a:p>
          <a:p>
            <a:pPr lvl="1"/>
            <a:r>
              <a:rPr lang="fr-FR" sz="800" dirty="0"/>
              <a:t>Réaliser une première simulation et vérifier si elle est éligible à l’accord de principe</a:t>
            </a:r>
          </a:p>
          <a:p>
            <a:pPr lvl="1"/>
            <a:r>
              <a:rPr lang="fr-FR" sz="800" dirty="0"/>
              <a:t>Consulter les taux des crédits et les délégations en fonction de l’équipement du client - les accélérateurs</a:t>
            </a:r>
          </a:p>
          <a:p>
            <a:pPr lvl="1"/>
            <a:r>
              <a:rPr lang="fr-FR" sz="800" dirty="0"/>
              <a:t>Préparer les arguments à  présenter  au client sur :</a:t>
            </a:r>
          </a:p>
          <a:p>
            <a:pPr lvl="2"/>
            <a:r>
              <a:rPr lang="fr-FR" sz="800" dirty="0"/>
              <a:t>La garantie : pourquoi CAMCA (si projet éligible)</a:t>
            </a:r>
          </a:p>
          <a:p>
            <a:pPr lvl="2"/>
            <a:r>
              <a:rPr lang="fr-FR" sz="800" dirty="0"/>
              <a:t>L’assurance ADE 100% pour chaque emprunteur</a:t>
            </a:r>
          </a:p>
          <a:p>
            <a:pPr lvl="2"/>
            <a:r>
              <a:rPr lang="fr-FR" sz="800" dirty="0"/>
              <a:t>L’assurance NH </a:t>
            </a:r>
          </a:p>
          <a:p>
            <a:pPr lvl="2"/>
            <a:r>
              <a:rPr lang="fr-FR" sz="800" dirty="0"/>
              <a:t>Les plus du prêt FACILIMMO</a:t>
            </a:r>
          </a:p>
          <a:p>
            <a:r>
              <a:rPr lang="fr-FR" sz="800" dirty="0"/>
              <a:t> </a:t>
            </a:r>
          </a:p>
          <a:p>
            <a:pPr lvl="0"/>
            <a:r>
              <a:rPr lang="fr-FR" sz="800" b="1" dirty="0"/>
              <a:t>J’envisage les ventes additionnelles au projet </a:t>
            </a:r>
            <a:endParaRPr lang="fr-FR" sz="700" dirty="0"/>
          </a:p>
          <a:p>
            <a:pPr lvl="1"/>
            <a:r>
              <a:rPr lang="fr-FR" sz="800" dirty="0"/>
              <a:t>Consulter les historiques de contact, les blocs notes « Risques » et « Commercial », </a:t>
            </a:r>
            <a:br>
              <a:rPr lang="fr-FR" sz="800" dirty="0"/>
            </a:br>
            <a:r>
              <a:rPr lang="fr-FR" sz="800" dirty="0"/>
              <a:t>les propositions - préconisations et opportunités en cours</a:t>
            </a:r>
          </a:p>
          <a:p>
            <a:pPr lvl="1"/>
            <a:r>
              <a:rPr lang="fr-FR" sz="800" dirty="0"/>
              <a:t>Evaluer en amont les conditions tarifaires des futures propositions </a:t>
            </a:r>
            <a:br>
              <a:rPr lang="fr-FR" sz="800" dirty="0"/>
            </a:br>
            <a:r>
              <a:rPr lang="fr-FR" sz="800" dirty="0"/>
              <a:t>de la banque au quotidien : CAC,  montée en gamme carte - de la prévoyance : GOB– GDC - PJ…</a:t>
            </a:r>
          </a:p>
          <a:p>
            <a:pPr lvl="1"/>
            <a:r>
              <a:rPr lang="fr-FR" sz="800" dirty="0"/>
              <a:t>Effectuer le devis Assurance Santé</a:t>
            </a:r>
          </a:p>
          <a:p>
            <a:pPr lvl="1"/>
            <a:r>
              <a:rPr lang="fr-FR" sz="800" dirty="0"/>
              <a:t>Consulter les accélérateurs du moment sur les assurances – la banque au quotidien – la conquête – les crédits conso</a:t>
            </a:r>
            <a:br>
              <a:rPr lang="fr-FR" sz="800" dirty="0"/>
            </a:br>
            <a:endParaRPr lang="fr-FR" sz="800" dirty="0"/>
          </a:p>
          <a:p>
            <a:pPr lvl="0"/>
            <a:r>
              <a:rPr lang="fr-FR" sz="900" b="1" dirty="0"/>
              <a:t>Je vérifie l’utilisation d’internet</a:t>
            </a:r>
            <a:r>
              <a:rPr lang="fr-FR" sz="900" dirty="0"/>
              <a:t> </a:t>
            </a:r>
            <a:r>
              <a:rPr lang="fr-FR" sz="800" dirty="0"/>
              <a:t>et je me prépare à  la présentation d’EPH </a:t>
            </a:r>
          </a:p>
          <a:p>
            <a:pPr lvl="1"/>
            <a:r>
              <a:rPr lang="fr-FR" sz="800" dirty="0"/>
              <a:t>Consulter le guide « Mon projet </a:t>
            </a:r>
            <a:r>
              <a:rPr lang="fr-FR" sz="800" dirty="0" err="1"/>
              <a:t>Immo</a:t>
            </a:r>
            <a:r>
              <a:rPr lang="fr-FR" sz="800" dirty="0"/>
              <a:t> » pour revoir les actions à montrer au client</a:t>
            </a:r>
          </a:p>
          <a:p>
            <a:r>
              <a:rPr lang="fr-FR" sz="800" dirty="0"/>
              <a:t> </a:t>
            </a:r>
          </a:p>
          <a:p>
            <a:pPr lvl="0"/>
            <a:r>
              <a:rPr lang="fr-FR" sz="800" b="1" dirty="0"/>
              <a:t>Je prépare le feuillet « Mon Projet </a:t>
            </a:r>
            <a:r>
              <a:rPr lang="fr-FR" sz="800" b="1" dirty="0" err="1"/>
              <a:t>Immo</a:t>
            </a:r>
            <a:r>
              <a:rPr lang="fr-FR" sz="800" b="1" dirty="0"/>
              <a:t> »</a:t>
            </a:r>
            <a:r>
              <a:rPr lang="fr-FR" sz="800" dirty="0"/>
              <a:t> </a:t>
            </a:r>
            <a:r>
              <a:rPr lang="fr-FR" sz="700" dirty="0"/>
              <a:t>que je remettrai au </a:t>
            </a:r>
            <a:r>
              <a:rPr lang="fr-FR" sz="700" dirty="0" smtClean="0"/>
              <a:t>client</a:t>
            </a:r>
            <a:endParaRPr lang="fr-FR" sz="700" dirty="0"/>
          </a:p>
        </p:txBody>
      </p:sp>
    </p:spTree>
    <p:extLst>
      <p:ext uri="{BB962C8B-B14F-4D97-AF65-F5344CB8AC3E}">
        <p14:creationId xmlns:p14="http://schemas.microsoft.com/office/powerpoint/2010/main" val="1359617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t 3" hidden="1"/>
          <p:cNvGraphicFramePr>
            <a:graphicFrameLocks noChangeAspect="1"/>
          </p:cNvGraphicFramePr>
          <p:nvPr>
            <p:custDataLst>
              <p:tags r:id="rId2"/>
            </p:custDataLst>
            <p:extLst>
              <p:ext uri="{D42A27DB-BD31-4B8C-83A1-F6EECF244321}">
                <p14:modId xmlns:p14="http://schemas.microsoft.com/office/powerpoint/2010/main" val="34940562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3232"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30" name="Image 1"/>
          <p:cNvPicPr>
            <a:picLocks noChangeAspect="1" noChangeArrowheads="1"/>
          </p:cNvPicPr>
          <p:nvPr/>
        </p:nvPicPr>
        <p:blipFill rotWithShape="1">
          <a:blip r:embed="rId6">
            <a:extLst>
              <a:ext uri="{28A0092B-C50C-407E-A947-70E740481C1C}">
                <a14:useLocalDpi xmlns:a14="http://schemas.microsoft.com/office/drawing/2010/main" val="0"/>
              </a:ext>
            </a:extLst>
          </a:blip>
          <a:srcRect l="19647" t="39318" r="5920" b="27532"/>
          <a:stretch/>
        </p:blipFill>
        <p:spPr bwMode="auto">
          <a:xfrm>
            <a:off x="4845164" y="4941168"/>
            <a:ext cx="4405240" cy="1728192"/>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Espace réservé du texte 1"/>
          <p:cNvSpPr>
            <a:spLocks noGrp="1"/>
          </p:cNvSpPr>
          <p:nvPr>
            <p:ph type="body" sz="quarter" idx="13"/>
          </p:nvPr>
        </p:nvSpPr>
        <p:spPr>
          <a:xfrm>
            <a:off x="5597647" y="980727"/>
            <a:ext cx="3603825" cy="3672409"/>
          </a:xfrm>
        </p:spPr>
        <p:txBody>
          <a:bodyPr anchor="ctr"/>
          <a:lstStyle/>
          <a:p>
            <a:pPr marL="228600" indent="-228600">
              <a:lnSpc>
                <a:spcPct val="100000"/>
              </a:lnSpc>
              <a:buAutoNum type="arabicParenR"/>
            </a:pPr>
            <a:r>
              <a:rPr lang="fr-FR" sz="1100" cap="none" dirty="0" smtClean="0">
                <a:solidFill>
                  <a:schemeClr val="tx1"/>
                </a:solidFill>
              </a:rPr>
              <a:t>Sur ADE.net, sélectionner « saisie sur internet »</a:t>
            </a:r>
            <a:br>
              <a:rPr lang="fr-FR" sz="1100" cap="none" dirty="0" smtClean="0">
                <a:solidFill>
                  <a:schemeClr val="tx1"/>
                </a:solidFill>
              </a:rPr>
            </a:br>
            <a:endParaRPr lang="fr-FR" sz="1100" cap="none" dirty="0" smtClean="0">
              <a:solidFill>
                <a:schemeClr val="tx1"/>
              </a:solidFill>
            </a:endParaRPr>
          </a:p>
          <a:p>
            <a:pPr marL="228600" indent="-228600">
              <a:lnSpc>
                <a:spcPct val="100000"/>
              </a:lnSpc>
              <a:buAutoNum type="arabicParenR"/>
            </a:pPr>
            <a:r>
              <a:rPr lang="fr-FR" sz="1100" cap="none" dirty="0" smtClean="0">
                <a:solidFill>
                  <a:schemeClr val="tx1"/>
                </a:solidFill>
              </a:rPr>
              <a:t>L’adresse mail est pré complétée si elle est renseignée dans la base.</a:t>
            </a:r>
            <a:br>
              <a:rPr lang="fr-FR" sz="1100" cap="none" dirty="0" smtClean="0">
                <a:solidFill>
                  <a:schemeClr val="tx1"/>
                </a:solidFill>
              </a:rPr>
            </a:br>
            <a:r>
              <a:rPr lang="fr-FR" sz="1100" cap="none" dirty="0" smtClean="0">
                <a:solidFill>
                  <a:schemeClr val="tx1"/>
                </a:solidFill>
              </a:rPr>
              <a:t> </a:t>
            </a:r>
            <a:r>
              <a:rPr lang="fr-FR" sz="1100" b="1" cap="none" dirty="0" smtClean="0">
                <a:solidFill>
                  <a:schemeClr val="tx1"/>
                </a:solidFill>
              </a:rPr>
              <a:t>Attention : une adresse mail par emprunteur </a:t>
            </a:r>
            <a:br>
              <a:rPr lang="fr-FR" sz="1100" b="1" cap="none" dirty="0" smtClean="0">
                <a:solidFill>
                  <a:schemeClr val="tx1"/>
                </a:solidFill>
              </a:rPr>
            </a:br>
            <a:r>
              <a:rPr lang="fr-FR" sz="1100" b="1" cap="none" dirty="0" smtClean="0">
                <a:solidFill>
                  <a:schemeClr val="tx1"/>
                </a:solidFill>
              </a:rPr>
              <a:t>(deux adresses si couple d’emprunteurs)</a:t>
            </a:r>
            <a:br>
              <a:rPr lang="fr-FR" sz="1100" b="1" cap="none" dirty="0" smtClean="0">
                <a:solidFill>
                  <a:schemeClr val="tx1"/>
                </a:solidFill>
              </a:rPr>
            </a:br>
            <a:endParaRPr lang="fr-FR" sz="1100" b="1" cap="none" dirty="0" smtClean="0">
              <a:solidFill>
                <a:schemeClr val="tx1"/>
              </a:solidFill>
            </a:endParaRPr>
          </a:p>
          <a:p>
            <a:pPr marL="228600" indent="-228600">
              <a:lnSpc>
                <a:spcPct val="100000"/>
              </a:lnSpc>
              <a:buAutoNum type="arabicParenR"/>
            </a:pPr>
            <a:r>
              <a:rPr lang="fr-FR" sz="1100" cap="none" dirty="0">
                <a:solidFill>
                  <a:schemeClr val="tx1"/>
                </a:solidFill>
              </a:rPr>
              <a:t>L</a:t>
            </a:r>
            <a:r>
              <a:rPr lang="fr-FR" sz="1100" cap="none" dirty="0" smtClean="0">
                <a:solidFill>
                  <a:schemeClr val="tx1"/>
                </a:solidFill>
              </a:rPr>
              <a:t>e numéro de portable de l’emprunteur</a:t>
            </a:r>
            <a:r>
              <a:rPr lang="fr-FR" sz="1100" cap="none" dirty="0">
                <a:solidFill>
                  <a:schemeClr val="tx1"/>
                </a:solidFill>
              </a:rPr>
              <a:t> </a:t>
            </a:r>
            <a:r>
              <a:rPr lang="fr-FR" sz="1100" cap="none" dirty="0" smtClean="0">
                <a:solidFill>
                  <a:schemeClr val="tx1"/>
                </a:solidFill>
              </a:rPr>
              <a:t>est pré rempli</a:t>
            </a:r>
            <a:r>
              <a:rPr lang="fr-FR" sz="1100" cap="none" dirty="0">
                <a:solidFill>
                  <a:schemeClr val="tx1"/>
                </a:solidFill>
              </a:rPr>
              <a:t> </a:t>
            </a:r>
            <a:r>
              <a:rPr lang="fr-FR" sz="1100" cap="none" dirty="0" smtClean="0">
                <a:solidFill>
                  <a:schemeClr val="tx1"/>
                </a:solidFill>
              </a:rPr>
              <a:t>si il est renseigné </a:t>
            </a:r>
            <a:r>
              <a:rPr lang="fr-FR" sz="1100" cap="none" dirty="0">
                <a:solidFill>
                  <a:schemeClr val="tx1"/>
                </a:solidFill>
              </a:rPr>
              <a:t>dans la base.</a:t>
            </a:r>
            <a:r>
              <a:rPr lang="fr-FR" sz="1100" cap="none" dirty="0" smtClean="0">
                <a:solidFill>
                  <a:schemeClr val="tx1"/>
                </a:solidFill>
              </a:rPr>
              <a:t/>
            </a:r>
            <a:br>
              <a:rPr lang="fr-FR" sz="1100" cap="none" dirty="0" smtClean="0">
                <a:solidFill>
                  <a:schemeClr val="tx1"/>
                </a:solidFill>
              </a:rPr>
            </a:br>
            <a:r>
              <a:rPr lang="fr-FR" sz="1100" b="1" cap="none" dirty="0" smtClean="0">
                <a:solidFill>
                  <a:schemeClr val="tx1"/>
                </a:solidFill>
              </a:rPr>
              <a:t>Attention : un numéro de portable par emprunteur</a:t>
            </a:r>
            <a:br>
              <a:rPr lang="fr-FR" sz="1100" b="1" cap="none" dirty="0" smtClean="0">
                <a:solidFill>
                  <a:schemeClr val="tx1"/>
                </a:solidFill>
              </a:rPr>
            </a:br>
            <a:endParaRPr lang="fr-FR" sz="1100" b="1" cap="none" dirty="0" smtClean="0">
              <a:solidFill>
                <a:schemeClr val="tx1"/>
              </a:solidFill>
            </a:endParaRPr>
          </a:p>
          <a:p>
            <a:pPr marL="228600" indent="-228600">
              <a:lnSpc>
                <a:spcPct val="100000"/>
              </a:lnSpc>
              <a:buFont typeface="+mj-lt"/>
              <a:buAutoNum type="arabicParenR" startAt="4"/>
            </a:pPr>
            <a:r>
              <a:rPr lang="fr-FR" sz="1100" cap="none" dirty="0">
                <a:solidFill>
                  <a:schemeClr val="tx1"/>
                </a:solidFill>
              </a:rPr>
              <a:t>Remettre au client </a:t>
            </a:r>
            <a:r>
              <a:rPr lang="fr-FR" sz="1100" cap="none" dirty="0" smtClean="0">
                <a:solidFill>
                  <a:schemeClr val="tx1"/>
                </a:solidFill>
              </a:rPr>
              <a:t>le guide </a:t>
            </a:r>
            <a:r>
              <a:rPr lang="fr-FR" sz="1100" cap="none" dirty="0" err="1" smtClean="0">
                <a:solidFill>
                  <a:schemeClr val="tx1"/>
                </a:solidFill>
              </a:rPr>
              <a:t>e.ADE</a:t>
            </a:r>
            <a:r>
              <a:rPr lang="fr-FR" sz="1100" cap="none" dirty="0" smtClean="0">
                <a:solidFill>
                  <a:schemeClr val="tx1"/>
                </a:solidFill>
              </a:rPr>
              <a:t> disponible sous PUC   </a:t>
            </a:r>
            <a:r>
              <a:rPr lang="fr-FR" sz="1050" i="1" cap="none" dirty="0" smtClean="0">
                <a:solidFill>
                  <a:schemeClr val="tx1"/>
                </a:solidFill>
              </a:rPr>
              <a:t>(Intranet / Métier Particulier / Financer /  5 minutes pour parler ADE / Guide client souscription e-ADE)</a:t>
            </a:r>
            <a:br>
              <a:rPr lang="fr-FR" sz="1050" i="1" cap="none" dirty="0" smtClean="0">
                <a:solidFill>
                  <a:schemeClr val="tx1"/>
                </a:solidFill>
              </a:rPr>
            </a:br>
            <a:endParaRPr lang="fr-FR" sz="1050" i="1" cap="none" dirty="0">
              <a:solidFill>
                <a:schemeClr val="tx1"/>
              </a:solidFill>
            </a:endParaRPr>
          </a:p>
          <a:p>
            <a:pPr marL="228600" indent="-228600">
              <a:lnSpc>
                <a:spcPct val="100000"/>
              </a:lnSpc>
              <a:buFont typeface="+mj-lt"/>
              <a:buAutoNum type="arabicParenR" startAt="4"/>
            </a:pPr>
            <a:r>
              <a:rPr lang="fr-FR" sz="1100" cap="none" dirty="0">
                <a:solidFill>
                  <a:schemeClr val="tx1"/>
                </a:solidFill>
              </a:rPr>
              <a:t>Informer le client de la procédure : </a:t>
            </a:r>
            <a:r>
              <a:rPr lang="fr-FR" sz="1100" cap="none" dirty="0" smtClean="0">
                <a:solidFill>
                  <a:schemeClr val="tx1"/>
                </a:solidFill>
              </a:rPr>
              <a:t>compléter le </a:t>
            </a:r>
            <a:r>
              <a:rPr lang="fr-FR" sz="1100" cap="none" dirty="0">
                <a:solidFill>
                  <a:schemeClr val="tx1"/>
                </a:solidFill>
              </a:rPr>
              <a:t>questionnaire en ligne et </a:t>
            </a:r>
            <a:r>
              <a:rPr lang="fr-FR" sz="1100" b="1" u="sng" cap="none" dirty="0">
                <a:solidFill>
                  <a:schemeClr val="tx1"/>
                </a:solidFill>
              </a:rPr>
              <a:t>prévenir son agence une fois l’action réalisée </a:t>
            </a:r>
            <a:endParaRPr lang="fr-FR" sz="1100" cap="none" dirty="0" smtClean="0">
              <a:solidFill>
                <a:schemeClr val="tx1"/>
              </a:solidFill>
            </a:endParaRPr>
          </a:p>
          <a:p>
            <a:pPr>
              <a:buNone/>
            </a:pPr>
            <a:endParaRPr lang="fr-FR" sz="1100" cap="none" dirty="0">
              <a:solidFill>
                <a:schemeClr val="tx1"/>
              </a:solidFill>
            </a:endParaRPr>
          </a:p>
          <a:p>
            <a:pPr>
              <a:buNone/>
            </a:pPr>
            <a:r>
              <a:rPr lang="fr-FR" sz="1100" b="1" cap="none" dirty="0">
                <a:solidFill>
                  <a:srgbClr val="FF0000"/>
                </a:solidFill>
              </a:rPr>
              <a:t>Attention : s’assurer que le client aille bien jusqu’au bouton « finaliser » pour enregistrer son </a:t>
            </a:r>
            <a:r>
              <a:rPr lang="fr-FR" sz="1100" b="1" cap="none" dirty="0" err="1" smtClean="0">
                <a:solidFill>
                  <a:srgbClr val="FF0000"/>
                </a:solidFill>
              </a:rPr>
              <a:t>e.ADE</a:t>
            </a:r>
            <a:endParaRPr lang="fr-FR" sz="1100" b="1" cap="none" dirty="0" smtClean="0">
              <a:solidFill>
                <a:schemeClr val="tx1"/>
              </a:solidFill>
            </a:endParaRPr>
          </a:p>
        </p:txBody>
      </p:sp>
      <p:sp>
        <p:nvSpPr>
          <p:cNvPr id="42" name="Espace réservé du texte 1"/>
          <p:cNvSpPr>
            <a:spLocks noGrp="1"/>
          </p:cNvSpPr>
          <p:nvPr>
            <p:ph type="body" sz="quarter" idx="4294967295"/>
          </p:nvPr>
        </p:nvSpPr>
        <p:spPr>
          <a:xfrm>
            <a:off x="602187" y="5831368"/>
            <a:ext cx="3811588" cy="557212"/>
          </a:xfrm>
        </p:spPr>
        <p:txBody>
          <a:bodyPr anchor="ctr"/>
          <a:lstStyle/>
          <a:p>
            <a:pPr>
              <a:buNone/>
            </a:pPr>
            <a:r>
              <a:rPr lang="fr-FR" sz="1100" b="1" cap="none" dirty="0" smtClean="0">
                <a:solidFill>
                  <a:srgbClr val="FF0000"/>
                </a:solidFill>
              </a:rPr>
              <a:t>ATTENTION : sélectionner « questionnaire de santé » et non « Adhésion (ADI) pour ne pas supprimer le </a:t>
            </a:r>
            <a:r>
              <a:rPr lang="fr-FR" sz="1100" b="1" cap="none" dirty="0" err="1" smtClean="0">
                <a:solidFill>
                  <a:srgbClr val="FF0000"/>
                </a:solidFill>
              </a:rPr>
              <a:t>e.ADE</a:t>
            </a:r>
            <a:r>
              <a:rPr lang="fr-FR" sz="1100" b="1" cap="none" dirty="0" smtClean="0">
                <a:solidFill>
                  <a:srgbClr val="FF0000"/>
                </a:solidFill>
              </a:rPr>
              <a:t> du client</a:t>
            </a:r>
          </a:p>
        </p:txBody>
      </p:sp>
      <p:pic>
        <p:nvPicPr>
          <p:cNvPr id="32" name="Image 12"/>
          <p:cNvPicPr>
            <a:picLocks noChangeAspect="1" noChangeArrowheads="1"/>
          </p:cNvPicPr>
          <p:nvPr/>
        </p:nvPicPr>
        <p:blipFill rotWithShape="1">
          <a:blip r:embed="rId7">
            <a:extLst>
              <a:ext uri="{28A0092B-C50C-407E-A947-70E740481C1C}">
                <a14:useLocalDpi xmlns:a14="http://schemas.microsoft.com/office/drawing/2010/main" val="0"/>
              </a:ext>
            </a:extLst>
          </a:blip>
          <a:srcRect l="15697" t="65816" r="18620" b="5499"/>
          <a:stretch/>
        </p:blipFill>
        <p:spPr bwMode="auto">
          <a:xfrm>
            <a:off x="653116" y="1268760"/>
            <a:ext cx="4047021" cy="1728192"/>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2144688" y="1484784"/>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1</a:t>
            </a:r>
            <a:endParaRPr lang="fr-FR" sz="1050" b="1" dirty="0">
              <a:solidFill>
                <a:schemeClr val="bg1"/>
              </a:solidFill>
            </a:endParaRPr>
          </a:p>
        </p:txBody>
      </p:sp>
      <p:sp>
        <p:nvSpPr>
          <p:cNvPr id="34" name="Rectangle 33"/>
          <p:cNvSpPr/>
          <p:nvPr/>
        </p:nvSpPr>
        <p:spPr>
          <a:xfrm>
            <a:off x="1208583" y="1844824"/>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a:solidFill>
                  <a:schemeClr val="bg1"/>
                </a:solidFill>
              </a:rPr>
              <a:t>2</a:t>
            </a:r>
          </a:p>
        </p:txBody>
      </p:sp>
      <p:sp>
        <p:nvSpPr>
          <p:cNvPr id="35" name="Rectangle 34"/>
          <p:cNvSpPr/>
          <p:nvPr/>
        </p:nvSpPr>
        <p:spPr>
          <a:xfrm>
            <a:off x="3296816" y="1825030"/>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3</a:t>
            </a:r>
            <a:endParaRPr lang="fr-FR" sz="1050" b="1" dirty="0">
              <a:solidFill>
                <a:schemeClr val="bg1"/>
              </a:solidFill>
            </a:endParaRPr>
          </a:p>
        </p:txBody>
      </p:sp>
      <p:pic>
        <p:nvPicPr>
          <p:cNvPr id="36" name="Image 1"/>
          <p:cNvPicPr>
            <a:picLocks noChangeAspect="1" noChangeArrowheads="1"/>
          </p:cNvPicPr>
          <p:nvPr/>
        </p:nvPicPr>
        <p:blipFill rotWithShape="1">
          <a:blip r:embed="rId8">
            <a:extLst>
              <a:ext uri="{28A0092B-C50C-407E-A947-70E740481C1C}">
                <a14:useLocalDpi xmlns:a14="http://schemas.microsoft.com/office/drawing/2010/main" val="0"/>
              </a:ext>
            </a:extLst>
          </a:blip>
          <a:srcRect l="19072" t="12151" b="55544"/>
          <a:stretch/>
        </p:blipFill>
        <p:spPr bwMode="auto">
          <a:xfrm>
            <a:off x="318509" y="3429000"/>
            <a:ext cx="4939316" cy="1951129"/>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p:nvPr/>
        </p:nvSpPr>
        <p:spPr>
          <a:xfrm>
            <a:off x="4413775" y="4767786"/>
            <a:ext cx="785933" cy="180296"/>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39" name="Rectangle 38"/>
          <p:cNvSpPr/>
          <p:nvPr/>
        </p:nvSpPr>
        <p:spPr>
          <a:xfrm>
            <a:off x="4953000" y="6155541"/>
            <a:ext cx="1046077" cy="180296"/>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40" name="Rectangle 39"/>
          <p:cNvSpPr/>
          <p:nvPr/>
        </p:nvSpPr>
        <p:spPr>
          <a:xfrm>
            <a:off x="6011628" y="5929678"/>
            <a:ext cx="649532" cy="180296"/>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41" name="Rectangle 40"/>
          <p:cNvSpPr/>
          <p:nvPr/>
        </p:nvSpPr>
        <p:spPr>
          <a:xfrm>
            <a:off x="1108001" y="4912204"/>
            <a:ext cx="403309" cy="180296"/>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cxnSp>
        <p:nvCxnSpPr>
          <p:cNvPr id="43" name="Connecteur droit avec flèche 42"/>
          <p:cNvCxnSpPr/>
          <p:nvPr/>
        </p:nvCxnSpPr>
        <p:spPr>
          <a:xfrm>
            <a:off x="4277199" y="6129024"/>
            <a:ext cx="675801" cy="187763"/>
          </a:xfrm>
          <a:prstGeom prst="straightConnector1">
            <a:avLst/>
          </a:prstGeom>
          <a:ln w="28575" cap="rnd">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3" name="Espace réservé du texte 2">
            <a:extLst>
              <a:ext uri="{FF2B5EF4-FFF2-40B4-BE49-F238E27FC236}">
                <a16:creationId xmlns:a16="http://schemas.microsoft.com/office/drawing/2014/main" xmlns="" id="{679B6EA6-4282-4598-B867-80EE5DC7A5B3}"/>
              </a:ext>
            </a:extLst>
          </p:cNvPr>
          <p:cNvSpPr txBox="1">
            <a:spLocks/>
          </p:cNvSpPr>
          <p:nvPr/>
        </p:nvSpPr>
        <p:spPr>
          <a:xfrm>
            <a:off x="1636159" y="14375"/>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7.4 INSTRUCTION DU DOSSIER</a:t>
            </a:r>
            <a:endParaRPr lang="fr-FR" sz="2400" dirty="0"/>
          </a:p>
        </p:txBody>
      </p:sp>
      <p:sp>
        <p:nvSpPr>
          <p:cNvPr id="24" name="Rectangle 23">
            <a:extLst>
              <a:ext uri="{FF2B5EF4-FFF2-40B4-BE49-F238E27FC236}">
                <a16:creationId xmlns:a16="http://schemas.microsoft.com/office/drawing/2014/main" xmlns="" id="{2510ED12-117E-43E0-B39E-E2FD77DEA5B5}"/>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25" name="Rectangle 24"/>
          <p:cNvSpPr/>
          <p:nvPr/>
        </p:nvSpPr>
        <p:spPr>
          <a:xfrm>
            <a:off x="366506" y="404664"/>
            <a:ext cx="8883897" cy="553998"/>
          </a:xfrm>
          <a:prstGeom prst="rect">
            <a:avLst/>
          </a:prstGeom>
        </p:spPr>
        <p:txBody>
          <a:bodyPr wrap="square">
            <a:spAutoFit/>
          </a:bodyPr>
          <a:lstStyle/>
          <a:p>
            <a:pPr marL="171450" indent="-171450">
              <a:buFont typeface="Calibri" panose="020F0502020204030204" pitchFamily="34" charset="0"/>
              <a:buChar char="&gt;"/>
            </a:pPr>
            <a:r>
              <a:rPr lang="fr-FR" sz="1800" u="sng" dirty="0" smtClean="0"/>
              <a:t>Guide </a:t>
            </a:r>
            <a:r>
              <a:rPr lang="fr-FR" sz="1800" u="sng" dirty="0" err="1" smtClean="0"/>
              <a:t>eADE</a:t>
            </a:r>
            <a:r>
              <a:rPr lang="fr-FR" sz="1800" u="sng" dirty="0" smtClean="0"/>
              <a:t/>
            </a:r>
            <a:br>
              <a:rPr lang="fr-FR" sz="1800" u="sng" dirty="0" smtClean="0"/>
            </a:br>
            <a:r>
              <a:rPr lang="fr-FR" sz="1200" i="1" dirty="0"/>
              <a:t>accéder au </a:t>
            </a:r>
            <a:r>
              <a:rPr lang="fr-FR" sz="1200" i="1" dirty="0" smtClean="0"/>
              <a:t>guide complet </a:t>
            </a:r>
            <a:r>
              <a:rPr lang="fr-FR" sz="1200" i="1" dirty="0" err="1" smtClean="0"/>
              <a:t>eADE</a:t>
            </a:r>
            <a:r>
              <a:rPr lang="fr-FR" sz="1200" i="1" dirty="0" smtClean="0"/>
              <a:t> dans :  </a:t>
            </a:r>
            <a:r>
              <a:rPr lang="fr-FR" sz="1200" i="1" dirty="0" err="1" smtClean="0"/>
              <a:t>Intanet</a:t>
            </a:r>
            <a:r>
              <a:rPr lang="fr-FR" sz="1200" i="1" dirty="0" smtClean="0"/>
              <a:t> / Mon métier / Particulier / Financer / 5 minutes pou parler ADE / Guide utilisateurs </a:t>
            </a:r>
            <a:endParaRPr lang="fr-FR" sz="400" i="1" dirty="0"/>
          </a:p>
        </p:txBody>
      </p:sp>
      <p:sp>
        <p:nvSpPr>
          <p:cNvPr id="27"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29" name="Picture 2" descr="Résultat de recherche d'images pour &quot;clic icone&quot;">
            <a:hlinkClick r:id="rId9"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p:cNvSpPr/>
          <p:nvPr/>
        </p:nvSpPr>
        <p:spPr>
          <a:xfrm>
            <a:off x="5827622" y="5795811"/>
            <a:ext cx="1224136" cy="543552"/>
          </a:xfrm>
          <a:prstGeom prst="ellipse">
            <a:avLst/>
          </a:prstGeom>
          <a:noFill/>
          <a:ln w="57150" cap="flat" cmpd="sng" algn="ctr">
            <a:solidFill>
              <a:srgbClr val="FF3399"/>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8" name="Ellipse 27"/>
          <p:cNvSpPr/>
          <p:nvPr/>
        </p:nvSpPr>
        <p:spPr>
          <a:xfrm>
            <a:off x="416495" y="5795811"/>
            <a:ext cx="3860703" cy="625013"/>
          </a:xfrm>
          <a:prstGeom prst="ellipse">
            <a:avLst/>
          </a:prstGeom>
          <a:noFill/>
          <a:ln w="57150" cap="flat" cmpd="sng" algn="ctr">
            <a:solidFill>
              <a:srgbClr val="FF3399"/>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Tree>
    <p:extLst>
      <p:ext uri="{BB962C8B-B14F-4D97-AF65-F5344CB8AC3E}">
        <p14:creationId xmlns:p14="http://schemas.microsoft.com/office/powerpoint/2010/main" val="2511923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t 3" hidden="1"/>
          <p:cNvGraphicFramePr>
            <a:graphicFrameLocks noChangeAspect="1"/>
          </p:cNvGraphicFramePr>
          <p:nvPr>
            <p:custDataLst>
              <p:tags r:id="rId2"/>
            </p:custDataLst>
            <p:extLst>
              <p:ext uri="{D42A27DB-BD31-4B8C-83A1-F6EECF244321}">
                <p14:modId xmlns:p14="http://schemas.microsoft.com/office/powerpoint/2010/main" val="27487767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4256"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Rectangle 12"/>
          <p:cNvSpPr/>
          <p:nvPr/>
        </p:nvSpPr>
        <p:spPr>
          <a:xfrm>
            <a:off x="1149141" y="1630413"/>
            <a:ext cx="3980833" cy="307777"/>
          </a:xfrm>
          <a:prstGeom prst="rect">
            <a:avLst/>
          </a:prstGeom>
        </p:spPr>
        <p:txBody>
          <a:bodyPr wrap="none">
            <a:spAutoFit/>
          </a:bodyPr>
          <a:lstStyle/>
          <a:p>
            <a:pPr lvl="0" defTabSz="736609">
              <a:spcBef>
                <a:spcPts val="1200"/>
              </a:spcBef>
              <a:tabLst>
                <a:tab pos="0" algn="l"/>
              </a:tabLst>
            </a:pPr>
            <a:r>
              <a:rPr lang="fr-FR" sz="1400" b="1" u="sng" dirty="0">
                <a:solidFill>
                  <a:prstClr val="black"/>
                </a:solidFill>
                <a:latin typeface="Calibri" panose="020F0502020204030204" pitchFamily="34" charset="0"/>
                <a:cs typeface="Arial" panose="020B0604020202020204" pitchFamily="34" charset="0"/>
              </a:rPr>
              <a:t>Cas </a:t>
            </a:r>
            <a:r>
              <a:rPr lang="fr-FR" sz="1400" b="1" u="sng" dirty="0" smtClean="0">
                <a:solidFill>
                  <a:prstClr val="black"/>
                </a:solidFill>
                <a:latin typeface="Calibri" panose="020F0502020204030204" pitchFamily="34" charset="0"/>
                <a:cs typeface="Arial" panose="020B0604020202020204" pitchFamily="34" charset="0"/>
              </a:rPr>
              <a:t>1 : L’emprunteur a son propre avis d’imposition</a:t>
            </a:r>
            <a:endParaRPr lang="fr-FR" sz="1400" b="1" u="sng" dirty="0">
              <a:solidFill>
                <a:prstClr val="black"/>
              </a:solidFill>
              <a:latin typeface="Calibri" panose="020F0502020204030204" pitchFamily="34" charset="0"/>
              <a:cs typeface="Arial" panose="020B0604020202020204" pitchFamily="34" charset="0"/>
            </a:endParaRPr>
          </a:p>
        </p:txBody>
      </p:sp>
      <p:sp>
        <p:nvSpPr>
          <p:cNvPr id="84" name="Rectangle 83"/>
          <p:cNvSpPr/>
          <p:nvPr/>
        </p:nvSpPr>
        <p:spPr>
          <a:xfrm>
            <a:off x="1087586" y="4293096"/>
            <a:ext cx="7897862" cy="307777"/>
          </a:xfrm>
          <a:prstGeom prst="rect">
            <a:avLst/>
          </a:prstGeom>
        </p:spPr>
        <p:txBody>
          <a:bodyPr wrap="square">
            <a:spAutoFit/>
          </a:bodyPr>
          <a:lstStyle/>
          <a:p>
            <a:pPr lvl="0" defTabSz="736609">
              <a:spcBef>
                <a:spcPts val="1200"/>
              </a:spcBef>
              <a:tabLst>
                <a:tab pos="0" algn="l"/>
              </a:tabLst>
            </a:pPr>
            <a:r>
              <a:rPr lang="fr-FR" sz="1400" b="1" u="sng" dirty="0">
                <a:solidFill>
                  <a:prstClr val="black"/>
                </a:solidFill>
                <a:latin typeface="Calibri" panose="020F0502020204030204" pitchFamily="34" charset="0"/>
                <a:cs typeface="Arial" panose="020B0604020202020204" pitchFamily="34" charset="0"/>
              </a:rPr>
              <a:t>Cas </a:t>
            </a:r>
            <a:r>
              <a:rPr lang="fr-FR" sz="1400" b="1" u="sng" dirty="0" smtClean="0">
                <a:solidFill>
                  <a:prstClr val="black"/>
                </a:solidFill>
                <a:latin typeface="Calibri" panose="020F0502020204030204" pitchFamily="34" charset="0"/>
                <a:cs typeface="Arial" panose="020B0604020202020204" pitchFamily="34" charset="0"/>
              </a:rPr>
              <a:t>2 : L’emprunteur ne dispose pas de son propre avis d’impôt</a:t>
            </a:r>
            <a:endParaRPr lang="fr-FR" sz="1200" i="1" u="sng" dirty="0">
              <a:solidFill>
                <a:prstClr val="black"/>
              </a:solidFill>
              <a:latin typeface="Calibri" panose="020F0502020204030204" pitchFamily="34" charset="0"/>
              <a:cs typeface="Arial" panose="020B0604020202020204" pitchFamily="34" charset="0"/>
            </a:endParaRPr>
          </a:p>
        </p:txBody>
      </p:sp>
      <p:sp>
        <p:nvSpPr>
          <p:cNvPr id="48" name="Rectangle 47"/>
          <p:cNvSpPr/>
          <p:nvPr/>
        </p:nvSpPr>
        <p:spPr>
          <a:xfrm>
            <a:off x="1064569" y="1542755"/>
            <a:ext cx="6552727" cy="2750341"/>
          </a:xfrm>
          <a:prstGeom prst="rect">
            <a:avLst/>
          </a:prstGeom>
          <a:noFill/>
          <a:ln w="9525" cap="flat" cmpd="sng" algn="ctr">
            <a:noFill/>
            <a:prstDash val="solid"/>
            <a:miter lim="800000"/>
            <a:headEnd type="diamond" w="sm" len="sm"/>
            <a:tailEnd type="diamond" w="sm"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228600" lvl="0" indent="-228600" defTabSz="736609">
              <a:spcBef>
                <a:spcPts val="600"/>
              </a:spcBef>
              <a:buFont typeface="Calibri" panose="020F0502020204030204" pitchFamily="34" charset="0"/>
              <a:buAutoNum type="arabicParenR"/>
              <a:tabLst>
                <a:tab pos="0" algn="l"/>
              </a:tabLst>
            </a:pPr>
            <a:r>
              <a:rPr lang="fr-FR" sz="1100" dirty="0" smtClean="0">
                <a:solidFill>
                  <a:prstClr val="black"/>
                </a:solidFill>
                <a:latin typeface="Calibri" panose="020F0502020204030204" pitchFamily="34" charset="0"/>
                <a:cs typeface="Arial" panose="020B0604020202020204" pitchFamily="34" charset="0"/>
              </a:rPr>
              <a:t>Se rendre dans la « synthèse crédit » de </a:t>
            </a:r>
            <a:r>
              <a:rPr lang="fr-FR" sz="1100" dirty="0" err="1" smtClean="0">
                <a:solidFill>
                  <a:prstClr val="black"/>
                </a:solidFill>
                <a:latin typeface="Calibri" panose="020F0502020204030204" pitchFamily="34" charset="0"/>
                <a:cs typeface="Arial" panose="020B0604020202020204" pitchFamily="34" charset="0"/>
              </a:rPr>
              <a:t>Simul</a:t>
            </a:r>
            <a:r>
              <a:rPr lang="fr-FR" sz="1100" dirty="0" smtClean="0">
                <a:solidFill>
                  <a:prstClr val="black"/>
                </a:solidFill>
                <a:latin typeface="Calibri" panose="020F0502020204030204" pitchFamily="34" charset="0"/>
                <a:cs typeface="Arial" panose="020B0604020202020204" pitchFamily="34" charset="0"/>
              </a:rPr>
              <a:t> CA</a:t>
            </a:r>
          </a:p>
          <a:p>
            <a:pPr marL="228600" lvl="0" indent="-228600" defTabSz="736609">
              <a:spcBef>
                <a:spcPts val="600"/>
              </a:spcBef>
              <a:buFont typeface="Calibri" panose="020F0502020204030204" pitchFamily="34" charset="0"/>
              <a:buAutoNum type="arabicParenR"/>
              <a:tabLst>
                <a:tab pos="0" algn="l"/>
              </a:tabLst>
            </a:pPr>
            <a:r>
              <a:rPr lang="fr-FR" sz="1100" dirty="0" smtClean="0">
                <a:solidFill>
                  <a:prstClr val="black"/>
                </a:solidFill>
                <a:latin typeface="Calibri" panose="020F0502020204030204" pitchFamily="34" charset="0"/>
                <a:cs typeface="Arial" panose="020B0604020202020204" pitchFamily="34" charset="0"/>
              </a:rPr>
              <a:t>Renseigner les données liées à la fiscalité du client</a:t>
            </a:r>
            <a:br>
              <a:rPr lang="fr-FR" sz="1100" dirty="0" smtClean="0">
                <a:solidFill>
                  <a:prstClr val="black"/>
                </a:solidFill>
                <a:latin typeface="Calibri" panose="020F0502020204030204" pitchFamily="34" charset="0"/>
                <a:cs typeface="Arial" panose="020B0604020202020204" pitchFamily="34" charset="0"/>
              </a:rPr>
            </a:br>
            <a:r>
              <a:rPr lang="fr-FR" sz="1100" dirty="0" smtClean="0">
                <a:solidFill>
                  <a:prstClr val="black"/>
                </a:solidFill>
                <a:latin typeface="Calibri" panose="020F0502020204030204" pitchFamily="34" charset="0"/>
                <a:cs typeface="Arial" panose="020B0604020202020204" pitchFamily="34" charset="0"/>
              </a:rPr>
              <a:t>Exemple: pour </a:t>
            </a:r>
            <a:r>
              <a:rPr lang="fr-FR" sz="1100" b="1" dirty="0" smtClean="0">
                <a:solidFill>
                  <a:srgbClr val="FF0000"/>
                </a:solidFill>
                <a:latin typeface="Calibri" panose="020F0502020204030204" pitchFamily="34" charset="0"/>
                <a:cs typeface="Arial" panose="020B0604020202020204" pitchFamily="34" charset="0"/>
              </a:rPr>
              <a:t>l’année 2018, saisir l’avis d’impôt 2017 sur les revenus 2016</a:t>
            </a:r>
          </a:p>
          <a:p>
            <a:pPr marL="228600" lvl="0" indent="-228600" defTabSz="736609">
              <a:spcBef>
                <a:spcPts val="600"/>
              </a:spcBef>
              <a:buFont typeface="Calibri" panose="020F0502020204030204" pitchFamily="34" charset="0"/>
              <a:buAutoNum type="arabicParenR"/>
              <a:tabLst>
                <a:tab pos="0" algn="l"/>
              </a:tabLst>
            </a:pPr>
            <a:endParaRPr lang="fr-FR" sz="1100" b="1" dirty="0">
              <a:solidFill>
                <a:srgbClr val="FF0000"/>
              </a:solidFill>
              <a:latin typeface="Calibri" panose="020F0502020204030204" pitchFamily="34" charset="0"/>
              <a:cs typeface="Arial" panose="020B0604020202020204" pitchFamily="34" charset="0"/>
            </a:endParaRPr>
          </a:p>
          <a:p>
            <a:pPr lvl="0" defTabSz="736609">
              <a:spcBef>
                <a:spcPts val="600"/>
              </a:spcBef>
              <a:tabLst>
                <a:tab pos="0" algn="l"/>
              </a:tabLst>
            </a:pPr>
            <a:r>
              <a:rPr lang="fr-FR" sz="1100" b="1" dirty="0" smtClean="0">
                <a:solidFill>
                  <a:prstClr val="black"/>
                </a:solidFill>
                <a:latin typeface="Calibri" panose="020F0502020204030204" pitchFamily="34" charset="0"/>
                <a:cs typeface="Arial" panose="020B0604020202020204" pitchFamily="34" charset="0"/>
              </a:rPr>
              <a:t>Points d’attention :</a:t>
            </a:r>
          </a:p>
          <a:p>
            <a:pPr marL="171450" lvl="0" indent="-171450" defTabSz="736609">
              <a:spcBef>
                <a:spcPts val="600"/>
              </a:spcBef>
              <a:buFont typeface="Arial" panose="020B0604020202020204" pitchFamily="34" charset="0"/>
              <a:buChar char="•"/>
              <a:tabLst>
                <a:tab pos="0" algn="l"/>
              </a:tabLst>
            </a:pPr>
            <a:r>
              <a:rPr lang="fr-FR" sz="1100" b="1" dirty="0">
                <a:solidFill>
                  <a:srgbClr val="FF0000"/>
                </a:solidFill>
                <a:latin typeface="Calibri" panose="020F0502020204030204" pitchFamily="34" charset="0"/>
                <a:cs typeface="Arial" panose="020B0604020202020204" pitchFamily="34" charset="0"/>
              </a:rPr>
              <a:t>C</a:t>
            </a:r>
            <a:r>
              <a:rPr lang="fr-FR" sz="1100" b="1" dirty="0" smtClean="0">
                <a:solidFill>
                  <a:srgbClr val="FF0000"/>
                </a:solidFill>
                <a:latin typeface="Calibri" panose="020F0502020204030204" pitchFamily="34" charset="0"/>
                <a:cs typeface="Arial" panose="020B0604020202020204" pitchFamily="34" charset="0"/>
              </a:rPr>
              <a:t>ette règle reste valable pour toute l’année 2018, même en fin d’année après réception de l’avis d’impôt 2018 sur les revenus de 2017</a:t>
            </a:r>
          </a:p>
          <a:p>
            <a:pPr marL="171450" lvl="0" indent="-171450" defTabSz="736609">
              <a:spcBef>
                <a:spcPts val="600"/>
              </a:spcBef>
              <a:buFont typeface="Arial" panose="020B0604020202020204" pitchFamily="34" charset="0"/>
              <a:buChar char="•"/>
              <a:tabLst>
                <a:tab pos="0" algn="l"/>
              </a:tabLst>
            </a:pPr>
            <a:r>
              <a:rPr lang="fr-FR" sz="1100" b="1" dirty="0" smtClean="0">
                <a:solidFill>
                  <a:prstClr val="black"/>
                </a:solidFill>
                <a:latin typeface="Calibri" panose="020F0502020204030204" pitchFamily="34" charset="0"/>
                <a:cs typeface="Arial" panose="020B0604020202020204" pitchFamily="34" charset="0"/>
              </a:rPr>
              <a:t>Veiller à la conformité des pièces justificatives concernant le RFR N-2 – Voir exemples page suivante</a:t>
            </a:r>
          </a:p>
        </p:txBody>
      </p:sp>
      <p:pic>
        <p:nvPicPr>
          <p:cNvPr id="49" name="Picture 2" descr="https://d30y9cdsu7xlg0.cloudfront.net/png/957302-200.png"/>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416496" y="2904977"/>
            <a:ext cx="734459" cy="7344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12253" y="4600873"/>
            <a:ext cx="5517857" cy="692497"/>
          </a:xfrm>
          <a:prstGeom prst="rect">
            <a:avLst/>
          </a:prstGeom>
        </p:spPr>
        <p:txBody>
          <a:bodyPr wrap="none">
            <a:spAutoFit/>
          </a:bodyPr>
          <a:lstStyle/>
          <a:p>
            <a:r>
              <a:rPr lang="fr-FR" sz="1100" i="1" dirty="0" smtClean="0">
                <a:solidFill>
                  <a:prstClr val="black"/>
                </a:solidFill>
                <a:latin typeface="Calibri" panose="020F0502020204030204" pitchFamily="34" charset="0"/>
                <a:cs typeface="Arial" panose="020B0604020202020204" pitchFamily="34" charset="0"/>
              </a:rPr>
              <a:t>Pour </a:t>
            </a:r>
            <a:r>
              <a:rPr lang="fr-FR" sz="1100" i="1" dirty="0">
                <a:solidFill>
                  <a:prstClr val="black"/>
                </a:solidFill>
                <a:latin typeface="Calibri" panose="020F0502020204030204" pitchFamily="34" charset="0"/>
                <a:cs typeface="Arial" panose="020B0604020202020204" pitchFamily="34" charset="0"/>
              </a:rPr>
              <a:t>plus de détail sur les cas </a:t>
            </a:r>
            <a:r>
              <a:rPr lang="fr-FR" sz="1100" i="1" dirty="0" smtClean="0">
                <a:solidFill>
                  <a:prstClr val="black"/>
                </a:solidFill>
                <a:latin typeface="Calibri" panose="020F0502020204030204" pitchFamily="34" charset="0"/>
                <a:cs typeface="Arial" panose="020B0604020202020204" pitchFamily="34" charset="0"/>
              </a:rPr>
              <a:t>possibles Cf. </a:t>
            </a:r>
            <a:r>
              <a:rPr lang="fr-FR" sz="1100" i="1" dirty="0">
                <a:solidFill>
                  <a:prstClr val="black"/>
                </a:solidFill>
                <a:latin typeface="Calibri" panose="020F0502020204030204" pitchFamily="34" charset="0"/>
                <a:cs typeface="Arial" panose="020B0604020202020204" pitchFamily="34" charset="0"/>
              </a:rPr>
              <a:t>page 4 de la </a:t>
            </a:r>
            <a:r>
              <a:rPr lang="fr-FR" sz="1100" i="1" dirty="0" smtClean="0">
                <a:solidFill>
                  <a:prstClr val="black"/>
                </a:solidFill>
                <a:latin typeface="Calibri" panose="020F0502020204030204" pitchFamily="34" charset="0"/>
                <a:cs typeface="Arial" panose="020B0604020202020204" pitchFamily="34" charset="0"/>
              </a:rPr>
              <a:t>fiche caractéristique PTZ Chorale Doc, </a:t>
            </a:r>
            <a:br>
              <a:rPr lang="fr-FR" sz="1100" i="1" dirty="0" smtClean="0">
                <a:solidFill>
                  <a:prstClr val="black"/>
                </a:solidFill>
                <a:latin typeface="Calibri" panose="020F0502020204030204" pitchFamily="34" charset="0"/>
                <a:cs typeface="Arial" panose="020B0604020202020204" pitchFamily="34" charset="0"/>
              </a:rPr>
            </a:br>
            <a:r>
              <a:rPr lang="fr-FR" sz="1100" i="1" dirty="0" smtClean="0">
                <a:solidFill>
                  <a:prstClr val="black"/>
                </a:solidFill>
                <a:latin typeface="Calibri" panose="020F0502020204030204" pitchFamily="34" charset="0"/>
                <a:cs typeface="Arial" panose="020B0604020202020204" pitchFamily="34" charset="0"/>
              </a:rPr>
              <a:t>ouvrir le lien </a:t>
            </a:r>
            <a:r>
              <a:rPr lang="fr-FR" sz="1050" i="1" dirty="0">
                <a:solidFill>
                  <a:srgbClr val="0070C0"/>
                </a:solidFill>
                <a:hlinkClick r:id="rId7"/>
              </a:rPr>
              <a:t>Tableau relatif aux justificatifs plafonds de </a:t>
            </a:r>
            <a:r>
              <a:rPr lang="fr-FR" sz="1050" i="1" dirty="0" smtClean="0">
                <a:solidFill>
                  <a:srgbClr val="0070C0"/>
                </a:solidFill>
                <a:hlinkClick r:id="rId7"/>
              </a:rPr>
              <a:t>ressources</a:t>
            </a:r>
            <a:r>
              <a:rPr lang="fr-FR" sz="1050" i="1" dirty="0" smtClean="0">
                <a:solidFill>
                  <a:srgbClr val="0070C0"/>
                </a:solidFill>
              </a:rPr>
              <a:t/>
            </a:r>
            <a:br>
              <a:rPr lang="fr-FR" sz="1050" i="1" dirty="0" smtClean="0">
                <a:solidFill>
                  <a:srgbClr val="0070C0"/>
                </a:solidFill>
              </a:rPr>
            </a:br>
            <a:endParaRPr lang="fr-FR" i="1" dirty="0">
              <a:solidFill>
                <a:srgbClr val="0070C0"/>
              </a:solidFill>
            </a:endParaRPr>
          </a:p>
        </p:txBody>
      </p:sp>
      <p:sp>
        <p:nvSpPr>
          <p:cNvPr id="23" name="Rectangle 22"/>
          <p:cNvSpPr/>
          <p:nvPr/>
        </p:nvSpPr>
        <p:spPr>
          <a:xfrm>
            <a:off x="1134869" y="5013176"/>
            <a:ext cx="7626625" cy="1585927"/>
          </a:xfrm>
          <a:prstGeom prst="rect">
            <a:avLst/>
          </a:prstGeom>
          <a:noFill/>
          <a:ln w="9525" cap="flat" cmpd="sng" algn="ctr">
            <a:noFill/>
            <a:prstDash val="solid"/>
            <a:miter lim="800000"/>
            <a:headEnd type="diamond" w="sm" len="sm"/>
            <a:tailEnd type="diamond" w="sm"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defTabSz="736609">
              <a:spcBef>
                <a:spcPts val="600"/>
              </a:spcBef>
              <a:tabLst>
                <a:tab pos="0" algn="l"/>
              </a:tabLst>
            </a:pPr>
            <a:r>
              <a:rPr lang="fr-FR" sz="1100" b="1" dirty="0" smtClean="0">
                <a:solidFill>
                  <a:prstClr val="black"/>
                </a:solidFill>
                <a:latin typeface="Calibri" panose="020F0502020204030204" pitchFamily="34" charset="0"/>
                <a:cs typeface="Arial" panose="020B0604020202020204" pitchFamily="34" charset="0"/>
              </a:rPr>
              <a:t>Exemple d’une personne rattachée au foyer fiscal de ses parents :  </a:t>
            </a:r>
          </a:p>
          <a:p>
            <a:pPr marL="228600" lvl="0" indent="-228600" defTabSz="736609">
              <a:spcBef>
                <a:spcPts val="600"/>
              </a:spcBef>
              <a:buFont typeface="Calibri" panose="020F0502020204030204" pitchFamily="34" charset="0"/>
              <a:buAutoNum type="arabicParenR"/>
              <a:tabLst>
                <a:tab pos="0" algn="l"/>
              </a:tabLst>
            </a:pPr>
            <a:r>
              <a:rPr lang="fr-FR" sz="1100" dirty="0" smtClean="0">
                <a:solidFill>
                  <a:prstClr val="black"/>
                </a:solidFill>
                <a:latin typeface="Calibri" panose="020F0502020204030204" pitchFamily="34" charset="0"/>
                <a:cs typeface="Arial" panose="020B0604020202020204" pitchFamily="34" charset="0"/>
              </a:rPr>
              <a:t>Numériser </a:t>
            </a:r>
            <a:r>
              <a:rPr lang="fr-FR" sz="1100" dirty="0">
                <a:solidFill>
                  <a:prstClr val="black"/>
                </a:solidFill>
                <a:latin typeface="Calibri" panose="020F0502020204030204" pitchFamily="34" charset="0"/>
                <a:cs typeface="Arial" panose="020B0604020202020204" pitchFamily="34" charset="0"/>
              </a:rPr>
              <a:t>l’avis  d’impôt des parents et la simulation impôts.gouv certifiée conforme et signée par l’emprunteur</a:t>
            </a:r>
          </a:p>
          <a:p>
            <a:pPr marL="228600" lvl="0" indent="-228600" defTabSz="736609">
              <a:spcBef>
                <a:spcPts val="600"/>
              </a:spcBef>
              <a:buFont typeface="Calibri" panose="020F0502020204030204" pitchFamily="34" charset="0"/>
              <a:buAutoNum type="arabicParenR"/>
              <a:tabLst>
                <a:tab pos="0" algn="l"/>
              </a:tabLst>
            </a:pPr>
            <a:r>
              <a:rPr lang="fr-FR" sz="1100" dirty="0">
                <a:solidFill>
                  <a:prstClr val="black"/>
                </a:solidFill>
                <a:latin typeface="Calibri" panose="020F0502020204030204" pitchFamily="34" charset="0"/>
                <a:cs typeface="Arial" panose="020B0604020202020204" pitchFamily="34" charset="0"/>
              </a:rPr>
              <a:t>Renseigner le montant de la simulation impôts.gouv dans </a:t>
            </a:r>
            <a:r>
              <a:rPr lang="fr-FR" sz="1100" b="1" dirty="0" smtClean="0">
                <a:solidFill>
                  <a:prstClr val="black"/>
                </a:solidFill>
                <a:latin typeface="Calibri" panose="020F0502020204030204" pitchFamily="34" charset="0"/>
                <a:cs typeface="Arial" panose="020B0604020202020204" pitchFamily="34" charset="0"/>
              </a:rPr>
              <a:t>la synthèse crédit de </a:t>
            </a:r>
            <a:r>
              <a:rPr lang="fr-FR" sz="1100" b="1" dirty="0" err="1" smtClean="0">
                <a:solidFill>
                  <a:prstClr val="black"/>
                </a:solidFill>
                <a:latin typeface="Calibri" panose="020F0502020204030204" pitchFamily="34" charset="0"/>
                <a:cs typeface="Arial" panose="020B0604020202020204" pitchFamily="34" charset="0"/>
              </a:rPr>
              <a:t>SimulCA</a:t>
            </a:r>
            <a:endParaRPr lang="fr-FR" sz="1100" b="1" dirty="0" smtClean="0">
              <a:solidFill>
                <a:prstClr val="black"/>
              </a:solidFill>
              <a:latin typeface="Calibri" panose="020F0502020204030204" pitchFamily="34" charset="0"/>
              <a:cs typeface="Arial" panose="020B0604020202020204" pitchFamily="34" charset="0"/>
            </a:endParaRPr>
          </a:p>
          <a:p>
            <a:pPr lvl="0" defTabSz="736609">
              <a:spcBef>
                <a:spcPts val="600"/>
              </a:spcBef>
              <a:tabLst>
                <a:tab pos="0" algn="l"/>
              </a:tabLst>
            </a:pPr>
            <a:endParaRPr lang="fr-FR" sz="1100" b="1" dirty="0">
              <a:solidFill>
                <a:prstClr val="black"/>
              </a:solidFill>
              <a:latin typeface="Calibri" panose="020F0502020204030204" pitchFamily="34" charset="0"/>
              <a:cs typeface="Arial" panose="020B0604020202020204" pitchFamily="34" charset="0"/>
            </a:endParaRPr>
          </a:p>
          <a:p>
            <a:pPr defTabSz="736609">
              <a:spcBef>
                <a:spcPts val="600"/>
              </a:spcBef>
              <a:tabLst>
                <a:tab pos="0" algn="l"/>
              </a:tabLst>
            </a:pPr>
            <a:r>
              <a:rPr lang="fr-FR" sz="1100" b="1" dirty="0" smtClean="0">
                <a:solidFill>
                  <a:prstClr val="black"/>
                </a:solidFill>
                <a:latin typeface="Calibri" panose="020F0502020204030204" pitchFamily="34" charset="0"/>
                <a:cs typeface="Arial" panose="020B0604020202020204" pitchFamily="34" charset="0"/>
              </a:rPr>
              <a:t>Point d’attention en </a:t>
            </a:r>
            <a:r>
              <a:rPr lang="fr-FR" sz="1100" b="1" dirty="0">
                <a:solidFill>
                  <a:prstClr val="black"/>
                </a:solidFill>
                <a:latin typeface="Calibri" panose="020F0502020204030204" pitchFamily="34" charset="0"/>
                <a:cs typeface="Arial" panose="020B0604020202020204" pitchFamily="34" charset="0"/>
              </a:rPr>
              <a:t>cas de prêt réglementé : </a:t>
            </a:r>
            <a:r>
              <a:rPr lang="fr-FR" sz="1100" b="1" dirty="0" smtClean="0">
                <a:solidFill>
                  <a:prstClr val="black"/>
                </a:solidFill>
                <a:latin typeface="Calibri" panose="020F0502020204030204" pitchFamily="34" charset="0"/>
                <a:cs typeface="Arial" panose="020B0604020202020204" pitchFamily="34" charset="0"/>
              </a:rPr>
              <a:t> Numériser </a:t>
            </a:r>
            <a:r>
              <a:rPr lang="fr-FR" sz="1100" b="1" dirty="0">
                <a:solidFill>
                  <a:prstClr val="black"/>
                </a:solidFill>
                <a:latin typeface="Calibri" panose="020F0502020204030204" pitchFamily="34" charset="0"/>
                <a:cs typeface="Arial" panose="020B0604020202020204" pitchFamily="34" charset="0"/>
              </a:rPr>
              <a:t>l’attestation de rattachement à un foyer </a:t>
            </a:r>
            <a:r>
              <a:rPr lang="fr-FR" sz="1100" b="1" dirty="0" smtClean="0">
                <a:solidFill>
                  <a:prstClr val="black"/>
                </a:solidFill>
                <a:latin typeface="Calibri" panose="020F0502020204030204" pitchFamily="34" charset="0"/>
                <a:cs typeface="Arial" panose="020B0604020202020204" pitchFamily="34" charset="0"/>
              </a:rPr>
              <a:t>fiscal. </a:t>
            </a:r>
            <a:r>
              <a:rPr lang="fr-FR" sz="1100" dirty="0" smtClean="0">
                <a:solidFill>
                  <a:prstClr val="black"/>
                </a:solidFill>
                <a:latin typeface="Calibri" panose="020F0502020204030204" pitchFamily="34" charset="0"/>
                <a:cs typeface="Arial" panose="020B0604020202020204" pitchFamily="34" charset="0"/>
              </a:rPr>
              <a:t> </a:t>
            </a:r>
            <a:br>
              <a:rPr lang="fr-FR" sz="1100" dirty="0" smtClean="0">
                <a:solidFill>
                  <a:prstClr val="black"/>
                </a:solidFill>
                <a:latin typeface="Calibri" panose="020F0502020204030204" pitchFamily="34" charset="0"/>
                <a:cs typeface="Arial" panose="020B0604020202020204" pitchFamily="34" charset="0"/>
              </a:rPr>
            </a:br>
            <a:r>
              <a:rPr lang="fr-FR" sz="1100" i="1" dirty="0" smtClean="0">
                <a:solidFill>
                  <a:prstClr val="black"/>
                </a:solidFill>
                <a:latin typeface="Calibri" panose="020F0502020204030204" pitchFamily="34" charset="0"/>
                <a:cs typeface="Arial" panose="020B0604020202020204" pitchFamily="34" charset="0"/>
              </a:rPr>
              <a:t>(attestations </a:t>
            </a:r>
            <a:r>
              <a:rPr lang="fr-FR" sz="1100" i="1" dirty="0">
                <a:solidFill>
                  <a:prstClr val="black"/>
                </a:solidFill>
                <a:latin typeface="Calibri" panose="020F0502020204030204" pitchFamily="34" charset="0"/>
                <a:cs typeface="Arial" panose="020B0604020202020204" pitchFamily="34" charset="0"/>
              </a:rPr>
              <a:t>PAS </a:t>
            </a:r>
            <a:r>
              <a:rPr lang="fr-FR" sz="1100" i="1" dirty="0" smtClean="0">
                <a:solidFill>
                  <a:prstClr val="black"/>
                </a:solidFill>
                <a:latin typeface="Calibri" panose="020F0502020204030204" pitchFamily="34" charset="0"/>
                <a:cs typeface="Arial" panose="020B0604020202020204" pitchFamily="34" charset="0"/>
              </a:rPr>
              <a:t>et PTZ sont disponibles </a:t>
            </a:r>
            <a:r>
              <a:rPr lang="fr-FR" sz="1100" i="1" dirty="0">
                <a:solidFill>
                  <a:prstClr val="black"/>
                </a:solidFill>
                <a:latin typeface="Calibri" panose="020F0502020204030204" pitchFamily="34" charset="0"/>
                <a:cs typeface="Arial" panose="020B0604020202020204" pitchFamily="34" charset="0"/>
              </a:rPr>
              <a:t>dans la </a:t>
            </a:r>
            <a:r>
              <a:rPr lang="fr-FR" sz="1100" i="1" dirty="0" err="1" smtClean="0">
                <a:solidFill>
                  <a:prstClr val="black"/>
                </a:solidFill>
                <a:latin typeface="Calibri" panose="020F0502020204030204" pitchFamily="34" charset="0"/>
                <a:cs typeface="Arial" panose="020B0604020202020204" pitchFamily="34" charset="0"/>
              </a:rPr>
              <a:t>docthèque</a:t>
            </a:r>
            <a:r>
              <a:rPr lang="fr-FR" sz="1100" i="1" dirty="0" smtClean="0">
                <a:solidFill>
                  <a:prstClr val="black"/>
                </a:solidFill>
                <a:latin typeface="Calibri" panose="020F0502020204030204" pitchFamily="34" charset="0"/>
                <a:cs typeface="Arial" panose="020B0604020202020204" pitchFamily="34" charset="0"/>
              </a:rPr>
              <a:t>)</a:t>
            </a:r>
          </a:p>
        </p:txBody>
      </p:sp>
      <p:sp>
        <p:nvSpPr>
          <p:cNvPr id="15" name="Espace réservé du texte 2">
            <a:extLst>
              <a:ext uri="{FF2B5EF4-FFF2-40B4-BE49-F238E27FC236}">
                <a16:creationId xmlns:a16="http://schemas.microsoft.com/office/drawing/2014/main" xmlns="" id="{679B6EA6-4282-4598-B867-80EE5DC7A5B3}"/>
              </a:ext>
            </a:extLst>
          </p:cNvPr>
          <p:cNvSpPr txBox="1">
            <a:spLocks/>
          </p:cNvSpPr>
          <p:nvPr/>
        </p:nvSpPr>
        <p:spPr>
          <a:xfrm>
            <a:off x="1636159" y="14375"/>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7.5 INSTRUCTION DU DOSSIER</a:t>
            </a:r>
            <a:endParaRPr lang="fr-FR" sz="2400" dirty="0"/>
          </a:p>
        </p:txBody>
      </p:sp>
      <p:sp>
        <p:nvSpPr>
          <p:cNvPr id="16" name="Rectangle 15">
            <a:extLst>
              <a:ext uri="{FF2B5EF4-FFF2-40B4-BE49-F238E27FC236}">
                <a16:creationId xmlns:a16="http://schemas.microsoft.com/office/drawing/2014/main" xmlns="" id="{2510ED12-117E-43E0-B39E-E2FD77DEA5B5}"/>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7" name="Rectangle 16"/>
          <p:cNvSpPr/>
          <p:nvPr/>
        </p:nvSpPr>
        <p:spPr>
          <a:xfrm>
            <a:off x="366507" y="685949"/>
            <a:ext cx="6336704"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RFR N-2</a:t>
            </a:r>
            <a:r>
              <a:rPr lang="fr-FR" sz="1800" dirty="0" smtClean="0"/>
              <a:t>    </a:t>
            </a:r>
            <a:r>
              <a:rPr lang="fr-FR" sz="1400" i="1" dirty="0" smtClean="0"/>
              <a:t>(1/2)</a:t>
            </a:r>
            <a:endParaRPr lang="fr-FR" sz="500" i="1" dirty="0"/>
          </a:p>
        </p:txBody>
      </p:sp>
      <p:pic>
        <p:nvPicPr>
          <p:cNvPr id="24" name="Picture 2" descr="https://d30y9cdsu7xlg0.cloudfront.net/png/957302-200.png"/>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414682" y="5835855"/>
            <a:ext cx="734459" cy="734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146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t 3" hidden="1"/>
          <p:cNvGraphicFramePr>
            <a:graphicFrameLocks noChangeAspect="1"/>
          </p:cNvGraphicFramePr>
          <p:nvPr>
            <p:custDataLst>
              <p:tags r:id="rId2"/>
            </p:custDataLst>
            <p:extLst>
              <p:ext uri="{D42A27DB-BD31-4B8C-83A1-F6EECF244321}">
                <p14:modId xmlns:p14="http://schemas.microsoft.com/office/powerpoint/2010/main" val="14702422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5281"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8" name="Rectangle 7"/>
          <p:cNvSpPr/>
          <p:nvPr/>
        </p:nvSpPr>
        <p:spPr>
          <a:xfrm>
            <a:off x="7648360" y="0"/>
            <a:ext cx="2016224" cy="260648"/>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smtClean="0">
                <a:solidFill>
                  <a:schemeClr val="tx1"/>
                </a:solidFill>
              </a:rPr>
              <a:t>AIDE PIÈCES JUSTIFICATIVES</a:t>
            </a:r>
          </a:p>
        </p:txBody>
      </p:sp>
      <p:pic>
        <p:nvPicPr>
          <p:cNvPr id="50"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t="3614" r="10396" b="84121"/>
          <a:stretch/>
        </p:blipFill>
        <p:spPr bwMode="auto">
          <a:xfrm>
            <a:off x="3496337" y="2534237"/>
            <a:ext cx="2639239" cy="481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Rectangle 56"/>
          <p:cNvSpPr/>
          <p:nvPr/>
        </p:nvSpPr>
        <p:spPr>
          <a:xfrm>
            <a:off x="344488" y="2492896"/>
            <a:ext cx="2744465" cy="523098"/>
          </a:xfrm>
          <a:prstGeom prst="rect">
            <a:avLst/>
          </a:prstGeom>
          <a:noFill/>
          <a:ln w="28575" cap="flat" cmpd="sng" algn="ctr">
            <a:solidFill>
              <a:srgbClr val="C0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62" name="Rectangle 61"/>
          <p:cNvSpPr/>
          <p:nvPr/>
        </p:nvSpPr>
        <p:spPr>
          <a:xfrm>
            <a:off x="3922601" y="3358157"/>
            <a:ext cx="1966503" cy="502891"/>
          </a:xfrm>
          <a:prstGeom prst="rect">
            <a:avLst/>
          </a:prstGeom>
          <a:noFill/>
          <a:ln w="28575" cap="flat" cmpd="sng" algn="ctr">
            <a:solidFill>
              <a:srgbClr val="C0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63" name="Rectangle 62"/>
          <p:cNvSpPr/>
          <p:nvPr/>
        </p:nvSpPr>
        <p:spPr>
          <a:xfrm>
            <a:off x="6514298" y="2534236"/>
            <a:ext cx="2734575" cy="481757"/>
          </a:xfrm>
          <a:prstGeom prst="rect">
            <a:avLst/>
          </a:prstGeom>
          <a:noFill/>
          <a:ln w="28575" cap="flat" cmpd="sng" algn="ctr">
            <a:solidFill>
              <a:srgbClr val="C0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64" name="Rectangle 63"/>
          <p:cNvSpPr/>
          <p:nvPr/>
        </p:nvSpPr>
        <p:spPr>
          <a:xfrm>
            <a:off x="7035898" y="3358157"/>
            <a:ext cx="2093565" cy="502891"/>
          </a:xfrm>
          <a:prstGeom prst="rect">
            <a:avLst/>
          </a:prstGeom>
          <a:noFill/>
          <a:ln w="28575" cap="flat" cmpd="sng" algn="ctr">
            <a:solidFill>
              <a:srgbClr val="C0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66" name="Picture 12" descr="C:\Users\gdebellabre\Downloads\magnifier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1479" y="3189516"/>
            <a:ext cx="277850" cy="27785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2" descr="C:\Users\gdebellabre\Downloads\magnifier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1192" y="3189516"/>
            <a:ext cx="277850" cy="277850"/>
          </a:xfrm>
          <a:prstGeom prst="rect">
            <a:avLst/>
          </a:prstGeom>
          <a:noFill/>
          <a:extLst>
            <a:ext uri="{909E8E84-426E-40DD-AFC4-6F175D3DCCD1}">
              <a14:hiddenFill xmlns:a14="http://schemas.microsoft.com/office/drawing/2010/main">
                <a:solidFill>
                  <a:srgbClr val="FFFFFF"/>
                </a:solidFill>
              </a14:hiddenFill>
            </a:ext>
          </a:extLst>
        </p:spPr>
      </p:pic>
      <p:cxnSp>
        <p:nvCxnSpPr>
          <p:cNvPr id="70" name="Connecteur droit 69"/>
          <p:cNvCxnSpPr/>
          <p:nvPr/>
        </p:nvCxnSpPr>
        <p:spPr>
          <a:xfrm>
            <a:off x="627591" y="3015994"/>
            <a:ext cx="76937" cy="342163"/>
          </a:xfrm>
          <a:prstGeom prst="line">
            <a:avLst/>
          </a:prstGeom>
          <a:noFill/>
          <a:ln w="28575" cap="flat" cmpd="sng" algn="ctr">
            <a:solidFill>
              <a:srgbClr val="C00000"/>
            </a:solidFill>
            <a:prstDash val="solid"/>
            <a:miter lim="800000"/>
            <a:headEnd type="triangle"/>
          </a:ln>
          <a:effectLst/>
        </p:spPr>
        <p:style>
          <a:lnRef idx="2">
            <a:schemeClr val="accent1">
              <a:shade val="50000"/>
            </a:schemeClr>
          </a:lnRef>
          <a:fillRef idx="1">
            <a:schemeClr val="accent1"/>
          </a:fillRef>
          <a:effectRef idx="0">
            <a:schemeClr val="accent1"/>
          </a:effectRef>
          <a:fontRef idx="minor">
            <a:schemeClr val="lt1"/>
          </a:fontRef>
        </p:style>
      </p:cxnSp>
      <p:cxnSp>
        <p:nvCxnSpPr>
          <p:cNvPr id="71" name="Connecteur droit 70"/>
          <p:cNvCxnSpPr/>
          <p:nvPr/>
        </p:nvCxnSpPr>
        <p:spPr>
          <a:xfrm>
            <a:off x="3835817" y="3015994"/>
            <a:ext cx="76937" cy="342163"/>
          </a:xfrm>
          <a:prstGeom prst="line">
            <a:avLst/>
          </a:prstGeom>
          <a:noFill/>
          <a:ln w="28575" cap="flat" cmpd="sng" algn="ctr">
            <a:solidFill>
              <a:srgbClr val="C00000"/>
            </a:solidFill>
            <a:prstDash val="solid"/>
            <a:miter lim="800000"/>
            <a:headEnd type="triangle"/>
          </a:ln>
          <a:effectLst/>
        </p:spPr>
        <p:style>
          <a:lnRef idx="2">
            <a:schemeClr val="accent1">
              <a:shade val="50000"/>
            </a:schemeClr>
          </a:lnRef>
          <a:fillRef idx="1">
            <a:schemeClr val="accent1"/>
          </a:fillRef>
          <a:effectRef idx="0">
            <a:schemeClr val="accent1"/>
          </a:effectRef>
          <a:fontRef idx="minor">
            <a:schemeClr val="lt1"/>
          </a:fontRef>
        </p:style>
      </p:cxnSp>
      <p:cxnSp>
        <p:nvCxnSpPr>
          <p:cNvPr id="75" name="Connecteur droit 74"/>
          <p:cNvCxnSpPr/>
          <p:nvPr/>
        </p:nvCxnSpPr>
        <p:spPr>
          <a:xfrm>
            <a:off x="6959042" y="3015994"/>
            <a:ext cx="76937" cy="342163"/>
          </a:xfrm>
          <a:prstGeom prst="line">
            <a:avLst/>
          </a:prstGeom>
          <a:noFill/>
          <a:ln w="28575" cap="flat" cmpd="sng" algn="ctr">
            <a:solidFill>
              <a:srgbClr val="C00000"/>
            </a:solidFill>
            <a:prstDash val="solid"/>
            <a:miter lim="800000"/>
            <a:headEnd type="triangle"/>
          </a:ln>
          <a:effectLst/>
        </p:spPr>
        <p:style>
          <a:lnRef idx="2">
            <a:schemeClr val="accent1">
              <a:shade val="50000"/>
            </a:schemeClr>
          </a:lnRef>
          <a:fillRef idx="1">
            <a:schemeClr val="accent1"/>
          </a:fillRef>
          <a:effectRef idx="0">
            <a:schemeClr val="accent1"/>
          </a:effectRef>
          <a:fontRef idx="minor">
            <a:schemeClr val="lt1"/>
          </a:fontRef>
        </p:style>
      </p:cxnSp>
      <p:pic>
        <p:nvPicPr>
          <p:cNvPr id="78" name="Picture 20" descr="Actions dialog ok apply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1635" y="4221088"/>
            <a:ext cx="1754906" cy="1754906"/>
          </a:xfrm>
          <a:prstGeom prst="rect">
            <a:avLst/>
          </a:prstGeom>
          <a:noFill/>
          <a:extLst>
            <a:ext uri="{909E8E84-426E-40DD-AFC4-6F175D3DCCD1}">
              <a14:hiddenFill xmlns:a14="http://schemas.microsoft.com/office/drawing/2010/main">
                <a:solidFill>
                  <a:srgbClr val="FFFFFF"/>
                </a:solidFill>
              </a14:hiddenFill>
            </a:ext>
          </a:extLst>
        </p:spPr>
      </p:pic>
      <p:sp>
        <p:nvSpPr>
          <p:cNvPr id="33" name="ZoneTexte 32"/>
          <p:cNvSpPr txBox="1"/>
          <p:nvPr/>
        </p:nvSpPr>
        <p:spPr>
          <a:xfrm>
            <a:off x="344489" y="1237187"/>
            <a:ext cx="2744464" cy="253916"/>
          </a:xfrm>
          <a:prstGeom prst="rect">
            <a:avLst/>
          </a:prstGeom>
          <a:noFill/>
        </p:spPr>
        <p:txBody>
          <a:bodyPr wrap="square" rtlCol="0">
            <a:spAutoFit/>
          </a:bodyPr>
          <a:lstStyle/>
          <a:p>
            <a:r>
              <a:rPr lang="fr-FR" sz="1050" b="1" u="sng" dirty="0" smtClean="0">
                <a:solidFill>
                  <a:srgbClr val="FF0000"/>
                </a:solidFill>
                <a:latin typeface="Calibri" panose="020F0502020204030204" pitchFamily="34" charset="0"/>
                <a:cs typeface="Arial" panose="020B0604020202020204" pitchFamily="34" charset="0"/>
              </a:rPr>
              <a:t>EXEMPLE POUR LE RFR N-2 2018</a:t>
            </a:r>
            <a:r>
              <a:rPr lang="fr-FR" sz="1050" b="1" dirty="0" smtClean="0">
                <a:solidFill>
                  <a:srgbClr val="FF0000"/>
                </a:solidFill>
                <a:latin typeface="Calibri" panose="020F0502020204030204" pitchFamily="34" charset="0"/>
                <a:cs typeface="Arial" panose="020B0604020202020204" pitchFamily="34" charset="0"/>
              </a:rPr>
              <a:t>:</a:t>
            </a:r>
            <a:endParaRPr lang="fr-FR" sz="1050" dirty="0" smtClean="0">
              <a:solidFill>
                <a:srgbClr val="FF0000"/>
              </a:solidFill>
              <a:latin typeface="Calibri" panose="020F0502020204030204" pitchFamily="34" charset="0"/>
              <a:cs typeface="Arial" panose="020B0604020202020204" pitchFamily="34" charset="0"/>
            </a:endParaRPr>
          </a:p>
        </p:txBody>
      </p:sp>
      <p:sp>
        <p:nvSpPr>
          <p:cNvPr id="3" name="Multiplier 2"/>
          <p:cNvSpPr/>
          <p:nvPr/>
        </p:nvSpPr>
        <p:spPr>
          <a:xfrm>
            <a:off x="7359860" y="4189791"/>
            <a:ext cx="1697637" cy="1757400"/>
          </a:xfrm>
          <a:prstGeom prst="mathMultiply">
            <a:avLst>
              <a:gd name="adj1" fmla="val 14677"/>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37" name="ZoneTexte 36"/>
          <p:cNvSpPr txBox="1"/>
          <p:nvPr/>
        </p:nvSpPr>
        <p:spPr>
          <a:xfrm>
            <a:off x="488666" y="1987099"/>
            <a:ext cx="2226965" cy="415498"/>
          </a:xfrm>
          <a:prstGeom prst="rect">
            <a:avLst/>
          </a:prstGeom>
          <a:noFill/>
        </p:spPr>
        <p:txBody>
          <a:bodyPr wrap="square" rtlCol="0">
            <a:spAutoFit/>
          </a:bodyPr>
          <a:lstStyle/>
          <a:p>
            <a:pPr algn="ctr"/>
            <a:r>
              <a:rPr lang="fr-FR" sz="1050" b="1" dirty="0">
                <a:solidFill>
                  <a:srgbClr val="FF0000"/>
                </a:solidFill>
                <a:latin typeface="Calibri" panose="020F0502020204030204" pitchFamily="34" charset="0"/>
                <a:cs typeface="Arial" panose="020B0604020202020204" pitchFamily="34" charset="0"/>
              </a:rPr>
              <a:t>Avis d’impôt </a:t>
            </a:r>
            <a:r>
              <a:rPr lang="fr-FR" sz="1050" b="1" dirty="0" smtClean="0">
                <a:solidFill>
                  <a:srgbClr val="FF0000"/>
                </a:solidFill>
                <a:latin typeface="Calibri" panose="020F0502020204030204" pitchFamily="34" charset="0"/>
                <a:cs typeface="Arial" panose="020B0604020202020204" pitchFamily="34" charset="0"/>
              </a:rPr>
              <a:t>2017</a:t>
            </a:r>
            <a:r>
              <a:rPr lang="fr-FR" sz="1050" b="1" dirty="0">
                <a:solidFill>
                  <a:srgbClr val="FF0000"/>
                </a:solidFill>
                <a:latin typeface="Calibri" panose="020F0502020204030204" pitchFamily="34" charset="0"/>
                <a:cs typeface="Arial" panose="020B0604020202020204" pitchFamily="34" charset="0"/>
              </a:rPr>
              <a:t/>
            </a:r>
            <a:br>
              <a:rPr lang="fr-FR" sz="1050" b="1" dirty="0">
                <a:solidFill>
                  <a:srgbClr val="FF0000"/>
                </a:solidFill>
                <a:latin typeface="Calibri" panose="020F0502020204030204" pitchFamily="34" charset="0"/>
                <a:cs typeface="Arial" panose="020B0604020202020204" pitchFamily="34" charset="0"/>
              </a:rPr>
            </a:br>
            <a:r>
              <a:rPr lang="fr-FR" sz="1050" dirty="0">
                <a:solidFill>
                  <a:srgbClr val="FF0000"/>
                </a:solidFill>
                <a:latin typeface="Calibri" panose="020F0502020204030204" pitchFamily="34" charset="0"/>
                <a:cs typeface="Arial" panose="020B0604020202020204" pitchFamily="34" charset="0"/>
              </a:rPr>
              <a:t>Impôt sur les </a:t>
            </a:r>
            <a:r>
              <a:rPr lang="fr-FR" sz="1050" dirty="0" smtClean="0">
                <a:solidFill>
                  <a:srgbClr val="FF0000"/>
                </a:solidFill>
                <a:latin typeface="Calibri" panose="020F0502020204030204" pitchFamily="34" charset="0"/>
                <a:cs typeface="Arial" panose="020B0604020202020204" pitchFamily="34" charset="0"/>
              </a:rPr>
              <a:t>revenus perçus en 2016</a:t>
            </a:r>
          </a:p>
        </p:txBody>
      </p:sp>
      <p:sp>
        <p:nvSpPr>
          <p:cNvPr id="38" name="ZoneTexte 37"/>
          <p:cNvSpPr txBox="1"/>
          <p:nvPr/>
        </p:nvSpPr>
        <p:spPr>
          <a:xfrm>
            <a:off x="3708169" y="1502351"/>
            <a:ext cx="2252943" cy="900246"/>
          </a:xfrm>
          <a:prstGeom prst="rect">
            <a:avLst/>
          </a:prstGeom>
          <a:noFill/>
        </p:spPr>
        <p:txBody>
          <a:bodyPr wrap="square" rtlCol="0">
            <a:spAutoFit/>
          </a:bodyPr>
          <a:lstStyle/>
          <a:p>
            <a:pPr algn="ctr"/>
            <a:r>
              <a:rPr lang="fr-FR" sz="1050" b="1" dirty="0">
                <a:latin typeface="Calibri" panose="020F0502020204030204" pitchFamily="34" charset="0"/>
                <a:cs typeface="Arial" panose="020B0604020202020204" pitchFamily="34" charset="0"/>
              </a:rPr>
              <a:t>Avis </a:t>
            </a:r>
            <a:r>
              <a:rPr lang="fr-FR" sz="1050" b="1" dirty="0" smtClean="0">
                <a:latin typeface="Calibri" panose="020F0502020204030204" pitchFamily="34" charset="0"/>
                <a:cs typeface="Arial" panose="020B0604020202020204" pitchFamily="34" charset="0"/>
              </a:rPr>
              <a:t>de situation déclarative à </a:t>
            </a:r>
            <a:r>
              <a:rPr lang="fr-FR" sz="1050" b="1" dirty="0" smtClean="0">
                <a:solidFill>
                  <a:srgbClr val="FF0000"/>
                </a:solidFill>
                <a:latin typeface="Calibri" panose="020F0502020204030204" pitchFamily="34" charset="0"/>
                <a:cs typeface="Arial" panose="020B0604020202020204" pitchFamily="34" charset="0"/>
              </a:rPr>
              <a:t>l’impôt sur le revenu 2017 </a:t>
            </a:r>
            <a:br>
              <a:rPr lang="fr-FR" sz="1050" b="1" dirty="0" smtClean="0">
                <a:solidFill>
                  <a:srgbClr val="FF0000"/>
                </a:solidFill>
                <a:latin typeface="Calibri" panose="020F0502020204030204" pitchFamily="34" charset="0"/>
                <a:cs typeface="Arial" panose="020B0604020202020204" pitchFamily="34" charset="0"/>
              </a:rPr>
            </a:br>
            <a:r>
              <a:rPr lang="fr-FR" sz="1050" b="1" u="sng" dirty="0" smtClean="0">
                <a:solidFill>
                  <a:srgbClr val="00B050"/>
                </a:solidFill>
                <a:latin typeface="Calibri" panose="020F0502020204030204" pitchFamily="34" charset="0"/>
                <a:cs typeface="Arial" panose="020B0604020202020204" pitchFamily="34" charset="0"/>
              </a:rPr>
              <a:t>Valant Avis d’impôt </a:t>
            </a:r>
          </a:p>
          <a:p>
            <a:pPr algn="ctr"/>
            <a:endParaRPr lang="fr-FR" sz="1050" dirty="0" smtClean="0">
              <a:latin typeface="Calibri" panose="020F0502020204030204" pitchFamily="34" charset="0"/>
              <a:cs typeface="Arial" panose="020B0604020202020204" pitchFamily="34" charset="0"/>
            </a:endParaRPr>
          </a:p>
          <a:p>
            <a:pPr algn="ctr"/>
            <a:r>
              <a:rPr lang="fr-FR" sz="1050" dirty="0" smtClean="0">
                <a:solidFill>
                  <a:srgbClr val="FF0000"/>
                </a:solidFill>
                <a:latin typeface="Calibri" panose="020F0502020204030204" pitchFamily="34" charset="0"/>
                <a:cs typeface="Arial" panose="020B0604020202020204" pitchFamily="34" charset="0"/>
              </a:rPr>
              <a:t>Impôt sur les revenus perçus en 2016</a:t>
            </a:r>
            <a:endParaRPr lang="fr-FR" sz="1050" dirty="0">
              <a:solidFill>
                <a:srgbClr val="FF0000"/>
              </a:solidFill>
              <a:latin typeface="Calibri" panose="020F0502020204030204" pitchFamily="34" charset="0"/>
              <a:cs typeface="Arial" panose="020B0604020202020204" pitchFamily="34" charset="0"/>
            </a:endParaRPr>
          </a:p>
        </p:txBody>
      </p:sp>
      <p:sp>
        <p:nvSpPr>
          <p:cNvPr id="39" name="ZoneTexte 38"/>
          <p:cNvSpPr txBox="1"/>
          <p:nvPr/>
        </p:nvSpPr>
        <p:spPr>
          <a:xfrm>
            <a:off x="6776221" y="1340768"/>
            <a:ext cx="2232832" cy="1061829"/>
          </a:xfrm>
          <a:prstGeom prst="rect">
            <a:avLst/>
          </a:prstGeom>
          <a:noFill/>
        </p:spPr>
        <p:txBody>
          <a:bodyPr wrap="square" rtlCol="0">
            <a:spAutoFit/>
          </a:bodyPr>
          <a:lstStyle/>
          <a:p>
            <a:pPr algn="ctr"/>
            <a:r>
              <a:rPr lang="fr-FR" sz="1050" b="1" dirty="0">
                <a:latin typeface="Calibri" panose="020F0502020204030204" pitchFamily="34" charset="0"/>
                <a:cs typeface="Arial" panose="020B0604020202020204" pitchFamily="34" charset="0"/>
              </a:rPr>
              <a:t>Avis </a:t>
            </a:r>
            <a:r>
              <a:rPr lang="fr-FR" sz="1050" b="1" dirty="0" smtClean="0">
                <a:latin typeface="Calibri" panose="020F0502020204030204" pitchFamily="34" charset="0"/>
                <a:cs typeface="Arial" panose="020B0604020202020204" pitchFamily="34" charset="0"/>
              </a:rPr>
              <a:t>de situation déclarative à </a:t>
            </a:r>
            <a:r>
              <a:rPr lang="fr-FR" sz="1050" b="1" dirty="0" smtClean="0">
                <a:solidFill>
                  <a:srgbClr val="FF0000"/>
                </a:solidFill>
                <a:latin typeface="Calibri" panose="020F0502020204030204" pitchFamily="34" charset="0"/>
                <a:cs typeface="Arial" panose="020B0604020202020204" pitchFamily="34" charset="0"/>
              </a:rPr>
              <a:t>l’impôt sur le revenu 2017 </a:t>
            </a:r>
            <a:br>
              <a:rPr lang="fr-FR" sz="1050" b="1" dirty="0" smtClean="0">
                <a:solidFill>
                  <a:srgbClr val="FF0000"/>
                </a:solidFill>
                <a:latin typeface="Calibri" panose="020F0502020204030204" pitchFamily="34" charset="0"/>
                <a:cs typeface="Arial" panose="020B0604020202020204" pitchFamily="34" charset="0"/>
              </a:rPr>
            </a:br>
            <a:r>
              <a:rPr lang="fr-FR" sz="1050" u="sng" dirty="0" smtClean="0">
                <a:solidFill>
                  <a:srgbClr val="FF0000"/>
                </a:solidFill>
                <a:latin typeface="Calibri" panose="020F0502020204030204" pitchFamily="34" charset="0"/>
                <a:cs typeface="Arial" panose="020B0604020202020204" pitchFamily="34" charset="0"/>
              </a:rPr>
              <a:t>Pour justifier de vos revenus et charges auprès des tiers</a:t>
            </a:r>
            <a:br>
              <a:rPr lang="fr-FR" sz="1050" u="sng" dirty="0" smtClean="0">
                <a:solidFill>
                  <a:srgbClr val="FF0000"/>
                </a:solidFill>
                <a:latin typeface="Calibri" panose="020F0502020204030204" pitchFamily="34" charset="0"/>
                <a:cs typeface="Arial" panose="020B0604020202020204" pitchFamily="34" charset="0"/>
              </a:rPr>
            </a:br>
            <a:endParaRPr lang="fr-FR" sz="1050" u="sng" dirty="0" smtClean="0">
              <a:solidFill>
                <a:srgbClr val="FF0000"/>
              </a:solidFill>
              <a:latin typeface="Calibri" panose="020F0502020204030204" pitchFamily="34" charset="0"/>
              <a:cs typeface="Arial" panose="020B0604020202020204" pitchFamily="34" charset="0"/>
            </a:endParaRPr>
          </a:p>
          <a:p>
            <a:pPr algn="ctr"/>
            <a:r>
              <a:rPr lang="fr-FR" sz="1050" dirty="0" smtClean="0">
                <a:solidFill>
                  <a:srgbClr val="FF0000"/>
                </a:solidFill>
                <a:latin typeface="Calibri" panose="020F0502020204030204" pitchFamily="34" charset="0"/>
                <a:cs typeface="Arial" panose="020B0604020202020204" pitchFamily="34" charset="0"/>
              </a:rPr>
              <a:t>Impôt sur les revenus perçus en 2016</a:t>
            </a:r>
            <a:endParaRPr lang="fr-FR" sz="1050" dirty="0">
              <a:solidFill>
                <a:srgbClr val="FF0000"/>
              </a:solidFill>
              <a:latin typeface="Calibri" panose="020F0502020204030204" pitchFamily="34" charset="0"/>
              <a:cs typeface="Arial" panose="020B0604020202020204" pitchFamily="34" charset="0"/>
            </a:endParaRPr>
          </a:p>
        </p:txBody>
      </p:sp>
      <p:sp>
        <p:nvSpPr>
          <p:cNvPr id="34" name="Cadre 33"/>
          <p:cNvSpPr/>
          <p:nvPr/>
        </p:nvSpPr>
        <p:spPr>
          <a:xfrm>
            <a:off x="-6969" y="-3052"/>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40" name="Espace réservé du texte 2">
            <a:extLst>
              <a:ext uri="{FF2B5EF4-FFF2-40B4-BE49-F238E27FC236}">
                <a16:creationId xmlns:a16="http://schemas.microsoft.com/office/drawing/2014/main" xmlns="" id="{679B6EA6-4282-4598-B867-80EE5DC7A5B3}"/>
              </a:ext>
            </a:extLst>
          </p:cNvPr>
          <p:cNvSpPr txBox="1">
            <a:spLocks/>
          </p:cNvSpPr>
          <p:nvPr/>
        </p:nvSpPr>
        <p:spPr>
          <a:xfrm>
            <a:off x="1629190" y="11323"/>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7.5 INSTRUCTION DU DOSSIER</a:t>
            </a:r>
            <a:endParaRPr lang="fr-FR" sz="2400" dirty="0"/>
          </a:p>
        </p:txBody>
      </p:sp>
      <p:sp>
        <p:nvSpPr>
          <p:cNvPr id="41" name="Rectangle 40">
            <a:extLst>
              <a:ext uri="{FF2B5EF4-FFF2-40B4-BE49-F238E27FC236}">
                <a16:creationId xmlns:a16="http://schemas.microsoft.com/office/drawing/2014/main" xmlns="" id="{2510ED12-117E-43E0-B39E-E2FD77DEA5B5}"/>
              </a:ext>
            </a:extLst>
          </p:cNvPr>
          <p:cNvSpPr/>
          <p:nvPr/>
        </p:nvSpPr>
        <p:spPr>
          <a:xfrm>
            <a:off x="-22820" y="-3140"/>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42" name="Rectangle 41"/>
          <p:cNvSpPr/>
          <p:nvPr/>
        </p:nvSpPr>
        <p:spPr>
          <a:xfrm>
            <a:off x="359538" y="682897"/>
            <a:ext cx="6825710"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RFR N-2 Justificatifs acceptés d’un point de vue réglementaire</a:t>
            </a:r>
            <a:r>
              <a:rPr lang="fr-FR" sz="1800" dirty="0" smtClean="0"/>
              <a:t>    </a:t>
            </a:r>
            <a:r>
              <a:rPr lang="fr-FR" sz="1400" i="1" dirty="0" smtClean="0"/>
              <a:t>(2/2)</a:t>
            </a:r>
            <a:endParaRPr lang="fr-FR" sz="500" i="1" dirty="0"/>
          </a:p>
        </p:txBody>
      </p:sp>
      <p:sp>
        <p:nvSpPr>
          <p:cNvPr id="45"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49" name="Picture 2" descr="Résultat de recherche d'images pour &quot;clic icone&quot;">
            <a:hlinkClick r:id="rId9"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e 6"/>
          <p:cNvGrpSpPr/>
          <p:nvPr/>
        </p:nvGrpSpPr>
        <p:grpSpPr>
          <a:xfrm>
            <a:off x="359538" y="2470766"/>
            <a:ext cx="2751420" cy="608695"/>
            <a:chOff x="359538" y="2470766"/>
            <a:chExt cx="2751420" cy="608695"/>
          </a:xfrm>
        </p:grpSpPr>
        <p:pic>
          <p:nvPicPr>
            <p:cNvPr id="55612" name="Image 1" descr="image00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959" r="19057" b="80314"/>
            <a:stretch/>
          </p:blipFill>
          <p:spPr bwMode="auto">
            <a:xfrm>
              <a:off x="359538" y="2470766"/>
              <a:ext cx="2751420" cy="60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662430" y="2722114"/>
              <a:ext cx="202872" cy="56669"/>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43" name="Rectangle 42"/>
            <p:cNvSpPr/>
            <p:nvPr/>
          </p:nvSpPr>
          <p:spPr>
            <a:xfrm>
              <a:off x="1643380" y="2873608"/>
              <a:ext cx="202872" cy="56669"/>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grpSp>
      <p:pic>
        <p:nvPicPr>
          <p:cNvPr id="52" name="Picture 12" descr="C:\Users\gdebellabre\Downloads\magnifier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741" y="3189516"/>
            <a:ext cx="277850" cy="277850"/>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p:cNvSpPr/>
          <p:nvPr/>
        </p:nvSpPr>
        <p:spPr>
          <a:xfrm>
            <a:off x="704527" y="3358157"/>
            <a:ext cx="1440161" cy="358875"/>
          </a:xfrm>
          <a:prstGeom prst="rect">
            <a:avLst/>
          </a:prstGeom>
          <a:noFill/>
          <a:ln w="28575" cap="flat" cmpd="sng" algn="ctr">
            <a:solidFill>
              <a:srgbClr val="C0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77" name="Picture 20" descr="Actions dialog ok apply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7854" y="4221088"/>
            <a:ext cx="1754906" cy="175490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e 8"/>
          <p:cNvGrpSpPr/>
          <p:nvPr/>
        </p:nvGrpSpPr>
        <p:grpSpPr>
          <a:xfrm>
            <a:off x="704528" y="3359422"/>
            <a:ext cx="2384425" cy="2951163"/>
            <a:chOff x="704528" y="3359422"/>
            <a:chExt cx="2384425" cy="2951163"/>
          </a:xfrm>
        </p:grpSpPr>
        <p:pic>
          <p:nvPicPr>
            <p:cNvPr id="46"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4528" y="3359422"/>
              <a:ext cx="2384425"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ectangle 43"/>
            <p:cNvSpPr/>
            <p:nvPr/>
          </p:nvSpPr>
          <p:spPr>
            <a:xfrm>
              <a:off x="1570043" y="3543566"/>
              <a:ext cx="202872" cy="56669"/>
            </a:xfrm>
            <a:prstGeom prst="rect">
              <a:avLst/>
            </a:prstGeom>
            <a:solidFill>
              <a:schemeClr val="accent4">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3" name="Rectangle 52"/>
            <p:cNvSpPr/>
            <p:nvPr/>
          </p:nvSpPr>
          <p:spPr>
            <a:xfrm>
              <a:off x="1398809" y="3628652"/>
              <a:ext cx="202872" cy="56669"/>
            </a:xfrm>
            <a:prstGeom prst="rect">
              <a:avLst/>
            </a:prstGeom>
            <a:solidFill>
              <a:schemeClr val="accent4">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grpSp>
      <p:grpSp>
        <p:nvGrpSpPr>
          <p:cNvPr id="10" name="Groupe 9"/>
          <p:cNvGrpSpPr/>
          <p:nvPr/>
        </p:nvGrpSpPr>
        <p:grpSpPr>
          <a:xfrm>
            <a:off x="3496338" y="2534236"/>
            <a:ext cx="2639238" cy="481757"/>
            <a:chOff x="3496338" y="2534236"/>
            <a:chExt cx="2639238" cy="481757"/>
          </a:xfrm>
        </p:grpSpPr>
        <p:sp>
          <p:nvSpPr>
            <p:cNvPr id="60" name="Rectangle 59"/>
            <p:cNvSpPr/>
            <p:nvPr/>
          </p:nvSpPr>
          <p:spPr>
            <a:xfrm>
              <a:off x="3496338" y="2534236"/>
              <a:ext cx="2639238" cy="481757"/>
            </a:xfrm>
            <a:prstGeom prst="rect">
              <a:avLst/>
            </a:prstGeom>
            <a:noFill/>
            <a:ln w="28575" cap="flat" cmpd="sng" algn="ctr">
              <a:solidFill>
                <a:srgbClr val="C0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4" name="Rectangle 53"/>
            <p:cNvSpPr/>
            <p:nvPr/>
          </p:nvSpPr>
          <p:spPr>
            <a:xfrm flipV="1">
              <a:off x="5906541" y="2694062"/>
              <a:ext cx="202872" cy="75677"/>
            </a:xfrm>
            <a:prstGeom prst="rect">
              <a:avLst/>
            </a:prstGeom>
            <a:solidFill>
              <a:schemeClr val="accent4">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5" name="Rectangle 54"/>
            <p:cNvSpPr/>
            <p:nvPr/>
          </p:nvSpPr>
          <p:spPr>
            <a:xfrm>
              <a:off x="4979461" y="2873609"/>
              <a:ext cx="202872" cy="82486"/>
            </a:xfrm>
            <a:prstGeom prst="rect">
              <a:avLst/>
            </a:prstGeom>
            <a:solidFill>
              <a:schemeClr val="accent4">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grpSp>
      <p:grpSp>
        <p:nvGrpSpPr>
          <p:cNvPr id="11" name="Groupe 10"/>
          <p:cNvGrpSpPr/>
          <p:nvPr/>
        </p:nvGrpSpPr>
        <p:grpSpPr>
          <a:xfrm>
            <a:off x="3922601" y="3358157"/>
            <a:ext cx="2212975" cy="2951163"/>
            <a:chOff x="3922601" y="3358157"/>
            <a:chExt cx="2212975" cy="2951163"/>
          </a:xfrm>
        </p:grpSpPr>
        <p:pic>
          <p:nvPicPr>
            <p:cNvPr id="4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2601" y="3358157"/>
              <a:ext cx="2212975"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55"/>
            <p:cNvSpPr/>
            <p:nvPr/>
          </p:nvSpPr>
          <p:spPr>
            <a:xfrm>
              <a:off x="5720705" y="3581266"/>
              <a:ext cx="165675" cy="75719"/>
            </a:xfrm>
            <a:prstGeom prst="rect">
              <a:avLst/>
            </a:prstGeom>
            <a:solidFill>
              <a:schemeClr val="accent4">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8" name="Rectangle 57"/>
            <p:cNvSpPr/>
            <p:nvPr/>
          </p:nvSpPr>
          <p:spPr>
            <a:xfrm>
              <a:off x="5029088" y="3717234"/>
              <a:ext cx="202872" cy="56669"/>
            </a:xfrm>
            <a:prstGeom prst="rect">
              <a:avLst/>
            </a:prstGeom>
            <a:solidFill>
              <a:schemeClr val="accent4">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grpSp>
      <p:grpSp>
        <p:nvGrpSpPr>
          <p:cNvPr id="12" name="Groupe 11"/>
          <p:cNvGrpSpPr/>
          <p:nvPr/>
        </p:nvGrpSpPr>
        <p:grpSpPr>
          <a:xfrm>
            <a:off x="6536400" y="2534236"/>
            <a:ext cx="2712474" cy="481757"/>
            <a:chOff x="6536400" y="2534236"/>
            <a:chExt cx="2712474" cy="481757"/>
          </a:xfrm>
        </p:grpSpPr>
        <p:pic>
          <p:nvPicPr>
            <p:cNvPr id="51" name="Picture 11"/>
            <p:cNvPicPr>
              <a:picLocks noChangeAspect="1" noChangeArrowheads="1"/>
            </p:cNvPicPr>
            <p:nvPr/>
          </p:nvPicPr>
          <p:blipFill rotWithShape="1">
            <a:blip r:embed="rId13">
              <a:extLst>
                <a:ext uri="{28A0092B-C50C-407E-A947-70E740481C1C}">
                  <a14:useLocalDpi xmlns:a14="http://schemas.microsoft.com/office/drawing/2010/main" val="0"/>
                </a:ext>
              </a:extLst>
            </a:blip>
            <a:srcRect t="5628" r="7911" b="81125"/>
            <a:stretch/>
          </p:blipFill>
          <p:spPr bwMode="auto">
            <a:xfrm>
              <a:off x="6536400" y="2534236"/>
              <a:ext cx="2712474" cy="481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8998598" y="2703587"/>
              <a:ext cx="202872" cy="94507"/>
            </a:xfrm>
            <a:prstGeom prst="rect">
              <a:avLst/>
            </a:prstGeom>
            <a:solidFill>
              <a:schemeClr val="accent4">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65" name="Rectangle 64"/>
            <p:cNvSpPr/>
            <p:nvPr/>
          </p:nvSpPr>
          <p:spPr>
            <a:xfrm>
              <a:off x="8074896" y="2891287"/>
              <a:ext cx="202872" cy="56669"/>
            </a:xfrm>
            <a:prstGeom prst="rect">
              <a:avLst/>
            </a:prstGeom>
            <a:solidFill>
              <a:schemeClr val="accent4">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grpSp>
      <p:grpSp>
        <p:nvGrpSpPr>
          <p:cNvPr id="13" name="Groupe 12"/>
          <p:cNvGrpSpPr/>
          <p:nvPr/>
        </p:nvGrpSpPr>
        <p:grpSpPr>
          <a:xfrm>
            <a:off x="7035899" y="3358157"/>
            <a:ext cx="2212975" cy="2921447"/>
            <a:chOff x="7035899" y="3358157"/>
            <a:chExt cx="2212975" cy="2921447"/>
          </a:xfrm>
        </p:grpSpPr>
        <p:pic>
          <p:nvPicPr>
            <p:cNvPr id="48"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35899" y="3358157"/>
              <a:ext cx="2212975" cy="292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Rectangle 66"/>
            <p:cNvSpPr/>
            <p:nvPr/>
          </p:nvSpPr>
          <p:spPr>
            <a:xfrm>
              <a:off x="8887637" y="3675061"/>
              <a:ext cx="202872" cy="56669"/>
            </a:xfrm>
            <a:prstGeom prst="rect">
              <a:avLst/>
            </a:prstGeom>
            <a:solidFill>
              <a:schemeClr val="accent4">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68" name="Rectangle 67"/>
            <p:cNvSpPr/>
            <p:nvPr/>
          </p:nvSpPr>
          <p:spPr>
            <a:xfrm>
              <a:off x="8176332" y="3788159"/>
              <a:ext cx="202872" cy="56669"/>
            </a:xfrm>
            <a:prstGeom prst="rect">
              <a:avLst/>
            </a:prstGeom>
            <a:solidFill>
              <a:schemeClr val="accent4">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grpSp>
    </p:spTree>
    <p:extLst>
      <p:ext uri="{BB962C8B-B14F-4D97-AF65-F5344CB8AC3E}">
        <p14:creationId xmlns:p14="http://schemas.microsoft.com/office/powerpoint/2010/main" val="1334513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t 3" hidden="1"/>
          <p:cNvGraphicFramePr>
            <a:graphicFrameLocks noChangeAspect="1"/>
          </p:cNvGraphicFramePr>
          <p:nvPr>
            <p:custDataLst>
              <p:tags r:id="rId2"/>
            </p:custDataLst>
            <p:extLst>
              <p:ext uri="{D42A27DB-BD31-4B8C-83A1-F6EECF244321}">
                <p14:modId xmlns:p14="http://schemas.microsoft.com/office/powerpoint/2010/main" val="33563799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6299"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7065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29" t="7402" b="8308"/>
          <a:stretch/>
        </p:blipFill>
        <p:spPr bwMode="auto">
          <a:xfrm rot="5400000">
            <a:off x="-196114" y="2781895"/>
            <a:ext cx="4322094"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0"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562" t="12343" r="9462" b="8556"/>
          <a:stretch/>
        </p:blipFill>
        <p:spPr bwMode="auto">
          <a:xfrm rot="5400000">
            <a:off x="2834860" y="2779259"/>
            <a:ext cx="4316820"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1"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814" t="7894" r="5995" b="16558"/>
          <a:stretch/>
        </p:blipFill>
        <p:spPr bwMode="auto">
          <a:xfrm rot="5400000">
            <a:off x="5858040" y="2784416"/>
            <a:ext cx="4327453"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ZoneTexte 39"/>
          <p:cNvSpPr txBox="1"/>
          <p:nvPr/>
        </p:nvSpPr>
        <p:spPr>
          <a:xfrm>
            <a:off x="1784648" y="980728"/>
            <a:ext cx="6402362" cy="830997"/>
          </a:xfrm>
          <a:prstGeom prst="rect">
            <a:avLst/>
          </a:prstGeom>
          <a:noFill/>
        </p:spPr>
        <p:txBody>
          <a:bodyPr wrap="square" rtlCol="0">
            <a:spAutoFit/>
          </a:bodyPr>
          <a:lstStyle/>
          <a:p>
            <a:r>
              <a:rPr lang="fr-FR" sz="1200" b="1" dirty="0" smtClean="0"/>
              <a:t>L’édition de </a:t>
            </a:r>
            <a:r>
              <a:rPr lang="fr-FR" sz="1200" b="1" dirty="0"/>
              <a:t>la fiche </a:t>
            </a:r>
            <a:r>
              <a:rPr lang="fr-FR" sz="1200" b="1" dirty="0" smtClean="0"/>
              <a:t>PAS s’enchaine automatiquement avec le pontage du dossier dans Green</a:t>
            </a:r>
          </a:p>
          <a:p>
            <a:r>
              <a:rPr lang="fr-FR" sz="1200" dirty="0" smtClean="0"/>
              <a:t>Ce document sera à compléter, à faire signer par le client le jour du RDV de finalisation et à  numériser dans la PIAF prévue à cet effet</a:t>
            </a:r>
          </a:p>
          <a:p>
            <a:r>
              <a:rPr lang="fr-FR" sz="1200" i="1" dirty="0" smtClean="0"/>
              <a:t>En cas d’anomalie : une fiche PAS est disponible dans la </a:t>
            </a:r>
            <a:r>
              <a:rPr lang="fr-FR" sz="1200" i="1" dirty="0" err="1" smtClean="0"/>
              <a:t>docthèque</a:t>
            </a:r>
            <a:endParaRPr lang="fr-FR" sz="1200" i="1" dirty="0" smtClean="0"/>
          </a:p>
        </p:txBody>
      </p:sp>
      <p:sp>
        <p:nvSpPr>
          <p:cNvPr id="9" name="Rectangle à coins arrondis 8"/>
          <p:cNvSpPr/>
          <p:nvPr/>
        </p:nvSpPr>
        <p:spPr>
          <a:xfrm>
            <a:off x="1070918" y="2715895"/>
            <a:ext cx="576064" cy="41563"/>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41" name="Rectangle à coins arrondis 40"/>
          <p:cNvSpPr/>
          <p:nvPr/>
        </p:nvSpPr>
        <p:spPr>
          <a:xfrm>
            <a:off x="1070918" y="2804795"/>
            <a:ext cx="576064" cy="41563"/>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42" name="Rectangle à coins arrondis 41"/>
          <p:cNvSpPr/>
          <p:nvPr/>
        </p:nvSpPr>
        <p:spPr>
          <a:xfrm>
            <a:off x="1070918" y="2868295"/>
            <a:ext cx="576064" cy="41563"/>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43" name="Rectangle à coins arrondis 42"/>
          <p:cNvSpPr/>
          <p:nvPr/>
        </p:nvSpPr>
        <p:spPr>
          <a:xfrm>
            <a:off x="1070918" y="2925445"/>
            <a:ext cx="576064" cy="41563"/>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44" name="Rectangle à coins arrondis 43"/>
          <p:cNvSpPr/>
          <p:nvPr/>
        </p:nvSpPr>
        <p:spPr>
          <a:xfrm>
            <a:off x="6047238" y="4588103"/>
            <a:ext cx="201906" cy="41563"/>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45" name="Rectangle à coins arrondis 44"/>
          <p:cNvSpPr/>
          <p:nvPr/>
        </p:nvSpPr>
        <p:spPr>
          <a:xfrm>
            <a:off x="6047238" y="4660111"/>
            <a:ext cx="201906" cy="41563"/>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3" name="Rectangle à coins arrondis 52"/>
          <p:cNvSpPr/>
          <p:nvPr/>
        </p:nvSpPr>
        <p:spPr>
          <a:xfrm>
            <a:off x="6047238" y="4796472"/>
            <a:ext cx="201906" cy="41563"/>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4" name="Rectangle à coins arrondis 53"/>
          <p:cNvSpPr/>
          <p:nvPr/>
        </p:nvSpPr>
        <p:spPr>
          <a:xfrm>
            <a:off x="6825208" y="2760738"/>
            <a:ext cx="697039" cy="5532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5" name="Rectangle à coins arrondis 54"/>
          <p:cNvSpPr/>
          <p:nvPr/>
        </p:nvSpPr>
        <p:spPr>
          <a:xfrm>
            <a:off x="8480635" y="2747901"/>
            <a:ext cx="432805" cy="80994"/>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6" name="Rectangle à coins arrondis 55"/>
          <p:cNvSpPr/>
          <p:nvPr/>
        </p:nvSpPr>
        <p:spPr>
          <a:xfrm>
            <a:off x="8645735" y="3249551"/>
            <a:ext cx="432805" cy="80994"/>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8" name="Rectangle à coins arrondis 57"/>
          <p:cNvSpPr/>
          <p:nvPr/>
        </p:nvSpPr>
        <p:spPr>
          <a:xfrm>
            <a:off x="8228227" y="3868023"/>
            <a:ext cx="325173" cy="45719"/>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61" name="Rectangle à coins arrondis 60"/>
          <p:cNvSpPr/>
          <p:nvPr/>
        </p:nvSpPr>
        <p:spPr>
          <a:xfrm>
            <a:off x="8228227" y="3922613"/>
            <a:ext cx="325173" cy="45719"/>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3" name="ZoneTexte 2"/>
          <p:cNvSpPr txBox="1"/>
          <p:nvPr/>
        </p:nvSpPr>
        <p:spPr>
          <a:xfrm>
            <a:off x="1208584" y="6309320"/>
            <a:ext cx="1073770" cy="307777"/>
          </a:xfrm>
          <a:prstGeom prst="rect">
            <a:avLst/>
          </a:prstGeom>
          <a:noFill/>
        </p:spPr>
        <p:txBody>
          <a:bodyPr wrap="square" rtlCol="0">
            <a:spAutoFit/>
          </a:bodyPr>
          <a:lstStyle/>
          <a:p>
            <a:pPr algn="ctr"/>
            <a:r>
              <a:rPr lang="fr-FR" sz="1400" dirty="0" smtClean="0"/>
              <a:t>Page 1</a:t>
            </a:r>
          </a:p>
        </p:txBody>
      </p:sp>
      <p:sp>
        <p:nvSpPr>
          <p:cNvPr id="28" name="ZoneTexte 27"/>
          <p:cNvSpPr txBox="1"/>
          <p:nvPr/>
        </p:nvSpPr>
        <p:spPr>
          <a:xfrm>
            <a:off x="4456385" y="6309320"/>
            <a:ext cx="1073770" cy="307777"/>
          </a:xfrm>
          <a:prstGeom prst="rect">
            <a:avLst/>
          </a:prstGeom>
          <a:noFill/>
        </p:spPr>
        <p:txBody>
          <a:bodyPr wrap="square" rtlCol="0">
            <a:spAutoFit/>
          </a:bodyPr>
          <a:lstStyle/>
          <a:p>
            <a:pPr algn="ctr"/>
            <a:r>
              <a:rPr lang="fr-FR" sz="1400" dirty="0" smtClean="0"/>
              <a:t>Page 2</a:t>
            </a:r>
          </a:p>
        </p:txBody>
      </p:sp>
      <p:sp>
        <p:nvSpPr>
          <p:cNvPr id="29" name="ZoneTexte 28"/>
          <p:cNvSpPr txBox="1"/>
          <p:nvPr/>
        </p:nvSpPr>
        <p:spPr>
          <a:xfrm>
            <a:off x="7484881" y="6309320"/>
            <a:ext cx="1073770" cy="307777"/>
          </a:xfrm>
          <a:prstGeom prst="rect">
            <a:avLst/>
          </a:prstGeom>
          <a:noFill/>
        </p:spPr>
        <p:txBody>
          <a:bodyPr wrap="square" rtlCol="0">
            <a:spAutoFit/>
          </a:bodyPr>
          <a:lstStyle/>
          <a:p>
            <a:pPr algn="ctr"/>
            <a:r>
              <a:rPr lang="fr-FR" sz="1400" dirty="0" smtClean="0"/>
              <a:t>Page 3</a:t>
            </a:r>
          </a:p>
        </p:txBody>
      </p:sp>
      <p:sp>
        <p:nvSpPr>
          <p:cNvPr id="30" name="Espace réservé du texte 2">
            <a:extLst>
              <a:ext uri="{FF2B5EF4-FFF2-40B4-BE49-F238E27FC236}">
                <a16:creationId xmlns:a16="http://schemas.microsoft.com/office/drawing/2014/main" xmlns="" id="{679B6EA6-4282-4598-B867-80EE5DC7A5B3}"/>
              </a:ext>
            </a:extLst>
          </p:cNvPr>
          <p:cNvSpPr txBox="1">
            <a:spLocks/>
          </p:cNvSpPr>
          <p:nvPr/>
        </p:nvSpPr>
        <p:spPr>
          <a:xfrm>
            <a:off x="1629190" y="11323"/>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7.6 INSTRUCTION DU DOSSIER</a:t>
            </a:r>
            <a:endParaRPr lang="fr-FR" sz="2400" dirty="0"/>
          </a:p>
        </p:txBody>
      </p:sp>
      <p:sp>
        <p:nvSpPr>
          <p:cNvPr id="31" name="Rectangle 30">
            <a:extLst>
              <a:ext uri="{FF2B5EF4-FFF2-40B4-BE49-F238E27FC236}">
                <a16:creationId xmlns:a16="http://schemas.microsoft.com/office/drawing/2014/main" xmlns="" id="{2510ED12-117E-43E0-B39E-E2FD77DEA5B5}"/>
              </a:ext>
            </a:extLst>
          </p:cNvPr>
          <p:cNvSpPr/>
          <p:nvPr/>
        </p:nvSpPr>
        <p:spPr>
          <a:xfrm>
            <a:off x="-22820" y="-3140"/>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32" name="Rectangle 31"/>
          <p:cNvSpPr/>
          <p:nvPr/>
        </p:nvSpPr>
        <p:spPr>
          <a:xfrm>
            <a:off x="359538" y="682897"/>
            <a:ext cx="6825710"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Fiche PAS</a:t>
            </a:r>
            <a:endParaRPr lang="fr-FR" sz="500" i="1" dirty="0"/>
          </a:p>
        </p:txBody>
      </p:sp>
      <p:sp>
        <p:nvSpPr>
          <p:cNvPr id="27"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33" name="Picture 2" descr="Résultat de recherche d'images pour &quot;clic icone&quot;">
            <a:hlinkClick r:id="rId9"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981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t 3" hidden="1"/>
          <p:cNvGraphicFramePr>
            <a:graphicFrameLocks noChangeAspect="1"/>
          </p:cNvGraphicFramePr>
          <p:nvPr>
            <p:custDataLst>
              <p:tags r:id="rId2"/>
            </p:custDataLst>
            <p:extLst>
              <p:ext uri="{D42A27DB-BD31-4B8C-83A1-F6EECF244321}">
                <p14:modId xmlns:p14="http://schemas.microsoft.com/office/powerpoint/2010/main" val="25499305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325"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288" t="8514" b="9183"/>
          <a:stretch/>
        </p:blipFill>
        <p:spPr bwMode="auto">
          <a:xfrm rot="5400000">
            <a:off x="-327083" y="2835410"/>
            <a:ext cx="3499147" cy="227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853" t="8378" r="5005" b="10922"/>
          <a:stretch/>
        </p:blipFill>
        <p:spPr bwMode="auto">
          <a:xfrm rot="5400000">
            <a:off x="2048806" y="2841555"/>
            <a:ext cx="3511916" cy="227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3"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750" t="10602" r="6388" b="11351"/>
          <a:stretch/>
        </p:blipFill>
        <p:spPr bwMode="auto">
          <a:xfrm rot="5400000">
            <a:off x="4437702" y="2835170"/>
            <a:ext cx="3499145" cy="227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4"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880" t="10444" r="2699" b="7649"/>
          <a:stretch/>
        </p:blipFill>
        <p:spPr bwMode="auto">
          <a:xfrm rot="5400000">
            <a:off x="6853574" y="2801809"/>
            <a:ext cx="3432423" cy="227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à coins arrondis 2"/>
          <p:cNvSpPr/>
          <p:nvPr/>
        </p:nvSpPr>
        <p:spPr>
          <a:xfrm>
            <a:off x="677696" y="2784678"/>
            <a:ext cx="462828"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5" name="Rectangle à coins arrondis 14"/>
          <p:cNvSpPr/>
          <p:nvPr/>
        </p:nvSpPr>
        <p:spPr>
          <a:xfrm>
            <a:off x="677696" y="2727528"/>
            <a:ext cx="462828"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6" name="Rectangle à coins arrondis 15"/>
          <p:cNvSpPr/>
          <p:nvPr/>
        </p:nvSpPr>
        <p:spPr>
          <a:xfrm>
            <a:off x="677696" y="2824936"/>
            <a:ext cx="462828"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7" name="Rectangle à coins arrondis 16"/>
          <p:cNvSpPr/>
          <p:nvPr/>
        </p:nvSpPr>
        <p:spPr>
          <a:xfrm>
            <a:off x="677696" y="2890594"/>
            <a:ext cx="462828"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8" name="Rectangle à coins arrondis 17"/>
          <p:cNvSpPr/>
          <p:nvPr/>
        </p:nvSpPr>
        <p:spPr>
          <a:xfrm>
            <a:off x="4606966" y="3329434"/>
            <a:ext cx="178441"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9" name="Rectangle à coins arrondis 18"/>
          <p:cNvSpPr/>
          <p:nvPr/>
        </p:nvSpPr>
        <p:spPr>
          <a:xfrm>
            <a:off x="4606966" y="3379792"/>
            <a:ext cx="178441"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0" name="Rectangle à coins arrondis 19"/>
          <p:cNvSpPr/>
          <p:nvPr/>
        </p:nvSpPr>
        <p:spPr>
          <a:xfrm>
            <a:off x="4606966" y="3278634"/>
            <a:ext cx="178441"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1" name="Rectangle à coins arrondis 20"/>
          <p:cNvSpPr/>
          <p:nvPr/>
        </p:nvSpPr>
        <p:spPr>
          <a:xfrm>
            <a:off x="6321152" y="3645024"/>
            <a:ext cx="178441"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2" name="Rectangle à coins arrondis 21"/>
          <p:cNvSpPr/>
          <p:nvPr/>
        </p:nvSpPr>
        <p:spPr>
          <a:xfrm>
            <a:off x="6321152" y="3691632"/>
            <a:ext cx="178441"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4" name="Rectangle à coins arrondis 23"/>
          <p:cNvSpPr/>
          <p:nvPr/>
        </p:nvSpPr>
        <p:spPr>
          <a:xfrm>
            <a:off x="6825208" y="3645024"/>
            <a:ext cx="178441"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5" name="Rectangle à coins arrondis 24"/>
          <p:cNvSpPr/>
          <p:nvPr/>
        </p:nvSpPr>
        <p:spPr>
          <a:xfrm>
            <a:off x="6825208" y="3691632"/>
            <a:ext cx="178441"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6" name="ZoneTexte 25"/>
          <p:cNvSpPr txBox="1"/>
          <p:nvPr/>
        </p:nvSpPr>
        <p:spPr>
          <a:xfrm>
            <a:off x="885605" y="5733256"/>
            <a:ext cx="1073770" cy="307777"/>
          </a:xfrm>
          <a:prstGeom prst="rect">
            <a:avLst/>
          </a:prstGeom>
          <a:noFill/>
        </p:spPr>
        <p:txBody>
          <a:bodyPr wrap="square" rtlCol="0">
            <a:spAutoFit/>
          </a:bodyPr>
          <a:lstStyle/>
          <a:p>
            <a:pPr algn="ctr"/>
            <a:r>
              <a:rPr lang="fr-FR" sz="1400" dirty="0" smtClean="0"/>
              <a:t>Page 1</a:t>
            </a:r>
          </a:p>
        </p:txBody>
      </p:sp>
      <p:sp>
        <p:nvSpPr>
          <p:cNvPr id="27" name="ZoneTexte 26"/>
          <p:cNvSpPr txBox="1"/>
          <p:nvPr/>
        </p:nvSpPr>
        <p:spPr>
          <a:xfrm>
            <a:off x="3267879" y="5733256"/>
            <a:ext cx="1073770" cy="307777"/>
          </a:xfrm>
          <a:prstGeom prst="rect">
            <a:avLst/>
          </a:prstGeom>
          <a:noFill/>
        </p:spPr>
        <p:txBody>
          <a:bodyPr wrap="square" rtlCol="0">
            <a:spAutoFit/>
          </a:bodyPr>
          <a:lstStyle/>
          <a:p>
            <a:pPr algn="ctr"/>
            <a:r>
              <a:rPr lang="fr-FR" sz="1400" dirty="0" smtClean="0"/>
              <a:t>Page 2</a:t>
            </a:r>
          </a:p>
        </p:txBody>
      </p:sp>
      <p:sp>
        <p:nvSpPr>
          <p:cNvPr id="28" name="ZoneTexte 27"/>
          <p:cNvSpPr txBox="1"/>
          <p:nvPr/>
        </p:nvSpPr>
        <p:spPr>
          <a:xfrm>
            <a:off x="5650390" y="5733256"/>
            <a:ext cx="1073770" cy="307777"/>
          </a:xfrm>
          <a:prstGeom prst="rect">
            <a:avLst/>
          </a:prstGeom>
          <a:noFill/>
        </p:spPr>
        <p:txBody>
          <a:bodyPr wrap="square" rtlCol="0">
            <a:spAutoFit/>
          </a:bodyPr>
          <a:lstStyle/>
          <a:p>
            <a:pPr algn="ctr"/>
            <a:r>
              <a:rPr lang="fr-FR" sz="1400" dirty="0" smtClean="0"/>
              <a:t>Page 3</a:t>
            </a:r>
          </a:p>
        </p:txBody>
      </p:sp>
      <p:sp>
        <p:nvSpPr>
          <p:cNvPr id="29" name="ZoneTexte 28"/>
          <p:cNvSpPr txBox="1"/>
          <p:nvPr/>
        </p:nvSpPr>
        <p:spPr>
          <a:xfrm>
            <a:off x="8119587" y="5733256"/>
            <a:ext cx="1073770" cy="307777"/>
          </a:xfrm>
          <a:prstGeom prst="rect">
            <a:avLst/>
          </a:prstGeom>
          <a:noFill/>
        </p:spPr>
        <p:txBody>
          <a:bodyPr wrap="square" rtlCol="0">
            <a:spAutoFit/>
          </a:bodyPr>
          <a:lstStyle/>
          <a:p>
            <a:pPr algn="ctr"/>
            <a:r>
              <a:rPr lang="fr-FR" sz="1400" dirty="0" smtClean="0"/>
              <a:t>Page 4</a:t>
            </a:r>
          </a:p>
        </p:txBody>
      </p:sp>
      <p:sp>
        <p:nvSpPr>
          <p:cNvPr id="31" name="Espace réservé du texte 2">
            <a:extLst>
              <a:ext uri="{FF2B5EF4-FFF2-40B4-BE49-F238E27FC236}">
                <a16:creationId xmlns:a16="http://schemas.microsoft.com/office/drawing/2014/main" xmlns="" id="{679B6EA6-4282-4598-B867-80EE5DC7A5B3}"/>
              </a:ext>
            </a:extLst>
          </p:cNvPr>
          <p:cNvSpPr txBox="1">
            <a:spLocks/>
          </p:cNvSpPr>
          <p:nvPr/>
        </p:nvSpPr>
        <p:spPr>
          <a:xfrm>
            <a:off x="1629190" y="11323"/>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7.7 INSTRUCTION DU DOSSIER</a:t>
            </a:r>
            <a:endParaRPr lang="fr-FR" sz="2400" dirty="0"/>
          </a:p>
        </p:txBody>
      </p:sp>
      <p:sp>
        <p:nvSpPr>
          <p:cNvPr id="32" name="Rectangle 31">
            <a:extLst>
              <a:ext uri="{FF2B5EF4-FFF2-40B4-BE49-F238E27FC236}">
                <a16:creationId xmlns:a16="http://schemas.microsoft.com/office/drawing/2014/main" xmlns="" id="{2510ED12-117E-43E0-B39E-E2FD77DEA5B5}"/>
              </a:ext>
            </a:extLst>
          </p:cNvPr>
          <p:cNvSpPr/>
          <p:nvPr/>
        </p:nvSpPr>
        <p:spPr>
          <a:xfrm>
            <a:off x="-22820" y="-3140"/>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33" name="Rectangle 32"/>
          <p:cNvSpPr/>
          <p:nvPr/>
        </p:nvSpPr>
        <p:spPr>
          <a:xfrm>
            <a:off x="359538" y="682897"/>
            <a:ext cx="6825710"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Fiche PTZ</a:t>
            </a:r>
            <a:endParaRPr lang="fr-FR" sz="500" i="1" dirty="0"/>
          </a:p>
        </p:txBody>
      </p:sp>
      <p:sp>
        <p:nvSpPr>
          <p:cNvPr id="34" name="ZoneTexte 33"/>
          <p:cNvSpPr txBox="1"/>
          <p:nvPr/>
        </p:nvSpPr>
        <p:spPr>
          <a:xfrm>
            <a:off x="1784648" y="980728"/>
            <a:ext cx="6402362" cy="830997"/>
          </a:xfrm>
          <a:prstGeom prst="rect">
            <a:avLst/>
          </a:prstGeom>
          <a:noFill/>
        </p:spPr>
        <p:txBody>
          <a:bodyPr wrap="square" rtlCol="0">
            <a:spAutoFit/>
          </a:bodyPr>
          <a:lstStyle/>
          <a:p>
            <a:r>
              <a:rPr lang="fr-FR" sz="1200" b="1" dirty="0" smtClean="0"/>
              <a:t>L’édition de </a:t>
            </a:r>
            <a:r>
              <a:rPr lang="fr-FR" sz="1200" b="1" dirty="0"/>
              <a:t>la fiche </a:t>
            </a:r>
            <a:r>
              <a:rPr lang="fr-FR" sz="1200" b="1" dirty="0" smtClean="0"/>
              <a:t>PTZ s’enchaine automatiquement avec le pontage du dossier dans Green</a:t>
            </a:r>
          </a:p>
          <a:p>
            <a:r>
              <a:rPr lang="fr-FR" sz="1200" dirty="0" smtClean="0"/>
              <a:t>Ce document sera à compléter, à faire signer par le client le jour du RDV de finalisation et à  numériser dans la PIAF prévue à cet effet</a:t>
            </a:r>
          </a:p>
          <a:p>
            <a:r>
              <a:rPr lang="fr-FR" sz="1200" i="1" dirty="0" smtClean="0"/>
              <a:t>En cas d’anomalie : une fiche PTZ est  disponible dans la </a:t>
            </a:r>
            <a:r>
              <a:rPr lang="fr-FR" sz="1200" i="1" dirty="0" err="1" smtClean="0"/>
              <a:t>docthèque</a:t>
            </a:r>
            <a:endParaRPr lang="fr-FR" sz="1200" i="1" dirty="0" smtClean="0"/>
          </a:p>
        </p:txBody>
      </p:sp>
      <p:sp>
        <p:nvSpPr>
          <p:cNvPr id="30"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35" name="Picture 2" descr="Résultat de recherche d'images pour &quot;clic icone&quot;">
            <a:hlinkClick r:id="rId10"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209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43" name="Picture 2" descr="https://d30y9cdsu7xlg0.cloudfront.net/png/957302-200.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16496" y="5589240"/>
            <a:ext cx="734459" cy="734459"/>
          </a:xfrm>
          <a:prstGeom prst="rect">
            <a:avLst/>
          </a:prstGeom>
          <a:noFill/>
          <a:extLst>
            <a:ext uri="{909E8E84-426E-40DD-AFC4-6F175D3DCCD1}">
              <a14:hiddenFill xmlns:a14="http://schemas.microsoft.com/office/drawing/2010/main">
                <a:solidFill>
                  <a:srgbClr val="FFFFFF"/>
                </a:solidFill>
              </a14:hiddenFill>
            </a:ext>
          </a:extLst>
        </p:spPr>
      </p:pic>
      <p:sp>
        <p:nvSpPr>
          <p:cNvPr id="44" name="ZoneTexte 43"/>
          <p:cNvSpPr txBox="1"/>
          <p:nvPr/>
        </p:nvSpPr>
        <p:spPr>
          <a:xfrm>
            <a:off x="1077299" y="5741026"/>
            <a:ext cx="3443653" cy="430887"/>
          </a:xfrm>
          <a:prstGeom prst="rect">
            <a:avLst/>
          </a:prstGeom>
          <a:noFill/>
        </p:spPr>
        <p:txBody>
          <a:bodyPr wrap="square" rtlCol="0">
            <a:spAutoFit/>
          </a:bodyPr>
          <a:lstStyle/>
          <a:p>
            <a:r>
              <a:rPr lang="fr-FR" sz="1100" b="1" dirty="0" smtClean="0"/>
              <a:t>Le dossier doit être décidé avant d’être transféré au back-office pour contrôle avant édition</a:t>
            </a:r>
          </a:p>
        </p:txBody>
      </p:sp>
      <p:sp>
        <p:nvSpPr>
          <p:cNvPr id="45" name="Freeform 122"/>
          <p:cNvSpPr>
            <a:spLocks noChangeAspect="1" noEditPoints="1"/>
          </p:cNvSpPr>
          <p:nvPr>
            <p:custDataLst>
              <p:tags r:id="rId1"/>
            </p:custDataLst>
          </p:nvPr>
        </p:nvSpPr>
        <p:spPr bwMode="auto">
          <a:xfrm>
            <a:off x="1538137" y="1246200"/>
            <a:ext cx="708656" cy="742640"/>
          </a:xfrm>
          <a:custGeom>
            <a:avLst/>
            <a:gdLst>
              <a:gd name="T0" fmla="*/ 697 w 1129"/>
              <a:gd name="T1" fmla="*/ 1071 h 1185"/>
              <a:gd name="T2" fmla="*/ 642 w 1129"/>
              <a:gd name="T3" fmla="*/ 1156 h 1185"/>
              <a:gd name="T4" fmla="*/ 520 w 1129"/>
              <a:gd name="T5" fmla="*/ 1185 h 1185"/>
              <a:gd name="T6" fmla="*/ 474 w 1129"/>
              <a:gd name="T7" fmla="*/ 1125 h 1185"/>
              <a:gd name="T8" fmla="*/ 428 w 1129"/>
              <a:gd name="T9" fmla="*/ 1036 h 1185"/>
              <a:gd name="T10" fmla="*/ 664 w 1129"/>
              <a:gd name="T11" fmla="*/ 1002 h 1185"/>
              <a:gd name="T12" fmla="*/ 532 w 1129"/>
              <a:gd name="T13" fmla="*/ 32 h 1185"/>
              <a:gd name="T14" fmla="*/ 564 w 1129"/>
              <a:gd name="T15" fmla="*/ 180 h 1185"/>
              <a:gd name="T16" fmla="*/ 597 w 1129"/>
              <a:gd name="T17" fmla="*/ 32 h 1185"/>
              <a:gd name="T18" fmla="*/ 532 w 1129"/>
              <a:gd name="T19" fmla="*/ 32 h 1185"/>
              <a:gd name="T20" fmla="*/ 146 w 1129"/>
              <a:gd name="T21" fmla="*/ 532 h 1185"/>
              <a:gd name="T22" fmla="*/ 0 w 1129"/>
              <a:gd name="T23" fmla="*/ 565 h 1185"/>
              <a:gd name="T24" fmla="*/ 148 w 1129"/>
              <a:gd name="T25" fmla="*/ 597 h 1185"/>
              <a:gd name="T26" fmla="*/ 1095 w 1129"/>
              <a:gd name="T27" fmla="*/ 532 h 1185"/>
              <a:gd name="T28" fmla="*/ 948 w 1129"/>
              <a:gd name="T29" fmla="*/ 565 h 1185"/>
              <a:gd name="T30" fmla="*/ 1095 w 1129"/>
              <a:gd name="T31" fmla="*/ 597 h 1185"/>
              <a:gd name="T32" fmla="*/ 1095 w 1129"/>
              <a:gd name="T33" fmla="*/ 532 h 1185"/>
              <a:gd name="T34" fmla="*/ 164 w 1129"/>
              <a:gd name="T35" fmla="*/ 917 h 1185"/>
              <a:gd name="T36" fmla="*/ 187 w 1129"/>
              <a:gd name="T37" fmla="*/ 973 h 1185"/>
              <a:gd name="T38" fmla="*/ 290 w 1129"/>
              <a:gd name="T39" fmla="*/ 882 h 1185"/>
              <a:gd name="T40" fmla="*/ 245 w 1129"/>
              <a:gd name="T41" fmla="*/ 836 h 1185"/>
              <a:gd name="T42" fmla="*/ 837 w 1129"/>
              <a:gd name="T43" fmla="*/ 246 h 1185"/>
              <a:gd name="T44" fmla="*/ 860 w 1129"/>
              <a:gd name="T45" fmla="*/ 302 h 1185"/>
              <a:gd name="T46" fmla="*/ 964 w 1129"/>
              <a:gd name="T47" fmla="*/ 211 h 1185"/>
              <a:gd name="T48" fmla="*/ 918 w 1129"/>
              <a:gd name="T49" fmla="*/ 165 h 1185"/>
              <a:gd name="T50" fmla="*/ 163 w 1129"/>
              <a:gd name="T51" fmla="*/ 211 h 1185"/>
              <a:gd name="T52" fmla="*/ 268 w 1129"/>
              <a:gd name="T53" fmla="*/ 302 h 1185"/>
              <a:gd name="T54" fmla="*/ 290 w 1129"/>
              <a:gd name="T55" fmla="*/ 246 h 1185"/>
              <a:gd name="T56" fmla="*/ 163 w 1129"/>
              <a:gd name="T57" fmla="*/ 165 h 1185"/>
              <a:gd name="T58" fmla="*/ 837 w 1129"/>
              <a:gd name="T59" fmla="*/ 836 h 1185"/>
              <a:gd name="T60" fmla="*/ 918 w 1129"/>
              <a:gd name="T61" fmla="*/ 963 h 1185"/>
              <a:gd name="T62" fmla="*/ 963 w 1129"/>
              <a:gd name="T63" fmla="*/ 963 h 1185"/>
              <a:gd name="T64" fmla="*/ 883 w 1129"/>
              <a:gd name="T65" fmla="*/ 836 h 1185"/>
              <a:gd name="T66" fmla="*/ 782 w 1129"/>
              <a:gd name="T67" fmla="*/ 777 h 1185"/>
              <a:gd name="T68" fmla="*/ 647 w 1129"/>
              <a:gd name="T69" fmla="*/ 959 h 1185"/>
              <a:gd name="T70" fmla="*/ 402 w 1129"/>
              <a:gd name="T71" fmla="*/ 893 h 1185"/>
              <a:gd name="T72" fmla="*/ 259 w 1129"/>
              <a:gd name="T73" fmla="*/ 571 h 1185"/>
              <a:gd name="T74" fmla="*/ 562 w 1129"/>
              <a:gd name="T75" fmla="*/ 264 h 1185"/>
              <a:gd name="T76" fmla="*/ 783 w 1129"/>
              <a:gd name="T77" fmla="*/ 568 h 1185"/>
              <a:gd name="T78" fmla="*/ 343 w 1129"/>
              <a:gd name="T79" fmla="*/ 568 h 1185"/>
              <a:gd name="T80" fmla="*/ 783 w 1129"/>
              <a:gd name="T81" fmla="*/ 568 h 1185"/>
              <a:gd name="T82" fmla="*/ 484 w 1129"/>
              <a:gd name="T83" fmla="*/ 528 h 1185"/>
              <a:gd name="T84" fmla="*/ 482 w 1129"/>
              <a:gd name="T85" fmla="*/ 623 h 1185"/>
              <a:gd name="T86" fmla="*/ 579 w 1129"/>
              <a:gd name="T87" fmla="*/ 623 h 1185"/>
              <a:gd name="T88" fmla="*/ 642 w 1129"/>
              <a:gd name="T89" fmla="*/ 463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29" h="1185">
                <a:moveTo>
                  <a:pt x="697" y="1036"/>
                </a:moveTo>
                <a:lnTo>
                  <a:pt x="697" y="1071"/>
                </a:lnTo>
                <a:cubicBezTo>
                  <a:pt x="697" y="1098"/>
                  <a:pt x="677" y="1121"/>
                  <a:pt x="650" y="1125"/>
                </a:cubicBezTo>
                <a:lnTo>
                  <a:pt x="642" y="1156"/>
                </a:lnTo>
                <a:cubicBezTo>
                  <a:pt x="637" y="1172"/>
                  <a:pt x="621" y="1185"/>
                  <a:pt x="604" y="1185"/>
                </a:cubicBezTo>
                <a:lnTo>
                  <a:pt x="520" y="1185"/>
                </a:lnTo>
                <a:cubicBezTo>
                  <a:pt x="503" y="1185"/>
                  <a:pt x="486" y="1172"/>
                  <a:pt x="483" y="1156"/>
                </a:cubicBezTo>
                <a:lnTo>
                  <a:pt x="474" y="1125"/>
                </a:lnTo>
                <a:cubicBezTo>
                  <a:pt x="448" y="1121"/>
                  <a:pt x="428" y="1098"/>
                  <a:pt x="428" y="1071"/>
                </a:cubicBezTo>
                <a:lnTo>
                  <a:pt x="428" y="1036"/>
                </a:lnTo>
                <a:cubicBezTo>
                  <a:pt x="428" y="1018"/>
                  <a:pt x="441" y="1002"/>
                  <a:pt x="461" y="1002"/>
                </a:cubicBezTo>
                <a:lnTo>
                  <a:pt x="664" y="1002"/>
                </a:lnTo>
                <a:cubicBezTo>
                  <a:pt x="683" y="1003"/>
                  <a:pt x="697" y="1018"/>
                  <a:pt x="697" y="1036"/>
                </a:cubicBezTo>
                <a:close/>
                <a:moveTo>
                  <a:pt x="532" y="32"/>
                </a:moveTo>
                <a:lnTo>
                  <a:pt x="532" y="147"/>
                </a:lnTo>
                <a:cubicBezTo>
                  <a:pt x="532" y="165"/>
                  <a:pt x="545" y="180"/>
                  <a:pt x="564" y="180"/>
                </a:cubicBezTo>
                <a:cubicBezTo>
                  <a:pt x="582" y="180"/>
                  <a:pt x="597" y="166"/>
                  <a:pt x="597" y="147"/>
                </a:cubicBezTo>
                <a:lnTo>
                  <a:pt x="597" y="32"/>
                </a:lnTo>
                <a:cubicBezTo>
                  <a:pt x="597" y="15"/>
                  <a:pt x="583" y="0"/>
                  <a:pt x="564" y="0"/>
                </a:cubicBezTo>
                <a:cubicBezTo>
                  <a:pt x="547" y="0"/>
                  <a:pt x="532" y="15"/>
                  <a:pt x="532" y="32"/>
                </a:cubicBezTo>
                <a:close/>
                <a:moveTo>
                  <a:pt x="179" y="565"/>
                </a:moveTo>
                <a:cubicBezTo>
                  <a:pt x="179" y="547"/>
                  <a:pt x="165" y="532"/>
                  <a:pt x="146" y="532"/>
                </a:cubicBezTo>
                <a:lnTo>
                  <a:pt x="33" y="532"/>
                </a:lnTo>
                <a:cubicBezTo>
                  <a:pt x="15" y="532"/>
                  <a:pt x="0" y="546"/>
                  <a:pt x="0" y="565"/>
                </a:cubicBezTo>
                <a:cubicBezTo>
                  <a:pt x="0" y="582"/>
                  <a:pt x="14" y="597"/>
                  <a:pt x="33" y="597"/>
                </a:cubicBezTo>
                <a:lnTo>
                  <a:pt x="148" y="597"/>
                </a:lnTo>
                <a:cubicBezTo>
                  <a:pt x="164" y="596"/>
                  <a:pt x="179" y="582"/>
                  <a:pt x="179" y="565"/>
                </a:cubicBezTo>
                <a:close/>
                <a:moveTo>
                  <a:pt x="1095" y="532"/>
                </a:moveTo>
                <a:lnTo>
                  <a:pt x="980" y="532"/>
                </a:lnTo>
                <a:cubicBezTo>
                  <a:pt x="963" y="532"/>
                  <a:pt x="948" y="546"/>
                  <a:pt x="948" y="565"/>
                </a:cubicBezTo>
                <a:cubicBezTo>
                  <a:pt x="948" y="582"/>
                  <a:pt x="962" y="597"/>
                  <a:pt x="980" y="597"/>
                </a:cubicBezTo>
                <a:lnTo>
                  <a:pt x="1095" y="597"/>
                </a:lnTo>
                <a:cubicBezTo>
                  <a:pt x="1113" y="597"/>
                  <a:pt x="1128" y="583"/>
                  <a:pt x="1128" y="565"/>
                </a:cubicBezTo>
                <a:cubicBezTo>
                  <a:pt x="1129" y="546"/>
                  <a:pt x="1115" y="532"/>
                  <a:pt x="1095" y="532"/>
                </a:cubicBezTo>
                <a:close/>
                <a:moveTo>
                  <a:pt x="245" y="836"/>
                </a:moveTo>
                <a:lnTo>
                  <a:pt x="164" y="917"/>
                </a:lnTo>
                <a:cubicBezTo>
                  <a:pt x="150" y="931"/>
                  <a:pt x="150" y="951"/>
                  <a:pt x="164" y="963"/>
                </a:cubicBezTo>
                <a:cubicBezTo>
                  <a:pt x="170" y="970"/>
                  <a:pt x="178" y="973"/>
                  <a:pt x="187" y="973"/>
                </a:cubicBezTo>
                <a:cubicBezTo>
                  <a:pt x="195" y="973"/>
                  <a:pt x="203" y="970"/>
                  <a:pt x="209" y="963"/>
                </a:cubicBezTo>
                <a:lnTo>
                  <a:pt x="290" y="882"/>
                </a:lnTo>
                <a:cubicBezTo>
                  <a:pt x="304" y="868"/>
                  <a:pt x="304" y="848"/>
                  <a:pt x="290" y="836"/>
                </a:cubicBezTo>
                <a:cubicBezTo>
                  <a:pt x="279" y="823"/>
                  <a:pt x="259" y="823"/>
                  <a:pt x="245" y="836"/>
                </a:cubicBezTo>
                <a:close/>
                <a:moveTo>
                  <a:pt x="918" y="165"/>
                </a:moveTo>
                <a:lnTo>
                  <a:pt x="837" y="246"/>
                </a:lnTo>
                <a:cubicBezTo>
                  <a:pt x="823" y="260"/>
                  <a:pt x="823" y="280"/>
                  <a:pt x="837" y="292"/>
                </a:cubicBezTo>
                <a:cubicBezTo>
                  <a:pt x="844" y="298"/>
                  <a:pt x="852" y="302"/>
                  <a:pt x="860" y="302"/>
                </a:cubicBezTo>
                <a:cubicBezTo>
                  <a:pt x="869" y="302"/>
                  <a:pt x="877" y="298"/>
                  <a:pt x="883" y="292"/>
                </a:cubicBezTo>
                <a:lnTo>
                  <a:pt x="964" y="211"/>
                </a:lnTo>
                <a:cubicBezTo>
                  <a:pt x="978" y="197"/>
                  <a:pt x="978" y="177"/>
                  <a:pt x="964" y="165"/>
                </a:cubicBezTo>
                <a:cubicBezTo>
                  <a:pt x="950" y="151"/>
                  <a:pt x="930" y="151"/>
                  <a:pt x="918" y="165"/>
                </a:cubicBezTo>
                <a:close/>
                <a:moveTo>
                  <a:pt x="163" y="165"/>
                </a:moveTo>
                <a:cubicBezTo>
                  <a:pt x="149" y="178"/>
                  <a:pt x="149" y="198"/>
                  <a:pt x="163" y="211"/>
                </a:cubicBezTo>
                <a:lnTo>
                  <a:pt x="245" y="292"/>
                </a:lnTo>
                <a:cubicBezTo>
                  <a:pt x="252" y="298"/>
                  <a:pt x="259" y="302"/>
                  <a:pt x="268" y="302"/>
                </a:cubicBezTo>
                <a:cubicBezTo>
                  <a:pt x="277" y="302"/>
                  <a:pt x="284" y="298"/>
                  <a:pt x="290" y="292"/>
                </a:cubicBezTo>
                <a:cubicBezTo>
                  <a:pt x="304" y="278"/>
                  <a:pt x="304" y="258"/>
                  <a:pt x="290" y="246"/>
                </a:cubicBezTo>
                <a:lnTo>
                  <a:pt x="209" y="165"/>
                </a:lnTo>
                <a:cubicBezTo>
                  <a:pt x="197" y="151"/>
                  <a:pt x="177" y="151"/>
                  <a:pt x="163" y="165"/>
                </a:cubicBezTo>
                <a:close/>
                <a:moveTo>
                  <a:pt x="883" y="836"/>
                </a:moveTo>
                <a:cubicBezTo>
                  <a:pt x="869" y="822"/>
                  <a:pt x="849" y="822"/>
                  <a:pt x="837" y="836"/>
                </a:cubicBezTo>
                <a:cubicBezTo>
                  <a:pt x="823" y="849"/>
                  <a:pt x="823" y="870"/>
                  <a:pt x="837" y="882"/>
                </a:cubicBezTo>
                <a:lnTo>
                  <a:pt x="918" y="963"/>
                </a:lnTo>
                <a:cubicBezTo>
                  <a:pt x="924" y="970"/>
                  <a:pt x="931" y="973"/>
                  <a:pt x="940" y="973"/>
                </a:cubicBezTo>
                <a:cubicBezTo>
                  <a:pt x="949" y="973"/>
                  <a:pt x="956" y="970"/>
                  <a:pt x="963" y="963"/>
                </a:cubicBezTo>
                <a:cubicBezTo>
                  <a:pt x="976" y="950"/>
                  <a:pt x="976" y="930"/>
                  <a:pt x="963" y="917"/>
                </a:cubicBezTo>
                <a:lnTo>
                  <a:pt x="883" y="836"/>
                </a:lnTo>
                <a:close/>
                <a:moveTo>
                  <a:pt x="867" y="567"/>
                </a:moveTo>
                <a:cubicBezTo>
                  <a:pt x="867" y="645"/>
                  <a:pt x="835" y="722"/>
                  <a:pt x="782" y="777"/>
                </a:cubicBezTo>
                <a:cubicBezTo>
                  <a:pt x="750" y="809"/>
                  <a:pt x="730" y="849"/>
                  <a:pt x="724" y="893"/>
                </a:cubicBezTo>
                <a:cubicBezTo>
                  <a:pt x="718" y="931"/>
                  <a:pt x="685" y="959"/>
                  <a:pt x="647" y="959"/>
                </a:cubicBezTo>
                <a:lnTo>
                  <a:pt x="479" y="959"/>
                </a:lnTo>
                <a:cubicBezTo>
                  <a:pt x="440" y="959"/>
                  <a:pt x="408" y="932"/>
                  <a:pt x="402" y="893"/>
                </a:cubicBezTo>
                <a:cubicBezTo>
                  <a:pt x="395" y="849"/>
                  <a:pt x="374" y="808"/>
                  <a:pt x="344" y="777"/>
                </a:cubicBezTo>
                <a:cubicBezTo>
                  <a:pt x="290" y="721"/>
                  <a:pt x="260" y="648"/>
                  <a:pt x="259" y="571"/>
                </a:cubicBezTo>
                <a:cubicBezTo>
                  <a:pt x="258" y="403"/>
                  <a:pt x="393" y="266"/>
                  <a:pt x="559" y="264"/>
                </a:cubicBezTo>
                <a:lnTo>
                  <a:pt x="562" y="264"/>
                </a:lnTo>
                <a:cubicBezTo>
                  <a:pt x="729" y="266"/>
                  <a:pt x="867" y="401"/>
                  <a:pt x="867" y="567"/>
                </a:cubicBezTo>
                <a:close/>
                <a:moveTo>
                  <a:pt x="783" y="568"/>
                </a:moveTo>
                <a:cubicBezTo>
                  <a:pt x="783" y="447"/>
                  <a:pt x="684" y="348"/>
                  <a:pt x="563" y="348"/>
                </a:cubicBezTo>
                <a:cubicBezTo>
                  <a:pt x="441" y="348"/>
                  <a:pt x="343" y="447"/>
                  <a:pt x="343" y="568"/>
                </a:cubicBezTo>
                <a:cubicBezTo>
                  <a:pt x="343" y="690"/>
                  <a:pt x="441" y="788"/>
                  <a:pt x="563" y="788"/>
                </a:cubicBezTo>
                <a:cubicBezTo>
                  <a:pt x="684" y="788"/>
                  <a:pt x="783" y="690"/>
                  <a:pt x="783" y="568"/>
                </a:cubicBezTo>
                <a:close/>
                <a:moveTo>
                  <a:pt x="530" y="575"/>
                </a:moveTo>
                <a:lnTo>
                  <a:pt x="484" y="528"/>
                </a:lnTo>
                <a:lnTo>
                  <a:pt x="435" y="577"/>
                </a:lnTo>
                <a:lnTo>
                  <a:pt x="482" y="623"/>
                </a:lnTo>
                <a:lnTo>
                  <a:pt x="530" y="672"/>
                </a:lnTo>
                <a:lnTo>
                  <a:pt x="579" y="623"/>
                </a:lnTo>
                <a:lnTo>
                  <a:pt x="690" y="512"/>
                </a:lnTo>
                <a:lnTo>
                  <a:pt x="642" y="463"/>
                </a:lnTo>
                <a:lnTo>
                  <a:pt x="530" y="575"/>
                </a:lnTo>
                <a:close/>
              </a:path>
            </a:pathLst>
          </a:custGeom>
          <a:solidFill>
            <a:schemeClr val="bg1">
              <a:lumMod val="75000"/>
            </a:schemeClr>
          </a:solidFill>
          <a:ln w="0">
            <a:noFill/>
            <a:prstDash val="solid"/>
            <a:round/>
            <a:headEnd/>
            <a:tailEnd/>
          </a:ln>
          <a:extLst/>
        </p:spPr>
        <p:txBody>
          <a:bodyPr vert="horz" wrap="square" lIns="91440" tIns="45720" rIns="91440" bIns="45720" numCol="1" anchor="t" anchorCtr="0" compatLnSpc="1">
            <a:prstTxWarp prst="textNoShape">
              <a:avLst/>
            </a:prstTxWarp>
          </a:bodyPr>
          <a:lstStyle/>
          <a:p>
            <a:endParaRPr lang="fr-FR" dirty="0"/>
          </a:p>
        </p:txBody>
      </p:sp>
      <p:sp>
        <p:nvSpPr>
          <p:cNvPr id="18" name="Rectangle 17">
            <a:extLst>
              <a:ext uri="{FF2B5EF4-FFF2-40B4-BE49-F238E27FC236}">
                <a16:creationId xmlns:a16="http://schemas.microsoft.com/office/drawing/2014/main" xmlns="" id="{2510ED12-117E-43E0-B39E-E2FD77DEA5B5}"/>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9" name="Rectangle 18"/>
          <p:cNvSpPr/>
          <p:nvPr/>
        </p:nvSpPr>
        <p:spPr>
          <a:xfrm>
            <a:off x="366507" y="685949"/>
            <a:ext cx="6336704" cy="446276"/>
          </a:xfrm>
          <a:prstGeom prst="rect">
            <a:avLst/>
          </a:prstGeom>
        </p:spPr>
        <p:txBody>
          <a:bodyPr wrap="square">
            <a:spAutoFit/>
          </a:bodyPr>
          <a:lstStyle/>
          <a:p>
            <a:pPr marL="171450" indent="-171450">
              <a:buFont typeface="Calibri" panose="020F0502020204030204" pitchFamily="34" charset="0"/>
              <a:buChar char="&gt;"/>
            </a:pPr>
            <a:r>
              <a:rPr lang="fr-FR" sz="1800" u="sng" dirty="0" smtClean="0"/>
              <a:t>Rédiger la délégation d’octroi</a:t>
            </a:r>
            <a:r>
              <a:rPr lang="fr-FR" sz="1800" dirty="0" smtClean="0"/>
              <a:t>  </a:t>
            </a:r>
            <a:r>
              <a:rPr lang="fr-FR" sz="1400" i="1" dirty="0" smtClean="0"/>
              <a:t>(1/2)</a:t>
            </a:r>
            <a:br>
              <a:rPr lang="fr-FR" sz="1400" i="1" dirty="0" smtClean="0"/>
            </a:br>
            <a:endParaRPr lang="fr-FR" sz="500" i="1" dirty="0"/>
          </a:p>
        </p:txBody>
      </p:sp>
      <p:sp>
        <p:nvSpPr>
          <p:cNvPr id="20" name="Espace réservé du texte 2">
            <a:extLst>
              <a:ext uri="{FF2B5EF4-FFF2-40B4-BE49-F238E27FC236}">
                <a16:creationId xmlns:a16="http://schemas.microsoft.com/office/drawing/2014/main" xmlns="" id="{679B6EA6-4282-4598-B867-80EE5DC7A5B3}"/>
              </a:ext>
            </a:extLst>
          </p:cNvPr>
          <p:cNvSpPr txBox="1">
            <a:spLocks/>
          </p:cNvSpPr>
          <p:nvPr/>
        </p:nvSpPr>
        <p:spPr>
          <a:xfrm>
            <a:off x="1629190" y="11323"/>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7.8 INSTRUCTION DU DOSSIER</a:t>
            </a:r>
            <a:endParaRPr lang="fr-FR" sz="2400" dirty="0"/>
          </a:p>
        </p:txBody>
      </p:sp>
      <p:graphicFrame>
        <p:nvGraphicFramePr>
          <p:cNvPr id="14" name="Tableau 13"/>
          <p:cNvGraphicFramePr>
            <a:graphicFrameLocks noGrp="1"/>
          </p:cNvGraphicFramePr>
          <p:nvPr>
            <p:extLst>
              <p:ext uri="{D42A27DB-BD31-4B8C-83A1-F6EECF244321}">
                <p14:modId xmlns:p14="http://schemas.microsoft.com/office/powerpoint/2010/main" val="3850109314"/>
              </p:ext>
            </p:extLst>
          </p:nvPr>
        </p:nvGraphicFramePr>
        <p:xfrm>
          <a:off x="1069734" y="2852936"/>
          <a:ext cx="5786367" cy="2083364"/>
        </p:xfrm>
        <a:graphic>
          <a:graphicData uri="http://schemas.openxmlformats.org/drawingml/2006/table">
            <a:tbl>
              <a:tblPr firstRow="1" bandRow="1">
                <a:tableStyleId>{8B474BC9-D0CF-4241-9BFE-268074C0953F}</a:tableStyleId>
              </a:tblPr>
              <a:tblGrid>
                <a:gridCol w="379242"/>
                <a:gridCol w="1423522"/>
                <a:gridCol w="1008112"/>
                <a:gridCol w="2975491"/>
              </a:tblGrid>
              <a:tr h="282519">
                <a:tc>
                  <a:txBody>
                    <a:bodyPr/>
                    <a:lstStyle/>
                    <a:p>
                      <a:pPr algn="ctr"/>
                      <a:r>
                        <a:rPr lang="fr-FR" sz="1000" dirty="0" smtClean="0"/>
                        <a:t>Cas</a:t>
                      </a:r>
                      <a:endParaRPr lang="fr-FR" sz="1000" dirty="0"/>
                    </a:p>
                  </a:txBody>
                  <a:tcPr anchor="ctr">
                    <a:noFill/>
                  </a:tcPr>
                </a:tc>
                <a:tc>
                  <a:txBody>
                    <a:bodyPr/>
                    <a:lstStyle/>
                    <a:p>
                      <a:pPr algn="ctr"/>
                      <a:r>
                        <a:rPr lang="fr-FR" sz="1000" dirty="0" smtClean="0"/>
                        <a:t>Contrôle certif </a:t>
                      </a:r>
                      <a:r>
                        <a:rPr lang="fr-FR" sz="1000" baseline="0" dirty="0" smtClean="0"/>
                        <a:t>?</a:t>
                      </a:r>
                    </a:p>
                    <a:p>
                      <a:pPr algn="ctr"/>
                      <a:r>
                        <a:rPr lang="fr-FR" sz="800" i="1" baseline="0" dirty="0" smtClean="0"/>
                        <a:t>Prêt réglementé</a:t>
                      </a:r>
                      <a:endParaRPr lang="fr-FR" sz="800" i="1" dirty="0"/>
                    </a:p>
                  </a:txBody>
                  <a:tcPr anchor="ctr">
                    <a:noFill/>
                  </a:tcPr>
                </a:tc>
                <a:tc>
                  <a:txBody>
                    <a:bodyPr/>
                    <a:lstStyle/>
                    <a:p>
                      <a:pPr algn="ctr"/>
                      <a:r>
                        <a:rPr lang="fr-FR" sz="1000" dirty="0" smtClean="0"/>
                        <a:t>Quel niveau de décision</a:t>
                      </a:r>
                      <a:endParaRPr lang="fr-FR" sz="1000" dirty="0"/>
                    </a:p>
                  </a:txBody>
                  <a:tcPr anchor="ctr">
                    <a:noFill/>
                  </a:tcPr>
                </a:tc>
                <a:tc>
                  <a:txBody>
                    <a:bodyPr/>
                    <a:lstStyle/>
                    <a:p>
                      <a:pPr algn="ctr"/>
                      <a:r>
                        <a:rPr lang="fr-FR" sz="1000" dirty="0" smtClean="0"/>
                        <a:t>Action</a:t>
                      </a:r>
                      <a:r>
                        <a:rPr lang="fr-FR" sz="1000" baseline="0" dirty="0" smtClean="0"/>
                        <a:t> instructeur</a:t>
                      </a:r>
                      <a:endParaRPr lang="fr-FR" sz="1000" dirty="0"/>
                    </a:p>
                  </a:txBody>
                  <a:tcPr anchor="ctr">
                    <a:noFill/>
                  </a:tcPr>
                </a:tc>
              </a:tr>
              <a:tr h="282519">
                <a:tc>
                  <a:txBody>
                    <a:bodyPr/>
                    <a:lstStyle/>
                    <a:p>
                      <a:pPr algn="ctr"/>
                      <a:r>
                        <a:rPr lang="fr-FR" sz="1000" b="1" dirty="0" smtClean="0"/>
                        <a:t>1</a:t>
                      </a:r>
                      <a:endParaRPr lang="fr-FR" sz="1000" b="1" dirty="0"/>
                    </a:p>
                  </a:txBody>
                  <a:tcPr anchor="ctr">
                    <a:noFill/>
                  </a:tcPr>
                </a:tc>
                <a:tc>
                  <a:txBody>
                    <a:bodyPr/>
                    <a:lstStyle/>
                    <a:p>
                      <a:pPr algn="ctr"/>
                      <a:r>
                        <a:rPr lang="fr-FR" sz="1000" dirty="0" smtClean="0"/>
                        <a:t>Non</a:t>
                      </a:r>
                      <a:endParaRPr lang="fr-FR" sz="1000" dirty="0"/>
                    </a:p>
                  </a:txBody>
                  <a:tcPr anchor="ctr">
                    <a:noFill/>
                  </a:tcPr>
                </a:tc>
                <a:tc>
                  <a:txBody>
                    <a:bodyPr/>
                    <a:lstStyle/>
                    <a:p>
                      <a:pPr algn="ctr"/>
                      <a:r>
                        <a:rPr lang="fr-FR" sz="1000" dirty="0" smtClean="0"/>
                        <a:t>Instructeur</a:t>
                      </a:r>
                      <a:endParaRPr lang="fr-FR" sz="1000" dirty="0"/>
                    </a:p>
                  </a:txBody>
                  <a:tcPr anchor="ctr">
                    <a:noFill/>
                  </a:tcPr>
                </a:tc>
                <a:tc>
                  <a:txBody>
                    <a:bodyPr/>
                    <a:lstStyle/>
                    <a:p>
                      <a:pPr marL="228600" indent="-228600">
                        <a:buFont typeface="+mj-lt"/>
                        <a:buAutoNum type="arabicParenR"/>
                      </a:pPr>
                      <a:r>
                        <a:rPr lang="fr-FR" sz="1000" dirty="0" smtClean="0"/>
                        <a:t>Transférer</a:t>
                      </a:r>
                      <a:r>
                        <a:rPr lang="fr-FR" sz="1000" baseline="0" dirty="0" smtClean="0"/>
                        <a:t> dossier pour contrôle avant édition</a:t>
                      </a:r>
                      <a:endParaRPr lang="fr-FR" sz="1000" dirty="0"/>
                    </a:p>
                  </a:txBody>
                  <a:tcPr anchor="ctr">
                    <a:noFill/>
                  </a:tcPr>
                </a:tc>
              </a:tr>
              <a:tr h="282519">
                <a:tc>
                  <a:txBody>
                    <a:bodyPr/>
                    <a:lstStyle/>
                    <a:p>
                      <a:pPr algn="ctr"/>
                      <a:r>
                        <a:rPr lang="fr-FR" sz="1000" b="1" dirty="0" smtClean="0"/>
                        <a:t>2</a:t>
                      </a:r>
                      <a:endParaRPr lang="fr-FR" sz="1000" b="1" dirty="0"/>
                    </a:p>
                  </a:txBody>
                  <a:tcPr anchor="ctr">
                    <a:noFill/>
                  </a:tcPr>
                </a:tc>
                <a:tc>
                  <a:txBody>
                    <a:bodyPr/>
                    <a:lstStyle/>
                    <a:p>
                      <a:pPr algn="ctr"/>
                      <a:r>
                        <a:rPr lang="fr-FR" sz="1000" dirty="0" smtClean="0"/>
                        <a:t>Non</a:t>
                      </a:r>
                      <a:endParaRPr lang="fr-FR" sz="1000" dirty="0"/>
                    </a:p>
                  </a:txBody>
                  <a:tcPr anchor="ctr">
                    <a:noFill/>
                  </a:tcPr>
                </a:tc>
                <a:tc>
                  <a:txBody>
                    <a:bodyPr/>
                    <a:lstStyle/>
                    <a:p>
                      <a:pPr algn="ctr"/>
                      <a:r>
                        <a:rPr lang="fr-FR" sz="1000" dirty="0" smtClean="0"/>
                        <a:t>N+1 et plus</a:t>
                      </a:r>
                      <a:endParaRPr lang="fr-FR" sz="1000" dirty="0"/>
                    </a:p>
                  </a:txBody>
                  <a:tcPr anchor="ctr">
                    <a:noFill/>
                  </a:tcPr>
                </a:tc>
                <a:tc>
                  <a:txBody>
                    <a:bodyPr/>
                    <a:lstStyle/>
                    <a:p>
                      <a:pPr marL="228600" indent="-228600">
                        <a:buFont typeface="+mj-lt"/>
                        <a:buAutoNum type="arabicParenR"/>
                      </a:pPr>
                      <a:r>
                        <a:rPr lang="fr-FR" sz="1000" dirty="0" smtClean="0"/>
                        <a:t>Attendre la décision</a:t>
                      </a:r>
                      <a:endParaRPr lang="fr-FR" sz="1000" baseline="0" dirty="0" smtClean="0"/>
                    </a:p>
                    <a:p>
                      <a:pPr marL="228600" indent="-228600">
                        <a:buFont typeface="+mj-lt"/>
                        <a:buAutoNum type="arabicParenR"/>
                      </a:pPr>
                      <a:r>
                        <a:rPr lang="fr-FR" sz="1000" baseline="0" dirty="0" smtClean="0"/>
                        <a:t>Transférer dossier pour contrôle avant édition</a:t>
                      </a:r>
                      <a:endParaRPr lang="fr-FR" sz="1000" dirty="0"/>
                    </a:p>
                  </a:txBody>
                  <a:tcPr anchor="ctr">
                    <a:noFill/>
                  </a:tcPr>
                </a:tc>
              </a:tr>
              <a:tr h="392388">
                <a:tc>
                  <a:txBody>
                    <a:bodyPr/>
                    <a:lstStyle/>
                    <a:p>
                      <a:pPr algn="ctr"/>
                      <a:r>
                        <a:rPr lang="fr-FR" sz="1000" b="1" dirty="0" smtClean="0"/>
                        <a:t>3</a:t>
                      </a:r>
                      <a:endParaRPr lang="fr-FR" sz="1000" b="1" dirty="0"/>
                    </a:p>
                  </a:txBody>
                  <a:tcPr anchor="ctr">
                    <a:noFill/>
                  </a:tcPr>
                </a:tc>
                <a:tc>
                  <a:txBody>
                    <a:bodyPr/>
                    <a:lstStyle/>
                    <a:p>
                      <a:pPr algn="ctr"/>
                      <a:r>
                        <a:rPr lang="fr-FR" sz="1000" dirty="0" smtClean="0"/>
                        <a:t>Oui</a:t>
                      </a:r>
                      <a:endParaRPr lang="fr-FR" sz="1000" dirty="0"/>
                    </a:p>
                  </a:txBody>
                  <a:tcPr anchor="ctr">
                    <a:noFill/>
                  </a:tcPr>
                </a:tc>
                <a:tc>
                  <a:txBody>
                    <a:bodyPr/>
                    <a:lstStyle/>
                    <a:p>
                      <a:pPr algn="ctr"/>
                      <a:r>
                        <a:rPr lang="fr-FR" sz="1000" dirty="0" smtClean="0"/>
                        <a:t>Instructeur</a:t>
                      </a:r>
                      <a:endParaRPr lang="fr-FR" sz="1000" dirty="0"/>
                    </a:p>
                  </a:txBody>
                  <a:tcPr anchor="ctr">
                    <a:noFill/>
                  </a:tcPr>
                </a:tc>
                <a:tc>
                  <a:txBody>
                    <a:bodyPr/>
                    <a:lstStyle/>
                    <a:p>
                      <a:pPr marL="228600" indent="-228600">
                        <a:buFont typeface="+mj-lt"/>
                        <a:buAutoNum type="arabicParenR"/>
                      </a:pPr>
                      <a:r>
                        <a:rPr lang="fr-FR" sz="1000" dirty="0" smtClean="0"/>
                        <a:t>Attendre la validation de la certification</a:t>
                      </a:r>
                    </a:p>
                    <a:p>
                      <a:pPr marL="228600" indent="-228600">
                        <a:buFont typeface="+mj-lt"/>
                        <a:buAutoNum type="arabicParenR"/>
                      </a:pPr>
                      <a:r>
                        <a:rPr lang="fr-FR" sz="1000" dirty="0" smtClean="0"/>
                        <a:t>Transférer dossier pour contrôle avant édition</a:t>
                      </a:r>
                      <a:endParaRPr lang="fr-FR" sz="1000" dirty="0"/>
                    </a:p>
                  </a:txBody>
                  <a:tcPr anchor="ctr">
                    <a:noFill/>
                  </a:tcPr>
                </a:tc>
              </a:tr>
              <a:tr h="612125">
                <a:tc>
                  <a:txBody>
                    <a:bodyPr/>
                    <a:lstStyle/>
                    <a:p>
                      <a:pPr algn="ctr"/>
                      <a:r>
                        <a:rPr lang="fr-FR" sz="1000" b="1" dirty="0" smtClean="0"/>
                        <a:t>4</a:t>
                      </a:r>
                      <a:endParaRPr lang="fr-FR" sz="1000" b="1" dirty="0"/>
                    </a:p>
                  </a:txBody>
                  <a:tcPr anchor="ctr">
                    <a:noFill/>
                  </a:tcPr>
                </a:tc>
                <a:tc>
                  <a:txBody>
                    <a:bodyPr/>
                    <a:lstStyle/>
                    <a:p>
                      <a:pPr algn="ctr"/>
                      <a:r>
                        <a:rPr lang="fr-FR" sz="1000" dirty="0" smtClean="0"/>
                        <a:t>Oui</a:t>
                      </a:r>
                      <a:endParaRPr lang="fr-FR" sz="1000" dirty="0"/>
                    </a:p>
                  </a:txBody>
                  <a:tcPr anchor="ctr">
                    <a:noFill/>
                  </a:tcPr>
                </a:tc>
                <a:tc>
                  <a:txBody>
                    <a:bodyPr/>
                    <a:lstStyle/>
                    <a:p>
                      <a:pPr algn="ctr"/>
                      <a:r>
                        <a:rPr lang="fr-FR" sz="1000" dirty="0" smtClean="0"/>
                        <a:t>N+ 1 et plus</a:t>
                      </a:r>
                      <a:endParaRPr lang="fr-FR" sz="1000" dirty="0"/>
                    </a:p>
                  </a:txBody>
                  <a:tcPr anchor="ctr">
                    <a:noFill/>
                  </a:tcPr>
                </a:tc>
                <a:tc>
                  <a:txBody>
                    <a:bodyPr/>
                    <a:lstStyle/>
                    <a:p>
                      <a:pPr marL="228600" indent="-228600">
                        <a:buFont typeface="+mj-lt"/>
                        <a:buAutoNum type="arabicParenR"/>
                      </a:pPr>
                      <a:r>
                        <a:rPr lang="fr-FR" sz="1000" dirty="0" smtClean="0"/>
                        <a:t>Attendre la validation</a:t>
                      </a:r>
                      <a:r>
                        <a:rPr lang="fr-FR" sz="1000" baseline="0" dirty="0" smtClean="0"/>
                        <a:t> de la certification</a:t>
                      </a:r>
                    </a:p>
                    <a:p>
                      <a:pPr marL="228600" indent="-228600">
                        <a:buFont typeface="+mj-lt"/>
                        <a:buAutoNum type="arabicParenR"/>
                      </a:pPr>
                      <a:r>
                        <a:rPr lang="fr-FR" sz="1000" baseline="0" dirty="0" smtClean="0"/>
                        <a:t>Attendre la décision</a:t>
                      </a:r>
                    </a:p>
                    <a:p>
                      <a:pPr marL="228600" indent="-228600">
                        <a:buFont typeface="+mj-lt"/>
                        <a:buAutoNum type="arabicParenR"/>
                      </a:pPr>
                      <a:r>
                        <a:rPr lang="fr-FR" sz="1000" baseline="0" dirty="0" smtClean="0"/>
                        <a:t>Transférer dossier pour contrôle avant édition</a:t>
                      </a:r>
                    </a:p>
                  </a:txBody>
                  <a:tcPr anchor="ctr">
                    <a:noFill/>
                  </a:tcPr>
                </a:tc>
              </a:tr>
            </a:tbl>
          </a:graphicData>
        </a:graphic>
      </p:graphicFrame>
      <p:sp>
        <p:nvSpPr>
          <p:cNvPr id="2" name="Rectangle 1"/>
          <p:cNvSpPr/>
          <p:nvPr/>
        </p:nvSpPr>
        <p:spPr>
          <a:xfrm>
            <a:off x="2799124" y="1383159"/>
            <a:ext cx="5106203" cy="461665"/>
          </a:xfrm>
          <a:prstGeom prst="rect">
            <a:avLst/>
          </a:prstGeom>
        </p:spPr>
        <p:txBody>
          <a:bodyPr wrap="square">
            <a:spAutoFit/>
          </a:bodyPr>
          <a:lstStyle/>
          <a:p>
            <a:r>
              <a:rPr lang="fr-FR" sz="1200" dirty="0"/>
              <a:t>Si niveau décision différent </a:t>
            </a:r>
            <a:r>
              <a:rPr lang="fr-FR" sz="1200" dirty="0" smtClean="0"/>
              <a:t>instructeur, rédiger la </a:t>
            </a:r>
            <a:r>
              <a:rPr lang="fr-FR" sz="1200" dirty="0"/>
              <a:t>délégation d’octroi </a:t>
            </a:r>
            <a:r>
              <a:rPr lang="fr-FR" sz="1200" dirty="0" smtClean="0"/>
              <a:t> en </a:t>
            </a:r>
            <a:r>
              <a:rPr lang="fr-FR" sz="1200" dirty="0"/>
              <a:t>cliquant sur le </a:t>
            </a:r>
            <a:r>
              <a:rPr lang="fr-FR" sz="1200" b="1" dirty="0"/>
              <a:t>point d’interrogation de la PIAF « fiche de décision </a:t>
            </a:r>
            <a:r>
              <a:rPr lang="fr-FR" sz="1200" b="1" dirty="0" smtClean="0"/>
              <a:t>»</a:t>
            </a:r>
            <a:endParaRPr lang="fr-FR" sz="1200" b="1" dirty="0">
              <a:solidFill>
                <a:srgbClr val="FF0000"/>
              </a:solidFill>
            </a:endParaRPr>
          </a:p>
        </p:txBody>
      </p:sp>
      <p:sp>
        <p:nvSpPr>
          <p:cNvPr id="3" name="Rectangle 2"/>
          <p:cNvSpPr/>
          <p:nvPr/>
        </p:nvSpPr>
        <p:spPr>
          <a:xfrm>
            <a:off x="1110456" y="2465199"/>
            <a:ext cx="1564018" cy="276999"/>
          </a:xfrm>
          <a:prstGeom prst="rect">
            <a:avLst/>
          </a:prstGeom>
        </p:spPr>
        <p:txBody>
          <a:bodyPr wrap="none">
            <a:spAutoFit/>
          </a:bodyPr>
          <a:lstStyle/>
          <a:p>
            <a:r>
              <a:rPr lang="fr-FR" sz="1200" b="1" dirty="0"/>
              <a:t>Quatre cas possibles :</a:t>
            </a:r>
          </a:p>
        </p:txBody>
      </p:sp>
    </p:spTree>
    <p:extLst>
      <p:ext uri="{BB962C8B-B14F-4D97-AF65-F5344CB8AC3E}">
        <p14:creationId xmlns:p14="http://schemas.microsoft.com/office/powerpoint/2010/main" val="2625641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Cadre 18"/>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smtClean="0">
              <a:solidFill>
                <a:schemeClr val="tx1"/>
              </a:solidFill>
            </a:endParaRPr>
          </a:p>
        </p:txBody>
      </p:sp>
      <p:pic>
        <p:nvPicPr>
          <p:cNvPr id="45058" name="Imag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650" y="3813692"/>
            <a:ext cx="6122098" cy="2287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à coins arrondis 1"/>
          <p:cNvSpPr/>
          <p:nvPr/>
        </p:nvSpPr>
        <p:spPr>
          <a:xfrm>
            <a:off x="2403262" y="4665011"/>
            <a:ext cx="851004" cy="72008"/>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smtClean="0">
              <a:solidFill>
                <a:schemeClr val="tx1"/>
              </a:solidFill>
            </a:endParaRPr>
          </a:p>
        </p:txBody>
      </p:sp>
      <p:sp>
        <p:nvSpPr>
          <p:cNvPr id="11" name="Rectangle à coins arrondis 10"/>
          <p:cNvSpPr/>
          <p:nvPr/>
        </p:nvSpPr>
        <p:spPr>
          <a:xfrm>
            <a:off x="2403262" y="4807515"/>
            <a:ext cx="851004" cy="72008"/>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smtClean="0">
              <a:solidFill>
                <a:schemeClr val="tx1"/>
              </a:solidFill>
            </a:endParaRPr>
          </a:p>
        </p:txBody>
      </p:sp>
      <p:sp>
        <p:nvSpPr>
          <p:cNvPr id="12" name="Rectangle à coins arrondis 11"/>
          <p:cNvSpPr/>
          <p:nvPr/>
        </p:nvSpPr>
        <p:spPr>
          <a:xfrm>
            <a:off x="2403262" y="4950019"/>
            <a:ext cx="851004" cy="72008"/>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smtClean="0">
              <a:solidFill>
                <a:schemeClr val="tx1"/>
              </a:solidFill>
            </a:endParaRPr>
          </a:p>
        </p:txBody>
      </p:sp>
      <p:sp>
        <p:nvSpPr>
          <p:cNvPr id="13" name="Rectangle à coins arrondis 12"/>
          <p:cNvSpPr/>
          <p:nvPr/>
        </p:nvSpPr>
        <p:spPr>
          <a:xfrm>
            <a:off x="2403262" y="5080647"/>
            <a:ext cx="851004" cy="72008"/>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smtClean="0">
              <a:solidFill>
                <a:schemeClr val="tx1"/>
              </a:solidFill>
            </a:endParaRPr>
          </a:p>
        </p:txBody>
      </p:sp>
      <p:sp>
        <p:nvSpPr>
          <p:cNvPr id="14" name="Rectangle à coins arrondis 13"/>
          <p:cNvSpPr/>
          <p:nvPr/>
        </p:nvSpPr>
        <p:spPr>
          <a:xfrm>
            <a:off x="2403262" y="5223151"/>
            <a:ext cx="851004" cy="72008"/>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smtClean="0">
              <a:solidFill>
                <a:schemeClr val="tx1"/>
              </a:solidFill>
            </a:endParaRPr>
          </a:p>
        </p:txBody>
      </p:sp>
      <p:sp>
        <p:nvSpPr>
          <p:cNvPr id="20" name="Rectangle à coins arrondis 19"/>
          <p:cNvSpPr/>
          <p:nvPr/>
        </p:nvSpPr>
        <p:spPr>
          <a:xfrm>
            <a:off x="2403262" y="5353780"/>
            <a:ext cx="851004" cy="72008"/>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smtClean="0">
              <a:solidFill>
                <a:schemeClr val="tx1"/>
              </a:solidFill>
            </a:endParaRPr>
          </a:p>
        </p:txBody>
      </p:sp>
      <p:sp>
        <p:nvSpPr>
          <p:cNvPr id="21" name="Rectangle à coins arrondis 20"/>
          <p:cNvSpPr/>
          <p:nvPr/>
        </p:nvSpPr>
        <p:spPr>
          <a:xfrm>
            <a:off x="2403262" y="5496284"/>
            <a:ext cx="851004" cy="72008"/>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smtClean="0">
              <a:solidFill>
                <a:schemeClr val="tx1"/>
              </a:solidFill>
            </a:endParaRPr>
          </a:p>
        </p:txBody>
      </p:sp>
      <p:sp>
        <p:nvSpPr>
          <p:cNvPr id="22" name="Rectangle à coins arrondis 21"/>
          <p:cNvSpPr/>
          <p:nvPr/>
        </p:nvSpPr>
        <p:spPr>
          <a:xfrm>
            <a:off x="2403262" y="5626912"/>
            <a:ext cx="851004" cy="72008"/>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smtClean="0">
              <a:solidFill>
                <a:schemeClr val="tx1"/>
              </a:solidFill>
            </a:endParaRPr>
          </a:p>
        </p:txBody>
      </p:sp>
      <p:sp>
        <p:nvSpPr>
          <p:cNvPr id="23" name="Rectangle à coins arrondis 22"/>
          <p:cNvSpPr/>
          <p:nvPr/>
        </p:nvSpPr>
        <p:spPr>
          <a:xfrm>
            <a:off x="2403262" y="5757540"/>
            <a:ext cx="851004" cy="72008"/>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smtClean="0">
              <a:solidFill>
                <a:schemeClr val="tx1"/>
              </a:solidFill>
            </a:endParaRPr>
          </a:p>
        </p:txBody>
      </p:sp>
      <p:sp>
        <p:nvSpPr>
          <p:cNvPr id="3" name="Rectangle 2"/>
          <p:cNvSpPr/>
          <p:nvPr/>
        </p:nvSpPr>
        <p:spPr>
          <a:xfrm>
            <a:off x="3953632" y="3933056"/>
            <a:ext cx="3159608" cy="720080"/>
          </a:xfrm>
          <a:prstGeom prst="rect">
            <a:avLst/>
          </a:prstGeom>
          <a:noFill/>
          <a:ln w="19050"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smtClean="0">
              <a:solidFill>
                <a:schemeClr val="tx1"/>
              </a:solidFill>
            </a:endParaRPr>
          </a:p>
        </p:txBody>
      </p:sp>
      <p:sp>
        <p:nvSpPr>
          <p:cNvPr id="4" name="Rectangle 3"/>
          <p:cNvSpPr/>
          <p:nvPr/>
        </p:nvSpPr>
        <p:spPr>
          <a:xfrm>
            <a:off x="3953632" y="3734345"/>
            <a:ext cx="168907" cy="174260"/>
          </a:xfrm>
          <a:prstGeom prst="rect">
            <a:avLst/>
          </a:prstGeom>
          <a:solidFill>
            <a:srgbClr val="FF0000"/>
          </a:solidFill>
          <a:ln w="12700"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smtClean="0">
                <a:solidFill>
                  <a:schemeClr val="bg1"/>
                </a:solidFill>
              </a:rPr>
              <a:t>1</a:t>
            </a:r>
          </a:p>
        </p:txBody>
      </p:sp>
      <p:sp>
        <p:nvSpPr>
          <p:cNvPr id="5" name="Flèche vers le bas 4"/>
          <p:cNvSpPr/>
          <p:nvPr/>
        </p:nvSpPr>
        <p:spPr>
          <a:xfrm>
            <a:off x="7307193" y="4221088"/>
            <a:ext cx="292722" cy="1728192"/>
          </a:xfrm>
          <a:prstGeom prst="downArrow">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smtClean="0">
              <a:solidFill>
                <a:schemeClr val="tx1"/>
              </a:solidFill>
            </a:endParaRPr>
          </a:p>
        </p:txBody>
      </p:sp>
      <p:sp>
        <p:nvSpPr>
          <p:cNvPr id="24" name="Espace réservé du texte 1"/>
          <p:cNvSpPr txBox="1">
            <a:spLocks/>
          </p:cNvSpPr>
          <p:nvPr/>
        </p:nvSpPr>
        <p:spPr>
          <a:xfrm>
            <a:off x="7569679" y="4798385"/>
            <a:ext cx="1298554" cy="573598"/>
          </a:xfrm>
          <a:prstGeom prst="rect">
            <a:avLst/>
          </a:prstGeom>
        </p:spPr>
        <p:txBody>
          <a:bodyPr vert="horz" lIns="0" tIns="41994" rIns="83988" bIns="41994" rtlCol="0" anchor="ctr">
            <a:noAutofit/>
          </a:bodyPr>
          <a:lstStyle>
            <a:lvl1pPr marL="0" indent="0" algn="l" defTabSz="736609" rtl="0" eaLnBrk="1" latinLnBrk="0" hangingPunct="1">
              <a:lnSpc>
                <a:spcPct val="100000"/>
              </a:lnSpc>
              <a:spcBef>
                <a:spcPts val="1200"/>
              </a:spcBef>
              <a:spcAft>
                <a:spcPts val="0"/>
              </a:spcAft>
              <a:buFont typeface="Calibri" panose="020F0502020204030204" pitchFamily="34" charset="0"/>
              <a:buChar char="​"/>
              <a:tabLst>
                <a:tab pos="0" algn="l"/>
              </a:tabLst>
              <a:defRPr sz="14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100000"/>
              </a:lnSpc>
              <a:spcBef>
                <a:spcPts val="400"/>
              </a:spcBef>
              <a:spcAft>
                <a:spcPts val="0"/>
              </a:spcAft>
              <a:buFont typeface="Calibri" panose="020F0502020204030204" pitchFamily="34" charset="0"/>
              <a:buChar char="​"/>
              <a:tabLst>
                <a:tab pos="0" algn="l"/>
              </a:tabLst>
              <a:defRPr sz="1200" b="0" kern="1200">
                <a:solidFill>
                  <a:schemeClr val="tx1"/>
                </a:solidFill>
                <a:latin typeface="Calibri" panose="020F0502020204030204" pitchFamily="34" charset="0"/>
                <a:ea typeface="+mn-ea"/>
                <a:cs typeface="Arial" panose="020B0604020202020204" pitchFamily="34" charset="0"/>
              </a:defRPr>
            </a:lvl2pPr>
            <a:lvl3pPr marL="177800" indent="-177800" algn="l" defTabSz="736609" rtl="0" eaLnBrk="1" latinLnBrk="0" hangingPunct="1">
              <a:lnSpc>
                <a:spcPct val="100000"/>
              </a:lnSpc>
              <a:spcBef>
                <a:spcPts val="200"/>
              </a:spcBef>
              <a:spcAft>
                <a:spcPts val="0"/>
              </a:spcAft>
              <a:buFont typeface="Calibri" panose="020F0502020204030204" pitchFamily="34" charset="0"/>
              <a:buChar char="&gt;"/>
              <a:tabLst>
                <a:tab pos="0" algn="l"/>
              </a:tabLst>
              <a:defRPr sz="1200" b="0" kern="1200">
                <a:solidFill>
                  <a:schemeClr val="tx1"/>
                </a:solidFill>
                <a:latin typeface="Calibri" panose="020F0502020204030204" pitchFamily="34" charset="0"/>
                <a:ea typeface="+mn-ea"/>
                <a:cs typeface="Arial" panose="020B0604020202020204" pitchFamily="34" charset="0"/>
              </a:defRPr>
            </a:lvl3pPr>
            <a:lvl4pPr marL="266700" indent="-85725"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kern="1200">
                <a:solidFill>
                  <a:schemeClr val="tx1"/>
                </a:solidFill>
                <a:latin typeface="Calibri" panose="020F0502020204030204" pitchFamily="34" charset="0"/>
                <a:ea typeface="+mn-ea"/>
                <a:cs typeface="Arial" panose="020B0604020202020204" pitchFamily="34" charset="0"/>
              </a:defRPr>
            </a:lvl4pPr>
            <a:lvl5pPr marL="266700" indent="-85725"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i="1" kern="1200">
                <a:solidFill>
                  <a:schemeClr val="tx1"/>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algn="ctr">
              <a:buFont typeface="Calibri" panose="020F0502020204030204" pitchFamily="34" charset="0"/>
              <a:buNone/>
            </a:pPr>
            <a:r>
              <a:rPr lang="fr-FR" sz="1100" b="1" cap="none" dirty="0" smtClean="0">
                <a:solidFill>
                  <a:schemeClr val="tx1"/>
                </a:solidFill>
              </a:rPr>
              <a:t>Déblocage successif des délégations</a:t>
            </a:r>
            <a:endParaRPr lang="fr-FR" sz="1100" cap="none" dirty="0">
              <a:solidFill>
                <a:schemeClr val="tx1"/>
              </a:solidFill>
            </a:endParaRPr>
          </a:p>
        </p:txBody>
      </p:sp>
      <p:sp>
        <p:nvSpPr>
          <p:cNvPr id="25" name="Rectangle 24"/>
          <p:cNvSpPr/>
          <p:nvPr/>
        </p:nvSpPr>
        <p:spPr>
          <a:xfrm>
            <a:off x="3953632" y="5697083"/>
            <a:ext cx="3159608" cy="169172"/>
          </a:xfrm>
          <a:prstGeom prst="rect">
            <a:avLst/>
          </a:prstGeom>
          <a:noFill/>
          <a:ln w="19050"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smtClean="0">
              <a:solidFill>
                <a:schemeClr val="tx1"/>
              </a:solidFill>
            </a:endParaRPr>
          </a:p>
        </p:txBody>
      </p:sp>
      <p:sp>
        <p:nvSpPr>
          <p:cNvPr id="26" name="Rectangle 25"/>
          <p:cNvSpPr/>
          <p:nvPr/>
        </p:nvSpPr>
        <p:spPr>
          <a:xfrm>
            <a:off x="3953632" y="5532288"/>
            <a:ext cx="168907" cy="174260"/>
          </a:xfrm>
          <a:prstGeom prst="rect">
            <a:avLst/>
          </a:prstGeom>
          <a:solidFill>
            <a:srgbClr val="FF0000"/>
          </a:solidFill>
          <a:ln w="12700"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smtClean="0">
                <a:solidFill>
                  <a:schemeClr val="bg1"/>
                </a:solidFill>
              </a:rPr>
              <a:t>3</a:t>
            </a:r>
          </a:p>
        </p:txBody>
      </p:sp>
      <p:sp>
        <p:nvSpPr>
          <p:cNvPr id="28" name="Rectangle à coins arrondis 27"/>
          <p:cNvSpPr/>
          <p:nvPr/>
        </p:nvSpPr>
        <p:spPr>
          <a:xfrm>
            <a:off x="2403262" y="4257471"/>
            <a:ext cx="851004" cy="72008"/>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smtClean="0">
              <a:solidFill>
                <a:schemeClr val="tx1"/>
              </a:solidFill>
            </a:endParaRPr>
          </a:p>
        </p:txBody>
      </p:sp>
      <p:sp>
        <p:nvSpPr>
          <p:cNvPr id="29" name="Espace réservé du texte 1"/>
          <p:cNvSpPr txBox="1">
            <a:spLocks/>
          </p:cNvSpPr>
          <p:nvPr/>
        </p:nvSpPr>
        <p:spPr>
          <a:xfrm>
            <a:off x="920552" y="1274984"/>
            <a:ext cx="8419539" cy="2298032"/>
          </a:xfrm>
          <a:prstGeom prst="rect">
            <a:avLst/>
          </a:prstGeom>
        </p:spPr>
        <p:txBody>
          <a:bodyPr vert="horz" lIns="0" tIns="41994" rIns="83988" bIns="41994" rtlCol="0" anchor="ctr">
            <a:noAutofit/>
          </a:bodyPr>
          <a:lstStyle>
            <a:lvl1pPr marL="0" indent="0" algn="l" defTabSz="736609" rtl="0" eaLnBrk="1" latinLnBrk="0" hangingPunct="1">
              <a:lnSpc>
                <a:spcPct val="100000"/>
              </a:lnSpc>
              <a:spcBef>
                <a:spcPts val="1200"/>
              </a:spcBef>
              <a:spcAft>
                <a:spcPts val="0"/>
              </a:spcAft>
              <a:buFont typeface="Calibri" panose="020F0502020204030204" pitchFamily="34" charset="0"/>
              <a:buChar char="​"/>
              <a:tabLst>
                <a:tab pos="0" algn="l"/>
              </a:tabLst>
              <a:defRPr sz="14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100000"/>
              </a:lnSpc>
              <a:spcBef>
                <a:spcPts val="400"/>
              </a:spcBef>
              <a:spcAft>
                <a:spcPts val="0"/>
              </a:spcAft>
              <a:buFont typeface="Calibri" panose="020F0502020204030204" pitchFamily="34" charset="0"/>
              <a:buChar char="​"/>
              <a:tabLst>
                <a:tab pos="0" algn="l"/>
              </a:tabLst>
              <a:defRPr sz="1200" b="0" kern="1200">
                <a:solidFill>
                  <a:schemeClr val="tx1"/>
                </a:solidFill>
                <a:latin typeface="Calibri" panose="020F0502020204030204" pitchFamily="34" charset="0"/>
                <a:ea typeface="+mn-ea"/>
                <a:cs typeface="Arial" panose="020B0604020202020204" pitchFamily="34" charset="0"/>
              </a:defRPr>
            </a:lvl2pPr>
            <a:lvl3pPr marL="177800" indent="-177800" algn="l" defTabSz="736609" rtl="0" eaLnBrk="1" latinLnBrk="0" hangingPunct="1">
              <a:lnSpc>
                <a:spcPct val="100000"/>
              </a:lnSpc>
              <a:spcBef>
                <a:spcPts val="200"/>
              </a:spcBef>
              <a:spcAft>
                <a:spcPts val="0"/>
              </a:spcAft>
              <a:buFont typeface="Calibri" panose="020F0502020204030204" pitchFamily="34" charset="0"/>
              <a:buChar char="&gt;"/>
              <a:tabLst>
                <a:tab pos="0" algn="l"/>
              </a:tabLst>
              <a:defRPr sz="1200" b="0" kern="1200">
                <a:solidFill>
                  <a:schemeClr val="tx1"/>
                </a:solidFill>
                <a:latin typeface="Calibri" panose="020F0502020204030204" pitchFamily="34" charset="0"/>
                <a:ea typeface="+mn-ea"/>
                <a:cs typeface="Arial" panose="020B0604020202020204" pitchFamily="34" charset="0"/>
              </a:defRPr>
            </a:lvl3pPr>
            <a:lvl4pPr marL="266700" indent="-85725"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kern="1200">
                <a:solidFill>
                  <a:schemeClr val="tx1"/>
                </a:solidFill>
                <a:latin typeface="Calibri" panose="020F0502020204030204" pitchFamily="34" charset="0"/>
                <a:ea typeface="+mn-ea"/>
                <a:cs typeface="Arial" panose="020B0604020202020204" pitchFamily="34" charset="0"/>
              </a:defRPr>
            </a:lvl4pPr>
            <a:lvl5pPr marL="266700" indent="-85725"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i="1" kern="1200">
                <a:solidFill>
                  <a:schemeClr val="tx1"/>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a:buFont typeface="Calibri" panose="020F0502020204030204" pitchFamily="34" charset="0"/>
              <a:buNone/>
            </a:pPr>
            <a:r>
              <a:rPr lang="fr-FR" sz="1200" b="1" cap="none" dirty="0" smtClean="0">
                <a:solidFill>
                  <a:schemeClr val="tx1"/>
                </a:solidFill>
              </a:rPr>
              <a:t>Dans le cas de délégations successives : </a:t>
            </a:r>
            <a:r>
              <a:rPr lang="fr-FR" sz="1200" cap="none" dirty="0" smtClean="0">
                <a:solidFill>
                  <a:schemeClr val="tx1"/>
                </a:solidFill>
              </a:rPr>
              <a:t>consulter régulièrement la délégation d’octroi pour s’assurer du bon avancement du dossier. </a:t>
            </a:r>
            <a:r>
              <a:rPr lang="fr-FR" sz="1200" i="1" cap="none" dirty="0" smtClean="0">
                <a:solidFill>
                  <a:schemeClr val="tx1"/>
                </a:solidFill>
              </a:rPr>
              <a:t>Chemin d’accès : Intranet / Mon Métier /  Boite à outils / Tous les outils / D : délégation d’octroi</a:t>
            </a:r>
          </a:p>
          <a:p>
            <a:pPr>
              <a:buFont typeface="Calibri" panose="020F0502020204030204" pitchFamily="34" charset="0"/>
              <a:buNone/>
            </a:pPr>
            <a:r>
              <a:rPr lang="fr-FR" sz="1200" b="1" cap="none" dirty="0" smtClean="0">
                <a:solidFill>
                  <a:schemeClr val="tx1"/>
                </a:solidFill>
              </a:rPr>
              <a:t>Fonctionnement de la délégation d’octroi :</a:t>
            </a:r>
          </a:p>
          <a:p>
            <a:pPr marL="228600" indent="-228600">
              <a:buFont typeface="Calibri" panose="020F0502020204030204" pitchFamily="34" charset="0"/>
              <a:buAutoNum type="arabicParenR"/>
            </a:pPr>
            <a:r>
              <a:rPr lang="fr-FR" sz="1200" cap="none" dirty="0" smtClean="0">
                <a:solidFill>
                  <a:schemeClr val="tx1"/>
                </a:solidFill>
              </a:rPr>
              <a:t>Les délégataires remplissent successivement leur avis, par ordre croissant de délégation</a:t>
            </a:r>
          </a:p>
          <a:p>
            <a:pPr marL="228600" indent="-228600">
              <a:buFont typeface="Calibri" panose="020F0502020204030204" pitchFamily="34" charset="0"/>
              <a:buAutoNum type="arabicParenR"/>
            </a:pPr>
            <a:r>
              <a:rPr lang="fr-FR" sz="1200" cap="none" dirty="0" smtClean="0">
                <a:solidFill>
                  <a:schemeClr val="tx1"/>
                </a:solidFill>
              </a:rPr>
              <a:t>Chaque délégataire intermédiaire débloque la délégation N+1 en rentrant une mention « avis favorable »</a:t>
            </a:r>
          </a:p>
          <a:p>
            <a:pPr marL="228600" indent="-228600">
              <a:buFont typeface="Calibri" panose="020F0502020204030204" pitchFamily="34" charset="0"/>
              <a:buAutoNum type="arabicParenR"/>
            </a:pPr>
            <a:r>
              <a:rPr lang="fr-FR" sz="1200" cap="none" dirty="0" smtClean="0">
                <a:solidFill>
                  <a:schemeClr val="tx1"/>
                </a:solidFill>
              </a:rPr>
              <a:t>La délégation est certifiée conforme dès que le dernier délégataire renseigne une mention « dossier accepté »</a:t>
            </a:r>
          </a:p>
          <a:p>
            <a:pPr marL="228600" indent="-228600">
              <a:buFont typeface="Calibri" panose="020F0502020204030204" pitchFamily="34" charset="0"/>
              <a:buAutoNum type="arabicParenR"/>
            </a:pPr>
            <a:r>
              <a:rPr lang="fr-FR" sz="1200" cap="none" dirty="0" smtClean="0">
                <a:solidFill>
                  <a:schemeClr val="tx1"/>
                </a:solidFill>
              </a:rPr>
              <a:t>Le transfert du dossier pour édition est possible, dès que la délégation et le contrôle de certification le cas échéant, sont acceptés</a:t>
            </a:r>
            <a:endParaRPr lang="fr-FR" sz="1200" cap="none" dirty="0">
              <a:solidFill>
                <a:schemeClr val="tx1"/>
              </a:solidFill>
            </a:endParaRPr>
          </a:p>
        </p:txBody>
      </p:sp>
      <p:sp>
        <p:nvSpPr>
          <p:cNvPr id="30" name="Espace réservé du texte 2">
            <a:extLst>
              <a:ext uri="{FF2B5EF4-FFF2-40B4-BE49-F238E27FC236}">
                <a16:creationId xmlns:a16="http://schemas.microsoft.com/office/drawing/2014/main" xmlns="" id="{679B6EA6-4282-4598-B867-80EE5DC7A5B3}"/>
              </a:ext>
            </a:extLst>
          </p:cNvPr>
          <p:cNvSpPr txBox="1">
            <a:spLocks/>
          </p:cNvSpPr>
          <p:nvPr/>
        </p:nvSpPr>
        <p:spPr>
          <a:xfrm>
            <a:off x="1629190" y="11323"/>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7.8 INSTRUCTION DU DOSSIER</a:t>
            </a:r>
            <a:endParaRPr lang="fr-FR" sz="2400" dirty="0"/>
          </a:p>
        </p:txBody>
      </p:sp>
      <p:sp>
        <p:nvSpPr>
          <p:cNvPr id="31" name="Rectangle 30">
            <a:extLst>
              <a:ext uri="{FF2B5EF4-FFF2-40B4-BE49-F238E27FC236}">
                <a16:creationId xmlns:a16="http://schemas.microsoft.com/office/drawing/2014/main" xmlns="" id="{2510ED12-117E-43E0-B39E-E2FD77DEA5B5}"/>
              </a:ext>
            </a:extLst>
          </p:cNvPr>
          <p:cNvSpPr/>
          <p:nvPr/>
        </p:nvSpPr>
        <p:spPr>
          <a:xfrm>
            <a:off x="-22820" y="-3140"/>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32" name="Rectangle 31"/>
          <p:cNvSpPr/>
          <p:nvPr/>
        </p:nvSpPr>
        <p:spPr>
          <a:xfrm>
            <a:off x="359538" y="682897"/>
            <a:ext cx="6825710"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Suivi avancement délégation d’octroi</a:t>
            </a:r>
            <a:r>
              <a:rPr lang="fr-FR" sz="1800" dirty="0" smtClean="0"/>
              <a:t>  </a:t>
            </a:r>
            <a:r>
              <a:rPr lang="fr-FR" sz="1400" i="1" dirty="0" smtClean="0"/>
              <a:t>(2/2)</a:t>
            </a:r>
            <a:endParaRPr lang="fr-FR" sz="300" i="1" dirty="0"/>
          </a:p>
        </p:txBody>
      </p:sp>
      <p:sp>
        <p:nvSpPr>
          <p:cNvPr id="33"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34" name="Picture 2" descr="Résultat de recherche d'images pour &quot;clic icone&quot;">
            <a:hlinkClick r:id="rId3"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00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Objet 22" hidden="1"/>
          <p:cNvGraphicFramePr>
            <a:graphicFrameLocks noChangeAspect="1"/>
          </p:cNvGraphicFramePr>
          <p:nvPr>
            <p:custDataLst>
              <p:tags r:id="rId2"/>
            </p:custDataLst>
            <p:extLst>
              <p:ext uri="{D42A27DB-BD31-4B8C-83A1-F6EECF244321}">
                <p14:modId xmlns:p14="http://schemas.microsoft.com/office/powerpoint/2010/main" val="19488295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0175"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0" name="Espace réservé du texte 2">
            <a:extLst>
              <a:ext uri="{FF2B5EF4-FFF2-40B4-BE49-F238E27FC236}">
                <a16:creationId xmlns:a16="http://schemas.microsoft.com/office/drawing/2014/main" xmlns="" id="{7F382D2F-2894-4C5C-840E-601F1B3A36FB}"/>
              </a:ext>
            </a:extLst>
          </p:cNvPr>
          <p:cNvSpPr txBox="1">
            <a:spLocks/>
          </p:cNvSpPr>
          <p:nvPr/>
        </p:nvSpPr>
        <p:spPr>
          <a:xfrm>
            <a:off x="1046062" y="343376"/>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dirty="0" smtClean="0"/>
              <a:t>8. </a:t>
            </a:r>
            <a:r>
              <a:rPr lang="fr-FR" dirty="0"/>
              <a:t>rdv de finalisation dossier</a:t>
            </a:r>
          </a:p>
        </p:txBody>
      </p:sp>
      <p:sp>
        <p:nvSpPr>
          <p:cNvPr id="29" name="ZoneTexte 28">
            <a:extLst>
              <a:ext uri="{FF2B5EF4-FFF2-40B4-BE49-F238E27FC236}">
                <a16:creationId xmlns:a16="http://schemas.microsoft.com/office/drawing/2014/main" xmlns="" id="{31CD7F85-1E00-4B32-95E8-8289FB55E7EB}"/>
              </a:ext>
            </a:extLst>
          </p:cNvPr>
          <p:cNvSpPr txBox="1"/>
          <p:nvPr/>
        </p:nvSpPr>
        <p:spPr>
          <a:xfrm>
            <a:off x="329626" y="1706588"/>
            <a:ext cx="9371710" cy="5106787"/>
          </a:xfrm>
          <a:prstGeom prst="rect">
            <a:avLst/>
          </a:prstGeom>
          <a:ln>
            <a:solidFill>
              <a:schemeClr val="tx1"/>
            </a:solidFill>
          </a:ln>
        </p:spPr>
        <p:txBody>
          <a:bodyPr vert="horz" lIns="144000" tIns="41994" rIns="83988" bIns="41994" rtlCol="0">
            <a:noAutofit/>
          </a:bodyPr>
          <a:lstStyle>
            <a:defPPr>
              <a:defRPr lang="fr-FR"/>
            </a:defPPr>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100" b="1">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1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pPr lvl="1">
              <a:spcBef>
                <a:spcPts val="600"/>
              </a:spcBef>
              <a:buNone/>
            </a:pPr>
            <a:r>
              <a:rPr lang="fr-FR" sz="1200" u="sng" dirty="0"/>
              <a:t>Avant le RDV</a:t>
            </a:r>
          </a:p>
          <a:p>
            <a:pPr marL="171450" lvl="1" indent="-171450">
              <a:spcBef>
                <a:spcPts val="600"/>
              </a:spcBef>
              <a:buFont typeface="Calibri" panose="020F0502020204030204" pitchFamily="34" charset="0"/>
              <a:buChar char="&gt;"/>
            </a:pPr>
            <a:r>
              <a:rPr lang="fr-FR" sz="1200" b="0" dirty="0"/>
              <a:t>S’assurer que le </a:t>
            </a:r>
            <a:r>
              <a:rPr lang="fr-FR" sz="1200" dirty="0"/>
              <a:t>dossier client est complet et conforme, </a:t>
            </a:r>
            <a:r>
              <a:rPr lang="fr-FR" sz="1200" b="0" dirty="0"/>
              <a:t>préparer tous </a:t>
            </a:r>
            <a:r>
              <a:rPr lang="fr-FR" sz="1200" dirty="0"/>
              <a:t>les documents à signer</a:t>
            </a:r>
            <a:r>
              <a:rPr lang="fr-FR" sz="1200" b="0" dirty="0"/>
              <a:t> – sinon rappeler le client et envisager de décaler le RDV / de lui faire apporter les documents </a:t>
            </a:r>
            <a:r>
              <a:rPr lang="fr-FR" sz="1200" b="0" dirty="0" smtClean="0"/>
              <a:t>manquants</a:t>
            </a:r>
          </a:p>
          <a:p>
            <a:pPr marL="171450" lvl="1" indent="-171450">
              <a:spcBef>
                <a:spcPts val="600"/>
              </a:spcBef>
              <a:buFont typeface="Calibri" panose="020F0502020204030204" pitchFamily="34" charset="0"/>
              <a:buChar char="&gt;"/>
            </a:pPr>
            <a:r>
              <a:rPr lang="fr-FR" sz="1200" b="0" dirty="0" smtClean="0"/>
              <a:t>Se </a:t>
            </a:r>
            <a:r>
              <a:rPr lang="fr-FR" sz="1200" b="0" dirty="0"/>
              <a:t>remémorer </a:t>
            </a:r>
            <a:r>
              <a:rPr lang="fr-FR" sz="1200" dirty="0"/>
              <a:t>l’intensité relationnelle </a:t>
            </a:r>
            <a:r>
              <a:rPr lang="fr-FR" sz="1200" b="0" dirty="0"/>
              <a:t>validée par le </a:t>
            </a:r>
            <a:r>
              <a:rPr lang="fr-FR" sz="1200" b="0" dirty="0" smtClean="0"/>
              <a:t>client</a:t>
            </a:r>
          </a:p>
          <a:p>
            <a:pPr lvl="1">
              <a:spcBef>
                <a:spcPts val="600"/>
              </a:spcBef>
              <a:buNone/>
            </a:pPr>
            <a:r>
              <a:rPr lang="fr-FR" sz="1200" u="sng" dirty="0" smtClean="0"/>
              <a:t>Pendant le RDV</a:t>
            </a:r>
          </a:p>
          <a:p>
            <a:pPr lvl="1">
              <a:spcBef>
                <a:spcPts val="600"/>
              </a:spcBef>
              <a:buNone/>
            </a:pPr>
            <a:endParaRPr lang="fr-FR" sz="400" b="0" dirty="0"/>
          </a:p>
        </p:txBody>
      </p:sp>
      <p:sp>
        <p:nvSpPr>
          <p:cNvPr id="25" name="Rectangle 24">
            <a:extLst>
              <a:ext uri="{FF2B5EF4-FFF2-40B4-BE49-F238E27FC236}">
                <a16:creationId xmlns:a16="http://schemas.microsoft.com/office/drawing/2014/main" xmlns="" id="{C33865D5-B5B1-4825-9ADC-AA980CD03510}"/>
              </a:ext>
            </a:extLst>
          </p:cNvPr>
          <p:cNvSpPr/>
          <p:nvPr/>
        </p:nvSpPr>
        <p:spPr>
          <a:xfrm>
            <a:off x="329626" y="1412776"/>
            <a:ext cx="9371709" cy="323615"/>
          </a:xfrm>
          <a:prstGeom prst="rect">
            <a:avLst/>
          </a:prstGeom>
          <a:solidFill>
            <a:schemeClr val="accent4">
              <a:lumMod val="7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EN QUOI CA CONSISTE ?</a:t>
            </a:r>
          </a:p>
        </p:txBody>
      </p:sp>
      <p:sp>
        <p:nvSpPr>
          <p:cNvPr id="14" name="Rectangle 13">
            <a:extLst>
              <a:ext uri="{FF2B5EF4-FFF2-40B4-BE49-F238E27FC236}">
                <a16:creationId xmlns:a16="http://schemas.microsoft.com/office/drawing/2014/main" xmlns="" id="{CC9B0F4B-DF37-431A-B54F-C8E9F178C5C7}"/>
              </a:ext>
            </a:extLst>
          </p:cNvPr>
          <p:cNvSpPr/>
          <p:nvPr/>
        </p:nvSpPr>
        <p:spPr>
          <a:xfrm>
            <a:off x="6685384" y="5272278"/>
            <a:ext cx="3017861" cy="1539957"/>
          </a:xfrm>
          <a:prstGeom prst="rect">
            <a:avLst/>
          </a:prstGeom>
          <a:solidFill>
            <a:schemeClr val="bg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18000" rIns="18000" rtlCol="0" anchor="t">
            <a:noAutofit/>
          </a:bodyPr>
          <a:lstStyle/>
          <a:p>
            <a:pPr marL="171450" indent="-171450" defTabSz="736609">
              <a:buFont typeface="Calibri" panose="020F0502020204030204" pitchFamily="34" charset="0"/>
              <a:buChar char="&gt;"/>
              <a:defRPr/>
            </a:pPr>
            <a:r>
              <a:rPr lang="fr-FR" sz="1050" dirty="0" smtClean="0">
                <a:solidFill>
                  <a:schemeClr val="tx1"/>
                </a:solidFill>
                <a:hlinkClick r:id="rId6" action="ppaction://hlinksldjump"/>
              </a:rPr>
              <a:t>Fiche PAS</a:t>
            </a:r>
            <a:endParaRPr lang="fr-FR" sz="1050" dirty="0" smtClean="0">
              <a:solidFill>
                <a:schemeClr val="tx1"/>
              </a:solidFill>
              <a:hlinkClick r:id="rId7" action="ppaction://hlinksldjump"/>
            </a:endParaRPr>
          </a:p>
          <a:p>
            <a:pPr marL="171450" indent="-171450" defTabSz="736609">
              <a:buFont typeface="Calibri" panose="020F0502020204030204" pitchFamily="34" charset="0"/>
              <a:buChar char="&gt;"/>
              <a:defRPr/>
            </a:pPr>
            <a:r>
              <a:rPr lang="fr-FR" sz="1050" dirty="0" smtClean="0">
                <a:solidFill>
                  <a:schemeClr val="tx1"/>
                </a:solidFill>
                <a:hlinkClick r:id="rId8" action="ppaction://hlinksldjump"/>
              </a:rPr>
              <a:t>Fiche PTZ</a:t>
            </a:r>
            <a:endParaRPr lang="fr-FR" sz="1050" dirty="0" smtClean="0">
              <a:solidFill>
                <a:schemeClr val="tx1"/>
              </a:solidFill>
              <a:hlinkClick r:id="rId7" action="ppaction://hlinksldjump"/>
            </a:endParaRPr>
          </a:p>
          <a:p>
            <a:pPr marL="171450" indent="-171450" defTabSz="736609">
              <a:buFont typeface="Calibri" panose="020F0502020204030204" pitchFamily="34" charset="0"/>
              <a:buChar char="&gt;"/>
              <a:defRPr/>
            </a:pPr>
            <a:r>
              <a:rPr lang="fr-FR" sz="1050" dirty="0" smtClean="0">
                <a:solidFill>
                  <a:schemeClr val="tx1"/>
                </a:solidFill>
                <a:hlinkClick r:id="rId9" action="ppaction://hlinksldjump"/>
              </a:rPr>
              <a:t>Identification des PIAF à certifier</a:t>
            </a:r>
            <a:endParaRPr lang="fr-FR" sz="1050" dirty="0" smtClean="0">
              <a:solidFill>
                <a:schemeClr val="tx1"/>
              </a:solidFill>
              <a:hlinkClick r:id="rId7" action="ppaction://hlinksldjump"/>
            </a:endParaRPr>
          </a:p>
          <a:p>
            <a:pPr marL="171450" indent="-171450" defTabSz="736609">
              <a:buFont typeface="Calibri" panose="020F0502020204030204" pitchFamily="34" charset="0"/>
              <a:buChar char="&gt;"/>
              <a:defRPr/>
            </a:pPr>
            <a:r>
              <a:rPr lang="fr-FR" sz="1050" dirty="0" smtClean="0">
                <a:solidFill>
                  <a:schemeClr val="tx1"/>
                </a:solidFill>
                <a:hlinkClick r:id="rId10" action="ppaction://hlinksldjump"/>
              </a:rPr>
              <a:t>Contrôles réglementaires de certification</a:t>
            </a:r>
            <a:endParaRPr lang="fr-FR" sz="1050" dirty="0" smtClean="0">
              <a:solidFill>
                <a:schemeClr val="tx1"/>
              </a:solidFill>
              <a:hlinkClick r:id="rId7" action="ppaction://hlinksldjump"/>
            </a:endParaRPr>
          </a:p>
          <a:p>
            <a:pPr marL="171450" indent="-171450" defTabSz="736609">
              <a:buFont typeface="Calibri" panose="020F0502020204030204" pitchFamily="34" charset="0"/>
              <a:buChar char="&gt;"/>
              <a:defRPr/>
            </a:pPr>
            <a:r>
              <a:rPr lang="fr-FR" sz="1050" dirty="0" smtClean="0">
                <a:solidFill>
                  <a:schemeClr val="tx1"/>
                </a:solidFill>
                <a:hlinkClick r:id="rId11" action="ppaction://hlinksldjump"/>
              </a:rPr>
              <a:t>Principales </a:t>
            </a:r>
            <a:r>
              <a:rPr lang="fr-FR" sz="1050" dirty="0">
                <a:hlinkClick r:id="rId11" action="ppaction://hlinksldjump"/>
              </a:rPr>
              <a:t>sources de dossiers KO à la </a:t>
            </a:r>
            <a:r>
              <a:rPr lang="fr-FR" sz="1050" dirty="0" smtClean="0">
                <a:hlinkClick r:id="rId11" action="ppaction://hlinksldjump"/>
              </a:rPr>
              <a:t>certification</a:t>
            </a:r>
            <a:endParaRPr lang="fr-FR" sz="1050" dirty="0" smtClean="0"/>
          </a:p>
          <a:p>
            <a:pPr marL="171450" indent="-171450" defTabSz="736609">
              <a:buFont typeface="Calibri" panose="020F0502020204030204" pitchFamily="34" charset="0"/>
              <a:buChar char="&gt;"/>
              <a:defRPr/>
            </a:pPr>
            <a:r>
              <a:rPr lang="fr-FR" sz="1050" u="sng" dirty="0" smtClean="0">
                <a:solidFill>
                  <a:schemeClr val="tx1"/>
                </a:solidFill>
                <a:hlinkClick r:id="rId12" action="ppaction://hlinksldjump"/>
              </a:rPr>
              <a:t>Transfert vers BO pour signature électronique des offres</a:t>
            </a:r>
            <a:endParaRPr lang="fr-FR" sz="1050" u="sng" dirty="0">
              <a:solidFill>
                <a:schemeClr val="tx1"/>
              </a:solidFill>
            </a:endParaRPr>
          </a:p>
          <a:p>
            <a:pPr marL="171450" lvl="0" indent="-171450" defTabSz="736609">
              <a:buFont typeface="Calibri" panose="020F0502020204030204" pitchFamily="34" charset="0"/>
              <a:buChar char="&gt;"/>
              <a:defRPr/>
            </a:pPr>
            <a:r>
              <a:rPr lang="fr-FR" sz="1050" dirty="0" smtClean="0">
                <a:solidFill>
                  <a:prstClr val="black"/>
                </a:solidFill>
                <a:hlinkClick r:id="rId13" action="ppaction://hlinksldjump"/>
              </a:rPr>
              <a:t>Principales </a:t>
            </a:r>
            <a:r>
              <a:rPr lang="fr-FR" sz="1050" dirty="0">
                <a:solidFill>
                  <a:prstClr val="black"/>
                </a:solidFill>
                <a:hlinkClick r:id="rId13" action="ppaction://hlinksldjump"/>
              </a:rPr>
              <a:t>sources de dossiers KO avant </a:t>
            </a:r>
            <a:r>
              <a:rPr lang="fr-FR" sz="1050" dirty="0" smtClean="0">
                <a:solidFill>
                  <a:prstClr val="black"/>
                </a:solidFill>
                <a:hlinkClick r:id="rId13" action="ppaction://hlinksldjump"/>
              </a:rPr>
              <a:t>l’édition</a:t>
            </a:r>
            <a:endParaRPr lang="fr-FR" sz="1050" dirty="0" smtClean="0">
              <a:solidFill>
                <a:prstClr val="black"/>
              </a:solidFill>
            </a:endParaRPr>
          </a:p>
          <a:p>
            <a:pPr marL="171450" lvl="0" indent="-171450" defTabSz="736609">
              <a:buFont typeface="Calibri" panose="020F0502020204030204" pitchFamily="34" charset="0"/>
              <a:buChar char="&gt;"/>
              <a:defRPr/>
            </a:pPr>
            <a:r>
              <a:rPr lang="fr-FR" sz="1050" u="sng" dirty="0" smtClean="0">
                <a:solidFill>
                  <a:prstClr val="black"/>
                </a:solidFill>
                <a:hlinkClick r:id="rId14" action="ppaction://hlinksldjump"/>
              </a:rPr>
              <a:t>Procédures en cas de KO</a:t>
            </a:r>
            <a:endParaRPr lang="fr-FR" sz="1100" dirty="0">
              <a:solidFill>
                <a:schemeClr val="tx1"/>
              </a:solidFill>
            </a:endParaRPr>
          </a:p>
        </p:txBody>
      </p:sp>
      <p:sp>
        <p:nvSpPr>
          <p:cNvPr id="15" name="Rectangle 14">
            <a:extLst>
              <a:ext uri="{FF2B5EF4-FFF2-40B4-BE49-F238E27FC236}">
                <a16:creationId xmlns:a16="http://schemas.microsoft.com/office/drawing/2014/main" xmlns="" id="{B735BB12-C70E-4AF5-AA02-8E422B78FD28}"/>
              </a:ext>
            </a:extLst>
          </p:cNvPr>
          <p:cNvSpPr/>
          <p:nvPr/>
        </p:nvSpPr>
        <p:spPr>
          <a:xfrm>
            <a:off x="6685384" y="5073377"/>
            <a:ext cx="3017863" cy="217952"/>
          </a:xfrm>
          <a:prstGeom prst="rect">
            <a:avLst/>
          </a:prstGeom>
          <a:solidFill>
            <a:schemeClr val="accent2"/>
          </a:solidFill>
          <a:ln w="127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FICHES techniques </a:t>
            </a:r>
          </a:p>
        </p:txBody>
      </p:sp>
      <p:sp>
        <p:nvSpPr>
          <p:cNvPr id="11" name="Rectangle 10">
            <a:extLst>
              <a:ext uri="{FF2B5EF4-FFF2-40B4-BE49-F238E27FC236}">
                <a16:creationId xmlns:a16="http://schemas.microsoft.com/office/drawing/2014/main" xmlns="" id="{5B7E94C3-F886-4BDE-B232-8935914A1BF3}"/>
              </a:ext>
            </a:extLst>
          </p:cNvPr>
          <p:cNvSpPr/>
          <p:nvPr/>
        </p:nvSpPr>
        <p:spPr>
          <a:xfrm>
            <a:off x="1062805" y="10633"/>
            <a:ext cx="1421629" cy="332743"/>
          </a:xfrm>
          <a:prstGeom prst="rect">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ÉTAPE</a:t>
            </a:r>
          </a:p>
        </p:txBody>
      </p:sp>
      <p:pic>
        <p:nvPicPr>
          <p:cNvPr id="17" name="Espace réservé du contenu 34">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
        <p:nvSpPr>
          <p:cNvPr id="16" name="Rectangle 15">
            <a:extLst>
              <a:ext uri="{FF2B5EF4-FFF2-40B4-BE49-F238E27FC236}">
                <a16:creationId xmlns:a16="http://schemas.microsoft.com/office/drawing/2014/main" xmlns="" id="{0BB164D1-1ECB-4B1E-A03C-741471DE6D01}"/>
              </a:ext>
            </a:extLst>
          </p:cNvPr>
          <p:cNvSpPr/>
          <p:nvPr/>
        </p:nvSpPr>
        <p:spPr>
          <a:xfrm>
            <a:off x="203348" y="830307"/>
            <a:ext cx="724031" cy="134299"/>
          </a:xfrm>
          <a:prstGeom prst="rect">
            <a:avLst/>
          </a:prstGeom>
          <a:noFill/>
          <a:ln w="28575" cap="flat" cmpd="sng" algn="ctr">
            <a:solidFill>
              <a:schemeClr val="tx1">
                <a:lumMod val="95000"/>
                <a:lumOff val="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2" name="ZoneTexte 1"/>
          <p:cNvSpPr txBox="1"/>
          <p:nvPr/>
        </p:nvSpPr>
        <p:spPr>
          <a:xfrm>
            <a:off x="5707571" y="2958851"/>
            <a:ext cx="3819450" cy="1200329"/>
          </a:xfrm>
          <a:prstGeom prst="rect">
            <a:avLst/>
          </a:prstGeom>
          <a:noFill/>
          <a:ln>
            <a:solidFill>
              <a:schemeClr val="accent1"/>
            </a:solidFill>
          </a:ln>
        </p:spPr>
        <p:txBody>
          <a:bodyPr wrap="square" rtlCol="0">
            <a:spAutoFit/>
          </a:bodyPr>
          <a:lstStyle/>
          <a:p>
            <a:pPr marL="1588" lvl="2">
              <a:spcBef>
                <a:spcPts val="600"/>
              </a:spcBef>
            </a:pPr>
            <a:r>
              <a:rPr lang="fr-FR" sz="1200" dirty="0" smtClean="0"/>
              <a:t>- </a:t>
            </a:r>
            <a:r>
              <a:rPr lang="fr-FR" sz="1200" dirty="0"/>
              <a:t>L</a:t>
            </a:r>
            <a:r>
              <a:rPr lang="fr-FR" sz="1100" dirty="0" smtClean="0"/>
              <a:t>’</a:t>
            </a:r>
            <a:r>
              <a:rPr lang="fr-FR" sz="1000" i="1" dirty="0" smtClean="0"/>
              <a:t> </a:t>
            </a:r>
            <a:r>
              <a:rPr lang="fr-FR" sz="1200" dirty="0" smtClean="0"/>
              <a:t>emprunteur est </a:t>
            </a:r>
            <a:r>
              <a:rPr lang="fr-FR" sz="1200" b="1" dirty="0" smtClean="0"/>
              <a:t>Clients</a:t>
            </a:r>
            <a:r>
              <a:rPr lang="fr-FR" sz="1000" i="1" dirty="0" smtClean="0"/>
              <a:t> </a:t>
            </a:r>
            <a:r>
              <a:rPr lang="fr-FR" sz="1200" dirty="0"/>
              <a:t>: </a:t>
            </a:r>
            <a:r>
              <a:rPr lang="fr-FR" sz="1200" dirty="0" smtClean="0"/>
              <a:t>valider les </a:t>
            </a:r>
            <a:r>
              <a:rPr lang="fr-FR" sz="1200" dirty="0"/>
              <a:t>éléments </a:t>
            </a:r>
            <a:r>
              <a:rPr lang="fr-FR" sz="1200" dirty="0" smtClean="0"/>
              <a:t>du </a:t>
            </a:r>
            <a:r>
              <a:rPr lang="fr-FR" sz="1200" dirty="0"/>
              <a:t>dossier ainsi que </a:t>
            </a:r>
            <a:r>
              <a:rPr lang="fr-FR" sz="1200" b="1" dirty="0"/>
              <a:t>l’intensité relationnelle </a:t>
            </a:r>
            <a:r>
              <a:rPr lang="fr-FR" sz="1200" dirty="0" smtClean="0"/>
              <a:t>acceptée  - Sélectionner </a:t>
            </a:r>
            <a:r>
              <a:rPr lang="fr-FR" sz="1200" dirty="0"/>
              <a:t>ou souscrire le CCHQ qui sera le compte support du </a:t>
            </a:r>
            <a:r>
              <a:rPr lang="fr-FR" sz="1200" dirty="0" smtClean="0"/>
              <a:t>prêt - </a:t>
            </a:r>
            <a:r>
              <a:rPr lang="fr-FR" sz="1200" dirty="0"/>
              <a:t>Faire signer la </a:t>
            </a:r>
            <a:r>
              <a:rPr lang="fr-FR" sz="1200" b="1" dirty="0"/>
              <a:t>demande de financement et tous les documents relatifs aux prêts réglementés, </a:t>
            </a:r>
            <a:r>
              <a:rPr lang="fr-FR" sz="1200" b="1" dirty="0" smtClean="0"/>
              <a:t>et </a:t>
            </a:r>
            <a:r>
              <a:rPr lang="fr-FR" sz="1200" b="1" dirty="0"/>
              <a:t>les </a:t>
            </a:r>
            <a:r>
              <a:rPr lang="fr-FR" sz="1200" b="1" dirty="0" smtClean="0"/>
              <a:t>numériser</a:t>
            </a:r>
            <a:endParaRPr lang="fr-FR" sz="1200" dirty="0"/>
          </a:p>
        </p:txBody>
      </p:sp>
      <p:sp>
        <p:nvSpPr>
          <p:cNvPr id="4" name="ZoneTexte 3"/>
          <p:cNvSpPr txBox="1"/>
          <p:nvPr/>
        </p:nvSpPr>
        <p:spPr>
          <a:xfrm>
            <a:off x="396128" y="2958852"/>
            <a:ext cx="5204944" cy="1200329"/>
          </a:xfrm>
          <a:prstGeom prst="rect">
            <a:avLst/>
          </a:prstGeom>
          <a:noFill/>
          <a:ln>
            <a:solidFill>
              <a:schemeClr val="accent1"/>
            </a:solidFill>
          </a:ln>
        </p:spPr>
        <p:txBody>
          <a:bodyPr wrap="square" rtlCol="0">
            <a:spAutoFit/>
          </a:bodyPr>
          <a:lstStyle/>
          <a:p>
            <a:pPr marL="0" lvl="2"/>
            <a:r>
              <a:rPr lang="fr-FR" sz="1200" dirty="0" smtClean="0"/>
              <a:t>- L</a:t>
            </a:r>
            <a:r>
              <a:rPr lang="fr-FR" sz="1100" dirty="0" smtClean="0"/>
              <a:t>’</a:t>
            </a:r>
            <a:r>
              <a:rPr lang="fr-FR" sz="1000" i="1" dirty="0" smtClean="0"/>
              <a:t> </a:t>
            </a:r>
            <a:r>
              <a:rPr lang="fr-FR" sz="1200" dirty="0" smtClean="0"/>
              <a:t>emprunteur</a:t>
            </a:r>
            <a:r>
              <a:rPr lang="fr-FR" sz="1050" i="1" dirty="0" smtClean="0"/>
              <a:t> </a:t>
            </a:r>
            <a:r>
              <a:rPr lang="fr-FR" sz="1200" dirty="0" smtClean="0"/>
              <a:t>est</a:t>
            </a:r>
            <a:r>
              <a:rPr lang="fr-FR" sz="1000" i="1" dirty="0" smtClean="0"/>
              <a:t> </a:t>
            </a:r>
            <a:r>
              <a:rPr lang="fr-FR" sz="1200" b="1" dirty="0" smtClean="0"/>
              <a:t>Prospect</a:t>
            </a:r>
            <a:r>
              <a:rPr lang="fr-FR" sz="1000" i="1" dirty="0" smtClean="0"/>
              <a:t> </a:t>
            </a:r>
            <a:r>
              <a:rPr lang="fr-FR" sz="1200" dirty="0" smtClean="0"/>
              <a:t>: procéder à l’Entrée </a:t>
            </a:r>
            <a:r>
              <a:rPr lang="fr-FR" sz="1200" dirty="0"/>
              <a:t>en relation sur </a:t>
            </a:r>
            <a:r>
              <a:rPr lang="fr-FR" sz="1200" dirty="0" smtClean="0"/>
              <a:t>Tablette, envoyer aussitôt les codes BAM et activer la BAM de chacun pour vous donner le choix de la SEH dans GREEN – </a:t>
            </a:r>
            <a:r>
              <a:rPr lang="fr-FR" sz="1200" dirty="0"/>
              <a:t>Valider avec le client les éléments de son dossier ainsi que </a:t>
            </a:r>
            <a:r>
              <a:rPr lang="fr-FR" sz="1200" b="1" dirty="0"/>
              <a:t>l’intensité relationnelle </a:t>
            </a:r>
            <a:r>
              <a:rPr lang="fr-FR" sz="1200" dirty="0" smtClean="0"/>
              <a:t> acceptée - Reprendre la simulation et poursuivre l’instruction dans GREEN pour lancer l’édition de tous les documents relatifs aux prêts réglementés, les faire signer et les numériser</a:t>
            </a:r>
          </a:p>
        </p:txBody>
      </p:sp>
      <p:sp>
        <p:nvSpPr>
          <p:cNvPr id="5" name="ZoneTexte 4"/>
          <p:cNvSpPr txBox="1"/>
          <p:nvPr/>
        </p:nvSpPr>
        <p:spPr>
          <a:xfrm>
            <a:off x="396128" y="4164731"/>
            <a:ext cx="8949360" cy="2662267"/>
          </a:xfrm>
          <a:prstGeom prst="rect">
            <a:avLst/>
          </a:prstGeom>
          <a:noFill/>
        </p:spPr>
        <p:txBody>
          <a:bodyPr wrap="square" rtlCol="0">
            <a:spAutoFit/>
          </a:bodyPr>
          <a:lstStyle/>
          <a:p>
            <a:pPr marL="182563" lvl="2">
              <a:spcBef>
                <a:spcPts val="600"/>
              </a:spcBef>
            </a:pPr>
            <a:r>
              <a:rPr lang="fr-FR" sz="1200" dirty="0"/>
              <a:t>Vérifier le nom du notaire qui assure la réitération de l’acte, en vue de l’appel de fonds et la </a:t>
            </a:r>
            <a:r>
              <a:rPr lang="fr-FR" sz="1200" b="1" dirty="0"/>
              <a:t>date butoir de signature </a:t>
            </a:r>
            <a:r>
              <a:rPr lang="fr-FR" sz="1200" dirty="0"/>
              <a:t>pour définir le degré d’urgence du dossier</a:t>
            </a:r>
          </a:p>
          <a:p>
            <a:pPr marL="182563" lvl="2">
              <a:spcBef>
                <a:spcPts val="600"/>
              </a:spcBef>
            </a:pPr>
            <a:r>
              <a:rPr lang="fr-FR" sz="1200" dirty="0" smtClean="0"/>
              <a:t>Expliquer </a:t>
            </a:r>
            <a:r>
              <a:rPr lang="fr-FR" sz="1200" dirty="0"/>
              <a:t>au client les prochaines étapes </a:t>
            </a:r>
            <a:r>
              <a:rPr lang="fr-FR" sz="1200" dirty="0" smtClean="0"/>
              <a:t> - </a:t>
            </a:r>
            <a:r>
              <a:rPr lang="fr-FR" sz="1200" dirty="0"/>
              <a:t>les délais divers (décision, certification, édition) </a:t>
            </a:r>
            <a:r>
              <a:rPr lang="fr-FR" sz="1200" dirty="0" smtClean="0"/>
              <a:t>– la </a:t>
            </a:r>
            <a:r>
              <a:rPr lang="fr-FR" sz="1200" dirty="0"/>
              <a:t>signature électronique des offres</a:t>
            </a:r>
          </a:p>
          <a:p>
            <a:pPr marL="182563" lvl="2">
              <a:spcBef>
                <a:spcPts val="600"/>
              </a:spcBef>
            </a:pPr>
            <a:r>
              <a:rPr lang="fr-FR" sz="1200" dirty="0"/>
              <a:t>Remettre une pochette CA </a:t>
            </a:r>
            <a:r>
              <a:rPr lang="fr-FR" sz="1200" dirty="0" smtClean="0"/>
              <a:t>avec les documents </a:t>
            </a:r>
            <a:r>
              <a:rPr lang="fr-FR" sz="1200" dirty="0"/>
              <a:t>relatifs au prêt + </a:t>
            </a:r>
            <a:r>
              <a:rPr lang="fr-FR" sz="1200" dirty="0" smtClean="0"/>
              <a:t>la fiche </a:t>
            </a:r>
            <a:r>
              <a:rPr lang="fr-FR" sz="1200" dirty="0"/>
              <a:t>memo </a:t>
            </a:r>
            <a:r>
              <a:rPr lang="fr-FR" sz="1200" dirty="0" err="1"/>
              <a:t>Facilimmo</a:t>
            </a:r>
            <a:endParaRPr lang="fr-FR" sz="1200" dirty="0"/>
          </a:p>
          <a:p>
            <a:pPr marL="182563" lvl="2">
              <a:spcBef>
                <a:spcPts val="600"/>
              </a:spcBef>
            </a:pPr>
            <a:r>
              <a:rPr lang="fr-FR" sz="1200" dirty="0"/>
              <a:t>Souscrire et déposer en BAM les contrats validés par le client dans l’intensité relationnelle</a:t>
            </a:r>
            <a:br>
              <a:rPr lang="fr-FR" sz="1200" dirty="0"/>
            </a:br>
            <a:r>
              <a:rPr lang="fr-FR" sz="1200" dirty="0"/>
              <a:t>Epargne – Assurance – Crédit conso…</a:t>
            </a:r>
          </a:p>
          <a:p>
            <a:pPr lvl="2">
              <a:spcBef>
                <a:spcPts val="600"/>
              </a:spcBef>
            </a:pPr>
            <a:endParaRPr lang="fr-FR" sz="500" dirty="0"/>
          </a:p>
          <a:p>
            <a:pPr marL="0" lvl="2" indent="0">
              <a:spcBef>
                <a:spcPts val="600"/>
              </a:spcBef>
              <a:buNone/>
            </a:pPr>
            <a:r>
              <a:rPr lang="fr-FR" sz="1200" b="1" u="sng" dirty="0"/>
              <a:t>Après le RDV</a:t>
            </a:r>
          </a:p>
          <a:p>
            <a:pPr marL="182563" lvl="2">
              <a:spcBef>
                <a:spcPts val="600"/>
              </a:spcBef>
            </a:pPr>
            <a:r>
              <a:rPr lang="fr-FR" sz="1200" dirty="0" smtClean="0"/>
              <a:t>- Procéder </a:t>
            </a:r>
            <a:r>
              <a:rPr lang="fr-FR" sz="1200" dirty="0"/>
              <a:t>au contrôle réglementaire de </a:t>
            </a:r>
            <a:r>
              <a:rPr lang="fr-FR" sz="1200" dirty="0" smtClean="0"/>
              <a:t>certification</a:t>
            </a:r>
            <a:br>
              <a:rPr lang="fr-FR" sz="1200" dirty="0" smtClean="0"/>
            </a:br>
            <a:r>
              <a:rPr lang="fr-FR" sz="1200" dirty="0" smtClean="0"/>
              <a:t>- Après </a:t>
            </a:r>
            <a:r>
              <a:rPr lang="fr-FR" sz="1200" dirty="0"/>
              <a:t>accord de la certification et retour de  la décision, </a:t>
            </a:r>
            <a:r>
              <a:rPr lang="fr-FR" sz="1200" dirty="0" smtClean="0"/>
              <a:t>procéder </a:t>
            </a:r>
            <a:r>
              <a:rPr lang="fr-FR" sz="1200" dirty="0"/>
              <a:t>au transfert du dossier </a:t>
            </a:r>
            <a:r>
              <a:rPr lang="fr-FR" sz="1200" dirty="0" smtClean="0"/>
              <a:t/>
            </a:r>
            <a:br>
              <a:rPr lang="fr-FR" sz="1200" dirty="0" smtClean="0"/>
            </a:br>
            <a:r>
              <a:rPr lang="fr-FR" sz="1200" dirty="0" smtClean="0"/>
              <a:t>   pour </a:t>
            </a:r>
            <a:r>
              <a:rPr lang="fr-FR" sz="1200" dirty="0"/>
              <a:t>édition des </a:t>
            </a:r>
            <a:r>
              <a:rPr lang="fr-FR" sz="1200" dirty="0" smtClean="0"/>
              <a:t>offres</a:t>
            </a:r>
            <a:br>
              <a:rPr lang="fr-FR" sz="1200" dirty="0" smtClean="0"/>
            </a:br>
            <a:r>
              <a:rPr lang="fr-FR" sz="1200" dirty="0" smtClean="0"/>
              <a:t>- Enregistrer dans le dossier DCP ce qui a été réalisé avec le client</a:t>
            </a:r>
            <a:endParaRPr lang="fr-FR" sz="1400" dirty="0" smtClean="0"/>
          </a:p>
        </p:txBody>
      </p:sp>
    </p:spTree>
    <p:extLst>
      <p:ext uri="{BB962C8B-B14F-4D97-AF65-F5344CB8AC3E}">
        <p14:creationId xmlns:p14="http://schemas.microsoft.com/office/powerpoint/2010/main" val="2284865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t 3" hidden="1"/>
          <p:cNvGraphicFramePr>
            <a:graphicFrameLocks noChangeAspect="1"/>
          </p:cNvGraphicFramePr>
          <p:nvPr>
            <p:custDataLst>
              <p:tags r:id="rId2"/>
            </p:custDataLst>
            <p:extLst>
              <p:ext uri="{D42A27DB-BD31-4B8C-83A1-F6EECF244321}">
                <p14:modId xmlns:p14="http://schemas.microsoft.com/office/powerpoint/2010/main" val="13560791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4957"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7065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29" t="7402" b="8308"/>
          <a:stretch/>
        </p:blipFill>
        <p:spPr bwMode="auto">
          <a:xfrm rot="5400000">
            <a:off x="-15287" y="2601068"/>
            <a:ext cx="3960440"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0"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562" t="12343" r="9462" b="8556"/>
          <a:stretch/>
        </p:blipFill>
        <p:spPr bwMode="auto">
          <a:xfrm rot="5400000">
            <a:off x="3013050" y="2601069"/>
            <a:ext cx="3960439"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1"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814" t="7894" r="5995" b="16558"/>
          <a:stretch/>
        </p:blipFill>
        <p:spPr bwMode="auto">
          <a:xfrm rot="5400000">
            <a:off x="6041548" y="2600909"/>
            <a:ext cx="3960437"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ZoneTexte 39"/>
          <p:cNvSpPr txBox="1"/>
          <p:nvPr/>
        </p:nvSpPr>
        <p:spPr>
          <a:xfrm>
            <a:off x="1784648" y="980728"/>
            <a:ext cx="6402362" cy="830997"/>
          </a:xfrm>
          <a:prstGeom prst="rect">
            <a:avLst/>
          </a:prstGeom>
          <a:noFill/>
        </p:spPr>
        <p:txBody>
          <a:bodyPr wrap="square" rtlCol="0">
            <a:spAutoFit/>
          </a:bodyPr>
          <a:lstStyle/>
          <a:p>
            <a:r>
              <a:rPr lang="fr-FR" sz="1200" b="1" dirty="0"/>
              <a:t>L’édition de la fiche </a:t>
            </a:r>
            <a:r>
              <a:rPr lang="fr-FR" sz="1200" b="1" dirty="0" smtClean="0"/>
              <a:t>PAS s’enchaine </a:t>
            </a:r>
            <a:r>
              <a:rPr lang="fr-FR" sz="1200" b="1" dirty="0"/>
              <a:t>automatiquement avec le pontage du dossier dans Green</a:t>
            </a:r>
          </a:p>
          <a:p>
            <a:pPr marL="171450" indent="-171450">
              <a:buFont typeface="Arial" panose="020B0604020202020204" pitchFamily="34" charset="0"/>
              <a:buChar char="•"/>
            </a:pPr>
            <a:r>
              <a:rPr lang="fr-FR" sz="1200" dirty="0" smtClean="0"/>
              <a:t>Compléter et faire signer par le client</a:t>
            </a:r>
          </a:p>
          <a:p>
            <a:pPr marL="171450" indent="-171450">
              <a:buFont typeface="Arial" panose="020B0604020202020204" pitchFamily="34" charset="0"/>
              <a:buChar char="•"/>
            </a:pPr>
            <a:r>
              <a:rPr lang="fr-FR" sz="1200" dirty="0" smtClean="0"/>
              <a:t>Numériser en GED dans la PIAF prévue à cet effet</a:t>
            </a:r>
          </a:p>
          <a:p>
            <a:r>
              <a:rPr lang="fr-FR" sz="1200" i="1" dirty="0" smtClean="0"/>
              <a:t>En cas d’anomalie : une fiche PAS disponible dans la </a:t>
            </a:r>
            <a:r>
              <a:rPr lang="fr-FR" sz="1200" i="1" dirty="0" err="1" smtClean="0"/>
              <a:t>docthèque</a:t>
            </a:r>
            <a:endParaRPr lang="fr-FR" sz="1200" i="1" dirty="0" smtClean="0"/>
          </a:p>
        </p:txBody>
      </p:sp>
      <p:sp>
        <p:nvSpPr>
          <p:cNvPr id="9" name="Rectangle à coins arrondis 8"/>
          <p:cNvSpPr/>
          <p:nvPr/>
        </p:nvSpPr>
        <p:spPr>
          <a:xfrm>
            <a:off x="1070918" y="2715895"/>
            <a:ext cx="576064" cy="41563"/>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41" name="Rectangle à coins arrondis 40"/>
          <p:cNvSpPr/>
          <p:nvPr/>
        </p:nvSpPr>
        <p:spPr>
          <a:xfrm>
            <a:off x="1070918" y="2804795"/>
            <a:ext cx="576064" cy="41563"/>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42" name="Rectangle à coins arrondis 41"/>
          <p:cNvSpPr/>
          <p:nvPr/>
        </p:nvSpPr>
        <p:spPr>
          <a:xfrm>
            <a:off x="1070918" y="2868295"/>
            <a:ext cx="576064" cy="41563"/>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43" name="Rectangle à coins arrondis 42"/>
          <p:cNvSpPr/>
          <p:nvPr/>
        </p:nvSpPr>
        <p:spPr>
          <a:xfrm>
            <a:off x="1070918" y="2925445"/>
            <a:ext cx="576064" cy="41563"/>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44" name="Rectangle à coins arrondis 43"/>
          <p:cNvSpPr/>
          <p:nvPr/>
        </p:nvSpPr>
        <p:spPr>
          <a:xfrm>
            <a:off x="6047238" y="4588103"/>
            <a:ext cx="201906" cy="41563"/>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45" name="Rectangle à coins arrondis 44"/>
          <p:cNvSpPr/>
          <p:nvPr/>
        </p:nvSpPr>
        <p:spPr>
          <a:xfrm>
            <a:off x="6047238" y="4660111"/>
            <a:ext cx="201906" cy="41563"/>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3" name="Rectangle à coins arrondis 52"/>
          <p:cNvSpPr/>
          <p:nvPr/>
        </p:nvSpPr>
        <p:spPr>
          <a:xfrm>
            <a:off x="6047238" y="4796472"/>
            <a:ext cx="201906" cy="41563"/>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4" name="Rectangle à coins arrondis 53"/>
          <p:cNvSpPr/>
          <p:nvPr/>
        </p:nvSpPr>
        <p:spPr>
          <a:xfrm>
            <a:off x="6825208" y="2760738"/>
            <a:ext cx="697039" cy="5532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5" name="Rectangle à coins arrondis 54"/>
          <p:cNvSpPr/>
          <p:nvPr/>
        </p:nvSpPr>
        <p:spPr>
          <a:xfrm>
            <a:off x="8480635" y="2747901"/>
            <a:ext cx="432805" cy="80994"/>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6" name="Rectangle à coins arrondis 55"/>
          <p:cNvSpPr/>
          <p:nvPr/>
        </p:nvSpPr>
        <p:spPr>
          <a:xfrm>
            <a:off x="8645735" y="3249551"/>
            <a:ext cx="432805" cy="80994"/>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8" name="Rectangle à coins arrondis 57"/>
          <p:cNvSpPr/>
          <p:nvPr/>
        </p:nvSpPr>
        <p:spPr>
          <a:xfrm>
            <a:off x="8228227" y="3868023"/>
            <a:ext cx="325173" cy="45719"/>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61" name="Rectangle à coins arrondis 60"/>
          <p:cNvSpPr/>
          <p:nvPr/>
        </p:nvSpPr>
        <p:spPr>
          <a:xfrm>
            <a:off x="8228227" y="3922613"/>
            <a:ext cx="325173" cy="45719"/>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3" name="ZoneTexte 2"/>
          <p:cNvSpPr txBox="1"/>
          <p:nvPr/>
        </p:nvSpPr>
        <p:spPr>
          <a:xfrm>
            <a:off x="524933" y="5999558"/>
            <a:ext cx="1073770" cy="307777"/>
          </a:xfrm>
          <a:prstGeom prst="rect">
            <a:avLst/>
          </a:prstGeom>
          <a:noFill/>
        </p:spPr>
        <p:txBody>
          <a:bodyPr wrap="square" rtlCol="0">
            <a:spAutoFit/>
          </a:bodyPr>
          <a:lstStyle/>
          <a:p>
            <a:r>
              <a:rPr lang="fr-FR" sz="1400" dirty="0" smtClean="0"/>
              <a:t>Page 1</a:t>
            </a:r>
          </a:p>
        </p:txBody>
      </p:sp>
      <p:sp>
        <p:nvSpPr>
          <p:cNvPr id="28" name="ZoneTexte 27"/>
          <p:cNvSpPr txBox="1"/>
          <p:nvPr/>
        </p:nvSpPr>
        <p:spPr>
          <a:xfrm>
            <a:off x="3527745" y="6001543"/>
            <a:ext cx="1073770" cy="307777"/>
          </a:xfrm>
          <a:prstGeom prst="rect">
            <a:avLst/>
          </a:prstGeom>
          <a:noFill/>
        </p:spPr>
        <p:txBody>
          <a:bodyPr wrap="square" rtlCol="0">
            <a:spAutoFit/>
          </a:bodyPr>
          <a:lstStyle/>
          <a:p>
            <a:r>
              <a:rPr lang="fr-FR" sz="1400" dirty="0" smtClean="0"/>
              <a:t>Page 2</a:t>
            </a:r>
          </a:p>
        </p:txBody>
      </p:sp>
      <p:sp>
        <p:nvSpPr>
          <p:cNvPr id="29" name="ZoneTexte 28"/>
          <p:cNvSpPr txBox="1"/>
          <p:nvPr/>
        </p:nvSpPr>
        <p:spPr>
          <a:xfrm>
            <a:off x="6573197" y="5953125"/>
            <a:ext cx="1073770" cy="307777"/>
          </a:xfrm>
          <a:prstGeom prst="rect">
            <a:avLst/>
          </a:prstGeom>
          <a:noFill/>
        </p:spPr>
        <p:txBody>
          <a:bodyPr wrap="square" rtlCol="0">
            <a:spAutoFit/>
          </a:bodyPr>
          <a:lstStyle/>
          <a:p>
            <a:r>
              <a:rPr lang="fr-FR" sz="1400" dirty="0" smtClean="0"/>
              <a:t>Page 3</a:t>
            </a:r>
          </a:p>
        </p:txBody>
      </p:sp>
      <p:sp>
        <p:nvSpPr>
          <p:cNvPr id="30" name="Espace réservé du texte 2">
            <a:extLst>
              <a:ext uri="{FF2B5EF4-FFF2-40B4-BE49-F238E27FC236}">
                <a16:creationId xmlns:a16="http://schemas.microsoft.com/office/drawing/2014/main" xmlns="" id="{679B6EA6-4282-4598-B867-80EE5DC7A5B3}"/>
              </a:ext>
            </a:extLst>
          </p:cNvPr>
          <p:cNvSpPr txBox="1">
            <a:spLocks/>
          </p:cNvSpPr>
          <p:nvPr/>
        </p:nvSpPr>
        <p:spPr>
          <a:xfrm>
            <a:off x="1629190" y="11323"/>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8.1 Rdv de finalisation du dossier</a:t>
            </a:r>
            <a:endParaRPr lang="fr-FR" sz="2400" dirty="0"/>
          </a:p>
        </p:txBody>
      </p:sp>
      <p:sp>
        <p:nvSpPr>
          <p:cNvPr id="31" name="Rectangle 30">
            <a:extLst>
              <a:ext uri="{FF2B5EF4-FFF2-40B4-BE49-F238E27FC236}">
                <a16:creationId xmlns:a16="http://schemas.microsoft.com/office/drawing/2014/main" xmlns="" id="{2510ED12-117E-43E0-B39E-E2FD77DEA5B5}"/>
              </a:ext>
            </a:extLst>
          </p:cNvPr>
          <p:cNvSpPr/>
          <p:nvPr/>
        </p:nvSpPr>
        <p:spPr>
          <a:xfrm>
            <a:off x="-22820" y="-3140"/>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32" name="Rectangle 31"/>
          <p:cNvSpPr/>
          <p:nvPr/>
        </p:nvSpPr>
        <p:spPr>
          <a:xfrm>
            <a:off x="359538" y="682897"/>
            <a:ext cx="6825710"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Fiche PAS</a:t>
            </a:r>
            <a:endParaRPr lang="fr-FR" sz="500" i="1" dirty="0"/>
          </a:p>
        </p:txBody>
      </p:sp>
      <p:sp>
        <p:nvSpPr>
          <p:cNvPr id="27"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33" name="Picture 2" descr="Résultat de recherche d'images pour &quot;clic icone&quot;">
            <a:hlinkClick r:id="rId9"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003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t 3" hidden="1"/>
          <p:cNvGraphicFramePr>
            <a:graphicFrameLocks noChangeAspect="1"/>
          </p:cNvGraphicFramePr>
          <p:nvPr>
            <p:custDataLst>
              <p:tags r:id="rId2"/>
            </p:custDataLst>
            <p:extLst>
              <p:ext uri="{D42A27DB-BD31-4B8C-83A1-F6EECF244321}">
                <p14:modId xmlns:p14="http://schemas.microsoft.com/office/powerpoint/2010/main" val="32251627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5981"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288" t="8514" b="9183"/>
          <a:stretch/>
        </p:blipFill>
        <p:spPr bwMode="auto">
          <a:xfrm rot="5400000">
            <a:off x="-327083" y="2835410"/>
            <a:ext cx="3499147" cy="227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853" t="8378" r="5005" b="10922"/>
          <a:stretch/>
        </p:blipFill>
        <p:spPr bwMode="auto">
          <a:xfrm rot="5400000">
            <a:off x="2048806" y="2841555"/>
            <a:ext cx="3511916" cy="227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3"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750" t="10602" r="6388" b="11351"/>
          <a:stretch/>
        </p:blipFill>
        <p:spPr bwMode="auto">
          <a:xfrm rot="5400000">
            <a:off x="4437702" y="2835170"/>
            <a:ext cx="3499145" cy="227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4"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880" t="10444" r="2699" b="7649"/>
          <a:stretch/>
        </p:blipFill>
        <p:spPr bwMode="auto">
          <a:xfrm rot="5400000">
            <a:off x="6853574" y="2801809"/>
            <a:ext cx="3432423" cy="227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à coins arrondis 2"/>
          <p:cNvSpPr/>
          <p:nvPr/>
        </p:nvSpPr>
        <p:spPr>
          <a:xfrm>
            <a:off x="677696" y="2784678"/>
            <a:ext cx="462828"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5" name="Rectangle à coins arrondis 14"/>
          <p:cNvSpPr/>
          <p:nvPr/>
        </p:nvSpPr>
        <p:spPr>
          <a:xfrm>
            <a:off x="677696" y="2727528"/>
            <a:ext cx="462828"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6" name="Rectangle à coins arrondis 15"/>
          <p:cNvSpPr/>
          <p:nvPr/>
        </p:nvSpPr>
        <p:spPr>
          <a:xfrm>
            <a:off x="677696" y="2824936"/>
            <a:ext cx="462828"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7" name="Rectangle à coins arrondis 16"/>
          <p:cNvSpPr/>
          <p:nvPr/>
        </p:nvSpPr>
        <p:spPr>
          <a:xfrm>
            <a:off x="677696" y="2890594"/>
            <a:ext cx="462828"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8" name="Rectangle à coins arrondis 17"/>
          <p:cNvSpPr/>
          <p:nvPr/>
        </p:nvSpPr>
        <p:spPr>
          <a:xfrm>
            <a:off x="4606966" y="3329434"/>
            <a:ext cx="178441"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9" name="Rectangle à coins arrondis 18"/>
          <p:cNvSpPr/>
          <p:nvPr/>
        </p:nvSpPr>
        <p:spPr>
          <a:xfrm>
            <a:off x="4606966" y="3379792"/>
            <a:ext cx="178441"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0" name="Rectangle à coins arrondis 19"/>
          <p:cNvSpPr/>
          <p:nvPr/>
        </p:nvSpPr>
        <p:spPr>
          <a:xfrm>
            <a:off x="4606966" y="3278634"/>
            <a:ext cx="178441"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1" name="Rectangle à coins arrondis 20"/>
          <p:cNvSpPr/>
          <p:nvPr/>
        </p:nvSpPr>
        <p:spPr>
          <a:xfrm>
            <a:off x="6321152" y="3645024"/>
            <a:ext cx="178441"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2" name="Rectangle à coins arrondis 21"/>
          <p:cNvSpPr/>
          <p:nvPr/>
        </p:nvSpPr>
        <p:spPr>
          <a:xfrm>
            <a:off x="6321152" y="3691632"/>
            <a:ext cx="178441"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4" name="Rectangle à coins arrondis 23"/>
          <p:cNvSpPr/>
          <p:nvPr/>
        </p:nvSpPr>
        <p:spPr>
          <a:xfrm>
            <a:off x="6825208" y="3645024"/>
            <a:ext cx="178441"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5" name="Rectangle à coins arrondis 24"/>
          <p:cNvSpPr/>
          <p:nvPr/>
        </p:nvSpPr>
        <p:spPr>
          <a:xfrm>
            <a:off x="6825208" y="3691632"/>
            <a:ext cx="178441" cy="34350"/>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6" name="ZoneTexte 25"/>
          <p:cNvSpPr txBox="1"/>
          <p:nvPr/>
        </p:nvSpPr>
        <p:spPr>
          <a:xfrm>
            <a:off x="286986" y="5720488"/>
            <a:ext cx="1073770" cy="307777"/>
          </a:xfrm>
          <a:prstGeom prst="rect">
            <a:avLst/>
          </a:prstGeom>
          <a:noFill/>
        </p:spPr>
        <p:txBody>
          <a:bodyPr wrap="square" rtlCol="0">
            <a:spAutoFit/>
          </a:bodyPr>
          <a:lstStyle/>
          <a:p>
            <a:r>
              <a:rPr lang="fr-FR" sz="1400" dirty="0" smtClean="0"/>
              <a:t>Page 1</a:t>
            </a:r>
          </a:p>
        </p:txBody>
      </p:sp>
      <p:sp>
        <p:nvSpPr>
          <p:cNvPr id="27" name="ZoneTexte 26"/>
          <p:cNvSpPr txBox="1"/>
          <p:nvPr/>
        </p:nvSpPr>
        <p:spPr>
          <a:xfrm>
            <a:off x="2669021" y="5725970"/>
            <a:ext cx="1073770" cy="307777"/>
          </a:xfrm>
          <a:prstGeom prst="rect">
            <a:avLst/>
          </a:prstGeom>
          <a:noFill/>
        </p:spPr>
        <p:txBody>
          <a:bodyPr wrap="square" rtlCol="0">
            <a:spAutoFit/>
          </a:bodyPr>
          <a:lstStyle/>
          <a:p>
            <a:r>
              <a:rPr lang="fr-FR" sz="1400" dirty="0" smtClean="0"/>
              <a:t>Page 2</a:t>
            </a:r>
          </a:p>
        </p:txBody>
      </p:sp>
      <p:sp>
        <p:nvSpPr>
          <p:cNvPr id="28" name="ZoneTexte 27"/>
          <p:cNvSpPr txBox="1"/>
          <p:nvPr/>
        </p:nvSpPr>
        <p:spPr>
          <a:xfrm>
            <a:off x="5051532" y="5722937"/>
            <a:ext cx="1073770" cy="307777"/>
          </a:xfrm>
          <a:prstGeom prst="rect">
            <a:avLst/>
          </a:prstGeom>
          <a:noFill/>
        </p:spPr>
        <p:txBody>
          <a:bodyPr wrap="square" rtlCol="0">
            <a:spAutoFit/>
          </a:bodyPr>
          <a:lstStyle/>
          <a:p>
            <a:r>
              <a:rPr lang="fr-FR" sz="1400" dirty="0" smtClean="0"/>
              <a:t>Page 3</a:t>
            </a:r>
          </a:p>
        </p:txBody>
      </p:sp>
      <p:sp>
        <p:nvSpPr>
          <p:cNvPr id="29" name="ZoneTexte 28"/>
          <p:cNvSpPr txBox="1"/>
          <p:nvPr/>
        </p:nvSpPr>
        <p:spPr>
          <a:xfrm>
            <a:off x="7434043" y="5653763"/>
            <a:ext cx="1073770" cy="307777"/>
          </a:xfrm>
          <a:prstGeom prst="rect">
            <a:avLst/>
          </a:prstGeom>
          <a:noFill/>
        </p:spPr>
        <p:txBody>
          <a:bodyPr wrap="square" rtlCol="0">
            <a:spAutoFit/>
          </a:bodyPr>
          <a:lstStyle/>
          <a:p>
            <a:r>
              <a:rPr lang="fr-FR" sz="1400" dirty="0" smtClean="0"/>
              <a:t>Page 4</a:t>
            </a:r>
          </a:p>
        </p:txBody>
      </p:sp>
      <p:sp>
        <p:nvSpPr>
          <p:cNvPr id="32" name="Rectangle 31">
            <a:extLst>
              <a:ext uri="{FF2B5EF4-FFF2-40B4-BE49-F238E27FC236}">
                <a16:creationId xmlns:a16="http://schemas.microsoft.com/office/drawing/2014/main" xmlns="" id="{2510ED12-117E-43E0-B39E-E2FD77DEA5B5}"/>
              </a:ext>
            </a:extLst>
          </p:cNvPr>
          <p:cNvSpPr/>
          <p:nvPr/>
        </p:nvSpPr>
        <p:spPr>
          <a:xfrm>
            <a:off x="-22820" y="-3140"/>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33" name="Rectangle 32"/>
          <p:cNvSpPr/>
          <p:nvPr/>
        </p:nvSpPr>
        <p:spPr>
          <a:xfrm>
            <a:off x="359538" y="682897"/>
            <a:ext cx="6825710"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Fiche PTZ</a:t>
            </a:r>
            <a:endParaRPr lang="fr-FR" sz="500" i="1" dirty="0"/>
          </a:p>
        </p:txBody>
      </p:sp>
      <p:sp>
        <p:nvSpPr>
          <p:cNvPr id="34" name="ZoneTexte 33"/>
          <p:cNvSpPr txBox="1"/>
          <p:nvPr/>
        </p:nvSpPr>
        <p:spPr>
          <a:xfrm>
            <a:off x="1784648" y="980728"/>
            <a:ext cx="6402362" cy="830997"/>
          </a:xfrm>
          <a:prstGeom prst="rect">
            <a:avLst/>
          </a:prstGeom>
          <a:noFill/>
        </p:spPr>
        <p:txBody>
          <a:bodyPr wrap="square" rtlCol="0">
            <a:spAutoFit/>
          </a:bodyPr>
          <a:lstStyle/>
          <a:p>
            <a:r>
              <a:rPr lang="fr-FR" sz="1200" b="1" dirty="0" smtClean="0"/>
              <a:t>L’édition de </a:t>
            </a:r>
            <a:r>
              <a:rPr lang="fr-FR" sz="1200" b="1" dirty="0"/>
              <a:t>la fiche </a:t>
            </a:r>
            <a:r>
              <a:rPr lang="fr-FR" sz="1200" b="1" dirty="0" smtClean="0"/>
              <a:t>PTZ s’enchaine automatiquement avec le pontage du dossier dans Green</a:t>
            </a:r>
          </a:p>
          <a:p>
            <a:pPr marL="171450" indent="-171450">
              <a:buFont typeface="Arial" panose="020B0604020202020204" pitchFamily="34" charset="0"/>
              <a:buChar char="•"/>
            </a:pPr>
            <a:r>
              <a:rPr lang="fr-FR" sz="1200" dirty="0"/>
              <a:t>Compléter et faire signer par le client</a:t>
            </a:r>
          </a:p>
          <a:p>
            <a:pPr marL="171450" indent="-171450">
              <a:buFont typeface="Arial" panose="020B0604020202020204" pitchFamily="34" charset="0"/>
              <a:buChar char="•"/>
            </a:pPr>
            <a:r>
              <a:rPr lang="fr-FR" sz="1200" dirty="0" smtClean="0"/>
              <a:t>Numériser en </a:t>
            </a:r>
            <a:r>
              <a:rPr lang="fr-FR" sz="1200" dirty="0"/>
              <a:t>GED  </a:t>
            </a:r>
            <a:r>
              <a:rPr lang="fr-FR" sz="1200" dirty="0" smtClean="0"/>
              <a:t>dans </a:t>
            </a:r>
            <a:r>
              <a:rPr lang="fr-FR" sz="1200" dirty="0"/>
              <a:t>la PIAF prévue à cet effet</a:t>
            </a:r>
          </a:p>
          <a:p>
            <a:r>
              <a:rPr lang="fr-FR" sz="1200" i="1" dirty="0"/>
              <a:t>En cas d’anomalie : </a:t>
            </a:r>
            <a:r>
              <a:rPr lang="fr-FR" sz="1200" i="1" dirty="0" smtClean="0"/>
              <a:t>une fiche </a:t>
            </a:r>
            <a:r>
              <a:rPr lang="fr-FR" sz="1200" i="1" dirty="0"/>
              <a:t>PAS disponible dans la </a:t>
            </a:r>
            <a:r>
              <a:rPr lang="fr-FR" sz="1200" i="1" dirty="0" err="1"/>
              <a:t>docthèque</a:t>
            </a:r>
            <a:endParaRPr lang="fr-FR" sz="1200" i="1" dirty="0"/>
          </a:p>
        </p:txBody>
      </p:sp>
      <p:sp>
        <p:nvSpPr>
          <p:cNvPr id="30" name="Espace réservé du texte 2">
            <a:extLst>
              <a:ext uri="{FF2B5EF4-FFF2-40B4-BE49-F238E27FC236}">
                <a16:creationId xmlns:a16="http://schemas.microsoft.com/office/drawing/2014/main" xmlns="" id="{679B6EA6-4282-4598-B867-80EE5DC7A5B3}"/>
              </a:ext>
            </a:extLst>
          </p:cNvPr>
          <p:cNvSpPr txBox="1">
            <a:spLocks/>
          </p:cNvSpPr>
          <p:nvPr/>
        </p:nvSpPr>
        <p:spPr>
          <a:xfrm>
            <a:off x="1629190" y="11323"/>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8.2 Rdv de finalisation du dossier</a:t>
            </a:r>
            <a:endParaRPr lang="fr-FR" sz="2400" dirty="0"/>
          </a:p>
        </p:txBody>
      </p:sp>
      <p:sp>
        <p:nvSpPr>
          <p:cNvPr id="31"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35" name="Picture 2" descr="Résultat de recherche d'images pour &quot;clic icone&quot;">
            <a:hlinkClick r:id="rId10"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751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820" b="8617"/>
          <a:stretch/>
        </p:blipFill>
        <p:spPr bwMode="auto">
          <a:xfrm>
            <a:off x="1143000" y="2224585"/>
            <a:ext cx="7620000" cy="37531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llipse 6"/>
          <p:cNvSpPr/>
          <p:nvPr/>
        </p:nvSpPr>
        <p:spPr>
          <a:xfrm>
            <a:off x="2516819" y="4456002"/>
            <a:ext cx="865611" cy="270504"/>
          </a:xfrm>
          <a:prstGeom prst="ellipse">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0" name="Cadre 9"/>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3" name="ZoneTexte 12"/>
          <p:cNvSpPr txBox="1"/>
          <p:nvPr/>
        </p:nvSpPr>
        <p:spPr>
          <a:xfrm>
            <a:off x="1149424" y="1270501"/>
            <a:ext cx="7620000" cy="646331"/>
          </a:xfrm>
          <a:prstGeom prst="rect">
            <a:avLst/>
          </a:prstGeom>
          <a:noFill/>
        </p:spPr>
        <p:txBody>
          <a:bodyPr wrap="square" rtlCol="0">
            <a:spAutoFit/>
          </a:bodyPr>
          <a:lstStyle/>
          <a:p>
            <a:pPr marL="228600" indent="-228600" defTabSz="736609">
              <a:buAutoNum type="arabicParenR"/>
            </a:pPr>
            <a:r>
              <a:rPr lang="fr-FR" sz="1200" dirty="0" smtClean="0"/>
              <a:t>Sélectionner « Rechercher un client » sur le PUC</a:t>
            </a:r>
          </a:p>
          <a:p>
            <a:pPr marL="228600" indent="-228600" defTabSz="736609">
              <a:buAutoNum type="arabicParenR"/>
            </a:pPr>
            <a:r>
              <a:rPr lang="fr-FR" sz="1200" dirty="0" smtClean="0"/>
              <a:t>Saisir le nom du prospect pour s’assurer qu’il n’est pas déjà recensé dans la base client</a:t>
            </a:r>
            <a:endParaRPr lang="fr-FR" sz="1200" dirty="0"/>
          </a:p>
          <a:p>
            <a:pPr marL="228600" indent="-228600" defTabSz="736609">
              <a:buAutoNum type="arabicParenR"/>
            </a:pPr>
            <a:r>
              <a:rPr lang="fr-FR" sz="1200" dirty="0" smtClean="0"/>
              <a:t>Si aucun client n’apparaît, cliquer sur « Créer un prospect »</a:t>
            </a:r>
          </a:p>
        </p:txBody>
      </p:sp>
      <p:sp>
        <p:nvSpPr>
          <p:cNvPr id="12"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1.3 </a:t>
            </a:r>
            <a:r>
              <a:rPr lang="fr-FR" sz="2400" dirty="0"/>
              <a:t>prise de RDV et rdv de qualification</a:t>
            </a:r>
          </a:p>
        </p:txBody>
      </p:sp>
      <p:sp>
        <p:nvSpPr>
          <p:cNvPr id="14" name="Rectangle 13">
            <a:extLst>
              <a:ext uri="{FF2B5EF4-FFF2-40B4-BE49-F238E27FC236}">
                <a16:creationId xmlns:a16="http://schemas.microsoft.com/office/drawing/2014/main" xmlns="" id="{382C08D5-A184-4D6F-AB2E-2A722D9DFD67}"/>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5" name="Rectangle 14"/>
          <p:cNvSpPr/>
          <p:nvPr/>
        </p:nvSpPr>
        <p:spPr>
          <a:xfrm>
            <a:off x="272480" y="435692"/>
            <a:ext cx="5832648"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Création du  prospect et prise de RDV dans l’Agenda </a:t>
            </a:r>
            <a:r>
              <a:rPr lang="fr-FR" sz="1200" i="1" dirty="0" smtClean="0"/>
              <a:t>(1/4)</a:t>
            </a:r>
            <a:endParaRPr lang="fr-FR" sz="1200" i="1" dirty="0"/>
          </a:p>
        </p:txBody>
      </p:sp>
    </p:spTree>
    <p:extLst>
      <p:ext uri="{BB962C8B-B14F-4D97-AF65-F5344CB8AC3E}">
        <p14:creationId xmlns:p14="http://schemas.microsoft.com/office/powerpoint/2010/main" val="1328468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t 3" hidden="1"/>
          <p:cNvGraphicFramePr>
            <a:graphicFrameLocks noChangeAspect="1"/>
          </p:cNvGraphicFramePr>
          <p:nvPr>
            <p:custDataLst>
              <p:tags r:id="rId2"/>
            </p:custDataLst>
            <p:extLst>
              <p:ext uri="{D42A27DB-BD31-4B8C-83A1-F6EECF244321}">
                <p14:modId xmlns:p14="http://schemas.microsoft.com/office/powerpoint/2010/main" val="34710303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2446"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grpSp>
        <p:nvGrpSpPr>
          <p:cNvPr id="3" name="Groupe 2"/>
          <p:cNvGrpSpPr/>
          <p:nvPr/>
        </p:nvGrpSpPr>
        <p:grpSpPr>
          <a:xfrm>
            <a:off x="417761" y="1556792"/>
            <a:ext cx="6407447" cy="3444552"/>
            <a:chOff x="1281857" y="1586917"/>
            <a:chExt cx="6407447" cy="3444552"/>
          </a:xfrm>
        </p:grpSpPr>
        <p:pic>
          <p:nvPicPr>
            <p:cNvPr id="73730" name="Image 1" descr="image003"/>
            <p:cNvPicPr>
              <a:picLocks noChangeAspect="1" noChangeArrowheads="1"/>
            </p:cNvPicPr>
            <p:nvPr/>
          </p:nvPicPr>
          <p:blipFill rotWithShape="1">
            <a:blip r:embed="rId6">
              <a:extLst>
                <a:ext uri="{28A0092B-C50C-407E-A947-70E740481C1C}">
                  <a14:useLocalDpi xmlns:a14="http://schemas.microsoft.com/office/drawing/2010/main" val="0"/>
                </a:ext>
              </a:extLst>
            </a:blip>
            <a:srcRect r="3271"/>
            <a:stretch/>
          </p:blipFill>
          <p:spPr bwMode="auto">
            <a:xfrm>
              <a:off x="1281857" y="1586917"/>
              <a:ext cx="6407447" cy="344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174898" y="1946957"/>
              <a:ext cx="360040" cy="108202"/>
            </a:xfrm>
            <a:prstGeom prst="rect">
              <a:avLst/>
            </a:prstGeom>
            <a:solidFill>
              <a:schemeClr val="accent3">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accent3">
                    <a:lumMod val="40000"/>
                    <a:lumOff val="60000"/>
                  </a:schemeClr>
                </a:solidFill>
              </a:endParaRPr>
            </a:p>
          </p:txBody>
        </p:sp>
        <p:sp>
          <p:nvSpPr>
            <p:cNvPr id="14" name="Rectangle 13"/>
            <p:cNvSpPr/>
            <p:nvPr/>
          </p:nvSpPr>
          <p:spPr>
            <a:xfrm>
              <a:off x="3165169" y="2120542"/>
              <a:ext cx="562158" cy="104922"/>
            </a:xfrm>
            <a:prstGeom prst="rect">
              <a:avLst/>
            </a:prstGeom>
            <a:solidFill>
              <a:schemeClr val="accent3">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5" name="Rectangle 14"/>
            <p:cNvSpPr/>
            <p:nvPr/>
          </p:nvSpPr>
          <p:spPr>
            <a:xfrm>
              <a:off x="3534938" y="2430318"/>
              <a:ext cx="360040" cy="108202"/>
            </a:xfrm>
            <a:prstGeom prst="rect">
              <a:avLst/>
            </a:prstGeom>
            <a:solidFill>
              <a:schemeClr val="accent3">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6" name="Rectangle 15"/>
            <p:cNvSpPr/>
            <p:nvPr/>
          </p:nvSpPr>
          <p:spPr>
            <a:xfrm>
              <a:off x="3575882" y="2880694"/>
              <a:ext cx="360040" cy="108202"/>
            </a:xfrm>
            <a:prstGeom prst="rect">
              <a:avLst/>
            </a:prstGeom>
            <a:solidFill>
              <a:schemeClr val="accent3">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grpSp>
      <p:sp>
        <p:nvSpPr>
          <p:cNvPr id="6" name="ZoneTexte 5"/>
          <p:cNvSpPr txBox="1"/>
          <p:nvPr/>
        </p:nvSpPr>
        <p:spPr>
          <a:xfrm>
            <a:off x="6886415" y="2154880"/>
            <a:ext cx="2613890" cy="2246769"/>
          </a:xfrm>
          <a:prstGeom prst="rect">
            <a:avLst/>
          </a:prstGeom>
          <a:noFill/>
        </p:spPr>
        <p:txBody>
          <a:bodyPr wrap="square" rtlCol="0">
            <a:spAutoFit/>
          </a:bodyPr>
          <a:lstStyle/>
          <a:p>
            <a:pPr marL="342900" indent="-342900">
              <a:buAutoNum type="arabicParenR"/>
            </a:pPr>
            <a:r>
              <a:rPr lang="fr-FR" sz="1400" dirty="0" smtClean="0"/>
              <a:t>Les PIAF à certifier sont identifiées par un « check » dans la dernière colonne à droite de l’écran Green</a:t>
            </a:r>
          </a:p>
          <a:p>
            <a:pPr marL="342900" indent="-342900">
              <a:buAutoNum type="arabicParenR"/>
            </a:pPr>
            <a:endParaRPr lang="fr-FR" sz="1400" dirty="0" smtClean="0"/>
          </a:p>
          <a:p>
            <a:pPr marL="342900" indent="-342900">
              <a:buAutoNum type="arabicParenR"/>
            </a:pPr>
            <a:r>
              <a:rPr lang="fr-FR" sz="1400" dirty="0" smtClean="0"/>
              <a:t>Lorsque toutes les PIAF à certifier ont été numérisées, le dossier est affiché </a:t>
            </a:r>
            <a:r>
              <a:rPr lang="fr-FR" sz="1400" u="sng" dirty="0" smtClean="0"/>
              <a:t>automatiquement</a:t>
            </a:r>
            <a:r>
              <a:rPr lang="fr-FR" sz="1400" dirty="0" smtClean="0"/>
              <a:t> </a:t>
            </a:r>
            <a:r>
              <a:rPr lang="fr-FR" sz="1400" dirty="0"/>
              <a:t>au back </a:t>
            </a:r>
            <a:r>
              <a:rPr lang="fr-FR" sz="1400" dirty="0" smtClean="0"/>
              <a:t>office pour la certification</a:t>
            </a:r>
            <a:endParaRPr lang="fr-FR" sz="1400" u="sng" dirty="0" smtClean="0"/>
          </a:p>
        </p:txBody>
      </p:sp>
      <p:sp>
        <p:nvSpPr>
          <p:cNvPr id="8" name="Rectangle 7"/>
          <p:cNvSpPr/>
          <p:nvPr/>
        </p:nvSpPr>
        <p:spPr>
          <a:xfrm>
            <a:off x="6465168" y="4005883"/>
            <a:ext cx="344277" cy="934467"/>
          </a:xfrm>
          <a:prstGeom prst="rect">
            <a:avLst/>
          </a:prstGeom>
          <a:noFill/>
          <a:ln w="19050"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9" name="Rectangle 8"/>
          <p:cNvSpPr/>
          <p:nvPr/>
        </p:nvSpPr>
        <p:spPr>
          <a:xfrm>
            <a:off x="6465168" y="3802649"/>
            <a:ext cx="152693" cy="203234"/>
          </a:xfrm>
          <a:prstGeom prst="rect">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smtClean="0">
                <a:solidFill>
                  <a:schemeClr val="bg1"/>
                </a:solidFill>
              </a:rPr>
              <a:t>1</a:t>
            </a:r>
          </a:p>
        </p:txBody>
      </p:sp>
      <p:sp>
        <p:nvSpPr>
          <p:cNvPr id="18" name="Rectangle 17"/>
          <p:cNvSpPr/>
          <p:nvPr/>
        </p:nvSpPr>
        <p:spPr>
          <a:xfrm>
            <a:off x="359538" y="682897"/>
            <a:ext cx="6825710"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Identification des PIAF à certifier</a:t>
            </a:r>
            <a:endParaRPr lang="fr-FR" sz="300" i="1" dirty="0"/>
          </a:p>
        </p:txBody>
      </p:sp>
      <p:sp>
        <p:nvSpPr>
          <p:cNvPr id="19" name="Rectangle 18">
            <a:extLst>
              <a:ext uri="{FF2B5EF4-FFF2-40B4-BE49-F238E27FC236}">
                <a16:creationId xmlns:a16="http://schemas.microsoft.com/office/drawing/2014/main" xmlns="" id="{2510ED12-117E-43E0-B39E-E2FD77DEA5B5}"/>
              </a:ext>
            </a:extLst>
          </p:cNvPr>
          <p:cNvSpPr/>
          <p:nvPr/>
        </p:nvSpPr>
        <p:spPr>
          <a:xfrm>
            <a:off x="13924" y="12725"/>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20" name="Espace réservé du texte 2">
            <a:extLst>
              <a:ext uri="{FF2B5EF4-FFF2-40B4-BE49-F238E27FC236}">
                <a16:creationId xmlns:a16="http://schemas.microsoft.com/office/drawing/2014/main" xmlns="" id="{679B6EA6-4282-4598-B867-80EE5DC7A5B3}"/>
              </a:ext>
            </a:extLst>
          </p:cNvPr>
          <p:cNvSpPr txBox="1">
            <a:spLocks/>
          </p:cNvSpPr>
          <p:nvPr/>
        </p:nvSpPr>
        <p:spPr>
          <a:xfrm>
            <a:off x="1573901" y="13503"/>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8.3 RDV de finalisation dossier</a:t>
            </a:r>
            <a:endParaRPr lang="fr-FR" sz="2400" dirty="0"/>
          </a:p>
        </p:txBody>
      </p:sp>
      <p:sp>
        <p:nvSpPr>
          <p:cNvPr id="17"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22" name="Picture 2" descr="Résultat de recherche d'images pour &quot;clic icone&quot;">
            <a:hlinkClick r:id="rId7"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651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 name="Cadre 36"/>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32" name="Rectangle 31"/>
          <p:cNvSpPr/>
          <p:nvPr/>
        </p:nvSpPr>
        <p:spPr>
          <a:xfrm>
            <a:off x="359538" y="682897"/>
            <a:ext cx="6825710"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Contrôles réglementaires de certification</a:t>
            </a:r>
            <a:endParaRPr lang="fr-FR" sz="300" i="1" dirty="0"/>
          </a:p>
        </p:txBody>
      </p:sp>
      <p:sp>
        <p:nvSpPr>
          <p:cNvPr id="33" name="Rectangle 32">
            <a:extLst>
              <a:ext uri="{FF2B5EF4-FFF2-40B4-BE49-F238E27FC236}">
                <a16:creationId xmlns:a16="http://schemas.microsoft.com/office/drawing/2014/main" xmlns="" id="{2510ED12-117E-43E0-B39E-E2FD77DEA5B5}"/>
              </a:ext>
            </a:extLst>
          </p:cNvPr>
          <p:cNvSpPr/>
          <p:nvPr/>
        </p:nvSpPr>
        <p:spPr>
          <a:xfrm>
            <a:off x="13924" y="12725"/>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35" name="Espace réservé du texte 2">
            <a:extLst>
              <a:ext uri="{FF2B5EF4-FFF2-40B4-BE49-F238E27FC236}">
                <a16:creationId xmlns:a16="http://schemas.microsoft.com/office/drawing/2014/main" xmlns="" id="{679B6EA6-4282-4598-B867-80EE5DC7A5B3}"/>
              </a:ext>
            </a:extLst>
          </p:cNvPr>
          <p:cNvSpPr txBox="1">
            <a:spLocks/>
          </p:cNvSpPr>
          <p:nvPr/>
        </p:nvSpPr>
        <p:spPr>
          <a:xfrm>
            <a:off x="1573901" y="13503"/>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8.4 RDV de finalisation dossier</a:t>
            </a:r>
            <a:endParaRPr lang="fr-FR" sz="2400" dirty="0"/>
          </a:p>
        </p:txBody>
      </p:sp>
      <p:sp>
        <p:nvSpPr>
          <p:cNvPr id="6" name="Rectangle 5"/>
          <p:cNvSpPr/>
          <p:nvPr/>
        </p:nvSpPr>
        <p:spPr>
          <a:xfrm>
            <a:off x="632519" y="1268760"/>
            <a:ext cx="8496945" cy="1785104"/>
          </a:xfrm>
          <a:prstGeom prst="rect">
            <a:avLst/>
          </a:prstGeom>
        </p:spPr>
        <p:txBody>
          <a:bodyPr wrap="square">
            <a:spAutoFit/>
          </a:bodyPr>
          <a:lstStyle/>
          <a:p>
            <a:pPr marL="228600" indent="-228600">
              <a:buFontTx/>
              <a:buAutoNum type="arabicParenR"/>
            </a:pPr>
            <a:r>
              <a:rPr lang="fr-FR" sz="1100" dirty="0"/>
              <a:t>Relire le compromis pour valider la cohérence du montage</a:t>
            </a:r>
          </a:p>
          <a:p>
            <a:pPr marL="228600" indent="-228600">
              <a:buFontTx/>
              <a:buAutoNum type="arabicParenR"/>
            </a:pPr>
            <a:r>
              <a:rPr lang="fr-FR" sz="1100" dirty="0"/>
              <a:t>Rassembler l’ensemble des pièces justificatives nécessaires à la certification </a:t>
            </a:r>
          </a:p>
          <a:p>
            <a:pPr marL="228600" indent="-228600">
              <a:buFontTx/>
              <a:buAutoNum type="arabicParenR"/>
            </a:pPr>
            <a:r>
              <a:rPr lang="fr-FR" sz="1100" dirty="0"/>
              <a:t>Numériser en une seule fois l’ensemble des pièces justificatives en prenant soin de les indexer au bon endroit </a:t>
            </a:r>
          </a:p>
          <a:p>
            <a:pPr>
              <a:tabLst>
                <a:tab pos="265113" algn="l"/>
              </a:tabLst>
            </a:pPr>
            <a:r>
              <a:rPr lang="fr-FR" sz="1100" b="1" dirty="0" smtClean="0"/>
              <a:t>	Point </a:t>
            </a:r>
            <a:r>
              <a:rPr lang="fr-FR" sz="1100" b="1" dirty="0"/>
              <a:t>d’attention : Green envoie automatiquement le dossier au Back office dès que l’ensemble des pièces « à certifier » sont numérisées</a:t>
            </a:r>
            <a:r>
              <a:rPr lang="fr-FR" sz="1100" dirty="0"/>
              <a:t> </a:t>
            </a:r>
            <a:endParaRPr lang="fr-FR" sz="1100" dirty="0" smtClean="0"/>
          </a:p>
          <a:p>
            <a:pPr>
              <a:tabLst>
                <a:tab pos="265113" algn="l"/>
              </a:tabLst>
            </a:pPr>
            <a:r>
              <a:rPr lang="fr-FR" sz="1100" dirty="0" smtClean="0"/>
              <a:t>4</a:t>
            </a:r>
            <a:r>
              <a:rPr lang="fr-FR" sz="1100" dirty="0"/>
              <a:t>) Vérifier la concordance des informations entre la simulation (</a:t>
            </a:r>
            <a:r>
              <a:rPr lang="fr-FR" sz="1100" dirty="0" err="1"/>
              <a:t>SimulCA</a:t>
            </a:r>
            <a:r>
              <a:rPr lang="fr-FR" sz="1100" dirty="0"/>
              <a:t>) et les pièces justificatives :</a:t>
            </a:r>
          </a:p>
          <a:p>
            <a:pPr marL="591388" lvl="1" indent="-171450">
              <a:buFont typeface="Arial" panose="020B0604020202020204" pitchFamily="34" charset="0"/>
              <a:buChar char="•"/>
            </a:pPr>
            <a:r>
              <a:rPr lang="fr-FR" sz="1100" dirty="0"/>
              <a:t>L’adresse du projet</a:t>
            </a:r>
          </a:p>
          <a:p>
            <a:pPr marL="591388" lvl="1" indent="-171450">
              <a:buFont typeface="Arial" panose="020B0604020202020204" pitchFamily="34" charset="0"/>
              <a:buChar char="•"/>
            </a:pPr>
            <a:r>
              <a:rPr lang="fr-FR" sz="1100" dirty="0"/>
              <a:t>Le taux</a:t>
            </a:r>
          </a:p>
          <a:p>
            <a:pPr marL="591388" lvl="1" indent="-171450">
              <a:buFont typeface="Arial" panose="020B0604020202020204" pitchFamily="34" charset="0"/>
              <a:buChar char="•"/>
            </a:pPr>
            <a:r>
              <a:rPr lang="fr-FR" sz="1100" dirty="0"/>
              <a:t>Les couvertures </a:t>
            </a:r>
            <a:r>
              <a:rPr lang="fr-FR" sz="1100" dirty="0" smtClean="0"/>
              <a:t>ADE </a:t>
            </a:r>
            <a:r>
              <a:rPr lang="fr-FR" sz="1100" dirty="0"/>
              <a:t>et les garanties</a:t>
            </a:r>
          </a:p>
          <a:p>
            <a:r>
              <a:rPr lang="fr-FR" sz="1100" dirty="0"/>
              <a:t>6) S’assurer de la conformité du dossier  </a:t>
            </a:r>
            <a:r>
              <a:rPr lang="fr-FR" sz="1100" i="1" dirty="0"/>
              <a:t>(voir tableau des cas particuliers ci-dessous)</a:t>
            </a:r>
          </a:p>
          <a:p>
            <a:r>
              <a:rPr lang="fr-FR" sz="1100" dirty="0"/>
              <a:t>7) S’assurer que le client a bien signé et paraphé les documents qui doivent </a:t>
            </a:r>
            <a:r>
              <a:rPr lang="fr-FR" sz="1100" dirty="0" smtClean="0"/>
              <a:t>l’être</a:t>
            </a:r>
            <a:endParaRPr lang="fr-FR" sz="1100" dirty="0"/>
          </a:p>
        </p:txBody>
      </p:sp>
      <p:graphicFrame>
        <p:nvGraphicFramePr>
          <p:cNvPr id="36" name="Tableau 35"/>
          <p:cNvGraphicFramePr>
            <a:graphicFrameLocks noGrp="1"/>
          </p:cNvGraphicFramePr>
          <p:nvPr>
            <p:extLst>
              <p:ext uri="{D42A27DB-BD31-4B8C-83A1-F6EECF244321}">
                <p14:modId xmlns:p14="http://schemas.microsoft.com/office/powerpoint/2010/main" val="1275476115"/>
              </p:ext>
            </p:extLst>
          </p:nvPr>
        </p:nvGraphicFramePr>
        <p:xfrm>
          <a:off x="1136576" y="3429000"/>
          <a:ext cx="7992888" cy="2481256"/>
        </p:xfrm>
        <a:graphic>
          <a:graphicData uri="http://schemas.openxmlformats.org/drawingml/2006/table">
            <a:tbl>
              <a:tblPr firstRow="1" bandRow="1">
                <a:tableStyleId>{8B474BC9-D0CF-4241-9BFE-268074C0953F}</a:tableStyleId>
              </a:tblPr>
              <a:tblGrid>
                <a:gridCol w="1952900"/>
                <a:gridCol w="6039988"/>
              </a:tblGrid>
              <a:tr h="244303">
                <a:tc>
                  <a:txBody>
                    <a:bodyPr/>
                    <a:lstStyle/>
                    <a:p>
                      <a:pPr algn="ctr"/>
                      <a:r>
                        <a:rPr lang="fr-FR" sz="1050" dirty="0" smtClean="0"/>
                        <a:t>Cas particulier</a:t>
                      </a:r>
                      <a:endParaRPr lang="fr-FR" sz="1050" dirty="0"/>
                    </a:p>
                  </a:txBody>
                  <a:tcPr/>
                </a:tc>
                <a:tc>
                  <a:txBody>
                    <a:bodyPr/>
                    <a:lstStyle/>
                    <a:p>
                      <a:pPr algn="ctr"/>
                      <a:r>
                        <a:rPr lang="fr-FR" sz="1050" dirty="0" smtClean="0"/>
                        <a:t>Points</a:t>
                      </a:r>
                      <a:r>
                        <a:rPr lang="fr-FR" sz="1050" baseline="0" dirty="0" smtClean="0"/>
                        <a:t> d’attention à vérifier</a:t>
                      </a:r>
                      <a:endParaRPr lang="fr-FR" sz="1050" dirty="0"/>
                    </a:p>
                  </a:txBody>
                  <a:tcPr/>
                </a:tc>
              </a:tr>
              <a:tr h="1021629">
                <a:tc>
                  <a:txBody>
                    <a:bodyPr/>
                    <a:lstStyle/>
                    <a:p>
                      <a:r>
                        <a:rPr lang="fr-FR" sz="1050" b="1" dirty="0" smtClean="0"/>
                        <a:t>Prêt réglementé</a:t>
                      </a:r>
                    </a:p>
                    <a:p>
                      <a:r>
                        <a:rPr lang="fr-FR" sz="800" b="1" dirty="0" smtClean="0"/>
                        <a:t>PC</a:t>
                      </a:r>
                      <a:r>
                        <a:rPr lang="fr-FR" sz="800" b="1" baseline="0" dirty="0" smtClean="0"/>
                        <a:t> / PAS / PTZ / ECO PTZ</a:t>
                      </a:r>
                      <a:endParaRPr lang="fr-FR" sz="800" b="1" dirty="0"/>
                    </a:p>
                  </a:txBody>
                  <a:tcPr anchor="ctr"/>
                </a:tc>
                <a:tc>
                  <a:txBody>
                    <a:bodyPr/>
                    <a:lstStyle/>
                    <a:p>
                      <a:pPr marL="171450" indent="-171450">
                        <a:buFont typeface="Arial" panose="020B0604020202020204" pitchFamily="34" charset="0"/>
                        <a:buChar char="•"/>
                      </a:pPr>
                      <a:r>
                        <a:rPr lang="fr-FR" sz="1050" b="1" baseline="0" dirty="0" smtClean="0"/>
                        <a:t>Composition de la famille : </a:t>
                      </a:r>
                      <a:r>
                        <a:rPr lang="fr-FR" sz="1050" baseline="0" dirty="0" smtClean="0"/>
                        <a:t>jugement  de divorce pour les couples divorcés,  attestation de garde conjointe  si enfant mineur pour des couples séparés non mariés/ </a:t>
                      </a:r>
                      <a:r>
                        <a:rPr lang="fr-FR" sz="1050" baseline="0" dirty="0" err="1" smtClean="0"/>
                        <a:t>PACsés</a:t>
                      </a:r>
                      <a:r>
                        <a:rPr lang="fr-FR" sz="1050" baseline="0" dirty="0" smtClean="0"/>
                        <a:t>/ divorcés, certificat de grossesse, transmettre les RFR d’un ménage même si une seule personne du ménage finance le bien</a:t>
                      </a:r>
                    </a:p>
                    <a:p>
                      <a:pPr marL="171450" indent="-171450">
                        <a:buFont typeface="Arial" panose="020B0604020202020204" pitchFamily="34" charset="0"/>
                        <a:buChar char="•"/>
                      </a:pPr>
                      <a:r>
                        <a:rPr lang="fr-FR" sz="1050" b="1" baseline="0" dirty="0" smtClean="0"/>
                        <a:t>Justification de la primo accession pour un PTZ </a:t>
                      </a:r>
                      <a:r>
                        <a:rPr lang="fr-FR" sz="1050" baseline="0" dirty="0" smtClean="0"/>
                        <a:t>(cf. fiche PTZ)</a:t>
                      </a:r>
                    </a:p>
                  </a:txBody>
                  <a:tcPr/>
                </a:tc>
              </a:tr>
              <a:tr h="636667">
                <a:tc>
                  <a:txBody>
                    <a:bodyPr/>
                    <a:lstStyle/>
                    <a:p>
                      <a:r>
                        <a:rPr lang="fr-FR" sz="1050" b="1" dirty="0" smtClean="0"/>
                        <a:t>Prêt à certifier non réglementé</a:t>
                      </a:r>
                    </a:p>
                    <a:p>
                      <a:r>
                        <a:rPr lang="fr-FR" sz="800" b="1" dirty="0" smtClean="0"/>
                        <a:t>PTH avec construction / PTH avec VEFA ou VEFR</a:t>
                      </a:r>
                      <a:endParaRPr lang="fr-FR" sz="800" b="1" dirty="0"/>
                    </a:p>
                  </a:txBody>
                  <a:tcPr anchor="ctr"/>
                </a:tc>
                <a:tc>
                  <a:txBody>
                    <a:bodyPr/>
                    <a:lstStyle/>
                    <a:p>
                      <a:pPr marL="171450" marR="0" indent="-171450" algn="l" defTabSz="7366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050" b="1" baseline="0" dirty="0" smtClean="0"/>
                    </a:p>
                    <a:p>
                      <a:pPr marL="171450" marR="0" indent="-171450" algn="l" defTabSz="7366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050" b="1" baseline="0" dirty="0" smtClean="0"/>
                        <a:t>Pour les VEFA :  </a:t>
                      </a:r>
                      <a:r>
                        <a:rPr lang="fr-FR" sz="1050" b="0" baseline="0" dirty="0" smtClean="0"/>
                        <a:t>annexer</a:t>
                      </a:r>
                      <a:r>
                        <a:rPr lang="fr-FR" sz="1050" baseline="0" dirty="0" smtClean="0"/>
                        <a:t> les devis avec le contrat de réservation</a:t>
                      </a:r>
                    </a:p>
                  </a:txBody>
                  <a:tcPr/>
                </a:tc>
              </a:tr>
              <a:tr h="555233">
                <a:tc>
                  <a:txBody>
                    <a:bodyPr/>
                    <a:lstStyle/>
                    <a:p>
                      <a:r>
                        <a:rPr lang="fr-FR" sz="1050" b="1" dirty="0" smtClean="0"/>
                        <a:t>Construction</a:t>
                      </a:r>
                      <a:endParaRPr lang="fr-FR" sz="1050" b="1" dirty="0"/>
                    </a:p>
                  </a:txBody>
                  <a:tcPr anchor="ctr"/>
                </a:tc>
                <a:tc>
                  <a:txBody>
                    <a:bodyPr/>
                    <a:lstStyle/>
                    <a:p>
                      <a:pPr marL="171450" indent="-171450">
                        <a:buFont typeface="Arial" panose="020B0604020202020204" pitchFamily="34" charset="0"/>
                        <a:buChar char="•"/>
                      </a:pPr>
                      <a:r>
                        <a:rPr lang="fr-FR" sz="1050" baseline="0" dirty="0" smtClean="0"/>
                        <a:t>Transmettre les plans côtés signés </a:t>
                      </a:r>
                    </a:p>
                    <a:p>
                      <a:pPr marL="171450" indent="-171450">
                        <a:buFont typeface="Arial" panose="020B0604020202020204" pitchFamily="34" charset="0"/>
                        <a:buChar char="•"/>
                      </a:pPr>
                      <a:r>
                        <a:rPr lang="fr-FR" sz="1050" baseline="0" dirty="0" smtClean="0"/>
                        <a:t>S’assurer de la correspondance entre  le montant déclaré dans fiche de construction / </a:t>
                      </a:r>
                      <a:r>
                        <a:rPr lang="fr-FR" sz="1050" baseline="0" dirty="0" err="1" smtClean="0"/>
                        <a:t>SimulCA</a:t>
                      </a:r>
                      <a:r>
                        <a:rPr lang="fr-FR" sz="1050" baseline="0" dirty="0" smtClean="0"/>
                        <a:t> et les justificatifs </a:t>
                      </a:r>
                    </a:p>
                  </a:txBody>
                  <a:tcPr/>
                </a:tc>
              </a:tr>
            </a:tbl>
          </a:graphicData>
        </a:graphic>
      </p:graphicFrame>
      <p:sp>
        <p:nvSpPr>
          <p:cNvPr id="9"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0" name="Picture 2" descr="Résultat de recherche d'images pour &quot;clic icone&quot;">
            <a:hlinkClick r:id="rId2"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501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t 3" hidden="1"/>
          <p:cNvGraphicFramePr>
            <a:graphicFrameLocks noChangeAspect="1"/>
          </p:cNvGraphicFramePr>
          <p:nvPr>
            <p:custDataLst>
              <p:tags r:id="rId2"/>
            </p:custDataLst>
            <p:extLst>
              <p:ext uri="{D42A27DB-BD31-4B8C-83A1-F6EECF244321}">
                <p14:modId xmlns:p14="http://schemas.microsoft.com/office/powerpoint/2010/main" val="28022661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0400"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3553792361"/>
              </p:ext>
            </p:extLst>
          </p:nvPr>
        </p:nvGraphicFramePr>
        <p:xfrm>
          <a:off x="272481" y="1217960"/>
          <a:ext cx="9392104" cy="5157012"/>
        </p:xfrm>
        <a:graphic>
          <a:graphicData uri="http://schemas.openxmlformats.org/drawingml/2006/table">
            <a:tbl>
              <a:tblPr/>
              <a:tblGrid>
                <a:gridCol w="148675"/>
                <a:gridCol w="787428"/>
                <a:gridCol w="1566433"/>
                <a:gridCol w="6889568"/>
              </a:tblGrid>
              <a:tr h="155887">
                <a:tc>
                  <a:txBody>
                    <a:bodyPr/>
                    <a:lstStyle/>
                    <a:p>
                      <a:pPr algn="l" fontAlgn="b"/>
                      <a:endParaRPr lang="fr-FR" sz="1000" b="0" i="0" u="none" strike="noStrike" dirty="0">
                        <a:solidFill>
                          <a:srgbClr val="000000"/>
                        </a:solidFill>
                        <a:effectLst/>
                        <a:latin typeface="Calibri"/>
                      </a:endParaRPr>
                    </a:p>
                  </a:txBody>
                  <a:tcPr marL="72000" marR="36000" marT="474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1000" b="1" i="0" u="none" strike="noStrike" dirty="0">
                          <a:solidFill>
                            <a:srgbClr val="FFFFFF"/>
                          </a:solidFill>
                          <a:effectLst/>
                          <a:latin typeface="Calibri"/>
                        </a:rPr>
                        <a:t>Catégorie</a:t>
                      </a:r>
                    </a:p>
                  </a:txBody>
                  <a:tcPr marL="72000" marR="36000" marT="47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ctr"/>
                      <a:r>
                        <a:rPr lang="fr-FR" sz="1000" b="1" i="0" u="none" strike="noStrike" dirty="0">
                          <a:solidFill>
                            <a:srgbClr val="FFFFFF"/>
                          </a:solidFill>
                          <a:effectLst/>
                          <a:latin typeface="Calibri"/>
                        </a:rPr>
                        <a:t>Sous-catégorie</a:t>
                      </a:r>
                    </a:p>
                  </a:txBody>
                  <a:tcPr marL="72000" marR="36000" marT="47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ctr"/>
                      <a:r>
                        <a:rPr lang="fr-FR" sz="1000" b="1" i="0" u="none" strike="noStrike" dirty="0" smtClean="0">
                          <a:solidFill>
                            <a:srgbClr val="FFFFFF"/>
                          </a:solidFill>
                          <a:effectLst/>
                          <a:latin typeface="Calibri"/>
                        </a:rPr>
                        <a:t>Documents à vérifier avant la certification</a:t>
                      </a:r>
                      <a:endParaRPr lang="fr-FR" sz="1000" b="1" i="0" u="none" strike="noStrike" dirty="0">
                        <a:solidFill>
                          <a:srgbClr val="FFFFFF"/>
                        </a:solidFill>
                        <a:effectLst/>
                        <a:latin typeface="Calibri"/>
                      </a:endParaRPr>
                    </a:p>
                  </a:txBody>
                  <a:tcPr marL="72000" marR="36000" marT="47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r>
              <a:tr h="148096">
                <a:tc rowSpan="6">
                  <a:txBody>
                    <a:bodyPr/>
                    <a:lstStyle/>
                    <a:p>
                      <a:pPr algn="ctr" fontAlgn="ctr"/>
                      <a:r>
                        <a:rPr lang="fr-FR" sz="1000" b="0" i="0" u="none" strike="noStrike" dirty="0">
                          <a:solidFill>
                            <a:srgbClr val="000000"/>
                          </a:solidFill>
                          <a:effectLst/>
                          <a:latin typeface="Calibri"/>
                        </a:rPr>
                        <a:t>1</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6">
                  <a:txBody>
                    <a:bodyPr/>
                    <a:lstStyle/>
                    <a:p>
                      <a:pPr algn="l" fontAlgn="ctr"/>
                      <a:r>
                        <a:rPr lang="fr-FR" sz="1000" b="1" i="0" u="none" strike="noStrike" dirty="0">
                          <a:solidFill>
                            <a:srgbClr val="000000"/>
                          </a:solidFill>
                          <a:effectLst/>
                          <a:latin typeface="Calibri"/>
                        </a:rPr>
                        <a:t>Composition du ménage</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l" fontAlgn="ctr"/>
                      <a:r>
                        <a:rPr lang="fr-FR" sz="1000" b="1" i="0" u="none" strike="noStrike" dirty="0">
                          <a:solidFill>
                            <a:srgbClr val="000000"/>
                          </a:solidFill>
                          <a:effectLst/>
                          <a:latin typeface="Calibri"/>
                        </a:rPr>
                        <a:t>Situation maritale</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1000" b="0" i="0" u="none" strike="noStrike" dirty="0" smtClean="0">
                          <a:solidFill>
                            <a:srgbClr val="000000"/>
                          </a:solidFill>
                          <a:effectLst/>
                          <a:latin typeface="Calibri"/>
                        </a:rPr>
                        <a:t>Présence</a:t>
                      </a:r>
                      <a:r>
                        <a:rPr lang="fr-FR" sz="1000" b="0" i="0" u="none" strike="noStrike" baseline="0" dirty="0" smtClean="0">
                          <a:solidFill>
                            <a:srgbClr val="000000"/>
                          </a:solidFill>
                          <a:effectLst/>
                          <a:latin typeface="Calibri"/>
                        </a:rPr>
                        <a:t> du</a:t>
                      </a:r>
                      <a:r>
                        <a:rPr lang="fr-FR" sz="1000" b="1" i="0" u="none" strike="noStrike" baseline="0" dirty="0" smtClean="0">
                          <a:solidFill>
                            <a:srgbClr val="000000"/>
                          </a:solidFill>
                          <a:effectLst/>
                          <a:latin typeface="Calibri"/>
                        </a:rPr>
                        <a:t> j</a:t>
                      </a:r>
                      <a:r>
                        <a:rPr lang="fr-FR" sz="1000" b="1" i="0" u="none" strike="noStrike" dirty="0" smtClean="0">
                          <a:solidFill>
                            <a:srgbClr val="000000"/>
                          </a:solidFill>
                          <a:effectLst/>
                          <a:latin typeface="Calibri"/>
                        </a:rPr>
                        <a:t>ugement </a:t>
                      </a:r>
                      <a:r>
                        <a:rPr lang="fr-FR" sz="1000" b="1" i="0" u="none" strike="noStrike" dirty="0">
                          <a:solidFill>
                            <a:srgbClr val="000000"/>
                          </a:solidFill>
                          <a:effectLst/>
                          <a:latin typeface="Calibri"/>
                        </a:rPr>
                        <a:t>de </a:t>
                      </a:r>
                      <a:r>
                        <a:rPr lang="fr-FR" sz="1000" b="1" i="0" u="none" strike="noStrike" dirty="0" smtClean="0">
                          <a:solidFill>
                            <a:srgbClr val="000000"/>
                          </a:solidFill>
                          <a:effectLst/>
                          <a:latin typeface="Calibri"/>
                        </a:rPr>
                        <a:t>divorce </a:t>
                      </a:r>
                      <a:r>
                        <a:rPr lang="fr-FR" sz="1000" b="0" i="0" u="none" strike="noStrike" dirty="0" smtClean="0">
                          <a:solidFill>
                            <a:srgbClr val="000000"/>
                          </a:solidFill>
                          <a:effectLst/>
                          <a:latin typeface="Calibri"/>
                        </a:rPr>
                        <a:t>(achat personne seule)</a:t>
                      </a:r>
                      <a:endParaRPr lang="fr-FR" sz="1000" b="0" i="0" u="none" strike="noStrike" dirty="0">
                        <a:solidFill>
                          <a:srgbClr val="000000"/>
                        </a:solidFill>
                        <a:effectLst/>
                        <a:latin typeface="Calibri"/>
                      </a:endParaRPr>
                    </a:p>
                  </a:txBody>
                  <a:tcPr marL="72000" marR="36000" marT="47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54380">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ctr"/>
                      <a:r>
                        <a:rPr lang="fr-FR" sz="1000" b="0" i="0" u="none" strike="noStrike" dirty="0" smtClean="0">
                          <a:solidFill>
                            <a:srgbClr val="000000"/>
                          </a:solidFill>
                          <a:effectLst/>
                          <a:latin typeface="Calibri"/>
                        </a:rPr>
                        <a:t>Présence</a:t>
                      </a:r>
                      <a:r>
                        <a:rPr lang="fr-FR" sz="1000" b="0" i="0" u="none" strike="noStrike" baseline="0" dirty="0" smtClean="0">
                          <a:solidFill>
                            <a:srgbClr val="000000"/>
                          </a:solidFill>
                          <a:effectLst/>
                          <a:latin typeface="Calibri"/>
                        </a:rPr>
                        <a:t> de la </a:t>
                      </a:r>
                      <a:r>
                        <a:rPr lang="fr-FR" sz="1000" b="1" i="0" u="none" strike="noStrike" baseline="0" dirty="0" smtClean="0">
                          <a:solidFill>
                            <a:srgbClr val="000000"/>
                          </a:solidFill>
                          <a:effectLst/>
                          <a:latin typeface="Calibri"/>
                        </a:rPr>
                        <a:t>c</a:t>
                      </a:r>
                      <a:r>
                        <a:rPr lang="fr-FR" sz="1000" b="1" i="0" u="none" strike="noStrike" dirty="0" smtClean="0">
                          <a:solidFill>
                            <a:srgbClr val="000000"/>
                          </a:solidFill>
                          <a:effectLst/>
                          <a:latin typeface="Calibri"/>
                        </a:rPr>
                        <a:t>onvention </a:t>
                      </a:r>
                      <a:r>
                        <a:rPr lang="fr-FR" sz="1000" b="1" i="0" u="none" strike="noStrike" dirty="0">
                          <a:solidFill>
                            <a:srgbClr val="000000"/>
                          </a:solidFill>
                          <a:effectLst/>
                          <a:latin typeface="Calibri"/>
                        </a:rPr>
                        <a:t>de PACS</a:t>
                      </a:r>
                      <a:r>
                        <a:rPr lang="fr-FR" sz="1000" b="0" i="0" u="none" strike="noStrike" dirty="0">
                          <a:solidFill>
                            <a:srgbClr val="000000"/>
                          </a:solidFill>
                          <a:effectLst/>
                          <a:latin typeface="Calibri"/>
                        </a:rPr>
                        <a:t> </a:t>
                      </a:r>
                      <a:r>
                        <a:rPr lang="fr-FR" sz="1000" b="0" i="0" u="none" strike="noStrike" baseline="0" dirty="0" smtClean="0">
                          <a:solidFill>
                            <a:srgbClr val="000000"/>
                          </a:solidFill>
                          <a:effectLst/>
                          <a:latin typeface="Calibri"/>
                        </a:rPr>
                        <a:t> </a:t>
                      </a:r>
                      <a:r>
                        <a:rPr lang="fr-FR" sz="1000" b="0" i="0" u="none" strike="noStrike" dirty="0" smtClean="0">
                          <a:solidFill>
                            <a:srgbClr val="000000"/>
                          </a:solidFill>
                          <a:effectLst/>
                          <a:latin typeface="Calibri"/>
                        </a:rPr>
                        <a:t>(</a:t>
                      </a:r>
                      <a:r>
                        <a:rPr lang="fr-FR" sz="1000" b="0" i="0" u="none" strike="noStrike" dirty="0">
                          <a:solidFill>
                            <a:srgbClr val="000000"/>
                          </a:solidFill>
                          <a:effectLst/>
                          <a:latin typeface="Calibri"/>
                        </a:rPr>
                        <a:t>achat personne seule)</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283870">
                <a:tc vMerge="1">
                  <a:txBody>
                    <a:bodyPr/>
                    <a:lstStyle/>
                    <a:p>
                      <a:endParaRPr lang="fr-FR"/>
                    </a:p>
                  </a:txBody>
                  <a:tcPr/>
                </a:tc>
                <a:tc vMerge="1">
                  <a:txBody>
                    <a:bodyPr/>
                    <a:lstStyle/>
                    <a:p>
                      <a:endParaRPr lang="fr-FR"/>
                    </a:p>
                  </a:txBody>
                  <a:tcPr/>
                </a:tc>
                <a:tc rowSpan="4">
                  <a:txBody>
                    <a:bodyPr/>
                    <a:lstStyle/>
                    <a:p>
                      <a:pPr algn="l" fontAlgn="ctr"/>
                      <a:r>
                        <a:rPr lang="fr-FR" sz="1000" b="1" i="0" u="none" strike="noStrike" dirty="0">
                          <a:solidFill>
                            <a:srgbClr val="000000"/>
                          </a:solidFill>
                          <a:effectLst/>
                          <a:latin typeface="Calibri"/>
                        </a:rPr>
                        <a:t>Enfants</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1000" b="0" i="0" u="none" strike="noStrike" dirty="0">
                          <a:solidFill>
                            <a:srgbClr val="000000"/>
                          </a:solidFill>
                          <a:effectLst/>
                          <a:latin typeface="Calibri"/>
                        </a:rPr>
                        <a:t>(majeurs) </a:t>
                      </a:r>
                      <a:r>
                        <a:rPr lang="fr-FR" sz="1000" b="1" i="0" u="none" strike="noStrike" dirty="0">
                          <a:solidFill>
                            <a:srgbClr val="000000"/>
                          </a:solidFill>
                          <a:effectLst/>
                          <a:latin typeface="Calibri"/>
                        </a:rPr>
                        <a:t>Justif. scolarité</a:t>
                      </a:r>
                      <a:r>
                        <a:rPr lang="fr-FR" sz="1000" b="0" i="0" u="none" strike="noStrike" dirty="0">
                          <a:solidFill>
                            <a:srgbClr val="000000"/>
                          </a:solidFill>
                          <a:effectLst/>
                          <a:latin typeface="Calibri"/>
                        </a:rPr>
                        <a:t> ou </a:t>
                      </a:r>
                      <a:r>
                        <a:rPr lang="fr-FR" sz="1000" b="1" i="0" u="none" strike="noStrike" dirty="0">
                          <a:solidFill>
                            <a:srgbClr val="000000"/>
                          </a:solidFill>
                          <a:effectLst/>
                          <a:latin typeface="Calibri"/>
                        </a:rPr>
                        <a:t>contrat de travail</a:t>
                      </a:r>
                      <a:r>
                        <a:rPr lang="fr-FR" sz="1000" b="0" i="0" u="none" strike="noStrike" dirty="0">
                          <a:solidFill>
                            <a:srgbClr val="000000"/>
                          </a:solidFill>
                          <a:effectLst/>
                          <a:latin typeface="Calibri"/>
                        </a:rPr>
                        <a:t>/ </a:t>
                      </a:r>
                      <a:r>
                        <a:rPr lang="fr-FR" sz="1000" b="1" i="0" u="none" strike="noStrike" dirty="0">
                          <a:solidFill>
                            <a:srgbClr val="000000"/>
                          </a:solidFill>
                          <a:effectLst/>
                          <a:latin typeface="Calibri"/>
                        </a:rPr>
                        <a:t>attestation pôle </a:t>
                      </a:r>
                      <a:r>
                        <a:rPr lang="fr-FR" sz="1000" b="1" i="0" u="none" strike="noStrike" dirty="0" smtClean="0">
                          <a:solidFill>
                            <a:srgbClr val="000000"/>
                          </a:solidFill>
                          <a:effectLst/>
                          <a:latin typeface="+mn-lt"/>
                        </a:rPr>
                        <a:t>emploi </a:t>
                      </a:r>
                      <a:r>
                        <a:rPr lang="fr-FR" sz="1000" b="0" i="0" u="none" strike="noStrike" dirty="0" smtClean="0">
                          <a:solidFill>
                            <a:srgbClr val="000000"/>
                          </a:solidFill>
                          <a:effectLst/>
                          <a:latin typeface="+mn-lt"/>
                        </a:rPr>
                        <a:t>pour justifier l'occupation à titre de résidence principale du bien à financer</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8096">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ctr"/>
                      <a:r>
                        <a:rPr lang="fr-FR" sz="1000" b="0" i="0" u="none" strike="noStrike" dirty="0">
                          <a:solidFill>
                            <a:srgbClr val="000000"/>
                          </a:solidFill>
                          <a:effectLst/>
                          <a:latin typeface="Calibri"/>
                        </a:rPr>
                        <a:t>(mineurs) </a:t>
                      </a:r>
                      <a:r>
                        <a:rPr lang="fr-FR" sz="1000" b="0" i="0" u="none" strike="noStrike" dirty="0" smtClean="0">
                          <a:solidFill>
                            <a:srgbClr val="000000"/>
                          </a:solidFill>
                          <a:effectLst/>
                          <a:latin typeface="Calibri"/>
                        </a:rPr>
                        <a:t>Présence du l</a:t>
                      </a:r>
                      <a:r>
                        <a:rPr lang="fr-FR" sz="1000" b="1" i="0" u="none" strike="noStrike" dirty="0" smtClean="0">
                          <a:solidFill>
                            <a:srgbClr val="000000"/>
                          </a:solidFill>
                          <a:effectLst/>
                          <a:latin typeface="Calibri"/>
                        </a:rPr>
                        <a:t>ivret </a:t>
                      </a:r>
                      <a:r>
                        <a:rPr lang="fr-FR" sz="1000" b="1" i="0" u="none" strike="noStrike" dirty="0">
                          <a:solidFill>
                            <a:srgbClr val="000000"/>
                          </a:solidFill>
                          <a:effectLst/>
                          <a:latin typeface="Calibri"/>
                        </a:rPr>
                        <a:t>de </a:t>
                      </a:r>
                      <a:r>
                        <a:rPr lang="fr-FR" sz="1000" b="1" i="0" u="none" strike="noStrike" dirty="0" smtClean="0">
                          <a:solidFill>
                            <a:srgbClr val="000000"/>
                          </a:solidFill>
                          <a:effectLst/>
                          <a:latin typeface="Calibri"/>
                        </a:rPr>
                        <a:t>famille</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54380">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ctr"/>
                      <a:r>
                        <a:rPr lang="fr-FR" sz="1000" b="0" i="0" u="none" strike="noStrike" dirty="0">
                          <a:solidFill>
                            <a:srgbClr val="000000"/>
                          </a:solidFill>
                          <a:effectLst/>
                          <a:latin typeface="Calibri"/>
                        </a:rPr>
                        <a:t>(mineurs) Divorce ou séparation : </a:t>
                      </a:r>
                      <a:r>
                        <a:rPr lang="fr-FR" sz="1000" b="0" i="0" u="none" strike="noStrike" dirty="0" smtClean="0">
                          <a:solidFill>
                            <a:srgbClr val="000000"/>
                          </a:solidFill>
                          <a:effectLst/>
                          <a:latin typeface="Calibri"/>
                        </a:rPr>
                        <a:t>présence du </a:t>
                      </a:r>
                      <a:r>
                        <a:rPr lang="fr-FR" sz="1000" b="1" i="0" u="none" strike="noStrike" dirty="0" smtClean="0">
                          <a:solidFill>
                            <a:srgbClr val="000000"/>
                          </a:solidFill>
                          <a:effectLst/>
                          <a:latin typeface="Calibri"/>
                        </a:rPr>
                        <a:t>justif</a:t>
                      </a:r>
                      <a:r>
                        <a:rPr lang="fr-FR" sz="1000" b="1" i="0" u="none" strike="noStrike" dirty="0">
                          <a:solidFill>
                            <a:srgbClr val="000000"/>
                          </a:solidFill>
                          <a:effectLst/>
                          <a:latin typeface="Calibri"/>
                        </a:rPr>
                        <a:t>. de </a:t>
                      </a:r>
                      <a:r>
                        <a:rPr lang="fr-FR" sz="1000" b="1" i="0" u="none" strike="noStrike" dirty="0" smtClean="0">
                          <a:solidFill>
                            <a:srgbClr val="000000"/>
                          </a:solidFill>
                          <a:effectLst/>
                          <a:latin typeface="Calibri"/>
                        </a:rPr>
                        <a:t>garde </a:t>
                      </a:r>
                      <a:r>
                        <a:rPr lang="fr-FR" sz="1000" b="0" i="0" u="none" strike="noStrike" dirty="0" smtClean="0">
                          <a:solidFill>
                            <a:srgbClr val="000000"/>
                          </a:solidFill>
                          <a:effectLst/>
                          <a:latin typeface="Calibri"/>
                        </a:rPr>
                        <a:t>(formulaire</a:t>
                      </a:r>
                      <a:r>
                        <a:rPr lang="fr-FR" sz="1000" b="0" i="0" u="none" strike="noStrike" baseline="0" dirty="0" smtClean="0">
                          <a:solidFill>
                            <a:srgbClr val="000000"/>
                          </a:solidFill>
                          <a:effectLst/>
                          <a:latin typeface="Calibri"/>
                        </a:rPr>
                        <a:t> CAF ou formulaire </a:t>
                      </a:r>
                      <a:r>
                        <a:rPr lang="fr-FR" sz="1000" b="0" i="0" u="none" strike="noStrike" baseline="0" dirty="0" err="1" smtClean="0">
                          <a:solidFill>
                            <a:srgbClr val="000000"/>
                          </a:solidFill>
                          <a:effectLst/>
                          <a:latin typeface="Calibri"/>
                        </a:rPr>
                        <a:t>docthèque</a:t>
                      </a:r>
                      <a:r>
                        <a:rPr lang="fr-FR" sz="1000" b="0" i="0" u="none" strike="noStrike" baseline="0" dirty="0" smtClean="0">
                          <a:solidFill>
                            <a:srgbClr val="000000"/>
                          </a:solidFill>
                          <a:effectLst/>
                          <a:latin typeface="Calibri"/>
                        </a:rPr>
                        <a:t>)</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8096">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ctr"/>
                      <a:r>
                        <a:rPr lang="fr-FR" sz="1000" b="0" i="0" u="none" strike="noStrike" dirty="0" smtClean="0">
                          <a:solidFill>
                            <a:srgbClr val="000000"/>
                          </a:solidFill>
                          <a:effectLst/>
                          <a:latin typeface="Calibri"/>
                        </a:rPr>
                        <a:t>(enfant à venir) Présence du </a:t>
                      </a:r>
                      <a:r>
                        <a:rPr lang="fr-FR" sz="1000" b="1" i="0" u="none" strike="noStrike" dirty="0" smtClean="0">
                          <a:solidFill>
                            <a:srgbClr val="000000"/>
                          </a:solidFill>
                          <a:effectLst/>
                          <a:latin typeface="Calibri"/>
                        </a:rPr>
                        <a:t>certif</a:t>
                      </a:r>
                      <a:r>
                        <a:rPr lang="fr-FR" sz="1000" b="1" i="0" u="none" strike="noStrike" dirty="0">
                          <a:solidFill>
                            <a:srgbClr val="000000"/>
                          </a:solidFill>
                          <a:effectLst/>
                          <a:latin typeface="Calibri"/>
                        </a:rPr>
                        <a:t>. de </a:t>
                      </a:r>
                      <a:r>
                        <a:rPr lang="fr-FR" sz="1000" b="1" i="0" u="none" strike="noStrike" dirty="0" smtClean="0">
                          <a:solidFill>
                            <a:srgbClr val="000000"/>
                          </a:solidFill>
                          <a:effectLst/>
                          <a:latin typeface="Calibri"/>
                        </a:rPr>
                        <a:t>grossesse</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8096">
                <a:tc rowSpan="5">
                  <a:txBody>
                    <a:bodyPr/>
                    <a:lstStyle/>
                    <a:p>
                      <a:pPr algn="ctr" fontAlgn="ctr"/>
                      <a:r>
                        <a:rPr lang="fr-FR" sz="1000" b="0" i="0" u="none" strike="noStrike">
                          <a:solidFill>
                            <a:srgbClr val="000000"/>
                          </a:solidFill>
                          <a:effectLst/>
                          <a:latin typeface="Calibri"/>
                        </a:rPr>
                        <a:t>2</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l" fontAlgn="ctr"/>
                      <a:r>
                        <a:rPr lang="fr-FR" sz="1000" b="1" i="0" u="none" strike="noStrike" dirty="0">
                          <a:solidFill>
                            <a:srgbClr val="000000"/>
                          </a:solidFill>
                          <a:effectLst/>
                          <a:latin typeface="Calibri"/>
                        </a:rPr>
                        <a:t>Avis </a:t>
                      </a:r>
                      <a:r>
                        <a:rPr lang="fr-FR" sz="1000" b="1" i="0" u="none" strike="noStrike" dirty="0" smtClean="0">
                          <a:solidFill>
                            <a:srgbClr val="000000"/>
                          </a:solidFill>
                          <a:effectLst/>
                          <a:latin typeface="Calibri"/>
                        </a:rPr>
                        <a:t>d'impôt: </a:t>
                      </a:r>
                      <a:r>
                        <a:rPr lang="fr-FR" sz="1000" b="1" i="0" u="none" strike="noStrike" dirty="0">
                          <a:solidFill>
                            <a:srgbClr val="000000"/>
                          </a:solidFill>
                          <a:effectLst/>
                          <a:latin typeface="Calibri"/>
                        </a:rPr>
                        <a:t>RFR</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fr-FR" sz="1000" b="1" i="0" u="none" strike="noStrike">
                          <a:solidFill>
                            <a:srgbClr val="000000"/>
                          </a:solidFill>
                          <a:effectLst/>
                          <a:latin typeface="Calibri"/>
                        </a:rPr>
                        <a:t>Si RFR N-2</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000" b="1" i="0" u="none" strike="noStrike" dirty="0">
                          <a:solidFill>
                            <a:srgbClr val="000000"/>
                          </a:solidFill>
                          <a:effectLst/>
                          <a:latin typeface="Calibri"/>
                        </a:rPr>
                        <a:t>RFR de la </a:t>
                      </a:r>
                      <a:r>
                        <a:rPr lang="fr-FR" sz="1000" b="1" i="0" u="none" strike="noStrike" dirty="0" smtClean="0">
                          <a:solidFill>
                            <a:srgbClr val="000000"/>
                          </a:solidFill>
                          <a:effectLst/>
                          <a:latin typeface="Calibri"/>
                        </a:rPr>
                        <a:t>bonne année  </a:t>
                      </a:r>
                      <a:r>
                        <a:rPr lang="fr-FR" sz="1000" b="0" i="0" u="none" strike="noStrike" dirty="0" smtClean="0">
                          <a:solidFill>
                            <a:srgbClr val="000000"/>
                          </a:solidFill>
                          <a:effectLst/>
                          <a:latin typeface="Calibri"/>
                        </a:rPr>
                        <a:t>renseigné dans </a:t>
                      </a:r>
                      <a:r>
                        <a:rPr lang="fr-FR" sz="1000" b="0" i="0" u="none" strike="noStrike" dirty="0" err="1" smtClean="0">
                          <a:solidFill>
                            <a:srgbClr val="000000"/>
                          </a:solidFill>
                          <a:effectLst/>
                          <a:latin typeface="Calibri"/>
                        </a:rPr>
                        <a:t>SimulCA</a:t>
                      </a:r>
                      <a:r>
                        <a:rPr lang="fr-FR" sz="1000" b="0" i="0" u="none" strike="noStrike" dirty="0" smtClean="0">
                          <a:solidFill>
                            <a:srgbClr val="000000"/>
                          </a:solidFill>
                          <a:effectLst/>
                          <a:latin typeface="Calibri"/>
                        </a:rPr>
                        <a:t> (cf. aide RFR du guide réseau)</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8096">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ctr"/>
                      <a:r>
                        <a:rPr lang="fr-FR" sz="1000" b="0" i="0" u="none" strike="noStrike" dirty="0" smtClean="0">
                          <a:solidFill>
                            <a:srgbClr val="000000"/>
                          </a:solidFill>
                          <a:effectLst/>
                          <a:latin typeface="Calibri"/>
                        </a:rPr>
                        <a:t>Présence</a:t>
                      </a:r>
                      <a:r>
                        <a:rPr lang="fr-FR" sz="1000" b="0" i="0" u="none" strike="noStrike" baseline="0" dirty="0" smtClean="0">
                          <a:solidFill>
                            <a:srgbClr val="000000"/>
                          </a:solidFill>
                          <a:effectLst/>
                          <a:latin typeface="Calibri"/>
                        </a:rPr>
                        <a:t> des </a:t>
                      </a:r>
                      <a:r>
                        <a:rPr lang="fr-FR" sz="1000" b="0" i="0" u="none" strike="noStrike" dirty="0" smtClean="0">
                          <a:solidFill>
                            <a:srgbClr val="000000"/>
                          </a:solidFill>
                          <a:effectLst/>
                          <a:latin typeface="Calibri"/>
                        </a:rPr>
                        <a:t>bonnes</a:t>
                      </a:r>
                      <a:r>
                        <a:rPr lang="fr-FR" sz="1000" b="0" i="0" u="none" strike="noStrike" baseline="0" dirty="0" smtClean="0">
                          <a:solidFill>
                            <a:srgbClr val="000000"/>
                          </a:solidFill>
                          <a:effectLst/>
                          <a:latin typeface="Calibri"/>
                        </a:rPr>
                        <a:t> </a:t>
                      </a:r>
                      <a:r>
                        <a:rPr lang="fr-FR" sz="1000" b="0" i="0" u="none" strike="noStrike" dirty="0" smtClean="0">
                          <a:solidFill>
                            <a:srgbClr val="000000"/>
                          </a:solidFill>
                          <a:effectLst/>
                          <a:latin typeface="Calibri"/>
                        </a:rPr>
                        <a:t>pièces justificatives </a:t>
                      </a:r>
                      <a:r>
                        <a:rPr lang="fr-FR" sz="1000" b="0" i="0" u="none" strike="noStrike" dirty="0" smtClean="0">
                          <a:solidFill>
                            <a:srgbClr val="000000"/>
                          </a:solidFill>
                          <a:effectLst/>
                          <a:latin typeface="+mn-lt"/>
                        </a:rPr>
                        <a:t>(cf. aide RFR du guide réseau)</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8096">
                <a:tc vMerge="1">
                  <a:txBody>
                    <a:bodyPr/>
                    <a:lstStyle/>
                    <a:p>
                      <a:endParaRPr lang="fr-FR"/>
                    </a:p>
                  </a:txBody>
                  <a:tcPr/>
                </a:tc>
                <a:tc vMerge="1">
                  <a:txBody>
                    <a:bodyPr/>
                    <a:lstStyle/>
                    <a:p>
                      <a:endParaRPr lang="fr-FR"/>
                    </a:p>
                  </a:txBody>
                  <a:tcPr/>
                </a:tc>
                <a:tc rowSpan="3">
                  <a:txBody>
                    <a:bodyPr/>
                    <a:lstStyle/>
                    <a:p>
                      <a:pPr algn="l" fontAlgn="ctr"/>
                      <a:r>
                        <a:rPr lang="fr-FR" sz="1000" b="1" i="0" u="none" strike="noStrike">
                          <a:solidFill>
                            <a:srgbClr val="000000"/>
                          </a:solidFill>
                          <a:effectLst/>
                          <a:latin typeface="Calibri"/>
                        </a:rPr>
                        <a:t>Si RFR N-2 non existant</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000" b="0" i="0" u="none" strike="noStrike" dirty="0" smtClean="0">
                          <a:solidFill>
                            <a:srgbClr val="000000"/>
                          </a:solidFill>
                          <a:effectLst/>
                          <a:latin typeface="Calibri"/>
                        </a:rPr>
                        <a:t>Présence de l</a:t>
                      </a:r>
                      <a:r>
                        <a:rPr lang="fr-FR" sz="1000" b="1" i="0" u="none" strike="noStrike" dirty="0" smtClean="0">
                          <a:solidFill>
                            <a:srgbClr val="000000"/>
                          </a:solidFill>
                          <a:effectLst/>
                          <a:latin typeface="Calibri"/>
                        </a:rPr>
                        <a:t>’avis </a:t>
                      </a:r>
                      <a:r>
                        <a:rPr lang="fr-FR" sz="1000" b="1" i="0" u="none" strike="noStrike" dirty="0">
                          <a:solidFill>
                            <a:srgbClr val="000000"/>
                          </a:solidFill>
                          <a:effectLst/>
                          <a:latin typeface="Calibri"/>
                        </a:rPr>
                        <a:t>d'impôt des parents </a:t>
                      </a:r>
                      <a:r>
                        <a:rPr lang="fr-FR" sz="1000" b="1" i="0" u="none" strike="noStrike" dirty="0" smtClean="0">
                          <a:solidFill>
                            <a:srgbClr val="000000"/>
                          </a:solidFill>
                          <a:effectLst/>
                          <a:latin typeface="Calibri"/>
                        </a:rPr>
                        <a:t>N-2 </a:t>
                      </a:r>
                      <a:r>
                        <a:rPr lang="fr-FR" sz="1000" b="0" i="0" u="none" strike="noStrike" dirty="0" smtClean="0">
                          <a:solidFill>
                            <a:srgbClr val="000000"/>
                          </a:solidFill>
                          <a:effectLst/>
                          <a:latin typeface="Calibri"/>
                        </a:rPr>
                        <a:t>(cf.</a:t>
                      </a:r>
                      <a:r>
                        <a:rPr lang="fr-FR" sz="1000" b="0" i="0" u="none" strike="noStrike" baseline="0" dirty="0" smtClean="0">
                          <a:solidFill>
                            <a:srgbClr val="000000"/>
                          </a:solidFill>
                          <a:effectLst/>
                          <a:latin typeface="Calibri"/>
                        </a:rPr>
                        <a:t> aide RFR du guide réseau)</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380">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ctr"/>
                      <a:r>
                        <a:rPr lang="fr-FR" sz="1000" b="0" i="0" u="none" strike="noStrike" dirty="0" smtClean="0">
                          <a:solidFill>
                            <a:srgbClr val="000000"/>
                          </a:solidFill>
                          <a:effectLst/>
                          <a:latin typeface="Calibri"/>
                        </a:rPr>
                        <a:t>Présence d’une </a:t>
                      </a:r>
                      <a:r>
                        <a:rPr lang="fr-FR" sz="1000" b="1" i="0" u="none" strike="noStrike" dirty="0" smtClean="0">
                          <a:solidFill>
                            <a:srgbClr val="000000"/>
                          </a:solidFill>
                          <a:effectLst/>
                          <a:latin typeface="Calibri"/>
                        </a:rPr>
                        <a:t>simulation </a:t>
                      </a:r>
                      <a:r>
                        <a:rPr lang="fr-FR" sz="1000" b="1" i="0" u="none" strike="noStrike" dirty="0" err="1">
                          <a:solidFill>
                            <a:srgbClr val="000000"/>
                          </a:solidFill>
                          <a:effectLst/>
                          <a:latin typeface="Calibri"/>
                        </a:rPr>
                        <a:t>impôts.gouv</a:t>
                      </a:r>
                      <a:r>
                        <a:rPr lang="fr-FR" sz="1000" b="0" i="0" u="none" strike="noStrike" dirty="0">
                          <a:solidFill>
                            <a:srgbClr val="000000"/>
                          </a:solidFill>
                          <a:effectLst/>
                          <a:latin typeface="Calibri"/>
                        </a:rPr>
                        <a:t> (nom emprunteur, certifiée conforme, signée</a:t>
                      </a:r>
                      <a:r>
                        <a:rPr lang="fr-FR" sz="1000" b="0" i="0" u="none" strike="noStrike" dirty="0" smtClean="0">
                          <a:solidFill>
                            <a:srgbClr val="000000"/>
                          </a:solidFill>
                          <a:effectLst/>
                          <a:latin typeface="Calibri"/>
                        </a:rPr>
                        <a:t>)</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870">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ctr"/>
                      <a:r>
                        <a:rPr lang="fr-FR" sz="1000" b="1" i="0" u="none" strike="noStrike" dirty="0" smtClean="0">
                          <a:solidFill>
                            <a:srgbClr val="000000"/>
                          </a:solidFill>
                          <a:effectLst/>
                          <a:latin typeface="Calibri"/>
                        </a:rPr>
                        <a:t>Présence d’une fiche  de déclaration de ressources </a:t>
                      </a:r>
                      <a:r>
                        <a:rPr lang="fr-FR" sz="1000" b="0" i="0" u="none" strike="noStrike" dirty="0" smtClean="0">
                          <a:solidFill>
                            <a:srgbClr val="000000"/>
                          </a:solidFill>
                          <a:effectLst/>
                          <a:latin typeface="Calibri"/>
                        </a:rPr>
                        <a:t>(disponible dans la </a:t>
                      </a:r>
                      <a:r>
                        <a:rPr lang="fr-FR" sz="1000" b="0" i="0" u="none" strike="noStrike" dirty="0" err="1" smtClean="0">
                          <a:solidFill>
                            <a:srgbClr val="000000"/>
                          </a:solidFill>
                          <a:effectLst/>
                          <a:latin typeface="Calibri"/>
                        </a:rPr>
                        <a:t>docthèque</a:t>
                      </a:r>
                      <a:r>
                        <a:rPr lang="fr-FR" sz="1000" b="0" i="0" u="none" strike="noStrike" dirty="0" smtClean="0">
                          <a:solidFill>
                            <a:srgbClr val="000000"/>
                          </a:solidFill>
                          <a:effectLst/>
                          <a:latin typeface="Calibri"/>
                        </a:rPr>
                        <a:t>) pour justifier</a:t>
                      </a:r>
                      <a:r>
                        <a:rPr lang="fr-FR" sz="1000" b="0" i="0" u="none" strike="noStrike" baseline="0" dirty="0" smtClean="0">
                          <a:solidFill>
                            <a:srgbClr val="000000"/>
                          </a:solidFill>
                          <a:effectLst/>
                          <a:latin typeface="Calibri"/>
                        </a:rPr>
                        <a:t> du rattachement au foyer fiscal des parents pour un prêt réglementé</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8096">
                <a:tc rowSpan="5">
                  <a:txBody>
                    <a:bodyPr/>
                    <a:lstStyle/>
                    <a:p>
                      <a:pPr algn="ctr" fontAlgn="ctr"/>
                      <a:r>
                        <a:rPr lang="fr-FR" sz="1000" b="0" i="0" u="none" strike="noStrike">
                          <a:solidFill>
                            <a:srgbClr val="000000"/>
                          </a:solidFill>
                          <a:effectLst/>
                          <a:latin typeface="Calibri"/>
                        </a:rPr>
                        <a:t>3</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5">
                  <a:txBody>
                    <a:bodyPr/>
                    <a:lstStyle/>
                    <a:p>
                      <a:pPr algn="l" fontAlgn="ctr"/>
                      <a:r>
                        <a:rPr lang="fr-FR" sz="1000" b="1" i="0" u="none" strike="noStrike" dirty="0">
                          <a:solidFill>
                            <a:srgbClr val="000000"/>
                          </a:solidFill>
                          <a:effectLst/>
                          <a:latin typeface="Calibri"/>
                        </a:rPr>
                        <a:t>Primo accession (PTZ)</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l" fontAlgn="ctr"/>
                      <a:r>
                        <a:rPr lang="fr-FR" sz="1000" b="1" i="0" u="none" strike="noStrike">
                          <a:solidFill>
                            <a:srgbClr val="000000"/>
                          </a:solidFill>
                          <a:effectLst/>
                          <a:latin typeface="Calibri"/>
                        </a:rPr>
                        <a:t>Locataire</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1000" b="0" i="0" u="none" strike="noStrike" dirty="0" smtClean="0">
                          <a:solidFill>
                            <a:srgbClr val="000000"/>
                          </a:solidFill>
                          <a:effectLst/>
                          <a:latin typeface="Calibri"/>
                        </a:rPr>
                        <a:t>Présence des </a:t>
                      </a:r>
                      <a:r>
                        <a:rPr lang="fr-FR" sz="1000" b="1" i="0" u="none" strike="noStrike" dirty="0" smtClean="0">
                          <a:solidFill>
                            <a:srgbClr val="000000"/>
                          </a:solidFill>
                          <a:effectLst/>
                          <a:latin typeface="Calibri"/>
                        </a:rPr>
                        <a:t>baux </a:t>
                      </a:r>
                      <a:r>
                        <a:rPr lang="fr-FR" sz="1000" b="0" i="0" u="none" strike="noStrike" dirty="0">
                          <a:solidFill>
                            <a:srgbClr val="000000"/>
                          </a:solidFill>
                          <a:effectLst/>
                          <a:latin typeface="Calibri"/>
                        </a:rPr>
                        <a:t>des deux dernières </a:t>
                      </a:r>
                      <a:r>
                        <a:rPr lang="fr-FR" sz="1000" b="0" i="0" u="none" strike="noStrike" dirty="0" smtClean="0">
                          <a:solidFill>
                            <a:srgbClr val="000000"/>
                          </a:solidFill>
                          <a:effectLst/>
                          <a:latin typeface="Calibri"/>
                        </a:rPr>
                        <a:t>années</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54380">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ctr"/>
                      <a:r>
                        <a:rPr lang="fr-FR" sz="1000" b="0" i="0" u="none" strike="noStrike" dirty="0" smtClean="0">
                          <a:solidFill>
                            <a:srgbClr val="000000"/>
                          </a:solidFill>
                          <a:effectLst/>
                          <a:latin typeface="Calibri"/>
                        </a:rPr>
                        <a:t>Présence</a:t>
                      </a:r>
                      <a:r>
                        <a:rPr lang="fr-FR" sz="1000" b="0" i="0" u="none" strike="noStrike" baseline="0" dirty="0" smtClean="0">
                          <a:solidFill>
                            <a:srgbClr val="000000"/>
                          </a:solidFill>
                          <a:effectLst/>
                          <a:latin typeface="Calibri"/>
                        </a:rPr>
                        <a:t> de la d</a:t>
                      </a:r>
                      <a:r>
                        <a:rPr lang="fr-FR" sz="1000" b="0" i="0" u="none" strike="noStrike" dirty="0" smtClean="0">
                          <a:solidFill>
                            <a:srgbClr val="000000"/>
                          </a:solidFill>
                          <a:effectLst/>
                          <a:latin typeface="Calibri"/>
                        </a:rPr>
                        <a:t>ernière </a:t>
                      </a:r>
                      <a:r>
                        <a:rPr lang="fr-FR" sz="1000" b="1" i="0" u="none" strike="noStrike" dirty="0">
                          <a:solidFill>
                            <a:srgbClr val="000000"/>
                          </a:solidFill>
                          <a:effectLst/>
                          <a:latin typeface="Calibri"/>
                        </a:rPr>
                        <a:t>quittance de chaque bail</a:t>
                      </a:r>
                      <a:r>
                        <a:rPr lang="fr-FR" sz="1000" b="0" i="0" u="none" strike="noStrike" dirty="0">
                          <a:solidFill>
                            <a:srgbClr val="000000"/>
                          </a:solidFill>
                          <a:effectLst/>
                          <a:latin typeface="Calibri"/>
                        </a:rPr>
                        <a:t> sur les deux dernières </a:t>
                      </a:r>
                      <a:r>
                        <a:rPr lang="fr-FR" sz="1000" b="0" i="0" u="none" strike="noStrike" dirty="0" smtClean="0">
                          <a:solidFill>
                            <a:srgbClr val="000000"/>
                          </a:solidFill>
                          <a:effectLst/>
                          <a:latin typeface="Calibri"/>
                        </a:rPr>
                        <a:t>années</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283870">
                <a:tc vMerge="1">
                  <a:txBody>
                    <a:bodyPr/>
                    <a:lstStyle/>
                    <a:p>
                      <a:endParaRPr lang="fr-FR"/>
                    </a:p>
                  </a:txBody>
                  <a:tcPr/>
                </a:tc>
                <a:tc vMerge="1">
                  <a:txBody>
                    <a:bodyPr/>
                    <a:lstStyle/>
                    <a:p>
                      <a:endParaRPr lang="fr-FR"/>
                    </a:p>
                  </a:txBody>
                  <a:tcPr/>
                </a:tc>
                <a:tc rowSpan="2">
                  <a:txBody>
                    <a:bodyPr/>
                    <a:lstStyle/>
                    <a:p>
                      <a:pPr algn="l" fontAlgn="ctr"/>
                      <a:r>
                        <a:rPr lang="fr-FR" sz="1000" b="1" i="0" u="none" strike="noStrike">
                          <a:solidFill>
                            <a:srgbClr val="000000"/>
                          </a:solidFill>
                          <a:effectLst/>
                          <a:latin typeface="Calibri"/>
                        </a:rPr>
                        <a:t>Hébergé par un tiers</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1000" b="0" i="0" u="none" strike="noStrike" dirty="0" smtClean="0">
                          <a:solidFill>
                            <a:srgbClr val="000000"/>
                          </a:solidFill>
                          <a:effectLst/>
                          <a:latin typeface="Calibri"/>
                        </a:rPr>
                        <a:t>Présence </a:t>
                      </a:r>
                      <a:r>
                        <a:rPr lang="fr-FR" sz="1000" b="1" i="0" u="none" strike="noStrike" dirty="0" smtClean="0">
                          <a:solidFill>
                            <a:srgbClr val="000000"/>
                          </a:solidFill>
                          <a:effectLst/>
                          <a:latin typeface="Calibri"/>
                        </a:rPr>
                        <a:t>de la taxe foncière complète des 2 dernières années </a:t>
                      </a:r>
                      <a:r>
                        <a:rPr lang="fr-FR" sz="1000" b="0" i="0" u="none" strike="noStrike" dirty="0" smtClean="0">
                          <a:solidFill>
                            <a:srgbClr val="000000"/>
                          </a:solidFill>
                          <a:effectLst/>
                          <a:latin typeface="Calibri"/>
                        </a:rPr>
                        <a:t>(si hébergeur propriétaire) </a:t>
                      </a:r>
                      <a:r>
                        <a:rPr lang="fr-FR" sz="1000" b="1" i="0" u="none" strike="noStrike" dirty="0" smtClean="0">
                          <a:solidFill>
                            <a:srgbClr val="000000"/>
                          </a:solidFill>
                          <a:effectLst/>
                          <a:latin typeface="Calibri"/>
                        </a:rPr>
                        <a:t>ou du bail de l’hébergeur des 2 dernières années </a:t>
                      </a:r>
                      <a:r>
                        <a:rPr lang="fr-FR" sz="1000" b="0" i="0" u="none" strike="noStrike" dirty="0" smtClean="0">
                          <a:solidFill>
                            <a:srgbClr val="000000"/>
                          </a:solidFill>
                          <a:effectLst/>
                          <a:latin typeface="Calibri"/>
                        </a:rPr>
                        <a:t>(si hébergeur locataire)</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8096">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ctr"/>
                      <a:r>
                        <a:rPr lang="fr-FR" sz="1000" b="0" i="0" u="none" strike="noStrike" dirty="0" smtClean="0">
                          <a:solidFill>
                            <a:srgbClr val="000000"/>
                          </a:solidFill>
                          <a:effectLst/>
                          <a:latin typeface="Calibri"/>
                        </a:rPr>
                        <a:t>Présence de la </a:t>
                      </a:r>
                      <a:r>
                        <a:rPr lang="fr-FR" sz="1000" b="1" i="0" u="none" strike="noStrike" dirty="0" smtClean="0">
                          <a:solidFill>
                            <a:srgbClr val="000000"/>
                          </a:solidFill>
                          <a:effectLst/>
                          <a:latin typeface="Calibri"/>
                        </a:rPr>
                        <a:t>pièce d’identité</a:t>
                      </a:r>
                      <a:r>
                        <a:rPr lang="fr-FR" sz="1000" b="1" i="0" u="none" strike="noStrike" baseline="0" dirty="0" smtClean="0">
                          <a:solidFill>
                            <a:srgbClr val="000000"/>
                          </a:solidFill>
                          <a:effectLst/>
                          <a:latin typeface="Calibri"/>
                        </a:rPr>
                        <a:t> de l’hébergeur et d’une attestation sur l’honneur, signée avec dates précises d’hébergement</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54380">
                <a:tc vMerge="1">
                  <a:txBody>
                    <a:bodyPr/>
                    <a:lstStyle/>
                    <a:p>
                      <a:endParaRPr lang="fr-FR"/>
                    </a:p>
                  </a:txBody>
                  <a:tcPr/>
                </a:tc>
                <a:tc vMerge="1">
                  <a:txBody>
                    <a:bodyPr/>
                    <a:lstStyle/>
                    <a:p>
                      <a:endParaRPr lang="fr-FR"/>
                    </a:p>
                  </a:txBody>
                  <a:tcPr/>
                </a:tc>
                <a:tc>
                  <a:txBody>
                    <a:bodyPr/>
                    <a:lstStyle/>
                    <a:p>
                      <a:pPr algn="l" fontAlgn="ctr"/>
                      <a:r>
                        <a:rPr lang="fr-FR" sz="1000" b="1" i="0" u="none" strike="noStrike">
                          <a:solidFill>
                            <a:srgbClr val="000000"/>
                          </a:solidFill>
                          <a:effectLst/>
                          <a:latin typeface="Calibri"/>
                        </a:rPr>
                        <a:t>Logé par l'employeur</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1000" b="0" i="0" u="none" strike="noStrike" dirty="0" smtClean="0">
                          <a:solidFill>
                            <a:srgbClr val="000000"/>
                          </a:solidFill>
                          <a:effectLst/>
                          <a:latin typeface="Calibri"/>
                        </a:rPr>
                        <a:t>Présence de </a:t>
                      </a:r>
                      <a:r>
                        <a:rPr lang="fr-FR" sz="1000" b="1" i="0" u="none" strike="noStrike" dirty="0" smtClean="0">
                          <a:solidFill>
                            <a:srgbClr val="000000"/>
                          </a:solidFill>
                          <a:effectLst/>
                          <a:latin typeface="Calibri"/>
                        </a:rPr>
                        <a:t>l’attestation </a:t>
                      </a:r>
                      <a:r>
                        <a:rPr lang="fr-FR" sz="1000" b="1" i="0" u="none" strike="noStrike" dirty="0">
                          <a:solidFill>
                            <a:srgbClr val="000000"/>
                          </a:solidFill>
                          <a:effectLst/>
                          <a:latin typeface="Calibri"/>
                        </a:rPr>
                        <a:t>logement</a:t>
                      </a:r>
                      <a:r>
                        <a:rPr lang="fr-FR" sz="1000" b="0" i="0" u="none" strike="noStrike" dirty="0">
                          <a:solidFill>
                            <a:srgbClr val="000000"/>
                          </a:solidFill>
                          <a:effectLst/>
                          <a:latin typeface="Calibri"/>
                        </a:rPr>
                        <a:t> </a:t>
                      </a:r>
                      <a:r>
                        <a:rPr lang="fr-FR" sz="1000" b="1" i="0" u="none" strike="noStrike" dirty="0">
                          <a:solidFill>
                            <a:srgbClr val="000000"/>
                          </a:solidFill>
                          <a:effectLst/>
                          <a:latin typeface="Calibri"/>
                        </a:rPr>
                        <a:t>employeur </a:t>
                      </a:r>
                      <a:r>
                        <a:rPr lang="fr-FR" sz="1000" b="0" i="0" u="none" strike="noStrike" dirty="0">
                          <a:solidFill>
                            <a:srgbClr val="000000"/>
                          </a:solidFill>
                          <a:effectLst/>
                          <a:latin typeface="Calibri"/>
                        </a:rPr>
                        <a:t>sur les deux dernières </a:t>
                      </a:r>
                      <a:r>
                        <a:rPr lang="fr-FR" sz="1000" b="0" i="0" u="none" strike="noStrike" dirty="0" smtClean="0">
                          <a:solidFill>
                            <a:srgbClr val="000000"/>
                          </a:solidFill>
                          <a:effectLst/>
                          <a:latin typeface="Calibri"/>
                        </a:rPr>
                        <a:t>années</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8096">
                <a:tc rowSpan="8">
                  <a:txBody>
                    <a:bodyPr/>
                    <a:lstStyle/>
                    <a:p>
                      <a:pPr algn="ctr" fontAlgn="ctr"/>
                      <a:r>
                        <a:rPr lang="fr-FR" sz="1000" b="0" i="0" u="none" strike="noStrike" dirty="0">
                          <a:solidFill>
                            <a:srgbClr val="000000"/>
                          </a:solidFill>
                          <a:effectLst/>
                          <a:latin typeface="Calibri"/>
                        </a:rPr>
                        <a:t>4</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8">
                  <a:txBody>
                    <a:bodyPr/>
                    <a:lstStyle/>
                    <a:p>
                      <a:pPr algn="l" fontAlgn="ctr"/>
                      <a:r>
                        <a:rPr lang="fr-FR" sz="1000" b="1" i="0" u="none" strike="noStrike" dirty="0">
                          <a:solidFill>
                            <a:srgbClr val="000000"/>
                          </a:solidFill>
                          <a:effectLst/>
                          <a:latin typeface="Calibri"/>
                        </a:rPr>
                        <a:t>Construction ou terrain + construction</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fr-FR" sz="1000" b="1" i="0" u="none" strike="noStrike" dirty="0">
                          <a:solidFill>
                            <a:srgbClr val="000000"/>
                          </a:solidFill>
                          <a:effectLst/>
                          <a:latin typeface="Calibri"/>
                        </a:rPr>
                        <a:t>Fiche coût de construction</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000" b="0" i="0" u="none" strike="noStrike" dirty="0" smtClean="0">
                          <a:solidFill>
                            <a:srgbClr val="000000"/>
                          </a:solidFill>
                          <a:effectLst/>
                          <a:latin typeface="Calibri"/>
                        </a:rPr>
                        <a:t>Présence de la </a:t>
                      </a:r>
                      <a:r>
                        <a:rPr lang="fr-FR" sz="1000" b="1" i="0" u="none" strike="noStrike" dirty="0" smtClean="0">
                          <a:solidFill>
                            <a:srgbClr val="000000"/>
                          </a:solidFill>
                          <a:effectLst/>
                          <a:latin typeface="Calibri"/>
                        </a:rPr>
                        <a:t>fiche coût de construction signée </a:t>
                      </a:r>
                      <a:r>
                        <a:rPr lang="fr-FR" sz="1000" b="0" i="0" u="none" strike="noStrike" dirty="0">
                          <a:solidFill>
                            <a:srgbClr val="000000"/>
                          </a:solidFill>
                          <a:effectLst/>
                          <a:latin typeface="Calibri"/>
                        </a:rPr>
                        <a:t>par le </a:t>
                      </a:r>
                      <a:r>
                        <a:rPr lang="fr-FR" sz="1000" b="0" i="0" u="none" strike="noStrike" dirty="0" smtClean="0">
                          <a:solidFill>
                            <a:srgbClr val="000000"/>
                          </a:solidFill>
                          <a:effectLst/>
                          <a:latin typeface="Calibri"/>
                        </a:rPr>
                        <a:t>client</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8096">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ctr"/>
                      <a:r>
                        <a:rPr lang="fr-FR" sz="1000" b="1" i="0" u="none" strike="noStrike" dirty="0" smtClean="0">
                          <a:solidFill>
                            <a:srgbClr val="000000"/>
                          </a:solidFill>
                          <a:effectLst/>
                          <a:latin typeface="Calibri"/>
                        </a:rPr>
                        <a:t>Même </a:t>
                      </a:r>
                      <a:r>
                        <a:rPr lang="fr-FR" sz="1000" b="1" i="0" u="none" strike="noStrike" dirty="0">
                          <a:solidFill>
                            <a:srgbClr val="000000"/>
                          </a:solidFill>
                          <a:effectLst/>
                          <a:latin typeface="Calibri"/>
                        </a:rPr>
                        <a:t>montant </a:t>
                      </a:r>
                      <a:r>
                        <a:rPr lang="fr-FR" sz="1000" b="1" i="0" u="none" strike="noStrike" dirty="0" smtClean="0">
                          <a:solidFill>
                            <a:srgbClr val="000000"/>
                          </a:solidFill>
                          <a:effectLst/>
                          <a:latin typeface="Calibri"/>
                        </a:rPr>
                        <a:t>(à l’euro près)</a:t>
                      </a:r>
                      <a:r>
                        <a:rPr lang="fr-FR" sz="1000" b="1" i="0" u="none" strike="noStrike" baseline="0" dirty="0" smtClean="0">
                          <a:solidFill>
                            <a:srgbClr val="000000"/>
                          </a:solidFill>
                          <a:effectLst/>
                          <a:latin typeface="Calibri"/>
                        </a:rPr>
                        <a:t> </a:t>
                      </a:r>
                      <a:r>
                        <a:rPr lang="fr-FR" sz="1000" b="0" i="0" u="none" strike="noStrike" dirty="0" smtClean="0">
                          <a:solidFill>
                            <a:srgbClr val="000000"/>
                          </a:solidFill>
                          <a:effectLst/>
                          <a:latin typeface="Calibri"/>
                        </a:rPr>
                        <a:t>entre </a:t>
                      </a:r>
                      <a:r>
                        <a:rPr lang="fr-FR" sz="1000" b="0" i="0" u="none" strike="noStrike" dirty="0">
                          <a:solidFill>
                            <a:srgbClr val="000000"/>
                          </a:solidFill>
                          <a:effectLst/>
                          <a:latin typeface="Calibri"/>
                        </a:rPr>
                        <a:t>fiche </a:t>
                      </a:r>
                      <a:r>
                        <a:rPr lang="fr-FR" sz="1000" b="0" i="0" u="none" strike="noStrike" dirty="0" smtClean="0">
                          <a:solidFill>
                            <a:srgbClr val="000000"/>
                          </a:solidFill>
                          <a:effectLst/>
                          <a:latin typeface="Calibri"/>
                        </a:rPr>
                        <a:t>de construction et </a:t>
                      </a:r>
                      <a:r>
                        <a:rPr lang="fr-FR" sz="1000" b="0" i="0" u="none" strike="noStrike" dirty="0" err="1" smtClean="0">
                          <a:solidFill>
                            <a:srgbClr val="000000"/>
                          </a:solidFill>
                          <a:effectLst/>
                          <a:latin typeface="Calibri"/>
                        </a:rPr>
                        <a:t>SimulCA</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8096">
                <a:tc vMerge="1">
                  <a:txBody>
                    <a:bodyPr/>
                    <a:lstStyle/>
                    <a:p>
                      <a:endParaRPr lang="fr-FR"/>
                    </a:p>
                  </a:txBody>
                  <a:tcPr/>
                </a:tc>
                <a:tc vMerge="1">
                  <a:txBody>
                    <a:bodyPr/>
                    <a:lstStyle/>
                    <a:p>
                      <a:endParaRPr lang="fr-FR"/>
                    </a:p>
                  </a:txBody>
                  <a:tcPr/>
                </a:tc>
                <a:tc rowSpan="3">
                  <a:txBody>
                    <a:bodyPr/>
                    <a:lstStyle/>
                    <a:p>
                      <a:pPr algn="l" fontAlgn="ctr"/>
                      <a:r>
                        <a:rPr lang="fr-FR" sz="1000" b="1" i="0" u="none" strike="noStrike">
                          <a:solidFill>
                            <a:srgbClr val="000000"/>
                          </a:solidFill>
                          <a:effectLst/>
                          <a:latin typeface="Calibri"/>
                        </a:rPr>
                        <a:t>Devis</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000" b="0" i="0" u="none" strike="noStrike" dirty="0" smtClean="0">
                          <a:solidFill>
                            <a:srgbClr val="000000"/>
                          </a:solidFill>
                          <a:effectLst/>
                          <a:latin typeface="Calibri"/>
                        </a:rPr>
                        <a:t>Vérification des devis : l’ensemble des éléments des</a:t>
                      </a:r>
                      <a:r>
                        <a:rPr lang="fr-FR" sz="1000" b="0" i="0" u="none" strike="noStrike" baseline="0" dirty="0" smtClean="0">
                          <a:solidFill>
                            <a:srgbClr val="000000"/>
                          </a:solidFill>
                          <a:effectLst/>
                          <a:latin typeface="Calibri"/>
                        </a:rPr>
                        <a:t> </a:t>
                      </a:r>
                      <a:r>
                        <a:rPr lang="fr-FR" sz="1000" b="1" i="0" u="none" strike="noStrike" dirty="0" smtClean="0">
                          <a:solidFill>
                            <a:srgbClr val="000000"/>
                          </a:solidFill>
                          <a:effectLst/>
                          <a:latin typeface="Calibri"/>
                        </a:rPr>
                        <a:t>devis sont finançables </a:t>
                      </a:r>
                      <a:r>
                        <a:rPr lang="fr-FR" sz="1000" b="0" i="0" u="none" strike="noStrike" dirty="0" smtClean="0">
                          <a:solidFill>
                            <a:srgbClr val="000000"/>
                          </a:solidFill>
                          <a:effectLst/>
                          <a:latin typeface="Calibri"/>
                        </a:rPr>
                        <a:t>(cf. aide fiche</a:t>
                      </a:r>
                      <a:r>
                        <a:rPr lang="fr-FR" sz="1000" b="0" i="0" u="none" strike="noStrike" baseline="0" dirty="0" smtClean="0">
                          <a:solidFill>
                            <a:srgbClr val="000000"/>
                          </a:solidFill>
                          <a:effectLst/>
                          <a:latin typeface="Calibri"/>
                        </a:rPr>
                        <a:t> coût de construction)</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380">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ctr"/>
                      <a:r>
                        <a:rPr lang="fr-FR" sz="1000" b="0" i="0" u="none" strike="noStrike" dirty="0" smtClean="0">
                          <a:solidFill>
                            <a:srgbClr val="000000"/>
                          </a:solidFill>
                          <a:effectLst/>
                          <a:latin typeface="Calibri"/>
                        </a:rPr>
                        <a:t>Vérification de la conformité</a:t>
                      </a:r>
                      <a:r>
                        <a:rPr lang="fr-FR" sz="1000" b="0" i="0" u="none" strike="noStrike" baseline="0" dirty="0" smtClean="0">
                          <a:solidFill>
                            <a:srgbClr val="000000"/>
                          </a:solidFill>
                          <a:effectLst/>
                          <a:latin typeface="Calibri"/>
                        </a:rPr>
                        <a:t> des d</a:t>
                      </a:r>
                      <a:r>
                        <a:rPr lang="fr-FR" sz="1000" b="0" i="0" u="none" strike="noStrike" dirty="0" smtClean="0">
                          <a:solidFill>
                            <a:srgbClr val="000000"/>
                          </a:solidFill>
                          <a:effectLst/>
                          <a:latin typeface="Calibri"/>
                        </a:rPr>
                        <a:t>evis : </a:t>
                      </a:r>
                      <a:r>
                        <a:rPr lang="fr-FR" sz="1000" b="1" i="0" u="none" strike="noStrike" dirty="0">
                          <a:solidFill>
                            <a:srgbClr val="000000"/>
                          </a:solidFill>
                          <a:effectLst/>
                          <a:latin typeface="Calibri"/>
                        </a:rPr>
                        <a:t>nom, adresse </a:t>
                      </a:r>
                      <a:r>
                        <a:rPr lang="fr-FR" sz="1000" b="1" i="0" u="none" strike="noStrike" dirty="0" smtClean="0">
                          <a:solidFill>
                            <a:srgbClr val="000000"/>
                          </a:solidFill>
                          <a:effectLst/>
                          <a:latin typeface="Calibri"/>
                        </a:rPr>
                        <a:t>et</a:t>
                      </a:r>
                      <a:r>
                        <a:rPr lang="fr-FR" sz="1000" b="1" i="0" u="none" strike="noStrike" baseline="0" dirty="0" smtClean="0">
                          <a:solidFill>
                            <a:srgbClr val="000000"/>
                          </a:solidFill>
                          <a:effectLst/>
                          <a:latin typeface="Calibri"/>
                        </a:rPr>
                        <a:t> date</a:t>
                      </a:r>
                      <a:endParaRPr lang="fr-FR" sz="1000" b="1"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8096">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ctr"/>
                      <a:r>
                        <a:rPr lang="fr-FR" sz="1000" b="0" i="0" u="none" strike="noStrike" dirty="0" smtClean="0">
                          <a:solidFill>
                            <a:srgbClr val="000000"/>
                          </a:solidFill>
                          <a:effectLst/>
                          <a:latin typeface="Calibri"/>
                        </a:rPr>
                        <a:t>Vérification des PIAF</a:t>
                      </a:r>
                      <a:r>
                        <a:rPr lang="fr-FR" sz="1000" b="0" i="0" u="none" strike="noStrike" baseline="0" dirty="0" smtClean="0">
                          <a:solidFill>
                            <a:srgbClr val="000000"/>
                          </a:solidFill>
                          <a:effectLst/>
                          <a:latin typeface="Calibri"/>
                        </a:rPr>
                        <a:t> </a:t>
                      </a:r>
                      <a:r>
                        <a:rPr lang="fr-FR" sz="1000" b="0" i="0" u="none" strike="noStrike" dirty="0" smtClean="0">
                          <a:solidFill>
                            <a:srgbClr val="000000"/>
                          </a:solidFill>
                          <a:effectLst/>
                          <a:latin typeface="Calibri"/>
                        </a:rPr>
                        <a:t>envoyées pour justifier </a:t>
                      </a:r>
                      <a:r>
                        <a:rPr lang="fr-FR" sz="1000" b="0" i="0" u="none" strike="noStrike" dirty="0">
                          <a:solidFill>
                            <a:srgbClr val="000000"/>
                          </a:solidFill>
                          <a:effectLst/>
                          <a:latin typeface="Calibri"/>
                        </a:rPr>
                        <a:t>un </a:t>
                      </a:r>
                      <a:r>
                        <a:rPr lang="fr-FR" sz="1000" b="0" i="0" u="none" strike="noStrike" dirty="0" smtClean="0">
                          <a:solidFill>
                            <a:srgbClr val="000000"/>
                          </a:solidFill>
                          <a:effectLst/>
                          <a:latin typeface="Calibri"/>
                        </a:rPr>
                        <a:t>devis (pas de page de catalogue, de factures déjà</a:t>
                      </a:r>
                      <a:r>
                        <a:rPr lang="fr-FR" sz="1000" b="0" i="0" u="none" strike="noStrike" baseline="0" dirty="0" smtClean="0">
                          <a:solidFill>
                            <a:srgbClr val="000000"/>
                          </a:solidFill>
                          <a:effectLst/>
                          <a:latin typeface="Calibri"/>
                        </a:rPr>
                        <a:t> payées…)</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380">
                <a:tc vMerge="1">
                  <a:txBody>
                    <a:bodyPr/>
                    <a:lstStyle/>
                    <a:p>
                      <a:endParaRPr lang="fr-FR"/>
                    </a:p>
                  </a:txBody>
                  <a:tcPr/>
                </a:tc>
                <a:tc vMerge="1">
                  <a:txBody>
                    <a:bodyPr/>
                    <a:lstStyle/>
                    <a:p>
                      <a:endParaRPr lang="fr-FR"/>
                    </a:p>
                  </a:txBody>
                  <a:tcPr/>
                </a:tc>
                <a:tc>
                  <a:txBody>
                    <a:bodyPr/>
                    <a:lstStyle/>
                    <a:p>
                      <a:pPr algn="l" fontAlgn="ctr"/>
                      <a:r>
                        <a:rPr lang="fr-FR" sz="1000" b="1" i="0" u="none" strike="noStrike">
                          <a:solidFill>
                            <a:srgbClr val="000000"/>
                          </a:solidFill>
                          <a:effectLst/>
                          <a:latin typeface="Calibri"/>
                        </a:rPr>
                        <a:t>Plans maison</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000" b="0" i="0" u="none" strike="noStrike" dirty="0" smtClean="0">
                          <a:solidFill>
                            <a:srgbClr val="000000"/>
                          </a:solidFill>
                          <a:effectLst/>
                          <a:latin typeface="Calibri"/>
                        </a:rPr>
                        <a:t>Présence des </a:t>
                      </a:r>
                      <a:r>
                        <a:rPr lang="fr-FR" sz="1000" b="1" i="0" u="none" strike="noStrike" dirty="0" smtClean="0">
                          <a:solidFill>
                            <a:srgbClr val="000000"/>
                          </a:solidFill>
                          <a:effectLst/>
                          <a:latin typeface="Calibri"/>
                        </a:rPr>
                        <a:t>plans </a:t>
                      </a:r>
                      <a:r>
                        <a:rPr lang="fr-FR" sz="1000" b="1" i="0" u="none" strike="noStrike" dirty="0">
                          <a:solidFill>
                            <a:srgbClr val="000000"/>
                          </a:solidFill>
                          <a:effectLst/>
                          <a:latin typeface="Calibri"/>
                        </a:rPr>
                        <a:t>projet </a:t>
                      </a:r>
                      <a:r>
                        <a:rPr lang="fr-FR" sz="1000" b="1" i="0" u="none" strike="noStrike" dirty="0" smtClean="0">
                          <a:solidFill>
                            <a:srgbClr val="000000"/>
                          </a:solidFill>
                          <a:effectLst/>
                          <a:latin typeface="Calibri"/>
                        </a:rPr>
                        <a:t>internes</a:t>
                      </a:r>
                      <a:r>
                        <a:rPr lang="fr-FR" sz="1000" b="0" i="0" u="none" strike="noStrike" dirty="0" smtClean="0">
                          <a:solidFill>
                            <a:srgbClr val="000000"/>
                          </a:solidFill>
                          <a:effectLst/>
                          <a:latin typeface="Calibri"/>
                        </a:rPr>
                        <a:t> (avec</a:t>
                      </a:r>
                      <a:r>
                        <a:rPr lang="fr-FR" sz="1000" b="0" i="0" u="none" strike="noStrike" baseline="0" dirty="0" smtClean="0">
                          <a:solidFill>
                            <a:srgbClr val="000000"/>
                          </a:solidFill>
                          <a:effectLst/>
                          <a:latin typeface="Calibri"/>
                        </a:rPr>
                        <a:t> surfaces détaillées</a:t>
                      </a:r>
                      <a:r>
                        <a:rPr lang="fr-FR" sz="1000" b="0" i="0" u="none" strike="noStrike" dirty="0" smtClean="0">
                          <a:solidFill>
                            <a:srgbClr val="000000"/>
                          </a:solidFill>
                          <a:effectLst/>
                          <a:latin typeface="Calibri"/>
                        </a:rPr>
                        <a:t>) </a:t>
                      </a:r>
                      <a:r>
                        <a:rPr lang="fr-FR" sz="1000" b="1" i="0" u="sng" strike="noStrike" dirty="0">
                          <a:solidFill>
                            <a:srgbClr val="000000"/>
                          </a:solidFill>
                          <a:effectLst/>
                          <a:latin typeface="Calibri"/>
                        </a:rPr>
                        <a:t>et</a:t>
                      </a:r>
                      <a:r>
                        <a:rPr lang="fr-FR" sz="1000" b="1" i="0" u="none" strike="noStrike" dirty="0">
                          <a:solidFill>
                            <a:srgbClr val="000000"/>
                          </a:solidFill>
                          <a:effectLst/>
                          <a:latin typeface="Calibri"/>
                        </a:rPr>
                        <a:t> </a:t>
                      </a:r>
                      <a:r>
                        <a:rPr lang="fr-FR" sz="1000" b="1" i="0" u="none" strike="noStrike" dirty="0" smtClean="0">
                          <a:solidFill>
                            <a:srgbClr val="000000"/>
                          </a:solidFill>
                          <a:effectLst/>
                          <a:latin typeface="Calibri"/>
                        </a:rPr>
                        <a:t>externe.</a:t>
                      </a:r>
                      <a:r>
                        <a:rPr lang="fr-FR" sz="1000" b="1" i="0" u="none" strike="noStrike" baseline="0" dirty="0" smtClean="0">
                          <a:solidFill>
                            <a:srgbClr val="000000"/>
                          </a:solidFill>
                          <a:effectLst/>
                          <a:latin typeface="Calibri"/>
                        </a:rPr>
                        <a:t> Paraphes et signatures sur toutes les pages</a:t>
                      </a:r>
                      <a:endParaRPr lang="fr-FR" sz="1000" b="1"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7282">
                <a:tc vMerge="1">
                  <a:txBody>
                    <a:bodyPr/>
                    <a:lstStyle/>
                    <a:p>
                      <a:endParaRPr lang="fr-FR"/>
                    </a:p>
                  </a:txBody>
                  <a:tcPr/>
                </a:tc>
                <a:tc vMerge="1">
                  <a:txBody>
                    <a:bodyPr/>
                    <a:lstStyle/>
                    <a:p>
                      <a:endParaRPr lang="fr-FR"/>
                    </a:p>
                  </a:txBody>
                  <a:tcPr/>
                </a:tc>
                <a:tc>
                  <a:txBody>
                    <a:bodyPr/>
                    <a:lstStyle/>
                    <a:p>
                      <a:pPr algn="l" fontAlgn="ctr"/>
                      <a:r>
                        <a:rPr lang="fr-FR" sz="1000" b="1" i="0" u="none" strike="noStrike" dirty="0">
                          <a:solidFill>
                            <a:srgbClr val="000000"/>
                          </a:solidFill>
                          <a:effectLst/>
                          <a:latin typeface="Calibri"/>
                        </a:rPr>
                        <a:t>Justif. propriété du </a:t>
                      </a:r>
                      <a:r>
                        <a:rPr lang="fr-FR" sz="1000" b="1" i="0" u="none" strike="noStrike" dirty="0" smtClean="0">
                          <a:solidFill>
                            <a:srgbClr val="000000"/>
                          </a:solidFill>
                          <a:effectLst/>
                          <a:latin typeface="Calibri"/>
                        </a:rPr>
                        <a:t>terrain </a:t>
                      </a:r>
                      <a:r>
                        <a:rPr lang="fr-FR" sz="1000" b="0" i="0" u="none" strike="noStrike" dirty="0" smtClean="0">
                          <a:solidFill>
                            <a:srgbClr val="000000"/>
                          </a:solidFill>
                          <a:effectLst/>
                          <a:latin typeface="Calibri"/>
                        </a:rPr>
                        <a:t>(si construction</a:t>
                      </a:r>
                      <a:r>
                        <a:rPr lang="fr-FR" sz="1000" b="0" i="0" u="none" strike="noStrike" baseline="0" dirty="0" smtClean="0">
                          <a:solidFill>
                            <a:srgbClr val="000000"/>
                          </a:solidFill>
                          <a:effectLst/>
                          <a:latin typeface="Calibri"/>
                        </a:rPr>
                        <a:t> seule)</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000" b="0" i="0" u="none" strike="noStrike" dirty="0" smtClean="0">
                          <a:solidFill>
                            <a:srgbClr val="000000"/>
                          </a:solidFill>
                          <a:effectLst/>
                          <a:latin typeface="Calibri"/>
                        </a:rPr>
                        <a:t>Présence du </a:t>
                      </a:r>
                      <a:r>
                        <a:rPr lang="fr-FR" sz="1000" b="1" i="0" u="none" strike="noStrike" dirty="0" smtClean="0">
                          <a:solidFill>
                            <a:srgbClr val="000000"/>
                          </a:solidFill>
                          <a:effectLst/>
                          <a:latin typeface="Calibri"/>
                        </a:rPr>
                        <a:t>justificatif</a:t>
                      </a:r>
                      <a:r>
                        <a:rPr lang="fr-FR" sz="1000" b="1" i="0" u="none" strike="noStrike" baseline="0" dirty="0" smtClean="0">
                          <a:solidFill>
                            <a:srgbClr val="000000"/>
                          </a:solidFill>
                          <a:effectLst/>
                          <a:latin typeface="Calibri"/>
                        </a:rPr>
                        <a:t> de propriété du terrain (acte notarié d’achat ou de donation)</a:t>
                      </a:r>
                    </a:p>
                    <a:p>
                      <a:pPr algn="l" fontAlgn="ctr"/>
                      <a:r>
                        <a:rPr lang="fr-FR" sz="1000" b="1" i="0" u="none" strike="noStrike" baseline="0" dirty="0" smtClean="0">
                          <a:solidFill>
                            <a:srgbClr val="000000"/>
                          </a:solidFill>
                          <a:effectLst/>
                          <a:latin typeface="Calibri"/>
                        </a:rPr>
                        <a:t>Présence du relevé hypothécaire, </a:t>
                      </a:r>
                      <a:r>
                        <a:rPr lang="fr-FR" sz="1000" b="0" i="0" u="none" strike="noStrike" baseline="0" dirty="0" smtClean="0">
                          <a:solidFill>
                            <a:srgbClr val="000000"/>
                          </a:solidFill>
                          <a:effectLst/>
                          <a:latin typeface="Calibri"/>
                        </a:rPr>
                        <a:t>pour prouver que le terrain n’est pas hypothéqué par ailleurs</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8096">
                <a:tc vMerge="1">
                  <a:txBody>
                    <a:bodyPr/>
                    <a:lstStyle/>
                    <a:p>
                      <a:endParaRPr lang="fr-FR"/>
                    </a:p>
                  </a:txBody>
                  <a:tcPr/>
                </a:tc>
                <a:tc vMerge="1">
                  <a:txBody>
                    <a:bodyPr/>
                    <a:lstStyle/>
                    <a:p>
                      <a:endParaRPr lang="fr-FR"/>
                    </a:p>
                  </a:txBody>
                  <a:tcPr/>
                </a:tc>
                <a:tc>
                  <a:txBody>
                    <a:bodyPr/>
                    <a:lstStyle/>
                    <a:p>
                      <a:pPr algn="l" fontAlgn="ctr"/>
                      <a:r>
                        <a:rPr lang="fr-FR" sz="1000" b="1" i="0" u="none" strike="noStrike" dirty="0">
                          <a:solidFill>
                            <a:srgbClr val="000000"/>
                          </a:solidFill>
                          <a:effectLst/>
                          <a:latin typeface="Calibri"/>
                        </a:rPr>
                        <a:t>Compromis terrain</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000" b="1" i="0" u="none" strike="noStrike" dirty="0" smtClean="0">
                          <a:solidFill>
                            <a:srgbClr val="000000"/>
                          </a:solidFill>
                          <a:effectLst/>
                          <a:latin typeface="Calibri"/>
                        </a:rPr>
                        <a:t>Même montant</a:t>
                      </a:r>
                      <a:r>
                        <a:rPr lang="fr-FR" sz="1000" b="1" i="0" u="none" strike="noStrike" baseline="0" dirty="0" smtClean="0">
                          <a:solidFill>
                            <a:srgbClr val="000000"/>
                          </a:solidFill>
                          <a:effectLst/>
                          <a:latin typeface="Calibri"/>
                        </a:rPr>
                        <a:t> </a:t>
                      </a:r>
                      <a:r>
                        <a:rPr lang="fr-FR" sz="1000" b="0" i="0" u="none" strike="noStrike" dirty="0" smtClean="0">
                          <a:solidFill>
                            <a:srgbClr val="000000"/>
                          </a:solidFill>
                          <a:effectLst/>
                          <a:latin typeface="Calibri"/>
                        </a:rPr>
                        <a:t>entre le compromis</a:t>
                      </a:r>
                      <a:r>
                        <a:rPr lang="fr-FR" sz="1000" b="0" i="0" u="none" strike="noStrike" baseline="0" dirty="0" smtClean="0">
                          <a:solidFill>
                            <a:srgbClr val="000000"/>
                          </a:solidFill>
                          <a:effectLst/>
                          <a:latin typeface="Calibri"/>
                        </a:rPr>
                        <a:t> et celui renseigné dans </a:t>
                      </a:r>
                      <a:r>
                        <a:rPr lang="fr-FR" sz="1000" b="0" i="0" u="none" strike="noStrike" baseline="0" dirty="0" err="1" smtClean="0">
                          <a:solidFill>
                            <a:srgbClr val="000000"/>
                          </a:solidFill>
                          <a:effectLst/>
                          <a:latin typeface="Calibri"/>
                        </a:rPr>
                        <a:t>SimulCA</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8096">
                <a:tc rowSpan="4">
                  <a:txBody>
                    <a:bodyPr/>
                    <a:lstStyle/>
                    <a:p>
                      <a:pPr algn="ctr" fontAlgn="ctr"/>
                      <a:r>
                        <a:rPr lang="fr-FR" sz="1000" b="0" i="0" u="none" strike="noStrike">
                          <a:solidFill>
                            <a:srgbClr val="000000"/>
                          </a:solidFill>
                          <a:effectLst/>
                          <a:latin typeface="Calibri"/>
                        </a:rPr>
                        <a:t>5</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4">
                  <a:txBody>
                    <a:bodyPr/>
                    <a:lstStyle/>
                    <a:p>
                      <a:pPr algn="l" fontAlgn="ctr"/>
                      <a:r>
                        <a:rPr lang="fr-FR" sz="1000" b="1" i="0" u="none" strike="noStrike" dirty="0">
                          <a:solidFill>
                            <a:srgbClr val="000000"/>
                          </a:solidFill>
                          <a:effectLst/>
                          <a:latin typeface="Calibri"/>
                        </a:rPr>
                        <a:t>Acquisition + travaux</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3">
                  <a:txBody>
                    <a:bodyPr/>
                    <a:lstStyle/>
                    <a:p>
                      <a:pPr algn="l" fontAlgn="ctr"/>
                      <a:r>
                        <a:rPr lang="fr-FR" sz="1000" b="1" i="0" u="none" strike="noStrike">
                          <a:solidFill>
                            <a:srgbClr val="000000"/>
                          </a:solidFill>
                          <a:effectLst/>
                          <a:latin typeface="Calibri"/>
                        </a:rPr>
                        <a:t>Devis</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1000" b="1" i="0" u="none" strike="noStrike" dirty="0" smtClean="0">
                          <a:solidFill>
                            <a:srgbClr val="000000"/>
                          </a:solidFill>
                          <a:effectLst/>
                          <a:latin typeface="Calibri"/>
                        </a:rPr>
                        <a:t>L’ensemble des éléments</a:t>
                      </a:r>
                      <a:r>
                        <a:rPr lang="fr-FR" sz="1000" b="1" i="0" u="none" strike="noStrike" baseline="0" dirty="0" smtClean="0">
                          <a:solidFill>
                            <a:srgbClr val="000000"/>
                          </a:solidFill>
                          <a:effectLst/>
                          <a:latin typeface="Calibri"/>
                        </a:rPr>
                        <a:t> </a:t>
                      </a:r>
                      <a:r>
                        <a:rPr lang="fr-FR" sz="1000" b="0" i="0" u="none" strike="noStrike" baseline="0" dirty="0" smtClean="0">
                          <a:solidFill>
                            <a:srgbClr val="000000"/>
                          </a:solidFill>
                          <a:effectLst/>
                          <a:latin typeface="Calibri"/>
                        </a:rPr>
                        <a:t>mentionnés dans les devis </a:t>
                      </a:r>
                      <a:r>
                        <a:rPr lang="fr-FR" sz="1000" b="1" i="0" u="none" strike="noStrike" baseline="0" dirty="0" smtClean="0">
                          <a:solidFill>
                            <a:srgbClr val="000000"/>
                          </a:solidFill>
                          <a:effectLst/>
                          <a:latin typeface="Calibri"/>
                        </a:rPr>
                        <a:t>sont finançables </a:t>
                      </a:r>
                      <a:r>
                        <a:rPr lang="fr-FR" sz="1000" b="0" i="0" u="none" strike="noStrike" baseline="0" dirty="0" smtClean="0">
                          <a:solidFill>
                            <a:srgbClr val="000000"/>
                          </a:solidFill>
                          <a:effectLst/>
                          <a:latin typeface="Calibri"/>
                        </a:rPr>
                        <a:t>dans le cadre du prêt</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54380">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ctr"/>
                      <a:r>
                        <a:rPr lang="fr-FR" sz="1000" b="0" i="0" u="none" strike="noStrike" dirty="0" smtClean="0">
                          <a:solidFill>
                            <a:srgbClr val="000000"/>
                          </a:solidFill>
                          <a:effectLst/>
                          <a:latin typeface="Calibri"/>
                        </a:rPr>
                        <a:t>Vérification</a:t>
                      </a:r>
                      <a:r>
                        <a:rPr lang="fr-FR" sz="1000" b="0" i="0" u="none" strike="noStrike" baseline="0" dirty="0" smtClean="0">
                          <a:solidFill>
                            <a:srgbClr val="000000"/>
                          </a:solidFill>
                          <a:effectLst/>
                          <a:latin typeface="Calibri"/>
                        </a:rPr>
                        <a:t> de la </a:t>
                      </a:r>
                      <a:r>
                        <a:rPr lang="fr-FR" sz="1000" b="1" i="0" u="none" strike="noStrike" dirty="0" smtClean="0">
                          <a:solidFill>
                            <a:srgbClr val="000000"/>
                          </a:solidFill>
                          <a:effectLst/>
                          <a:latin typeface="Calibri"/>
                        </a:rPr>
                        <a:t>conformité</a:t>
                      </a:r>
                      <a:r>
                        <a:rPr lang="fr-FR" sz="1000" b="1" i="0" u="none" strike="noStrike" baseline="0" dirty="0" smtClean="0">
                          <a:solidFill>
                            <a:srgbClr val="000000"/>
                          </a:solidFill>
                          <a:effectLst/>
                          <a:latin typeface="Calibri"/>
                        </a:rPr>
                        <a:t> des devis :</a:t>
                      </a:r>
                      <a:r>
                        <a:rPr lang="fr-FR" sz="1000" b="0" i="0" u="none" strike="noStrike" dirty="0" smtClean="0">
                          <a:solidFill>
                            <a:srgbClr val="000000"/>
                          </a:solidFill>
                          <a:effectLst/>
                          <a:latin typeface="Calibri"/>
                        </a:rPr>
                        <a:t> </a:t>
                      </a:r>
                      <a:r>
                        <a:rPr lang="fr-FR" sz="1000" b="0" i="0" u="none" strike="noStrike" dirty="0">
                          <a:solidFill>
                            <a:srgbClr val="000000"/>
                          </a:solidFill>
                          <a:effectLst/>
                          <a:latin typeface="Calibri"/>
                        </a:rPr>
                        <a:t>nom, adresse </a:t>
                      </a:r>
                      <a:r>
                        <a:rPr lang="fr-FR" sz="1000" b="0" i="0" u="none" strike="noStrike" dirty="0" smtClean="0">
                          <a:solidFill>
                            <a:srgbClr val="000000"/>
                          </a:solidFill>
                          <a:effectLst/>
                          <a:latin typeface="Calibri"/>
                        </a:rPr>
                        <a:t>et</a:t>
                      </a:r>
                      <a:r>
                        <a:rPr lang="fr-FR" sz="1000" b="0" i="0" u="none" strike="noStrike" baseline="0" dirty="0" smtClean="0">
                          <a:solidFill>
                            <a:srgbClr val="000000"/>
                          </a:solidFill>
                          <a:effectLst/>
                          <a:latin typeface="Calibri"/>
                        </a:rPr>
                        <a:t> date</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8096">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ctr"/>
                      <a:r>
                        <a:rPr lang="fr-FR" sz="1000" b="0" i="0" u="none" strike="noStrike" dirty="0" smtClean="0">
                          <a:solidFill>
                            <a:srgbClr val="000000"/>
                          </a:solidFill>
                          <a:effectLst/>
                          <a:latin typeface="+mn-lt"/>
                        </a:rPr>
                        <a:t>Vérification des PIAF</a:t>
                      </a:r>
                      <a:r>
                        <a:rPr lang="fr-FR" sz="1000" b="0" i="0" u="none" strike="noStrike" baseline="0" dirty="0" smtClean="0">
                          <a:solidFill>
                            <a:srgbClr val="000000"/>
                          </a:solidFill>
                          <a:effectLst/>
                          <a:latin typeface="+mn-lt"/>
                        </a:rPr>
                        <a:t> </a:t>
                      </a:r>
                      <a:r>
                        <a:rPr lang="fr-FR" sz="1000" b="0" i="0" u="none" strike="noStrike" dirty="0" smtClean="0">
                          <a:solidFill>
                            <a:srgbClr val="000000"/>
                          </a:solidFill>
                          <a:effectLst/>
                          <a:latin typeface="+mn-lt"/>
                        </a:rPr>
                        <a:t>envoyées pour justifier un devis (pas de page de catalogue, de factures déjà</a:t>
                      </a:r>
                      <a:r>
                        <a:rPr lang="fr-FR" sz="1000" b="0" i="0" u="none" strike="noStrike" baseline="0" dirty="0" smtClean="0">
                          <a:solidFill>
                            <a:srgbClr val="000000"/>
                          </a:solidFill>
                          <a:effectLst/>
                          <a:latin typeface="+mn-lt"/>
                        </a:rPr>
                        <a:t> payées…)</a:t>
                      </a:r>
                      <a:endParaRPr lang="fr-FR" sz="1000" b="0" i="0" u="none" strike="noStrike" dirty="0">
                        <a:solidFill>
                          <a:srgbClr val="000000"/>
                        </a:solidFill>
                        <a:effectLst/>
                        <a:latin typeface="+mn-lt"/>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8096">
                <a:tc vMerge="1">
                  <a:txBody>
                    <a:bodyPr/>
                    <a:lstStyle/>
                    <a:p>
                      <a:endParaRPr lang="fr-FR"/>
                    </a:p>
                  </a:txBody>
                  <a:tcPr/>
                </a:tc>
                <a:tc vMerge="1">
                  <a:txBody>
                    <a:bodyPr/>
                    <a:lstStyle/>
                    <a:p>
                      <a:endParaRPr lang="fr-FR"/>
                    </a:p>
                  </a:txBody>
                  <a:tcPr/>
                </a:tc>
                <a:tc>
                  <a:txBody>
                    <a:bodyPr/>
                    <a:lstStyle/>
                    <a:p>
                      <a:pPr algn="l" fontAlgn="ctr"/>
                      <a:r>
                        <a:rPr lang="fr-FR" sz="1000" b="1" i="0" u="none" strike="noStrike">
                          <a:solidFill>
                            <a:srgbClr val="000000"/>
                          </a:solidFill>
                          <a:effectLst/>
                          <a:latin typeface="Calibri"/>
                        </a:rPr>
                        <a:t>Compromis</a:t>
                      </a: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1000" b="1" i="0" u="none" strike="noStrike" dirty="0" smtClean="0">
                          <a:solidFill>
                            <a:srgbClr val="000000"/>
                          </a:solidFill>
                          <a:effectLst/>
                          <a:latin typeface="Calibri"/>
                        </a:rPr>
                        <a:t>Même montant (à l’euro près) entre compromis </a:t>
                      </a:r>
                      <a:r>
                        <a:rPr lang="fr-FR" sz="1000" b="0" i="0" u="none" strike="noStrike" dirty="0">
                          <a:solidFill>
                            <a:srgbClr val="000000"/>
                          </a:solidFill>
                          <a:effectLst/>
                          <a:latin typeface="Calibri"/>
                        </a:rPr>
                        <a:t>et </a:t>
                      </a:r>
                      <a:r>
                        <a:rPr lang="fr-FR" sz="1000" b="0" i="0" u="none" strike="noStrike" dirty="0" err="1">
                          <a:solidFill>
                            <a:srgbClr val="000000"/>
                          </a:solidFill>
                          <a:effectLst/>
                          <a:latin typeface="Calibri"/>
                        </a:rPr>
                        <a:t>SimulCA</a:t>
                      </a:r>
                      <a:endParaRPr lang="fr-FR" sz="1000" b="0" i="0" u="none" strike="noStrike" dirty="0">
                        <a:solidFill>
                          <a:srgbClr val="000000"/>
                        </a:solidFill>
                        <a:effectLst/>
                        <a:latin typeface="Calibri"/>
                      </a:endParaRPr>
                    </a:p>
                  </a:txBody>
                  <a:tcPr marL="72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bl>
          </a:graphicData>
        </a:graphic>
      </p:graphicFrame>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1" name="Rectangle 10"/>
          <p:cNvSpPr/>
          <p:nvPr/>
        </p:nvSpPr>
        <p:spPr>
          <a:xfrm>
            <a:off x="359538" y="682897"/>
            <a:ext cx="6825710"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Principales sources de dossier KO : contrôle certification</a:t>
            </a:r>
            <a:endParaRPr lang="fr-FR" sz="300" i="1" dirty="0"/>
          </a:p>
        </p:txBody>
      </p:sp>
      <p:sp>
        <p:nvSpPr>
          <p:cNvPr id="13" name="Rectangle 12">
            <a:extLst>
              <a:ext uri="{FF2B5EF4-FFF2-40B4-BE49-F238E27FC236}">
                <a16:creationId xmlns:a16="http://schemas.microsoft.com/office/drawing/2014/main" xmlns="" id="{2510ED12-117E-43E0-B39E-E2FD77DEA5B5}"/>
              </a:ext>
            </a:extLst>
          </p:cNvPr>
          <p:cNvSpPr/>
          <p:nvPr/>
        </p:nvSpPr>
        <p:spPr>
          <a:xfrm>
            <a:off x="3291" y="2092"/>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4" name="Espace réservé du texte 2">
            <a:extLst>
              <a:ext uri="{FF2B5EF4-FFF2-40B4-BE49-F238E27FC236}">
                <a16:creationId xmlns:a16="http://schemas.microsoft.com/office/drawing/2014/main" xmlns="" id="{679B6EA6-4282-4598-B867-80EE5DC7A5B3}"/>
              </a:ext>
            </a:extLst>
          </p:cNvPr>
          <p:cNvSpPr txBox="1">
            <a:spLocks/>
          </p:cNvSpPr>
          <p:nvPr/>
        </p:nvSpPr>
        <p:spPr>
          <a:xfrm>
            <a:off x="1658965" y="24136"/>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8.5 RDV de finalisation dossier</a:t>
            </a:r>
            <a:endParaRPr lang="fr-FR" sz="2400" dirty="0"/>
          </a:p>
        </p:txBody>
      </p:sp>
      <p:sp>
        <p:nvSpPr>
          <p:cNvPr id="16"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7" name="Picture 2" descr="Résultat de recherche d'images pour &quot;clic icone&quot;">
            <a:hlinkClick r:id="rId6"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100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 name="Cadre 36"/>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32" name="Rectangle 31"/>
          <p:cNvSpPr/>
          <p:nvPr/>
        </p:nvSpPr>
        <p:spPr>
          <a:xfrm>
            <a:off x="359538" y="682897"/>
            <a:ext cx="7401774"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Transfert dossier vers Back Office pour signature électronique des offres</a:t>
            </a:r>
            <a:endParaRPr lang="fr-FR" sz="300" i="1" dirty="0"/>
          </a:p>
        </p:txBody>
      </p:sp>
      <p:sp>
        <p:nvSpPr>
          <p:cNvPr id="33" name="Rectangle 32">
            <a:extLst>
              <a:ext uri="{FF2B5EF4-FFF2-40B4-BE49-F238E27FC236}">
                <a16:creationId xmlns:a16="http://schemas.microsoft.com/office/drawing/2014/main" xmlns="" id="{2510ED12-117E-43E0-B39E-E2FD77DEA5B5}"/>
              </a:ext>
            </a:extLst>
          </p:cNvPr>
          <p:cNvSpPr/>
          <p:nvPr/>
        </p:nvSpPr>
        <p:spPr>
          <a:xfrm>
            <a:off x="13924" y="12725"/>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35" name="Espace réservé du texte 2">
            <a:extLst>
              <a:ext uri="{FF2B5EF4-FFF2-40B4-BE49-F238E27FC236}">
                <a16:creationId xmlns:a16="http://schemas.microsoft.com/office/drawing/2014/main" xmlns="" id="{679B6EA6-4282-4598-B867-80EE5DC7A5B3}"/>
              </a:ext>
            </a:extLst>
          </p:cNvPr>
          <p:cNvSpPr txBox="1">
            <a:spLocks/>
          </p:cNvSpPr>
          <p:nvPr/>
        </p:nvSpPr>
        <p:spPr>
          <a:xfrm>
            <a:off x="1573901" y="13503"/>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8.6 RDV de finalisation dossier</a:t>
            </a:r>
            <a:endParaRPr lang="fr-FR" sz="2400" dirty="0"/>
          </a:p>
        </p:txBody>
      </p:sp>
      <p:sp>
        <p:nvSpPr>
          <p:cNvPr id="6" name="Rectangle 5"/>
          <p:cNvSpPr/>
          <p:nvPr/>
        </p:nvSpPr>
        <p:spPr>
          <a:xfrm>
            <a:off x="632519" y="1268760"/>
            <a:ext cx="8496945" cy="2954655"/>
          </a:xfrm>
          <a:prstGeom prst="rect">
            <a:avLst/>
          </a:prstGeom>
        </p:spPr>
        <p:txBody>
          <a:bodyPr wrap="square">
            <a:spAutoFit/>
          </a:bodyPr>
          <a:lstStyle/>
          <a:p>
            <a:r>
              <a:rPr lang="fr-FR" sz="1200" b="1" u="sng" dirty="0" smtClean="0"/>
              <a:t>Prêt </a:t>
            </a:r>
            <a:r>
              <a:rPr lang="fr-FR" sz="1200" b="1" u="sng" dirty="0"/>
              <a:t>avec </a:t>
            </a:r>
            <a:r>
              <a:rPr lang="fr-FR" sz="1200" b="1" u="sng" dirty="0" smtClean="0"/>
              <a:t>certification</a:t>
            </a:r>
            <a:endParaRPr lang="fr-FR" sz="1200" b="1" u="sng" dirty="0"/>
          </a:p>
          <a:p>
            <a:endParaRPr lang="fr-FR" sz="400" dirty="0"/>
          </a:p>
          <a:p>
            <a:pPr marL="228600" indent="-228600">
              <a:buFont typeface="Arial" panose="020B0604020202020204" pitchFamily="34" charset="0"/>
              <a:buAutoNum type="arabicParenR"/>
            </a:pPr>
            <a:r>
              <a:rPr lang="fr-FR" sz="1100" dirty="0"/>
              <a:t>Une fois la certification validée, le back-office renvoie un mail de confirmation permettant d’actionner le transfert pour contrôle avant édition</a:t>
            </a:r>
          </a:p>
          <a:p>
            <a:pPr marL="228600" indent="-228600">
              <a:buFont typeface="Arial" panose="020B0604020202020204" pitchFamily="34" charset="0"/>
              <a:buAutoNum type="arabicParenR"/>
            </a:pPr>
            <a:r>
              <a:rPr lang="fr-FR" sz="1100" dirty="0"/>
              <a:t>Compléter </a:t>
            </a:r>
            <a:r>
              <a:rPr lang="fr-FR" sz="1100" dirty="0" smtClean="0"/>
              <a:t>le </a:t>
            </a:r>
            <a:r>
              <a:rPr lang="fr-FR" sz="1100" dirty="0"/>
              <a:t>dossier client si besoin, avec toutes les pièces justificatives nécessaires à l’édition</a:t>
            </a:r>
          </a:p>
          <a:p>
            <a:pPr marL="228600" indent="-228600">
              <a:buFont typeface="Arial" panose="020B0604020202020204" pitchFamily="34" charset="0"/>
              <a:buAutoNum type="arabicParenR"/>
            </a:pPr>
            <a:r>
              <a:rPr lang="fr-FR" sz="1100" dirty="0"/>
              <a:t>S’assurer de la conformité des pièces justificatives </a:t>
            </a:r>
            <a:r>
              <a:rPr lang="fr-FR" sz="1100" i="1" dirty="0"/>
              <a:t>(voir points particuliers ci-dessous)</a:t>
            </a:r>
          </a:p>
          <a:p>
            <a:pPr marL="228600" indent="-228600">
              <a:buFont typeface="Arial" panose="020B0604020202020204" pitchFamily="34" charset="0"/>
              <a:buAutoNum type="arabicParenR"/>
            </a:pPr>
            <a:r>
              <a:rPr lang="fr-FR" sz="1100" dirty="0"/>
              <a:t>Vérifier que la décision a bien été renseignée dans la rubrique « avis et commentaire » de Green, en particulier dans les cas de délégation d’octroi </a:t>
            </a:r>
            <a:r>
              <a:rPr lang="fr-FR" sz="1100" i="1" dirty="0"/>
              <a:t>(voir </a:t>
            </a:r>
            <a:r>
              <a:rPr lang="fr-FR" sz="1100" i="1" dirty="0" smtClean="0"/>
              <a:t>Fiche technique 7.8)</a:t>
            </a:r>
            <a:endParaRPr lang="fr-FR" sz="1100" i="1" dirty="0"/>
          </a:p>
          <a:p>
            <a:pPr marL="228600" indent="-228600">
              <a:buFont typeface="Arial" panose="020B0604020202020204" pitchFamily="34" charset="0"/>
              <a:buAutoNum type="arabicParenR"/>
            </a:pPr>
            <a:r>
              <a:rPr lang="fr-FR" sz="1100" dirty="0"/>
              <a:t>Déclencher le transfert du dossier vers le back-office pour les contrôles avant édition</a:t>
            </a:r>
          </a:p>
          <a:p>
            <a:pPr defTabSz="736609">
              <a:defRPr/>
            </a:pPr>
            <a:r>
              <a:rPr lang="fr-FR" sz="1100" b="1" dirty="0"/>
              <a:t>Attention : le transfert n’est pas automatique, il doit être déclenché manuellement</a:t>
            </a:r>
          </a:p>
          <a:p>
            <a:endParaRPr lang="fr-FR" sz="1100" dirty="0"/>
          </a:p>
          <a:p>
            <a:r>
              <a:rPr lang="fr-FR" sz="1200" b="1" u="sng" dirty="0" smtClean="0"/>
              <a:t>Prêt </a:t>
            </a:r>
            <a:r>
              <a:rPr lang="fr-FR" sz="1200" b="1" u="sng" dirty="0"/>
              <a:t>sans </a:t>
            </a:r>
            <a:r>
              <a:rPr lang="fr-FR" sz="1200" b="1" u="sng" dirty="0" smtClean="0"/>
              <a:t>certification</a:t>
            </a:r>
            <a:endParaRPr lang="fr-FR" sz="1200" b="1" u="sng" dirty="0"/>
          </a:p>
          <a:p>
            <a:endParaRPr lang="fr-FR" sz="400" b="1" dirty="0"/>
          </a:p>
          <a:p>
            <a:pPr marL="228600" indent="-228600">
              <a:buFont typeface="Arial" panose="020B0604020202020204" pitchFamily="34" charset="0"/>
              <a:buAutoNum type="arabicParenR"/>
            </a:pPr>
            <a:r>
              <a:rPr lang="fr-FR" sz="1100" dirty="0"/>
              <a:t>Compléter le dossier client avec toutes les pièces justificatives nécessaires à l’édition</a:t>
            </a:r>
          </a:p>
          <a:p>
            <a:pPr marL="228600" indent="-228600">
              <a:buFont typeface="Arial" panose="020B0604020202020204" pitchFamily="34" charset="0"/>
              <a:buAutoNum type="arabicParenR"/>
            </a:pPr>
            <a:r>
              <a:rPr lang="fr-FR" sz="1100" dirty="0"/>
              <a:t>S’assurer de la conformité des pièces justificatives  </a:t>
            </a:r>
            <a:r>
              <a:rPr lang="fr-FR" sz="1100" i="1" dirty="0"/>
              <a:t>(voir points particuliers ci-dessous)</a:t>
            </a:r>
          </a:p>
          <a:p>
            <a:pPr marL="228600" indent="-228600">
              <a:buFont typeface="Arial" panose="020B0604020202020204" pitchFamily="34" charset="0"/>
              <a:buAutoNum type="arabicParenR"/>
            </a:pPr>
            <a:r>
              <a:rPr lang="fr-FR" sz="1100" dirty="0"/>
              <a:t>Vérifier que la décision a bien été renseignée dans la rubrique « avis et commentaire » de Green, en particulier dans les cas de délégation d’octroi </a:t>
            </a:r>
            <a:r>
              <a:rPr lang="fr-FR" sz="1100" i="1" dirty="0"/>
              <a:t>(voir fiche technique 7.8</a:t>
            </a:r>
            <a:r>
              <a:rPr lang="fr-FR" sz="1100" i="1" dirty="0" smtClean="0"/>
              <a:t>)</a:t>
            </a:r>
            <a:endParaRPr lang="fr-FR" sz="1100" i="1" dirty="0"/>
          </a:p>
          <a:p>
            <a:pPr marL="228600" indent="-228600">
              <a:buFont typeface="Arial" panose="020B0604020202020204" pitchFamily="34" charset="0"/>
              <a:buAutoNum type="arabicParenR"/>
            </a:pPr>
            <a:r>
              <a:rPr lang="fr-FR" sz="1100" dirty="0"/>
              <a:t>Déclencher le transfert du dossier vers le back-office pour les contrôles avant édition</a:t>
            </a:r>
          </a:p>
          <a:p>
            <a:r>
              <a:rPr lang="fr-FR" sz="1100" b="1" dirty="0"/>
              <a:t>Attention : le transfert n’est pas automatique, il doit être déclenché manuellement</a:t>
            </a:r>
          </a:p>
        </p:txBody>
      </p:sp>
      <p:graphicFrame>
        <p:nvGraphicFramePr>
          <p:cNvPr id="11" name="Tableau 10"/>
          <p:cNvGraphicFramePr>
            <a:graphicFrameLocks noGrp="1"/>
          </p:cNvGraphicFramePr>
          <p:nvPr>
            <p:extLst>
              <p:ext uri="{D42A27DB-BD31-4B8C-83A1-F6EECF244321}">
                <p14:modId xmlns:p14="http://schemas.microsoft.com/office/powerpoint/2010/main" val="1436519923"/>
              </p:ext>
            </p:extLst>
          </p:nvPr>
        </p:nvGraphicFramePr>
        <p:xfrm>
          <a:off x="632518" y="4632057"/>
          <a:ext cx="8352929" cy="1630396"/>
        </p:xfrm>
        <a:graphic>
          <a:graphicData uri="http://schemas.openxmlformats.org/drawingml/2006/table">
            <a:tbl>
              <a:tblPr firstRow="1" bandRow="1">
                <a:tableStyleId>{8B474BC9-D0CF-4241-9BFE-268074C0953F}</a:tableStyleId>
              </a:tblPr>
              <a:tblGrid>
                <a:gridCol w="2088231"/>
                <a:gridCol w="6264698"/>
              </a:tblGrid>
              <a:tr h="191146">
                <a:tc>
                  <a:txBody>
                    <a:bodyPr/>
                    <a:lstStyle/>
                    <a:p>
                      <a:pPr algn="ctr"/>
                      <a:r>
                        <a:rPr lang="fr-FR" sz="1000" dirty="0" smtClean="0"/>
                        <a:t>Cas particulier</a:t>
                      </a:r>
                      <a:endParaRPr lang="fr-FR" sz="1000" dirty="0"/>
                    </a:p>
                  </a:txBody>
                  <a:tcPr marL="36000" marR="36000" marT="36000" marB="36000"/>
                </a:tc>
                <a:tc>
                  <a:txBody>
                    <a:bodyPr/>
                    <a:lstStyle/>
                    <a:p>
                      <a:pPr algn="ctr"/>
                      <a:r>
                        <a:rPr lang="fr-FR" sz="1000" dirty="0" smtClean="0"/>
                        <a:t>Points</a:t>
                      </a:r>
                      <a:r>
                        <a:rPr lang="fr-FR" sz="1000" baseline="0" dirty="0" smtClean="0"/>
                        <a:t> à vérifier bloquants à l’édition – </a:t>
                      </a:r>
                      <a:r>
                        <a:rPr lang="fr-FR" sz="1000" i="1" baseline="0" dirty="0" smtClean="0"/>
                        <a:t>non exhaustif</a:t>
                      </a:r>
                      <a:endParaRPr lang="fr-FR" sz="1000" i="1" dirty="0"/>
                    </a:p>
                  </a:txBody>
                  <a:tcPr marL="36000" marR="36000" marT="36000" marB="36000"/>
                </a:tc>
              </a:tr>
              <a:tr h="204274">
                <a:tc>
                  <a:txBody>
                    <a:bodyPr/>
                    <a:lstStyle/>
                    <a:p>
                      <a:r>
                        <a:rPr lang="fr-FR" sz="1000" b="1" dirty="0" smtClean="0"/>
                        <a:t>Demande de financement</a:t>
                      </a:r>
                      <a:endParaRPr lang="fr-FR" sz="1000" b="1" dirty="0"/>
                    </a:p>
                  </a:txBody>
                  <a:tcPr marL="36000" marR="36000" marT="36000" marB="36000" anchor="ctr"/>
                </a:tc>
                <a:tc>
                  <a:txBody>
                    <a:bodyPr/>
                    <a:lstStyle/>
                    <a:p>
                      <a:pPr marL="171450" indent="-171450">
                        <a:buFont typeface="Arial" panose="020B0604020202020204" pitchFamily="34" charset="0"/>
                        <a:buChar char="•"/>
                      </a:pPr>
                      <a:r>
                        <a:rPr lang="fr-FR" sz="900" baseline="0" dirty="0" smtClean="0"/>
                        <a:t>Paraphes et signature du client</a:t>
                      </a:r>
                    </a:p>
                  </a:txBody>
                  <a:tcPr marL="36000" marR="36000" marT="36000" marB="36000"/>
                </a:tc>
              </a:tr>
              <a:tr h="191146">
                <a:tc>
                  <a:txBody>
                    <a:bodyPr/>
                    <a:lstStyle/>
                    <a:p>
                      <a:r>
                        <a:rPr lang="fr-FR" sz="1000" b="1" dirty="0" smtClean="0"/>
                        <a:t>Garanties</a:t>
                      </a:r>
                      <a:endParaRPr lang="fr-FR" sz="1000" b="1" dirty="0"/>
                    </a:p>
                  </a:txBody>
                  <a:tcPr marL="36000" marR="36000" marT="36000" marB="36000" anchor="ctr"/>
                </a:tc>
                <a:tc>
                  <a:txBody>
                    <a:bodyPr/>
                    <a:lstStyle/>
                    <a:p>
                      <a:pPr marL="171450" marR="0" indent="-171450" algn="l" defTabSz="7366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00" baseline="0" dirty="0" smtClean="0"/>
                        <a:t>Vérifier la répartition PPD / hypothèque</a:t>
                      </a:r>
                    </a:p>
                  </a:txBody>
                  <a:tcPr marL="36000" marR="36000" marT="36000" marB="36000"/>
                </a:tc>
              </a:tr>
              <a:tr h="320962">
                <a:tc>
                  <a:txBody>
                    <a:bodyPr/>
                    <a:lstStyle/>
                    <a:p>
                      <a:r>
                        <a:rPr lang="fr-FR" sz="1000" b="1" dirty="0" smtClean="0"/>
                        <a:t>Garantie</a:t>
                      </a:r>
                      <a:r>
                        <a:rPr lang="fr-FR" sz="1000" b="1" baseline="0" dirty="0" smtClean="0"/>
                        <a:t> autre que PPD / hypothèque</a:t>
                      </a:r>
                      <a:endParaRPr lang="fr-FR" sz="1000" b="1" dirty="0"/>
                    </a:p>
                  </a:txBody>
                  <a:tcPr marL="36000" marR="36000" marT="36000" marB="36000" anchor="ctr"/>
                </a:tc>
                <a:tc>
                  <a:txBody>
                    <a:bodyPr/>
                    <a:lstStyle/>
                    <a:p>
                      <a:pPr marL="171450" marR="0" indent="-171450" algn="l" defTabSz="7366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00" baseline="0" dirty="0" smtClean="0"/>
                        <a:t>Nom du notaire (en charge de la transaction) à </a:t>
                      </a:r>
                      <a:r>
                        <a:rPr lang="fr-FR" sz="900" baseline="0" dirty="0" err="1" smtClean="0"/>
                        <a:t>renseinger</a:t>
                      </a:r>
                      <a:r>
                        <a:rPr lang="fr-FR" sz="900" baseline="0" dirty="0" smtClean="0"/>
                        <a:t> dans Green dans tous les cas (montage dossier / saisie notaire)</a:t>
                      </a:r>
                    </a:p>
                  </a:txBody>
                  <a:tcPr marL="36000" marR="36000" marT="36000" marB="36000"/>
                </a:tc>
              </a:tr>
              <a:tr h="191146">
                <a:tc>
                  <a:txBody>
                    <a:bodyPr/>
                    <a:lstStyle/>
                    <a:p>
                      <a:r>
                        <a:rPr lang="fr-FR" sz="1000" b="1" dirty="0" smtClean="0"/>
                        <a:t>ADE</a:t>
                      </a:r>
                      <a:endParaRPr lang="fr-FR" sz="1000" b="1" dirty="0"/>
                    </a:p>
                  </a:txBody>
                  <a:tcPr marL="36000" marR="36000" marT="36000" marB="36000" anchor="ctr"/>
                </a:tc>
                <a:tc>
                  <a:txBody>
                    <a:bodyPr/>
                    <a:lstStyle/>
                    <a:p>
                      <a:pPr marL="171450" indent="-171450">
                        <a:buFont typeface="Arial" panose="020B0604020202020204" pitchFamily="34" charset="0"/>
                        <a:buChar char="•"/>
                      </a:pPr>
                      <a:r>
                        <a:rPr lang="fr-FR" sz="900" baseline="0" dirty="0" smtClean="0"/>
                        <a:t>Vérifier les quotités pour chaque emprunteur</a:t>
                      </a:r>
                    </a:p>
                  </a:txBody>
                  <a:tcPr marL="36000" marR="36000" marT="36000" marB="36000"/>
                </a:tc>
              </a:tr>
              <a:tr h="411834">
                <a:tc>
                  <a:txBody>
                    <a:bodyPr/>
                    <a:lstStyle/>
                    <a:p>
                      <a:r>
                        <a:rPr lang="fr-FR" sz="1000" b="1" dirty="0" smtClean="0"/>
                        <a:t>ADE externe</a:t>
                      </a:r>
                      <a:endParaRPr lang="fr-FR" sz="1000" b="1" dirty="0"/>
                    </a:p>
                  </a:txBody>
                  <a:tcPr marL="36000" marR="36000" marT="36000" marB="36000" anchor="ctr"/>
                </a:tc>
                <a:tc>
                  <a:txBody>
                    <a:bodyPr/>
                    <a:lstStyle/>
                    <a:p>
                      <a:pPr marL="171450" indent="-171450">
                        <a:buFont typeface="Arial" panose="020B0604020202020204" pitchFamily="34" charset="0"/>
                        <a:buChar char="•"/>
                      </a:pPr>
                      <a:r>
                        <a:rPr lang="fr-FR" sz="900" baseline="0" dirty="0" smtClean="0"/>
                        <a:t>Délégation portant la mention « Bénéficiaire acceptant » signée par les trois intervenants : client, DDA et assureur externe</a:t>
                      </a:r>
                    </a:p>
                    <a:p>
                      <a:pPr marL="171450" indent="-171450">
                        <a:buFont typeface="Arial" panose="020B0604020202020204" pitchFamily="34" charset="0"/>
                        <a:buChar char="•"/>
                      </a:pPr>
                      <a:r>
                        <a:rPr lang="fr-FR" sz="900" baseline="0" dirty="0" smtClean="0"/>
                        <a:t>Délégation tamponnée avec le tampon de l’agence</a:t>
                      </a:r>
                    </a:p>
                  </a:txBody>
                  <a:tcPr marL="36000" marR="36000" marT="36000" marB="36000"/>
                </a:tc>
              </a:tr>
            </a:tbl>
          </a:graphicData>
        </a:graphic>
      </p:graphicFrame>
      <p:sp>
        <p:nvSpPr>
          <p:cNvPr id="9"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0" name="Picture 2" descr="Résultat de recherche d'images pour &quot;clic icone&quot;">
            <a:hlinkClick r:id="rId2"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595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t 3" hidden="1"/>
          <p:cNvGraphicFramePr>
            <a:graphicFrameLocks noChangeAspect="1"/>
          </p:cNvGraphicFramePr>
          <p:nvPr>
            <p:custDataLst>
              <p:tags r:id="rId2"/>
            </p:custDataLst>
            <p:extLst>
              <p:ext uri="{D42A27DB-BD31-4B8C-83A1-F6EECF244321}">
                <p14:modId xmlns:p14="http://schemas.microsoft.com/office/powerpoint/2010/main" val="2229691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8589"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6" name="Espace réservé du texte 2"/>
          <p:cNvSpPr txBox="1">
            <a:spLocks/>
          </p:cNvSpPr>
          <p:nvPr/>
        </p:nvSpPr>
        <p:spPr>
          <a:xfrm>
            <a:off x="-2223766" y="2348880"/>
            <a:ext cx="7344817" cy="726305"/>
          </a:xfrm>
          <a:prstGeom prst="rect">
            <a:avLst/>
          </a:prstGeom>
        </p:spPr>
        <p:txBody>
          <a:bodyPr vert="horz" lIns="0" tIns="41994" rIns="83988" bIns="41994" rtlCol="0" anchor="ctr">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a:buNone/>
            </a:pPr>
            <a:endParaRPr lang="fr-FR" dirty="0" smtClean="0"/>
          </a:p>
        </p:txBody>
      </p:sp>
      <p:sp>
        <p:nvSpPr>
          <p:cNvPr id="11" name="Rectangle 10"/>
          <p:cNvSpPr/>
          <p:nvPr/>
        </p:nvSpPr>
        <p:spPr>
          <a:xfrm>
            <a:off x="359538" y="682897"/>
            <a:ext cx="7401774"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Principales sources de dossier KO : contrôle avant édition</a:t>
            </a:r>
            <a:endParaRPr lang="fr-FR" sz="300" i="1" dirty="0"/>
          </a:p>
        </p:txBody>
      </p:sp>
      <p:sp>
        <p:nvSpPr>
          <p:cNvPr id="13" name="Rectangle 12">
            <a:extLst>
              <a:ext uri="{FF2B5EF4-FFF2-40B4-BE49-F238E27FC236}">
                <a16:creationId xmlns:a16="http://schemas.microsoft.com/office/drawing/2014/main" xmlns="" id="{2510ED12-117E-43E0-B39E-E2FD77DEA5B5}"/>
              </a:ext>
            </a:extLst>
          </p:cNvPr>
          <p:cNvSpPr/>
          <p:nvPr/>
        </p:nvSpPr>
        <p:spPr>
          <a:xfrm>
            <a:off x="13924" y="12725"/>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4" name="Espace réservé du texte 2">
            <a:extLst>
              <a:ext uri="{FF2B5EF4-FFF2-40B4-BE49-F238E27FC236}">
                <a16:creationId xmlns:a16="http://schemas.microsoft.com/office/drawing/2014/main" xmlns="" id="{679B6EA6-4282-4598-B867-80EE5DC7A5B3}"/>
              </a:ext>
            </a:extLst>
          </p:cNvPr>
          <p:cNvSpPr txBox="1">
            <a:spLocks/>
          </p:cNvSpPr>
          <p:nvPr/>
        </p:nvSpPr>
        <p:spPr>
          <a:xfrm>
            <a:off x="1573901" y="13503"/>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8.7 RDV de finalisation dossier</a:t>
            </a:r>
            <a:endParaRPr lang="fr-FR" sz="2400" dirty="0"/>
          </a:p>
        </p:txBody>
      </p:sp>
      <p:sp>
        <p:nvSpPr>
          <p:cNvPr id="16"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7" name="Picture 2" descr="Résultat de recherche d'images pour &quot;clic icone&quot;">
            <a:hlinkClick r:id="rId6"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pic>
        <p:nvPicPr>
          <p:cNvPr id="318523" name="Picture 59" descr="C:\Users\U012246\AppData\Local\Microsoft\Windows\Temporary Internet Files\Content.Outlook\ZYTXOIA2\plaque 62 (2).PNG"/>
          <p:cNvPicPr>
            <a:picLocks noChangeAspect="1" noChangeArrowheads="1"/>
          </p:cNvPicPr>
          <p:nvPr/>
        </p:nvPicPr>
        <p:blipFill rotWithShape="1">
          <a:blip r:embed="rId8">
            <a:extLst>
              <a:ext uri="{28A0092B-C50C-407E-A947-70E740481C1C}">
                <a14:useLocalDpi xmlns:a14="http://schemas.microsoft.com/office/drawing/2010/main" val="0"/>
              </a:ext>
            </a:extLst>
          </a:blip>
          <a:srcRect b="4578"/>
          <a:stretch/>
        </p:blipFill>
        <p:spPr bwMode="auto">
          <a:xfrm>
            <a:off x="923362" y="1101494"/>
            <a:ext cx="8059275" cy="510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463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Objet 7" hidden="1"/>
          <p:cNvGraphicFramePr>
            <a:graphicFrameLocks noChangeAspect="1"/>
          </p:cNvGraphicFramePr>
          <p:nvPr>
            <p:custDataLst>
              <p:tags r:id="rId2"/>
            </p:custDataLst>
            <p:extLst>
              <p:ext uri="{D42A27DB-BD31-4B8C-83A1-F6EECF244321}">
                <p14:modId xmlns:p14="http://schemas.microsoft.com/office/powerpoint/2010/main" val="28901013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1424"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30" name="Image 29"/>
          <p:cNvPicPr/>
          <p:nvPr/>
        </p:nvPicPr>
        <p:blipFill rotWithShape="1">
          <a:blip r:embed="rId6"/>
          <a:srcRect t="12033" r="72095" b="20036"/>
          <a:stretch/>
        </p:blipFill>
        <p:spPr bwMode="auto">
          <a:xfrm>
            <a:off x="416496" y="2060849"/>
            <a:ext cx="4142760" cy="3744416"/>
          </a:xfrm>
          <a:prstGeom prst="rect">
            <a:avLst/>
          </a:prstGeom>
          <a:ln>
            <a:noFill/>
          </a:ln>
          <a:effectLst/>
          <a:extLst>
            <a:ext uri="{53640926-AAD7-44D8-BBD7-CCE9431645EC}">
              <a14:shadowObscured xmlns:a14="http://schemas.microsoft.com/office/drawing/2010/main"/>
            </a:ext>
          </a:extLst>
        </p:spPr>
      </p:pic>
      <p:sp>
        <p:nvSpPr>
          <p:cNvPr id="31" name="Rectangle 30"/>
          <p:cNvSpPr/>
          <p:nvPr/>
        </p:nvSpPr>
        <p:spPr>
          <a:xfrm>
            <a:off x="1928664" y="2995095"/>
            <a:ext cx="1456250" cy="654618"/>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19" name="Rectangle 18"/>
          <p:cNvSpPr/>
          <p:nvPr/>
        </p:nvSpPr>
        <p:spPr>
          <a:xfrm>
            <a:off x="1712640" y="2995095"/>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A</a:t>
            </a:r>
            <a:endParaRPr lang="fr-FR" sz="1050" b="1" dirty="0">
              <a:solidFill>
                <a:schemeClr val="bg1"/>
              </a:solidFill>
            </a:endParaRPr>
          </a:p>
        </p:txBody>
      </p:sp>
      <p:sp>
        <p:nvSpPr>
          <p:cNvPr id="32" name="Rectangle 31"/>
          <p:cNvSpPr/>
          <p:nvPr/>
        </p:nvSpPr>
        <p:spPr>
          <a:xfrm>
            <a:off x="446098" y="3655743"/>
            <a:ext cx="3586350" cy="851338"/>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33" name="Rectangle 32"/>
          <p:cNvSpPr/>
          <p:nvPr/>
        </p:nvSpPr>
        <p:spPr>
          <a:xfrm>
            <a:off x="446098" y="4507080"/>
            <a:ext cx="3586350" cy="504239"/>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34" name="Rectangle 33"/>
          <p:cNvSpPr/>
          <p:nvPr/>
        </p:nvSpPr>
        <p:spPr>
          <a:xfrm>
            <a:off x="446098" y="3486954"/>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B</a:t>
            </a:r>
            <a:endParaRPr lang="fr-FR" sz="1050" b="1" dirty="0">
              <a:solidFill>
                <a:schemeClr val="bg1"/>
              </a:solidFill>
            </a:endParaRPr>
          </a:p>
        </p:txBody>
      </p:sp>
      <p:sp>
        <p:nvSpPr>
          <p:cNvPr id="35" name="Rectangle 34"/>
          <p:cNvSpPr/>
          <p:nvPr/>
        </p:nvSpPr>
        <p:spPr>
          <a:xfrm>
            <a:off x="446098" y="4855106"/>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a:solidFill>
                  <a:schemeClr val="bg1"/>
                </a:solidFill>
              </a:rPr>
              <a:t>C</a:t>
            </a:r>
          </a:p>
        </p:txBody>
      </p:sp>
      <p:sp>
        <p:nvSpPr>
          <p:cNvPr id="20" name="ZoneTexte 19"/>
          <p:cNvSpPr txBox="1"/>
          <p:nvPr/>
        </p:nvSpPr>
        <p:spPr>
          <a:xfrm>
            <a:off x="694516" y="1257242"/>
            <a:ext cx="8599732" cy="430887"/>
          </a:xfrm>
          <a:prstGeom prst="rect">
            <a:avLst/>
          </a:prstGeom>
          <a:noFill/>
        </p:spPr>
        <p:txBody>
          <a:bodyPr wrap="square" rtlCol="0">
            <a:spAutoFit/>
          </a:bodyPr>
          <a:lstStyle/>
          <a:p>
            <a:r>
              <a:rPr lang="fr-FR" sz="1100" b="1" dirty="0" smtClean="0"/>
              <a:t>En cas de KO lors des contrôles back-office (certification, édition et retour d’offre), le collaborateur back-office traitant le dossier renvoie un mail avec le motif du KO à l’instructeur du dossier</a:t>
            </a:r>
          </a:p>
        </p:txBody>
      </p:sp>
      <p:sp>
        <p:nvSpPr>
          <p:cNvPr id="21" name="Espace réservé du texte 1"/>
          <p:cNvSpPr>
            <a:spLocks noGrp="1"/>
          </p:cNvSpPr>
          <p:nvPr>
            <p:ph type="body" sz="quarter" idx="13"/>
          </p:nvPr>
        </p:nvSpPr>
        <p:spPr>
          <a:xfrm>
            <a:off x="4808984" y="1988840"/>
            <a:ext cx="4855600" cy="4104456"/>
          </a:xfrm>
        </p:spPr>
        <p:txBody>
          <a:bodyPr anchor="t"/>
          <a:lstStyle/>
          <a:p>
            <a:pPr marL="228600" indent="-228600">
              <a:lnSpc>
                <a:spcPct val="100000"/>
              </a:lnSpc>
              <a:spcBef>
                <a:spcPts val="600"/>
              </a:spcBef>
              <a:buAutoNum type="arabicParenR"/>
            </a:pPr>
            <a:r>
              <a:rPr lang="fr-FR" sz="1100" cap="none" dirty="0" smtClean="0">
                <a:solidFill>
                  <a:schemeClr val="tx1"/>
                </a:solidFill>
              </a:rPr>
              <a:t>Ouvrir le mail et prendre connaissance du motif du KO</a:t>
            </a:r>
            <a:endParaRPr lang="fr-FR" sz="1100" dirty="0">
              <a:solidFill>
                <a:schemeClr val="tx1"/>
              </a:solidFill>
            </a:endParaRPr>
          </a:p>
          <a:p>
            <a:pPr marL="228600" indent="-228600">
              <a:lnSpc>
                <a:spcPct val="100000"/>
              </a:lnSpc>
              <a:spcBef>
                <a:spcPts val="600"/>
              </a:spcBef>
              <a:buAutoNum type="arabicParenR"/>
            </a:pPr>
            <a:r>
              <a:rPr lang="fr-FR" sz="1100" cap="none" dirty="0" smtClean="0">
                <a:solidFill>
                  <a:schemeClr val="tx1"/>
                </a:solidFill>
              </a:rPr>
              <a:t>Saisir les corrections nécessaires dans le dossier Green du client. </a:t>
            </a:r>
            <a:br>
              <a:rPr lang="fr-FR" sz="1100" cap="none" dirty="0" smtClean="0">
                <a:solidFill>
                  <a:schemeClr val="tx1"/>
                </a:solidFill>
              </a:rPr>
            </a:br>
            <a:r>
              <a:rPr lang="fr-FR" sz="1100" cap="none" dirty="0" smtClean="0">
                <a:solidFill>
                  <a:schemeClr val="tx1"/>
                </a:solidFill>
              </a:rPr>
              <a:t>Contacter le back office si besoin</a:t>
            </a:r>
          </a:p>
          <a:p>
            <a:pPr marL="228600" indent="-228600">
              <a:lnSpc>
                <a:spcPct val="100000"/>
              </a:lnSpc>
              <a:spcBef>
                <a:spcPts val="600"/>
              </a:spcBef>
              <a:buAutoNum type="arabicParenR"/>
            </a:pPr>
            <a:r>
              <a:rPr lang="fr-FR" sz="1100" cap="none" dirty="0" smtClean="0">
                <a:solidFill>
                  <a:schemeClr val="tx1"/>
                </a:solidFill>
              </a:rPr>
              <a:t>Ouvrir le formulaire « Retour après corrections anomalies crédits part ». </a:t>
            </a:r>
            <a:r>
              <a:rPr lang="fr-FR" sz="1100" b="1" i="1" cap="none" dirty="0" smtClean="0">
                <a:solidFill>
                  <a:schemeClr val="tx1"/>
                </a:solidFill>
              </a:rPr>
              <a:t>Chemin d’accès : </a:t>
            </a:r>
            <a:r>
              <a:rPr lang="fr-FR" sz="1100" i="1" cap="none" dirty="0">
                <a:solidFill>
                  <a:schemeClr val="tx1"/>
                </a:solidFill>
              </a:rPr>
              <a:t>I</a:t>
            </a:r>
            <a:r>
              <a:rPr lang="fr-FR" sz="1100" i="1" cap="none" dirty="0" smtClean="0">
                <a:solidFill>
                  <a:schemeClr val="tx1"/>
                </a:solidFill>
              </a:rPr>
              <a:t>ntranet / mon </a:t>
            </a:r>
            <a:r>
              <a:rPr lang="fr-FR" sz="1100" i="1" cap="none" dirty="0" err="1" smtClean="0">
                <a:solidFill>
                  <a:schemeClr val="tx1"/>
                </a:solidFill>
              </a:rPr>
              <a:t>Mérier</a:t>
            </a:r>
            <a:r>
              <a:rPr lang="fr-FR" sz="1100" i="1" cap="none" dirty="0" smtClean="0">
                <a:solidFill>
                  <a:schemeClr val="tx1"/>
                </a:solidFill>
              </a:rPr>
              <a:t> / Boite à outils / Tous les outils  « F » =&gt; Formulaires </a:t>
            </a:r>
            <a:r>
              <a:rPr lang="fr-FR" sz="1100" i="1" cap="none" dirty="0">
                <a:solidFill>
                  <a:schemeClr val="tx1"/>
                </a:solidFill>
              </a:rPr>
              <a:t>:</a:t>
            </a:r>
            <a:r>
              <a:rPr lang="fr-FR" sz="1100" i="1" cap="none" dirty="0" smtClean="0">
                <a:solidFill>
                  <a:schemeClr val="tx1"/>
                </a:solidFill>
              </a:rPr>
              <a:t> Liste des formulaires </a:t>
            </a:r>
            <a:r>
              <a:rPr lang="fr-FR" sz="1100" i="1" cap="none" dirty="0">
                <a:solidFill>
                  <a:schemeClr val="tx1"/>
                </a:solidFill>
              </a:rPr>
              <a:t>/</a:t>
            </a:r>
            <a:r>
              <a:rPr lang="fr-FR" sz="1100" i="1" cap="none" dirty="0" smtClean="0">
                <a:solidFill>
                  <a:schemeClr val="tx1"/>
                </a:solidFill>
              </a:rPr>
              <a:t> Fonctionnement Agences de proximité =&gt; Retour après corrections anomalies crédit part</a:t>
            </a:r>
            <a:endParaRPr lang="fr-FR" sz="1100" b="1" i="1" cap="none" dirty="0" smtClean="0">
              <a:solidFill>
                <a:schemeClr val="tx1"/>
              </a:solidFill>
            </a:endParaRPr>
          </a:p>
          <a:p>
            <a:pPr marL="228600" indent="-228600">
              <a:lnSpc>
                <a:spcPct val="100000"/>
              </a:lnSpc>
              <a:spcBef>
                <a:spcPts val="600"/>
              </a:spcBef>
              <a:buAutoNum type="arabicParenR"/>
            </a:pPr>
            <a:r>
              <a:rPr lang="fr-FR" sz="1100" cap="none" dirty="0" smtClean="0">
                <a:solidFill>
                  <a:schemeClr val="tx1"/>
                </a:solidFill>
              </a:rPr>
              <a:t>Renseigner le formulaire :</a:t>
            </a:r>
            <a:endParaRPr lang="fr-FR" sz="1100" b="1" dirty="0" smtClean="0"/>
          </a:p>
          <a:p>
            <a:pPr marL="444500" lvl="1">
              <a:lnSpc>
                <a:spcPct val="100000"/>
              </a:lnSpc>
              <a:buNone/>
            </a:pPr>
            <a:r>
              <a:rPr lang="fr-FR" sz="1100" cap="none" dirty="0" smtClean="0">
                <a:solidFill>
                  <a:schemeClr val="tx1"/>
                </a:solidFill>
              </a:rPr>
              <a:t>A) Sélectionner l’étape de contrôle</a:t>
            </a:r>
          </a:p>
          <a:p>
            <a:pPr marL="444500" lvl="1">
              <a:lnSpc>
                <a:spcPct val="100000"/>
              </a:lnSpc>
              <a:buNone/>
              <a:tabLst/>
            </a:pPr>
            <a:r>
              <a:rPr lang="fr-FR" sz="1100" cap="none" dirty="0">
                <a:solidFill>
                  <a:schemeClr val="tx1"/>
                </a:solidFill>
              </a:rPr>
              <a:t>B) Renseigner les informations relatives au Client</a:t>
            </a:r>
          </a:p>
          <a:p>
            <a:pPr marL="628650" lvl="1" indent="-184150">
              <a:lnSpc>
                <a:spcPct val="100000"/>
              </a:lnSpc>
              <a:buNone/>
              <a:tabLst/>
            </a:pPr>
            <a:r>
              <a:rPr lang="fr-FR" sz="1100" cap="none" dirty="0">
                <a:solidFill>
                  <a:schemeClr val="tx1"/>
                </a:solidFill>
              </a:rPr>
              <a:t>C) Renseigner le type de prêt, ajouter commentaire et pièce jointe </a:t>
            </a:r>
            <a:r>
              <a:rPr lang="fr-FR" sz="1100" cap="none" dirty="0" smtClean="0">
                <a:solidFill>
                  <a:schemeClr val="tx1"/>
                </a:solidFill>
              </a:rPr>
              <a:t/>
            </a:r>
            <a:br>
              <a:rPr lang="fr-FR" sz="1100" cap="none" dirty="0" smtClean="0">
                <a:solidFill>
                  <a:schemeClr val="tx1"/>
                </a:solidFill>
              </a:rPr>
            </a:br>
            <a:r>
              <a:rPr lang="fr-FR" sz="1100" cap="none" dirty="0" smtClean="0">
                <a:solidFill>
                  <a:schemeClr val="tx1"/>
                </a:solidFill>
              </a:rPr>
              <a:t>si </a:t>
            </a:r>
            <a:r>
              <a:rPr lang="fr-FR" sz="1100" cap="none" dirty="0">
                <a:solidFill>
                  <a:schemeClr val="tx1"/>
                </a:solidFill>
              </a:rPr>
              <a:t>nécessaire</a:t>
            </a:r>
          </a:p>
          <a:p>
            <a:pPr marL="444500" lvl="1">
              <a:lnSpc>
                <a:spcPct val="100000"/>
              </a:lnSpc>
              <a:buNone/>
            </a:pPr>
            <a:r>
              <a:rPr lang="fr-FR" sz="1100" cap="none" dirty="0">
                <a:solidFill>
                  <a:schemeClr val="tx1"/>
                </a:solidFill>
              </a:rPr>
              <a:t>D) Envoyer </a:t>
            </a:r>
            <a:r>
              <a:rPr lang="fr-FR" sz="1100" cap="none" dirty="0" smtClean="0">
                <a:solidFill>
                  <a:schemeClr val="tx1"/>
                </a:solidFill>
              </a:rPr>
              <a:t>le </a:t>
            </a:r>
            <a:r>
              <a:rPr lang="fr-FR" sz="1100" cap="none" dirty="0">
                <a:solidFill>
                  <a:schemeClr val="tx1"/>
                </a:solidFill>
              </a:rPr>
              <a:t>formulaire</a:t>
            </a:r>
          </a:p>
          <a:p>
            <a:pPr marL="269875" lvl="1">
              <a:lnSpc>
                <a:spcPct val="100000"/>
              </a:lnSpc>
              <a:spcBef>
                <a:spcPts val="1200"/>
              </a:spcBef>
              <a:buNone/>
              <a:tabLst/>
            </a:pPr>
            <a:r>
              <a:rPr lang="fr-FR" sz="1100" cap="none" dirty="0">
                <a:solidFill>
                  <a:schemeClr val="tx1"/>
                </a:solidFill>
              </a:rPr>
              <a:t>Il est transmis automatiquement au back-office pour réexamen du dossier</a:t>
            </a:r>
          </a:p>
          <a:p>
            <a:pPr lvl="1">
              <a:lnSpc>
                <a:spcPct val="100000"/>
              </a:lnSpc>
              <a:spcBef>
                <a:spcPts val="1200"/>
              </a:spcBef>
              <a:buNone/>
            </a:pPr>
            <a:r>
              <a:rPr lang="fr-FR" sz="1100" b="1" u="sng" cap="none" dirty="0" smtClean="0">
                <a:solidFill>
                  <a:schemeClr val="tx1"/>
                </a:solidFill>
              </a:rPr>
              <a:t>Si </a:t>
            </a:r>
            <a:r>
              <a:rPr lang="fr-FR" sz="1100" b="1" u="sng" cap="none" dirty="0">
                <a:solidFill>
                  <a:schemeClr val="tx1"/>
                </a:solidFill>
              </a:rPr>
              <a:t>le KO n’est toujours pas </a:t>
            </a:r>
            <a:r>
              <a:rPr lang="fr-FR" sz="1100" b="1" u="sng" cap="none" dirty="0" smtClean="0">
                <a:solidFill>
                  <a:schemeClr val="tx1"/>
                </a:solidFill>
              </a:rPr>
              <a:t>résolu</a:t>
            </a:r>
            <a:endParaRPr lang="fr-FR" sz="1100" b="1" u="sng" cap="none" dirty="0">
              <a:solidFill>
                <a:schemeClr val="tx1"/>
              </a:solidFill>
            </a:endParaRPr>
          </a:p>
          <a:p>
            <a:pPr lvl="1">
              <a:lnSpc>
                <a:spcPct val="100000"/>
              </a:lnSpc>
              <a:spcBef>
                <a:spcPts val="0"/>
              </a:spcBef>
              <a:buNone/>
            </a:pPr>
            <a:r>
              <a:rPr lang="fr-FR" sz="1100" cap="none" dirty="0">
                <a:solidFill>
                  <a:schemeClr val="tx1"/>
                </a:solidFill>
              </a:rPr>
              <a:t>Un nouveau mail est envoyé à l’instructeur du dossier</a:t>
            </a:r>
          </a:p>
          <a:p>
            <a:pPr lvl="1">
              <a:lnSpc>
                <a:spcPct val="100000"/>
              </a:lnSpc>
              <a:spcBef>
                <a:spcPts val="0"/>
              </a:spcBef>
              <a:buNone/>
            </a:pPr>
            <a:r>
              <a:rPr lang="fr-FR" sz="1100" cap="none" dirty="0">
                <a:solidFill>
                  <a:schemeClr val="tx1"/>
                </a:solidFill>
              </a:rPr>
              <a:t>Compléter une nouvelle fiche de « Retour après corrections anomalies crédits part »</a:t>
            </a:r>
          </a:p>
          <a:p>
            <a:pPr lvl="1">
              <a:lnSpc>
                <a:spcPct val="100000"/>
              </a:lnSpc>
              <a:spcBef>
                <a:spcPts val="0"/>
              </a:spcBef>
              <a:buNone/>
            </a:pPr>
            <a:endParaRPr lang="fr-FR" sz="1100" cap="none" dirty="0">
              <a:solidFill>
                <a:schemeClr val="tx1"/>
              </a:solidFill>
            </a:endParaRPr>
          </a:p>
          <a:p>
            <a:pPr lvl="1">
              <a:lnSpc>
                <a:spcPct val="100000"/>
              </a:lnSpc>
              <a:spcBef>
                <a:spcPts val="0"/>
              </a:spcBef>
              <a:buNone/>
            </a:pPr>
            <a:r>
              <a:rPr lang="fr-FR" sz="1100" b="1" u="sng" cap="none" dirty="0" smtClean="0">
                <a:solidFill>
                  <a:schemeClr val="tx1"/>
                </a:solidFill>
              </a:rPr>
              <a:t>Si </a:t>
            </a:r>
            <a:r>
              <a:rPr lang="fr-FR" sz="1100" b="1" u="sng" cap="none" dirty="0">
                <a:solidFill>
                  <a:schemeClr val="tx1"/>
                </a:solidFill>
              </a:rPr>
              <a:t>le KO est </a:t>
            </a:r>
            <a:r>
              <a:rPr lang="fr-FR" sz="1100" b="1" u="sng" cap="none" dirty="0" smtClean="0">
                <a:solidFill>
                  <a:schemeClr val="tx1"/>
                </a:solidFill>
              </a:rPr>
              <a:t>résolu</a:t>
            </a:r>
            <a:endParaRPr lang="fr-FR" sz="1100" b="1" u="sng" cap="none" dirty="0">
              <a:solidFill>
                <a:schemeClr val="tx1"/>
              </a:solidFill>
            </a:endParaRPr>
          </a:p>
          <a:p>
            <a:pPr lvl="1">
              <a:lnSpc>
                <a:spcPct val="100000"/>
              </a:lnSpc>
              <a:spcBef>
                <a:spcPts val="0"/>
              </a:spcBef>
              <a:buNone/>
            </a:pPr>
            <a:r>
              <a:rPr lang="fr-FR" sz="1100" cap="none" dirty="0">
                <a:solidFill>
                  <a:schemeClr val="tx1"/>
                </a:solidFill>
              </a:rPr>
              <a:t>Un mail de validation est envoyé à l’instructeur</a:t>
            </a:r>
          </a:p>
        </p:txBody>
      </p:sp>
      <p:sp>
        <p:nvSpPr>
          <p:cNvPr id="22" name="Rectangle 21"/>
          <p:cNvSpPr/>
          <p:nvPr/>
        </p:nvSpPr>
        <p:spPr>
          <a:xfrm>
            <a:off x="359538" y="682897"/>
            <a:ext cx="6825710"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Procédures en cas de KO</a:t>
            </a:r>
            <a:endParaRPr lang="fr-FR" sz="300" i="1" dirty="0"/>
          </a:p>
        </p:txBody>
      </p:sp>
      <p:sp>
        <p:nvSpPr>
          <p:cNvPr id="23" name="Rectangle 22">
            <a:extLst>
              <a:ext uri="{FF2B5EF4-FFF2-40B4-BE49-F238E27FC236}">
                <a16:creationId xmlns:a16="http://schemas.microsoft.com/office/drawing/2014/main" xmlns="" id="{2510ED12-117E-43E0-B39E-E2FD77DEA5B5}"/>
              </a:ext>
            </a:extLst>
          </p:cNvPr>
          <p:cNvSpPr/>
          <p:nvPr/>
        </p:nvSpPr>
        <p:spPr>
          <a:xfrm>
            <a:off x="3291" y="2092"/>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24" name="Espace réservé du texte 2">
            <a:extLst>
              <a:ext uri="{FF2B5EF4-FFF2-40B4-BE49-F238E27FC236}">
                <a16:creationId xmlns:a16="http://schemas.microsoft.com/office/drawing/2014/main" xmlns="" id="{679B6EA6-4282-4598-B867-80EE5DC7A5B3}"/>
              </a:ext>
            </a:extLst>
          </p:cNvPr>
          <p:cNvSpPr txBox="1">
            <a:spLocks/>
          </p:cNvSpPr>
          <p:nvPr/>
        </p:nvSpPr>
        <p:spPr>
          <a:xfrm>
            <a:off x="1658965" y="24136"/>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8.8 RDV de finalisation dossier</a:t>
            </a:r>
            <a:endParaRPr lang="fr-FR" sz="2400" dirty="0"/>
          </a:p>
        </p:txBody>
      </p:sp>
      <p:sp>
        <p:nvSpPr>
          <p:cNvPr id="17"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8" name="Picture 2" descr="Résultat de recherche d'images pour &quot;clic icone&quot;">
            <a:hlinkClick r:id="rId7"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639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Objet 22" hidden="1"/>
          <p:cNvGraphicFramePr>
            <a:graphicFrameLocks noChangeAspect="1"/>
          </p:cNvGraphicFramePr>
          <p:nvPr>
            <p:custDataLst>
              <p:tags r:id="rId2"/>
            </p:custDataLst>
            <p:extLst>
              <p:ext uri="{D42A27DB-BD31-4B8C-83A1-F6EECF244321}">
                <p14:modId xmlns:p14="http://schemas.microsoft.com/office/powerpoint/2010/main" val="4119059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9612"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0" name="ZoneTexte 29">
            <a:extLst>
              <a:ext uri="{FF2B5EF4-FFF2-40B4-BE49-F238E27FC236}">
                <a16:creationId xmlns:a16="http://schemas.microsoft.com/office/drawing/2014/main" xmlns="" id="{0565D40E-4DA9-44F6-B384-2C036A415279}"/>
              </a:ext>
            </a:extLst>
          </p:cNvPr>
          <p:cNvSpPr txBox="1"/>
          <p:nvPr/>
        </p:nvSpPr>
        <p:spPr>
          <a:xfrm>
            <a:off x="384560" y="1827891"/>
            <a:ext cx="9248474" cy="4814082"/>
          </a:xfrm>
          <a:prstGeom prst="rect">
            <a:avLst/>
          </a:prstGeom>
          <a:ln>
            <a:solidFill>
              <a:schemeClr val="tx1"/>
            </a:solidFill>
          </a:ln>
        </p:spPr>
        <p:txBody>
          <a:bodyPr vert="horz" lIns="144000" tIns="41994" rIns="83988" bIns="41994" rtlCol="0">
            <a:noAutofit/>
          </a:bodyPr>
          <a:lstStyle>
            <a:defPPr>
              <a:defRPr lang="fr-FR"/>
            </a:defPPr>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100" b="1">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1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pPr lvl="1">
              <a:spcBef>
                <a:spcPts val="600"/>
              </a:spcBef>
              <a:buNone/>
            </a:pPr>
            <a:r>
              <a:rPr lang="fr-FR" sz="1200" dirty="0" smtClean="0"/>
              <a:t>Accompagner le client pour la signature électronique</a:t>
            </a:r>
          </a:p>
          <a:p>
            <a:pPr lvl="1">
              <a:spcBef>
                <a:spcPts val="600"/>
              </a:spcBef>
              <a:buNone/>
            </a:pPr>
            <a:endParaRPr lang="fr-FR" sz="1200" dirty="0"/>
          </a:p>
          <a:p>
            <a:r>
              <a:rPr lang="fr-FR" sz="1200" b="1" u="sng" cap="none" dirty="0" smtClean="0">
                <a:solidFill>
                  <a:schemeClr val="tx1"/>
                </a:solidFill>
              </a:rPr>
              <a:t>Rappel des </a:t>
            </a:r>
            <a:r>
              <a:rPr lang="fr-FR" sz="1200" b="1" u="sng" cap="none" dirty="0" err="1" smtClean="0">
                <a:solidFill>
                  <a:schemeClr val="tx1"/>
                </a:solidFill>
              </a:rPr>
              <a:t>pré-requis</a:t>
            </a:r>
            <a:r>
              <a:rPr lang="fr-FR" sz="1200" b="1" u="sng" cap="none" dirty="0" smtClean="0">
                <a:solidFill>
                  <a:schemeClr val="tx1"/>
                </a:solidFill>
              </a:rPr>
              <a:t> pour l’éligibilité client</a:t>
            </a:r>
            <a:r>
              <a:rPr lang="fr-FR" sz="1200" cap="none" dirty="0" smtClean="0">
                <a:solidFill>
                  <a:schemeClr val="tx1"/>
                </a:solidFill>
              </a:rPr>
              <a:t> : chacun des emprunteurs dispose : </a:t>
            </a:r>
          </a:p>
          <a:p>
            <a:pPr marL="450850" lvl="0" indent="-171450">
              <a:buFont typeface="Wingdings" panose="05000000000000000000" pitchFamily="2" charset="2"/>
              <a:buChar char="§"/>
            </a:pPr>
            <a:r>
              <a:rPr lang="fr-FR" sz="1200" cap="none" dirty="0" smtClean="0">
                <a:solidFill>
                  <a:schemeClr val="tx1"/>
                </a:solidFill>
              </a:rPr>
              <a:t>D’une </a:t>
            </a:r>
            <a:r>
              <a:rPr lang="fr-FR" sz="1200" b="1" cap="none" dirty="0" smtClean="0">
                <a:solidFill>
                  <a:schemeClr val="tx1"/>
                </a:solidFill>
              </a:rPr>
              <a:t>adresse de messagerie CAEL personnelle et activée</a:t>
            </a:r>
            <a:r>
              <a:rPr lang="fr-FR" sz="1200" cap="none" dirty="0" smtClean="0">
                <a:solidFill>
                  <a:schemeClr val="tx1"/>
                </a:solidFill>
              </a:rPr>
              <a:t> </a:t>
            </a:r>
          </a:p>
          <a:p>
            <a:pPr marL="450850" lvl="0" indent="-171450">
              <a:buFont typeface="Wingdings" panose="05000000000000000000" pitchFamily="2" charset="2"/>
              <a:buChar char="§"/>
            </a:pPr>
            <a:r>
              <a:rPr lang="fr-FR" sz="1200" cap="none" dirty="0" smtClean="0">
                <a:solidFill>
                  <a:schemeClr val="tx1"/>
                </a:solidFill>
              </a:rPr>
              <a:t>D’un </a:t>
            </a:r>
            <a:r>
              <a:rPr lang="fr-FR" sz="1200" b="1" cap="none" dirty="0" smtClean="0">
                <a:solidFill>
                  <a:schemeClr val="tx1"/>
                </a:solidFill>
              </a:rPr>
              <a:t>numéro de téléphone mobile personnel et fiabilisé</a:t>
            </a:r>
            <a:endParaRPr lang="fr-FR" sz="1200" cap="none" dirty="0" smtClean="0">
              <a:solidFill>
                <a:schemeClr val="tx1"/>
              </a:solidFill>
            </a:endParaRPr>
          </a:p>
          <a:p>
            <a:pPr marL="450850" lvl="0" indent="-171450">
              <a:buFont typeface="Wingdings" panose="05000000000000000000" pitchFamily="2" charset="2"/>
              <a:buChar char="§"/>
            </a:pPr>
            <a:r>
              <a:rPr lang="fr-FR" sz="1200" cap="none" dirty="0" smtClean="0">
                <a:solidFill>
                  <a:schemeClr val="tx1"/>
                </a:solidFill>
              </a:rPr>
              <a:t>D’une </a:t>
            </a:r>
            <a:r>
              <a:rPr lang="fr-FR" sz="1200" b="1" cap="none" dirty="0" smtClean="0">
                <a:solidFill>
                  <a:schemeClr val="tx1"/>
                </a:solidFill>
              </a:rPr>
              <a:t>pièce d’identité en cours de validité </a:t>
            </a:r>
            <a:r>
              <a:rPr lang="fr-FR" sz="1200" cap="none" dirty="0" smtClean="0">
                <a:solidFill>
                  <a:schemeClr val="tx1"/>
                </a:solidFill>
              </a:rPr>
              <a:t>(CNI, passeport, titre de séjour européen)</a:t>
            </a:r>
          </a:p>
          <a:p>
            <a:r>
              <a:rPr lang="fr-FR" sz="1200" cap="none" dirty="0" smtClean="0">
                <a:solidFill>
                  <a:schemeClr val="tx1"/>
                </a:solidFill>
              </a:rPr>
              <a:t> La signature électronique des offres de crédit immobilier est une solution rapide, sure et nativement conforme. Pas de risque d’erreur ou d’oubli dans les paraphes et les signatures, et respect à coup sûr du délai légal de réflexion par les signataires.</a:t>
            </a:r>
          </a:p>
          <a:p>
            <a:r>
              <a:rPr lang="fr-FR" sz="1200" cap="none" dirty="0" smtClean="0">
                <a:solidFill>
                  <a:schemeClr val="tx1"/>
                </a:solidFill>
              </a:rPr>
              <a:t>Proposez-la à vos clients chaque fois que le dossier est éligible. Ils pourront s’ils le souhaitent changer d’avis à tout moment et revenir à une signature manuscrite </a:t>
            </a:r>
            <a:r>
              <a:rPr lang="fr-FR" sz="1200" cap="none" dirty="0" smtClean="0">
                <a:solidFill>
                  <a:schemeClr val="tx1"/>
                </a:solidFill>
                <a:sym typeface="Wingdings" panose="05000000000000000000" pitchFamily="2" charset="2"/>
              </a:rPr>
              <a:t> </a:t>
            </a:r>
            <a:r>
              <a:rPr lang="fr-FR" sz="1200" cap="none" dirty="0" smtClean="0">
                <a:solidFill>
                  <a:schemeClr val="tx1"/>
                </a:solidFill>
              </a:rPr>
              <a:t>l’inverse n’est pas possible.</a:t>
            </a:r>
          </a:p>
          <a:p>
            <a:r>
              <a:rPr lang="fr-FR" sz="1200" cap="none" dirty="0" smtClean="0">
                <a:solidFill>
                  <a:schemeClr val="tx1"/>
                </a:solidFill>
              </a:rPr>
              <a:t> </a:t>
            </a:r>
          </a:p>
          <a:p>
            <a:r>
              <a:rPr lang="fr-FR" sz="1200" b="1" cap="none" dirty="0" smtClean="0">
                <a:solidFill>
                  <a:schemeClr val="tx1"/>
                </a:solidFill>
              </a:rPr>
              <a:t>Les mots pour le dire</a:t>
            </a:r>
            <a:r>
              <a:rPr lang="fr-FR" sz="1200" cap="none" dirty="0" smtClean="0">
                <a:solidFill>
                  <a:schemeClr val="tx1"/>
                </a:solidFill>
              </a:rPr>
              <a:t> :</a:t>
            </a:r>
            <a:br>
              <a:rPr lang="fr-FR" sz="1200" cap="none" dirty="0" smtClean="0">
                <a:solidFill>
                  <a:schemeClr val="tx1"/>
                </a:solidFill>
              </a:rPr>
            </a:br>
            <a:r>
              <a:rPr lang="fr-FR" sz="1200" b="1" i="1" cap="none" dirty="0" smtClean="0">
                <a:solidFill>
                  <a:srgbClr val="0070C0"/>
                </a:solidFill>
              </a:rPr>
              <a:t>« Vous pouvez choisir de finaliser votre contrat avec la signature électronique. Ainsi vous ne prenez pas le risque de vous tromper et vous êtes assurés que vos fonds seront bien débloqués en temps voulu. »</a:t>
            </a:r>
          </a:p>
          <a:p>
            <a:pPr lvl="1">
              <a:spcBef>
                <a:spcPts val="600"/>
              </a:spcBef>
              <a:buNone/>
            </a:pPr>
            <a:endParaRPr lang="fr-FR" sz="1200" dirty="0" smtClean="0"/>
          </a:p>
          <a:p>
            <a:pPr marL="0" lvl="2" indent="0">
              <a:spcBef>
                <a:spcPts val="600"/>
              </a:spcBef>
              <a:buNone/>
            </a:pPr>
            <a:r>
              <a:rPr lang="fr-FR" sz="1200" b="1" u="sng" dirty="0"/>
              <a:t>Après le RDV</a:t>
            </a:r>
          </a:p>
          <a:p>
            <a:pPr marL="182563" lvl="2">
              <a:spcBef>
                <a:spcPts val="600"/>
              </a:spcBef>
            </a:pPr>
            <a:r>
              <a:rPr lang="fr-FR" sz="1200" dirty="0" smtClean="0"/>
              <a:t>Enregistrer </a:t>
            </a:r>
            <a:r>
              <a:rPr lang="fr-FR" sz="1200" dirty="0"/>
              <a:t>dans le dossier DCP ce qui a été réalisé avec le client</a:t>
            </a:r>
            <a:endParaRPr lang="fr-FR" sz="1400" dirty="0"/>
          </a:p>
          <a:p>
            <a:pPr lvl="1">
              <a:spcBef>
                <a:spcPts val="600"/>
              </a:spcBef>
              <a:buNone/>
            </a:pPr>
            <a:endParaRPr lang="fr-FR" sz="1200" dirty="0"/>
          </a:p>
          <a:p>
            <a:pPr lvl="1">
              <a:spcBef>
                <a:spcPts val="600"/>
              </a:spcBef>
              <a:buNone/>
            </a:pPr>
            <a:endParaRPr lang="fr-FR" sz="1200" dirty="0" smtClean="0"/>
          </a:p>
          <a:p>
            <a:pPr lvl="1">
              <a:spcBef>
                <a:spcPts val="600"/>
              </a:spcBef>
              <a:buNone/>
            </a:pPr>
            <a:endParaRPr lang="fr-FR" sz="1200" dirty="0"/>
          </a:p>
          <a:p>
            <a:pPr lvl="2">
              <a:spcBef>
                <a:spcPts val="600"/>
              </a:spcBef>
            </a:pPr>
            <a:endParaRPr lang="fr-FR" sz="1200" dirty="0"/>
          </a:p>
          <a:p>
            <a:pPr lvl="2">
              <a:spcBef>
                <a:spcPts val="600"/>
              </a:spcBef>
            </a:pPr>
            <a:endParaRPr lang="fr-FR" sz="1200" dirty="0"/>
          </a:p>
          <a:p>
            <a:pPr lvl="2">
              <a:spcBef>
                <a:spcPts val="600"/>
              </a:spcBef>
            </a:pPr>
            <a:endParaRPr lang="fr-FR" sz="1200" dirty="0"/>
          </a:p>
        </p:txBody>
      </p:sp>
      <p:sp>
        <p:nvSpPr>
          <p:cNvPr id="25" name="Rectangle 24">
            <a:extLst>
              <a:ext uri="{FF2B5EF4-FFF2-40B4-BE49-F238E27FC236}">
                <a16:creationId xmlns:a16="http://schemas.microsoft.com/office/drawing/2014/main" xmlns="" id="{C33865D5-B5B1-4825-9ADC-AA980CD03510}"/>
              </a:ext>
            </a:extLst>
          </p:cNvPr>
          <p:cNvSpPr/>
          <p:nvPr/>
        </p:nvSpPr>
        <p:spPr>
          <a:xfrm>
            <a:off x="385873" y="1532458"/>
            <a:ext cx="9248474" cy="316835"/>
          </a:xfrm>
          <a:prstGeom prst="rect">
            <a:avLst/>
          </a:prstGeom>
          <a:solidFill>
            <a:schemeClr val="accent4">
              <a:lumMod val="7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EN QUOI CA CONSISTE ?</a:t>
            </a:r>
          </a:p>
        </p:txBody>
      </p:sp>
      <p:sp>
        <p:nvSpPr>
          <p:cNvPr id="28" name="Espace réservé du texte 2">
            <a:extLst>
              <a:ext uri="{FF2B5EF4-FFF2-40B4-BE49-F238E27FC236}">
                <a16:creationId xmlns:a16="http://schemas.microsoft.com/office/drawing/2014/main" xmlns="" id="{17BC8E3B-0234-4D8E-9778-0A09F255C034}"/>
              </a:ext>
            </a:extLst>
          </p:cNvPr>
          <p:cNvSpPr txBox="1">
            <a:spLocks/>
          </p:cNvSpPr>
          <p:nvPr/>
        </p:nvSpPr>
        <p:spPr>
          <a:xfrm>
            <a:off x="1088354" y="366743"/>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dirty="0"/>
              <a:t>9</a:t>
            </a:r>
            <a:r>
              <a:rPr lang="fr-FR" dirty="0" smtClean="0"/>
              <a:t>. SIGNATURE des offres</a:t>
            </a:r>
            <a:endParaRPr lang="fr-FR" dirty="0"/>
          </a:p>
        </p:txBody>
      </p:sp>
      <p:sp>
        <p:nvSpPr>
          <p:cNvPr id="9" name="Rectangle 8">
            <a:extLst>
              <a:ext uri="{FF2B5EF4-FFF2-40B4-BE49-F238E27FC236}">
                <a16:creationId xmlns:a16="http://schemas.microsoft.com/office/drawing/2014/main" xmlns="" id="{5B7E94C3-F886-4BDE-B232-8935914A1BF3}"/>
              </a:ext>
            </a:extLst>
          </p:cNvPr>
          <p:cNvSpPr/>
          <p:nvPr/>
        </p:nvSpPr>
        <p:spPr>
          <a:xfrm>
            <a:off x="1062805" y="10633"/>
            <a:ext cx="1421629" cy="332743"/>
          </a:xfrm>
          <a:prstGeom prst="rect">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ÉTAPE</a:t>
            </a:r>
          </a:p>
        </p:txBody>
      </p:sp>
      <p:pic>
        <p:nvPicPr>
          <p:cNvPr id="10" name="Espace réservé du contenu 3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
        <p:nvSpPr>
          <p:cNvPr id="11" name="Rectangle 10">
            <a:extLst>
              <a:ext uri="{FF2B5EF4-FFF2-40B4-BE49-F238E27FC236}">
                <a16:creationId xmlns:a16="http://schemas.microsoft.com/office/drawing/2014/main" xmlns="" id="{0BB164D1-1ECB-4B1E-A03C-741471DE6D01}"/>
              </a:ext>
            </a:extLst>
          </p:cNvPr>
          <p:cNvSpPr/>
          <p:nvPr/>
        </p:nvSpPr>
        <p:spPr>
          <a:xfrm>
            <a:off x="265805" y="965786"/>
            <a:ext cx="675316" cy="110991"/>
          </a:xfrm>
          <a:prstGeom prst="rect">
            <a:avLst/>
          </a:prstGeom>
          <a:noFill/>
          <a:ln w="28575" cap="flat" cmpd="sng" algn="ctr">
            <a:solidFill>
              <a:schemeClr val="tx1">
                <a:lumMod val="95000"/>
                <a:lumOff val="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12" name="Rectangle 11">
            <a:extLst>
              <a:ext uri="{FF2B5EF4-FFF2-40B4-BE49-F238E27FC236}">
                <a16:creationId xmlns:a16="http://schemas.microsoft.com/office/drawing/2014/main" xmlns="" id="{CC9B0F4B-DF37-431A-B54F-C8E9F178C5C7}"/>
              </a:ext>
            </a:extLst>
          </p:cNvPr>
          <p:cNvSpPr/>
          <p:nvPr/>
        </p:nvSpPr>
        <p:spPr>
          <a:xfrm>
            <a:off x="6681191" y="6277339"/>
            <a:ext cx="2945855" cy="362305"/>
          </a:xfrm>
          <a:prstGeom prst="rect">
            <a:avLst/>
          </a:prstGeom>
          <a:solidFill>
            <a:schemeClr val="bg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18000" rIns="18000" rtlCol="0" anchor="t">
            <a:noAutofit/>
          </a:bodyPr>
          <a:lstStyle/>
          <a:p>
            <a:pPr marL="171450" indent="-171450" defTabSz="736609">
              <a:buFont typeface="Calibri" panose="020F0502020204030204" pitchFamily="34" charset="0"/>
              <a:buChar char="&gt;"/>
              <a:defRPr/>
            </a:pPr>
            <a:r>
              <a:rPr lang="fr-FR" sz="1050" dirty="0" smtClean="0">
                <a:solidFill>
                  <a:schemeClr val="tx1"/>
                </a:solidFill>
              </a:rPr>
              <a:t>Comment le présenter à mon client</a:t>
            </a:r>
          </a:p>
          <a:p>
            <a:pPr marL="171450" indent="-171450">
              <a:buFont typeface="Calibri" panose="020F0502020204030204" pitchFamily="34" charset="0"/>
              <a:buChar char="&gt;"/>
            </a:pPr>
            <a:endParaRPr lang="fr-FR" sz="1100" dirty="0">
              <a:solidFill>
                <a:schemeClr val="tx1"/>
              </a:solidFill>
            </a:endParaRPr>
          </a:p>
        </p:txBody>
      </p:sp>
      <p:sp>
        <p:nvSpPr>
          <p:cNvPr id="13" name="Rectangle 12">
            <a:extLst>
              <a:ext uri="{FF2B5EF4-FFF2-40B4-BE49-F238E27FC236}">
                <a16:creationId xmlns:a16="http://schemas.microsoft.com/office/drawing/2014/main" xmlns="" id="{B735BB12-C70E-4AF5-AA02-8E422B78FD28}"/>
              </a:ext>
            </a:extLst>
          </p:cNvPr>
          <p:cNvSpPr/>
          <p:nvPr/>
        </p:nvSpPr>
        <p:spPr>
          <a:xfrm>
            <a:off x="6681191" y="6078438"/>
            <a:ext cx="2945856" cy="217952"/>
          </a:xfrm>
          <a:prstGeom prst="rect">
            <a:avLst/>
          </a:prstGeom>
          <a:solidFill>
            <a:schemeClr val="accent2"/>
          </a:solidFill>
          <a:ln w="127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FICHES techniques </a:t>
            </a:r>
          </a:p>
        </p:txBody>
      </p:sp>
      <p:sp>
        <p:nvSpPr>
          <p:cNvPr id="3" name="ZoneTexte 2"/>
          <p:cNvSpPr txBox="1"/>
          <p:nvPr/>
        </p:nvSpPr>
        <p:spPr>
          <a:xfrm>
            <a:off x="1280592" y="828001"/>
            <a:ext cx="8208912" cy="584775"/>
          </a:xfrm>
          <a:prstGeom prst="rect">
            <a:avLst/>
          </a:prstGeom>
          <a:noFill/>
        </p:spPr>
        <p:txBody>
          <a:bodyPr wrap="square" rtlCol="0">
            <a:spAutoFit/>
          </a:bodyPr>
          <a:lstStyle/>
          <a:p>
            <a:pPr marL="3175" lvl="1">
              <a:spcBef>
                <a:spcPts val="600"/>
              </a:spcBef>
              <a:buNone/>
            </a:pPr>
            <a:r>
              <a:rPr lang="fr-FR" sz="1600" dirty="0"/>
              <a:t>Pour les dossiers non éligibles à la signature </a:t>
            </a:r>
            <a:r>
              <a:rPr lang="fr-FR" sz="1600" dirty="0" smtClean="0"/>
              <a:t>électronique, la </a:t>
            </a:r>
            <a:r>
              <a:rPr lang="fr-FR" sz="1600" dirty="0"/>
              <a:t>signature des offres manuscrites est à intégrer </a:t>
            </a:r>
            <a:r>
              <a:rPr lang="fr-FR" sz="1600" b="1" dirty="0"/>
              <a:t>lors du RDV de préparation </a:t>
            </a:r>
            <a:r>
              <a:rPr lang="fr-FR" sz="1600" b="1" dirty="0" smtClean="0"/>
              <a:t>notaire</a:t>
            </a:r>
            <a:endParaRPr lang="fr-FR" sz="1400" b="1" dirty="0" smtClean="0"/>
          </a:p>
        </p:txBody>
      </p:sp>
    </p:spTree>
    <p:extLst>
      <p:ext uri="{BB962C8B-B14F-4D97-AF65-F5344CB8AC3E}">
        <p14:creationId xmlns:p14="http://schemas.microsoft.com/office/powerpoint/2010/main" val="1071524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Objet 7" hidden="1"/>
          <p:cNvGraphicFramePr>
            <a:graphicFrameLocks noChangeAspect="1"/>
          </p:cNvGraphicFramePr>
          <p:nvPr>
            <p:custDataLst>
              <p:tags r:id="rId2"/>
            </p:custDataLst>
            <p:extLst>
              <p:ext uri="{D42A27DB-BD31-4B8C-83A1-F6EECF244321}">
                <p14:modId xmlns:p14="http://schemas.microsoft.com/office/powerpoint/2010/main" val="24706230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5418"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2" name="Rectangle 21"/>
          <p:cNvSpPr/>
          <p:nvPr/>
        </p:nvSpPr>
        <p:spPr>
          <a:xfrm>
            <a:off x="359538" y="682897"/>
            <a:ext cx="6825710"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Comment le présenter à mon client</a:t>
            </a:r>
            <a:endParaRPr lang="fr-FR" sz="300" i="1" dirty="0"/>
          </a:p>
        </p:txBody>
      </p:sp>
      <p:sp>
        <p:nvSpPr>
          <p:cNvPr id="23" name="Rectangle 22">
            <a:extLst>
              <a:ext uri="{FF2B5EF4-FFF2-40B4-BE49-F238E27FC236}">
                <a16:creationId xmlns:a16="http://schemas.microsoft.com/office/drawing/2014/main" xmlns="" id="{2510ED12-117E-43E0-B39E-E2FD77DEA5B5}"/>
              </a:ext>
            </a:extLst>
          </p:cNvPr>
          <p:cNvSpPr/>
          <p:nvPr/>
        </p:nvSpPr>
        <p:spPr>
          <a:xfrm>
            <a:off x="3291" y="2092"/>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24" name="Espace réservé du texte 2">
            <a:extLst>
              <a:ext uri="{FF2B5EF4-FFF2-40B4-BE49-F238E27FC236}">
                <a16:creationId xmlns:a16="http://schemas.microsoft.com/office/drawing/2014/main" xmlns="" id="{679B6EA6-4282-4598-B867-80EE5DC7A5B3}"/>
              </a:ext>
            </a:extLst>
          </p:cNvPr>
          <p:cNvSpPr txBox="1">
            <a:spLocks/>
          </p:cNvSpPr>
          <p:nvPr/>
        </p:nvSpPr>
        <p:spPr>
          <a:xfrm>
            <a:off x="1658965" y="24136"/>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9.1 SIGNATURE ELECTRONIQUE DES OFFRES</a:t>
            </a:r>
            <a:endParaRPr lang="fr-FR" sz="2400" dirty="0"/>
          </a:p>
        </p:txBody>
      </p:sp>
      <p:sp>
        <p:nvSpPr>
          <p:cNvPr id="17"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8" name="Picture 2" descr="Résultat de recherche d'images pour &quot;clic icone&quot;">
            <a:hlinkClick r:id="rId6"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pic>
        <p:nvPicPr>
          <p:cNvPr id="355330" name="Picture 2" descr="http://e-memo.ca-ifcam.fr/common/files/fiche/comment_presenter_a_mon_client_la_seh_bis.png"/>
          <p:cNvPicPr>
            <a:picLocks noChangeAspect="1" noChangeArrowheads="1"/>
          </p:cNvPicPr>
          <p:nvPr/>
        </p:nvPicPr>
        <p:blipFill rotWithShape="1">
          <a:blip r:embed="rId8">
            <a:extLst>
              <a:ext uri="{28A0092B-C50C-407E-A947-70E740481C1C}">
                <a14:useLocalDpi xmlns:a14="http://schemas.microsoft.com/office/drawing/2010/main" val="0"/>
              </a:ext>
            </a:extLst>
          </a:blip>
          <a:srcRect t="1641" b="56949"/>
          <a:stretch/>
        </p:blipFill>
        <p:spPr bwMode="auto">
          <a:xfrm>
            <a:off x="416496" y="1447800"/>
            <a:ext cx="4599720" cy="27012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e-memo.ca-ifcam.fr/common/files/fiche/comment_presenter_a_mon_client_la_seh_bis.png"/>
          <p:cNvPicPr>
            <a:picLocks noChangeAspect="1" noChangeArrowheads="1"/>
          </p:cNvPicPr>
          <p:nvPr/>
        </p:nvPicPr>
        <p:blipFill rotWithShape="1">
          <a:blip r:embed="rId8">
            <a:extLst>
              <a:ext uri="{28A0092B-C50C-407E-A947-70E740481C1C}">
                <a14:useLocalDpi xmlns:a14="http://schemas.microsoft.com/office/drawing/2010/main" val="0"/>
              </a:ext>
            </a:extLst>
          </a:blip>
          <a:srcRect l="2839" t="43409"/>
          <a:stretch/>
        </p:blipFill>
        <p:spPr bwMode="auto">
          <a:xfrm>
            <a:off x="5086350" y="2204864"/>
            <a:ext cx="4564349" cy="377017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278494" y="5301208"/>
            <a:ext cx="5526666" cy="830997"/>
          </a:xfrm>
          <a:prstGeom prst="rect">
            <a:avLst/>
          </a:prstGeom>
          <a:solidFill>
            <a:srgbClr val="33BBAE"/>
          </a:solidFill>
          <a:ln>
            <a:solidFill>
              <a:srgbClr val="97DDDD"/>
            </a:solidFill>
          </a:ln>
        </p:spPr>
        <p:txBody>
          <a:bodyPr wrap="square">
            <a:spAutoFit/>
          </a:bodyPr>
          <a:lstStyle/>
          <a:p>
            <a:r>
              <a:rPr lang="fr-FR" sz="1200" dirty="0">
                <a:solidFill>
                  <a:schemeClr val="bg1"/>
                </a:solidFill>
              </a:rPr>
              <a:t>Les fiches originales sont à consulter sous le PUC </a:t>
            </a:r>
            <a:r>
              <a:rPr lang="fr-FR" sz="1200" dirty="0" smtClean="0">
                <a:solidFill>
                  <a:schemeClr val="bg1"/>
                </a:solidFill>
              </a:rPr>
              <a:t/>
            </a:r>
            <a:br>
              <a:rPr lang="fr-FR" sz="1200" dirty="0" smtClean="0">
                <a:solidFill>
                  <a:schemeClr val="bg1"/>
                </a:solidFill>
              </a:rPr>
            </a:br>
            <a:r>
              <a:rPr lang="fr-FR" sz="1200" i="1" dirty="0" smtClean="0">
                <a:solidFill>
                  <a:schemeClr val="bg1"/>
                </a:solidFill>
              </a:rPr>
              <a:t>(</a:t>
            </a:r>
            <a:r>
              <a:rPr lang="fr-FR" sz="1200" i="1" dirty="0">
                <a:solidFill>
                  <a:schemeClr val="bg1"/>
                </a:solidFill>
              </a:rPr>
              <a:t>saisir ememo dans la barre de </a:t>
            </a:r>
            <a:r>
              <a:rPr lang="fr-FR" sz="1200" i="1" dirty="0" smtClean="0">
                <a:solidFill>
                  <a:schemeClr val="bg1"/>
                </a:solidFill>
              </a:rPr>
              <a:t>recherche)</a:t>
            </a:r>
            <a:endParaRPr lang="fr-FR" sz="1200" i="1" dirty="0">
              <a:solidFill>
                <a:schemeClr val="bg1"/>
              </a:solidFill>
            </a:endParaRPr>
          </a:p>
          <a:p>
            <a:r>
              <a:rPr lang="fr-FR" sz="1200" dirty="0" smtClean="0">
                <a:solidFill>
                  <a:schemeClr val="bg1"/>
                </a:solidFill>
              </a:rPr>
              <a:t>Sélectionner Ifcam- E-Memo </a:t>
            </a:r>
            <a:r>
              <a:rPr lang="fr-FR" sz="1200" dirty="0">
                <a:solidFill>
                  <a:schemeClr val="bg1"/>
                </a:solidFill>
              </a:rPr>
              <a:t>/ </a:t>
            </a:r>
            <a:r>
              <a:rPr lang="fr-FR" sz="1200" dirty="0" smtClean="0">
                <a:solidFill>
                  <a:schemeClr val="bg1"/>
                </a:solidFill>
              </a:rPr>
              <a:t>crédits / Signature Electronique Habitat </a:t>
            </a:r>
            <a:r>
              <a:rPr lang="fr-FR" sz="1200" dirty="0">
                <a:solidFill>
                  <a:schemeClr val="bg1"/>
                </a:solidFill>
              </a:rPr>
              <a:t>/ </a:t>
            </a:r>
            <a:r>
              <a:rPr lang="fr-FR" sz="1200" b="1" dirty="0">
                <a:solidFill>
                  <a:schemeClr val="bg1"/>
                </a:solidFill>
              </a:rPr>
              <a:t>Comment </a:t>
            </a:r>
            <a:r>
              <a:rPr lang="fr-FR" sz="1200" b="1" dirty="0" smtClean="0">
                <a:solidFill>
                  <a:schemeClr val="bg1"/>
                </a:solidFill>
              </a:rPr>
              <a:t>présenter à mon client la signature électronique habitat ?</a:t>
            </a:r>
            <a:endParaRPr lang="fr-FR" sz="1200" b="1" dirty="0">
              <a:solidFill>
                <a:schemeClr val="bg1"/>
              </a:solidFill>
            </a:endParaRPr>
          </a:p>
        </p:txBody>
      </p:sp>
    </p:spTree>
    <p:extLst>
      <p:ext uri="{BB962C8B-B14F-4D97-AF65-F5344CB8AC3E}">
        <p14:creationId xmlns:p14="http://schemas.microsoft.com/office/powerpoint/2010/main" val="1675508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Objet 22" hidden="1"/>
          <p:cNvGraphicFramePr>
            <a:graphicFrameLocks noChangeAspect="1"/>
          </p:cNvGraphicFramePr>
          <p:nvPr>
            <p:custDataLst>
              <p:tags r:id="rId2"/>
            </p:custDataLst>
            <p:extLst>
              <p:ext uri="{D42A27DB-BD31-4B8C-83A1-F6EECF244321}">
                <p14:modId xmlns:p14="http://schemas.microsoft.com/office/powerpoint/2010/main" val="41236695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4746" name="Diapositive think-cell" r:id="rId4" imgW="421" imgH="420" progId="TCLayout.ActiveDocument.1">
                  <p:embed/>
                </p:oleObj>
              </mc:Choice>
              <mc:Fallback>
                <p:oleObj name="Diapositive think-cell" r:id="rId4" imgW="421" imgH="420" progId="TCLayout.ActiveDocument.1">
                  <p:embed/>
                  <p:pic>
                    <p:nvPicPr>
                      <p:cNvPr id="23" name="Objet 2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0" name="ZoneTexte 29">
            <a:extLst>
              <a:ext uri="{FF2B5EF4-FFF2-40B4-BE49-F238E27FC236}">
                <a16:creationId xmlns:a16="http://schemas.microsoft.com/office/drawing/2014/main" xmlns="" id="{0565D40E-4DA9-44F6-B384-2C036A415279}"/>
              </a:ext>
            </a:extLst>
          </p:cNvPr>
          <p:cNvSpPr txBox="1"/>
          <p:nvPr/>
        </p:nvSpPr>
        <p:spPr>
          <a:xfrm>
            <a:off x="384560" y="1827891"/>
            <a:ext cx="9248474" cy="4814082"/>
          </a:xfrm>
          <a:prstGeom prst="rect">
            <a:avLst/>
          </a:prstGeom>
          <a:ln>
            <a:solidFill>
              <a:schemeClr val="tx1"/>
            </a:solidFill>
          </a:ln>
        </p:spPr>
        <p:txBody>
          <a:bodyPr vert="horz" lIns="144000" tIns="41994" rIns="83988" bIns="41994" rtlCol="0">
            <a:noAutofit/>
          </a:bodyPr>
          <a:lstStyle>
            <a:defPPr>
              <a:defRPr lang="fr-FR"/>
            </a:defPPr>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100" b="1">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1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pPr lvl="1">
              <a:spcBef>
                <a:spcPts val="600"/>
              </a:spcBef>
              <a:buNone/>
            </a:pPr>
            <a:r>
              <a:rPr lang="fr-FR" sz="1200" u="sng" dirty="0"/>
              <a:t>AVANT LE </a:t>
            </a:r>
            <a:r>
              <a:rPr lang="fr-FR" sz="1200" u="sng" dirty="0" smtClean="0"/>
              <a:t>RDV, lors de l’appel à J-2</a:t>
            </a:r>
            <a:endParaRPr lang="fr-FR" sz="1200" u="sng" dirty="0"/>
          </a:p>
          <a:p>
            <a:pPr marL="171450" lvl="1" indent="-171450">
              <a:spcBef>
                <a:spcPts val="600"/>
              </a:spcBef>
              <a:buFont typeface="Calibri" panose="020F0502020204030204" pitchFamily="34" charset="0"/>
              <a:buChar char="&gt;"/>
            </a:pPr>
            <a:r>
              <a:rPr lang="fr-FR" sz="1200" b="0" dirty="0"/>
              <a:t>Se renseigner auprès du client pour savoir si son RDV notaire a été fixé – si oui, vérifier que la date est en accord avec les délais standards de réalisation – </a:t>
            </a:r>
            <a:r>
              <a:rPr lang="fr-FR" sz="1200" dirty="0"/>
              <a:t>5 jours </a:t>
            </a:r>
            <a:r>
              <a:rPr lang="fr-FR" sz="1200" dirty="0" smtClean="0"/>
              <a:t>minimum</a:t>
            </a:r>
          </a:p>
          <a:p>
            <a:pPr marL="171450" lvl="1" indent="-171450">
              <a:spcBef>
                <a:spcPts val="600"/>
              </a:spcBef>
              <a:buFont typeface="Calibri" panose="020F0502020204030204" pitchFamily="34" charset="0"/>
              <a:buChar char="&gt;"/>
            </a:pPr>
            <a:endParaRPr lang="fr-FR" sz="1200" dirty="0"/>
          </a:p>
          <a:p>
            <a:pPr lvl="1">
              <a:spcBef>
                <a:spcPts val="600"/>
              </a:spcBef>
              <a:buNone/>
            </a:pPr>
            <a:r>
              <a:rPr lang="fr-FR" sz="1200" u="sng" dirty="0"/>
              <a:t>PENDANT LE </a:t>
            </a:r>
            <a:r>
              <a:rPr lang="fr-FR" sz="1200" u="sng" dirty="0" smtClean="0"/>
              <a:t>RDV</a:t>
            </a:r>
            <a:endParaRPr lang="fr-FR" sz="1200" dirty="0"/>
          </a:p>
          <a:p>
            <a:pPr lvl="2">
              <a:spcBef>
                <a:spcPts val="600"/>
              </a:spcBef>
            </a:pPr>
            <a:r>
              <a:rPr lang="fr-FR" sz="1200" dirty="0" smtClean="0"/>
              <a:t>Selon </a:t>
            </a:r>
            <a:r>
              <a:rPr lang="fr-FR" sz="1200" dirty="0"/>
              <a:t>le type de prêt, </a:t>
            </a:r>
            <a:r>
              <a:rPr lang="fr-FR" sz="1200" b="1" dirty="0"/>
              <a:t>expliquer au client les actions à effectuer pour son / ses déblocage</a:t>
            </a:r>
            <a:r>
              <a:rPr lang="fr-FR" sz="1200" dirty="0"/>
              <a:t>(s) en vue de la signature notaire</a:t>
            </a:r>
          </a:p>
          <a:p>
            <a:pPr lvl="2">
              <a:spcBef>
                <a:spcPts val="600"/>
              </a:spcBef>
            </a:pPr>
            <a:r>
              <a:rPr lang="fr-FR" sz="1200" dirty="0" smtClean="0"/>
              <a:t>Si prospect, effectuer </a:t>
            </a:r>
            <a:r>
              <a:rPr lang="fr-FR" sz="1200" dirty="0"/>
              <a:t>la </a:t>
            </a:r>
            <a:r>
              <a:rPr lang="fr-FR" sz="1200" b="1" dirty="0"/>
              <a:t>remise de carte bancaire au client</a:t>
            </a:r>
            <a:r>
              <a:rPr lang="fr-FR" sz="1200" dirty="0"/>
              <a:t>, lui souhaiter </a:t>
            </a:r>
            <a:r>
              <a:rPr lang="fr-FR" sz="1200" dirty="0" smtClean="0"/>
              <a:t>la bienvenue </a:t>
            </a:r>
            <a:r>
              <a:rPr lang="fr-FR" sz="1200" dirty="0"/>
              <a:t>au CACE, rappeler l’intensité relationnelle convenue </a:t>
            </a:r>
            <a:r>
              <a:rPr lang="fr-FR" sz="1200" dirty="0" smtClean="0"/>
              <a:t/>
            </a:r>
            <a:br>
              <a:rPr lang="fr-FR" sz="1200" dirty="0" smtClean="0"/>
            </a:br>
            <a:r>
              <a:rPr lang="fr-FR" sz="1200" b="1" dirty="0" smtClean="0"/>
              <a:t>et </a:t>
            </a:r>
            <a:r>
              <a:rPr lang="fr-FR" sz="1200" b="1" dirty="0"/>
              <a:t>finaliser les éléments </a:t>
            </a:r>
            <a:r>
              <a:rPr lang="fr-FR" sz="1200" b="1" dirty="0" smtClean="0"/>
              <a:t>de </a:t>
            </a:r>
            <a:r>
              <a:rPr lang="fr-FR" sz="1200" b="1" dirty="0"/>
              <a:t>réciprocités non </a:t>
            </a:r>
            <a:r>
              <a:rPr lang="fr-FR" sz="1200" b="1" dirty="0" smtClean="0"/>
              <a:t>misent </a:t>
            </a:r>
            <a:r>
              <a:rPr lang="fr-FR" sz="1200" b="1" dirty="0"/>
              <a:t>en place jusqu’ici : lui indiquer ce qui est à valider </a:t>
            </a:r>
            <a:r>
              <a:rPr lang="fr-FR" sz="1200" b="1" dirty="0" smtClean="0"/>
              <a:t>dans son espace sécurisé (Contrat en attente dans la BAM) une </a:t>
            </a:r>
            <a:r>
              <a:rPr lang="fr-FR" sz="1200" b="1" dirty="0"/>
              <a:t>fois la date de signature connue (notamment NH</a:t>
            </a:r>
            <a:r>
              <a:rPr lang="fr-FR" sz="1200" b="1" dirty="0" smtClean="0"/>
              <a:t>)</a:t>
            </a:r>
          </a:p>
          <a:p>
            <a:pPr lvl="2">
              <a:spcBef>
                <a:spcPts val="600"/>
              </a:spcBef>
            </a:pPr>
            <a:endParaRPr lang="fr-FR" sz="1200" b="1" dirty="0"/>
          </a:p>
          <a:p>
            <a:pPr lvl="1">
              <a:spcBef>
                <a:spcPts val="600"/>
              </a:spcBef>
            </a:pPr>
            <a:r>
              <a:rPr lang="fr-FR" sz="1200" u="sng" dirty="0"/>
              <a:t>APRÈS LE RDV</a:t>
            </a:r>
          </a:p>
          <a:p>
            <a:pPr lvl="2">
              <a:spcBef>
                <a:spcPts val="600"/>
              </a:spcBef>
            </a:pPr>
            <a:r>
              <a:rPr lang="fr-FR" sz="1200" dirty="0" smtClean="0"/>
              <a:t>Enregistrer </a:t>
            </a:r>
            <a:r>
              <a:rPr lang="fr-FR" sz="1200" dirty="0"/>
              <a:t>dans le dossier DCP ce qui a été réalisé avec le client</a:t>
            </a:r>
            <a:endParaRPr lang="fr-FR" sz="1200" b="1" dirty="0" smtClean="0"/>
          </a:p>
          <a:p>
            <a:pPr lvl="2">
              <a:spcBef>
                <a:spcPts val="600"/>
              </a:spcBef>
            </a:pPr>
            <a:r>
              <a:rPr lang="fr-FR" sz="1200" b="1" dirty="0" smtClean="0"/>
              <a:t>Dès </a:t>
            </a:r>
            <a:r>
              <a:rPr lang="fr-FR" sz="1200" b="1" dirty="0"/>
              <a:t>que la date de signature notaire est connue</a:t>
            </a:r>
          </a:p>
          <a:p>
            <a:pPr lvl="3">
              <a:spcBef>
                <a:spcPts val="600"/>
              </a:spcBef>
            </a:pPr>
            <a:r>
              <a:rPr lang="fr-FR" dirty="0"/>
              <a:t>Mettre à jour les dates d’effet des assurances dans la dépose BAM à date de signature notaire ou annuler les contrats en cours et en créer de nouveaux avec la bonne date </a:t>
            </a:r>
            <a:r>
              <a:rPr lang="fr-FR" dirty="0" smtClean="0"/>
              <a:t>d’effet</a:t>
            </a:r>
          </a:p>
          <a:p>
            <a:pPr lvl="3">
              <a:spcBef>
                <a:spcPts val="600"/>
              </a:spcBef>
            </a:pPr>
            <a:endParaRPr lang="fr-FR" dirty="0"/>
          </a:p>
          <a:p>
            <a:pPr lvl="2">
              <a:spcBef>
                <a:spcPts val="600"/>
              </a:spcBef>
            </a:pPr>
            <a:endParaRPr lang="fr-FR" sz="1200" dirty="0"/>
          </a:p>
          <a:p>
            <a:pPr lvl="2">
              <a:spcBef>
                <a:spcPts val="600"/>
              </a:spcBef>
            </a:pPr>
            <a:endParaRPr lang="fr-FR" sz="1200" dirty="0"/>
          </a:p>
          <a:p>
            <a:pPr lvl="2">
              <a:spcBef>
                <a:spcPts val="600"/>
              </a:spcBef>
            </a:pPr>
            <a:endParaRPr lang="fr-FR" sz="1200" dirty="0"/>
          </a:p>
        </p:txBody>
      </p:sp>
      <p:sp>
        <p:nvSpPr>
          <p:cNvPr id="25" name="Rectangle 24">
            <a:extLst>
              <a:ext uri="{FF2B5EF4-FFF2-40B4-BE49-F238E27FC236}">
                <a16:creationId xmlns:a16="http://schemas.microsoft.com/office/drawing/2014/main" xmlns="" id="{C33865D5-B5B1-4825-9ADC-AA980CD03510}"/>
              </a:ext>
            </a:extLst>
          </p:cNvPr>
          <p:cNvSpPr/>
          <p:nvPr/>
        </p:nvSpPr>
        <p:spPr>
          <a:xfrm>
            <a:off x="385873" y="1532458"/>
            <a:ext cx="9248474" cy="316835"/>
          </a:xfrm>
          <a:prstGeom prst="rect">
            <a:avLst/>
          </a:prstGeom>
          <a:solidFill>
            <a:schemeClr val="accent4">
              <a:lumMod val="7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EN QUOI CA CONSISTE ?</a:t>
            </a:r>
          </a:p>
        </p:txBody>
      </p:sp>
      <p:sp>
        <p:nvSpPr>
          <p:cNvPr id="28" name="Espace réservé du texte 2">
            <a:extLst>
              <a:ext uri="{FF2B5EF4-FFF2-40B4-BE49-F238E27FC236}">
                <a16:creationId xmlns:a16="http://schemas.microsoft.com/office/drawing/2014/main" xmlns="" id="{17BC8E3B-0234-4D8E-9778-0A09F255C034}"/>
              </a:ext>
            </a:extLst>
          </p:cNvPr>
          <p:cNvSpPr txBox="1">
            <a:spLocks/>
          </p:cNvSpPr>
          <p:nvPr/>
        </p:nvSpPr>
        <p:spPr>
          <a:xfrm>
            <a:off x="1074637" y="356563"/>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dirty="0" smtClean="0"/>
              <a:t>10. </a:t>
            </a:r>
            <a:r>
              <a:rPr lang="fr-FR" dirty="0"/>
              <a:t>RDV de préparation du rdv notaire</a:t>
            </a:r>
          </a:p>
        </p:txBody>
      </p:sp>
      <p:sp>
        <p:nvSpPr>
          <p:cNvPr id="9" name="Rectangle 8">
            <a:extLst>
              <a:ext uri="{FF2B5EF4-FFF2-40B4-BE49-F238E27FC236}">
                <a16:creationId xmlns:a16="http://schemas.microsoft.com/office/drawing/2014/main" xmlns="" id="{5B7E94C3-F886-4BDE-B232-8935914A1BF3}"/>
              </a:ext>
            </a:extLst>
          </p:cNvPr>
          <p:cNvSpPr/>
          <p:nvPr/>
        </p:nvSpPr>
        <p:spPr>
          <a:xfrm>
            <a:off x="1062805" y="10633"/>
            <a:ext cx="1421629" cy="332743"/>
          </a:xfrm>
          <a:prstGeom prst="rect">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ÉTAPE</a:t>
            </a:r>
          </a:p>
        </p:txBody>
      </p:sp>
      <p:pic>
        <p:nvPicPr>
          <p:cNvPr id="10" name="Espace réservé du contenu 3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
        <p:nvSpPr>
          <p:cNvPr id="16" name="Rectangle 15">
            <a:extLst>
              <a:ext uri="{FF2B5EF4-FFF2-40B4-BE49-F238E27FC236}">
                <a16:creationId xmlns:a16="http://schemas.microsoft.com/office/drawing/2014/main" xmlns="" id="{1B9E6D92-8C2B-4F65-A52F-914A3566057D}"/>
              </a:ext>
            </a:extLst>
          </p:cNvPr>
          <p:cNvSpPr/>
          <p:nvPr/>
        </p:nvSpPr>
        <p:spPr>
          <a:xfrm>
            <a:off x="327442" y="1046530"/>
            <a:ext cx="658210" cy="147729"/>
          </a:xfrm>
          <a:prstGeom prst="rect">
            <a:avLst/>
          </a:prstGeom>
          <a:noFill/>
          <a:ln w="28575" cap="flat" cmpd="sng" algn="ctr">
            <a:solidFill>
              <a:schemeClr val="tx1">
                <a:lumMod val="95000"/>
                <a:lumOff val="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11" name="ZoneTexte 10"/>
          <p:cNvSpPr txBox="1"/>
          <p:nvPr/>
        </p:nvSpPr>
        <p:spPr>
          <a:xfrm>
            <a:off x="1280592" y="828001"/>
            <a:ext cx="8208912" cy="584775"/>
          </a:xfrm>
          <a:prstGeom prst="rect">
            <a:avLst/>
          </a:prstGeom>
          <a:noFill/>
        </p:spPr>
        <p:txBody>
          <a:bodyPr wrap="square" rtlCol="0">
            <a:spAutoFit/>
          </a:bodyPr>
          <a:lstStyle/>
          <a:p>
            <a:pPr marL="3175" lvl="1">
              <a:spcBef>
                <a:spcPts val="600"/>
              </a:spcBef>
              <a:buNone/>
            </a:pPr>
            <a:r>
              <a:rPr lang="fr-FR" sz="1600" dirty="0"/>
              <a:t>Pour les dossiers non éligibles à la signature </a:t>
            </a:r>
            <a:r>
              <a:rPr lang="fr-FR" sz="1600" dirty="0" smtClean="0"/>
              <a:t>électronique, intégrer la </a:t>
            </a:r>
            <a:r>
              <a:rPr lang="fr-FR" sz="1600" dirty="0"/>
              <a:t>signature des offres manuscrites </a:t>
            </a:r>
            <a:r>
              <a:rPr lang="fr-FR" sz="1600" b="1" dirty="0" smtClean="0"/>
              <a:t>lors de ce </a:t>
            </a:r>
            <a:r>
              <a:rPr lang="fr-FR" sz="1600" b="1" dirty="0"/>
              <a:t>RDV de préparation </a:t>
            </a:r>
            <a:r>
              <a:rPr lang="fr-FR" sz="1600" b="1" dirty="0" smtClean="0"/>
              <a:t>notaire </a:t>
            </a:r>
            <a:r>
              <a:rPr lang="fr-FR" sz="1600" b="1" dirty="0" smtClean="0">
                <a:sym typeface="Wingdings" panose="05000000000000000000" pitchFamily="2" charset="2"/>
              </a:rPr>
              <a:t> voir la fiche 10 Bis</a:t>
            </a:r>
            <a:endParaRPr lang="fr-FR" sz="1400" b="1" dirty="0" smtClean="0"/>
          </a:p>
        </p:txBody>
      </p:sp>
    </p:spTree>
    <p:extLst>
      <p:ext uri="{BB962C8B-B14F-4D97-AF65-F5344CB8AC3E}">
        <p14:creationId xmlns:p14="http://schemas.microsoft.com/office/powerpoint/2010/main" val="820195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Objet 22" hidden="1"/>
          <p:cNvGraphicFramePr>
            <a:graphicFrameLocks noChangeAspect="1"/>
          </p:cNvGraphicFramePr>
          <p:nvPr>
            <p:custDataLst>
              <p:tags r:id="rId2"/>
            </p:custDataLst>
            <p:extLst>
              <p:ext uri="{D42A27DB-BD31-4B8C-83A1-F6EECF244321}">
                <p14:modId xmlns:p14="http://schemas.microsoft.com/office/powerpoint/2010/main" val="238182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4176"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0" name="ZoneTexte 29">
            <a:extLst>
              <a:ext uri="{FF2B5EF4-FFF2-40B4-BE49-F238E27FC236}">
                <a16:creationId xmlns:a16="http://schemas.microsoft.com/office/drawing/2014/main" xmlns="" id="{0565D40E-4DA9-44F6-B384-2C036A415279}"/>
              </a:ext>
            </a:extLst>
          </p:cNvPr>
          <p:cNvSpPr txBox="1"/>
          <p:nvPr/>
        </p:nvSpPr>
        <p:spPr>
          <a:xfrm>
            <a:off x="384560" y="1827891"/>
            <a:ext cx="9248474" cy="4913478"/>
          </a:xfrm>
          <a:prstGeom prst="rect">
            <a:avLst/>
          </a:prstGeom>
          <a:ln>
            <a:solidFill>
              <a:schemeClr val="tx1"/>
            </a:solidFill>
          </a:ln>
        </p:spPr>
        <p:txBody>
          <a:bodyPr vert="horz" lIns="144000" tIns="41994" rIns="83988" bIns="41994" rtlCol="0">
            <a:noAutofit/>
          </a:bodyPr>
          <a:lstStyle>
            <a:defPPr>
              <a:defRPr lang="fr-FR"/>
            </a:defPPr>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100" b="1">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1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r>
              <a:rPr lang="fr-FR" sz="1200" b="1" cap="none" dirty="0" smtClean="0">
                <a:solidFill>
                  <a:schemeClr val="tx1"/>
                </a:solidFill>
              </a:rPr>
              <a:t>Après réception du mail de confirmation « offre éditée » </a:t>
            </a:r>
            <a:r>
              <a:rPr lang="fr-FR" sz="1100" b="1" cap="none" dirty="0">
                <a:solidFill>
                  <a:schemeClr val="tx1"/>
                </a:solidFill>
              </a:rPr>
              <a:t>:</a:t>
            </a:r>
            <a:r>
              <a:rPr lang="fr-FR" sz="1100" b="1" cap="none" dirty="0" smtClean="0">
                <a:solidFill>
                  <a:schemeClr val="tx1"/>
                </a:solidFill>
              </a:rPr>
              <a:t> </a:t>
            </a:r>
            <a:r>
              <a:rPr lang="fr-FR" sz="1100" cap="none" dirty="0" smtClean="0">
                <a:solidFill>
                  <a:schemeClr val="tx1"/>
                </a:solidFill>
              </a:rPr>
              <a:t>proposer au client le RDV pour signature dans un minimum de 11 jours </a:t>
            </a:r>
            <a:r>
              <a:rPr lang="fr-FR" sz="1100" i="1" cap="none" dirty="0" smtClean="0">
                <a:solidFill>
                  <a:schemeClr val="tx1"/>
                </a:solidFill>
              </a:rPr>
              <a:t>(délai Scrivener) </a:t>
            </a:r>
            <a:r>
              <a:rPr lang="fr-FR" sz="1100" cap="none" dirty="0" smtClean="0">
                <a:solidFill>
                  <a:schemeClr val="tx1"/>
                </a:solidFill>
              </a:rPr>
              <a:t>après la date de réception </a:t>
            </a:r>
          </a:p>
          <a:p>
            <a:r>
              <a:rPr lang="fr-FR" sz="1200" b="1" cap="none" dirty="0" smtClean="0">
                <a:solidFill>
                  <a:schemeClr val="tx1"/>
                </a:solidFill>
              </a:rPr>
              <a:t>Rappeler au client de </a:t>
            </a:r>
            <a:r>
              <a:rPr lang="fr-FR" sz="1100" cap="none" dirty="0" smtClean="0">
                <a:solidFill>
                  <a:schemeClr val="tx1"/>
                </a:solidFill>
              </a:rPr>
              <a:t>:  </a:t>
            </a:r>
            <a:r>
              <a:rPr lang="fr-FR" sz="1200" i="0" cap="none" dirty="0" smtClean="0">
                <a:solidFill>
                  <a:schemeClr val="tx1"/>
                </a:solidFill>
              </a:rPr>
              <a:t>Conserver l’enveloppe de réception </a:t>
            </a:r>
            <a:r>
              <a:rPr lang="fr-FR" sz="1200" cap="none" dirty="0" smtClean="0">
                <a:solidFill>
                  <a:schemeClr val="tx1"/>
                </a:solidFill>
              </a:rPr>
              <a:t>(preuve du respect du délai </a:t>
            </a:r>
            <a:r>
              <a:rPr lang="fr-FR" sz="1200" cap="none" dirty="0" err="1" smtClean="0">
                <a:solidFill>
                  <a:schemeClr val="tx1"/>
                </a:solidFill>
              </a:rPr>
              <a:t>scrivener</a:t>
            </a:r>
            <a:r>
              <a:rPr lang="fr-FR" sz="1200" cap="none" dirty="0" smtClean="0">
                <a:solidFill>
                  <a:schemeClr val="tx1"/>
                </a:solidFill>
              </a:rPr>
              <a:t>) - N</a:t>
            </a:r>
            <a:r>
              <a:rPr lang="fr-FR" sz="1200" i="0" cap="none" dirty="0" smtClean="0">
                <a:solidFill>
                  <a:schemeClr val="tx1"/>
                </a:solidFill>
              </a:rPr>
              <a:t>e pas signer l’offre avant le RDV – Se présenter au RDV avec tous les documents présents dans l’enveloppe – Présence de tous les emprunteurs obligatoirement</a:t>
            </a:r>
          </a:p>
          <a:p>
            <a:r>
              <a:rPr lang="fr-FR" sz="1100" b="1" u="sng" cap="none" dirty="0" smtClean="0">
                <a:solidFill>
                  <a:schemeClr val="tx1"/>
                </a:solidFill>
              </a:rPr>
              <a:t>Phase 1 : signer les offres</a:t>
            </a:r>
          </a:p>
          <a:p>
            <a:pPr marL="627063" lvl="8" indent="-163513">
              <a:buFont typeface="Arial" panose="020B0604020202020204" pitchFamily="34" charset="0"/>
              <a:buChar char="•"/>
            </a:pPr>
            <a:r>
              <a:rPr lang="fr-FR" i="0" dirty="0" smtClean="0"/>
              <a:t>Vérifier </a:t>
            </a:r>
            <a:r>
              <a:rPr lang="fr-FR" i="0" dirty="0"/>
              <a:t>que le délai </a:t>
            </a:r>
            <a:r>
              <a:rPr lang="fr-FR" i="0" dirty="0" smtClean="0"/>
              <a:t>Scrivener </a:t>
            </a:r>
            <a:r>
              <a:rPr lang="fr-FR" i="0" dirty="0"/>
              <a:t>a bien été respecté</a:t>
            </a:r>
          </a:p>
          <a:p>
            <a:pPr marL="627063" lvl="8" indent="-163513">
              <a:buFont typeface="Arial" panose="020B0604020202020204" pitchFamily="34" charset="0"/>
              <a:buChar char="•"/>
            </a:pPr>
            <a:r>
              <a:rPr lang="fr-FR" i="0" dirty="0"/>
              <a:t>Faire signer, dater et parapher les pages du contrat par </a:t>
            </a:r>
            <a:r>
              <a:rPr lang="fr-FR" i="0" dirty="0" smtClean="0"/>
              <a:t>tous les emprunteurs</a:t>
            </a:r>
            <a:endParaRPr lang="fr-FR" i="0" dirty="0"/>
          </a:p>
          <a:p>
            <a:pPr marL="627063" lvl="8" indent="-163513">
              <a:buFont typeface="Arial" panose="020B0604020202020204" pitchFamily="34" charset="0"/>
              <a:buChar char="•"/>
            </a:pPr>
            <a:r>
              <a:rPr lang="fr-FR" i="0" dirty="0"/>
              <a:t>Vérifier, le cas échéant, que le client a bien signé le tableau d’amortissement et la garantie  CAMCA </a:t>
            </a:r>
            <a:r>
              <a:rPr lang="fr-FR" dirty="0"/>
              <a:t>(compris dans l’offre de prêt envoyé au client)</a:t>
            </a:r>
          </a:p>
          <a:p>
            <a:pPr marL="627063" lvl="8" indent="-163513">
              <a:buFont typeface="Arial" panose="020B0604020202020204" pitchFamily="34" charset="0"/>
              <a:buChar char="•"/>
            </a:pPr>
            <a:r>
              <a:rPr lang="fr-FR" i="0" dirty="0"/>
              <a:t>Rappeler au client d’envoyer son offre de prêt signée au siège dans l’enveloppe </a:t>
            </a:r>
            <a:r>
              <a:rPr lang="fr-FR" i="0" dirty="0" smtClean="0"/>
              <a:t>T</a:t>
            </a:r>
          </a:p>
          <a:p>
            <a:pPr marL="627063" lvl="8" indent="-163513">
              <a:buFont typeface="Arial" panose="020B0604020202020204" pitchFamily="34" charset="0"/>
              <a:buChar char="•"/>
            </a:pPr>
            <a:r>
              <a:rPr lang="fr-FR" sz="1200" i="0" dirty="0" smtClean="0"/>
              <a:t>Selon </a:t>
            </a:r>
            <a:r>
              <a:rPr lang="fr-FR" sz="1200" i="0" dirty="0"/>
              <a:t>le type de prêt, </a:t>
            </a:r>
            <a:r>
              <a:rPr lang="fr-FR" sz="1200" b="1" i="0" dirty="0"/>
              <a:t>expliquer au client les actions à effectuer pour son / ses déblocage</a:t>
            </a:r>
            <a:r>
              <a:rPr lang="fr-FR" sz="1200" i="0" dirty="0"/>
              <a:t>(s) en vue de la signature </a:t>
            </a:r>
            <a:r>
              <a:rPr lang="fr-FR" sz="1200" i="0" dirty="0" smtClean="0"/>
              <a:t>notaire</a:t>
            </a:r>
          </a:p>
          <a:p>
            <a:pPr marL="627063" lvl="8" indent="-163513">
              <a:buFont typeface="Arial" panose="020B0604020202020204" pitchFamily="34" charset="0"/>
              <a:buChar char="•"/>
            </a:pPr>
            <a:r>
              <a:rPr lang="fr-FR" sz="1200" i="0" dirty="0" smtClean="0"/>
              <a:t>Si </a:t>
            </a:r>
            <a:r>
              <a:rPr lang="fr-FR" sz="1200" i="0" dirty="0"/>
              <a:t>prospect, effectuer la </a:t>
            </a:r>
            <a:r>
              <a:rPr lang="fr-FR" sz="1200" b="1" i="0" dirty="0"/>
              <a:t>remise de carte bancaire au client</a:t>
            </a:r>
            <a:r>
              <a:rPr lang="fr-FR" sz="1200" i="0" dirty="0"/>
              <a:t>, lui souhaiter bienvenue au CACE, rappeler l’intensité relationnelle convenue avec lui </a:t>
            </a:r>
            <a:r>
              <a:rPr lang="fr-FR" sz="1200" b="1" i="0" dirty="0"/>
              <a:t>et finaliser les éléments </a:t>
            </a:r>
            <a:r>
              <a:rPr lang="fr-FR" sz="1200" b="1" i="0" dirty="0" smtClean="0"/>
              <a:t>de réciprocité </a:t>
            </a:r>
            <a:r>
              <a:rPr lang="fr-FR" sz="1200" b="1" i="0" dirty="0"/>
              <a:t>non mises en place jusqu’ici : lui indiquer ce qui est à valider sans sa dépose BAM une fois la date de signature connue (notamment NH)</a:t>
            </a:r>
          </a:p>
          <a:p>
            <a:r>
              <a:rPr lang="fr-FR" sz="1100" b="1" u="sng" cap="none" dirty="0" smtClean="0">
                <a:solidFill>
                  <a:schemeClr val="tx1"/>
                </a:solidFill>
              </a:rPr>
              <a:t>Phase 2 : donner de la visibilité au client sur les autres déblocages</a:t>
            </a:r>
          </a:p>
          <a:p>
            <a:pPr marL="623888" lvl="2">
              <a:spcBef>
                <a:spcPts val="600"/>
              </a:spcBef>
              <a:buFont typeface="Arial" panose="020B0604020202020204" pitchFamily="34" charset="0"/>
              <a:buChar char="•"/>
            </a:pPr>
            <a:r>
              <a:rPr lang="fr-FR" i="0" dirty="0" smtClean="0"/>
              <a:t>Dans </a:t>
            </a:r>
            <a:r>
              <a:rPr lang="fr-FR" i="0" dirty="0"/>
              <a:t>le cas de travaux et de </a:t>
            </a:r>
            <a:r>
              <a:rPr lang="fr-FR" i="0" dirty="0" smtClean="0"/>
              <a:t>construction, </a:t>
            </a:r>
            <a:r>
              <a:rPr lang="fr-FR" i="0" dirty="0"/>
              <a:t>rappeler de fournir l’attestation dommage </a:t>
            </a:r>
            <a:r>
              <a:rPr lang="fr-FR" i="0" dirty="0" smtClean="0"/>
              <a:t/>
            </a:r>
            <a:br>
              <a:rPr lang="fr-FR" i="0" dirty="0" smtClean="0"/>
            </a:br>
            <a:r>
              <a:rPr lang="fr-FR" i="0" dirty="0" smtClean="0"/>
              <a:t>ouvrage </a:t>
            </a:r>
            <a:r>
              <a:rPr lang="fr-FR" i="0" dirty="0"/>
              <a:t>et l’attestation nominative pour pouvoir débloquer les </a:t>
            </a:r>
            <a:r>
              <a:rPr lang="fr-FR" i="0" dirty="0" smtClean="0"/>
              <a:t>fonds </a:t>
            </a:r>
            <a:br>
              <a:rPr lang="fr-FR" i="0" dirty="0" smtClean="0"/>
            </a:br>
            <a:endParaRPr lang="fr-FR" sz="400" i="0" dirty="0" smtClean="0"/>
          </a:p>
          <a:p>
            <a:pPr lvl="1">
              <a:spcBef>
                <a:spcPts val="600"/>
              </a:spcBef>
            </a:pPr>
            <a:r>
              <a:rPr lang="fr-FR" sz="1200" u="sng" dirty="0"/>
              <a:t>APRÈS LE RDV</a:t>
            </a:r>
          </a:p>
          <a:p>
            <a:pPr lvl="2">
              <a:spcBef>
                <a:spcPts val="600"/>
              </a:spcBef>
            </a:pPr>
            <a:r>
              <a:rPr lang="fr-FR" sz="1200" b="1" dirty="0" smtClean="0"/>
              <a:t>Enregistrer dans le dossier DCP ce qui a été réalisé avec le client</a:t>
            </a:r>
          </a:p>
          <a:p>
            <a:pPr lvl="2">
              <a:spcBef>
                <a:spcPts val="600"/>
              </a:spcBef>
            </a:pPr>
            <a:r>
              <a:rPr lang="fr-FR" sz="1200" b="1" dirty="0" smtClean="0"/>
              <a:t>Dès </a:t>
            </a:r>
            <a:r>
              <a:rPr lang="fr-FR" sz="1200" b="1" dirty="0"/>
              <a:t>que la date de signature notaire est connue</a:t>
            </a:r>
          </a:p>
          <a:p>
            <a:pPr lvl="3">
              <a:spcBef>
                <a:spcPts val="600"/>
              </a:spcBef>
            </a:pPr>
            <a:r>
              <a:rPr lang="fr-FR" dirty="0"/>
              <a:t>Mettre à jour les dates d’effet des assurances dans la dépose BAM à date de signature </a:t>
            </a:r>
            <a:r>
              <a:rPr lang="fr-FR" dirty="0" smtClean="0"/>
              <a:t/>
            </a:r>
            <a:br>
              <a:rPr lang="fr-FR" dirty="0" smtClean="0"/>
            </a:br>
            <a:r>
              <a:rPr lang="fr-FR" dirty="0" smtClean="0"/>
              <a:t>notaire </a:t>
            </a:r>
            <a:r>
              <a:rPr lang="fr-FR" dirty="0"/>
              <a:t>ou annuler les contrats en cours et en créer de nouveaux avec la bonne </a:t>
            </a:r>
            <a:r>
              <a:rPr lang="fr-FR" dirty="0" smtClean="0"/>
              <a:t>date d’effet</a:t>
            </a:r>
            <a:endParaRPr lang="fr-FR" sz="1200" dirty="0" smtClean="0"/>
          </a:p>
          <a:p>
            <a:pPr lvl="2">
              <a:spcBef>
                <a:spcPts val="600"/>
              </a:spcBef>
            </a:pPr>
            <a:endParaRPr lang="fr-FR" sz="1200" dirty="0" smtClean="0"/>
          </a:p>
          <a:p>
            <a:pPr lvl="2">
              <a:spcBef>
                <a:spcPts val="600"/>
              </a:spcBef>
            </a:pPr>
            <a:endParaRPr lang="fr-FR" sz="1200" dirty="0" smtClean="0"/>
          </a:p>
          <a:p>
            <a:pPr lvl="2">
              <a:spcBef>
                <a:spcPts val="600"/>
              </a:spcBef>
            </a:pPr>
            <a:endParaRPr lang="fr-FR" sz="1200" dirty="0"/>
          </a:p>
        </p:txBody>
      </p:sp>
      <p:sp>
        <p:nvSpPr>
          <p:cNvPr id="25" name="Rectangle 24">
            <a:extLst>
              <a:ext uri="{FF2B5EF4-FFF2-40B4-BE49-F238E27FC236}">
                <a16:creationId xmlns:a16="http://schemas.microsoft.com/office/drawing/2014/main" xmlns="" id="{C33865D5-B5B1-4825-9ADC-AA980CD03510}"/>
              </a:ext>
            </a:extLst>
          </p:cNvPr>
          <p:cNvSpPr/>
          <p:nvPr/>
        </p:nvSpPr>
        <p:spPr>
          <a:xfrm>
            <a:off x="385873" y="1532458"/>
            <a:ext cx="9248474" cy="316835"/>
          </a:xfrm>
          <a:prstGeom prst="rect">
            <a:avLst/>
          </a:prstGeom>
          <a:solidFill>
            <a:schemeClr val="accent4">
              <a:lumMod val="7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EN QUOI CA CONSISTE ?</a:t>
            </a:r>
          </a:p>
        </p:txBody>
      </p:sp>
      <p:sp>
        <p:nvSpPr>
          <p:cNvPr id="28" name="Espace réservé du texte 2">
            <a:extLst>
              <a:ext uri="{FF2B5EF4-FFF2-40B4-BE49-F238E27FC236}">
                <a16:creationId xmlns:a16="http://schemas.microsoft.com/office/drawing/2014/main" xmlns="" id="{17BC8E3B-0234-4D8E-9778-0A09F255C034}"/>
              </a:ext>
            </a:extLst>
          </p:cNvPr>
          <p:cNvSpPr txBox="1">
            <a:spLocks/>
          </p:cNvSpPr>
          <p:nvPr/>
        </p:nvSpPr>
        <p:spPr>
          <a:xfrm>
            <a:off x="1136576" y="354673"/>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dirty="0" smtClean="0"/>
              <a:t>10.</a:t>
            </a:r>
            <a:r>
              <a:rPr lang="fr-FR" cap="none" dirty="0" smtClean="0"/>
              <a:t>bis</a:t>
            </a:r>
            <a:r>
              <a:rPr lang="fr-FR" dirty="0" smtClean="0"/>
              <a:t> RDV PREPARATION DU rdv notaire</a:t>
            </a:r>
            <a:endParaRPr lang="fr-FR" dirty="0"/>
          </a:p>
        </p:txBody>
      </p:sp>
      <p:sp>
        <p:nvSpPr>
          <p:cNvPr id="2" name="Rectangle 1"/>
          <p:cNvSpPr/>
          <p:nvPr/>
        </p:nvSpPr>
        <p:spPr>
          <a:xfrm>
            <a:off x="1136576" y="888336"/>
            <a:ext cx="7848873" cy="338554"/>
          </a:xfrm>
          <a:prstGeom prst="rect">
            <a:avLst/>
          </a:prstGeom>
        </p:spPr>
        <p:txBody>
          <a:bodyPr wrap="square">
            <a:spAutoFit/>
          </a:bodyPr>
          <a:lstStyle/>
          <a:p>
            <a:pPr marL="0" lvl="1">
              <a:spcBef>
                <a:spcPts val="600"/>
              </a:spcBef>
            </a:pPr>
            <a:r>
              <a:rPr lang="fr-FR" sz="1600" b="1" dirty="0" smtClean="0">
                <a:solidFill>
                  <a:prstClr val="black"/>
                </a:solidFill>
              </a:rPr>
              <a:t>La signature manuelle des offres pour les dossiers non éligibles à la signature électronique</a:t>
            </a:r>
            <a:endParaRPr lang="fr-FR" sz="1600" b="1" dirty="0">
              <a:solidFill>
                <a:prstClr val="black"/>
              </a:solidFill>
            </a:endParaRPr>
          </a:p>
        </p:txBody>
      </p:sp>
      <p:sp>
        <p:nvSpPr>
          <p:cNvPr id="13" name="Rectangle 12">
            <a:extLst>
              <a:ext uri="{FF2B5EF4-FFF2-40B4-BE49-F238E27FC236}">
                <a16:creationId xmlns:a16="http://schemas.microsoft.com/office/drawing/2014/main" xmlns="" id="{CC9B0F4B-DF37-431A-B54F-C8E9F178C5C7}"/>
              </a:ext>
            </a:extLst>
          </p:cNvPr>
          <p:cNvSpPr/>
          <p:nvPr/>
        </p:nvSpPr>
        <p:spPr>
          <a:xfrm>
            <a:off x="6609184" y="6142168"/>
            <a:ext cx="3023850" cy="600423"/>
          </a:xfrm>
          <a:prstGeom prst="rect">
            <a:avLst/>
          </a:prstGeom>
          <a:solidFill>
            <a:schemeClr val="bg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18000" rIns="18000" rtlCol="0" anchor="t">
            <a:noAutofit/>
          </a:bodyPr>
          <a:lstStyle/>
          <a:p>
            <a:pPr marL="171450" indent="-171450" defTabSz="736609">
              <a:buFont typeface="Calibri" panose="020F0502020204030204" pitchFamily="34" charset="0"/>
              <a:buChar char="&gt;"/>
              <a:defRPr/>
            </a:pPr>
            <a:r>
              <a:rPr lang="fr-FR" sz="1100" dirty="0" smtClean="0">
                <a:solidFill>
                  <a:schemeClr val="accent6">
                    <a:lumMod val="25000"/>
                  </a:schemeClr>
                </a:solidFill>
                <a:hlinkClick r:id="rId6" action="ppaction://hlinksldjump"/>
              </a:rPr>
              <a:t>Trame d’appel pour le RDV de signature des offres</a:t>
            </a:r>
            <a:endParaRPr lang="fr-FR" sz="1100" dirty="0" smtClean="0">
              <a:solidFill>
                <a:schemeClr val="accent6">
                  <a:lumMod val="25000"/>
                </a:schemeClr>
              </a:solidFill>
              <a:hlinkClick r:id="rId7" action="ppaction://hlinksldjump"/>
            </a:endParaRPr>
          </a:p>
          <a:p>
            <a:pPr marL="171450" lvl="0" indent="-171450" defTabSz="736609">
              <a:buFont typeface="Calibri" panose="020F0502020204030204" pitchFamily="34" charset="0"/>
              <a:buChar char="&gt;"/>
              <a:defRPr/>
            </a:pPr>
            <a:r>
              <a:rPr lang="fr-FR" sz="1100" dirty="0" smtClean="0">
                <a:solidFill>
                  <a:schemeClr val="accent6">
                    <a:lumMod val="25000"/>
                  </a:schemeClr>
                </a:solidFill>
                <a:hlinkClick r:id="rId8" action="ppaction://hlinksldjump"/>
              </a:rPr>
              <a:t>Principales </a:t>
            </a:r>
            <a:r>
              <a:rPr lang="fr-FR" sz="1100" dirty="0">
                <a:solidFill>
                  <a:prstClr val="black"/>
                </a:solidFill>
                <a:hlinkClick r:id="rId8" action="ppaction://hlinksldjump"/>
              </a:rPr>
              <a:t>sources de dossiers </a:t>
            </a:r>
            <a:r>
              <a:rPr lang="fr-FR" sz="1100" u="sng" dirty="0">
                <a:solidFill>
                  <a:prstClr val="black"/>
                </a:solidFill>
                <a:hlinkClick r:id="rId8" action="ppaction://hlinksldjump"/>
              </a:rPr>
              <a:t>KO </a:t>
            </a:r>
            <a:r>
              <a:rPr lang="fr-FR" sz="1100" u="sng" dirty="0" smtClean="0">
                <a:solidFill>
                  <a:prstClr val="black"/>
                </a:solidFill>
                <a:hlinkClick r:id="rId8" action="ppaction://hlinksldjump"/>
              </a:rPr>
              <a:t>retour d’offre</a:t>
            </a:r>
            <a:endParaRPr lang="fr-FR" sz="1100" u="sng" dirty="0" smtClean="0">
              <a:solidFill>
                <a:prstClr val="black"/>
              </a:solidFill>
            </a:endParaRPr>
          </a:p>
          <a:p>
            <a:pPr marL="171450" indent="-171450">
              <a:buFont typeface="Calibri" panose="020F0502020204030204" pitchFamily="34" charset="0"/>
              <a:buChar char="&gt;"/>
            </a:pPr>
            <a:endParaRPr lang="fr-FR" sz="1100" dirty="0">
              <a:solidFill>
                <a:schemeClr val="tx1"/>
              </a:solidFill>
            </a:endParaRPr>
          </a:p>
        </p:txBody>
      </p:sp>
      <p:sp>
        <p:nvSpPr>
          <p:cNvPr id="17" name="Rectangle 16">
            <a:extLst>
              <a:ext uri="{FF2B5EF4-FFF2-40B4-BE49-F238E27FC236}">
                <a16:creationId xmlns:a16="http://schemas.microsoft.com/office/drawing/2014/main" xmlns="" id="{B735BB12-C70E-4AF5-AA02-8E422B78FD28}"/>
              </a:ext>
            </a:extLst>
          </p:cNvPr>
          <p:cNvSpPr/>
          <p:nvPr/>
        </p:nvSpPr>
        <p:spPr>
          <a:xfrm>
            <a:off x="6609184" y="5847255"/>
            <a:ext cx="3023828" cy="288032"/>
          </a:xfrm>
          <a:prstGeom prst="rect">
            <a:avLst/>
          </a:prstGeom>
          <a:solidFill>
            <a:schemeClr val="accent2"/>
          </a:solidFill>
          <a:ln w="127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FICHES techniques </a:t>
            </a:r>
          </a:p>
        </p:txBody>
      </p:sp>
      <p:sp>
        <p:nvSpPr>
          <p:cNvPr id="12" name="Rectangle 11">
            <a:extLst>
              <a:ext uri="{FF2B5EF4-FFF2-40B4-BE49-F238E27FC236}">
                <a16:creationId xmlns:a16="http://schemas.microsoft.com/office/drawing/2014/main" xmlns="" id="{5B7E94C3-F886-4BDE-B232-8935914A1BF3}"/>
              </a:ext>
            </a:extLst>
          </p:cNvPr>
          <p:cNvSpPr/>
          <p:nvPr/>
        </p:nvSpPr>
        <p:spPr>
          <a:xfrm>
            <a:off x="1062805" y="10633"/>
            <a:ext cx="1421629" cy="332743"/>
          </a:xfrm>
          <a:prstGeom prst="rect">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ÉTAPE</a:t>
            </a:r>
          </a:p>
        </p:txBody>
      </p:sp>
      <p:pic>
        <p:nvPicPr>
          <p:cNvPr id="18" name="Espace réservé du contenu 3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
        <p:nvSpPr>
          <p:cNvPr id="19" name="Rectangle 18">
            <a:extLst>
              <a:ext uri="{FF2B5EF4-FFF2-40B4-BE49-F238E27FC236}">
                <a16:creationId xmlns:a16="http://schemas.microsoft.com/office/drawing/2014/main" xmlns="" id="{1B9E6D92-8C2B-4F65-A52F-914A3566057D}"/>
              </a:ext>
            </a:extLst>
          </p:cNvPr>
          <p:cNvSpPr/>
          <p:nvPr/>
        </p:nvSpPr>
        <p:spPr>
          <a:xfrm>
            <a:off x="327442" y="1046530"/>
            <a:ext cx="658210" cy="147729"/>
          </a:xfrm>
          <a:prstGeom prst="rect">
            <a:avLst/>
          </a:prstGeom>
          <a:noFill/>
          <a:ln w="28575" cap="flat" cmpd="sng" algn="ctr">
            <a:solidFill>
              <a:schemeClr val="tx1">
                <a:lumMod val="95000"/>
                <a:lumOff val="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Tree>
    <p:extLst>
      <p:ext uri="{BB962C8B-B14F-4D97-AF65-F5344CB8AC3E}">
        <p14:creationId xmlns:p14="http://schemas.microsoft.com/office/powerpoint/2010/main" val="1509554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728" r="1813" b="13240"/>
          <a:stretch/>
        </p:blipFill>
        <p:spPr bwMode="auto">
          <a:xfrm>
            <a:off x="636380" y="1435864"/>
            <a:ext cx="5569749" cy="24760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50" r="1552" b="8868"/>
          <a:stretch/>
        </p:blipFill>
        <p:spPr bwMode="auto">
          <a:xfrm>
            <a:off x="640035" y="3911945"/>
            <a:ext cx="5566095" cy="24693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llipse 10"/>
          <p:cNvSpPr/>
          <p:nvPr/>
        </p:nvSpPr>
        <p:spPr>
          <a:xfrm>
            <a:off x="1208584" y="5449987"/>
            <a:ext cx="462650" cy="211677"/>
          </a:xfrm>
          <a:prstGeom prst="ellipse">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2" name="Ellipse 11"/>
          <p:cNvSpPr/>
          <p:nvPr/>
        </p:nvSpPr>
        <p:spPr>
          <a:xfrm>
            <a:off x="1990858" y="5599026"/>
            <a:ext cx="677365" cy="256130"/>
          </a:xfrm>
          <a:prstGeom prst="ellipse">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8" name="Cadre 17"/>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4" name="Rectangle 3"/>
          <p:cNvSpPr/>
          <p:nvPr/>
        </p:nvSpPr>
        <p:spPr>
          <a:xfrm>
            <a:off x="1136576" y="1916832"/>
            <a:ext cx="2160000" cy="1512168"/>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6" name="Rectangle 5"/>
          <p:cNvSpPr/>
          <p:nvPr/>
        </p:nvSpPr>
        <p:spPr>
          <a:xfrm>
            <a:off x="3080792" y="1916832"/>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4</a:t>
            </a:r>
            <a:endParaRPr lang="fr-FR" sz="1050" b="1" dirty="0">
              <a:solidFill>
                <a:schemeClr val="bg1"/>
              </a:solidFill>
            </a:endParaRPr>
          </a:p>
        </p:txBody>
      </p:sp>
      <p:sp>
        <p:nvSpPr>
          <p:cNvPr id="23" name="Rectangle 22"/>
          <p:cNvSpPr/>
          <p:nvPr/>
        </p:nvSpPr>
        <p:spPr>
          <a:xfrm>
            <a:off x="1136576" y="5229199"/>
            <a:ext cx="2160000" cy="864097"/>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24" name="Rectangle 23"/>
          <p:cNvSpPr/>
          <p:nvPr/>
        </p:nvSpPr>
        <p:spPr>
          <a:xfrm>
            <a:off x="3080792" y="5229200"/>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5</a:t>
            </a:r>
            <a:endParaRPr lang="fr-FR" sz="1050" b="1" dirty="0">
              <a:solidFill>
                <a:schemeClr val="bg1"/>
              </a:solidFill>
            </a:endParaRPr>
          </a:p>
        </p:txBody>
      </p:sp>
      <p:sp>
        <p:nvSpPr>
          <p:cNvPr id="25" name="Rectangle 24"/>
          <p:cNvSpPr/>
          <p:nvPr/>
        </p:nvSpPr>
        <p:spPr>
          <a:xfrm>
            <a:off x="3392585" y="1916833"/>
            <a:ext cx="2124236" cy="4176463"/>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27" name="Rectangle 26"/>
          <p:cNvSpPr/>
          <p:nvPr/>
        </p:nvSpPr>
        <p:spPr>
          <a:xfrm>
            <a:off x="5299388" y="1916832"/>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smtClean="0">
                <a:solidFill>
                  <a:schemeClr val="bg1"/>
                </a:solidFill>
              </a:rPr>
              <a:t>6</a:t>
            </a:r>
            <a:endParaRPr lang="fr-FR" sz="1050" b="1" dirty="0">
              <a:solidFill>
                <a:schemeClr val="bg1"/>
              </a:solidFill>
            </a:endParaRPr>
          </a:p>
        </p:txBody>
      </p:sp>
      <p:sp>
        <p:nvSpPr>
          <p:cNvPr id="22" name="ZoneTexte 21"/>
          <p:cNvSpPr txBox="1"/>
          <p:nvPr/>
        </p:nvSpPr>
        <p:spPr>
          <a:xfrm>
            <a:off x="6609184" y="2099648"/>
            <a:ext cx="2736304" cy="3046988"/>
          </a:xfrm>
          <a:prstGeom prst="rect">
            <a:avLst/>
          </a:prstGeom>
          <a:noFill/>
        </p:spPr>
        <p:txBody>
          <a:bodyPr wrap="square" rtlCol="0">
            <a:spAutoFit/>
          </a:bodyPr>
          <a:lstStyle/>
          <a:p>
            <a:pPr marL="228600" indent="-228600" defTabSz="736609">
              <a:buFont typeface="+mj-lt"/>
              <a:buAutoNum type="arabicParenR" startAt="4"/>
            </a:pPr>
            <a:r>
              <a:rPr lang="fr-FR" sz="1200" dirty="0" smtClean="0"/>
              <a:t>Renseigner les informations dans la zone « partenaires »</a:t>
            </a:r>
          </a:p>
          <a:p>
            <a:pPr marL="228600" indent="-228600" defTabSz="736609">
              <a:buAutoNum type="arabicParenR" startAt="4"/>
            </a:pPr>
            <a:r>
              <a:rPr lang="fr-FR" sz="1200" dirty="0" smtClean="0"/>
              <a:t>Cocher les cases correspondantes dans « Création prospect »</a:t>
            </a:r>
          </a:p>
          <a:p>
            <a:pPr marL="228600" indent="-228600" defTabSz="736609">
              <a:buAutoNum type="arabicParenR" startAt="4"/>
            </a:pPr>
            <a:r>
              <a:rPr lang="fr-FR" sz="1200" dirty="0" smtClean="0"/>
              <a:t>Compléter un des éléments de coordonnées : </a:t>
            </a:r>
          </a:p>
          <a:p>
            <a:pPr marL="591388" lvl="1" indent="-171450" defTabSz="736609">
              <a:buFont typeface="Arial" panose="020B0604020202020204" pitchFamily="34" charset="0"/>
              <a:buChar char="•"/>
            </a:pPr>
            <a:r>
              <a:rPr lang="fr-FR" sz="1200" dirty="0" smtClean="0"/>
              <a:t>Téléphone </a:t>
            </a:r>
            <a:endParaRPr lang="fr-FR" sz="1200" dirty="0"/>
          </a:p>
          <a:p>
            <a:pPr marL="591388" lvl="1" indent="-171450" defTabSz="736609">
              <a:buFont typeface="Arial" panose="020B0604020202020204" pitchFamily="34" charset="0"/>
              <a:buChar char="•"/>
            </a:pPr>
            <a:r>
              <a:rPr lang="fr-FR" sz="1200" dirty="0"/>
              <a:t>ou Adresse </a:t>
            </a:r>
          </a:p>
          <a:p>
            <a:pPr marL="591388" lvl="1" indent="-171450" defTabSz="736609">
              <a:buFont typeface="Arial" panose="020B0604020202020204" pitchFamily="34" charset="0"/>
              <a:buChar char="•"/>
            </a:pPr>
            <a:r>
              <a:rPr lang="fr-FR" sz="1200" dirty="0"/>
              <a:t>ou Mail</a:t>
            </a:r>
          </a:p>
          <a:p>
            <a:pPr defTabSz="736609"/>
            <a:r>
              <a:rPr lang="fr-FR" sz="1200" dirty="0" smtClean="0"/>
              <a:t/>
            </a:r>
            <a:br>
              <a:rPr lang="fr-FR" sz="1200" dirty="0" smtClean="0"/>
            </a:br>
            <a:r>
              <a:rPr lang="fr-FR" sz="1200" b="1" dirty="0" smtClean="0"/>
              <a:t>Bonne </a:t>
            </a:r>
            <a:r>
              <a:rPr lang="fr-FR" sz="1200" b="1" dirty="0"/>
              <a:t>pratique </a:t>
            </a:r>
            <a:r>
              <a:rPr lang="fr-FR" sz="1200" dirty="0"/>
              <a:t>: </a:t>
            </a:r>
            <a:endParaRPr lang="fr-FR" sz="1200" dirty="0" smtClean="0"/>
          </a:p>
          <a:p>
            <a:pPr defTabSz="736609"/>
            <a:r>
              <a:rPr lang="fr-FR" sz="1200" dirty="0" smtClean="0"/>
              <a:t>Renseigner le téléphone </a:t>
            </a:r>
            <a:r>
              <a:rPr lang="fr-FR" sz="1200" dirty="0"/>
              <a:t>portable et le </a:t>
            </a:r>
            <a:r>
              <a:rPr lang="fr-FR" sz="1200" dirty="0" smtClean="0"/>
              <a:t>mail pour pouvoir recontacter le prospect plus facilement</a:t>
            </a:r>
          </a:p>
          <a:p>
            <a:pPr defTabSz="736609"/>
            <a:endParaRPr lang="fr-FR" sz="1200" dirty="0"/>
          </a:p>
          <a:p>
            <a:pPr marL="228600" lvl="0" indent="-228600" defTabSz="736609">
              <a:buFont typeface="+mj-lt"/>
              <a:buAutoNum type="arabicParenR" startAt="7"/>
            </a:pPr>
            <a:r>
              <a:rPr lang="fr-FR" sz="1200" dirty="0" smtClean="0"/>
              <a:t>Cliquer sur « Valider »</a:t>
            </a:r>
            <a:endParaRPr lang="fr-FR" sz="1200" dirty="0"/>
          </a:p>
        </p:txBody>
      </p:sp>
      <p:sp>
        <p:nvSpPr>
          <p:cNvPr id="21"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1.3 </a:t>
            </a:r>
            <a:r>
              <a:rPr lang="fr-FR" sz="2400" dirty="0"/>
              <a:t>prise de RDV et rdv de qualification</a:t>
            </a:r>
          </a:p>
        </p:txBody>
      </p:sp>
      <p:sp>
        <p:nvSpPr>
          <p:cNvPr id="28" name="Rectangle 27">
            <a:extLst>
              <a:ext uri="{FF2B5EF4-FFF2-40B4-BE49-F238E27FC236}">
                <a16:creationId xmlns:a16="http://schemas.microsoft.com/office/drawing/2014/main" xmlns="" id="{382C08D5-A184-4D6F-AB2E-2A722D9DFD67}"/>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29" name="Rectangle 28"/>
          <p:cNvSpPr/>
          <p:nvPr/>
        </p:nvSpPr>
        <p:spPr>
          <a:xfrm>
            <a:off x="272480" y="435692"/>
            <a:ext cx="5832648"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Création du  prospect et prise de RDV dans l’Agenda</a:t>
            </a:r>
            <a:r>
              <a:rPr lang="fr-FR" sz="1800" dirty="0" smtClean="0"/>
              <a:t>  </a:t>
            </a:r>
            <a:r>
              <a:rPr lang="fr-FR" sz="1200" i="1" dirty="0" smtClean="0"/>
              <a:t>(2/4)</a:t>
            </a:r>
            <a:endParaRPr lang="fr-FR" sz="1200" i="1" u="sng" dirty="0"/>
          </a:p>
        </p:txBody>
      </p:sp>
    </p:spTree>
    <p:extLst>
      <p:ext uri="{BB962C8B-B14F-4D97-AF65-F5344CB8AC3E}">
        <p14:creationId xmlns:p14="http://schemas.microsoft.com/office/powerpoint/2010/main" val="4148331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9" name="Rectangle 8"/>
          <p:cNvSpPr/>
          <p:nvPr/>
        </p:nvSpPr>
        <p:spPr>
          <a:xfrm>
            <a:off x="7648360" y="0"/>
            <a:ext cx="2016224" cy="260648"/>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smtClean="0">
                <a:solidFill>
                  <a:schemeClr val="tx1"/>
                </a:solidFill>
              </a:rPr>
              <a:t>TRAME APPEL</a:t>
            </a:r>
          </a:p>
        </p:txBody>
      </p:sp>
      <p:sp>
        <p:nvSpPr>
          <p:cNvPr id="10" name="Rectangle 9"/>
          <p:cNvSpPr/>
          <p:nvPr/>
        </p:nvSpPr>
        <p:spPr>
          <a:xfrm>
            <a:off x="272480" y="1412776"/>
            <a:ext cx="9001000" cy="5139869"/>
          </a:xfrm>
          <a:prstGeom prst="rect">
            <a:avLst/>
          </a:prstGeom>
        </p:spPr>
        <p:txBody>
          <a:bodyPr wrap="square">
            <a:spAutoFit/>
          </a:bodyPr>
          <a:lstStyle/>
          <a:p>
            <a:r>
              <a:rPr lang="fr-FR" sz="1200" b="1" u="sng" dirty="0" smtClean="0"/>
              <a:t>OBJECTIFS</a:t>
            </a:r>
            <a:r>
              <a:rPr lang="fr-FR" sz="1200" dirty="0" smtClean="0"/>
              <a:t> : </a:t>
            </a:r>
            <a:r>
              <a:rPr lang="fr-FR" sz="1200" dirty="0"/>
              <a:t>vérifier que les offres ont bien été reçues et prendre RDV pour accompagner le client dans la signature des </a:t>
            </a:r>
            <a:r>
              <a:rPr lang="fr-FR" sz="1200" dirty="0" smtClean="0"/>
              <a:t>documents reçus</a:t>
            </a:r>
            <a:br>
              <a:rPr lang="fr-FR" sz="1200" dirty="0" smtClean="0"/>
            </a:br>
            <a:endParaRPr lang="fr-FR" sz="1200" dirty="0" smtClean="0"/>
          </a:p>
          <a:p>
            <a:r>
              <a:rPr lang="fr-FR" sz="1200" dirty="0"/>
              <a:t/>
            </a:r>
            <a:br>
              <a:rPr lang="fr-FR" sz="1200" dirty="0"/>
            </a:br>
            <a:r>
              <a:rPr lang="fr-FR" sz="1200" dirty="0"/>
              <a:t> </a:t>
            </a:r>
            <a:r>
              <a:rPr lang="fr-FR" sz="1200" i="1" dirty="0">
                <a:solidFill>
                  <a:srgbClr val="0070C0"/>
                </a:solidFill>
              </a:rPr>
              <a:t>« Bonjour Madame, </a:t>
            </a:r>
            <a:r>
              <a:rPr lang="fr-FR" sz="1200" i="1" dirty="0" smtClean="0">
                <a:solidFill>
                  <a:srgbClr val="0070C0"/>
                </a:solidFill>
              </a:rPr>
              <a:t>Monsieur </a:t>
            </a:r>
            <a:r>
              <a:rPr lang="fr-FR" sz="1200" dirty="0" smtClean="0"/>
              <a:t>(</a:t>
            </a:r>
            <a:r>
              <a:rPr lang="fr-FR" sz="1200" dirty="0"/>
              <a:t>se présenter) </a:t>
            </a:r>
            <a:r>
              <a:rPr lang="fr-FR" sz="1200" i="1" dirty="0">
                <a:solidFill>
                  <a:srgbClr val="0070C0"/>
                </a:solidFill>
              </a:rPr>
              <a:t>votre conseiller du Crédit Agricole de </a:t>
            </a:r>
            <a:r>
              <a:rPr lang="fr-FR" sz="1200" dirty="0"/>
              <a:t>(nom de l’agence). </a:t>
            </a:r>
            <a:r>
              <a:rPr lang="fr-FR" sz="1200" dirty="0" smtClean="0"/>
              <a:t/>
            </a:r>
            <a:br>
              <a:rPr lang="fr-FR" sz="1200" dirty="0" smtClean="0"/>
            </a:br>
            <a:r>
              <a:rPr lang="fr-FR" sz="1200" i="1" dirty="0" smtClean="0">
                <a:solidFill>
                  <a:srgbClr val="0070C0"/>
                </a:solidFill>
              </a:rPr>
              <a:t>Comment </a:t>
            </a:r>
            <a:r>
              <a:rPr lang="fr-FR" sz="1200" i="1" dirty="0">
                <a:solidFill>
                  <a:srgbClr val="0070C0"/>
                </a:solidFill>
              </a:rPr>
              <a:t>allez-vous ? Avez-vous quelques instants à m’accorder </a:t>
            </a:r>
            <a:r>
              <a:rPr lang="fr-FR" sz="1200" i="1" dirty="0" smtClean="0">
                <a:solidFill>
                  <a:srgbClr val="0070C0"/>
                </a:solidFill>
              </a:rPr>
              <a:t>?</a:t>
            </a:r>
          </a:p>
          <a:p>
            <a:r>
              <a:rPr lang="fr-FR" sz="1200" i="1" dirty="0">
                <a:solidFill>
                  <a:srgbClr val="0070C0"/>
                </a:solidFill>
              </a:rPr>
              <a:t/>
            </a:r>
            <a:br>
              <a:rPr lang="fr-FR" sz="1200" i="1" dirty="0">
                <a:solidFill>
                  <a:srgbClr val="0070C0"/>
                </a:solidFill>
              </a:rPr>
            </a:br>
            <a:r>
              <a:rPr lang="fr-FR" sz="1200" i="1" dirty="0">
                <a:solidFill>
                  <a:srgbClr val="0070C0"/>
                </a:solidFill>
              </a:rPr>
              <a:t>Avez-vous bien reçus vos offres de crédit pour votre projet immobilier ? </a:t>
            </a:r>
            <a:endParaRPr lang="fr-FR" sz="1200" i="1" dirty="0" smtClean="0">
              <a:solidFill>
                <a:srgbClr val="0070C0"/>
              </a:solidFill>
            </a:endParaRPr>
          </a:p>
          <a:p>
            <a:r>
              <a:rPr lang="fr-FR" sz="1200" i="1" dirty="0" smtClean="0">
                <a:solidFill>
                  <a:srgbClr val="0070C0"/>
                </a:solidFill>
              </a:rPr>
              <a:t/>
            </a:r>
            <a:br>
              <a:rPr lang="fr-FR" sz="1200" i="1" dirty="0" smtClean="0">
                <a:solidFill>
                  <a:srgbClr val="0070C0"/>
                </a:solidFill>
              </a:rPr>
            </a:br>
            <a:r>
              <a:rPr lang="fr-FR" sz="400" dirty="0"/>
              <a:t/>
            </a:r>
            <a:br>
              <a:rPr lang="fr-FR" sz="400" dirty="0"/>
            </a:br>
            <a:r>
              <a:rPr lang="fr-FR" sz="1200" dirty="0"/>
              <a:t>Si Oui : </a:t>
            </a:r>
            <a:r>
              <a:rPr lang="fr-FR" sz="1200" i="1" dirty="0">
                <a:solidFill>
                  <a:srgbClr val="0070C0"/>
                </a:solidFill>
              </a:rPr>
              <a:t>Très bien, j’aimerai convenir d’un RDV</a:t>
            </a:r>
            <a:r>
              <a:rPr lang="fr-FR" altLang="fr-FR" sz="1200" i="1" dirty="0">
                <a:solidFill>
                  <a:srgbClr val="0070C0"/>
                </a:solidFill>
              </a:rPr>
              <a:t> avec vous pour vous accompagner dans la signature de l’ensemble de ces documents.</a:t>
            </a:r>
            <a:r>
              <a:rPr lang="fr-FR" sz="1200" i="1" dirty="0">
                <a:solidFill>
                  <a:srgbClr val="0070C0"/>
                </a:solidFill>
              </a:rPr>
              <a:t> Je vous confirme que la présence de tous les emprunteurs est nécessaire pour recueillir toutes les signatures.</a:t>
            </a:r>
            <a:br>
              <a:rPr lang="fr-FR" sz="1200" i="1" dirty="0">
                <a:solidFill>
                  <a:srgbClr val="0070C0"/>
                </a:solidFill>
              </a:rPr>
            </a:br>
            <a:r>
              <a:rPr lang="fr-FR" sz="1200" i="1" dirty="0">
                <a:solidFill>
                  <a:srgbClr val="0070C0"/>
                </a:solidFill>
              </a:rPr>
              <a:t>Quelles sont vos disponibilités, plutôt en début ou en fin de semaine ? Le matin ou l’après-midi ? </a:t>
            </a:r>
            <a:r>
              <a:rPr lang="fr-FR" sz="1200" i="1" dirty="0" smtClean="0">
                <a:solidFill>
                  <a:srgbClr val="0070C0"/>
                </a:solidFill>
              </a:rPr>
              <a:t/>
            </a:r>
            <a:br>
              <a:rPr lang="fr-FR" sz="1200" i="1" dirty="0" smtClean="0">
                <a:solidFill>
                  <a:srgbClr val="0070C0"/>
                </a:solidFill>
              </a:rPr>
            </a:br>
            <a:r>
              <a:rPr lang="fr-FR" sz="1200" dirty="0" smtClean="0"/>
              <a:t>(</a:t>
            </a:r>
            <a:r>
              <a:rPr lang="fr-FR" sz="1200" dirty="0"/>
              <a:t>proposer un RDV 11 jours après la date de réception annoncée par le client</a:t>
            </a:r>
            <a:r>
              <a:rPr lang="fr-FR" sz="1200" dirty="0" smtClean="0"/>
              <a:t>)</a:t>
            </a:r>
          </a:p>
          <a:p>
            <a:endParaRPr lang="fr-FR" sz="1200" dirty="0"/>
          </a:p>
          <a:p>
            <a:r>
              <a:rPr lang="fr-FR" sz="1200" i="1" dirty="0">
                <a:solidFill>
                  <a:srgbClr val="0070C0"/>
                </a:solidFill>
              </a:rPr>
              <a:t>Je vous remercie de conserver l’enveloppe de réception et de venir au RDV muni de tous les documents présents dans cette enveloppe.</a:t>
            </a:r>
            <a:br>
              <a:rPr lang="fr-FR" sz="1200" i="1" dirty="0">
                <a:solidFill>
                  <a:srgbClr val="0070C0"/>
                </a:solidFill>
              </a:rPr>
            </a:br>
            <a:r>
              <a:rPr lang="fr-FR" sz="1200" i="1" dirty="0">
                <a:solidFill>
                  <a:srgbClr val="0070C0"/>
                </a:solidFill>
              </a:rPr>
              <a:t>Je vous invite à lire vos offres pendant le délai de réflexion des 11 jours et je vous remercie de </a:t>
            </a:r>
            <a:r>
              <a:rPr lang="fr-FR" sz="1200" i="1" dirty="0" smtClean="0">
                <a:solidFill>
                  <a:srgbClr val="0070C0"/>
                </a:solidFill>
              </a:rPr>
              <a:t>n’apposer </a:t>
            </a:r>
            <a:r>
              <a:rPr lang="fr-FR" sz="1200" i="1" dirty="0">
                <a:solidFill>
                  <a:srgbClr val="0070C0"/>
                </a:solidFill>
              </a:rPr>
              <a:t>aucune signature, ni aucune modification sur ces offres. </a:t>
            </a:r>
            <a:endParaRPr lang="fr-FR" sz="1200" i="1" dirty="0" smtClean="0">
              <a:solidFill>
                <a:srgbClr val="0070C0"/>
              </a:solidFill>
            </a:endParaRPr>
          </a:p>
          <a:p>
            <a:r>
              <a:rPr lang="fr-FR" sz="1200" i="1" dirty="0" smtClean="0">
                <a:solidFill>
                  <a:srgbClr val="0070C0"/>
                </a:solidFill>
              </a:rPr>
              <a:t/>
            </a:r>
            <a:br>
              <a:rPr lang="fr-FR" sz="1200" i="1" dirty="0" smtClean="0">
                <a:solidFill>
                  <a:srgbClr val="0070C0"/>
                </a:solidFill>
              </a:rPr>
            </a:br>
            <a:r>
              <a:rPr lang="fr-FR" sz="1200" i="1" dirty="0" smtClean="0">
                <a:solidFill>
                  <a:srgbClr val="0070C0"/>
                </a:solidFill>
              </a:rPr>
              <a:t>Je </a:t>
            </a:r>
            <a:r>
              <a:rPr lang="fr-FR" sz="1200" i="1" dirty="0">
                <a:solidFill>
                  <a:srgbClr val="0070C0"/>
                </a:solidFill>
              </a:rPr>
              <a:t>me tiendrai à votre disposition pendant cet entretien pour répondre à toutes vos questions.</a:t>
            </a:r>
            <a:br>
              <a:rPr lang="fr-FR" sz="1200" i="1" dirty="0">
                <a:solidFill>
                  <a:srgbClr val="0070C0"/>
                </a:solidFill>
              </a:rPr>
            </a:br>
            <a:r>
              <a:rPr lang="fr-FR" sz="1200" i="1" dirty="0">
                <a:solidFill>
                  <a:srgbClr val="0070C0"/>
                </a:solidFill>
              </a:rPr>
              <a:t/>
            </a:r>
            <a:br>
              <a:rPr lang="fr-FR" sz="1200" i="1" dirty="0">
                <a:solidFill>
                  <a:srgbClr val="0070C0"/>
                </a:solidFill>
              </a:rPr>
            </a:br>
            <a:r>
              <a:rPr lang="fr-FR" altLang="fr-FR" sz="1200" i="1" dirty="0">
                <a:solidFill>
                  <a:srgbClr val="0070C0"/>
                </a:solidFill>
              </a:rPr>
              <a:t>Madame / Monsieur </a:t>
            </a:r>
            <a:r>
              <a:rPr lang="fr-FR" altLang="fr-FR" sz="1200" dirty="0"/>
              <a:t>(nom du client), </a:t>
            </a:r>
            <a:r>
              <a:rPr lang="fr-FR" altLang="fr-FR" sz="1200" i="1" dirty="0" smtClean="0">
                <a:solidFill>
                  <a:srgbClr val="0070C0"/>
                </a:solidFill>
              </a:rPr>
              <a:t>avez-vous d’autres </a:t>
            </a:r>
            <a:r>
              <a:rPr lang="fr-FR" altLang="fr-FR" sz="1200" i="1" dirty="0">
                <a:solidFill>
                  <a:srgbClr val="0070C0"/>
                </a:solidFill>
              </a:rPr>
              <a:t>sujets que vous souhaitez évoquer au cours de cet entretien ? </a:t>
            </a:r>
            <a:r>
              <a:rPr lang="fr-FR" altLang="fr-FR" sz="1200" i="1" dirty="0" smtClean="0">
                <a:solidFill>
                  <a:srgbClr val="0070C0"/>
                </a:solidFill>
              </a:rPr>
              <a:t/>
            </a:r>
            <a:br>
              <a:rPr lang="fr-FR" altLang="fr-FR" sz="1200" i="1" dirty="0" smtClean="0">
                <a:solidFill>
                  <a:srgbClr val="0070C0"/>
                </a:solidFill>
              </a:rPr>
            </a:br>
            <a:r>
              <a:rPr lang="fr-FR" altLang="fr-FR" sz="1200" i="1" dirty="0">
                <a:solidFill>
                  <a:srgbClr val="0070C0"/>
                </a:solidFill>
              </a:rPr>
              <a:t>De mon côté je vous présenterai toutes les solutions en services, épargne et crédits que nous avons évoquées pour répondre à vos besoins  de bon fonctionnement de compte</a:t>
            </a:r>
            <a:endParaRPr lang="fr-FR" altLang="fr-FR" sz="1200" i="1" dirty="0" smtClean="0">
              <a:solidFill>
                <a:srgbClr val="0070C0"/>
              </a:solidFill>
            </a:endParaRPr>
          </a:p>
          <a:p>
            <a:r>
              <a:rPr lang="fr-FR" altLang="fr-FR" sz="1200" i="1" dirty="0" smtClean="0">
                <a:solidFill>
                  <a:srgbClr val="0070C0"/>
                </a:solidFill>
              </a:rPr>
              <a:t>Nous </a:t>
            </a:r>
            <a:r>
              <a:rPr lang="fr-FR" altLang="fr-FR" sz="1200" i="1" dirty="0">
                <a:solidFill>
                  <a:srgbClr val="0070C0"/>
                </a:solidFill>
              </a:rPr>
              <a:t>avons prévu un RDV d’une heure, est-ce que cela vous convient ?</a:t>
            </a:r>
          </a:p>
          <a:p>
            <a:pPr lvl="0"/>
            <a:endParaRPr lang="fr-FR" altLang="fr-FR" sz="1200" i="1" dirty="0" smtClean="0">
              <a:solidFill>
                <a:srgbClr val="0070C0"/>
              </a:solidFill>
            </a:endParaRPr>
          </a:p>
          <a:p>
            <a:pPr lvl="0"/>
            <a:r>
              <a:rPr lang="fr-FR" altLang="fr-FR" sz="1200" i="1" dirty="0" smtClean="0">
                <a:solidFill>
                  <a:srgbClr val="0070C0"/>
                </a:solidFill>
              </a:rPr>
              <a:t>Très </a:t>
            </a:r>
            <a:r>
              <a:rPr lang="fr-FR" altLang="fr-FR" sz="1200" i="1" dirty="0">
                <a:solidFill>
                  <a:srgbClr val="0070C0"/>
                </a:solidFill>
              </a:rPr>
              <a:t>bien, Madame / Monsieur</a:t>
            </a:r>
            <a:r>
              <a:rPr lang="fr-FR" altLang="fr-FR" sz="1200" dirty="0"/>
              <a:t> (nom du client), </a:t>
            </a:r>
            <a:r>
              <a:rPr lang="fr-FR" altLang="fr-FR" sz="1200" i="1" dirty="0">
                <a:solidFill>
                  <a:srgbClr val="0070C0"/>
                </a:solidFill>
              </a:rPr>
              <a:t>j’aurai donc plaisir à vous rencontrer  le….. </a:t>
            </a:r>
            <a:r>
              <a:rPr lang="fr-FR" altLang="fr-FR" sz="1200" dirty="0" smtClean="0"/>
              <a:t>(</a:t>
            </a:r>
            <a:r>
              <a:rPr lang="fr-FR" altLang="fr-FR" sz="1200" dirty="0"/>
              <a:t>tel jour, telle heure</a:t>
            </a:r>
            <a:r>
              <a:rPr lang="fr-FR" altLang="fr-FR" sz="1200" dirty="0" smtClean="0"/>
              <a:t>).</a:t>
            </a:r>
          </a:p>
          <a:p>
            <a:pPr lvl="0"/>
            <a:r>
              <a:rPr lang="fr-FR" altLang="fr-FR" sz="1200" dirty="0"/>
              <a:t/>
            </a:r>
            <a:br>
              <a:rPr lang="fr-FR" altLang="fr-FR" sz="1200" dirty="0"/>
            </a:br>
            <a:r>
              <a:rPr lang="fr-FR" altLang="fr-FR" sz="1200" i="1" dirty="0">
                <a:solidFill>
                  <a:srgbClr val="0070C0"/>
                </a:solidFill>
              </a:rPr>
              <a:t>Merci de votre accueil. Je reste à votre disposition et vous souhaite une bonne journée/soirée.</a:t>
            </a:r>
            <a:r>
              <a:rPr lang="fr-FR" altLang="fr-FR" sz="1200" b="1" i="1" dirty="0">
                <a:solidFill>
                  <a:srgbClr val="0070C0"/>
                </a:solidFill>
              </a:rPr>
              <a:t> </a:t>
            </a:r>
          </a:p>
        </p:txBody>
      </p:sp>
      <p:sp>
        <p:nvSpPr>
          <p:cNvPr id="14" name="Cadre 1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5" name="Rectangle 14"/>
          <p:cNvSpPr/>
          <p:nvPr/>
        </p:nvSpPr>
        <p:spPr>
          <a:xfrm>
            <a:off x="359538" y="682897"/>
            <a:ext cx="6825710"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Trame d’appel pour le RDV signature des offres</a:t>
            </a:r>
            <a:endParaRPr lang="fr-FR" sz="300" i="1" dirty="0"/>
          </a:p>
        </p:txBody>
      </p:sp>
      <p:sp>
        <p:nvSpPr>
          <p:cNvPr id="16" name="Rectangle 15">
            <a:extLst>
              <a:ext uri="{FF2B5EF4-FFF2-40B4-BE49-F238E27FC236}">
                <a16:creationId xmlns:a16="http://schemas.microsoft.com/office/drawing/2014/main" xmlns="" id="{2510ED12-117E-43E0-B39E-E2FD77DEA5B5}"/>
              </a:ext>
            </a:extLst>
          </p:cNvPr>
          <p:cNvSpPr/>
          <p:nvPr/>
        </p:nvSpPr>
        <p:spPr>
          <a:xfrm>
            <a:off x="3291" y="2092"/>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7" name="Espace réservé du texte 2">
            <a:extLst>
              <a:ext uri="{FF2B5EF4-FFF2-40B4-BE49-F238E27FC236}">
                <a16:creationId xmlns:a16="http://schemas.microsoft.com/office/drawing/2014/main" xmlns="" id="{679B6EA6-4282-4598-B867-80EE5DC7A5B3}"/>
              </a:ext>
            </a:extLst>
          </p:cNvPr>
          <p:cNvSpPr txBox="1">
            <a:spLocks/>
          </p:cNvSpPr>
          <p:nvPr/>
        </p:nvSpPr>
        <p:spPr>
          <a:xfrm>
            <a:off x="1658965" y="24136"/>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10.1-</a:t>
            </a:r>
            <a:r>
              <a:rPr lang="fr-FR" sz="2400" cap="none" dirty="0" smtClean="0"/>
              <a:t>bis</a:t>
            </a:r>
            <a:r>
              <a:rPr lang="fr-FR" sz="2400" dirty="0" smtClean="0"/>
              <a:t>  RDV signature des offres</a:t>
            </a:r>
            <a:endParaRPr lang="fr-FR" sz="2400" dirty="0"/>
          </a:p>
        </p:txBody>
      </p:sp>
      <p:sp>
        <p:nvSpPr>
          <p:cNvPr id="12"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3" name="Picture 2" descr="Résultat de recherche d'images pour &quot;clic icone&quot;">
            <a:hlinkClick r:id="rId2"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030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t 3" hidden="1"/>
          <p:cNvGraphicFramePr>
            <a:graphicFrameLocks noChangeAspect="1"/>
          </p:cNvGraphicFramePr>
          <p:nvPr>
            <p:custDataLst>
              <p:tags r:id="rId2"/>
            </p:custDataLst>
            <p:extLst>
              <p:ext uri="{D42A27DB-BD31-4B8C-83A1-F6EECF244321}">
                <p14:modId xmlns:p14="http://schemas.microsoft.com/office/powerpoint/2010/main" val="8364011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5197"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6" name="Espace réservé du texte 2"/>
          <p:cNvSpPr txBox="1">
            <a:spLocks/>
          </p:cNvSpPr>
          <p:nvPr/>
        </p:nvSpPr>
        <p:spPr>
          <a:xfrm>
            <a:off x="-2223766" y="2348880"/>
            <a:ext cx="7344817" cy="726305"/>
          </a:xfrm>
          <a:prstGeom prst="rect">
            <a:avLst/>
          </a:prstGeom>
        </p:spPr>
        <p:txBody>
          <a:bodyPr vert="horz" lIns="0" tIns="41994" rIns="83988" bIns="41994" rtlCol="0" anchor="ctr">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a:buNone/>
            </a:pPr>
            <a:endParaRPr lang="fr-FR" dirty="0" smtClean="0"/>
          </a:p>
        </p:txBody>
      </p:sp>
      <p:sp>
        <p:nvSpPr>
          <p:cNvPr id="33" name="Rectangle 32"/>
          <p:cNvSpPr/>
          <p:nvPr/>
        </p:nvSpPr>
        <p:spPr>
          <a:xfrm>
            <a:off x="7648360" y="0"/>
            <a:ext cx="2016224" cy="260648"/>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smtClean="0">
                <a:solidFill>
                  <a:schemeClr val="tx1"/>
                </a:solidFill>
              </a:rPr>
              <a:t>AIDE PIÈCES JUSTIFICATIVES</a:t>
            </a:r>
          </a:p>
        </p:txBody>
      </p:sp>
      <p:graphicFrame>
        <p:nvGraphicFramePr>
          <p:cNvPr id="3" name="Tableau 2"/>
          <p:cNvGraphicFramePr>
            <a:graphicFrameLocks noGrp="1"/>
          </p:cNvGraphicFramePr>
          <p:nvPr>
            <p:extLst>
              <p:ext uri="{D42A27DB-BD31-4B8C-83A1-F6EECF244321}">
                <p14:modId xmlns:p14="http://schemas.microsoft.com/office/powerpoint/2010/main" val="1321939404"/>
              </p:ext>
            </p:extLst>
          </p:nvPr>
        </p:nvGraphicFramePr>
        <p:xfrm>
          <a:off x="672632" y="1456134"/>
          <a:ext cx="8564399" cy="4421138"/>
        </p:xfrm>
        <a:graphic>
          <a:graphicData uri="http://schemas.openxmlformats.org/drawingml/2006/table">
            <a:tbl>
              <a:tblPr/>
              <a:tblGrid>
                <a:gridCol w="275689"/>
                <a:gridCol w="1669669"/>
                <a:gridCol w="6619041"/>
              </a:tblGrid>
              <a:tr h="247220">
                <a:tc>
                  <a:txBody>
                    <a:bodyPr/>
                    <a:lstStyle/>
                    <a:p>
                      <a:pPr algn="l" fontAlgn="b"/>
                      <a:r>
                        <a:rPr lang="fr-FR" sz="1050" b="0" i="0" u="none" strike="noStrike" dirty="0">
                          <a:solidFill>
                            <a:srgbClr val="000000"/>
                          </a:solidFill>
                          <a:effectLst/>
                          <a:latin typeface="Calibri"/>
                        </a:rPr>
                        <a:t> </a:t>
                      </a:r>
                    </a:p>
                  </a:txBody>
                  <a:tcPr marL="72000" marR="36000" marT="9279"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050" b="1" i="0" u="none" strike="noStrike">
                          <a:solidFill>
                            <a:srgbClr val="FFFFFF"/>
                          </a:solidFill>
                          <a:effectLst/>
                          <a:latin typeface="Calibri"/>
                        </a:rPr>
                        <a:t>Catégorie</a:t>
                      </a:r>
                    </a:p>
                  </a:txBody>
                  <a:tcPr marL="72000" marR="36000" marT="9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ctr"/>
                      <a:r>
                        <a:rPr lang="fr-FR" sz="1050" b="1" i="0" u="none" strike="noStrike" dirty="0" smtClean="0">
                          <a:solidFill>
                            <a:srgbClr val="FFFFFF"/>
                          </a:solidFill>
                          <a:effectLst/>
                          <a:latin typeface="+mn-lt"/>
                        </a:rPr>
                        <a:t>Documents</a:t>
                      </a:r>
                      <a:r>
                        <a:rPr lang="fr-FR" sz="1050" b="1" i="0" u="none" strike="noStrike" baseline="0" dirty="0" smtClean="0">
                          <a:solidFill>
                            <a:srgbClr val="FFFFFF"/>
                          </a:solidFill>
                          <a:effectLst/>
                          <a:latin typeface="+mn-lt"/>
                        </a:rPr>
                        <a:t> à vérifier avant la signature</a:t>
                      </a:r>
                      <a:endParaRPr lang="fr-FR" sz="1050" b="1" i="0" u="none" strike="noStrike" dirty="0">
                        <a:solidFill>
                          <a:srgbClr val="FFFFFF"/>
                        </a:solidFill>
                        <a:effectLst/>
                        <a:latin typeface="+mn-lt"/>
                      </a:endParaRPr>
                    </a:p>
                  </a:txBody>
                  <a:tcPr marL="72000" marR="36000" marT="9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r>
              <a:tr h="306455">
                <a:tc rowSpan="7">
                  <a:txBody>
                    <a:bodyPr/>
                    <a:lstStyle/>
                    <a:p>
                      <a:pPr algn="ctr" fontAlgn="ctr"/>
                      <a:r>
                        <a:rPr lang="fr-FR" sz="1050" b="0" i="0" u="none" strike="noStrike" dirty="0">
                          <a:solidFill>
                            <a:srgbClr val="000000"/>
                          </a:solidFill>
                          <a:effectLst/>
                          <a:latin typeface="Calibri"/>
                        </a:rPr>
                        <a:t>1</a:t>
                      </a: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7">
                  <a:txBody>
                    <a:bodyPr/>
                    <a:lstStyle/>
                    <a:p>
                      <a:pPr algn="l" fontAlgn="ctr"/>
                      <a:r>
                        <a:rPr lang="fr-FR" sz="1050" b="1" i="0" u="none" strike="noStrike" dirty="0">
                          <a:solidFill>
                            <a:srgbClr val="000000"/>
                          </a:solidFill>
                          <a:effectLst/>
                          <a:latin typeface="Calibri"/>
                        </a:rPr>
                        <a:t>Régularisation des offres</a:t>
                      </a: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1050" b="1" i="0" u="none" strike="noStrike" dirty="0" smtClean="0">
                          <a:solidFill>
                            <a:srgbClr val="000000"/>
                          </a:solidFill>
                          <a:effectLst/>
                          <a:latin typeface="Calibri"/>
                        </a:rPr>
                        <a:t>Respect du</a:t>
                      </a:r>
                      <a:r>
                        <a:rPr lang="fr-FR" sz="1050" b="1" i="0" u="none" strike="noStrike" baseline="0" dirty="0" smtClean="0">
                          <a:solidFill>
                            <a:srgbClr val="000000"/>
                          </a:solidFill>
                          <a:effectLst/>
                          <a:latin typeface="Calibri"/>
                        </a:rPr>
                        <a:t> d</a:t>
                      </a:r>
                      <a:r>
                        <a:rPr lang="fr-FR" sz="1050" b="1" i="0" u="none" strike="noStrike" dirty="0" smtClean="0">
                          <a:solidFill>
                            <a:srgbClr val="000000"/>
                          </a:solidFill>
                          <a:effectLst/>
                          <a:latin typeface="Calibri"/>
                        </a:rPr>
                        <a:t>élai </a:t>
                      </a:r>
                      <a:r>
                        <a:rPr lang="fr-FR" sz="1050" b="1" i="0" u="none" strike="noStrike" dirty="0">
                          <a:solidFill>
                            <a:srgbClr val="000000"/>
                          </a:solidFill>
                          <a:effectLst/>
                          <a:latin typeface="Calibri"/>
                        </a:rPr>
                        <a:t>Scrivener </a:t>
                      </a:r>
                      <a:r>
                        <a:rPr lang="fr-FR" sz="1050" b="0" i="0" u="none" strike="noStrike" dirty="0" smtClean="0">
                          <a:solidFill>
                            <a:srgbClr val="000000"/>
                          </a:solidFill>
                          <a:effectLst/>
                          <a:latin typeface="Calibri"/>
                        </a:rPr>
                        <a:t>de 11 jours</a:t>
                      </a:r>
                      <a:endParaRPr lang="fr-FR" sz="1050" b="0" i="0" u="none" strike="noStrike" dirty="0">
                        <a:solidFill>
                          <a:srgbClr val="000000"/>
                        </a:solidFill>
                        <a:effectLst/>
                        <a:latin typeface="Calibri"/>
                      </a:endParaRP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6455">
                <a:tc vMerge="1">
                  <a:txBody>
                    <a:bodyPr/>
                    <a:lstStyle/>
                    <a:p>
                      <a:endParaRPr lang="fr-FR"/>
                    </a:p>
                  </a:txBody>
                  <a:tcPr/>
                </a:tc>
                <a:tc vMerge="1">
                  <a:txBody>
                    <a:bodyPr/>
                    <a:lstStyle/>
                    <a:p>
                      <a:endParaRPr lang="fr-FR"/>
                    </a:p>
                  </a:txBody>
                  <a:tcPr/>
                </a:tc>
                <a:tc>
                  <a:txBody>
                    <a:bodyPr/>
                    <a:lstStyle/>
                    <a:p>
                      <a:pPr algn="l" fontAlgn="ctr"/>
                      <a:r>
                        <a:rPr lang="fr-FR" sz="1050" b="1" i="0" u="none" strike="noStrike" dirty="0" smtClean="0">
                          <a:solidFill>
                            <a:srgbClr val="000000"/>
                          </a:solidFill>
                          <a:effectLst/>
                          <a:latin typeface="Calibri"/>
                        </a:rPr>
                        <a:t>Noms </a:t>
                      </a:r>
                      <a:r>
                        <a:rPr lang="fr-FR" sz="1050" b="1" i="0" u="none" strike="noStrike" dirty="0">
                          <a:solidFill>
                            <a:srgbClr val="000000"/>
                          </a:solidFill>
                          <a:effectLst/>
                          <a:latin typeface="Calibri"/>
                        </a:rPr>
                        <a:t>+ </a:t>
                      </a:r>
                      <a:r>
                        <a:rPr lang="fr-FR" sz="1050" b="1" i="0" u="none" strike="noStrike" dirty="0" smtClean="0">
                          <a:solidFill>
                            <a:srgbClr val="000000"/>
                          </a:solidFill>
                          <a:effectLst/>
                          <a:latin typeface="Calibri"/>
                        </a:rPr>
                        <a:t>prénoms </a:t>
                      </a:r>
                      <a:r>
                        <a:rPr lang="fr-FR" sz="1050" b="0" i="0" u="none" strike="noStrike" dirty="0" smtClean="0">
                          <a:solidFill>
                            <a:srgbClr val="000000"/>
                          </a:solidFill>
                          <a:effectLst/>
                          <a:latin typeface="Calibri"/>
                        </a:rPr>
                        <a:t>sur les accusés de réception des offres</a:t>
                      </a:r>
                      <a:r>
                        <a:rPr lang="fr-FR" sz="1050" b="0" i="0" u="none" strike="noStrike" baseline="0" dirty="0" smtClean="0">
                          <a:solidFill>
                            <a:srgbClr val="000000"/>
                          </a:solidFill>
                          <a:effectLst/>
                          <a:latin typeface="Calibri"/>
                        </a:rPr>
                        <a:t> de prêt</a:t>
                      </a:r>
                      <a:endParaRPr lang="fr-FR" sz="1050" b="0" i="0" u="none" strike="noStrike" dirty="0">
                        <a:solidFill>
                          <a:srgbClr val="000000"/>
                        </a:solidFill>
                        <a:effectLst/>
                        <a:latin typeface="Calibri"/>
                      </a:endParaRP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6455">
                <a:tc vMerge="1">
                  <a:txBody>
                    <a:bodyPr/>
                    <a:lstStyle/>
                    <a:p>
                      <a:endParaRPr lang="fr-FR"/>
                    </a:p>
                  </a:txBody>
                  <a:tcPr/>
                </a:tc>
                <a:tc vMerge="1">
                  <a:txBody>
                    <a:bodyPr/>
                    <a:lstStyle/>
                    <a:p>
                      <a:endParaRPr lang="fr-FR"/>
                    </a:p>
                  </a:txBody>
                  <a:tcPr/>
                </a:tc>
                <a:tc>
                  <a:txBody>
                    <a:bodyPr/>
                    <a:lstStyle/>
                    <a:p>
                      <a:pPr marL="0" marR="0" indent="0" algn="l" defTabSz="736609" rtl="0" eaLnBrk="1" fontAlgn="ctr" latinLnBrk="0" hangingPunct="1">
                        <a:lnSpc>
                          <a:spcPct val="100000"/>
                        </a:lnSpc>
                        <a:spcBef>
                          <a:spcPts val="0"/>
                        </a:spcBef>
                        <a:spcAft>
                          <a:spcPts val="0"/>
                        </a:spcAft>
                        <a:buClrTx/>
                        <a:buSzTx/>
                        <a:buFontTx/>
                        <a:buNone/>
                        <a:tabLst/>
                        <a:defRPr/>
                      </a:pPr>
                      <a:r>
                        <a:rPr lang="fr-FR" sz="1050" b="0" i="0" u="none" strike="noStrike" dirty="0" smtClean="0">
                          <a:solidFill>
                            <a:srgbClr val="000000"/>
                          </a:solidFill>
                          <a:effectLst/>
                          <a:latin typeface="Calibri"/>
                        </a:rPr>
                        <a:t>Pas de surcharge </a:t>
                      </a:r>
                      <a:r>
                        <a:rPr lang="fr-FR" sz="1050" b="1" i="0" u="none" strike="noStrike" dirty="0" smtClean="0">
                          <a:solidFill>
                            <a:srgbClr val="000000"/>
                          </a:solidFill>
                          <a:effectLst/>
                          <a:latin typeface="Calibri"/>
                        </a:rPr>
                        <a:t>date </a:t>
                      </a:r>
                      <a:r>
                        <a:rPr lang="fr-FR" sz="1050" b="0" i="0" u="none" strike="noStrike" dirty="0" smtClean="0">
                          <a:solidFill>
                            <a:srgbClr val="000000"/>
                          </a:solidFill>
                          <a:effectLst/>
                          <a:latin typeface="+mn-lt"/>
                        </a:rPr>
                        <a:t>sur les accusés de réception des offres</a:t>
                      </a:r>
                      <a:r>
                        <a:rPr lang="fr-FR" sz="1050" b="0" i="0" u="none" strike="noStrike" baseline="0" dirty="0" smtClean="0">
                          <a:solidFill>
                            <a:srgbClr val="000000"/>
                          </a:solidFill>
                          <a:effectLst/>
                          <a:latin typeface="+mn-lt"/>
                        </a:rPr>
                        <a:t> de prêt</a:t>
                      </a:r>
                      <a:endParaRPr lang="fr-FR" sz="1050" b="0" i="0" u="none" strike="noStrike" dirty="0" smtClean="0">
                        <a:solidFill>
                          <a:srgbClr val="000000"/>
                        </a:solidFill>
                        <a:effectLst/>
                        <a:latin typeface="+mn-lt"/>
                      </a:endParaRP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6455">
                <a:tc vMerge="1">
                  <a:txBody>
                    <a:bodyPr/>
                    <a:lstStyle/>
                    <a:p>
                      <a:endParaRPr lang="fr-FR"/>
                    </a:p>
                  </a:txBody>
                  <a:tcPr/>
                </a:tc>
                <a:tc vMerge="1">
                  <a:txBody>
                    <a:bodyPr/>
                    <a:lstStyle/>
                    <a:p>
                      <a:endParaRPr lang="fr-FR"/>
                    </a:p>
                  </a:txBody>
                  <a:tcPr/>
                </a:tc>
                <a:tc>
                  <a:txBody>
                    <a:bodyPr/>
                    <a:lstStyle/>
                    <a:p>
                      <a:pPr algn="l" fontAlgn="ctr"/>
                      <a:r>
                        <a:rPr lang="fr-FR" sz="1050" b="0" i="0" u="none" strike="noStrike" dirty="0" smtClean="0">
                          <a:solidFill>
                            <a:srgbClr val="000000"/>
                          </a:solidFill>
                          <a:effectLst/>
                          <a:latin typeface="Calibri"/>
                        </a:rPr>
                        <a:t>Présence</a:t>
                      </a:r>
                      <a:r>
                        <a:rPr lang="fr-FR" sz="1050" b="0" i="0" u="none" strike="noStrike" baseline="0" dirty="0" smtClean="0">
                          <a:solidFill>
                            <a:srgbClr val="000000"/>
                          </a:solidFill>
                          <a:effectLst/>
                          <a:latin typeface="Calibri"/>
                        </a:rPr>
                        <a:t> du </a:t>
                      </a:r>
                      <a:r>
                        <a:rPr lang="fr-FR" sz="1050" b="1" i="0" u="none" strike="noStrike" baseline="0" dirty="0" smtClean="0">
                          <a:solidFill>
                            <a:srgbClr val="000000"/>
                          </a:solidFill>
                          <a:effectLst/>
                          <a:latin typeface="Calibri"/>
                        </a:rPr>
                        <a:t>t</a:t>
                      </a:r>
                      <a:r>
                        <a:rPr lang="fr-FR" sz="1050" b="1" i="0" u="none" strike="noStrike" dirty="0" smtClean="0">
                          <a:solidFill>
                            <a:srgbClr val="000000"/>
                          </a:solidFill>
                          <a:effectLst/>
                          <a:latin typeface="Calibri"/>
                        </a:rPr>
                        <a:t>ableau d'amortissement signé et paraphé</a:t>
                      </a:r>
                      <a:endParaRPr lang="fr-FR" sz="1050" b="0" i="0" u="none" strike="noStrike" dirty="0">
                        <a:solidFill>
                          <a:srgbClr val="000000"/>
                        </a:solidFill>
                        <a:effectLst/>
                        <a:latin typeface="Calibri"/>
                      </a:endParaRP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6455">
                <a:tc vMerge="1">
                  <a:txBody>
                    <a:bodyPr/>
                    <a:lstStyle/>
                    <a:p>
                      <a:endParaRPr lang="fr-FR"/>
                    </a:p>
                  </a:txBody>
                  <a:tcPr/>
                </a:tc>
                <a:tc vMerge="1">
                  <a:txBody>
                    <a:bodyPr/>
                    <a:lstStyle/>
                    <a:p>
                      <a:endParaRPr lang="fr-FR"/>
                    </a:p>
                  </a:txBody>
                  <a:tcPr/>
                </a:tc>
                <a:tc>
                  <a:txBody>
                    <a:bodyPr/>
                    <a:lstStyle/>
                    <a:p>
                      <a:pPr marL="0" marR="0" indent="0" algn="l" defTabSz="736609" rtl="0" eaLnBrk="1" fontAlgn="ctr" latinLnBrk="0" hangingPunct="1">
                        <a:lnSpc>
                          <a:spcPct val="100000"/>
                        </a:lnSpc>
                        <a:spcBef>
                          <a:spcPts val="0"/>
                        </a:spcBef>
                        <a:spcAft>
                          <a:spcPts val="0"/>
                        </a:spcAft>
                        <a:buClrTx/>
                        <a:buSzTx/>
                        <a:buFontTx/>
                        <a:buNone/>
                        <a:tabLst/>
                        <a:defRPr/>
                      </a:pPr>
                      <a:r>
                        <a:rPr lang="fr-FR" sz="1050" b="1" i="0" u="none" strike="noStrike" dirty="0" smtClean="0">
                          <a:solidFill>
                            <a:srgbClr val="000000"/>
                          </a:solidFill>
                          <a:effectLst/>
                          <a:latin typeface="+mn-lt"/>
                        </a:rPr>
                        <a:t>Présence de la fiche précontractuelle</a:t>
                      </a:r>
                      <a:r>
                        <a:rPr lang="fr-FR" sz="1050" b="0" i="0" u="none" strike="noStrike" dirty="0" smtClean="0">
                          <a:solidFill>
                            <a:srgbClr val="000000"/>
                          </a:solidFill>
                          <a:effectLst/>
                          <a:latin typeface="+mn-lt"/>
                        </a:rPr>
                        <a:t> datée, signée et paraphée</a:t>
                      </a: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6455">
                <a:tc vMerge="1">
                  <a:txBody>
                    <a:bodyPr/>
                    <a:lstStyle/>
                    <a:p>
                      <a:endParaRPr lang="fr-FR"/>
                    </a:p>
                  </a:txBody>
                  <a:tcPr/>
                </a:tc>
                <a:tc vMerge="1">
                  <a:txBody>
                    <a:bodyPr/>
                    <a:lstStyle/>
                    <a:p>
                      <a:endParaRPr lang="fr-FR"/>
                    </a:p>
                  </a:txBody>
                  <a:tcPr/>
                </a:tc>
                <a:tc>
                  <a:txBody>
                    <a:bodyPr/>
                    <a:lstStyle/>
                    <a:p>
                      <a:pPr marL="0" marR="0" indent="0" algn="l" defTabSz="736609" rtl="0" eaLnBrk="1" fontAlgn="ctr" latinLnBrk="0" hangingPunct="1">
                        <a:lnSpc>
                          <a:spcPct val="100000"/>
                        </a:lnSpc>
                        <a:spcBef>
                          <a:spcPts val="0"/>
                        </a:spcBef>
                        <a:spcAft>
                          <a:spcPts val="0"/>
                        </a:spcAft>
                        <a:buClrTx/>
                        <a:buSzTx/>
                        <a:buFontTx/>
                        <a:buNone/>
                        <a:tabLst/>
                        <a:defRPr/>
                      </a:pPr>
                      <a:r>
                        <a:rPr lang="fr-FR" sz="1050" b="0" i="0" u="none" strike="noStrike" dirty="0">
                          <a:solidFill>
                            <a:srgbClr val="000000"/>
                          </a:solidFill>
                          <a:effectLst/>
                          <a:latin typeface="Calibri"/>
                        </a:rPr>
                        <a:t>Justif. </a:t>
                      </a:r>
                      <a:r>
                        <a:rPr lang="fr-FR" sz="1050" b="1" i="0" u="none" strike="noStrike" dirty="0">
                          <a:solidFill>
                            <a:srgbClr val="000000"/>
                          </a:solidFill>
                          <a:effectLst/>
                          <a:latin typeface="Calibri"/>
                        </a:rPr>
                        <a:t>CAMCA</a:t>
                      </a:r>
                      <a:r>
                        <a:rPr lang="fr-FR" sz="1050" b="0" i="0" u="none" strike="noStrike" dirty="0">
                          <a:solidFill>
                            <a:srgbClr val="000000"/>
                          </a:solidFill>
                          <a:effectLst/>
                          <a:latin typeface="Calibri"/>
                        </a:rPr>
                        <a:t> </a:t>
                      </a:r>
                      <a:r>
                        <a:rPr lang="fr-FR" sz="1050" b="0" i="0" u="none" strike="noStrike" dirty="0" smtClean="0">
                          <a:solidFill>
                            <a:srgbClr val="000000"/>
                          </a:solidFill>
                          <a:effectLst/>
                          <a:latin typeface="+mn-lt"/>
                        </a:rPr>
                        <a:t>signé et paraphé</a:t>
                      </a: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6455">
                <a:tc vMerge="1">
                  <a:txBody>
                    <a:bodyPr/>
                    <a:lstStyle/>
                    <a:p>
                      <a:endParaRPr lang="fr-FR"/>
                    </a:p>
                  </a:txBody>
                  <a:tcPr/>
                </a:tc>
                <a:tc vMerge="1">
                  <a:txBody>
                    <a:bodyPr/>
                    <a:lstStyle/>
                    <a:p>
                      <a:endParaRPr lang="fr-FR"/>
                    </a:p>
                  </a:txBody>
                  <a:tcPr/>
                </a:tc>
                <a:tc>
                  <a:txBody>
                    <a:bodyPr/>
                    <a:lstStyle/>
                    <a:p>
                      <a:pPr algn="l" fontAlgn="ctr"/>
                      <a:r>
                        <a:rPr lang="fr-FR" sz="1050" b="1" i="0" u="none" strike="noStrike" dirty="0">
                          <a:solidFill>
                            <a:srgbClr val="000000"/>
                          </a:solidFill>
                          <a:effectLst/>
                          <a:latin typeface="Calibri"/>
                        </a:rPr>
                        <a:t>Notice d'information ADI </a:t>
                      </a:r>
                      <a:r>
                        <a:rPr lang="fr-FR" sz="1050" b="0" i="0" u="none" strike="noStrike" dirty="0" smtClean="0">
                          <a:solidFill>
                            <a:srgbClr val="000000"/>
                          </a:solidFill>
                          <a:effectLst/>
                          <a:latin typeface="Calibri"/>
                        </a:rPr>
                        <a:t>paraphée</a:t>
                      </a:r>
                      <a:endParaRPr lang="fr-FR" sz="1050" b="0" i="0" u="none" strike="noStrike" dirty="0">
                        <a:solidFill>
                          <a:srgbClr val="000000"/>
                        </a:solidFill>
                        <a:effectLst/>
                        <a:latin typeface="Calibri"/>
                      </a:endParaRP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6455">
                <a:tc>
                  <a:txBody>
                    <a:bodyPr/>
                    <a:lstStyle/>
                    <a:p>
                      <a:pPr algn="ctr" fontAlgn="ctr"/>
                      <a:r>
                        <a:rPr lang="fr-FR" sz="1050" b="0" i="0" u="none" strike="noStrike" dirty="0">
                          <a:solidFill>
                            <a:srgbClr val="000000"/>
                          </a:solidFill>
                          <a:effectLst/>
                          <a:latin typeface="Calibri"/>
                        </a:rPr>
                        <a:t>2</a:t>
                      </a: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050" b="1" i="0" u="none" strike="noStrike">
                          <a:solidFill>
                            <a:srgbClr val="000000"/>
                          </a:solidFill>
                          <a:effectLst/>
                          <a:latin typeface="Calibri"/>
                        </a:rPr>
                        <a:t>Prêt externe</a:t>
                      </a: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050" b="0" i="0" u="none" strike="noStrike" dirty="0" smtClean="0">
                          <a:solidFill>
                            <a:srgbClr val="000000"/>
                          </a:solidFill>
                          <a:effectLst/>
                          <a:latin typeface="Calibri"/>
                        </a:rPr>
                        <a:t>Réception de l’</a:t>
                      </a:r>
                      <a:r>
                        <a:rPr lang="fr-FR" sz="1050" b="1" i="0" u="none" strike="noStrike" dirty="0" smtClean="0">
                          <a:solidFill>
                            <a:srgbClr val="000000"/>
                          </a:solidFill>
                          <a:effectLst/>
                          <a:latin typeface="Calibri"/>
                        </a:rPr>
                        <a:t>accord de prêt externe </a:t>
                      </a:r>
                      <a:r>
                        <a:rPr lang="fr-FR" sz="1050" b="0" i="0" u="none" strike="noStrike" dirty="0" smtClean="0">
                          <a:solidFill>
                            <a:srgbClr val="000000"/>
                          </a:solidFill>
                          <a:effectLst/>
                          <a:latin typeface="Calibri"/>
                        </a:rPr>
                        <a:t>(à mettre en </a:t>
                      </a:r>
                      <a:r>
                        <a:rPr lang="fr-FR" sz="1050" b="0" i="0" u="none" strike="noStrike" dirty="0" err="1" smtClean="0">
                          <a:solidFill>
                            <a:srgbClr val="000000"/>
                          </a:solidFill>
                          <a:effectLst/>
                          <a:latin typeface="Calibri"/>
                        </a:rPr>
                        <a:t>Geide</a:t>
                      </a:r>
                      <a:r>
                        <a:rPr lang="fr-FR" sz="1050" b="0" i="0" u="none" strike="noStrike" dirty="0" smtClean="0">
                          <a:solidFill>
                            <a:srgbClr val="000000"/>
                          </a:solidFill>
                          <a:effectLst/>
                          <a:latin typeface="Calibri"/>
                        </a:rPr>
                        <a:t> dans « document divers »)</a:t>
                      </a:r>
                      <a:endParaRPr lang="fr-FR" sz="1050" b="0" i="0" u="none" strike="noStrike" dirty="0">
                        <a:solidFill>
                          <a:srgbClr val="000000"/>
                        </a:solidFill>
                        <a:effectLst/>
                        <a:latin typeface="Calibri"/>
                      </a:endParaRP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4684">
                <a:tc>
                  <a:txBody>
                    <a:bodyPr/>
                    <a:lstStyle/>
                    <a:p>
                      <a:pPr algn="ctr" fontAlgn="ctr"/>
                      <a:r>
                        <a:rPr lang="fr-FR" sz="1050" b="0" i="0" u="none" strike="noStrike" dirty="0">
                          <a:solidFill>
                            <a:srgbClr val="000000"/>
                          </a:solidFill>
                          <a:effectLst/>
                          <a:latin typeface="Calibri"/>
                        </a:rPr>
                        <a:t>3</a:t>
                      </a: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1050" b="1" i="0" u="none" strike="noStrike">
                          <a:solidFill>
                            <a:srgbClr val="000000"/>
                          </a:solidFill>
                          <a:effectLst/>
                          <a:latin typeface="Calibri"/>
                        </a:rPr>
                        <a:t>Permis de construire</a:t>
                      </a: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1050" b="1" i="0" u="none" strike="noStrike" dirty="0" smtClean="0">
                          <a:solidFill>
                            <a:srgbClr val="000000"/>
                          </a:solidFill>
                          <a:effectLst/>
                          <a:latin typeface="Calibri"/>
                        </a:rPr>
                        <a:t>Présence du</a:t>
                      </a:r>
                      <a:r>
                        <a:rPr lang="fr-FR" sz="1050" b="1" i="0" u="none" strike="noStrike" baseline="0" dirty="0" smtClean="0">
                          <a:solidFill>
                            <a:srgbClr val="000000"/>
                          </a:solidFill>
                          <a:effectLst/>
                          <a:latin typeface="Calibri"/>
                        </a:rPr>
                        <a:t> p</a:t>
                      </a:r>
                      <a:r>
                        <a:rPr lang="fr-FR" sz="1050" b="1" i="0" u="none" strike="noStrike" dirty="0" smtClean="0">
                          <a:solidFill>
                            <a:srgbClr val="000000"/>
                          </a:solidFill>
                          <a:effectLst/>
                          <a:latin typeface="Calibri"/>
                        </a:rPr>
                        <a:t>ermis </a:t>
                      </a:r>
                      <a:r>
                        <a:rPr lang="fr-FR" sz="1050" b="1" i="0" u="none" strike="noStrike" dirty="0">
                          <a:solidFill>
                            <a:srgbClr val="000000"/>
                          </a:solidFill>
                          <a:effectLst/>
                          <a:latin typeface="Calibri"/>
                        </a:rPr>
                        <a:t>de </a:t>
                      </a:r>
                      <a:r>
                        <a:rPr lang="fr-FR" sz="1050" b="1" i="0" u="none" strike="noStrike" dirty="0" smtClean="0">
                          <a:solidFill>
                            <a:srgbClr val="000000"/>
                          </a:solidFill>
                          <a:effectLst/>
                          <a:latin typeface="Calibri"/>
                        </a:rPr>
                        <a:t>construire</a:t>
                      </a:r>
                      <a:endParaRPr lang="fr-FR" sz="1050" b="0" i="0" u="none" strike="noStrike" dirty="0">
                        <a:solidFill>
                          <a:srgbClr val="000000"/>
                        </a:solidFill>
                        <a:effectLst/>
                        <a:latin typeface="Calibri"/>
                      </a:endParaRP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6455">
                <a:tc>
                  <a:txBody>
                    <a:bodyPr/>
                    <a:lstStyle/>
                    <a:p>
                      <a:pPr algn="ctr" fontAlgn="ctr"/>
                      <a:r>
                        <a:rPr lang="fr-FR" sz="1050" b="0" i="0" u="none" strike="noStrike" dirty="0">
                          <a:solidFill>
                            <a:srgbClr val="000000"/>
                          </a:solidFill>
                          <a:effectLst/>
                          <a:latin typeface="Calibri"/>
                        </a:rPr>
                        <a:t>4</a:t>
                      </a: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050" b="1" i="0" u="none" strike="noStrike" dirty="0" smtClean="0">
                          <a:solidFill>
                            <a:srgbClr val="000000"/>
                          </a:solidFill>
                          <a:effectLst/>
                          <a:latin typeface="Calibri"/>
                        </a:rPr>
                        <a:t>ADE</a:t>
                      </a:r>
                      <a:endParaRPr lang="fr-FR" sz="1050" b="1" i="0" u="none" strike="noStrike" dirty="0">
                        <a:solidFill>
                          <a:srgbClr val="000000"/>
                        </a:solidFill>
                        <a:effectLst/>
                        <a:latin typeface="Calibri"/>
                      </a:endParaRP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736609" rtl="0" eaLnBrk="1" fontAlgn="ctr" latinLnBrk="0" hangingPunct="1">
                        <a:lnSpc>
                          <a:spcPct val="100000"/>
                        </a:lnSpc>
                        <a:spcBef>
                          <a:spcPts val="0"/>
                        </a:spcBef>
                        <a:spcAft>
                          <a:spcPts val="0"/>
                        </a:spcAft>
                        <a:buClrTx/>
                        <a:buSzTx/>
                        <a:buFontTx/>
                        <a:buNone/>
                        <a:tabLst/>
                        <a:defRPr/>
                      </a:pPr>
                      <a:r>
                        <a:rPr lang="fr-FR" sz="1050" b="1" i="0" u="none" strike="noStrike" smtClean="0">
                          <a:solidFill>
                            <a:srgbClr val="000000"/>
                          </a:solidFill>
                          <a:effectLst/>
                          <a:latin typeface="Calibri"/>
                        </a:rPr>
                        <a:t>ADE</a:t>
                      </a:r>
                      <a:r>
                        <a:rPr lang="fr-FR" sz="1050" b="1" i="0" u="none" strike="noStrike" baseline="0" smtClean="0">
                          <a:solidFill>
                            <a:srgbClr val="000000"/>
                          </a:solidFill>
                          <a:effectLst/>
                          <a:latin typeface="Calibri"/>
                        </a:rPr>
                        <a:t> </a:t>
                      </a:r>
                      <a:r>
                        <a:rPr lang="fr-FR" sz="1050" b="0" i="0" u="none" strike="noStrike" smtClean="0">
                          <a:solidFill>
                            <a:srgbClr val="000000"/>
                          </a:solidFill>
                          <a:effectLst/>
                          <a:latin typeface="Calibri"/>
                        </a:rPr>
                        <a:t>validée </a:t>
                      </a:r>
                      <a:r>
                        <a:rPr lang="fr-FR" sz="1050" b="0" i="0" u="none" strike="noStrike" dirty="0" smtClean="0">
                          <a:solidFill>
                            <a:srgbClr val="000000"/>
                          </a:solidFill>
                          <a:effectLst/>
                          <a:latin typeface="Calibri"/>
                        </a:rPr>
                        <a:t>et décidée par le décisionnaire du dossier </a:t>
                      </a:r>
                      <a:r>
                        <a:rPr lang="fr-FR" sz="1050" b="0" i="0" u="none" strike="noStrike" dirty="0" smtClean="0">
                          <a:solidFill>
                            <a:srgbClr val="000000"/>
                          </a:solidFill>
                          <a:effectLst/>
                          <a:latin typeface="+mn-lt"/>
                        </a:rPr>
                        <a:t>(à mettre en </a:t>
                      </a:r>
                      <a:r>
                        <a:rPr lang="fr-FR" sz="1050" b="0" i="0" u="none" strike="noStrike" dirty="0" err="1" smtClean="0">
                          <a:solidFill>
                            <a:srgbClr val="000000"/>
                          </a:solidFill>
                          <a:effectLst/>
                          <a:latin typeface="+mn-lt"/>
                        </a:rPr>
                        <a:t>Geide</a:t>
                      </a:r>
                      <a:r>
                        <a:rPr lang="fr-FR" sz="1050" b="0" i="0" u="none" strike="noStrike" dirty="0" smtClean="0">
                          <a:solidFill>
                            <a:srgbClr val="000000"/>
                          </a:solidFill>
                          <a:effectLst/>
                          <a:latin typeface="+mn-lt"/>
                        </a:rPr>
                        <a:t> dans « document divers »)</a:t>
                      </a: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4684">
                <a:tc>
                  <a:txBody>
                    <a:bodyPr/>
                    <a:lstStyle/>
                    <a:p>
                      <a:pPr algn="ctr" fontAlgn="ctr"/>
                      <a:r>
                        <a:rPr lang="fr-FR" sz="1050" b="0" i="0" u="none" strike="noStrike" dirty="0">
                          <a:solidFill>
                            <a:srgbClr val="000000"/>
                          </a:solidFill>
                          <a:effectLst/>
                          <a:latin typeface="Calibri"/>
                        </a:rPr>
                        <a:t>5</a:t>
                      </a: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1050" b="1" i="0" u="none" strike="noStrike">
                          <a:solidFill>
                            <a:srgbClr val="000000"/>
                          </a:solidFill>
                          <a:effectLst/>
                          <a:latin typeface="Calibri"/>
                        </a:rPr>
                        <a:t>PV AG pour SCI</a:t>
                      </a: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1050" b="1" i="0" u="none" strike="noStrike" dirty="0">
                          <a:solidFill>
                            <a:srgbClr val="000000"/>
                          </a:solidFill>
                          <a:effectLst/>
                          <a:latin typeface="Calibri"/>
                        </a:rPr>
                        <a:t>PV AG</a:t>
                      </a:r>
                      <a:r>
                        <a:rPr lang="fr-FR" sz="1050" b="0" i="0" u="none" strike="noStrike" dirty="0">
                          <a:solidFill>
                            <a:srgbClr val="000000"/>
                          </a:solidFill>
                          <a:effectLst/>
                          <a:latin typeface="Calibri"/>
                        </a:rPr>
                        <a:t> </a:t>
                      </a:r>
                      <a:r>
                        <a:rPr lang="fr-FR" sz="1050" b="0" i="0" u="none" strike="noStrike" dirty="0" smtClean="0">
                          <a:solidFill>
                            <a:srgbClr val="000000"/>
                          </a:solidFill>
                          <a:effectLst/>
                          <a:latin typeface="Calibri"/>
                        </a:rPr>
                        <a:t>complété</a:t>
                      </a:r>
                      <a:endParaRPr lang="fr-FR" sz="1050" b="0" i="0" u="none" strike="noStrike" dirty="0">
                        <a:solidFill>
                          <a:srgbClr val="000000"/>
                        </a:solidFill>
                        <a:effectLst/>
                        <a:latin typeface="Calibri"/>
                      </a:endParaRP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6455">
                <a:tc>
                  <a:txBody>
                    <a:bodyPr/>
                    <a:lstStyle/>
                    <a:p>
                      <a:pPr algn="ctr" fontAlgn="ctr"/>
                      <a:r>
                        <a:rPr lang="fr-FR" sz="1050" b="0" i="0" u="none" strike="noStrike" dirty="0">
                          <a:solidFill>
                            <a:srgbClr val="000000"/>
                          </a:solidFill>
                          <a:effectLst/>
                          <a:latin typeface="Calibri"/>
                        </a:rPr>
                        <a:t>6</a:t>
                      </a: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050" b="1" i="0" u="none" strike="noStrike">
                          <a:solidFill>
                            <a:srgbClr val="000000"/>
                          </a:solidFill>
                          <a:effectLst/>
                          <a:latin typeface="Calibri"/>
                        </a:rPr>
                        <a:t>Caution</a:t>
                      </a: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050" b="0" i="0" u="none" strike="noStrike" dirty="0">
                          <a:solidFill>
                            <a:srgbClr val="000000"/>
                          </a:solidFill>
                          <a:effectLst/>
                          <a:latin typeface="Calibri"/>
                        </a:rPr>
                        <a:t> </a:t>
                      </a:r>
                      <a:r>
                        <a:rPr lang="fr-FR" sz="1050" b="0" i="0" u="none" strike="noStrike" dirty="0" smtClean="0">
                          <a:solidFill>
                            <a:srgbClr val="000000"/>
                          </a:solidFill>
                          <a:effectLst/>
                          <a:latin typeface="Calibri"/>
                        </a:rPr>
                        <a:t>Signature des cautions </a:t>
                      </a:r>
                      <a:endParaRPr lang="fr-FR" sz="1050" b="0" i="0" u="none" strike="noStrike" dirty="0">
                        <a:solidFill>
                          <a:srgbClr val="000000"/>
                        </a:solidFill>
                        <a:effectLst/>
                        <a:latin typeface="Calibri"/>
                      </a:endParaRPr>
                    </a:p>
                  </a:txBody>
                  <a:tcPr marL="72000" marR="36000" marT="9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1" name="Cadre 10"/>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2" name="Rectangle 11"/>
          <p:cNvSpPr/>
          <p:nvPr/>
        </p:nvSpPr>
        <p:spPr>
          <a:xfrm>
            <a:off x="359538" y="682897"/>
            <a:ext cx="6825710"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Principales sources de dossiers KO (Retour d’offre)</a:t>
            </a:r>
            <a:endParaRPr lang="fr-FR" sz="300" i="1" dirty="0"/>
          </a:p>
        </p:txBody>
      </p:sp>
      <p:sp>
        <p:nvSpPr>
          <p:cNvPr id="13" name="Rectangle 12">
            <a:extLst>
              <a:ext uri="{FF2B5EF4-FFF2-40B4-BE49-F238E27FC236}">
                <a16:creationId xmlns:a16="http://schemas.microsoft.com/office/drawing/2014/main" xmlns="" id="{2510ED12-117E-43E0-B39E-E2FD77DEA5B5}"/>
              </a:ext>
            </a:extLst>
          </p:cNvPr>
          <p:cNvSpPr/>
          <p:nvPr/>
        </p:nvSpPr>
        <p:spPr>
          <a:xfrm>
            <a:off x="3291" y="2092"/>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4" name="Espace réservé du texte 2">
            <a:extLst>
              <a:ext uri="{FF2B5EF4-FFF2-40B4-BE49-F238E27FC236}">
                <a16:creationId xmlns:a16="http://schemas.microsoft.com/office/drawing/2014/main" xmlns="" id="{679B6EA6-4282-4598-B867-80EE5DC7A5B3}"/>
              </a:ext>
            </a:extLst>
          </p:cNvPr>
          <p:cNvSpPr txBox="1">
            <a:spLocks/>
          </p:cNvSpPr>
          <p:nvPr/>
        </p:nvSpPr>
        <p:spPr>
          <a:xfrm>
            <a:off x="1658965" y="24136"/>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10.2-</a:t>
            </a:r>
            <a:r>
              <a:rPr lang="fr-FR" sz="2400" cap="none" dirty="0" smtClean="0"/>
              <a:t>bis</a:t>
            </a:r>
            <a:r>
              <a:rPr lang="fr-FR" sz="2400" dirty="0" smtClean="0"/>
              <a:t>  RDV de signature des offres</a:t>
            </a:r>
            <a:endParaRPr lang="fr-FR" sz="2400" dirty="0"/>
          </a:p>
        </p:txBody>
      </p:sp>
      <p:sp>
        <p:nvSpPr>
          <p:cNvPr id="18"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9" name="Picture 2" descr="Résultat de recherche d'images pour &quot;clic icone&quot;">
            <a:hlinkClick r:id="rId6"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947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Objet 22" hidden="1"/>
          <p:cNvGraphicFramePr>
            <a:graphicFrameLocks noChangeAspect="1"/>
          </p:cNvGraphicFramePr>
          <p:nvPr>
            <p:custDataLst>
              <p:tags r:id="rId2"/>
            </p:custDataLst>
            <p:extLst>
              <p:ext uri="{D42A27DB-BD31-4B8C-83A1-F6EECF244321}">
                <p14:modId xmlns:p14="http://schemas.microsoft.com/office/powerpoint/2010/main" val="2219573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8893"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0" name="ZoneTexte 29">
            <a:extLst>
              <a:ext uri="{FF2B5EF4-FFF2-40B4-BE49-F238E27FC236}">
                <a16:creationId xmlns:a16="http://schemas.microsoft.com/office/drawing/2014/main" xmlns="" id="{0565D40E-4DA9-44F6-B384-2C036A415279}"/>
              </a:ext>
            </a:extLst>
          </p:cNvPr>
          <p:cNvSpPr txBox="1"/>
          <p:nvPr/>
        </p:nvSpPr>
        <p:spPr>
          <a:xfrm>
            <a:off x="384560" y="1708209"/>
            <a:ext cx="9249787" cy="5033160"/>
          </a:xfrm>
          <a:prstGeom prst="rect">
            <a:avLst/>
          </a:prstGeom>
          <a:ln>
            <a:solidFill>
              <a:schemeClr val="tx1"/>
            </a:solidFill>
          </a:ln>
        </p:spPr>
        <p:txBody>
          <a:bodyPr vert="horz" lIns="144000" tIns="41994" rIns="83988" bIns="41994" rtlCol="0">
            <a:noAutofit/>
          </a:bodyPr>
          <a:lstStyle>
            <a:defPPr>
              <a:defRPr lang="fr-FR"/>
            </a:defPPr>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100" b="1">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1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r>
              <a:rPr lang="fr-FR" sz="1200" b="1" u="sng" dirty="0" smtClean="0">
                <a:solidFill>
                  <a:schemeClr val="tx1"/>
                </a:solidFill>
              </a:rPr>
              <a:t>Cas </a:t>
            </a:r>
            <a:r>
              <a:rPr lang="fr-FR" sz="1200" b="1" u="sng" dirty="0">
                <a:solidFill>
                  <a:schemeClr val="tx1"/>
                </a:solidFill>
              </a:rPr>
              <a:t>1 : </a:t>
            </a:r>
            <a:r>
              <a:rPr lang="fr-FR" sz="1200" b="1" u="sng" dirty="0" smtClean="0">
                <a:solidFill>
                  <a:schemeClr val="tx1"/>
                </a:solidFill>
              </a:rPr>
              <a:t>garantie </a:t>
            </a:r>
            <a:r>
              <a:rPr lang="fr-FR" sz="1200" b="1" u="sng" dirty="0">
                <a:solidFill>
                  <a:schemeClr val="tx1"/>
                </a:solidFill>
              </a:rPr>
              <a:t>réelle (PDD / hypothèque) </a:t>
            </a:r>
            <a:r>
              <a:rPr lang="fr-FR" sz="1100" b="1" dirty="0">
                <a:solidFill>
                  <a:schemeClr val="tx1"/>
                </a:solidFill>
              </a:rPr>
              <a:t>: appel de fonds notaire </a:t>
            </a:r>
            <a:r>
              <a:rPr lang="fr-FR" sz="1100" b="1" dirty="0" smtClean="0">
                <a:solidFill>
                  <a:schemeClr val="tx1"/>
                </a:solidFill>
              </a:rPr>
              <a:t>nécessaire</a:t>
            </a:r>
            <a:endParaRPr lang="fr-FR" sz="1100" dirty="0">
              <a:solidFill>
                <a:schemeClr val="tx1"/>
              </a:solidFill>
            </a:endParaRPr>
          </a:p>
          <a:p>
            <a:pPr marL="228600" indent="-228600">
              <a:buAutoNum type="arabicParenR"/>
            </a:pPr>
            <a:r>
              <a:rPr lang="fr-FR" sz="1100" cap="none" dirty="0">
                <a:solidFill>
                  <a:schemeClr val="tx1"/>
                </a:solidFill>
              </a:rPr>
              <a:t>Une</a:t>
            </a:r>
            <a:r>
              <a:rPr lang="fr-FR" sz="1100" cap="none" dirty="0" smtClean="0">
                <a:solidFill>
                  <a:schemeClr val="tx1"/>
                </a:solidFill>
              </a:rPr>
              <a:t> fois l’offre signée validée, le back-office envoie les instructions chez le notaire </a:t>
            </a:r>
            <a:r>
              <a:rPr lang="fr-FR" sz="1100" i="1" cap="none" dirty="0" smtClean="0">
                <a:solidFill>
                  <a:schemeClr val="tx1"/>
                </a:solidFill>
              </a:rPr>
              <a:t>(originaux des offres signées, ADI, date, pouvoirs…) </a:t>
            </a:r>
            <a:r>
              <a:rPr lang="fr-FR" sz="1100" cap="none" dirty="0" smtClean="0">
                <a:solidFill>
                  <a:schemeClr val="tx1"/>
                </a:solidFill>
              </a:rPr>
              <a:t>pour demander l’appel de fonds</a:t>
            </a:r>
          </a:p>
          <a:p>
            <a:pPr marL="228600" indent="-228600">
              <a:buAutoNum type="arabicParenR"/>
            </a:pPr>
            <a:r>
              <a:rPr lang="fr-FR" sz="1100" cap="none" dirty="0">
                <a:solidFill>
                  <a:schemeClr val="tx1"/>
                </a:solidFill>
              </a:rPr>
              <a:t>Le notaire déclenche deux appels de fonds : </a:t>
            </a:r>
          </a:p>
          <a:p>
            <a:pPr marL="627063" lvl="3" indent="-168275">
              <a:spcBef>
                <a:spcPts val="600"/>
              </a:spcBef>
              <a:buFont typeface="Arial" panose="020B0604020202020204" pitchFamily="34" charset="0"/>
              <a:buChar char="•"/>
            </a:pPr>
            <a:r>
              <a:rPr lang="fr-FR" sz="1100" dirty="0"/>
              <a:t>Le premier à la banque pour le montant du prêt correspondant à </a:t>
            </a:r>
            <a:r>
              <a:rPr lang="fr-FR" sz="1100" dirty="0" smtClean="0"/>
              <a:t>l’acquisition et le </a:t>
            </a:r>
            <a:r>
              <a:rPr lang="fr-FR" sz="1100" dirty="0"/>
              <a:t>second au client pour un décompte des sommes  dues</a:t>
            </a:r>
          </a:p>
          <a:p>
            <a:pPr marL="228600" lvl="2" indent="-228600">
              <a:spcBef>
                <a:spcPts val="600"/>
              </a:spcBef>
              <a:buFont typeface="+mj-lt"/>
              <a:buAutoNum type="arabicParenR" startAt="3"/>
            </a:pPr>
            <a:r>
              <a:rPr lang="fr-FR" dirty="0"/>
              <a:t>Le back-office envoie au notaire les fonds du </a:t>
            </a:r>
            <a:r>
              <a:rPr lang="fr-FR" dirty="0" smtClean="0"/>
              <a:t>prêt</a:t>
            </a:r>
          </a:p>
          <a:p>
            <a:pPr marL="228600" lvl="2" indent="-228600">
              <a:spcBef>
                <a:spcPts val="600"/>
              </a:spcBef>
              <a:buFont typeface="+mj-lt"/>
              <a:buAutoNum type="arabicParenR" startAt="3"/>
            </a:pPr>
            <a:r>
              <a:rPr lang="fr-FR" dirty="0" smtClean="0"/>
              <a:t>Le </a:t>
            </a:r>
            <a:r>
              <a:rPr lang="fr-FR" dirty="0"/>
              <a:t>client transfert le montant de son apport personnel chez le </a:t>
            </a:r>
            <a:r>
              <a:rPr lang="fr-FR" dirty="0" smtClean="0"/>
              <a:t>notaire</a:t>
            </a:r>
          </a:p>
          <a:p>
            <a:pPr marL="228600" lvl="2" indent="-228600">
              <a:spcBef>
                <a:spcPts val="600"/>
              </a:spcBef>
              <a:buFont typeface="+mj-lt"/>
              <a:buAutoNum type="arabicParenR" startAt="3"/>
            </a:pPr>
            <a:r>
              <a:rPr lang="fr-FR" dirty="0" smtClean="0"/>
              <a:t>Lors </a:t>
            </a:r>
            <a:r>
              <a:rPr lang="fr-FR" dirty="0"/>
              <a:t>du RDV chez le notaire, la garantie est formalisée et l’acte définitif d’acquisition signé</a:t>
            </a:r>
          </a:p>
          <a:p>
            <a:pPr marL="0" lvl="2" indent="0">
              <a:spcBef>
                <a:spcPts val="600"/>
              </a:spcBef>
              <a:buNone/>
            </a:pPr>
            <a:r>
              <a:rPr lang="fr-FR" sz="1200" b="1" dirty="0" smtClean="0"/>
              <a:t>Attention </a:t>
            </a:r>
            <a:r>
              <a:rPr lang="fr-FR" b="1" dirty="0"/>
              <a:t>: l’avis de signature notaire est obligatoire pour les futurs déblocages </a:t>
            </a:r>
            <a:r>
              <a:rPr lang="fr-FR" b="1" dirty="0">
                <a:solidFill>
                  <a:schemeClr val="tx1"/>
                </a:solidFill>
              </a:rPr>
              <a:t>et  doit être transmis à l’agence  </a:t>
            </a:r>
            <a:r>
              <a:rPr lang="fr-FR" b="1" i="1" dirty="0">
                <a:solidFill>
                  <a:schemeClr val="tx1"/>
                </a:solidFill>
              </a:rPr>
              <a:t>(possible  via EPH)</a:t>
            </a:r>
            <a:r>
              <a:rPr lang="fr-FR" b="1" dirty="0">
                <a:solidFill>
                  <a:schemeClr val="tx1"/>
                </a:solidFill>
              </a:rPr>
              <a:t> pour être numérisé dans le dossier Green </a:t>
            </a:r>
            <a:r>
              <a:rPr lang="fr-FR" b="1" dirty="0">
                <a:solidFill>
                  <a:schemeClr val="tx1"/>
                </a:solidFill>
                <a:sym typeface="Wingdings" panose="05000000000000000000" pitchFamily="2" charset="2"/>
              </a:rPr>
              <a:t> </a:t>
            </a:r>
            <a:r>
              <a:rPr lang="fr-FR" b="1" dirty="0">
                <a:solidFill>
                  <a:schemeClr val="tx1"/>
                </a:solidFill>
              </a:rPr>
              <a:t>Rappeler au client de le récupérer lors de son RDV chez le notaire.</a:t>
            </a:r>
          </a:p>
          <a:p>
            <a:pPr marL="228600" indent="-228600">
              <a:buFont typeface="+mj-lt"/>
              <a:buAutoNum type="arabicParenR" startAt="6"/>
            </a:pPr>
            <a:r>
              <a:rPr lang="fr-FR" sz="1100" cap="none" dirty="0" smtClean="0">
                <a:solidFill>
                  <a:schemeClr val="tx1"/>
                </a:solidFill>
              </a:rPr>
              <a:t>Le client reçoit à domicile un kit de « demande de déblocage de fonds », proposer-lui de transmettre les demandes de déblocage via :</a:t>
            </a:r>
          </a:p>
          <a:p>
            <a:pPr marL="360363" lvl="3" indent="-168275">
              <a:spcBef>
                <a:spcPts val="600"/>
              </a:spcBef>
              <a:buFont typeface="Arial" panose="020B0604020202020204" pitchFamily="34" charset="0"/>
              <a:buChar char="•"/>
            </a:pPr>
            <a:r>
              <a:rPr lang="fr-FR" sz="1100" dirty="0"/>
              <a:t>La messagerie  sécurisée en joignant les justificatifs </a:t>
            </a:r>
            <a:r>
              <a:rPr lang="fr-FR" sz="1100" i="1" dirty="0"/>
              <a:t>(délai de traitement plus courts)</a:t>
            </a:r>
          </a:p>
          <a:p>
            <a:pPr marL="360363" lvl="3" indent="-168275">
              <a:spcBef>
                <a:spcPts val="600"/>
              </a:spcBef>
              <a:buFont typeface="Arial" panose="020B0604020202020204" pitchFamily="34" charset="0"/>
              <a:buChar char="•"/>
            </a:pPr>
            <a:r>
              <a:rPr lang="fr-FR" sz="1100" dirty="0"/>
              <a:t>Ou à partir de l’appli « Ma banque » en photographiant les justificatifs</a:t>
            </a:r>
          </a:p>
          <a:p>
            <a:pPr marL="360363" lvl="3" indent="-168275">
              <a:spcBef>
                <a:spcPts val="600"/>
              </a:spcBef>
              <a:buFont typeface="Arial" panose="020B0604020202020204" pitchFamily="34" charset="0"/>
              <a:buChar char="•"/>
            </a:pPr>
            <a:r>
              <a:rPr lang="fr-FR" sz="1100" dirty="0" smtClean="0"/>
              <a:t>Ou, </a:t>
            </a:r>
            <a:r>
              <a:rPr lang="fr-FR" sz="1100" dirty="0"/>
              <a:t>en dernier recours par courrier en utilisant l’enveloppe T fournie avec le kit « demande de déblocage de fonds »</a:t>
            </a:r>
          </a:p>
          <a:p>
            <a:pPr marL="360363" lvl="3" indent="-168275">
              <a:spcBef>
                <a:spcPts val="600"/>
              </a:spcBef>
              <a:buFont typeface="Arial" panose="020B0604020202020204" pitchFamily="34" charset="0"/>
              <a:buChar char="•"/>
            </a:pPr>
            <a:r>
              <a:rPr lang="fr-FR" sz="1100" dirty="0"/>
              <a:t>Son  agence (formulaire de demande de réalisation crédit part à compléter par l’instructeur – voir zoom 15.1</a:t>
            </a:r>
            <a:r>
              <a:rPr lang="fr-FR" sz="1100" dirty="0" smtClean="0"/>
              <a:t>) </a:t>
            </a:r>
            <a:r>
              <a:rPr lang="fr-FR" sz="1100" dirty="0" smtClean="0">
                <a:sym typeface="Wingdings" panose="05000000000000000000" pitchFamily="2" charset="2"/>
              </a:rPr>
              <a:t> option à éviter le plus souvent possible </a:t>
            </a:r>
            <a:endParaRPr lang="fr-FR" sz="1100" dirty="0" smtClean="0"/>
          </a:p>
          <a:p>
            <a:pPr marL="228600" indent="-228600">
              <a:buFont typeface="+mj-lt"/>
              <a:buAutoNum type="arabicParenR" startAt="7"/>
            </a:pPr>
            <a:r>
              <a:rPr lang="fr-FR" sz="1100" cap="none" dirty="0" smtClean="0">
                <a:solidFill>
                  <a:schemeClr val="tx1"/>
                </a:solidFill>
              </a:rPr>
              <a:t>Répéter les demandes de déblocage de fonds jusqu’au déblocage total</a:t>
            </a:r>
          </a:p>
          <a:p>
            <a:r>
              <a:rPr lang="fr-FR" sz="1200" b="1" u="sng" dirty="0" smtClean="0">
                <a:solidFill>
                  <a:schemeClr val="tx1"/>
                </a:solidFill>
              </a:rPr>
              <a:t>Cas </a:t>
            </a:r>
            <a:r>
              <a:rPr lang="fr-FR" sz="1200" b="1" u="sng" dirty="0">
                <a:solidFill>
                  <a:schemeClr val="tx1"/>
                </a:solidFill>
              </a:rPr>
              <a:t>2 : </a:t>
            </a:r>
            <a:r>
              <a:rPr lang="fr-FR" sz="1200" b="1" u="sng" dirty="0" smtClean="0">
                <a:solidFill>
                  <a:schemeClr val="tx1"/>
                </a:solidFill>
              </a:rPr>
              <a:t>pas </a:t>
            </a:r>
            <a:r>
              <a:rPr lang="fr-FR" sz="1200" b="1" u="sng" dirty="0">
                <a:solidFill>
                  <a:schemeClr val="tx1"/>
                </a:solidFill>
              </a:rPr>
              <a:t>de garantie réelle : </a:t>
            </a:r>
            <a:r>
              <a:rPr lang="fr-FR" sz="1100" b="1" dirty="0">
                <a:solidFill>
                  <a:schemeClr val="tx1"/>
                </a:solidFill>
              </a:rPr>
              <a:t>pas d’appel de fonds </a:t>
            </a:r>
            <a:r>
              <a:rPr lang="fr-FR" sz="1100" b="1" dirty="0" smtClean="0">
                <a:solidFill>
                  <a:schemeClr val="tx1"/>
                </a:solidFill>
              </a:rPr>
              <a:t>notaire</a:t>
            </a:r>
            <a:endParaRPr lang="fr-FR" sz="1100" b="1" dirty="0">
              <a:solidFill>
                <a:schemeClr val="tx1"/>
              </a:solidFill>
            </a:endParaRPr>
          </a:p>
          <a:p>
            <a:pPr>
              <a:buNone/>
            </a:pPr>
            <a:r>
              <a:rPr lang="fr-FR" sz="1100" cap="none" dirty="0" smtClean="0">
                <a:solidFill>
                  <a:schemeClr val="tx1"/>
                </a:solidFill>
              </a:rPr>
              <a:t>Le client reçoit à son domicile un kit de « demande de déblocage de fonds », proposer-lui de </a:t>
            </a:r>
            <a:br>
              <a:rPr lang="fr-FR" sz="1100" cap="none" dirty="0" smtClean="0">
                <a:solidFill>
                  <a:schemeClr val="tx1"/>
                </a:solidFill>
              </a:rPr>
            </a:br>
            <a:r>
              <a:rPr lang="fr-FR" sz="1100" cap="none" dirty="0" smtClean="0">
                <a:solidFill>
                  <a:schemeClr val="tx1"/>
                </a:solidFill>
              </a:rPr>
              <a:t>transmettre les demandes de déblocage comme dans le cas précédent</a:t>
            </a:r>
          </a:p>
          <a:p>
            <a:endParaRPr lang="fr-FR" sz="1100" dirty="0">
              <a:solidFill>
                <a:schemeClr val="tx1"/>
              </a:solidFill>
            </a:endParaRPr>
          </a:p>
          <a:p>
            <a:endParaRPr lang="fr-FR" sz="1100" b="1" dirty="0">
              <a:solidFill>
                <a:schemeClr val="tx1"/>
              </a:solidFill>
            </a:endParaRPr>
          </a:p>
          <a:p>
            <a:pPr lvl="2">
              <a:spcBef>
                <a:spcPts val="600"/>
              </a:spcBef>
            </a:pPr>
            <a:endParaRPr lang="fr-FR" sz="1200" dirty="0"/>
          </a:p>
          <a:p>
            <a:pPr lvl="2">
              <a:spcBef>
                <a:spcPts val="600"/>
              </a:spcBef>
            </a:pPr>
            <a:endParaRPr lang="fr-FR" sz="1200" dirty="0"/>
          </a:p>
        </p:txBody>
      </p:sp>
      <p:sp>
        <p:nvSpPr>
          <p:cNvPr id="25" name="Rectangle 24">
            <a:extLst>
              <a:ext uri="{FF2B5EF4-FFF2-40B4-BE49-F238E27FC236}">
                <a16:creationId xmlns:a16="http://schemas.microsoft.com/office/drawing/2014/main" xmlns="" id="{C33865D5-B5B1-4825-9ADC-AA980CD03510}"/>
              </a:ext>
            </a:extLst>
          </p:cNvPr>
          <p:cNvSpPr/>
          <p:nvPr/>
        </p:nvSpPr>
        <p:spPr>
          <a:xfrm>
            <a:off x="385873" y="1412776"/>
            <a:ext cx="9248474" cy="316835"/>
          </a:xfrm>
          <a:prstGeom prst="rect">
            <a:avLst/>
          </a:prstGeom>
          <a:solidFill>
            <a:schemeClr val="accent4">
              <a:lumMod val="7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EN QUOI CA CONSISTE ?</a:t>
            </a:r>
          </a:p>
        </p:txBody>
      </p:sp>
      <p:sp>
        <p:nvSpPr>
          <p:cNvPr id="28" name="Espace réservé du texte 2">
            <a:extLst>
              <a:ext uri="{FF2B5EF4-FFF2-40B4-BE49-F238E27FC236}">
                <a16:creationId xmlns:a16="http://schemas.microsoft.com/office/drawing/2014/main" xmlns="" id="{17BC8E3B-0234-4D8E-9778-0A09F255C034}"/>
              </a:ext>
            </a:extLst>
          </p:cNvPr>
          <p:cNvSpPr txBox="1">
            <a:spLocks/>
          </p:cNvSpPr>
          <p:nvPr/>
        </p:nvSpPr>
        <p:spPr>
          <a:xfrm>
            <a:off x="1074637" y="347633"/>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dirty="0" smtClean="0"/>
              <a:t>11. SUIVI DEMANDES DEBLOCAGES</a:t>
            </a:r>
            <a:endParaRPr lang="fr-FR" dirty="0"/>
          </a:p>
        </p:txBody>
      </p:sp>
      <p:sp>
        <p:nvSpPr>
          <p:cNvPr id="12" name="Rectangle 11">
            <a:extLst>
              <a:ext uri="{FF2B5EF4-FFF2-40B4-BE49-F238E27FC236}">
                <a16:creationId xmlns:a16="http://schemas.microsoft.com/office/drawing/2014/main" xmlns="" id="{CC9B0F4B-DF37-431A-B54F-C8E9F178C5C7}"/>
              </a:ext>
            </a:extLst>
          </p:cNvPr>
          <p:cNvSpPr/>
          <p:nvPr/>
        </p:nvSpPr>
        <p:spPr>
          <a:xfrm>
            <a:off x="6465655" y="6079762"/>
            <a:ext cx="3167379" cy="660465"/>
          </a:xfrm>
          <a:prstGeom prst="rect">
            <a:avLst/>
          </a:prstGeom>
          <a:solidFill>
            <a:schemeClr val="bg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18000" rIns="18000" rtlCol="0" anchor="t">
            <a:noAutofit/>
          </a:bodyPr>
          <a:lstStyle/>
          <a:p>
            <a:pPr marL="171450" indent="-171450" defTabSz="736609">
              <a:buFont typeface="Calibri" panose="020F0502020204030204" pitchFamily="34" charset="0"/>
              <a:buChar char="&gt;"/>
              <a:defRPr/>
            </a:pPr>
            <a:r>
              <a:rPr lang="fr-FR" sz="1100" dirty="0" smtClean="0">
                <a:solidFill>
                  <a:schemeClr val="tx1"/>
                </a:solidFill>
                <a:hlinkClick r:id="rId6" action="ppaction://hlinksldjump"/>
              </a:rPr>
              <a:t>Demande de réalisation par la BAM</a:t>
            </a:r>
            <a:endParaRPr lang="fr-FR" sz="1100" dirty="0" smtClean="0">
              <a:solidFill>
                <a:schemeClr val="tx1"/>
              </a:solidFill>
              <a:hlinkClick r:id="rId7" action="ppaction://hlinksldjump"/>
            </a:endParaRPr>
          </a:p>
          <a:p>
            <a:pPr marL="171450" lvl="0" indent="-171450" defTabSz="736609">
              <a:buFont typeface="Calibri" panose="020F0502020204030204" pitchFamily="34" charset="0"/>
              <a:buChar char="&gt;"/>
              <a:defRPr/>
            </a:pPr>
            <a:r>
              <a:rPr lang="fr-FR" sz="1100" u="sng" dirty="0" smtClean="0">
                <a:solidFill>
                  <a:schemeClr val="tx1"/>
                </a:solidFill>
                <a:hlinkClick r:id="rId8" action="ppaction://hlinksldjump"/>
              </a:rPr>
              <a:t>Demande de réalisation par l’Appli « Ma Banque »</a:t>
            </a:r>
            <a:endParaRPr lang="fr-FR" sz="1100" u="sng" dirty="0" smtClean="0">
              <a:solidFill>
                <a:schemeClr val="tx1"/>
              </a:solidFill>
            </a:endParaRPr>
          </a:p>
          <a:p>
            <a:pPr marL="171450" lvl="0" indent="-171450" defTabSz="736609">
              <a:buFont typeface="Calibri" panose="020F0502020204030204" pitchFamily="34" charset="0"/>
              <a:buChar char="&gt;"/>
              <a:defRPr/>
            </a:pPr>
            <a:r>
              <a:rPr lang="fr-FR" sz="1100" u="sng" dirty="0" smtClean="0">
                <a:solidFill>
                  <a:schemeClr val="tx1"/>
                </a:solidFill>
                <a:hlinkClick r:id="rId9" action="ppaction://hlinksldjump"/>
              </a:rPr>
              <a:t>Formulaire </a:t>
            </a:r>
            <a:r>
              <a:rPr lang="fr-FR" sz="1100" u="sng" dirty="0" smtClean="0">
                <a:solidFill>
                  <a:prstClr val="black"/>
                </a:solidFill>
                <a:hlinkClick r:id="rId9" action="ppaction://hlinksldjump"/>
              </a:rPr>
              <a:t>de demande de réalisation</a:t>
            </a:r>
            <a:endParaRPr lang="fr-FR" sz="1100" u="sng" dirty="0" smtClean="0">
              <a:solidFill>
                <a:prstClr val="black"/>
              </a:solidFill>
            </a:endParaRPr>
          </a:p>
          <a:p>
            <a:pPr marL="171450" indent="-171450">
              <a:buFont typeface="Calibri" panose="020F0502020204030204" pitchFamily="34" charset="0"/>
              <a:buChar char="&gt;"/>
            </a:pPr>
            <a:endParaRPr lang="fr-FR" sz="1100" dirty="0">
              <a:solidFill>
                <a:schemeClr val="tx1"/>
              </a:solidFill>
            </a:endParaRPr>
          </a:p>
        </p:txBody>
      </p:sp>
      <p:sp>
        <p:nvSpPr>
          <p:cNvPr id="13" name="Rectangle 12">
            <a:extLst>
              <a:ext uri="{FF2B5EF4-FFF2-40B4-BE49-F238E27FC236}">
                <a16:creationId xmlns:a16="http://schemas.microsoft.com/office/drawing/2014/main" xmlns="" id="{B735BB12-C70E-4AF5-AA02-8E422B78FD28}"/>
              </a:ext>
            </a:extLst>
          </p:cNvPr>
          <p:cNvSpPr/>
          <p:nvPr/>
        </p:nvSpPr>
        <p:spPr>
          <a:xfrm>
            <a:off x="6465168" y="5771894"/>
            <a:ext cx="3167844" cy="316835"/>
          </a:xfrm>
          <a:prstGeom prst="rect">
            <a:avLst/>
          </a:prstGeom>
          <a:solidFill>
            <a:schemeClr val="accent2"/>
          </a:solidFill>
          <a:ln w="127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FICHES techniques </a:t>
            </a:r>
          </a:p>
        </p:txBody>
      </p:sp>
      <p:sp>
        <p:nvSpPr>
          <p:cNvPr id="11" name="Rectangle 10">
            <a:extLst>
              <a:ext uri="{FF2B5EF4-FFF2-40B4-BE49-F238E27FC236}">
                <a16:creationId xmlns:a16="http://schemas.microsoft.com/office/drawing/2014/main" xmlns="" id="{5B7E94C3-F886-4BDE-B232-8935914A1BF3}"/>
              </a:ext>
            </a:extLst>
          </p:cNvPr>
          <p:cNvSpPr/>
          <p:nvPr/>
        </p:nvSpPr>
        <p:spPr>
          <a:xfrm>
            <a:off x="1062805" y="10633"/>
            <a:ext cx="1421629" cy="332743"/>
          </a:xfrm>
          <a:prstGeom prst="rect">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ÉTAPE</a:t>
            </a:r>
          </a:p>
        </p:txBody>
      </p:sp>
      <p:pic>
        <p:nvPicPr>
          <p:cNvPr id="17" name="Espace réservé du contenu 34">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
        <p:nvSpPr>
          <p:cNvPr id="18" name="Rectangle 17">
            <a:extLst>
              <a:ext uri="{FF2B5EF4-FFF2-40B4-BE49-F238E27FC236}">
                <a16:creationId xmlns:a16="http://schemas.microsoft.com/office/drawing/2014/main" xmlns="" id="{1B9E6D92-8C2B-4F65-A52F-914A3566057D}"/>
              </a:ext>
            </a:extLst>
          </p:cNvPr>
          <p:cNvSpPr/>
          <p:nvPr/>
        </p:nvSpPr>
        <p:spPr>
          <a:xfrm>
            <a:off x="248805" y="1183174"/>
            <a:ext cx="796434" cy="122090"/>
          </a:xfrm>
          <a:prstGeom prst="rect">
            <a:avLst/>
          </a:prstGeom>
          <a:noFill/>
          <a:ln w="28575" cap="flat" cmpd="sng" algn="ctr">
            <a:solidFill>
              <a:schemeClr val="tx1">
                <a:lumMod val="95000"/>
                <a:lumOff val="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Tree>
    <p:extLst>
      <p:ext uri="{BB962C8B-B14F-4D97-AF65-F5344CB8AC3E}">
        <p14:creationId xmlns:p14="http://schemas.microsoft.com/office/powerpoint/2010/main" val="572027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t 1" hidden="1"/>
          <p:cNvGraphicFramePr>
            <a:graphicFrameLocks noChangeAspect="1"/>
          </p:cNvGraphicFramePr>
          <p:nvPr>
            <p:custDataLst>
              <p:tags r:id="rId2"/>
            </p:custDataLst>
            <p:extLst>
              <p:ext uri="{D42A27DB-BD31-4B8C-83A1-F6EECF244321}">
                <p14:modId xmlns:p14="http://schemas.microsoft.com/office/powerpoint/2010/main" val="30214624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3703"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7" name="Espace réservé du texte 1"/>
          <p:cNvSpPr>
            <a:spLocks noGrp="1"/>
          </p:cNvSpPr>
          <p:nvPr>
            <p:ph type="body" sz="quarter" idx="16"/>
          </p:nvPr>
        </p:nvSpPr>
        <p:spPr>
          <a:xfrm>
            <a:off x="5276874" y="2348880"/>
            <a:ext cx="4063512" cy="1435328"/>
          </a:xfrm>
        </p:spPr>
        <p:txBody>
          <a:bodyPr anchor="t"/>
          <a:lstStyle/>
          <a:p>
            <a:pPr marL="228600" indent="-228600">
              <a:buAutoNum type="arabicParenR"/>
            </a:pPr>
            <a:r>
              <a:rPr lang="fr-FR" sz="1100" cap="none" dirty="0" smtClean="0">
                <a:solidFill>
                  <a:schemeClr val="tx1"/>
                </a:solidFill>
              </a:rPr>
              <a:t>Après s’être connecté à son espace sécurisé, le client choisit l’onglet « MESSAGERIE »</a:t>
            </a:r>
          </a:p>
          <a:p>
            <a:pPr marL="228600" indent="-228600">
              <a:buAutoNum type="arabicParenR"/>
            </a:pPr>
            <a:r>
              <a:rPr lang="fr-FR" sz="1100" cap="none" dirty="0" smtClean="0">
                <a:solidFill>
                  <a:schemeClr val="tx1"/>
                </a:solidFill>
              </a:rPr>
              <a:t>Il sélectionne « Ecrire »</a:t>
            </a:r>
            <a:endParaRPr lang="fr-FR" sz="1100" dirty="0">
              <a:solidFill>
                <a:schemeClr val="tx1"/>
              </a:solidFill>
            </a:endParaRPr>
          </a:p>
          <a:p>
            <a:pPr marL="228600" indent="-228600">
              <a:buAutoNum type="arabicParenR"/>
            </a:pPr>
            <a:r>
              <a:rPr lang="fr-FR" sz="1100" cap="none" dirty="0" smtClean="0">
                <a:solidFill>
                  <a:schemeClr val="tx1"/>
                </a:solidFill>
              </a:rPr>
              <a:t>Et choisit l’option 9 « Demander un déblocage de prêt habitat »,  complète le document pré imprimé et joint le justificatif de déblocage</a:t>
            </a:r>
          </a:p>
        </p:txBody>
      </p:sp>
      <p:pic>
        <p:nvPicPr>
          <p:cNvPr id="22" name="Picture 2" descr="https://d30y9cdsu7xlg0.cloudfront.net/png/957302-200.png"/>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6825208" y="4581128"/>
            <a:ext cx="734459" cy="734459"/>
          </a:xfrm>
          <a:prstGeom prst="rect">
            <a:avLst/>
          </a:prstGeom>
          <a:noFill/>
          <a:extLst>
            <a:ext uri="{909E8E84-426E-40DD-AFC4-6F175D3DCCD1}">
              <a14:hiddenFill xmlns:a14="http://schemas.microsoft.com/office/drawing/2010/main">
                <a:solidFill>
                  <a:srgbClr val="FFFFFF"/>
                </a:solidFill>
              </a14:hiddenFill>
            </a:ext>
          </a:extLst>
        </p:spPr>
      </p:pic>
      <p:sp>
        <p:nvSpPr>
          <p:cNvPr id="23" name="Espace réservé du texte 1"/>
          <p:cNvSpPr>
            <a:spLocks noGrp="1"/>
          </p:cNvSpPr>
          <p:nvPr>
            <p:ph type="body" sz="quarter" idx="16"/>
          </p:nvPr>
        </p:nvSpPr>
        <p:spPr>
          <a:xfrm>
            <a:off x="848544" y="5290782"/>
            <a:ext cx="3024336" cy="1323424"/>
          </a:xfrm>
        </p:spPr>
        <p:txBody>
          <a:bodyPr anchor="t"/>
          <a:lstStyle/>
          <a:p>
            <a:pPr>
              <a:buNone/>
            </a:pPr>
            <a:r>
              <a:rPr lang="fr-FR" sz="1100" b="1" cap="none" dirty="0" smtClean="0">
                <a:solidFill>
                  <a:schemeClr val="tx1"/>
                </a:solidFill>
              </a:rPr>
              <a:t>Toute demande de réalisation doit être accompagnée d’une pièce jointe justifiant le montant à débloquer</a:t>
            </a:r>
          </a:p>
          <a:p>
            <a:pPr>
              <a:buNone/>
            </a:pPr>
            <a:r>
              <a:rPr lang="fr-FR" sz="1100" b="1" cap="none" dirty="0" smtClean="0">
                <a:solidFill>
                  <a:schemeClr val="tx1"/>
                </a:solidFill>
              </a:rPr>
              <a:t>Le justificatif joint doit être parfaitement lisible pour que la demande de déblocage soit acceptée</a:t>
            </a:r>
          </a:p>
        </p:txBody>
      </p:sp>
      <p:pic>
        <p:nvPicPr>
          <p:cNvPr id="2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9096" t="34537" r="29895" b="29436"/>
          <a:stretch/>
        </p:blipFill>
        <p:spPr bwMode="auto">
          <a:xfrm>
            <a:off x="3956504" y="3804744"/>
            <a:ext cx="5381625" cy="21379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673748" y="1412776"/>
            <a:ext cx="7735636" cy="523220"/>
          </a:xfrm>
          <a:prstGeom prst="rect">
            <a:avLst/>
          </a:prstGeom>
          <a:noFill/>
        </p:spPr>
        <p:txBody>
          <a:bodyPr wrap="square" rtlCol="0">
            <a:spAutoFit/>
          </a:bodyPr>
          <a:lstStyle/>
          <a:p>
            <a:r>
              <a:rPr lang="fr-FR" sz="1400" dirty="0" smtClean="0"/>
              <a:t>Bonne pratique : privilégier les demandes de déblocage à partir de l’espace sécurisé du client (BAM). </a:t>
            </a:r>
            <a:br>
              <a:rPr lang="fr-FR" sz="1400" dirty="0" smtClean="0"/>
            </a:br>
            <a:r>
              <a:rPr lang="fr-FR" sz="1400" dirty="0" smtClean="0"/>
              <a:t>Le traitement de la demande est réalisée par LAD RAD sous 48H</a:t>
            </a:r>
          </a:p>
        </p:txBody>
      </p:sp>
      <p:pic>
        <p:nvPicPr>
          <p:cNvPr id="25"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20113" t="10043" r="20155" b="25653"/>
          <a:stretch/>
        </p:blipFill>
        <p:spPr bwMode="auto">
          <a:xfrm>
            <a:off x="485775" y="2452194"/>
            <a:ext cx="4467225" cy="2705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p:cNvSpPr/>
          <p:nvPr/>
        </p:nvSpPr>
        <p:spPr>
          <a:xfrm>
            <a:off x="1065760" y="2886844"/>
            <a:ext cx="475253" cy="398847"/>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27" name="Rectangle 26"/>
          <p:cNvSpPr/>
          <p:nvPr/>
        </p:nvSpPr>
        <p:spPr>
          <a:xfrm>
            <a:off x="1303386" y="3898957"/>
            <a:ext cx="475253" cy="247652"/>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29" name="Rectangle 28"/>
          <p:cNvSpPr/>
          <p:nvPr/>
        </p:nvSpPr>
        <p:spPr>
          <a:xfrm>
            <a:off x="1541012" y="2742828"/>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1</a:t>
            </a:r>
            <a:endParaRPr lang="fr-FR" sz="1050" b="1" dirty="0">
              <a:solidFill>
                <a:schemeClr val="bg1"/>
              </a:solidFill>
            </a:endParaRPr>
          </a:p>
        </p:txBody>
      </p:sp>
      <p:sp>
        <p:nvSpPr>
          <p:cNvPr id="30" name="Rectangle 29"/>
          <p:cNvSpPr/>
          <p:nvPr/>
        </p:nvSpPr>
        <p:spPr>
          <a:xfrm>
            <a:off x="1801209" y="3732736"/>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2</a:t>
            </a:r>
            <a:endParaRPr lang="fr-FR" sz="1050" b="1" dirty="0">
              <a:solidFill>
                <a:schemeClr val="bg1"/>
              </a:solidFill>
            </a:endParaRPr>
          </a:p>
        </p:txBody>
      </p:sp>
      <p:sp>
        <p:nvSpPr>
          <p:cNvPr id="37" name="Rectangle 36"/>
          <p:cNvSpPr/>
          <p:nvPr/>
        </p:nvSpPr>
        <p:spPr>
          <a:xfrm>
            <a:off x="5601072" y="5570190"/>
            <a:ext cx="1728192" cy="175644"/>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39" name="Rectangle 38"/>
          <p:cNvSpPr/>
          <p:nvPr/>
        </p:nvSpPr>
        <p:spPr>
          <a:xfrm>
            <a:off x="7451655" y="5586004"/>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3</a:t>
            </a:r>
            <a:endParaRPr lang="fr-FR" sz="1050" b="1" dirty="0">
              <a:solidFill>
                <a:schemeClr val="bg1"/>
              </a:solidFill>
            </a:endParaRPr>
          </a:p>
        </p:txBody>
      </p:sp>
      <p:pic>
        <p:nvPicPr>
          <p:cNvPr id="40" name="Picture 2" descr="https://d30y9cdsu7xlg0.cloudfront.net/png/957302-200.png"/>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176206" y="5469292"/>
            <a:ext cx="734459" cy="7344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256124" y="2647463"/>
            <a:ext cx="798223" cy="65765"/>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8" name="Rectangle 27"/>
          <p:cNvSpPr/>
          <p:nvPr/>
        </p:nvSpPr>
        <p:spPr>
          <a:xfrm>
            <a:off x="359538" y="682897"/>
            <a:ext cx="6825710"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Demande de réalisation par la BAM</a:t>
            </a:r>
            <a:endParaRPr lang="fr-FR" sz="300" i="1" dirty="0"/>
          </a:p>
        </p:txBody>
      </p:sp>
      <p:sp>
        <p:nvSpPr>
          <p:cNvPr id="31" name="Rectangle 30">
            <a:extLst>
              <a:ext uri="{FF2B5EF4-FFF2-40B4-BE49-F238E27FC236}">
                <a16:creationId xmlns:a16="http://schemas.microsoft.com/office/drawing/2014/main" xmlns="" id="{2510ED12-117E-43E0-B39E-E2FD77DEA5B5}"/>
              </a:ext>
            </a:extLst>
          </p:cNvPr>
          <p:cNvSpPr/>
          <p:nvPr/>
        </p:nvSpPr>
        <p:spPr>
          <a:xfrm>
            <a:off x="3291" y="2092"/>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32" name="Espace réservé du texte 2">
            <a:extLst>
              <a:ext uri="{FF2B5EF4-FFF2-40B4-BE49-F238E27FC236}">
                <a16:creationId xmlns:a16="http://schemas.microsoft.com/office/drawing/2014/main" xmlns="" id="{679B6EA6-4282-4598-B867-80EE5DC7A5B3}"/>
              </a:ext>
            </a:extLst>
          </p:cNvPr>
          <p:cNvSpPr txBox="1">
            <a:spLocks/>
          </p:cNvSpPr>
          <p:nvPr/>
        </p:nvSpPr>
        <p:spPr>
          <a:xfrm>
            <a:off x="1554190" y="-4439"/>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11.1  SUIVI DEMANDES DEBLOCAGES</a:t>
            </a:r>
            <a:endParaRPr lang="fr-FR" sz="2400" dirty="0"/>
          </a:p>
        </p:txBody>
      </p:sp>
      <p:sp>
        <p:nvSpPr>
          <p:cNvPr id="26"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34" name="Picture 2" descr="Résultat de recherche d'images pour &quot;clic icone&quot;">
            <a:hlinkClick r:id="rId9"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698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t 1" hidden="1"/>
          <p:cNvGraphicFramePr>
            <a:graphicFrameLocks noChangeAspect="1"/>
          </p:cNvGraphicFramePr>
          <p:nvPr>
            <p:custDataLst>
              <p:tags r:id="rId2"/>
            </p:custDataLst>
            <p:extLst>
              <p:ext uri="{D42A27DB-BD31-4B8C-83A1-F6EECF244321}">
                <p14:modId xmlns:p14="http://schemas.microsoft.com/office/powerpoint/2010/main" val="18597355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1341"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3" name="Espace réservé du texte 1"/>
          <p:cNvSpPr>
            <a:spLocks noGrp="1"/>
          </p:cNvSpPr>
          <p:nvPr>
            <p:ph type="body" sz="quarter" idx="16"/>
          </p:nvPr>
        </p:nvSpPr>
        <p:spPr>
          <a:xfrm>
            <a:off x="771959" y="5265115"/>
            <a:ext cx="8248303" cy="823345"/>
          </a:xfrm>
        </p:spPr>
        <p:txBody>
          <a:bodyPr anchor="t"/>
          <a:lstStyle/>
          <a:p>
            <a:pPr>
              <a:buNone/>
            </a:pPr>
            <a:r>
              <a:rPr lang="fr-FR" sz="1200" b="1" cap="none" dirty="0" smtClean="0">
                <a:solidFill>
                  <a:schemeClr val="tx1"/>
                </a:solidFill>
              </a:rPr>
              <a:t>Toute demande de réalisation doit être accompagnée d’une pièce jointe justifiant le montant à débloquer</a:t>
            </a:r>
          </a:p>
          <a:p>
            <a:pPr>
              <a:buNone/>
            </a:pPr>
            <a:r>
              <a:rPr lang="fr-FR" sz="1200" b="1" cap="none" dirty="0" smtClean="0">
                <a:solidFill>
                  <a:schemeClr val="tx1"/>
                </a:solidFill>
              </a:rPr>
              <a:t>Le justificatif joint doit être parfaitement lisible pour que la demande de déblocage soit acceptée</a:t>
            </a:r>
          </a:p>
        </p:txBody>
      </p:sp>
      <p:pic>
        <p:nvPicPr>
          <p:cNvPr id="40" name="Picture 2" descr="https://d30y9cdsu7xlg0.cloudfront.net/png/957302-200.png"/>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155575" y="5157192"/>
            <a:ext cx="734459" cy="7344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256124" y="2647463"/>
            <a:ext cx="798223" cy="65765"/>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8" name="Rectangle 27"/>
          <p:cNvSpPr/>
          <p:nvPr/>
        </p:nvSpPr>
        <p:spPr>
          <a:xfrm>
            <a:off x="359538" y="682897"/>
            <a:ext cx="6825710"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Demande de réalisation par l’appli « Ma Banque »</a:t>
            </a:r>
            <a:endParaRPr lang="fr-FR" sz="300" i="1" dirty="0"/>
          </a:p>
        </p:txBody>
      </p:sp>
      <p:sp>
        <p:nvSpPr>
          <p:cNvPr id="31" name="Rectangle 30">
            <a:extLst>
              <a:ext uri="{FF2B5EF4-FFF2-40B4-BE49-F238E27FC236}">
                <a16:creationId xmlns:a16="http://schemas.microsoft.com/office/drawing/2014/main" xmlns="" id="{2510ED12-117E-43E0-B39E-E2FD77DEA5B5}"/>
              </a:ext>
            </a:extLst>
          </p:cNvPr>
          <p:cNvSpPr/>
          <p:nvPr/>
        </p:nvSpPr>
        <p:spPr>
          <a:xfrm>
            <a:off x="3291" y="2092"/>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32" name="Espace réservé du texte 2">
            <a:extLst>
              <a:ext uri="{FF2B5EF4-FFF2-40B4-BE49-F238E27FC236}">
                <a16:creationId xmlns:a16="http://schemas.microsoft.com/office/drawing/2014/main" xmlns="" id="{679B6EA6-4282-4598-B867-80EE5DC7A5B3}"/>
              </a:ext>
            </a:extLst>
          </p:cNvPr>
          <p:cNvSpPr txBox="1">
            <a:spLocks/>
          </p:cNvSpPr>
          <p:nvPr/>
        </p:nvSpPr>
        <p:spPr>
          <a:xfrm>
            <a:off x="1582765" y="5086"/>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11.2  SUIVI DEMANDES DEBLOCAGES</a:t>
            </a:r>
            <a:endParaRPr lang="fr-FR" sz="2400" dirty="0"/>
          </a:p>
        </p:txBody>
      </p:sp>
      <p:sp>
        <p:nvSpPr>
          <p:cNvPr id="3" name="AutoShape 4" descr="image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3" name="Picture 2" descr="Résultat de recherche d'images pour &quot;clic icone&quot;">
            <a:hlinkClick r:id="rId7"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pic>
        <p:nvPicPr>
          <p:cNvPr id="351270" name="Picture 38"/>
          <p:cNvPicPr>
            <a:picLocks noChangeAspect="1" noChangeArrowheads="1"/>
          </p:cNvPicPr>
          <p:nvPr/>
        </p:nvPicPr>
        <p:blipFill rotWithShape="1">
          <a:blip r:embed="rId9">
            <a:extLst>
              <a:ext uri="{28A0092B-C50C-407E-A947-70E740481C1C}">
                <a14:useLocalDpi xmlns:a14="http://schemas.microsoft.com/office/drawing/2010/main" val="0"/>
              </a:ext>
            </a:extLst>
          </a:blip>
          <a:srcRect l="39236" t="13827" r="39514" b="18186"/>
          <a:stretch/>
        </p:blipFill>
        <p:spPr bwMode="auto">
          <a:xfrm>
            <a:off x="2216696" y="1222400"/>
            <a:ext cx="1734358" cy="3121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1271" name="Picture 39"/>
          <p:cNvPicPr>
            <a:picLocks noChangeAspect="1" noChangeArrowheads="1"/>
          </p:cNvPicPr>
          <p:nvPr/>
        </p:nvPicPr>
        <p:blipFill rotWithShape="1">
          <a:blip r:embed="rId10">
            <a:extLst>
              <a:ext uri="{28A0092B-C50C-407E-A947-70E740481C1C}">
                <a14:useLocalDpi xmlns:a14="http://schemas.microsoft.com/office/drawing/2010/main" val="0"/>
              </a:ext>
            </a:extLst>
          </a:blip>
          <a:srcRect l="39355" t="13827" r="39167" b="18518"/>
          <a:stretch/>
        </p:blipFill>
        <p:spPr bwMode="auto">
          <a:xfrm>
            <a:off x="5145433" y="1222400"/>
            <a:ext cx="2031288" cy="3599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307974" y="1340768"/>
            <a:ext cx="1836713" cy="1815882"/>
          </a:xfrm>
          <a:prstGeom prst="rect">
            <a:avLst/>
          </a:prstGeom>
          <a:noFill/>
          <a:ln>
            <a:solidFill>
              <a:schemeClr val="accent1"/>
            </a:solidFill>
          </a:ln>
        </p:spPr>
        <p:txBody>
          <a:bodyPr wrap="square" rtlCol="0">
            <a:spAutoFit/>
          </a:bodyPr>
          <a:lstStyle/>
          <a:p>
            <a:r>
              <a:rPr lang="fr-FR" sz="1400" dirty="0" smtClean="0"/>
              <a:t>Dans le menu de l’appli « Ma Banque » choisir écrire un message, </a:t>
            </a:r>
          </a:p>
          <a:p>
            <a:endParaRPr lang="fr-FR" sz="1400" dirty="0"/>
          </a:p>
          <a:p>
            <a:r>
              <a:rPr lang="fr-FR" sz="1400" dirty="0" smtClean="0"/>
              <a:t>Clic sur </a:t>
            </a:r>
          </a:p>
          <a:p>
            <a:r>
              <a:rPr lang="fr-FR" sz="1400" b="1" dirty="0" smtClean="0"/>
              <a:t>9 – Demande de déblocage de prêt</a:t>
            </a:r>
          </a:p>
        </p:txBody>
      </p:sp>
      <p:cxnSp>
        <p:nvCxnSpPr>
          <p:cNvPr id="7" name="Connecteur droit avec flèche 6"/>
          <p:cNvCxnSpPr>
            <a:stCxn id="4" idx="2"/>
          </p:cNvCxnSpPr>
          <p:nvPr/>
        </p:nvCxnSpPr>
        <p:spPr>
          <a:xfrm>
            <a:off x="1226331" y="3156650"/>
            <a:ext cx="1134381" cy="416366"/>
          </a:xfrm>
          <a:prstGeom prst="straightConnector1">
            <a:avLst/>
          </a:prstGeom>
          <a:ln w="12700" cap="rnd">
            <a:solidFill>
              <a:schemeClr val="accent2"/>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7545288" y="1973158"/>
            <a:ext cx="1836713" cy="1600438"/>
          </a:xfrm>
          <a:prstGeom prst="rect">
            <a:avLst/>
          </a:prstGeom>
          <a:noFill/>
          <a:ln>
            <a:solidFill>
              <a:schemeClr val="accent1"/>
            </a:solidFill>
          </a:ln>
        </p:spPr>
        <p:txBody>
          <a:bodyPr wrap="square" rtlCol="0">
            <a:spAutoFit/>
          </a:bodyPr>
          <a:lstStyle/>
          <a:p>
            <a:r>
              <a:rPr lang="fr-FR" sz="1400" dirty="0" smtClean="0"/>
              <a:t>Clic sur le </a:t>
            </a:r>
            <a:r>
              <a:rPr lang="fr-FR" sz="1400" b="1" dirty="0" smtClean="0"/>
              <a:t>trombone</a:t>
            </a:r>
            <a:r>
              <a:rPr lang="fr-FR" sz="1400" dirty="0" smtClean="0"/>
              <a:t> pour photographier les justificatifs et les transmettre </a:t>
            </a:r>
            <a:r>
              <a:rPr lang="fr-FR" sz="1400" dirty="0"/>
              <a:t>pour </a:t>
            </a:r>
            <a:r>
              <a:rPr lang="fr-FR" sz="1400" dirty="0" smtClean="0"/>
              <a:t>déblocage</a:t>
            </a:r>
          </a:p>
          <a:p>
            <a:endParaRPr lang="fr-FR" sz="1400" dirty="0"/>
          </a:p>
          <a:p>
            <a:r>
              <a:rPr lang="fr-FR" sz="1400" dirty="0" smtClean="0"/>
              <a:t>Compléter </a:t>
            </a:r>
            <a:r>
              <a:rPr lang="fr-FR" sz="1400" dirty="0"/>
              <a:t>les zones </a:t>
            </a:r>
            <a:endParaRPr lang="fr-FR" sz="1400" b="1" dirty="0" smtClean="0"/>
          </a:p>
        </p:txBody>
      </p:sp>
      <p:cxnSp>
        <p:nvCxnSpPr>
          <p:cNvPr id="19" name="Connecteur droit avec flèche 18"/>
          <p:cNvCxnSpPr>
            <a:stCxn id="18" idx="1"/>
          </p:cNvCxnSpPr>
          <p:nvPr/>
        </p:nvCxnSpPr>
        <p:spPr>
          <a:xfrm flipH="1" flipV="1">
            <a:off x="7060892" y="1700809"/>
            <a:ext cx="484396" cy="1072568"/>
          </a:xfrm>
          <a:prstGeom prst="straightConnector1">
            <a:avLst/>
          </a:prstGeom>
          <a:ln w="12700" cap="rnd">
            <a:solidFill>
              <a:schemeClr val="accent2"/>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a:stCxn id="18" idx="1"/>
          </p:cNvCxnSpPr>
          <p:nvPr/>
        </p:nvCxnSpPr>
        <p:spPr>
          <a:xfrm flipH="1">
            <a:off x="7125614" y="2773377"/>
            <a:ext cx="419674" cy="256987"/>
          </a:xfrm>
          <a:prstGeom prst="straightConnector1">
            <a:avLst/>
          </a:prstGeom>
          <a:ln w="12700" cap="rnd">
            <a:solidFill>
              <a:schemeClr val="accent2"/>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963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t 1" hidden="1"/>
          <p:cNvGraphicFramePr>
            <a:graphicFrameLocks noChangeAspect="1"/>
          </p:cNvGraphicFramePr>
          <p:nvPr>
            <p:custDataLst>
              <p:tags r:id="rId2"/>
            </p:custDataLst>
            <p:extLst>
              <p:ext uri="{D42A27DB-BD31-4B8C-83A1-F6EECF244321}">
                <p14:modId xmlns:p14="http://schemas.microsoft.com/office/powerpoint/2010/main" val="35180918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4727"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28" name="Image 27"/>
          <p:cNvPicPr/>
          <p:nvPr/>
        </p:nvPicPr>
        <p:blipFill rotWithShape="1">
          <a:blip r:embed="rId6"/>
          <a:srcRect l="1322" t="14783" r="50247" b="20570"/>
          <a:stretch/>
        </p:blipFill>
        <p:spPr>
          <a:xfrm>
            <a:off x="632520" y="2371164"/>
            <a:ext cx="4493232" cy="4082172"/>
          </a:xfrm>
          <a:prstGeom prst="rect">
            <a:avLst/>
          </a:prstGeom>
        </p:spPr>
      </p:pic>
      <p:sp>
        <p:nvSpPr>
          <p:cNvPr id="31" name="Rectangle 30"/>
          <p:cNvSpPr/>
          <p:nvPr/>
        </p:nvSpPr>
        <p:spPr>
          <a:xfrm>
            <a:off x="2227327" y="3378682"/>
            <a:ext cx="2599822" cy="1033568"/>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32" name="Rectangle 31"/>
          <p:cNvSpPr/>
          <p:nvPr/>
        </p:nvSpPr>
        <p:spPr>
          <a:xfrm>
            <a:off x="2227327" y="4438635"/>
            <a:ext cx="2599822" cy="940457"/>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33" name="Rectangle 32"/>
          <p:cNvSpPr/>
          <p:nvPr/>
        </p:nvSpPr>
        <p:spPr>
          <a:xfrm>
            <a:off x="2227327" y="5840344"/>
            <a:ext cx="2599822" cy="329625"/>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34" name="Rectangle 33"/>
          <p:cNvSpPr/>
          <p:nvPr/>
        </p:nvSpPr>
        <p:spPr>
          <a:xfrm>
            <a:off x="1975299" y="3378682"/>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2</a:t>
            </a:r>
            <a:endParaRPr lang="fr-FR" sz="1050" b="1" dirty="0">
              <a:solidFill>
                <a:schemeClr val="bg1"/>
              </a:solidFill>
            </a:endParaRPr>
          </a:p>
        </p:txBody>
      </p:sp>
      <p:sp>
        <p:nvSpPr>
          <p:cNvPr id="35" name="Rectangle 34"/>
          <p:cNvSpPr/>
          <p:nvPr/>
        </p:nvSpPr>
        <p:spPr>
          <a:xfrm>
            <a:off x="1975299" y="4438635"/>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3</a:t>
            </a:r>
            <a:endParaRPr lang="fr-FR" sz="1050" b="1" dirty="0">
              <a:solidFill>
                <a:schemeClr val="bg1"/>
              </a:solidFill>
            </a:endParaRPr>
          </a:p>
        </p:txBody>
      </p:sp>
      <p:sp>
        <p:nvSpPr>
          <p:cNvPr id="36" name="Rectangle 35"/>
          <p:cNvSpPr/>
          <p:nvPr/>
        </p:nvSpPr>
        <p:spPr>
          <a:xfrm>
            <a:off x="1975299" y="5840344"/>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4</a:t>
            </a:r>
            <a:endParaRPr lang="fr-FR" sz="1050" b="1" dirty="0">
              <a:solidFill>
                <a:schemeClr val="bg1"/>
              </a:solidFill>
            </a:endParaRPr>
          </a:p>
        </p:txBody>
      </p:sp>
      <p:sp>
        <p:nvSpPr>
          <p:cNvPr id="24" name="Espace réservé du texte 1"/>
          <p:cNvSpPr>
            <a:spLocks noGrp="1"/>
          </p:cNvSpPr>
          <p:nvPr>
            <p:ph type="body" sz="quarter" idx="16"/>
          </p:nvPr>
        </p:nvSpPr>
        <p:spPr>
          <a:xfrm>
            <a:off x="5241032" y="2492897"/>
            <a:ext cx="4063512" cy="1905100"/>
          </a:xfrm>
        </p:spPr>
        <p:txBody>
          <a:bodyPr anchor="t"/>
          <a:lstStyle/>
          <a:p>
            <a:pPr marL="228600" indent="-228600">
              <a:buAutoNum type="arabicParenR"/>
            </a:pPr>
            <a:r>
              <a:rPr lang="fr-FR" sz="1100" cap="none" dirty="0" smtClean="0">
                <a:solidFill>
                  <a:schemeClr val="tx1"/>
                </a:solidFill>
              </a:rPr>
              <a:t>Ouvrir un formulaire « Demandes de réalisation crédits part ». </a:t>
            </a:r>
            <a:r>
              <a:rPr lang="fr-FR" sz="1100" b="1" cap="none" dirty="0" smtClean="0">
                <a:solidFill>
                  <a:schemeClr val="tx1"/>
                </a:solidFill>
              </a:rPr>
              <a:t>Chemin d’accès : </a:t>
            </a:r>
            <a:r>
              <a:rPr lang="fr-FR" sz="1100" cap="none" dirty="0" smtClean="0">
                <a:solidFill>
                  <a:schemeClr val="tx1"/>
                </a:solidFill>
              </a:rPr>
              <a:t>Intranet (PUC) =&gt; Tous les outils =&gt; « F » =&gt; Formulaires =&gt; Liste des formulaires =&gt; Fonctionnement Agences de proximité =&gt; Demandes de réalisation crédits part</a:t>
            </a:r>
            <a:endParaRPr lang="fr-FR" sz="1100" b="1" cap="none" dirty="0" smtClean="0">
              <a:solidFill>
                <a:schemeClr val="tx1"/>
              </a:solidFill>
            </a:endParaRPr>
          </a:p>
          <a:p>
            <a:pPr marL="228600" indent="-228600">
              <a:buAutoNum type="arabicParenR"/>
            </a:pPr>
            <a:r>
              <a:rPr lang="fr-FR" sz="1100" cap="none" dirty="0" smtClean="0">
                <a:solidFill>
                  <a:schemeClr val="tx1"/>
                </a:solidFill>
              </a:rPr>
              <a:t>Renseigner l’objet de la demande</a:t>
            </a:r>
            <a:endParaRPr lang="fr-FR" sz="1100" dirty="0">
              <a:solidFill>
                <a:schemeClr val="tx1"/>
              </a:solidFill>
            </a:endParaRPr>
          </a:p>
          <a:p>
            <a:pPr marL="228600" indent="-228600">
              <a:buAutoNum type="arabicParenR"/>
            </a:pPr>
            <a:r>
              <a:rPr lang="fr-FR" sz="1100" cap="none" dirty="0" smtClean="0">
                <a:solidFill>
                  <a:schemeClr val="tx1"/>
                </a:solidFill>
              </a:rPr>
              <a:t>Renseigner les identifiants du dossier client</a:t>
            </a:r>
          </a:p>
          <a:p>
            <a:pPr marL="228600" indent="-228600">
              <a:buAutoNum type="arabicParenR"/>
            </a:pPr>
            <a:r>
              <a:rPr lang="fr-FR" sz="1100" cap="none" dirty="0" smtClean="0">
                <a:solidFill>
                  <a:schemeClr val="tx1"/>
                </a:solidFill>
              </a:rPr>
              <a:t>Ajouter un document justifiant le montant demandé. Exemple : facture</a:t>
            </a:r>
          </a:p>
          <a:p>
            <a:pPr marL="228600" indent="-228600">
              <a:buAutoNum type="arabicParenR"/>
            </a:pPr>
            <a:r>
              <a:rPr lang="fr-FR" sz="1100" cap="none" dirty="0" smtClean="0">
                <a:solidFill>
                  <a:schemeClr val="tx1"/>
                </a:solidFill>
              </a:rPr>
              <a:t>Envoyer la demande</a:t>
            </a:r>
            <a:endParaRPr lang="fr-FR" sz="1100" dirty="0" smtClean="0"/>
          </a:p>
          <a:p>
            <a:pPr lvl="1">
              <a:buNone/>
            </a:pPr>
            <a:endParaRPr lang="fr-FR" sz="1000" dirty="0"/>
          </a:p>
          <a:p>
            <a:pPr lvl="1">
              <a:buNone/>
            </a:pPr>
            <a:endParaRPr lang="fr-FR" sz="1000" cap="none" dirty="0" smtClean="0">
              <a:solidFill>
                <a:schemeClr val="tx1"/>
              </a:solidFill>
            </a:endParaRPr>
          </a:p>
          <a:p>
            <a:pPr>
              <a:buNone/>
            </a:pPr>
            <a:endParaRPr lang="fr-FR" sz="1100" cap="none" dirty="0" smtClean="0">
              <a:solidFill>
                <a:schemeClr val="tx1"/>
              </a:solidFill>
            </a:endParaRPr>
          </a:p>
        </p:txBody>
      </p:sp>
      <p:sp>
        <p:nvSpPr>
          <p:cNvPr id="25" name="Espace réservé du texte 1"/>
          <p:cNvSpPr>
            <a:spLocks noGrp="1"/>
          </p:cNvSpPr>
          <p:nvPr>
            <p:ph type="body" sz="quarter" idx="16"/>
          </p:nvPr>
        </p:nvSpPr>
        <p:spPr>
          <a:xfrm>
            <a:off x="1064568" y="1340769"/>
            <a:ext cx="5472607" cy="504056"/>
          </a:xfrm>
        </p:spPr>
        <p:txBody>
          <a:bodyPr anchor="t"/>
          <a:lstStyle/>
          <a:p>
            <a:pPr algn="ctr">
              <a:buNone/>
            </a:pPr>
            <a:r>
              <a:rPr lang="fr-FR" cap="none" dirty="0" smtClean="0">
                <a:solidFill>
                  <a:schemeClr val="tx1"/>
                </a:solidFill>
              </a:rPr>
              <a:t>Cette option est à réserver aux clients n’utilisant pas leur espace sécurisé, le délai de traitement n’est pas garanti sous 48heures.</a:t>
            </a:r>
          </a:p>
        </p:txBody>
      </p:sp>
      <p:pic>
        <p:nvPicPr>
          <p:cNvPr id="27" name="Picture 2" descr="https://d30y9cdsu7xlg0.cloudfront.net/png/957302-200.png"/>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6825208" y="4581128"/>
            <a:ext cx="734459" cy="734459"/>
          </a:xfrm>
          <a:prstGeom prst="rect">
            <a:avLst/>
          </a:prstGeom>
          <a:noFill/>
          <a:extLst>
            <a:ext uri="{909E8E84-426E-40DD-AFC4-6F175D3DCCD1}">
              <a14:hiddenFill xmlns:a14="http://schemas.microsoft.com/office/drawing/2010/main">
                <a:solidFill>
                  <a:srgbClr val="FFFFFF"/>
                </a:solidFill>
              </a14:hiddenFill>
            </a:ext>
          </a:extLst>
        </p:spPr>
      </p:pic>
      <p:sp>
        <p:nvSpPr>
          <p:cNvPr id="29" name="Espace réservé du texte 1"/>
          <p:cNvSpPr>
            <a:spLocks noGrp="1"/>
          </p:cNvSpPr>
          <p:nvPr>
            <p:ph type="body" sz="quarter" idx="16"/>
          </p:nvPr>
        </p:nvSpPr>
        <p:spPr>
          <a:xfrm>
            <a:off x="5507924" y="5301208"/>
            <a:ext cx="4089107" cy="951399"/>
          </a:xfrm>
        </p:spPr>
        <p:txBody>
          <a:bodyPr anchor="t"/>
          <a:lstStyle/>
          <a:p>
            <a:pPr>
              <a:buNone/>
            </a:pPr>
            <a:r>
              <a:rPr lang="fr-FR" sz="1100" b="1" cap="none" dirty="0" smtClean="0">
                <a:solidFill>
                  <a:schemeClr val="tx1"/>
                </a:solidFill>
              </a:rPr>
              <a:t>Toute demande de réalisation doit nécessaire être accompagnée d’une pièce jointe justifiant le montant à débloquer</a:t>
            </a:r>
          </a:p>
          <a:p>
            <a:pPr>
              <a:buNone/>
            </a:pPr>
            <a:r>
              <a:rPr lang="fr-FR" sz="1100" b="1" cap="none" dirty="0" smtClean="0">
                <a:solidFill>
                  <a:schemeClr val="tx1"/>
                </a:solidFill>
              </a:rPr>
              <a:t>Si photo du justificatif, cette dernière doit être parfaitement lisible pour que la demande de déblocage soit acceptée</a:t>
            </a:r>
          </a:p>
        </p:txBody>
      </p:sp>
      <p:sp>
        <p:nvSpPr>
          <p:cNvPr id="21" name="Rectangle 20"/>
          <p:cNvSpPr/>
          <p:nvPr/>
        </p:nvSpPr>
        <p:spPr>
          <a:xfrm>
            <a:off x="359538" y="682897"/>
            <a:ext cx="6825710"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Formulaire de demande de réalisation</a:t>
            </a:r>
            <a:endParaRPr lang="fr-FR" sz="300" i="1" dirty="0"/>
          </a:p>
        </p:txBody>
      </p:sp>
      <p:sp>
        <p:nvSpPr>
          <p:cNvPr id="22" name="Rectangle 21">
            <a:extLst>
              <a:ext uri="{FF2B5EF4-FFF2-40B4-BE49-F238E27FC236}">
                <a16:creationId xmlns:a16="http://schemas.microsoft.com/office/drawing/2014/main" xmlns="" id="{2510ED12-117E-43E0-B39E-E2FD77DEA5B5}"/>
              </a:ext>
            </a:extLst>
          </p:cNvPr>
          <p:cNvSpPr/>
          <p:nvPr/>
        </p:nvSpPr>
        <p:spPr>
          <a:xfrm>
            <a:off x="3291" y="2092"/>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23" name="Espace réservé du texte 2">
            <a:extLst>
              <a:ext uri="{FF2B5EF4-FFF2-40B4-BE49-F238E27FC236}">
                <a16:creationId xmlns:a16="http://schemas.microsoft.com/office/drawing/2014/main" xmlns="" id="{679B6EA6-4282-4598-B867-80EE5DC7A5B3}"/>
              </a:ext>
            </a:extLst>
          </p:cNvPr>
          <p:cNvSpPr txBox="1">
            <a:spLocks/>
          </p:cNvSpPr>
          <p:nvPr/>
        </p:nvSpPr>
        <p:spPr>
          <a:xfrm>
            <a:off x="1573240" y="-27384"/>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11.3  SUIVI DEMANDES DEBLOCAGES</a:t>
            </a:r>
            <a:endParaRPr lang="fr-FR" sz="2400" dirty="0"/>
          </a:p>
        </p:txBody>
      </p:sp>
      <p:sp>
        <p:nvSpPr>
          <p:cNvPr id="19"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20" name="Picture 2" descr="Résultat de recherche d'images pour &quot;clic icone&quot;">
            <a:hlinkClick r:id="rId8"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842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Objet 22" hidden="1"/>
          <p:cNvGraphicFramePr>
            <a:graphicFrameLocks noChangeAspect="1"/>
          </p:cNvGraphicFramePr>
          <p:nvPr>
            <p:custDataLst>
              <p:tags r:id="rId2"/>
            </p:custDataLst>
            <p:extLst>
              <p:ext uri="{D42A27DB-BD31-4B8C-83A1-F6EECF244321}">
                <p14:modId xmlns:p14="http://schemas.microsoft.com/office/powerpoint/2010/main" val="13004298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9289"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0" name="ZoneTexte 29">
            <a:extLst>
              <a:ext uri="{FF2B5EF4-FFF2-40B4-BE49-F238E27FC236}">
                <a16:creationId xmlns:a16="http://schemas.microsoft.com/office/drawing/2014/main" xmlns="" id="{0565D40E-4DA9-44F6-B384-2C036A415279}"/>
              </a:ext>
            </a:extLst>
          </p:cNvPr>
          <p:cNvSpPr txBox="1"/>
          <p:nvPr/>
        </p:nvSpPr>
        <p:spPr>
          <a:xfrm>
            <a:off x="384560" y="1708209"/>
            <a:ext cx="9249787" cy="4889143"/>
          </a:xfrm>
          <a:prstGeom prst="rect">
            <a:avLst/>
          </a:prstGeom>
          <a:ln>
            <a:solidFill>
              <a:schemeClr val="tx1"/>
            </a:solidFill>
          </a:ln>
        </p:spPr>
        <p:txBody>
          <a:bodyPr vert="horz" lIns="144000" tIns="41994" rIns="83988" bIns="41994" rtlCol="0">
            <a:noAutofit/>
          </a:bodyPr>
          <a:lstStyle>
            <a:defPPr>
              <a:defRPr lang="fr-FR"/>
            </a:defPPr>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100" b="1">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1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pPr>
              <a:buNone/>
            </a:pPr>
            <a:r>
              <a:rPr lang="fr-FR" sz="1200" b="1" cap="none" dirty="0" smtClean="0">
                <a:solidFill>
                  <a:schemeClr val="tx1"/>
                </a:solidFill>
              </a:rPr>
              <a:t>Attendre de recevoir un mail  avec l’objet « archivage de dossier crédit ADI projet </a:t>
            </a:r>
            <a:r>
              <a:rPr lang="fr-FR" sz="1200" b="1" cap="none" dirty="0" err="1" smtClean="0">
                <a:solidFill>
                  <a:schemeClr val="tx1"/>
                </a:solidFill>
              </a:rPr>
              <a:t>n°xxxx</a:t>
            </a:r>
            <a:r>
              <a:rPr lang="fr-FR" sz="1200" b="1" cap="none" dirty="0" smtClean="0">
                <a:solidFill>
                  <a:schemeClr val="tx1"/>
                </a:solidFill>
              </a:rPr>
              <a:t> »</a:t>
            </a:r>
          </a:p>
          <a:p>
            <a:pPr marL="228600" lvl="2" indent="-228600">
              <a:spcBef>
                <a:spcPts val="600"/>
              </a:spcBef>
              <a:buFont typeface="+mj-lt"/>
              <a:buAutoNum type="arabicParenR" startAt="3"/>
            </a:pPr>
            <a:r>
              <a:rPr lang="fr-FR" dirty="0"/>
              <a:t>Editer une fiche d’archivage (green -&gt; suivi instruction des crédits -&gt; onglet partenaire -&gt;  cliquer sur la ligne de prêt concerné -&gt; onglet édition -&gt; cliquer sur fiche d’archivage)</a:t>
            </a:r>
          </a:p>
          <a:p>
            <a:pPr marL="228600" lvl="2" indent="-228600">
              <a:spcBef>
                <a:spcPts val="600"/>
              </a:spcBef>
              <a:buFont typeface="+mj-lt"/>
              <a:buAutoNum type="arabicParenR" startAt="3"/>
            </a:pPr>
            <a:r>
              <a:rPr lang="fr-FR" dirty="0"/>
              <a:t>Cocher la case « ADI »</a:t>
            </a:r>
          </a:p>
          <a:p>
            <a:pPr marL="228600" lvl="2" indent="-228600">
              <a:spcBef>
                <a:spcPts val="600"/>
              </a:spcBef>
              <a:buFont typeface="+mj-lt"/>
              <a:buAutoNum type="arabicParenR" startAt="3"/>
            </a:pPr>
            <a:r>
              <a:rPr lang="fr-FR" dirty="0"/>
              <a:t>Imprimer la fiche d’archivage</a:t>
            </a:r>
          </a:p>
          <a:p>
            <a:pPr marL="228600" lvl="2" indent="-228600">
              <a:spcBef>
                <a:spcPts val="600"/>
              </a:spcBef>
              <a:buFont typeface="+mj-lt"/>
              <a:buAutoNum type="arabicParenR" startAt="3"/>
            </a:pPr>
            <a:r>
              <a:rPr lang="fr-FR" dirty="0"/>
              <a:t>Cocher les  cases correspondantes à l’ADE du client sur la fiche </a:t>
            </a:r>
            <a:r>
              <a:rPr lang="fr-FR" dirty="0" smtClean="0"/>
              <a:t>d’archivage</a:t>
            </a:r>
          </a:p>
          <a:p>
            <a:pPr marL="228600" lvl="2" indent="-228600">
              <a:spcBef>
                <a:spcPts val="600"/>
              </a:spcBef>
              <a:buFont typeface="+mj-lt"/>
              <a:buAutoNum type="arabicParenR" startAt="3"/>
            </a:pPr>
            <a:r>
              <a:rPr lang="fr-FR" dirty="0"/>
              <a:t>Mettre le dossier dans une pochette dédiée à l’archivage Prêt (via la </a:t>
            </a:r>
            <a:r>
              <a:rPr lang="fr-FR" dirty="0" smtClean="0"/>
              <a:t>navette)</a:t>
            </a:r>
            <a:endParaRPr lang="fr-FR" dirty="0"/>
          </a:p>
          <a:p>
            <a:pPr marL="228600" lvl="2" indent="-228600">
              <a:spcBef>
                <a:spcPts val="600"/>
              </a:spcBef>
              <a:buFont typeface="+mj-lt"/>
              <a:buAutoNum type="arabicParenR" startAt="3"/>
            </a:pPr>
            <a:endParaRPr lang="fr-FR" dirty="0" smtClean="0"/>
          </a:p>
          <a:p>
            <a:pPr marL="228600" lvl="2" indent="-228600">
              <a:spcBef>
                <a:spcPts val="600"/>
              </a:spcBef>
              <a:buFont typeface="+mj-lt"/>
              <a:buAutoNum type="arabicParenR" startAt="3"/>
            </a:pPr>
            <a:endParaRPr lang="fr-FR" dirty="0"/>
          </a:p>
          <a:p>
            <a:endParaRPr lang="fr-FR" sz="1100" b="1" dirty="0">
              <a:solidFill>
                <a:schemeClr val="tx1"/>
              </a:solidFill>
            </a:endParaRPr>
          </a:p>
          <a:p>
            <a:pPr lvl="2">
              <a:spcBef>
                <a:spcPts val="600"/>
              </a:spcBef>
            </a:pPr>
            <a:endParaRPr lang="fr-FR" sz="1200" dirty="0"/>
          </a:p>
          <a:p>
            <a:pPr lvl="2">
              <a:spcBef>
                <a:spcPts val="600"/>
              </a:spcBef>
            </a:pPr>
            <a:endParaRPr lang="fr-FR" sz="1200" dirty="0"/>
          </a:p>
        </p:txBody>
      </p:sp>
      <p:sp>
        <p:nvSpPr>
          <p:cNvPr id="25" name="Rectangle 24">
            <a:extLst>
              <a:ext uri="{FF2B5EF4-FFF2-40B4-BE49-F238E27FC236}">
                <a16:creationId xmlns:a16="http://schemas.microsoft.com/office/drawing/2014/main" xmlns="" id="{C33865D5-B5B1-4825-9ADC-AA980CD03510}"/>
              </a:ext>
            </a:extLst>
          </p:cNvPr>
          <p:cNvSpPr/>
          <p:nvPr/>
        </p:nvSpPr>
        <p:spPr>
          <a:xfrm>
            <a:off x="385873" y="1412776"/>
            <a:ext cx="9248474" cy="316835"/>
          </a:xfrm>
          <a:prstGeom prst="rect">
            <a:avLst/>
          </a:prstGeom>
          <a:solidFill>
            <a:schemeClr val="accent4">
              <a:lumMod val="7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EN QUOI CA CONSISTE ?</a:t>
            </a:r>
          </a:p>
        </p:txBody>
      </p:sp>
      <p:sp>
        <p:nvSpPr>
          <p:cNvPr id="28" name="Espace réservé du texte 2">
            <a:extLst>
              <a:ext uri="{FF2B5EF4-FFF2-40B4-BE49-F238E27FC236}">
                <a16:creationId xmlns:a16="http://schemas.microsoft.com/office/drawing/2014/main" xmlns="" id="{17BC8E3B-0234-4D8E-9778-0A09F255C034}"/>
              </a:ext>
            </a:extLst>
          </p:cNvPr>
          <p:cNvSpPr txBox="1">
            <a:spLocks/>
          </p:cNvSpPr>
          <p:nvPr/>
        </p:nvSpPr>
        <p:spPr>
          <a:xfrm>
            <a:off x="1086117" y="376268"/>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dirty="0" smtClean="0"/>
              <a:t>12. ARCHIVAGE du dossier</a:t>
            </a:r>
            <a:endParaRPr lang="fr-FR" dirty="0"/>
          </a:p>
        </p:txBody>
      </p:sp>
      <p:sp>
        <p:nvSpPr>
          <p:cNvPr id="3" name="ZoneTexte 2"/>
          <p:cNvSpPr txBox="1"/>
          <p:nvPr/>
        </p:nvSpPr>
        <p:spPr>
          <a:xfrm>
            <a:off x="658879" y="5602014"/>
            <a:ext cx="4145818" cy="923330"/>
          </a:xfrm>
          <a:prstGeom prst="rect">
            <a:avLst/>
          </a:prstGeom>
          <a:noFill/>
          <a:ln>
            <a:solidFill>
              <a:schemeClr val="tx1"/>
            </a:solidFill>
          </a:ln>
        </p:spPr>
        <p:txBody>
          <a:bodyPr wrap="square" rtlCol="0">
            <a:spAutoFit/>
          </a:bodyPr>
          <a:lstStyle/>
          <a:p>
            <a:r>
              <a:rPr lang="fr-FR" sz="1100" b="1" dirty="0"/>
              <a:t>eADE</a:t>
            </a:r>
          </a:p>
          <a:p>
            <a:pPr marL="361950" lvl="2" indent="-180975">
              <a:spcBef>
                <a:spcPts val="600"/>
              </a:spcBef>
              <a:buFont typeface="Arial" panose="020B0604020202020204" pitchFamily="34" charset="0"/>
              <a:buChar char="•"/>
            </a:pPr>
            <a:r>
              <a:rPr lang="fr-FR" sz="1100" dirty="0"/>
              <a:t>Synthèse de souscription</a:t>
            </a:r>
          </a:p>
          <a:p>
            <a:pPr marL="361950" lvl="2" indent="-180975">
              <a:spcBef>
                <a:spcPts val="600"/>
              </a:spcBef>
              <a:buFont typeface="Arial" panose="020B0604020202020204" pitchFamily="34" charset="0"/>
              <a:buChar char="•"/>
            </a:pPr>
            <a:r>
              <a:rPr lang="fr-FR" sz="1100" dirty="0" smtClean="0"/>
              <a:t>FSI </a:t>
            </a:r>
            <a:r>
              <a:rPr lang="fr-FR" sz="1100" dirty="0"/>
              <a:t>(fiche </a:t>
            </a:r>
            <a:r>
              <a:rPr lang="fr-FR" sz="1100" dirty="0" smtClean="0"/>
              <a:t>standardisée d’information</a:t>
            </a:r>
            <a:r>
              <a:rPr lang="fr-FR" sz="1100" dirty="0"/>
              <a:t>) et la FP (fiche personnalisée</a:t>
            </a:r>
            <a:r>
              <a:rPr lang="fr-FR" sz="1100" dirty="0" smtClean="0"/>
              <a:t>)</a:t>
            </a:r>
          </a:p>
        </p:txBody>
      </p:sp>
      <p:sp>
        <p:nvSpPr>
          <p:cNvPr id="4" name="ZoneTexte 3"/>
          <p:cNvSpPr txBox="1"/>
          <p:nvPr/>
        </p:nvSpPr>
        <p:spPr>
          <a:xfrm>
            <a:off x="647022" y="4149080"/>
            <a:ext cx="3564648" cy="1415772"/>
          </a:xfrm>
          <a:prstGeom prst="rect">
            <a:avLst/>
          </a:prstGeom>
          <a:noFill/>
          <a:ln>
            <a:solidFill>
              <a:schemeClr val="tx1"/>
            </a:solidFill>
          </a:ln>
        </p:spPr>
        <p:txBody>
          <a:bodyPr wrap="square" rtlCol="0">
            <a:spAutoFit/>
          </a:bodyPr>
          <a:lstStyle/>
          <a:p>
            <a:r>
              <a:rPr lang="fr-FR" sz="1100" b="1" dirty="0"/>
              <a:t>Qs papier</a:t>
            </a:r>
          </a:p>
          <a:p>
            <a:pPr marL="361950" lvl="2" indent="-180975">
              <a:spcBef>
                <a:spcPts val="600"/>
              </a:spcBef>
              <a:buFont typeface="Arial" panose="020B0604020202020204" pitchFamily="34" charset="0"/>
              <a:buChar char="•"/>
            </a:pPr>
            <a:r>
              <a:rPr lang="fr-FR" sz="1100" dirty="0"/>
              <a:t>La synthèse de souscription</a:t>
            </a:r>
          </a:p>
          <a:p>
            <a:pPr marL="361950" lvl="2" indent="-180975">
              <a:spcBef>
                <a:spcPts val="600"/>
              </a:spcBef>
              <a:buFont typeface="Arial" panose="020B0604020202020204" pitchFamily="34" charset="0"/>
              <a:buChar char="•"/>
            </a:pPr>
            <a:r>
              <a:rPr lang="fr-FR" sz="1100" dirty="0"/>
              <a:t>Les deux </a:t>
            </a:r>
            <a:r>
              <a:rPr lang="fr-FR" sz="1100" dirty="0" smtClean="0"/>
              <a:t>demandes  d’adhésion</a:t>
            </a:r>
            <a:endParaRPr lang="fr-FR" sz="1100" dirty="0"/>
          </a:p>
          <a:p>
            <a:pPr marL="361950" lvl="2" indent="-180975">
              <a:spcBef>
                <a:spcPts val="600"/>
              </a:spcBef>
              <a:buFont typeface="Arial" panose="020B0604020202020204" pitchFamily="34" charset="0"/>
              <a:buChar char="•"/>
            </a:pPr>
            <a:r>
              <a:rPr lang="fr-FR" sz="1100" dirty="0"/>
              <a:t>La </a:t>
            </a:r>
            <a:r>
              <a:rPr lang="fr-FR" sz="1100" dirty="0" smtClean="0"/>
              <a:t>FSI </a:t>
            </a:r>
            <a:r>
              <a:rPr lang="fr-FR" sz="1100" dirty="0"/>
              <a:t>et la FP</a:t>
            </a:r>
          </a:p>
          <a:p>
            <a:pPr marL="361950" lvl="2" indent="-180975">
              <a:spcBef>
                <a:spcPts val="600"/>
              </a:spcBef>
              <a:buFont typeface="Arial" panose="020B0604020202020204" pitchFamily="34" charset="0"/>
              <a:buChar char="•"/>
            </a:pPr>
            <a:r>
              <a:rPr lang="fr-FR" sz="1100" dirty="0"/>
              <a:t>Le QS daté et signé dans une enveloppe d’archivage  </a:t>
            </a:r>
            <a:r>
              <a:rPr lang="fr-FR" sz="1100" dirty="0" smtClean="0"/>
              <a:t>réf 1060200</a:t>
            </a:r>
            <a:endParaRPr lang="fr-FR" sz="1400" dirty="0" smtClean="0"/>
          </a:p>
        </p:txBody>
      </p:sp>
      <p:sp>
        <p:nvSpPr>
          <p:cNvPr id="5" name="ZoneTexte 4"/>
          <p:cNvSpPr txBox="1"/>
          <p:nvPr/>
        </p:nvSpPr>
        <p:spPr>
          <a:xfrm>
            <a:off x="4376936" y="3645024"/>
            <a:ext cx="3258841" cy="1831271"/>
          </a:xfrm>
          <a:prstGeom prst="rect">
            <a:avLst/>
          </a:prstGeom>
          <a:noFill/>
          <a:ln>
            <a:solidFill>
              <a:schemeClr val="tx1"/>
            </a:solidFill>
          </a:ln>
        </p:spPr>
        <p:txBody>
          <a:bodyPr wrap="square" rtlCol="0">
            <a:spAutoFit/>
          </a:bodyPr>
          <a:lstStyle/>
          <a:p>
            <a:r>
              <a:rPr lang="fr-FR" sz="1100" b="1" dirty="0"/>
              <a:t>QS télé </a:t>
            </a:r>
            <a:r>
              <a:rPr lang="fr-FR" sz="1100" b="1" dirty="0" smtClean="0"/>
              <a:t>déclaré en Agence</a:t>
            </a:r>
            <a:endParaRPr lang="fr-FR" sz="1100" b="1" dirty="0"/>
          </a:p>
          <a:p>
            <a:pPr marL="361950" lvl="2" indent="-180975">
              <a:spcBef>
                <a:spcPts val="600"/>
              </a:spcBef>
              <a:buFont typeface="Arial" panose="020B0604020202020204" pitchFamily="34" charset="0"/>
              <a:buChar char="•"/>
              <a:defRPr/>
            </a:pPr>
            <a:r>
              <a:rPr lang="fr-FR" sz="1100" dirty="0"/>
              <a:t>La synthèse de souscription</a:t>
            </a:r>
          </a:p>
          <a:p>
            <a:pPr marL="361950" lvl="2" indent="-180975">
              <a:spcBef>
                <a:spcPts val="600"/>
              </a:spcBef>
              <a:buFont typeface="Arial" panose="020B0604020202020204" pitchFamily="34" charset="0"/>
              <a:buChar char="•"/>
              <a:defRPr/>
            </a:pPr>
            <a:r>
              <a:rPr lang="fr-FR" sz="1100" dirty="0"/>
              <a:t>Les deux </a:t>
            </a:r>
            <a:r>
              <a:rPr lang="fr-FR" sz="1100" dirty="0" smtClean="0"/>
              <a:t>demandes d’adhésion</a:t>
            </a:r>
            <a:endParaRPr lang="fr-FR" sz="1100" dirty="0"/>
          </a:p>
          <a:p>
            <a:pPr marL="361950" lvl="2" indent="-180975">
              <a:spcBef>
                <a:spcPts val="600"/>
              </a:spcBef>
              <a:buFont typeface="Arial" panose="020B0604020202020204" pitchFamily="34" charset="0"/>
              <a:buChar char="•"/>
              <a:defRPr/>
            </a:pPr>
            <a:r>
              <a:rPr lang="fr-FR" sz="1100" dirty="0"/>
              <a:t>La </a:t>
            </a:r>
            <a:r>
              <a:rPr lang="fr-FR" sz="1100" dirty="0" smtClean="0"/>
              <a:t>FSI </a:t>
            </a:r>
            <a:r>
              <a:rPr lang="fr-FR" sz="1100" dirty="0"/>
              <a:t>et la FP</a:t>
            </a:r>
          </a:p>
          <a:p>
            <a:pPr marL="361950" lvl="2" indent="-180975">
              <a:spcBef>
                <a:spcPts val="600"/>
              </a:spcBef>
              <a:buFont typeface="Arial" panose="020B0604020202020204" pitchFamily="34" charset="0"/>
              <a:buChar char="•"/>
            </a:pPr>
            <a:r>
              <a:rPr lang="fr-FR" sz="1100" dirty="0"/>
              <a:t>Le formulaire de </a:t>
            </a:r>
            <a:r>
              <a:rPr lang="fr-FR" sz="1100" dirty="0" smtClean="0"/>
              <a:t>consentement (ex télé déclaration)</a:t>
            </a:r>
            <a:endParaRPr lang="fr-FR" sz="1100" dirty="0"/>
          </a:p>
          <a:p>
            <a:pPr marL="361950" lvl="2" indent="-180975">
              <a:spcBef>
                <a:spcPts val="600"/>
              </a:spcBef>
              <a:buFont typeface="Arial" panose="020B0604020202020204" pitchFamily="34" charset="0"/>
              <a:buChar char="•"/>
              <a:defRPr/>
            </a:pPr>
            <a:r>
              <a:rPr lang="fr-FR" sz="1100" dirty="0"/>
              <a:t>Le QS </a:t>
            </a:r>
            <a:r>
              <a:rPr lang="fr-FR" sz="1100" dirty="0" smtClean="0"/>
              <a:t>télé déclaré </a:t>
            </a:r>
            <a:r>
              <a:rPr lang="fr-FR" sz="1100" dirty="0"/>
              <a:t>daté et signé dans une enveloppe d’archivage  (enveloppe </a:t>
            </a:r>
            <a:r>
              <a:rPr lang="fr-FR" sz="1100" dirty="0" smtClean="0"/>
              <a:t>1060200)</a:t>
            </a:r>
            <a:endParaRPr lang="fr-FR" sz="1100" dirty="0"/>
          </a:p>
        </p:txBody>
      </p:sp>
      <p:sp>
        <p:nvSpPr>
          <p:cNvPr id="13" name="Rectangle 12">
            <a:extLst>
              <a:ext uri="{FF2B5EF4-FFF2-40B4-BE49-F238E27FC236}">
                <a16:creationId xmlns:a16="http://schemas.microsoft.com/office/drawing/2014/main" xmlns="" id="{5B7E94C3-F886-4BDE-B232-8935914A1BF3}"/>
              </a:ext>
            </a:extLst>
          </p:cNvPr>
          <p:cNvSpPr/>
          <p:nvPr/>
        </p:nvSpPr>
        <p:spPr>
          <a:xfrm>
            <a:off x="1062805" y="10633"/>
            <a:ext cx="1421629" cy="332743"/>
          </a:xfrm>
          <a:prstGeom prst="rect">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ÉTAPE</a:t>
            </a:r>
          </a:p>
        </p:txBody>
      </p:sp>
      <p:pic>
        <p:nvPicPr>
          <p:cNvPr id="17" name="Espace réservé du contenu 3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
        <p:nvSpPr>
          <p:cNvPr id="18" name="Rectangle 17">
            <a:extLst>
              <a:ext uri="{FF2B5EF4-FFF2-40B4-BE49-F238E27FC236}">
                <a16:creationId xmlns:a16="http://schemas.microsoft.com/office/drawing/2014/main" xmlns="" id="{1B9E6D92-8C2B-4F65-A52F-914A3566057D}"/>
              </a:ext>
            </a:extLst>
          </p:cNvPr>
          <p:cNvSpPr/>
          <p:nvPr/>
        </p:nvSpPr>
        <p:spPr>
          <a:xfrm>
            <a:off x="248805" y="1183174"/>
            <a:ext cx="796434" cy="122090"/>
          </a:xfrm>
          <a:prstGeom prst="rect">
            <a:avLst/>
          </a:prstGeom>
          <a:noFill/>
          <a:ln w="28575" cap="flat" cmpd="sng" algn="ctr">
            <a:solidFill>
              <a:schemeClr val="tx1">
                <a:lumMod val="95000"/>
                <a:lumOff val="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19" name="Rectangle 18">
            <a:extLst>
              <a:ext uri="{FF2B5EF4-FFF2-40B4-BE49-F238E27FC236}">
                <a16:creationId xmlns:a16="http://schemas.microsoft.com/office/drawing/2014/main" xmlns="" id="{CC9B0F4B-DF37-431A-B54F-C8E9F178C5C7}"/>
              </a:ext>
            </a:extLst>
          </p:cNvPr>
          <p:cNvSpPr/>
          <p:nvPr/>
        </p:nvSpPr>
        <p:spPr>
          <a:xfrm>
            <a:off x="7041232" y="6088750"/>
            <a:ext cx="2591802" cy="515826"/>
          </a:xfrm>
          <a:prstGeom prst="rect">
            <a:avLst/>
          </a:prstGeom>
          <a:solidFill>
            <a:schemeClr val="bg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18000" rIns="18000" rtlCol="0" anchor="t">
            <a:noAutofit/>
          </a:bodyPr>
          <a:lstStyle/>
          <a:p>
            <a:pPr marL="171450" indent="-171450" defTabSz="736609">
              <a:buFont typeface="Calibri" panose="020F0502020204030204" pitchFamily="34" charset="0"/>
              <a:buChar char="&gt;"/>
              <a:defRPr/>
            </a:pPr>
            <a:r>
              <a:rPr lang="fr-FR" sz="1100" u="sng" dirty="0" smtClean="0">
                <a:solidFill>
                  <a:schemeClr val="tx1"/>
                </a:solidFill>
                <a:hlinkClick r:id="rId8" action="ppaction://hlinksldjump"/>
              </a:rPr>
              <a:t>Procédure d’archivage </a:t>
            </a:r>
            <a:r>
              <a:rPr lang="fr-FR" sz="1100" dirty="0" smtClean="0">
                <a:solidFill>
                  <a:schemeClr val="tx1"/>
                </a:solidFill>
                <a:hlinkClick r:id="rId8" action="ppaction://hlinksldjump"/>
              </a:rPr>
              <a:t>sous GREEN</a:t>
            </a:r>
            <a:endParaRPr lang="fr-FR" sz="1100" dirty="0" smtClean="0">
              <a:solidFill>
                <a:schemeClr val="tx1"/>
              </a:solidFill>
              <a:hlinkClick r:id="rId9" action="ppaction://hlinksldjump"/>
            </a:endParaRPr>
          </a:p>
          <a:p>
            <a:pPr marL="171450" lvl="0" indent="-171450" defTabSz="736609">
              <a:buFont typeface="Calibri" panose="020F0502020204030204" pitchFamily="34" charset="0"/>
              <a:buChar char="&gt;"/>
              <a:defRPr/>
            </a:pPr>
            <a:r>
              <a:rPr lang="fr-FR" sz="1100" u="sng" dirty="0" smtClean="0">
                <a:solidFill>
                  <a:schemeClr val="tx1"/>
                </a:solidFill>
                <a:hlinkClick r:id="rId10" action="ppaction://hlinksldjump"/>
              </a:rPr>
              <a:t>Visuel d’enveloppe d’archivage</a:t>
            </a:r>
            <a:endParaRPr lang="fr-FR" sz="1100" u="sng" dirty="0" smtClean="0">
              <a:solidFill>
                <a:prstClr val="black"/>
              </a:solidFill>
            </a:endParaRPr>
          </a:p>
          <a:p>
            <a:pPr marL="171450" indent="-171450">
              <a:buFont typeface="Calibri" panose="020F0502020204030204" pitchFamily="34" charset="0"/>
              <a:buChar char="&gt;"/>
            </a:pPr>
            <a:endParaRPr lang="fr-FR" sz="1100" dirty="0">
              <a:solidFill>
                <a:schemeClr val="tx1"/>
              </a:solidFill>
            </a:endParaRPr>
          </a:p>
        </p:txBody>
      </p:sp>
      <p:sp>
        <p:nvSpPr>
          <p:cNvPr id="20" name="Rectangle 19">
            <a:extLst>
              <a:ext uri="{FF2B5EF4-FFF2-40B4-BE49-F238E27FC236}">
                <a16:creationId xmlns:a16="http://schemas.microsoft.com/office/drawing/2014/main" xmlns="" id="{B735BB12-C70E-4AF5-AA02-8E422B78FD28}"/>
              </a:ext>
            </a:extLst>
          </p:cNvPr>
          <p:cNvSpPr/>
          <p:nvPr/>
        </p:nvSpPr>
        <p:spPr>
          <a:xfrm>
            <a:off x="7041232" y="5761831"/>
            <a:ext cx="2591780" cy="316835"/>
          </a:xfrm>
          <a:prstGeom prst="rect">
            <a:avLst/>
          </a:prstGeom>
          <a:solidFill>
            <a:schemeClr val="accent2"/>
          </a:solidFill>
          <a:ln w="127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FICHES techniques </a:t>
            </a:r>
          </a:p>
        </p:txBody>
      </p:sp>
      <p:sp>
        <p:nvSpPr>
          <p:cNvPr id="2" name="Rectangle 1"/>
          <p:cNvSpPr/>
          <p:nvPr/>
        </p:nvSpPr>
        <p:spPr>
          <a:xfrm>
            <a:off x="855013" y="3698254"/>
            <a:ext cx="3258841" cy="353943"/>
          </a:xfrm>
          <a:prstGeom prst="rect">
            <a:avLst/>
          </a:prstGeom>
          <a:ln>
            <a:solidFill>
              <a:schemeClr val="tx1"/>
            </a:solidFill>
          </a:ln>
        </p:spPr>
        <p:txBody>
          <a:bodyPr wrap="none">
            <a:spAutoFit/>
          </a:bodyPr>
          <a:lstStyle/>
          <a:p>
            <a:pPr marL="0" lvl="2">
              <a:spcBef>
                <a:spcPts val="600"/>
              </a:spcBef>
            </a:pPr>
            <a:r>
              <a:rPr lang="fr-FR" dirty="0"/>
              <a:t>Documents à fournir selon les </a:t>
            </a:r>
            <a:r>
              <a:rPr lang="fr-FR" dirty="0" smtClean="0"/>
              <a:t>cas</a:t>
            </a:r>
            <a:endParaRPr lang="fr-FR" dirty="0"/>
          </a:p>
        </p:txBody>
      </p:sp>
    </p:spTree>
    <p:extLst>
      <p:ext uri="{BB962C8B-B14F-4D97-AF65-F5344CB8AC3E}">
        <p14:creationId xmlns:p14="http://schemas.microsoft.com/office/powerpoint/2010/main" val="2426317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Cadre 18"/>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28" name="Picture 2" descr="image002"/>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727453" y="1283555"/>
            <a:ext cx="4171950" cy="1285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1874938" y="1695398"/>
            <a:ext cx="2213966" cy="366460"/>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30" name="Pictur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105" y="2569431"/>
            <a:ext cx="4198647" cy="24830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2659268" y="4799000"/>
            <a:ext cx="530005" cy="188051"/>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8" name="Rectangle 7"/>
          <p:cNvSpPr/>
          <p:nvPr/>
        </p:nvSpPr>
        <p:spPr>
          <a:xfrm>
            <a:off x="3057511" y="4725097"/>
            <a:ext cx="147805" cy="147805"/>
          </a:xfrm>
          <a:prstGeom prst="rect">
            <a:avLst/>
          </a:prstGeom>
          <a:solidFill>
            <a:srgbClr val="FF0000"/>
          </a:solidFill>
          <a:ln w="12700"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2</a:t>
            </a:r>
            <a:endParaRPr lang="fr-FR" sz="1200" b="1" dirty="0" smtClean="0">
              <a:solidFill>
                <a:schemeClr val="bg1"/>
              </a:solidFill>
            </a:endParaRPr>
          </a:p>
        </p:txBody>
      </p:sp>
      <p:sp>
        <p:nvSpPr>
          <p:cNvPr id="32" name="Rectangle 31"/>
          <p:cNvSpPr/>
          <p:nvPr/>
        </p:nvSpPr>
        <p:spPr>
          <a:xfrm>
            <a:off x="4088904" y="1695398"/>
            <a:ext cx="147805" cy="147805"/>
          </a:xfrm>
          <a:prstGeom prst="rect">
            <a:avLst/>
          </a:prstGeom>
          <a:solidFill>
            <a:srgbClr val="FF0000"/>
          </a:solidFill>
          <a:ln w="12700"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a:solidFill>
                  <a:schemeClr val="bg1"/>
                </a:solidFill>
              </a:rPr>
              <a:t>1</a:t>
            </a:r>
            <a:endParaRPr lang="fr-FR" sz="1200" b="1" dirty="0" smtClean="0">
              <a:solidFill>
                <a:schemeClr val="bg1"/>
              </a:solidFill>
            </a:endParaRPr>
          </a:p>
        </p:txBody>
      </p:sp>
      <p:pic>
        <p:nvPicPr>
          <p:cNvPr id="33" name="Picture 4" descr="C:\Users\croncoroni\AppData\Local\Microsoft\Windows\INetCache\Content.Outlook\C100UPAQ\IMG_23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424627" y="3489905"/>
            <a:ext cx="3139746" cy="2354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Flèche droite 9"/>
          <p:cNvSpPr/>
          <p:nvPr/>
        </p:nvSpPr>
        <p:spPr>
          <a:xfrm>
            <a:off x="5109806" y="5557699"/>
            <a:ext cx="406466" cy="357065"/>
          </a:xfrm>
          <a:prstGeom prst="rightArrow">
            <a:avLst/>
          </a:prstGeom>
          <a:solidFill>
            <a:schemeClr val="bg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36" name="Rectangle 35"/>
          <p:cNvSpPr/>
          <p:nvPr/>
        </p:nvSpPr>
        <p:spPr>
          <a:xfrm>
            <a:off x="5817095" y="5074398"/>
            <a:ext cx="2299225" cy="408628"/>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37" name="Rectangle 36"/>
          <p:cNvSpPr/>
          <p:nvPr/>
        </p:nvSpPr>
        <p:spPr>
          <a:xfrm>
            <a:off x="5676546" y="5044039"/>
            <a:ext cx="147805" cy="147805"/>
          </a:xfrm>
          <a:prstGeom prst="rect">
            <a:avLst/>
          </a:prstGeom>
          <a:solidFill>
            <a:srgbClr val="FF0000"/>
          </a:solidFill>
          <a:ln w="12700"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a:solidFill>
                  <a:schemeClr val="bg1"/>
                </a:solidFill>
              </a:rPr>
              <a:t>4</a:t>
            </a:r>
            <a:endParaRPr lang="fr-FR" sz="1200" b="1" dirty="0" smtClean="0">
              <a:solidFill>
                <a:schemeClr val="bg1"/>
              </a:solidFill>
            </a:endParaRPr>
          </a:p>
        </p:txBody>
      </p:sp>
      <p:sp>
        <p:nvSpPr>
          <p:cNvPr id="20" name="Rectangle à coins arrondis 19"/>
          <p:cNvSpPr/>
          <p:nvPr/>
        </p:nvSpPr>
        <p:spPr>
          <a:xfrm>
            <a:off x="1936578" y="1940582"/>
            <a:ext cx="1029714" cy="72008"/>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1" name="Rectangle à coins arrondis 20"/>
          <p:cNvSpPr/>
          <p:nvPr/>
        </p:nvSpPr>
        <p:spPr>
          <a:xfrm>
            <a:off x="6425763" y="3993188"/>
            <a:ext cx="360908" cy="54101"/>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2" name="Rectangle à coins arrondis 21"/>
          <p:cNvSpPr/>
          <p:nvPr/>
        </p:nvSpPr>
        <p:spPr>
          <a:xfrm>
            <a:off x="6621060" y="4271758"/>
            <a:ext cx="1245954" cy="54101"/>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3" name="Rectangle à coins arrondis 22"/>
          <p:cNvSpPr/>
          <p:nvPr/>
        </p:nvSpPr>
        <p:spPr>
          <a:xfrm>
            <a:off x="7003905" y="4475830"/>
            <a:ext cx="528406" cy="79209"/>
          </a:xfrm>
          <a:prstGeom prst="round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5" name="Espace réservé du texte 1"/>
          <p:cNvSpPr txBox="1">
            <a:spLocks/>
          </p:cNvSpPr>
          <p:nvPr/>
        </p:nvSpPr>
        <p:spPr>
          <a:xfrm>
            <a:off x="5313039" y="1412776"/>
            <a:ext cx="4333031" cy="1512168"/>
          </a:xfrm>
          <a:prstGeom prst="rect">
            <a:avLst/>
          </a:prstGeom>
        </p:spPr>
        <p:txBody>
          <a:bodyPr vert="horz" lIns="0" tIns="41994" rIns="83988" bIns="41994" rtlCol="0" anchor="ctr">
            <a:noAutofit/>
          </a:bodyPr>
          <a:lstStyle>
            <a:lvl1pPr marL="0" indent="0" algn="l" defTabSz="736609" rtl="0" eaLnBrk="1" latinLnBrk="0" hangingPunct="1">
              <a:lnSpc>
                <a:spcPct val="100000"/>
              </a:lnSpc>
              <a:spcBef>
                <a:spcPts val="1200"/>
              </a:spcBef>
              <a:spcAft>
                <a:spcPts val="0"/>
              </a:spcAft>
              <a:buFont typeface="Calibri" panose="020F0502020204030204" pitchFamily="34" charset="0"/>
              <a:buChar char="​"/>
              <a:tabLst>
                <a:tab pos="0" algn="l"/>
              </a:tabLst>
              <a:defRPr sz="14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100000"/>
              </a:lnSpc>
              <a:spcBef>
                <a:spcPts val="400"/>
              </a:spcBef>
              <a:spcAft>
                <a:spcPts val="0"/>
              </a:spcAft>
              <a:buFont typeface="Calibri" panose="020F0502020204030204" pitchFamily="34" charset="0"/>
              <a:buChar char="​"/>
              <a:tabLst>
                <a:tab pos="0" algn="l"/>
              </a:tabLst>
              <a:defRPr sz="1200" b="0" kern="1200">
                <a:solidFill>
                  <a:schemeClr val="tx1"/>
                </a:solidFill>
                <a:latin typeface="Calibri" panose="020F0502020204030204" pitchFamily="34" charset="0"/>
                <a:ea typeface="+mn-ea"/>
                <a:cs typeface="Arial" panose="020B0604020202020204" pitchFamily="34" charset="0"/>
              </a:defRPr>
            </a:lvl2pPr>
            <a:lvl3pPr marL="177800" indent="-177800" algn="l" defTabSz="736609" rtl="0" eaLnBrk="1" latinLnBrk="0" hangingPunct="1">
              <a:lnSpc>
                <a:spcPct val="100000"/>
              </a:lnSpc>
              <a:spcBef>
                <a:spcPts val="200"/>
              </a:spcBef>
              <a:spcAft>
                <a:spcPts val="0"/>
              </a:spcAft>
              <a:buFont typeface="Calibri" panose="020F0502020204030204" pitchFamily="34" charset="0"/>
              <a:buChar char="&gt;"/>
              <a:tabLst>
                <a:tab pos="0" algn="l"/>
              </a:tabLst>
              <a:defRPr sz="1200" b="0" kern="1200">
                <a:solidFill>
                  <a:schemeClr val="tx1"/>
                </a:solidFill>
                <a:latin typeface="Calibri" panose="020F0502020204030204" pitchFamily="34" charset="0"/>
                <a:ea typeface="+mn-ea"/>
                <a:cs typeface="Arial" panose="020B0604020202020204" pitchFamily="34" charset="0"/>
              </a:defRPr>
            </a:lvl3pPr>
            <a:lvl4pPr marL="266700" indent="-85725"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kern="1200">
                <a:solidFill>
                  <a:schemeClr val="tx1"/>
                </a:solidFill>
                <a:latin typeface="Calibri" panose="020F0502020204030204" pitchFamily="34" charset="0"/>
                <a:ea typeface="+mn-ea"/>
                <a:cs typeface="Arial" panose="020B0604020202020204" pitchFamily="34" charset="0"/>
              </a:defRPr>
            </a:lvl4pPr>
            <a:lvl5pPr marL="266700" indent="-85725"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i="1" kern="1200">
                <a:solidFill>
                  <a:schemeClr val="tx1"/>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180975" indent="-180975">
              <a:buFont typeface="Calibri" panose="020F0502020204030204" pitchFamily="34" charset="0"/>
              <a:buNone/>
            </a:pPr>
            <a:r>
              <a:rPr lang="fr-FR" sz="1100" cap="none" dirty="0" smtClean="0">
                <a:solidFill>
                  <a:schemeClr val="tx1"/>
                </a:solidFill>
              </a:rPr>
              <a:t>1) Chemin d’accès à la fiche d’archivage </a:t>
            </a:r>
            <a:r>
              <a:rPr lang="fr-FR" sz="1100" b="1" cap="none" dirty="0" smtClean="0">
                <a:solidFill>
                  <a:schemeClr val="tx1"/>
                </a:solidFill>
              </a:rPr>
              <a:t>: </a:t>
            </a:r>
            <a:br>
              <a:rPr lang="fr-FR" sz="1100" b="1" cap="none" dirty="0" smtClean="0">
                <a:solidFill>
                  <a:schemeClr val="tx1"/>
                </a:solidFill>
              </a:rPr>
            </a:br>
            <a:r>
              <a:rPr lang="fr-FR" sz="1100" cap="none" dirty="0" smtClean="0">
                <a:solidFill>
                  <a:schemeClr val="tx1"/>
                </a:solidFill>
              </a:rPr>
              <a:t>Green -&gt; Suivi instruction crédits -&gt; Onglet partenaire -&gt; cliquer sur la ligne de prêt concerné -&gt; onglet édition -&gt; Cliquer sur « Edition Fiche transfert Archivage »</a:t>
            </a:r>
          </a:p>
          <a:p>
            <a:pPr marL="180975" indent="-180975">
              <a:buFont typeface="Calibri" panose="020F0502020204030204" pitchFamily="34" charset="0"/>
              <a:buNone/>
            </a:pPr>
            <a:r>
              <a:rPr lang="fr-FR" sz="1100" cap="none" dirty="0" smtClean="0">
                <a:solidFill>
                  <a:schemeClr val="tx1"/>
                </a:solidFill>
              </a:rPr>
              <a:t>2) Cocher la case ADI uniquement pour les prêts habitats. </a:t>
            </a:r>
            <a:br>
              <a:rPr lang="fr-FR" sz="1100" cap="none" dirty="0" smtClean="0">
                <a:solidFill>
                  <a:schemeClr val="tx1"/>
                </a:solidFill>
              </a:rPr>
            </a:br>
            <a:r>
              <a:rPr lang="fr-FR" sz="1100" cap="none" dirty="0" smtClean="0">
                <a:solidFill>
                  <a:schemeClr val="tx1"/>
                </a:solidFill>
              </a:rPr>
              <a:t>NB : sélectionner « Crédit » également si crédit loi LCC </a:t>
            </a:r>
            <a:br>
              <a:rPr lang="fr-FR" sz="1100" cap="none" dirty="0" smtClean="0">
                <a:solidFill>
                  <a:schemeClr val="tx1"/>
                </a:solidFill>
              </a:rPr>
            </a:br>
            <a:r>
              <a:rPr lang="fr-FR" sz="1100" cap="none" dirty="0" smtClean="0">
                <a:solidFill>
                  <a:schemeClr val="tx1"/>
                </a:solidFill>
              </a:rPr>
              <a:t>(prêts édités en agence)</a:t>
            </a:r>
            <a:endParaRPr lang="fr-FR" sz="1100" cap="none" dirty="0">
              <a:solidFill>
                <a:schemeClr val="tx1"/>
              </a:solidFill>
            </a:endParaRPr>
          </a:p>
        </p:txBody>
      </p:sp>
      <p:sp>
        <p:nvSpPr>
          <p:cNvPr id="26" name="Espace réservé du texte 1"/>
          <p:cNvSpPr txBox="1">
            <a:spLocks/>
          </p:cNvSpPr>
          <p:nvPr/>
        </p:nvSpPr>
        <p:spPr>
          <a:xfrm>
            <a:off x="879120" y="5361941"/>
            <a:ext cx="4333031" cy="839805"/>
          </a:xfrm>
          <a:prstGeom prst="rect">
            <a:avLst/>
          </a:prstGeom>
        </p:spPr>
        <p:txBody>
          <a:bodyPr vert="horz" lIns="0" tIns="41994" rIns="83988" bIns="41994" rtlCol="0" anchor="ctr">
            <a:noAutofit/>
          </a:bodyPr>
          <a:lstStyle>
            <a:lvl1pPr marL="0" indent="0" algn="l" defTabSz="736609" rtl="0" eaLnBrk="1" latinLnBrk="0" hangingPunct="1">
              <a:lnSpc>
                <a:spcPct val="100000"/>
              </a:lnSpc>
              <a:spcBef>
                <a:spcPts val="1200"/>
              </a:spcBef>
              <a:spcAft>
                <a:spcPts val="0"/>
              </a:spcAft>
              <a:buFont typeface="Calibri" panose="020F0502020204030204" pitchFamily="34" charset="0"/>
              <a:buChar char="​"/>
              <a:tabLst>
                <a:tab pos="0" algn="l"/>
              </a:tabLst>
              <a:defRPr sz="14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100000"/>
              </a:lnSpc>
              <a:spcBef>
                <a:spcPts val="400"/>
              </a:spcBef>
              <a:spcAft>
                <a:spcPts val="0"/>
              </a:spcAft>
              <a:buFont typeface="Calibri" panose="020F0502020204030204" pitchFamily="34" charset="0"/>
              <a:buChar char="​"/>
              <a:tabLst>
                <a:tab pos="0" algn="l"/>
              </a:tabLst>
              <a:defRPr sz="1200" b="0" kern="1200">
                <a:solidFill>
                  <a:schemeClr val="tx1"/>
                </a:solidFill>
                <a:latin typeface="Calibri" panose="020F0502020204030204" pitchFamily="34" charset="0"/>
                <a:ea typeface="+mn-ea"/>
                <a:cs typeface="Arial" panose="020B0604020202020204" pitchFamily="34" charset="0"/>
              </a:defRPr>
            </a:lvl2pPr>
            <a:lvl3pPr marL="177800" indent="-177800" algn="l" defTabSz="736609" rtl="0" eaLnBrk="1" latinLnBrk="0" hangingPunct="1">
              <a:lnSpc>
                <a:spcPct val="100000"/>
              </a:lnSpc>
              <a:spcBef>
                <a:spcPts val="200"/>
              </a:spcBef>
              <a:spcAft>
                <a:spcPts val="0"/>
              </a:spcAft>
              <a:buFont typeface="Calibri" panose="020F0502020204030204" pitchFamily="34" charset="0"/>
              <a:buChar char="&gt;"/>
              <a:tabLst>
                <a:tab pos="0" algn="l"/>
              </a:tabLst>
              <a:defRPr sz="1200" b="0" kern="1200">
                <a:solidFill>
                  <a:schemeClr val="tx1"/>
                </a:solidFill>
                <a:latin typeface="Calibri" panose="020F0502020204030204" pitchFamily="34" charset="0"/>
                <a:ea typeface="+mn-ea"/>
                <a:cs typeface="Arial" panose="020B0604020202020204" pitchFamily="34" charset="0"/>
              </a:defRPr>
            </a:lvl3pPr>
            <a:lvl4pPr marL="266700" indent="-85725"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kern="1200">
                <a:solidFill>
                  <a:schemeClr val="tx1"/>
                </a:solidFill>
                <a:latin typeface="Calibri" panose="020F0502020204030204" pitchFamily="34" charset="0"/>
                <a:ea typeface="+mn-ea"/>
                <a:cs typeface="Arial" panose="020B0604020202020204" pitchFamily="34" charset="0"/>
              </a:defRPr>
            </a:lvl4pPr>
            <a:lvl5pPr marL="266700" indent="-85725"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i="1" kern="1200">
                <a:solidFill>
                  <a:schemeClr val="tx1"/>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228600" indent="-228600">
              <a:spcBef>
                <a:spcPts val="600"/>
              </a:spcBef>
              <a:buFont typeface="+mj-lt"/>
              <a:buAutoNum type="arabicParenR" startAt="3"/>
            </a:pPr>
            <a:r>
              <a:rPr lang="fr-FR" sz="1100" cap="none" dirty="0" smtClean="0">
                <a:solidFill>
                  <a:schemeClr val="tx1"/>
                </a:solidFill>
              </a:rPr>
              <a:t>Imprimer la fiche d’archivage</a:t>
            </a:r>
          </a:p>
          <a:p>
            <a:pPr marL="228600" indent="-228600">
              <a:spcBef>
                <a:spcPts val="600"/>
              </a:spcBef>
              <a:buFont typeface="+mj-lt"/>
              <a:buAutoNum type="arabicParenR" startAt="3"/>
            </a:pPr>
            <a:r>
              <a:rPr lang="fr-FR" sz="1100" cap="none" dirty="0" smtClean="0">
                <a:solidFill>
                  <a:schemeClr val="tx1"/>
                </a:solidFill>
              </a:rPr>
              <a:t>Cocher les  cases correspondantes à l’ADE du client sur la fiche d’archivage</a:t>
            </a:r>
          </a:p>
        </p:txBody>
      </p:sp>
      <p:sp>
        <p:nvSpPr>
          <p:cNvPr id="27" name="Rectangle 26"/>
          <p:cNvSpPr/>
          <p:nvPr/>
        </p:nvSpPr>
        <p:spPr>
          <a:xfrm>
            <a:off x="359538" y="682897"/>
            <a:ext cx="6825710"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Procédure d’archivage sous GREEN</a:t>
            </a:r>
            <a:endParaRPr lang="fr-FR" sz="300" i="1" dirty="0"/>
          </a:p>
        </p:txBody>
      </p:sp>
      <p:sp>
        <p:nvSpPr>
          <p:cNvPr id="35" name="Rectangle 34">
            <a:extLst>
              <a:ext uri="{FF2B5EF4-FFF2-40B4-BE49-F238E27FC236}">
                <a16:creationId xmlns:a16="http://schemas.microsoft.com/office/drawing/2014/main" xmlns="" id="{2510ED12-117E-43E0-B39E-E2FD77DEA5B5}"/>
              </a:ext>
            </a:extLst>
          </p:cNvPr>
          <p:cNvSpPr/>
          <p:nvPr/>
        </p:nvSpPr>
        <p:spPr>
          <a:xfrm>
            <a:off x="3291" y="2092"/>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38" name="Espace réservé du texte 2">
            <a:extLst>
              <a:ext uri="{FF2B5EF4-FFF2-40B4-BE49-F238E27FC236}">
                <a16:creationId xmlns:a16="http://schemas.microsoft.com/office/drawing/2014/main" xmlns="" id="{679B6EA6-4282-4598-B867-80EE5DC7A5B3}"/>
              </a:ext>
            </a:extLst>
          </p:cNvPr>
          <p:cNvSpPr txBox="1">
            <a:spLocks/>
          </p:cNvSpPr>
          <p:nvPr/>
        </p:nvSpPr>
        <p:spPr>
          <a:xfrm>
            <a:off x="1658965" y="24136"/>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12.1 ARCHIVAGE Du dossier</a:t>
            </a:r>
            <a:endParaRPr lang="fr-FR" sz="2400" dirty="0"/>
          </a:p>
        </p:txBody>
      </p:sp>
      <p:sp>
        <p:nvSpPr>
          <p:cNvPr id="24"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39" name="Picture 2" descr="Résultat de recherche d'images pour &quot;clic icone&quot;">
            <a:hlinkClick r:id="rId5"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633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adre 4"/>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10" name="Picture 2" descr="C:\Users\croncoroni\AppData\Local\Microsoft\Windows\INetCache\Content.Outlook\C100UPAQ\IMG_232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93" t="10212" r="4970" b="4673"/>
          <a:stretch/>
        </p:blipFill>
        <p:spPr bwMode="auto">
          <a:xfrm>
            <a:off x="776536" y="1942907"/>
            <a:ext cx="5047013" cy="355072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019012" y="1988840"/>
            <a:ext cx="3484599" cy="3970318"/>
          </a:xfrm>
          <a:prstGeom prst="rect">
            <a:avLst/>
          </a:prstGeom>
          <a:noFill/>
        </p:spPr>
        <p:txBody>
          <a:bodyPr wrap="square" rtlCol="0">
            <a:spAutoFit/>
          </a:bodyPr>
          <a:lstStyle/>
          <a:p>
            <a:r>
              <a:rPr lang="fr-FR" sz="1400" b="1" i="1" u="sng" dirty="0" smtClean="0"/>
              <a:t>Rappel</a:t>
            </a:r>
            <a:r>
              <a:rPr lang="fr-FR" sz="1400" dirty="0" smtClean="0"/>
              <a:t> : l’enveloppe d’archivage permet de préserver la confidentialité du questionnaire QS du client </a:t>
            </a:r>
            <a:r>
              <a:rPr lang="fr-FR" sz="1400" dirty="0" smtClean="0">
                <a:sym typeface="Wingdings" panose="05000000000000000000" pitchFamily="2" charset="2"/>
              </a:rPr>
              <a:t> uniquement pour l’archivage du QS. Ne permet pas l’envoi de documents confidentiels auprès de l’assureur. </a:t>
            </a:r>
          </a:p>
          <a:p>
            <a:endParaRPr lang="fr-FR" sz="1400" dirty="0">
              <a:sym typeface="Wingdings" panose="05000000000000000000" pitchFamily="2" charset="2"/>
            </a:endParaRPr>
          </a:p>
          <a:p>
            <a:r>
              <a:rPr lang="fr-FR" sz="1400" b="1" i="1" u="sng" dirty="0" smtClean="0">
                <a:sym typeface="Wingdings" panose="05000000000000000000" pitchFamily="2" charset="2"/>
              </a:rPr>
              <a:t>Rappel</a:t>
            </a:r>
            <a:r>
              <a:rPr lang="fr-FR" sz="1400" dirty="0" smtClean="0">
                <a:sym typeface="Wingdings" panose="05000000000000000000" pitchFamily="2" charset="2"/>
              </a:rPr>
              <a:t> : à archiver dans cette enveloppe : </a:t>
            </a:r>
          </a:p>
          <a:p>
            <a:pPr marL="285750" indent="-285750">
              <a:buFontTx/>
              <a:buChar char="-"/>
            </a:pPr>
            <a:r>
              <a:rPr lang="fr-FR" sz="1400" dirty="0" smtClean="0">
                <a:sym typeface="Wingdings" panose="05000000000000000000" pitchFamily="2" charset="2"/>
              </a:rPr>
              <a:t>QS papier si délégué et après retour de l’unité ADE</a:t>
            </a:r>
          </a:p>
          <a:p>
            <a:pPr marL="285750" indent="-285750">
              <a:buFontTx/>
              <a:buChar char="-"/>
            </a:pPr>
            <a:r>
              <a:rPr lang="fr-FR" sz="1400" dirty="0" smtClean="0">
                <a:sym typeface="Wingdings" panose="05000000000000000000" pitchFamily="2" charset="2"/>
              </a:rPr>
              <a:t>QS papier si non délégué et remis en Agence par le client (si envoi pli confidentiel  archivage chez l’assureur)</a:t>
            </a:r>
          </a:p>
          <a:p>
            <a:pPr marL="285750" indent="-285750">
              <a:buFontTx/>
              <a:buChar char="-"/>
            </a:pPr>
            <a:r>
              <a:rPr lang="fr-FR" sz="1400" dirty="0" smtClean="0">
                <a:sym typeface="Wingdings" panose="05000000000000000000" pitchFamily="2" charset="2"/>
              </a:rPr>
              <a:t>QS complété en Agence via ADE.net et édité en double exemplaire (1client 1 assureur)</a:t>
            </a:r>
          </a:p>
          <a:p>
            <a:pPr marL="285750" indent="-285750">
              <a:buFontTx/>
              <a:buChar char="-"/>
            </a:pPr>
            <a:r>
              <a:rPr lang="fr-FR" sz="1400" dirty="0" smtClean="0">
                <a:sym typeface="Wingdings" panose="05000000000000000000" pitchFamily="2" charset="2"/>
              </a:rPr>
              <a:t>Pas de QS en </a:t>
            </a:r>
            <a:r>
              <a:rPr lang="fr-FR" sz="1400" dirty="0" err="1" smtClean="0">
                <a:sym typeface="Wingdings" panose="05000000000000000000" pitchFamily="2" charset="2"/>
              </a:rPr>
              <a:t>e.ADE</a:t>
            </a:r>
            <a:r>
              <a:rPr lang="fr-FR" sz="1400" dirty="0" smtClean="0">
                <a:sym typeface="Wingdings" panose="05000000000000000000" pitchFamily="2" charset="2"/>
              </a:rPr>
              <a:t> (la saisie se fait chez le client, le QS est archivé chez l’assureur)</a:t>
            </a:r>
            <a:endParaRPr lang="fr-FR" sz="1400" dirty="0" smtClean="0"/>
          </a:p>
          <a:p>
            <a:pPr marL="342900" indent="-342900">
              <a:buAutoNum type="arabicParenR"/>
            </a:pPr>
            <a:endParaRPr lang="fr-FR" sz="1400" dirty="0" smtClean="0"/>
          </a:p>
        </p:txBody>
      </p:sp>
      <p:sp>
        <p:nvSpPr>
          <p:cNvPr id="11" name="Rectangle 10"/>
          <p:cNvSpPr/>
          <p:nvPr/>
        </p:nvSpPr>
        <p:spPr>
          <a:xfrm>
            <a:off x="359538" y="682897"/>
            <a:ext cx="6825710"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Visuel d’enveloppe d’archivage</a:t>
            </a:r>
            <a:endParaRPr lang="fr-FR" sz="300" i="1" dirty="0"/>
          </a:p>
        </p:txBody>
      </p:sp>
      <p:sp>
        <p:nvSpPr>
          <p:cNvPr id="12" name="Rectangle 11">
            <a:extLst>
              <a:ext uri="{FF2B5EF4-FFF2-40B4-BE49-F238E27FC236}">
                <a16:creationId xmlns:a16="http://schemas.microsoft.com/office/drawing/2014/main" xmlns="" id="{2510ED12-117E-43E0-B39E-E2FD77DEA5B5}"/>
              </a:ext>
            </a:extLst>
          </p:cNvPr>
          <p:cNvSpPr/>
          <p:nvPr/>
        </p:nvSpPr>
        <p:spPr>
          <a:xfrm>
            <a:off x="3291" y="2092"/>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13" name="Espace réservé du texte 2">
            <a:extLst>
              <a:ext uri="{FF2B5EF4-FFF2-40B4-BE49-F238E27FC236}">
                <a16:creationId xmlns:a16="http://schemas.microsoft.com/office/drawing/2014/main" xmlns="" id="{679B6EA6-4282-4598-B867-80EE5DC7A5B3}"/>
              </a:ext>
            </a:extLst>
          </p:cNvPr>
          <p:cNvSpPr txBox="1">
            <a:spLocks/>
          </p:cNvSpPr>
          <p:nvPr/>
        </p:nvSpPr>
        <p:spPr>
          <a:xfrm>
            <a:off x="1658965" y="24136"/>
            <a:ext cx="7125336" cy="38476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marL="446088" indent="-446088">
              <a:buNone/>
              <a:tabLst>
                <a:tab pos="542925" algn="l"/>
              </a:tabLst>
            </a:pPr>
            <a:r>
              <a:rPr lang="fr-FR" sz="2400" dirty="0" smtClean="0"/>
              <a:t>12.2 ARCHIVAGE Du dossier</a:t>
            </a:r>
            <a:endParaRPr lang="fr-FR" sz="2400" dirty="0"/>
          </a:p>
        </p:txBody>
      </p:sp>
      <p:sp>
        <p:nvSpPr>
          <p:cNvPr id="9"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4" name="Picture 2" descr="Résultat de recherche d'images pour &quot;clic icone&quot;">
            <a:hlinkClick r:id="rId3"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084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Objet 22" hidden="1"/>
          <p:cNvGraphicFramePr>
            <a:graphicFrameLocks noChangeAspect="1"/>
          </p:cNvGraphicFramePr>
          <p:nvPr>
            <p:custDataLst>
              <p:tags r:id="rId2"/>
            </p:custDataLst>
            <p:extLst>
              <p:ext uri="{D42A27DB-BD31-4B8C-83A1-F6EECF244321}">
                <p14:modId xmlns:p14="http://schemas.microsoft.com/office/powerpoint/2010/main" val="29669840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9915" name="Diapositive think-cell" r:id="rId4" imgW="421" imgH="420" progId="TCLayout.ActiveDocument.1">
                  <p:embed/>
                </p:oleObj>
              </mc:Choice>
              <mc:Fallback>
                <p:oleObj name="Diapositive think-cell" r:id="rId4" imgW="421" imgH="42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0" name="ZoneTexte 29">
            <a:extLst>
              <a:ext uri="{FF2B5EF4-FFF2-40B4-BE49-F238E27FC236}">
                <a16:creationId xmlns:a16="http://schemas.microsoft.com/office/drawing/2014/main" xmlns="" id="{0565D40E-4DA9-44F6-B384-2C036A415279}"/>
              </a:ext>
            </a:extLst>
          </p:cNvPr>
          <p:cNvSpPr txBox="1"/>
          <p:nvPr/>
        </p:nvSpPr>
        <p:spPr>
          <a:xfrm>
            <a:off x="384560" y="1827891"/>
            <a:ext cx="9248474" cy="4625445"/>
          </a:xfrm>
          <a:prstGeom prst="rect">
            <a:avLst/>
          </a:prstGeom>
          <a:ln>
            <a:solidFill>
              <a:schemeClr val="tx1"/>
            </a:solidFill>
          </a:ln>
        </p:spPr>
        <p:txBody>
          <a:bodyPr vert="horz" lIns="144000" tIns="41994" rIns="83988" bIns="41994" rtlCol="0">
            <a:noAutofit/>
          </a:bodyPr>
          <a:lstStyle>
            <a:defPPr>
              <a:defRPr lang="fr-FR"/>
            </a:defPPr>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100" b="1">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1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pPr>
              <a:buNone/>
            </a:pPr>
            <a:r>
              <a:rPr lang="fr-FR" sz="1200" b="1" cap="none" dirty="0" smtClean="0">
                <a:solidFill>
                  <a:schemeClr val="tx1"/>
                </a:solidFill>
              </a:rPr>
              <a:t>L’appel de courtoisie c’est accompagner le client jusqu’au bout de son projet, lui demander s’il est satisfait</a:t>
            </a:r>
          </a:p>
          <a:p>
            <a:pPr lvl="0"/>
            <a:r>
              <a:rPr lang="fr-FR" sz="1100" cap="none" dirty="0" smtClean="0">
                <a:solidFill>
                  <a:schemeClr val="tx1"/>
                </a:solidFill>
              </a:rPr>
              <a:t>C’est un moment privilégié pour ancrer la suite de la relation. Le client s’en souviendra</a:t>
            </a:r>
          </a:p>
          <a:p>
            <a:pPr lvl="0"/>
            <a:endParaRPr lang="fr-FR" sz="1100" cap="none" dirty="0" smtClean="0">
              <a:solidFill>
                <a:schemeClr val="tx1"/>
              </a:solidFill>
            </a:endParaRPr>
          </a:p>
          <a:p>
            <a:pPr marL="228600" indent="-228600">
              <a:buFontTx/>
              <a:buAutoNum type="arabicParenR"/>
            </a:pPr>
            <a:r>
              <a:rPr lang="fr-FR" sz="1100" cap="none" dirty="0" smtClean="0">
                <a:solidFill>
                  <a:schemeClr val="tx1"/>
                </a:solidFill>
              </a:rPr>
              <a:t>Préparer </a:t>
            </a:r>
            <a:r>
              <a:rPr lang="fr-FR" sz="1100" cap="none" dirty="0">
                <a:solidFill>
                  <a:schemeClr val="tx1"/>
                </a:solidFill>
              </a:rPr>
              <a:t>l’appel : </a:t>
            </a:r>
          </a:p>
          <a:p>
            <a:pPr marL="648538" lvl="1" indent="-228600">
              <a:buFont typeface="Arial" panose="020B0604020202020204" pitchFamily="34" charset="0"/>
              <a:buChar char="•"/>
            </a:pPr>
            <a:r>
              <a:rPr lang="fr-FR" dirty="0"/>
              <a:t>S’assurer de la date de signature du client chez le notaire</a:t>
            </a:r>
          </a:p>
          <a:p>
            <a:pPr marL="648538" lvl="1" indent="-228600">
              <a:buFont typeface="Arial" panose="020B0604020202020204" pitchFamily="34" charset="0"/>
              <a:buChar char="•"/>
            </a:pPr>
            <a:r>
              <a:rPr lang="fr-FR" dirty="0"/>
              <a:t>Faire un point sur les contreparties souscrites</a:t>
            </a:r>
          </a:p>
          <a:p>
            <a:pPr marL="228600" indent="-228600">
              <a:buAutoNum type="arabicParenR"/>
            </a:pPr>
            <a:r>
              <a:rPr lang="fr-FR" sz="1100" cap="none" dirty="0">
                <a:solidFill>
                  <a:schemeClr val="tx1"/>
                </a:solidFill>
              </a:rPr>
              <a:t>Appeler le client pour lui demander s’il est satisfait et si la signature s’est bien </a:t>
            </a:r>
            <a:r>
              <a:rPr lang="fr-FR" sz="1100" cap="none" dirty="0" smtClean="0">
                <a:solidFill>
                  <a:schemeClr val="tx1"/>
                </a:solidFill>
              </a:rPr>
              <a:t>déroulée</a:t>
            </a:r>
          </a:p>
          <a:p>
            <a:pPr marL="228600" lvl="0" indent="-228600">
              <a:buFont typeface="Calibri" panose="020F0502020204030204" pitchFamily="34" charset="0"/>
              <a:buAutoNum type="arabicParenR"/>
            </a:pPr>
            <a:r>
              <a:rPr lang="fr-FR" sz="1100" cap="none" dirty="0">
                <a:solidFill>
                  <a:schemeClr val="tx1"/>
                </a:solidFill>
              </a:rPr>
              <a:t>Vérifier si la nouvelle adresse est enregistrée – si des éléments de coordonnées ont été modifiés et inviter le client à faire le nécessaire à son prochain passage à l’agence.</a:t>
            </a:r>
          </a:p>
          <a:p>
            <a:pPr marL="228600" indent="-228600">
              <a:buAutoNum type="arabicParenR"/>
            </a:pPr>
            <a:r>
              <a:rPr lang="fr-FR" sz="1100" cap="none" dirty="0" smtClean="0">
                <a:solidFill>
                  <a:schemeClr val="tx1"/>
                </a:solidFill>
              </a:rPr>
              <a:t>Fixer </a:t>
            </a:r>
            <a:r>
              <a:rPr lang="fr-FR" sz="1100" cap="none" dirty="0">
                <a:solidFill>
                  <a:schemeClr val="tx1"/>
                </a:solidFill>
              </a:rPr>
              <a:t>un rendez-vous pour finaliser la mise en place des contreparties : épargne, </a:t>
            </a:r>
            <a:r>
              <a:rPr lang="fr-FR" sz="1100" cap="none" dirty="0" smtClean="0">
                <a:solidFill>
                  <a:schemeClr val="tx1"/>
                </a:solidFill>
              </a:rPr>
              <a:t>assurances crédit conso… si elles n’ont pas toutes été souscrites pendant le projet</a:t>
            </a:r>
            <a:endParaRPr lang="fr-FR" sz="1100" cap="none" dirty="0">
              <a:solidFill>
                <a:schemeClr val="tx1"/>
              </a:solidFill>
            </a:endParaRPr>
          </a:p>
          <a:p>
            <a:endParaRPr lang="fr-FR" sz="1100" cap="none" dirty="0">
              <a:solidFill>
                <a:schemeClr val="tx1"/>
              </a:solidFill>
            </a:endParaRPr>
          </a:p>
          <a:p>
            <a:r>
              <a:rPr lang="fr-FR" sz="1100" cap="none" dirty="0" smtClean="0">
                <a:solidFill>
                  <a:schemeClr val="tx1"/>
                </a:solidFill>
              </a:rPr>
              <a:t>Une ODR est créée automatiquement à  M + 3  de la signature des offres </a:t>
            </a:r>
            <a:r>
              <a:rPr lang="fr-FR" sz="1100" cap="none" dirty="0" smtClean="0">
                <a:solidFill>
                  <a:schemeClr val="tx1"/>
                </a:solidFill>
                <a:sym typeface="Wingdings" panose="05000000000000000000" pitchFamily="2" charset="2"/>
              </a:rPr>
              <a:t> prendre un rdv pour </a:t>
            </a:r>
            <a:r>
              <a:rPr lang="fr-FR" sz="1100" cap="none" dirty="0" smtClean="0">
                <a:solidFill>
                  <a:schemeClr val="tx1"/>
                </a:solidFill>
              </a:rPr>
              <a:t>poursuivre l’équipement du  client</a:t>
            </a:r>
          </a:p>
          <a:p>
            <a:endParaRPr lang="fr-FR" sz="1100" cap="none" dirty="0" smtClean="0">
              <a:solidFill>
                <a:schemeClr val="tx1"/>
              </a:solidFill>
            </a:endParaRPr>
          </a:p>
          <a:p>
            <a:pPr marL="0" lvl="2" indent="0">
              <a:spcBef>
                <a:spcPts val="600"/>
              </a:spcBef>
              <a:buNone/>
            </a:pPr>
            <a:r>
              <a:rPr lang="fr-FR" sz="1200" b="1" u="sng" dirty="0"/>
              <a:t>Après le RDV</a:t>
            </a:r>
          </a:p>
          <a:p>
            <a:pPr marL="182563" lvl="2">
              <a:spcBef>
                <a:spcPts val="600"/>
              </a:spcBef>
            </a:pPr>
            <a:r>
              <a:rPr lang="fr-FR" sz="1200" dirty="0" smtClean="0"/>
              <a:t>Enregistrer </a:t>
            </a:r>
            <a:r>
              <a:rPr lang="fr-FR" sz="1200" dirty="0"/>
              <a:t>dans le dossier DCP ce qui a été réalisé avec le client</a:t>
            </a:r>
            <a:endParaRPr lang="fr-FR" sz="1400" dirty="0"/>
          </a:p>
          <a:p>
            <a:endParaRPr lang="fr-FR" sz="1100" cap="none" dirty="0" smtClean="0">
              <a:solidFill>
                <a:schemeClr val="tx1"/>
              </a:solidFill>
            </a:endParaRPr>
          </a:p>
          <a:p>
            <a:endParaRPr lang="fr-FR" sz="1100" cap="none" dirty="0" smtClean="0">
              <a:solidFill>
                <a:schemeClr val="tx1"/>
              </a:solidFill>
            </a:endParaRPr>
          </a:p>
          <a:p>
            <a:pPr lvl="2">
              <a:spcBef>
                <a:spcPts val="600"/>
              </a:spcBef>
            </a:pPr>
            <a:endParaRPr lang="fr-FR" sz="1200" dirty="0"/>
          </a:p>
        </p:txBody>
      </p:sp>
      <p:sp>
        <p:nvSpPr>
          <p:cNvPr id="25" name="Rectangle 24">
            <a:extLst>
              <a:ext uri="{FF2B5EF4-FFF2-40B4-BE49-F238E27FC236}">
                <a16:creationId xmlns:a16="http://schemas.microsoft.com/office/drawing/2014/main" xmlns="" id="{C33865D5-B5B1-4825-9ADC-AA980CD03510}"/>
              </a:ext>
            </a:extLst>
          </p:cNvPr>
          <p:cNvSpPr/>
          <p:nvPr/>
        </p:nvSpPr>
        <p:spPr>
          <a:xfrm>
            <a:off x="385873" y="1532458"/>
            <a:ext cx="9248474" cy="316835"/>
          </a:xfrm>
          <a:prstGeom prst="rect">
            <a:avLst/>
          </a:prstGeom>
          <a:solidFill>
            <a:schemeClr val="accent4">
              <a:lumMod val="7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EN QUOI CA CONSISTE ?</a:t>
            </a:r>
          </a:p>
        </p:txBody>
      </p:sp>
      <p:sp>
        <p:nvSpPr>
          <p:cNvPr id="28" name="Espace réservé du texte 2">
            <a:extLst>
              <a:ext uri="{FF2B5EF4-FFF2-40B4-BE49-F238E27FC236}">
                <a16:creationId xmlns:a16="http://schemas.microsoft.com/office/drawing/2014/main" xmlns="" id="{17BC8E3B-0234-4D8E-9778-0A09F255C034}"/>
              </a:ext>
            </a:extLst>
          </p:cNvPr>
          <p:cNvSpPr txBox="1">
            <a:spLocks/>
          </p:cNvSpPr>
          <p:nvPr/>
        </p:nvSpPr>
        <p:spPr>
          <a:xfrm>
            <a:off x="1071607" y="375605"/>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dirty="0" smtClean="0"/>
              <a:t>13. appel de courtoisie</a:t>
            </a:r>
            <a:endParaRPr lang="fr-FR" dirty="0"/>
          </a:p>
        </p:txBody>
      </p:sp>
      <p:sp>
        <p:nvSpPr>
          <p:cNvPr id="9" name="Rectangle 8">
            <a:extLst>
              <a:ext uri="{FF2B5EF4-FFF2-40B4-BE49-F238E27FC236}">
                <a16:creationId xmlns:a16="http://schemas.microsoft.com/office/drawing/2014/main" xmlns="" id="{5B7E94C3-F886-4BDE-B232-8935914A1BF3}"/>
              </a:ext>
            </a:extLst>
          </p:cNvPr>
          <p:cNvSpPr/>
          <p:nvPr/>
        </p:nvSpPr>
        <p:spPr>
          <a:xfrm>
            <a:off x="1062805" y="10633"/>
            <a:ext cx="1421629" cy="332743"/>
          </a:xfrm>
          <a:prstGeom prst="rect">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ÉTAPE</a:t>
            </a:r>
          </a:p>
        </p:txBody>
      </p:sp>
      <p:pic>
        <p:nvPicPr>
          <p:cNvPr id="10" name="Espace réservé du contenu 3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
        <p:nvSpPr>
          <p:cNvPr id="11" name="Rectangle 10">
            <a:extLst>
              <a:ext uri="{FF2B5EF4-FFF2-40B4-BE49-F238E27FC236}">
                <a16:creationId xmlns:a16="http://schemas.microsoft.com/office/drawing/2014/main" xmlns="" id="{1B9E6D92-8C2B-4F65-A52F-914A3566057D}"/>
              </a:ext>
            </a:extLst>
          </p:cNvPr>
          <p:cNvSpPr/>
          <p:nvPr/>
        </p:nvSpPr>
        <p:spPr>
          <a:xfrm>
            <a:off x="227539" y="1268238"/>
            <a:ext cx="796434" cy="122090"/>
          </a:xfrm>
          <a:prstGeom prst="rect">
            <a:avLst/>
          </a:prstGeom>
          <a:noFill/>
          <a:ln w="28575" cap="flat" cmpd="sng" algn="ctr">
            <a:solidFill>
              <a:schemeClr val="tx1">
                <a:lumMod val="95000"/>
                <a:lumOff val="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Tree>
    <p:extLst>
      <p:ext uri="{BB962C8B-B14F-4D97-AF65-F5344CB8AC3E}">
        <p14:creationId xmlns:p14="http://schemas.microsoft.com/office/powerpoint/2010/main" val="3462084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Cadre 18"/>
          <p:cNvSpPr/>
          <p:nvPr/>
        </p:nvSpPr>
        <p:spPr>
          <a:xfrm>
            <a:off x="-87560" y="-36572"/>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grpSp>
        <p:nvGrpSpPr>
          <p:cNvPr id="8" name="Groupe 7"/>
          <p:cNvGrpSpPr/>
          <p:nvPr/>
        </p:nvGrpSpPr>
        <p:grpSpPr>
          <a:xfrm>
            <a:off x="660936" y="1196752"/>
            <a:ext cx="4853068" cy="2694756"/>
            <a:chOff x="660936" y="1196752"/>
            <a:chExt cx="4853068" cy="2694756"/>
          </a:xfrm>
        </p:grpSpPr>
        <p:grpSp>
          <p:nvGrpSpPr>
            <p:cNvPr id="14" name="Groupe 13"/>
            <p:cNvGrpSpPr/>
            <p:nvPr/>
          </p:nvGrpSpPr>
          <p:grpSpPr>
            <a:xfrm>
              <a:off x="660936" y="1196752"/>
              <a:ext cx="4853068" cy="2694756"/>
              <a:chOff x="375792" y="847780"/>
              <a:chExt cx="4853068" cy="2694756"/>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084" r="19124" b="54064"/>
              <a:stretch/>
            </p:blipFill>
            <p:spPr bwMode="auto">
              <a:xfrm>
                <a:off x="375792" y="847780"/>
                <a:ext cx="4853068" cy="2509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3656856" y="2822456"/>
                <a:ext cx="1572004" cy="72008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grpSp>
        <p:sp>
          <p:nvSpPr>
            <p:cNvPr id="24" name="Ellipse 23"/>
            <p:cNvSpPr/>
            <p:nvPr/>
          </p:nvSpPr>
          <p:spPr>
            <a:xfrm>
              <a:off x="2999258" y="2575348"/>
              <a:ext cx="2421793" cy="204888"/>
            </a:xfrm>
            <a:prstGeom prst="ellipse">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4" name="Rectangle 3"/>
            <p:cNvSpPr/>
            <p:nvPr/>
          </p:nvSpPr>
          <p:spPr>
            <a:xfrm>
              <a:off x="2936776" y="2409820"/>
              <a:ext cx="2577228" cy="864096"/>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grpSp>
      <p:sp>
        <p:nvSpPr>
          <p:cNvPr id="25" name="ZoneTexte 24"/>
          <p:cNvSpPr txBox="1"/>
          <p:nvPr/>
        </p:nvSpPr>
        <p:spPr>
          <a:xfrm>
            <a:off x="5746561" y="1764573"/>
            <a:ext cx="3699856" cy="1015663"/>
          </a:xfrm>
          <a:prstGeom prst="rect">
            <a:avLst/>
          </a:prstGeom>
          <a:noFill/>
        </p:spPr>
        <p:txBody>
          <a:bodyPr wrap="square" rtlCol="0">
            <a:spAutoFit/>
          </a:bodyPr>
          <a:lstStyle/>
          <a:p>
            <a:pPr marL="228600" indent="-228600" defTabSz="736609">
              <a:buAutoNum type="arabicParenR"/>
            </a:pPr>
            <a:r>
              <a:rPr lang="fr-FR" sz="1200" dirty="0" smtClean="0"/>
              <a:t>Dans la « Synthèse client »  </a:t>
            </a:r>
            <a:br>
              <a:rPr lang="fr-FR" sz="1200" dirty="0" smtClean="0"/>
            </a:br>
            <a:r>
              <a:rPr lang="fr-FR" sz="1200" dirty="0" smtClean="0"/>
              <a:t>cliquer sur « prise de rendez-vous client ou prospect particulier capable »</a:t>
            </a:r>
          </a:p>
          <a:p>
            <a:pPr marL="228600" indent="-228600" defTabSz="736609">
              <a:buAutoNum type="arabicParenR"/>
            </a:pPr>
            <a:r>
              <a:rPr lang="fr-FR" sz="1200" dirty="0" smtClean="0"/>
              <a:t>Sélectionner « Crédits habitats » (a),  puis « Autre rendez-vous » (b) et « Prise RDV »(c)</a:t>
            </a:r>
          </a:p>
        </p:txBody>
      </p:sp>
      <p:sp>
        <p:nvSpPr>
          <p:cNvPr id="29"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1.3 </a:t>
            </a:r>
            <a:r>
              <a:rPr lang="fr-FR" sz="2400" dirty="0"/>
              <a:t>prise de RDV et rdv de qualification</a:t>
            </a:r>
          </a:p>
        </p:txBody>
      </p:sp>
      <p:sp>
        <p:nvSpPr>
          <p:cNvPr id="30" name="Rectangle 29">
            <a:extLst>
              <a:ext uri="{FF2B5EF4-FFF2-40B4-BE49-F238E27FC236}">
                <a16:creationId xmlns:a16="http://schemas.microsoft.com/office/drawing/2014/main" xmlns="" id="{382C08D5-A184-4D6F-AB2E-2A722D9DFD67}"/>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31" name="Rectangle 30"/>
          <p:cNvSpPr/>
          <p:nvPr/>
        </p:nvSpPr>
        <p:spPr>
          <a:xfrm>
            <a:off x="272480" y="435692"/>
            <a:ext cx="5832648" cy="369332"/>
          </a:xfrm>
          <a:prstGeom prst="rect">
            <a:avLst/>
          </a:prstGeom>
        </p:spPr>
        <p:txBody>
          <a:bodyPr wrap="square">
            <a:spAutoFit/>
          </a:bodyPr>
          <a:lstStyle/>
          <a:p>
            <a:pPr marL="171450" indent="-171450">
              <a:buFont typeface="Calibri" panose="020F0502020204030204" pitchFamily="34" charset="0"/>
              <a:buChar char="&gt;"/>
            </a:pPr>
            <a:r>
              <a:rPr lang="fr-FR" sz="1800" u="sng" dirty="0" smtClean="0"/>
              <a:t>Création du  prospect et prise de RDV dans l’Agenda</a:t>
            </a:r>
            <a:r>
              <a:rPr lang="fr-FR" sz="1800" dirty="0" smtClean="0"/>
              <a:t>   </a:t>
            </a:r>
            <a:r>
              <a:rPr lang="fr-FR" sz="1200" i="1" dirty="0" smtClean="0"/>
              <a:t>(3/4)</a:t>
            </a:r>
            <a:endParaRPr lang="fr-FR" sz="1200" i="1" dirty="0"/>
          </a:p>
        </p:txBody>
      </p:sp>
      <p:grpSp>
        <p:nvGrpSpPr>
          <p:cNvPr id="6" name="Groupe 5"/>
          <p:cNvGrpSpPr/>
          <p:nvPr/>
        </p:nvGrpSpPr>
        <p:grpSpPr>
          <a:xfrm>
            <a:off x="2360712" y="3778056"/>
            <a:ext cx="6988504" cy="2622799"/>
            <a:chOff x="2360712" y="3778056"/>
            <a:chExt cx="6988504" cy="2622799"/>
          </a:xfrm>
        </p:grpSpPr>
        <p:sp>
          <p:nvSpPr>
            <p:cNvPr id="9" name="Ellipse 8"/>
            <p:cNvSpPr/>
            <p:nvPr/>
          </p:nvSpPr>
          <p:spPr>
            <a:xfrm>
              <a:off x="2360712" y="4768493"/>
              <a:ext cx="1517104" cy="399272"/>
            </a:xfrm>
            <a:prstGeom prst="ellipse">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1" name="Ellipse 10"/>
            <p:cNvSpPr/>
            <p:nvPr/>
          </p:nvSpPr>
          <p:spPr>
            <a:xfrm>
              <a:off x="8234300" y="5481410"/>
              <a:ext cx="720080" cy="329976"/>
            </a:xfrm>
            <a:prstGeom prst="ellipse">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2" name="Rectangle 21"/>
            <p:cNvSpPr/>
            <p:nvPr/>
          </p:nvSpPr>
          <p:spPr>
            <a:xfrm>
              <a:off x="2360712" y="4330607"/>
              <a:ext cx="6746240" cy="1486854"/>
            </a:xfrm>
            <a:prstGeom prst="rect">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
          <p:nvSpPr>
            <p:cNvPr id="23" name="Rectangle 22"/>
            <p:cNvSpPr/>
            <p:nvPr/>
          </p:nvSpPr>
          <p:spPr>
            <a:xfrm>
              <a:off x="8890928" y="4330607"/>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2</a:t>
              </a:r>
              <a:endParaRPr lang="fr-FR" sz="1050" b="1" dirty="0">
                <a:solidFill>
                  <a:schemeClr val="bg1"/>
                </a:solidFill>
              </a:endParaRPr>
            </a:p>
          </p:txBody>
        </p:sp>
        <p:sp>
          <p:nvSpPr>
            <p:cNvPr id="2" name="Ellipse 1"/>
            <p:cNvSpPr/>
            <p:nvPr/>
          </p:nvSpPr>
          <p:spPr>
            <a:xfrm>
              <a:off x="3721446" y="4802051"/>
              <a:ext cx="147744" cy="147744"/>
            </a:xfrm>
            <a:prstGeom prst="ellipse">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fr-FR" sz="1200" b="1" dirty="0" smtClean="0">
                  <a:solidFill>
                    <a:schemeClr val="bg1"/>
                  </a:solidFill>
                </a:rPr>
                <a:t>a</a:t>
              </a:r>
            </a:p>
          </p:txBody>
        </p:sp>
        <p:sp>
          <p:nvSpPr>
            <p:cNvPr id="28" name="Ellipse 27"/>
            <p:cNvSpPr/>
            <p:nvPr/>
          </p:nvSpPr>
          <p:spPr>
            <a:xfrm>
              <a:off x="8768984" y="5407538"/>
              <a:ext cx="147744" cy="147744"/>
            </a:xfrm>
            <a:prstGeom prst="ellipse">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fr-FR" sz="1200" b="1" dirty="0" smtClean="0">
                  <a:solidFill>
                    <a:schemeClr val="bg1"/>
                  </a:solidFill>
                </a:rPr>
                <a:t>c</a:t>
              </a:r>
            </a:p>
          </p:txBody>
        </p:sp>
        <p:grpSp>
          <p:nvGrpSpPr>
            <p:cNvPr id="3" name="Groupe 2"/>
            <p:cNvGrpSpPr/>
            <p:nvPr/>
          </p:nvGrpSpPr>
          <p:grpSpPr>
            <a:xfrm>
              <a:off x="2360712" y="3778056"/>
              <a:ext cx="6746240" cy="2622799"/>
              <a:chOff x="2360712" y="3778056"/>
              <a:chExt cx="6746240" cy="2622799"/>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754" t="12652" r="12424" b="48046"/>
              <a:stretch/>
            </p:blipFill>
            <p:spPr bwMode="auto">
              <a:xfrm>
                <a:off x="2360712" y="3778056"/>
                <a:ext cx="6746240" cy="2622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430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620" t="29785" r="37644" b="60930"/>
              <a:stretch/>
            </p:blipFill>
            <p:spPr bwMode="auto">
              <a:xfrm>
                <a:off x="5817097" y="4909531"/>
                <a:ext cx="1373088" cy="56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Ellipse 9"/>
            <p:cNvSpPr/>
            <p:nvPr/>
          </p:nvSpPr>
          <p:spPr>
            <a:xfrm>
              <a:off x="5514004" y="5269309"/>
              <a:ext cx="1584176" cy="278844"/>
            </a:xfrm>
            <a:prstGeom prst="ellipse">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6" name="Ellipse 25"/>
            <p:cNvSpPr/>
            <p:nvPr/>
          </p:nvSpPr>
          <p:spPr>
            <a:xfrm>
              <a:off x="7016561" y="4866164"/>
              <a:ext cx="147744" cy="147744"/>
            </a:xfrm>
            <a:prstGeom prst="ellipse">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fr-FR" sz="1200" b="1" dirty="0">
                  <a:solidFill>
                    <a:schemeClr val="bg1"/>
                  </a:solidFill>
                </a:rPr>
                <a:t>b</a:t>
              </a:r>
              <a:endParaRPr lang="fr-FR" sz="1200" b="1" dirty="0" smtClean="0">
                <a:solidFill>
                  <a:schemeClr val="bg1"/>
                </a:solidFill>
              </a:endParaRPr>
            </a:p>
          </p:txBody>
        </p:sp>
        <p:sp>
          <p:nvSpPr>
            <p:cNvPr id="27" name="Ellipse 26"/>
            <p:cNvSpPr/>
            <p:nvPr/>
          </p:nvSpPr>
          <p:spPr>
            <a:xfrm>
              <a:off x="8193359" y="5524900"/>
              <a:ext cx="904513" cy="278844"/>
            </a:xfrm>
            <a:prstGeom prst="ellipse">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32" name="Ellipse 31"/>
            <p:cNvSpPr/>
            <p:nvPr/>
          </p:nvSpPr>
          <p:spPr>
            <a:xfrm>
              <a:off x="9201472" y="5445224"/>
              <a:ext cx="147744" cy="147744"/>
            </a:xfrm>
            <a:prstGeom prst="ellipse">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fr-FR" sz="1200" b="1" dirty="0" smtClean="0">
                  <a:solidFill>
                    <a:schemeClr val="bg1"/>
                  </a:solidFill>
                </a:rPr>
                <a:t>c</a:t>
              </a:r>
            </a:p>
          </p:txBody>
        </p:sp>
        <p:sp>
          <p:nvSpPr>
            <p:cNvPr id="5" name="Rectangle 4"/>
            <p:cNvSpPr/>
            <p:nvPr/>
          </p:nvSpPr>
          <p:spPr>
            <a:xfrm>
              <a:off x="2391192" y="4008387"/>
              <a:ext cx="726758" cy="95843"/>
            </a:xfrm>
            <a:prstGeom prst="rect">
              <a:avLst/>
            </a:prstGeom>
            <a:solidFill>
              <a:srgbClr val="F95207"/>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33" name="Rectangle 32"/>
            <p:cNvSpPr/>
            <p:nvPr/>
          </p:nvSpPr>
          <p:spPr>
            <a:xfrm>
              <a:off x="2755884" y="4454231"/>
              <a:ext cx="1039433" cy="95843"/>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34" name="Rectangle 33"/>
            <p:cNvSpPr/>
            <p:nvPr/>
          </p:nvSpPr>
          <p:spPr>
            <a:xfrm>
              <a:off x="2685991" y="5592969"/>
              <a:ext cx="726758" cy="110958"/>
            </a:xfrm>
            <a:prstGeom prst="rect">
              <a:avLst/>
            </a:prstGeom>
            <a:solidFill>
              <a:schemeClr val="tx2">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grpSp>
    </p:spTree>
    <p:extLst>
      <p:ext uri="{BB962C8B-B14F-4D97-AF65-F5344CB8AC3E}">
        <p14:creationId xmlns:p14="http://schemas.microsoft.com/office/powerpoint/2010/main" val="3167302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Objet 22" hidden="1"/>
          <p:cNvGraphicFramePr>
            <a:graphicFrameLocks noChangeAspect="1"/>
          </p:cNvGraphicFramePr>
          <p:nvPr>
            <p:custDataLst>
              <p:tags r:id="rId2"/>
            </p:custDataLst>
            <p:extLst>
              <p:ext uri="{D42A27DB-BD31-4B8C-83A1-F6EECF244321}">
                <p14:modId xmlns:p14="http://schemas.microsoft.com/office/powerpoint/2010/main" val="38196498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4848" name="Diapositive think-cell" r:id="rId4" imgW="421" imgH="420" progId="TCLayout.ActiveDocument.1">
                  <p:embed/>
                </p:oleObj>
              </mc:Choice>
              <mc:Fallback>
                <p:oleObj name="Diapositive think-cell" r:id="rId4" imgW="421" imgH="420" progId="TCLayout.ActiveDocument.1">
                  <p:embed/>
                  <p:pic>
                    <p:nvPicPr>
                      <p:cNvPr id="23" name="Objet 2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0" name="ZoneTexte 29">
            <a:extLst>
              <a:ext uri="{FF2B5EF4-FFF2-40B4-BE49-F238E27FC236}">
                <a16:creationId xmlns:a16="http://schemas.microsoft.com/office/drawing/2014/main" xmlns="" id="{0565D40E-4DA9-44F6-B384-2C036A415279}"/>
              </a:ext>
            </a:extLst>
          </p:cNvPr>
          <p:cNvSpPr txBox="1"/>
          <p:nvPr/>
        </p:nvSpPr>
        <p:spPr>
          <a:xfrm>
            <a:off x="384560" y="1827890"/>
            <a:ext cx="9032936" cy="4814081"/>
          </a:xfrm>
          <a:prstGeom prst="rect">
            <a:avLst/>
          </a:prstGeom>
          <a:ln>
            <a:solidFill>
              <a:schemeClr val="tx1"/>
            </a:solidFill>
          </a:ln>
        </p:spPr>
        <p:txBody>
          <a:bodyPr vert="horz" lIns="144000" tIns="41994" rIns="83988" bIns="41994" rtlCol="0">
            <a:noAutofit/>
          </a:bodyPr>
          <a:lstStyle>
            <a:defPPr>
              <a:defRPr lang="fr-FR"/>
            </a:defPPr>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100" b="1">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1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pPr lvl="1">
              <a:spcBef>
                <a:spcPts val="600"/>
              </a:spcBef>
              <a:buNone/>
            </a:pPr>
            <a:endParaRPr lang="fr-FR" dirty="0"/>
          </a:p>
          <a:p>
            <a:pPr lvl="1">
              <a:spcBef>
                <a:spcPts val="600"/>
              </a:spcBef>
              <a:buNone/>
            </a:pPr>
            <a:r>
              <a:rPr lang="fr-FR" dirty="0"/>
              <a:t>Chaque jour, prendre 3 mn pour « jeter un coup d’œil » à son EPH</a:t>
            </a:r>
          </a:p>
        </p:txBody>
      </p:sp>
      <p:sp>
        <p:nvSpPr>
          <p:cNvPr id="25" name="Rectangle 24">
            <a:extLst>
              <a:ext uri="{FF2B5EF4-FFF2-40B4-BE49-F238E27FC236}">
                <a16:creationId xmlns:a16="http://schemas.microsoft.com/office/drawing/2014/main" xmlns="" id="{C33865D5-B5B1-4825-9ADC-AA980CD03510}"/>
              </a:ext>
            </a:extLst>
          </p:cNvPr>
          <p:cNvSpPr/>
          <p:nvPr/>
        </p:nvSpPr>
        <p:spPr>
          <a:xfrm>
            <a:off x="385873" y="1532458"/>
            <a:ext cx="9032936" cy="316835"/>
          </a:xfrm>
          <a:prstGeom prst="rect">
            <a:avLst/>
          </a:prstGeom>
          <a:solidFill>
            <a:schemeClr val="accent4">
              <a:lumMod val="7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EN QUOI CA CONSISTE ?</a:t>
            </a:r>
          </a:p>
        </p:txBody>
      </p:sp>
      <p:sp>
        <p:nvSpPr>
          <p:cNvPr id="28" name="Espace réservé du texte 2">
            <a:extLst>
              <a:ext uri="{FF2B5EF4-FFF2-40B4-BE49-F238E27FC236}">
                <a16:creationId xmlns:a16="http://schemas.microsoft.com/office/drawing/2014/main" xmlns="" id="{17BC8E3B-0234-4D8E-9778-0A09F255C034}"/>
              </a:ext>
            </a:extLst>
          </p:cNvPr>
          <p:cNvSpPr txBox="1">
            <a:spLocks/>
          </p:cNvSpPr>
          <p:nvPr/>
        </p:nvSpPr>
        <p:spPr>
          <a:xfrm>
            <a:off x="1424608" y="92028"/>
            <a:ext cx="691020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algn="ctr"/>
            <a:r>
              <a:rPr lang="fr-FR" dirty="0"/>
              <a:t>Action Transverse : Le pilotage de l’activité en agence dans l’EPH</a:t>
            </a:r>
          </a:p>
        </p:txBody>
      </p:sp>
      <p:grpSp>
        <p:nvGrpSpPr>
          <p:cNvPr id="10" name="Groupe 9">
            <a:extLst>
              <a:ext uri="{FF2B5EF4-FFF2-40B4-BE49-F238E27FC236}">
                <a16:creationId xmlns:a16="http://schemas.microsoft.com/office/drawing/2014/main" xmlns="" id="{6C32B7CE-E54C-49A1-AF58-EBAA3034238C}"/>
              </a:ext>
            </a:extLst>
          </p:cNvPr>
          <p:cNvGrpSpPr/>
          <p:nvPr/>
        </p:nvGrpSpPr>
        <p:grpSpPr>
          <a:xfrm>
            <a:off x="344488" y="2638364"/>
            <a:ext cx="3036713" cy="4045146"/>
            <a:chOff x="416496" y="2599864"/>
            <a:chExt cx="3036713" cy="4045146"/>
          </a:xfrm>
        </p:grpSpPr>
        <p:pic>
          <p:nvPicPr>
            <p:cNvPr id="24" name="Image 23">
              <a:extLst>
                <a:ext uri="{FF2B5EF4-FFF2-40B4-BE49-F238E27FC236}">
                  <a16:creationId xmlns:a16="http://schemas.microsoft.com/office/drawing/2014/main" xmlns="" id="{11C498B7-A911-49C6-ADD8-5328408F659F}"/>
                </a:ext>
              </a:extLst>
            </p:cNvPr>
            <p:cNvPicPr>
              <a:picLocks noChangeAspect="1"/>
            </p:cNvPicPr>
            <p:nvPr/>
          </p:nvPicPr>
          <p:blipFill rotWithShape="1">
            <a:blip r:embed="rId6"/>
            <a:srcRect l="15761" t="7529" r="19205" b="6292"/>
            <a:stretch/>
          </p:blipFill>
          <p:spPr bwMode="auto">
            <a:xfrm>
              <a:off x="416496" y="2599864"/>
              <a:ext cx="3036713" cy="22442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7" name="Image 26">
              <a:extLst>
                <a:ext uri="{FF2B5EF4-FFF2-40B4-BE49-F238E27FC236}">
                  <a16:creationId xmlns:a16="http://schemas.microsoft.com/office/drawing/2014/main" xmlns="" id="{9D2C27F9-EF52-4B02-8A27-E55289F2BBE9}"/>
                </a:ext>
              </a:extLst>
            </p:cNvPr>
            <p:cNvPicPr>
              <a:picLocks noChangeAspect="1"/>
            </p:cNvPicPr>
            <p:nvPr/>
          </p:nvPicPr>
          <p:blipFill rotWithShape="1">
            <a:blip r:embed="rId7"/>
            <a:srcRect l="15894" t="28000" r="19073" b="3481"/>
            <a:stretch/>
          </p:blipFill>
          <p:spPr bwMode="auto">
            <a:xfrm>
              <a:off x="416496" y="4845277"/>
              <a:ext cx="3036713" cy="179973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
        <p:nvSpPr>
          <p:cNvPr id="31" name="ZoneTexte 30">
            <a:extLst>
              <a:ext uri="{FF2B5EF4-FFF2-40B4-BE49-F238E27FC236}">
                <a16:creationId xmlns:a16="http://schemas.microsoft.com/office/drawing/2014/main" xmlns="" id="{313C6EEF-6C57-4DBF-A3CA-F4992AA5B691}"/>
              </a:ext>
            </a:extLst>
          </p:cNvPr>
          <p:cNvSpPr txBox="1"/>
          <p:nvPr/>
        </p:nvSpPr>
        <p:spPr>
          <a:xfrm>
            <a:off x="3453209" y="2599863"/>
            <a:ext cx="5820271" cy="4042109"/>
          </a:xfrm>
          <a:prstGeom prst="rect">
            <a:avLst/>
          </a:prstGeom>
          <a:ln>
            <a:noFill/>
          </a:ln>
        </p:spPr>
        <p:txBody>
          <a:bodyPr vert="horz" lIns="144000" tIns="41994" rIns="83988" bIns="41994" rtlCol="0">
            <a:noAutofit/>
          </a:bodyPr>
          <a:lstStyle>
            <a:defPPr>
              <a:defRPr lang="fr-FR"/>
            </a:defPPr>
            <a:lvl1pPr lvl="0" indent="0" defTabSz="736609">
              <a:lnSpc>
                <a:spcPct val="100000"/>
              </a:lnSpc>
              <a:spcBef>
                <a:spcPts val="1200"/>
              </a:spcBef>
              <a:spcAft>
                <a:spcPts val="0"/>
              </a:spcAft>
              <a:buFont typeface="Calibri" panose="020F0502020204030204" pitchFamily="34" charset="0"/>
              <a:buChar char="​"/>
              <a:tabLst>
                <a:tab pos="0" algn="l"/>
              </a:tabLst>
              <a:defRPr sz="1400" b="0" cap="all" baseline="0">
                <a:solidFill>
                  <a:schemeClr val="tx2"/>
                </a:solidFill>
                <a:latin typeface="Calibri" panose="020F0502020204030204" pitchFamily="34" charset="0"/>
                <a:cs typeface="Arial" panose="020B0604020202020204" pitchFamily="34" charset="0"/>
              </a:defRPr>
            </a:lvl1pPr>
            <a:lvl2pPr marL="0" lvl="1" indent="0" defTabSz="736609">
              <a:lnSpc>
                <a:spcPct val="100000"/>
              </a:lnSpc>
              <a:spcBef>
                <a:spcPts val="400"/>
              </a:spcBef>
              <a:spcAft>
                <a:spcPts val="0"/>
              </a:spcAft>
              <a:buFont typeface="Calibri" panose="020F0502020204030204" pitchFamily="34" charset="0"/>
              <a:buChar char="​"/>
              <a:tabLst>
                <a:tab pos="0" algn="l"/>
              </a:tabLst>
              <a:defRPr sz="1100" b="1">
                <a:latin typeface="Calibri" panose="020F0502020204030204" pitchFamily="34" charset="0"/>
                <a:cs typeface="Arial" panose="020B0604020202020204" pitchFamily="34" charset="0"/>
              </a:defRPr>
            </a:lvl2pPr>
            <a:lvl3pPr marL="177800" lvl="2" indent="-177800" defTabSz="736609">
              <a:lnSpc>
                <a:spcPct val="100000"/>
              </a:lnSpc>
              <a:spcBef>
                <a:spcPts val="200"/>
              </a:spcBef>
              <a:spcAft>
                <a:spcPts val="0"/>
              </a:spcAft>
              <a:buFont typeface="Calibri" panose="020F0502020204030204" pitchFamily="34" charset="0"/>
              <a:buChar char="&gt;"/>
              <a:tabLst>
                <a:tab pos="0" algn="l"/>
              </a:tabLst>
              <a:defRPr sz="1100" b="0">
                <a:latin typeface="Calibri" panose="020F0502020204030204" pitchFamily="34" charset="0"/>
                <a:cs typeface="Arial" panose="020B0604020202020204" pitchFamily="34" charset="0"/>
              </a:defRPr>
            </a:lvl3pPr>
            <a:lvl4pPr marL="266700" lvl="3" indent="-85725" defTabSz="736609">
              <a:lnSpc>
                <a:spcPct val="100000"/>
              </a:lnSpc>
              <a:spcBef>
                <a:spcPts val="200"/>
              </a:spcBef>
              <a:spcAft>
                <a:spcPts val="0"/>
              </a:spcAft>
              <a:buFont typeface="Calibri" panose="020F0502020204030204" pitchFamily="34" charset="0"/>
              <a:buChar char="-"/>
              <a:tabLst>
                <a:tab pos="0" algn="l"/>
              </a:tabLst>
              <a:defRPr sz="1200">
                <a:latin typeface="Calibri" panose="020F0502020204030204" pitchFamily="34" charset="0"/>
                <a:cs typeface="Arial" panose="020B0604020202020204" pitchFamily="34" charset="0"/>
              </a:defRPr>
            </a:lvl4pPr>
            <a:lvl5pPr marL="266700" lvl="4" indent="-85725" defTabSz="736609">
              <a:lnSpc>
                <a:spcPct val="100000"/>
              </a:lnSpc>
              <a:spcBef>
                <a:spcPts val="200"/>
              </a:spcBef>
              <a:spcAft>
                <a:spcPts val="0"/>
              </a:spcAft>
              <a:buFont typeface="Arial" panose="020B0604020202020204" pitchFamily="34" charset="0"/>
              <a:buChar char="​"/>
              <a:tabLst>
                <a:tab pos="0" algn="l"/>
              </a:tabLst>
              <a:defRPr sz="1100" i="1">
                <a:latin typeface="Calibri" panose="020F0502020204030204" pitchFamily="34" charset="0"/>
                <a:cs typeface="Arial" panose="020B0604020202020204" pitchFamily="34" charset="0"/>
              </a:defRPr>
            </a:lvl5pPr>
            <a:lvl6pPr marL="271463" lvl="5" indent="0" defTabSz="736609">
              <a:lnSpc>
                <a:spcPct val="90000"/>
              </a:lnSpc>
              <a:spcBef>
                <a:spcPts val="403"/>
              </a:spcBef>
              <a:buFont typeface="Calibri" panose="020F0502020204030204" pitchFamily="34" charset="0"/>
              <a:buChar char="​"/>
              <a:defRPr sz="1100" i="1"/>
            </a:lvl6pPr>
            <a:lvl7pPr marL="271463" lvl="6" indent="0" defTabSz="736609">
              <a:lnSpc>
                <a:spcPct val="90000"/>
              </a:lnSpc>
              <a:spcBef>
                <a:spcPts val="403"/>
              </a:spcBef>
              <a:buFont typeface="Calibri" panose="020F0502020204030204" pitchFamily="34" charset="0"/>
              <a:buChar char="​"/>
              <a:defRPr sz="1100" i="1"/>
            </a:lvl7pPr>
            <a:lvl8pPr marL="271463" lvl="7" indent="0" defTabSz="736609">
              <a:lnSpc>
                <a:spcPct val="90000"/>
              </a:lnSpc>
              <a:spcBef>
                <a:spcPts val="403"/>
              </a:spcBef>
              <a:buFont typeface="Calibri" panose="020F0502020204030204" pitchFamily="34" charset="0"/>
              <a:buChar char="​"/>
              <a:defRPr sz="1100" i="1"/>
            </a:lvl8pPr>
            <a:lvl9pPr marL="271463" lvl="8" indent="0" defTabSz="736609">
              <a:lnSpc>
                <a:spcPct val="90000"/>
              </a:lnSpc>
              <a:spcBef>
                <a:spcPts val="403"/>
              </a:spcBef>
              <a:buFont typeface="Calibri" panose="020F0502020204030204" pitchFamily="34" charset="0"/>
              <a:buChar char="​"/>
              <a:defRPr sz="1100" i="1"/>
            </a:lvl9pPr>
          </a:lstStyle>
          <a:p>
            <a:pPr marL="171450" lvl="1" indent="-171450">
              <a:spcBef>
                <a:spcPts val="600"/>
              </a:spcBef>
              <a:buFont typeface="Calibri" panose="020F0502020204030204" pitchFamily="34" charset="0"/>
              <a:buChar char="&gt;"/>
            </a:pPr>
            <a:r>
              <a:rPr lang="fr-FR" dirty="0"/>
              <a:t>Réflexe 1 :</a:t>
            </a:r>
            <a:r>
              <a:rPr lang="fr-FR" b="0" dirty="0"/>
              <a:t> surveiller les </a:t>
            </a:r>
            <a:r>
              <a:rPr lang="fr-FR" dirty="0">
                <a:solidFill>
                  <a:schemeClr val="tx2"/>
                </a:solidFill>
              </a:rPr>
              <a:t>changements de maturité </a:t>
            </a:r>
            <a:r>
              <a:rPr lang="fr-FR" b="0" dirty="0"/>
              <a:t>des</a:t>
            </a:r>
            <a:r>
              <a:rPr lang="fr-FR" dirty="0"/>
              <a:t> </a:t>
            </a:r>
            <a:r>
              <a:rPr lang="fr-FR" b="0" dirty="0"/>
              <a:t>clients </a:t>
            </a:r>
            <a:r>
              <a:rPr lang="fr-FR" b="0" dirty="0">
                <a:sym typeface="Wingdings" panose="05000000000000000000" pitchFamily="2" charset="2"/>
              </a:rPr>
              <a:t> un client qui vient de signer un compromis est à rappeler sans tarder pour envisager un nouvel échange !</a:t>
            </a:r>
          </a:p>
          <a:p>
            <a:pPr marL="171450" lvl="1" indent="-171450">
              <a:spcBef>
                <a:spcPts val="600"/>
              </a:spcBef>
              <a:buFont typeface="Calibri" panose="020F0502020204030204" pitchFamily="34" charset="0"/>
              <a:buChar char="&gt;"/>
            </a:pPr>
            <a:endParaRPr lang="fr-FR" b="1" dirty="0"/>
          </a:p>
          <a:p>
            <a:pPr marL="171450" lvl="1" indent="-171450">
              <a:spcBef>
                <a:spcPts val="600"/>
              </a:spcBef>
              <a:buFont typeface="Calibri" panose="020F0502020204030204" pitchFamily="34" charset="0"/>
              <a:buChar char="&gt;"/>
            </a:pPr>
            <a:endParaRPr lang="fr-FR" b="1" dirty="0"/>
          </a:p>
          <a:p>
            <a:pPr marL="171450" lvl="1" indent="-171450">
              <a:spcBef>
                <a:spcPts val="600"/>
              </a:spcBef>
              <a:buFont typeface="Calibri" panose="020F0502020204030204" pitchFamily="34" charset="0"/>
              <a:buChar char="&gt;"/>
            </a:pPr>
            <a:r>
              <a:rPr lang="fr-FR" b="1" dirty="0"/>
              <a:t>Réflexe 2 : </a:t>
            </a:r>
            <a:r>
              <a:rPr lang="fr-FR" b="0" dirty="0"/>
              <a:t>surveiller les </a:t>
            </a:r>
            <a:r>
              <a:rPr lang="fr-FR" dirty="0">
                <a:solidFill>
                  <a:schemeClr val="tx2"/>
                </a:solidFill>
              </a:rPr>
              <a:t>validations de simulations des clients </a:t>
            </a:r>
            <a:r>
              <a:rPr lang="fr-FR" dirty="0">
                <a:sym typeface="Wingdings" panose="05000000000000000000" pitchFamily="2" charset="2"/>
              </a:rPr>
              <a:t> </a:t>
            </a:r>
            <a:r>
              <a:rPr lang="fr-FR" b="0" dirty="0">
                <a:sym typeface="Wingdings" panose="05000000000000000000" pitchFamily="2" charset="2"/>
              </a:rPr>
              <a:t>un client qui vient de valider sa simulation est à rappeler sans tarder ! Voir fiche étape : « </a:t>
            </a:r>
            <a:r>
              <a:rPr lang="fr-FR" b="0" dirty="0">
                <a:sym typeface="Wingdings" panose="05000000000000000000" pitchFamily="2" charset="2"/>
                <a:hlinkClick r:id="" action="ppaction://noaction"/>
              </a:rPr>
              <a:t>l’appel validation client</a:t>
            </a:r>
            <a:r>
              <a:rPr lang="fr-FR" b="0" dirty="0">
                <a:sym typeface="Wingdings" panose="05000000000000000000" pitchFamily="2" charset="2"/>
              </a:rPr>
              <a:t> »</a:t>
            </a:r>
          </a:p>
          <a:p>
            <a:pPr marL="171450" lvl="1" indent="-171450">
              <a:spcBef>
                <a:spcPts val="600"/>
              </a:spcBef>
              <a:buFont typeface="Calibri" panose="020F0502020204030204" pitchFamily="34" charset="0"/>
              <a:buChar char="&gt;"/>
            </a:pPr>
            <a:endParaRPr lang="fr-FR" dirty="0">
              <a:sym typeface="Wingdings" panose="05000000000000000000" pitchFamily="2" charset="2"/>
            </a:endParaRPr>
          </a:p>
          <a:p>
            <a:pPr lvl="1">
              <a:spcBef>
                <a:spcPts val="600"/>
              </a:spcBef>
              <a:buNone/>
            </a:pPr>
            <a:endParaRPr lang="fr-FR" dirty="0">
              <a:sym typeface="Wingdings" panose="05000000000000000000" pitchFamily="2" charset="2"/>
            </a:endParaRPr>
          </a:p>
          <a:p>
            <a:pPr marL="171450" lvl="1" indent="-171450">
              <a:spcBef>
                <a:spcPts val="600"/>
              </a:spcBef>
              <a:buFont typeface="Calibri" panose="020F0502020204030204" pitchFamily="34" charset="0"/>
              <a:buChar char="&gt;"/>
            </a:pPr>
            <a:r>
              <a:rPr lang="fr-FR" dirty="0">
                <a:sym typeface="Wingdings" panose="05000000000000000000" pitchFamily="2" charset="2"/>
              </a:rPr>
              <a:t>Réflexe 3 : </a:t>
            </a:r>
            <a:r>
              <a:rPr lang="fr-FR" b="0" dirty="0">
                <a:sym typeface="Wingdings" panose="05000000000000000000" pitchFamily="2" charset="2"/>
              </a:rPr>
              <a:t>consulter les dossiers en cours et regarder ceux qu’il faut relancer ou faire avancer</a:t>
            </a:r>
          </a:p>
          <a:p>
            <a:pPr marL="349250" lvl="2" indent="-171450">
              <a:spcBef>
                <a:spcPts val="600"/>
              </a:spcBef>
              <a:buFont typeface="Calibri" panose="020F0502020204030204" pitchFamily="34" charset="0"/>
              <a:buChar char="-"/>
            </a:pPr>
            <a:r>
              <a:rPr lang="fr-FR" dirty="0">
                <a:sym typeface="Wingdings" panose="05000000000000000000" pitchFamily="2" charset="2"/>
              </a:rPr>
              <a:t>Non pontés</a:t>
            </a:r>
          </a:p>
          <a:p>
            <a:pPr marL="349250" lvl="2" indent="-171450">
              <a:spcBef>
                <a:spcPts val="600"/>
              </a:spcBef>
              <a:buFont typeface="Calibri" panose="020F0502020204030204" pitchFamily="34" charset="0"/>
              <a:buChar char="-"/>
            </a:pPr>
            <a:r>
              <a:rPr lang="fr-FR" b="0" dirty="0">
                <a:sym typeface="Wingdings" panose="05000000000000000000" pitchFamily="2" charset="2"/>
              </a:rPr>
              <a:t>En attente de décision</a:t>
            </a:r>
          </a:p>
          <a:p>
            <a:pPr marL="349250" lvl="2" indent="-171450">
              <a:spcBef>
                <a:spcPts val="600"/>
              </a:spcBef>
              <a:buFont typeface="Calibri" panose="020F0502020204030204" pitchFamily="34" charset="0"/>
              <a:buChar char="-"/>
            </a:pPr>
            <a:r>
              <a:rPr lang="fr-FR" dirty="0">
                <a:sym typeface="Wingdings" panose="05000000000000000000" pitchFamily="2" charset="2"/>
              </a:rPr>
              <a:t>En attente de signature</a:t>
            </a:r>
          </a:p>
          <a:p>
            <a:pPr marL="349250" lvl="2" indent="-171450">
              <a:spcBef>
                <a:spcPts val="600"/>
              </a:spcBef>
              <a:buFont typeface="Calibri" panose="020F0502020204030204" pitchFamily="34" charset="0"/>
              <a:buChar char="-"/>
            </a:pPr>
            <a:r>
              <a:rPr lang="fr-FR" b="0" dirty="0">
                <a:sym typeface="Wingdings" panose="05000000000000000000" pitchFamily="2" charset="2"/>
              </a:rPr>
              <a:t>En attente de réalisation</a:t>
            </a:r>
          </a:p>
          <a:p>
            <a:pPr marL="349250" lvl="2" indent="-171450">
              <a:spcBef>
                <a:spcPts val="600"/>
              </a:spcBef>
            </a:pPr>
            <a:endParaRPr lang="fr-FR" dirty="0"/>
          </a:p>
        </p:txBody>
      </p:sp>
      <p:sp>
        <p:nvSpPr>
          <p:cNvPr id="2" name="Rectangle 1">
            <a:extLst>
              <a:ext uri="{FF2B5EF4-FFF2-40B4-BE49-F238E27FC236}">
                <a16:creationId xmlns:a16="http://schemas.microsoft.com/office/drawing/2014/main" xmlns="" id="{56A3A296-CA25-4EC7-B2BA-CC6B7588B7E7}"/>
              </a:ext>
            </a:extLst>
          </p:cNvPr>
          <p:cNvSpPr/>
          <p:nvPr/>
        </p:nvSpPr>
        <p:spPr>
          <a:xfrm>
            <a:off x="1462337" y="5733256"/>
            <a:ext cx="1923497" cy="950254"/>
          </a:xfrm>
          <a:prstGeom prst="rect">
            <a:avLst/>
          </a:prstGeom>
          <a:noFill/>
          <a:ln w="28575"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cxnSp>
        <p:nvCxnSpPr>
          <p:cNvPr id="4" name="Connecteur : en angle 3">
            <a:extLst>
              <a:ext uri="{FF2B5EF4-FFF2-40B4-BE49-F238E27FC236}">
                <a16:creationId xmlns:a16="http://schemas.microsoft.com/office/drawing/2014/main" xmlns="" id="{4AF46553-8EAF-4380-B7BF-DECB2B0DD0CD}"/>
              </a:ext>
            </a:extLst>
          </p:cNvPr>
          <p:cNvCxnSpPr>
            <a:cxnSpLocks/>
            <a:endCxn id="2" idx="3"/>
          </p:cNvCxnSpPr>
          <p:nvPr/>
        </p:nvCxnSpPr>
        <p:spPr>
          <a:xfrm rot="5400000">
            <a:off x="2743722" y="5295248"/>
            <a:ext cx="1555247" cy="271022"/>
          </a:xfrm>
          <a:prstGeom prst="bentConnector2">
            <a:avLst/>
          </a:prstGeom>
          <a:ln w="28575" cap="rnd">
            <a:solidFill>
              <a:schemeClr val="tx2"/>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xmlns="" id="{2C011C74-DB8F-418B-A695-840FA278D99B}"/>
              </a:ext>
            </a:extLst>
          </p:cNvPr>
          <p:cNvSpPr/>
          <p:nvPr/>
        </p:nvSpPr>
        <p:spPr>
          <a:xfrm>
            <a:off x="-15851" y="-88"/>
            <a:ext cx="1421629" cy="332743"/>
          </a:xfrm>
          <a:prstGeom prst="rect">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ÉTAPE</a:t>
            </a:r>
          </a:p>
        </p:txBody>
      </p:sp>
      <p:pic>
        <p:nvPicPr>
          <p:cNvPr id="17" name="Image 16">
            <a:hlinkClick r:id="rId8" action="ppaction://hlinksldjump"/>
            <a:extLst>
              <a:ext uri="{FF2B5EF4-FFF2-40B4-BE49-F238E27FC236}">
                <a16:creationId xmlns:a16="http://schemas.microsoft.com/office/drawing/2014/main" xmlns="" id="{E2C8A548-6615-4BB0-8F82-205961550911}"/>
              </a:ext>
            </a:extLst>
          </p:cNvPr>
          <p:cNvPicPr>
            <a:picLocks noChangeAspect="1"/>
          </p:cNvPicPr>
          <p:nvPr/>
        </p:nvPicPr>
        <p:blipFill rotWithShape="1">
          <a:blip r:embed="rId9"/>
          <a:srcRect t="10077"/>
          <a:stretch/>
        </p:blipFill>
        <p:spPr>
          <a:xfrm>
            <a:off x="56456" y="395411"/>
            <a:ext cx="1421629" cy="1005196"/>
          </a:xfrm>
          <a:prstGeom prst="rect">
            <a:avLst/>
          </a:prstGeom>
        </p:spPr>
      </p:pic>
      <p:sp>
        <p:nvSpPr>
          <p:cNvPr id="18" name="Rectangle 17">
            <a:extLst>
              <a:ext uri="{FF2B5EF4-FFF2-40B4-BE49-F238E27FC236}">
                <a16:creationId xmlns:a16="http://schemas.microsoft.com/office/drawing/2014/main" xmlns="" id="{C7D47AC1-44B3-4594-BBE0-CB757BD5BE3A}"/>
              </a:ext>
            </a:extLst>
          </p:cNvPr>
          <p:cNvSpPr/>
          <p:nvPr/>
        </p:nvSpPr>
        <p:spPr>
          <a:xfrm>
            <a:off x="382945" y="408194"/>
            <a:ext cx="543975" cy="83389"/>
          </a:xfrm>
          <a:prstGeom prst="rect">
            <a:avLst/>
          </a:prstGeom>
          <a:noFill/>
          <a:ln w="28575" cap="flat" cmpd="sng" algn="ctr">
            <a:solidFill>
              <a:schemeClr val="tx1">
                <a:lumMod val="95000"/>
                <a:lumOff val="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a:solidFill>
                <a:schemeClr val="tx1"/>
              </a:solidFill>
            </a:endParaRPr>
          </a:p>
        </p:txBody>
      </p:sp>
    </p:spTree>
    <p:extLst>
      <p:ext uri="{BB962C8B-B14F-4D97-AF65-F5344CB8AC3E}">
        <p14:creationId xmlns:p14="http://schemas.microsoft.com/office/powerpoint/2010/main" val="142012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1150185" y="757464"/>
            <a:ext cx="5603015" cy="3816480"/>
          </a:xfrm>
        </p:spPr>
        <p:txBody>
          <a:bodyPr/>
          <a:lstStyle/>
          <a:p>
            <a:r>
              <a:rPr lang="fr-FR" sz="7200" dirty="0" smtClean="0"/>
              <a:t>Annexes</a:t>
            </a:r>
            <a:endParaRPr lang="fr-FR" sz="7200" dirty="0"/>
          </a:p>
        </p:txBody>
      </p:sp>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 name="ZoneTexte 1"/>
          <p:cNvSpPr txBox="1"/>
          <p:nvPr/>
        </p:nvSpPr>
        <p:spPr>
          <a:xfrm>
            <a:off x="3296816" y="3429000"/>
            <a:ext cx="5616624" cy="923330"/>
          </a:xfrm>
          <a:prstGeom prst="rect">
            <a:avLst/>
          </a:prstGeom>
          <a:noFill/>
        </p:spPr>
        <p:txBody>
          <a:bodyPr wrap="square" rtlCol="0">
            <a:spAutoFit/>
          </a:bodyPr>
          <a:lstStyle/>
          <a:p>
            <a:r>
              <a:rPr lang="fr-FR" sz="1800" b="1" dirty="0" smtClean="0">
                <a:hlinkClick r:id="rId2" action="ppaction://hlinksldjump"/>
              </a:rPr>
              <a:t>0.1 Les prêts habitats</a:t>
            </a:r>
            <a:endParaRPr lang="fr-FR" sz="1800" b="1" dirty="0" smtClean="0"/>
          </a:p>
          <a:p>
            <a:r>
              <a:rPr lang="fr-FR" sz="1800" b="1" dirty="0" smtClean="0">
                <a:hlinkClick r:id="rId3" action="ppaction://hlinksldjump"/>
              </a:rPr>
              <a:t>0.2 Les garanties</a:t>
            </a:r>
            <a:endParaRPr lang="fr-FR" sz="1800" b="1" dirty="0" smtClean="0"/>
          </a:p>
          <a:p>
            <a:r>
              <a:rPr lang="fr-FR" sz="1800" b="1" dirty="0" smtClean="0">
                <a:hlinkClick r:id="rId4" action="ppaction://hlinksldjump"/>
              </a:rPr>
              <a:t>0.3 Différé d’amortissement</a:t>
            </a:r>
            <a:endParaRPr lang="fr-FR" sz="1800" b="1" dirty="0" smtClean="0"/>
          </a:p>
        </p:txBody>
      </p:sp>
    </p:spTree>
    <p:extLst>
      <p:ext uri="{BB962C8B-B14F-4D97-AF65-F5344CB8AC3E}">
        <p14:creationId xmlns:p14="http://schemas.microsoft.com/office/powerpoint/2010/main" val="3729110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 name="Espace réservé du texte 2"/>
          <p:cNvSpPr txBox="1">
            <a:spLocks/>
          </p:cNvSpPr>
          <p:nvPr/>
        </p:nvSpPr>
        <p:spPr>
          <a:xfrm>
            <a:off x="2000671" y="235247"/>
            <a:ext cx="7344817" cy="726305"/>
          </a:xfrm>
          <a:prstGeom prst="rect">
            <a:avLst/>
          </a:prstGeom>
        </p:spPr>
        <p:txBody>
          <a:bodyPr vert="horz" lIns="0" tIns="41994" rIns="83988" bIns="41994" rtlCol="0" anchor="ctr">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a:buNone/>
            </a:pPr>
            <a:r>
              <a:rPr lang="fr-FR" dirty="0" smtClean="0"/>
              <a:t>Les prêts habitat (1/2)</a:t>
            </a:r>
            <a:endParaRPr lang="fr-FR" dirty="0"/>
          </a:p>
        </p:txBody>
      </p:sp>
      <p:sp>
        <p:nvSpPr>
          <p:cNvPr id="6" name="Rectangle à coins arrondis 5"/>
          <p:cNvSpPr/>
          <p:nvPr/>
        </p:nvSpPr>
        <p:spPr>
          <a:xfrm>
            <a:off x="1249812" y="235247"/>
            <a:ext cx="540000" cy="726305"/>
          </a:xfrm>
          <a:prstGeom prst="roundRect">
            <a:avLst>
              <a:gd name="adj" fmla="val 0"/>
            </a:avLst>
          </a:prstGeom>
          <a:solidFill>
            <a:schemeClr val="bg1">
              <a:lumMod val="85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2000" dirty="0" smtClean="0">
                <a:solidFill>
                  <a:schemeClr val="tx1"/>
                </a:solidFill>
              </a:rPr>
              <a:t>0.1</a:t>
            </a:r>
            <a:endParaRPr lang="fr-FR" sz="2000" dirty="0">
              <a:solidFill>
                <a:schemeClr val="tx1"/>
              </a:solidFill>
            </a:endParaRPr>
          </a:p>
        </p:txBody>
      </p:sp>
      <p:sp>
        <p:nvSpPr>
          <p:cNvPr id="8" name="Rectangle à coins arrondis 7"/>
          <p:cNvSpPr/>
          <p:nvPr/>
        </p:nvSpPr>
        <p:spPr>
          <a:xfrm>
            <a:off x="673748" y="1533929"/>
            <a:ext cx="754825" cy="4730246"/>
          </a:xfrm>
          <a:prstGeom prst="roundRect">
            <a:avLst>
              <a:gd name="adj" fmla="val 0"/>
            </a:avLst>
          </a:prstGeom>
          <a:solidFill>
            <a:schemeClr val="accent2">
              <a:lumMod val="60000"/>
              <a:lumOff val="40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1000" b="1" dirty="0" smtClean="0">
                <a:solidFill>
                  <a:schemeClr val="bg1"/>
                </a:solidFill>
              </a:rPr>
              <a:t>Prêts réglementés</a:t>
            </a:r>
            <a:endParaRPr lang="fr-FR" sz="1000" b="1" dirty="0">
              <a:solidFill>
                <a:schemeClr val="bg1"/>
              </a:solidFill>
            </a:endParaRPr>
          </a:p>
        </p:txBody>
      </p:sp>
      <p:grpSp>
        <p:nvGrpSpPr>
          <p:cNvPr id="37" name="Groupe 36"/>
          <p:cNvGrpSpPr/>
          <p:nvPr/>
        </p:nvGrpSpPr>
        <p:grpSpPr>
          <a:xfrm>
            <a:off x="1568624" y="1533929"/>
            <a:ext cx="7622932" cy="1169551"/>
            <a:chOff x="1568624" y="1533929"/>
            <a:chExt cx="7622932" cy="1169551"/>
          </a:xfrm>
        </p:grpSpPr>
        <p:sp>
          <p:nvSpPr>
            <p:cNvPr id="11" name="Rectangle à coins arrondis 10"/>
            <p:cNvSpPr/>
            <p:nvPr/>
          </p:nvSpPr>
          <p:spPr>
            <a:xfrm>
              <a:off x="1568624" y="1557995"/>
              <a:ext cx="623823" cy="1121419"/>
            </a:xfrm>
            <a:prstGeom prst="roundRect">
              <a:avLst>
                <a:gd name="adj" fmla="val 0"/>
              </a:avLst>
            </a:prstGeom>
            <a:solidFill>
              <a:schemeClr val="bg1">
                <a:lumMod val="8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1000" dirty="0" smtClean="0">
                  <a:solidFill>
                    <a:schemeClr val="tx1"/>
                  </a:solidFill>
                </a:rPr>
                <a:t>PTZ</a:t>
              </a:r>
              <a:endParaRPr lang="fr-FR" sz="1000" dirty="0">
                <a:solidFill>
                  <a:schemeClr val="tx1"/>
                </a:solidFill>
              </a:endParaRPr>
            </a:p>
          </p:txBody>
        </p:sp>
        <p:sp>
          <p:nvSpPr>
            <p:cNvPr id="20" name="ZoneTexte 19"/>
            <p:cNvSpPr txBox="1"/>
            <p:nvPr/>
          </p:nvSpPr>
          <p:spPr>
            <a:xfrm>
              <a:off x="2206780" y="1533929"/>
              <a:ext cx="6984776" cy="1169551"/>
            </a:xfrm>
            <a:prstGeom prst="rect">
              <a:avLst/>
            </a:prstGeom>
            <a:noFill/>
          </p:spPr>
          <p:txBody>
            <a:bodyPr wrap="square" rtlCol="0">
              <a:spAutoFit/>
            </a:bodyPr>
            <a:lstStyle/>
            <a:p>
              <a:r>
                <a:rPr lang="fr-FR" sz="1000" b="1" dirty="0" smtClean="0"/>
                <a:t>Prêt à Taux Zéro</a:t>
              </a:r>
            </a:p>
            <a:p>
              <a:pPr marL="171450" indent="-171450">
                <a:buFont typeface="Arial" panose="020B0604020202020204" pitchFamily="34" charset="0"/>
                <a:buChar char="•"/>
              </a:pPr>
              <a:r>
                <a:rPr lang="fr-FR" sz="1000" dirty="0" smtClean="0"/>
                <a:t>Prêt </a:t>
              </a:r>
              <a:r>
                <a:rPr lang="fr-FR" sz="1000" dirty="0"/>
                <a:t>aidé par l'Etat sous forme d'avance sans intérêts. </a:t>
              </a:r>
            </a:p>
            <a:p>
              <a:pPr marL="171450" indent="-171450">
                <a:buFont typeface="Arial" panose="020B0604020202020204" pitchFamily="34" charset="0"/>
                <a:buChar char="•"/>
              </a:pPr>
              <a:r>
                <a:rPr lang="fr-FR" sz="1000" dirty="0" smtClean="0"/>
                <a:t>Le </a:t>
              </a:r>
              <a:r>
                <a:rPr lang="fr-FR" sz="1000" dirty="0"/>
                <a:t>PTZ est un prêt complémentaire. Son montant ne peut excéder le montant du ou des autres prêts à moyen terme d’une durée supérieure à deux ans concourant au financement de l’opération.  </a:t>
              </a:r>
            </a:p>
            <a:p>
              <a:pPr marL="171450" indent="-171450">
                <a:buFont typeface="Arial" panose="020B0604020202020204" pitchFamily="34" charset="0"/>
                <a:buChar char="•"/>
              </a:pPr>
              <a:r>
                <a:rPr lang="fr-FR" sz="1000" dirty="0" smtClean="0"/>
                <a:t>Spécificités </a:t>
              </a:r>
              <a:r>
                <a:rPr lang="fr-FR" sz="1000" dirty="0"/>
                <a:t>liés au </a:t>
              </a:r>
              <a:r>
                <a:rPr lang="fr-FR" sz="1000" dirty="0" smtClean="0"/>
                <a:t>PTZ : pas de frais de dossier (sauf frais d’acte et de garantie), pas de parts sociales, pas d’indemnités de remboursement anticipé, non éligible à l’APL </a:t>
              </a:r>
              <a:endParaRPr lang="fr-FR" sz="1000" dirty="0"/>
            </a:p>
            <a:p>
              <a:pPr marL="171450" lvl="0" indent="-171450">
                <a:buFont typeface="Arial" panose="020B0604020202020204" pitchFamily="34" charset="0"/>
                <a:buChar char="•"/>
              </a:pPr>
              <a:r>
                <a:rPr lang="fr-FR" sz="1000" dirty="0"/>
                <a:t>Pas de frais de dossier (sauf frais d’acte et de garantie). </a:t>
              </a:r>
            </a:p>
          </p:txBody>
        </p:sp>
      </p:grpSp>
      <p:grpSp>
        <p:nvGrpSpPr>
          <p:cNvPr id="38" name="Groupe 37"/>
          <p:cNvGrpSpPr/>
          <p:nvPr/>
        </p:nvGrpSpPr>
        <p:grpSpPr>
          <a:xfrm>
            <a:off x="1568624" y="2863818"/>
            <a:ext cx="6326788" cy="553998"/>
            <a:chOff x="1568624" y="2780928"/>
            <a:chExt cx="6326788" cy="553998"/>
          </a:xfrm>
        </p:grpSpPr>
        <p:sp>
          <p:nvSpPr>
            <p:cNvPr id="12" name="Rectangle à coins arrondis 11"/>
            <p:cNvSpPr/>
            <p:nvPr/>
          </p:nvSpPr>
          <p:spPr>
            <a:xfrm>
              <a:off x="1568624" y="2816250"/>
              <a:ext cx="623823" cy="483355"/>
            </a:xfrm>
            <a:prstGeom prst="roundRect">
              <a:avLst>
                <a:gd name="adj" fmla="val 0"/>
              </a:avLst>
            </a:prstGeom>
            <a:solidFill>
              <a:schemeClr val="bg1">
                <a:lumMod val="8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1000" dirty="0" smtClean="0">
                  <a:solidFill>
                    <a:schemeClr val="tx1"/>
                  </a:solidFill>
                </a:rPr>
                <a:t>PAS</a:t>
              </a:r>
              <a:endParaRPr lang="fr-FR" sz="1000" dirty="0">
                <a:solidFill>
                  <a:schemeClr val="tx1"/>
                </a:solidFill>
              </a:endParaRPr>
            </a:p>
          </p:txBody>
        </p:sp>
        <p:sp>
          <p:nvSpPr>
            <p:cNvPr id="22" name="ZoneTexte 21"/>
            <p:cNvSpPr txBox="1"/>
            <p:nvPr/>
          </p:nvSpPr>
          <p:spPr>
            <a:xfrm>
              <a:off x="2206780" y="2780928"/>
              <a:ext cx="5688632" cy="553998"/>
            </a:xfrm>
            <a:prstGeom prst="rect">
              <a:avLst/>
            </a:prstGeom>
            <a:noFill/>
          </p:spPr>
          <p:txBody>
            <a:bodyPr wrap="square" rtlCol="0">
              <a:spAutoFit/>
            </a:bodyPr>
            <a:lstStyle/>
            <a:p>
              <a:pPr hangingPunct="0"/>
              <a:r>
                <a:rPr lang="fr-FR" sz="1000" b="1" dirty="0" smtClean="0"/>
                <a:t>Prêt Accession Sociale</a:t>
              </a:r>
            </a:p>
            <a:p>
              <a:pPr marL="171450" indent="-171450" hangingPunct="0">
                <a:buFont typeface="Arial" panose="020B0604020202020204" pitchFamily="34" charset="0"/>
                <a:buChar char="•"/>
              </a:pPr>
              <a:r>
                <a:rPr lang="fr-FR" sz="1000" dirty="0" smtClean="0"/>
                <a:t>Les </a:t>
              </a:r>
              <a:r>
                <a:rPr lang="fr-FR" sz="1000" dirty="0"/>
                <a:t>PAS sont consentis par les établissements habilités à distribuer des Prêts Conventionnés (PC) et ayant signé la convention avec la société de gestion du FGAS (Fonds de Garanties Sociales</a:t>
              </a:r>
              <a:r>
                <a:rPr lang="fr-FR" sz="1000" dirty="0" smtClean="0"/>
                <a:t>).</a:t>
              </a:r>
              <a:endParaRPr lang="fr-FR" sz="1000" dirty="0"/>
            </a:p>
          </p:txBody>
        </p:sp>
      </p:grpSp>
      <p:grpSp>
        <p:nvGrpSpPr>
          <p:cNvPr id="39" name="Groupe 38"/>
          <p:cNvGrpSpPr/>
          <p:nvPr/>
        </p:nvGrpSpPr>
        <p:grpSpPr>
          <a:xfrm>
            <a:off x="1568624" y="3578154"/>
            <a:ext cx="7848872" cy="861774"/>
            <a:chOff x="1568624" y="3429000"/>
            <a:chExt cx="7848872" cy="861774"/>
          </a:xfrm>
        </p:grpSpPr>
        <p:sp>
          <p:nvSpPr>
            <p:cNvPr id="13" name="Rectangle à coins arrondis 12"/>
            <p:cNvSpPr/>
            <p:nvPr/>
          </p:nvSpPr>
          <p:spPr>
            <a:xfrm>
              <a:off x="1568624" y="3470663"/>
              <a:ext cx="623823" cy="778449"/>
            </a:xfrm>
            <a:prstGeom prst="roundRect">
              <a:avLst>
                <a:gd name="adj" fmla="val 0"/>
              </a:avLst>
            </a:prstGeom>
            <a:solidFill>
              <a:schemeClr val="bg1">
                <a:lumMod val="8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1000" dirty="0" smtClean="0">
                  <a:solidFill>
                    <a:schemeClr val="tx1"/>
                  </a:solidFill>
                </a:rPr>
                <a:t>PC</a:t>
              </a:r>
              <a:endParaRPr lang="fr-FR" sz="1000" dirty="0">
                <a:solidFill>
                  <a:schemeClr val="tx1"/>
                </a:solidFill>
              </a:endParaRPr>
            </a:p>
          </p:txBody>
        </p:sp>
        <p:sp>
          <p:nvSpPr>
            <p:cNvPr id="24" name="ZoneTexte 23"/>
            <p:cNvSpPr txBox="1"/>
            <p:nvPr/>
          </p:nvSpPr>
          <p:spPr>
            <a:xfrm>
              <a:off x="2206780" y="3429000"/>
              <a:ext cx="7210716" cy="861774"/>
            </a:xfrm>
            <a:prstGeom prst="rect">
              <a:avLst/>
            </a:prstGeom>
            <a:noFill/>
          </p:spPr>
          <p:txBody>
            <a:bodyPr wrap="square" rtlCol="0">
              <a:spAutoFit/>
            </a:bodyPr>
            <a:lstStyle/>
            <a:p>
              <a:pPr hangingPunct="0"/>
              <a:r>
                <a:rPr lang="fr-FR" sz="1000" b="1" dirty="0" smtClean="0"/>
                <a:t>Prêt Conventionné</a:t>
              </a:r>
            </a:p>
            <a:p>
              <a:pPr marL="171450" indent="-171450">
                <a:buFont typeface="Arial" panose="020B0604020202020204" pitchFamily="34" charset="0"/>
                <a:buChar char="•"/>
              </a:pPr>
              <a:r>
                <a:rPr lang="fr-FR" sz="1000" dirty="0"/>
                <a:t>Prêt habitat réglementé non subordonné à une condition de </a:t>
              </a:r>
              <a:r>
                <a:rPr lang="fr-FR" sz="1000" dirty="0" smtClean="0"/>
                <a:t>ressources</a:t>
              </a:r>
              <a:endParaRPr lang="fr-FR" sz="1000" dirty="0"/>
            </a:p>
            <a:p>
              <a:pPr marL="171450" indent="-171450">
                <a:buFont typeface="Arial" panose="020B0604020202020204" pitchFamily="34" charset="0"/>
                <a:buChar char="•"/>
              </a:pPr>
              <a:r>
                <a:rPr lang="fr-FR" sz="1000" dirty="0"/>
                <a:t>Le PC ne bénéficie pas du Fonds de Garantie à l’Accession Sociale (FGAS</a:t>
              </a:r>
              <a:r>
                <a:rPr lang="fr-FR" sz="1000" dirty="0" smtClean="0"/>
                <a:t>)</a:t>
              </a:r>
            </a:p>
            <a:p>
              <a:pPr marL="171450" indent="-171450">
                <a:buFont typeface="Arial" panose="020B0604020202020204" pitchFamily="34" charset="0"/>
                <a:buChar char="•"/>
              </a:pPr>
              <a:r>
                <a:rPr lang="fr-FR" sz="1000" dirty="0"/>
                <a:t>Les PC sont consentis par les établissements habilités ayant signé la convention avec la société de gestion du FGAS, aux personnes non éligibles au prêt PAS concernant les conditions de </a:t>
              </a:r>
              <a:r>
                <a:rPr lang="fr-FR" sz="1000" dirty="0" smtClean="0"/>
                <a:t>ressources</a:t>
              </a:r>
              <a:endParaRPr lang="fr-FR" sz="1000" dirty="0"/>
            </a:p>
          </p:txBody>
        </p:sp>
      </p:grpSp>
      <p:grpSp>
        <p:nvGrpSpPr>
          <p:cNvPr id="40" name="Groupe 39"/>
          <p:cNvGrpSpPr/>
          <p:nvPr/>
        </p:nvGrpSpPr>
        <p:grpSpPr>
          <a:xfrm>
            <a:off x="1568624" y="4600266"/>
            <a:ext cx="7160262" cy="400110"/>
            <a:chOff x="1568624" y="4541416"/>
            <a:chExt cx="7160262" cy="400110"/>
          </a:xfrm>
        </p:grpSpPr>
        <p:sp>
          <p:nvSpPr>
            <p:cNvPr id="14" name="Rectangle à coins arrondis 13"/>
            <p:cNvSpPr/>
            <p:nvPr/>
          </p:nvSpPr>
          <p:spPr>
            <a:xfrm>
              <a:off x="1568624" y="4576402"/>
              <a:ext cx="623823" cy="330138"/>
            </a:xfrm>
            <a:prstGeom prst="roundRect">
              <a:avLst>
                <a:gd name="adj" fmla="val 0"/>
              </a:avLst>
            </a:prstGeom>
            <a:solidFill>
              <a:schemeClr val="bg1">
                <a:lumMod val="8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1000" dirty="0" smtClean="0">
                  <a:solidFill>
                    <a:schemeClr val="tx1"/>
                  </a:solidFill>
                </a:rPr>
                <a:t>Eco PTZ</a:t>
              </a:r>
              <a:endParaRPr lang="fr-FR" sz="1000" dirty="0">
                <a:solidFill>
                  <a:schemeClr val="tx1"/>
                </a:solidFill>
              </a:endParaRPr>
            </a:p>
          </p:txBody>
        </p:sp>
        <p:sp>
          <p:nvSpPr>
            <p:cNvPr id="26" name="ZoneTexte 25"/>
            <p:cNvSpPr txBox="1"/>
            <p:nvPr/>
          </p:nvSpPr>
          <p:spPr>
            <a:xfrm>
              <a:off x="2206780" y="4541416"/>
              <a:ext cx="6522106" cy="400110"/>
            </a:xfrm>
            <a:prstGeom prst="rect">
              <a:avLst/>
            </a:prstGeom>
            <a:noFill/>
          </p:spPr>
          <p:txBody>
            <a:bodyPr wrap="square" rtlCol="0">
              <a:spAutoFit/>
            </a:bodyPr>
            <a:lstStyle/>
            <a:p>
              <a:pPr hangingPunct="0"/>
              <a:r>
                <a:rPr lang="fr-FR" sz="1000" b="1" dirty="0" smtClean="0"/>
                <a:t>Crédit Eco – Prêt à Taux Zéro</a:t>
              </a:r>
            </a:p>
            <a:p>
              <a:pPr marL="171450" indent="-171450">
                <a:buFont typeface="Arial" panose="020B0604020202020204" pitchFamily="34" charset="0"/>
                <a:buChar char="•"/>
              </a:pPr>
              <a:r>
                <a:rPr lang="fr-FR" sz="1000" dirty="0"/>
                <a:t>Prêt aidé par l'Etat sous forme d'avance sans intérêts pour financer les travaux d’économies d’énergie</a:t>
              </a:r>
            </a:p>
          </p:txBody>
        </p:sp>
      </p:grpSp>
      <p:grpSp>
        <p:nvGrpSpPr>
          <p:cNvPr id="41" name="Groupe 40"/>
          <p:cNvGrpSpPr/>
          <p:nvPr/>
        </p:nvGrpSpPr>
        <p:grpSpPr>
          <a:xfrm>
            <a:off x="1568624" y="5160714"/>
            <a:ext cx="6974860" cy="400110"/>
            <a:chOff x="1568624" y="5035529"/>
            <a:chExt cx="6974860" cy="400110"/>
          </a:xfrm>
        </p:grpSpPr>
        <p:sp>
          <p:nvSpPr>
            <p:cNvPr id="15" name="Rectangle à coins arrondis 14"/>
            <p:cNvSpPr/>
            <p:nvPr/>
          </p:nvSpPr>
          <p:spPr>
            <a:xfrm>
              <a:off x="1568624" y="5070515"/>
              <a:ext cx="623823" cy="330138"/>
            </a:xfrm>
            <a:prstGeom prst="roundRect">
              <a:avLst>
                <a:gd name="adj" fmla="val 0"/>
              </a:avLst>
            </a:prstGeom>
            <a:solidFill>
              <a:schemeClr val="bg1">
                <a:lumMod val="8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1000" dirty="0" smtClean="0">
                  <a:solidFill>
                    <a:schemeClr val="tx1"/>
                  </a:solidFill>
                </a:rPr>
                <a:t>Epargne Logement</a:t>
              </a:r>
              <a:endParaRPr lang="fr-FR" sz="1000" dirty="0">
                <a:solidFill>
                  <a:schemeClr val="tx1"/>
                </a:solidFill>
              </a:endParaRPr>
            </a:p>
          </p:txBody>
        </p:sp>
        <p:sp>
          <p:nvSpPr>
            <p:cNvPr id="28" name="ZoneTexte 27"/>
            <p:cNvSpPr txBox="1"/>
            <p:nvPr/>
          </p:nvSpPr>
          <p:spPr>
            <a:xfrm>
              <a:off x="2206780" y="5035529"/>
              <a:ext cx="6336704" cy="400110"/>
            </a:xfrm>
            <a:prstGeom prst="rect">
              <a:avLst/>
            </a:prstGeom>
            <a:noFill/>
          </p:spPr>
          <p:txBody>
            <a:bodyPr wrap="square" rtlCol="0">
              <a:spAutoFit/>
            </a:bodyPr>
            <a:lstStyle/>
            <a:p>
              <a:pPr hangingPunct="0"/>
              <a:r>
                <a:rPr lang="fr-FR" sz="1000" b="1" dirty="0" smtClean="0"/>
                <a:t>Prêt Epargne Logement</a:t>
              </a:r>
            </a:p>
            <a:p>
              <a:pPr marL="171450" indent="-171450">
                <a:buFont typeface="Arial" panose="020B0604020202020204" pitchFamily="34" charset="0"/>
                <a:buChar char="•"/>
              </a:pPr>
              <a:r>
                <a:rPr lang="fr-FR" sz="1000" dirty="0"/>
                <a:t>Prêt habitat avec utilisation de droits issus d’un ou plusieurs Plans (PEL) ou Comptes Epargne Logement (CEL)</a:t>
              </a:r>
            </a:p>
          </p:txBody>
        </p:sp>
      </p:grpSp>
      <p:grpSp>
        <p:nvGrpSpPr>
          <p:cNvPr id="42" name="Groupe 41"/>
          <p:cNvGrpSpPr/>
          <p:nvPr/>
        </p:nvGrpSpPr>
        <p:grpSpPr>
          <a:xfrm>
            <a:off x="1568624" y="5721162"/>
            <a:ext cx="7586502" cy="553998"/>
            <a:chOff x="1568624" y="5721162"/>
            <a:chExt cx="7586502" cy="553998"/>
          </a:xfrm>
        </p:grpSpPr>
        <p:sp>
          <p:nvSpPr>
            <p:cNvPr id="16" name="Rectangle à coins arrondis 15"/>
            <p:cNvSpPr/>
            <p:nvPr/>
          </p:nvSpPr>
          <p:spPr>
            <a:xfrm>
              <a:off x="1568624" y="5756484"/>
              <a:ext cx="623823" cy="483355"/>
            </a:xfrm>
            <a:prstGeom prst="roundRect">
              <a:avLst>
                <a:gd name="adj" fmla="val 0"/>
              </a:avLst>
            </a:prstGeom>
            <a:solidFill>
              <a:schemeClr val="bg1">
                <a:lumMod val="8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1000" dirty="0" smtClean="0">
                  <a:solidFill>
                    <a:schemeClr val="tx1"/>
                  </a:solidFill>
                </a:rPr>
                <a:t>PII</a:t>
              </a:r>
              <a:endParaRPr lang="fr-FR" sz="1000" dirty="0">
                <a:solidFill>
                  <a:schemeClr val="tx1"/>
                </a:solidFill>
              </a:endParaRPr>
            </a:p>
          </p:txBody>
        </p:sp>
        <p:sp>
          <p:nvSpPr>
            <p:cNvPr id="30" name="ZoneTexte 29"/>
            <p:cNvSpPr txBox="1"/>
            <p:nvPr/>
          </p:nvSpPr>
          <p:spPr>
            <a:xfrm>
              <a:off x="2206780" y="5721162"/>
              <a:ext cx="6948346" cy="553998"/>
            </a:xfrm>
            <a:prstGeom prst="rect">
              <a:avLst/>
            </a:prstGeom>
            <a:noFill/>
          </p:spPr>
          <p:txBody>
            <a:bodyPr wrap="square" rtlCol="0">
              <a:spAutoFit/>
            </a:bodyPr>
            <a:lstStyle/>
            <a:p>
              <a:pPr hangingPunct="0"/>
              <a:r>
                <a:rPr lang="fr-FR" sz="1000" b="1" dirty="0" smtClean="0"/>
                <a:t>Prêt d’Investissement Immobilier</a:t>
              </a:r>
            </a:p>
            <a:p>
              <a:pPr marL="171450" indent="-171450">
                <a:buFont typeface="Arial" panose="020B0604020202020204" pitchFamily="34" charset="0"/>
                <a:buChar char="•"/>
              </a:pPr>
              <a:r>
                <a:rPr lang="fr-FR" sz="1000" dirty="0"/>
                <a:t>Le PII est une technique d’amortissement spécifique du </a:t>
              </a:r>
              <a:r>
                <a:rPr lang="fr-FR" sz="1000" u="sng" dirty="0">
                  <a:hlinkClick r:id="rId2"/>
                </a:rPr>
                <a:t>PTH</a:t>
              </a:r>
              <a:r>
                <a:rPr lang="fr-FR" sz="1000" dirty="0"/>
                <a:t> (Prêt Tout Habitat), permettant la mise en place de </a:t>
              </a:r>
              <a:r>
                <a:rPr lang="fr-FR" sz="1000" u="sng" dirty="0">
                  <a:hlinkClick r:id="rId3"/>
                </a:rPr>
                <a:t>différés partiels ou totaux</a:t>
              </a:r>
              <a:r>
                <a:rPr lang="fr-FR" sz="1000" dirty="0"/>
                <a:t> sur des durées supérieures à celles possibles en </a:t>
              </a:r>
              <a:r>
                <a:rPr lang="fr-FR" sz="1000" dirty="0" smtClean="0"/>
                <a:t>PTH</a:t>
              </a:r>
              <a:endParaRPr lang="fr-FR" sz="1000" dirty="0"/>
            </a:p>
          </p:txBody>
        </p:sp>
      </p:grpSp>
      <p:sp>
        <p:nvSpPr>
          <p:cNvPr id="43" name="ZoneTexte 42"/>
          <p:cNvSpPr txBox="1"/>
          <p:nvPr/>
        </p:nvSpPr>
        <p:spPr>
          <a:xfrm>
            <a:off x="5447674" y="6309320"/>
            <a:ext cx="3732946" cy="276999"/>
          </a:xfrm>
          <a:prstGeom prst="rect">
            <a:avLst/>
          </a:prstGeom>
          <a:noFill/>
        </p:spPr>
        <p:txBody>
          <a:bodyPr wrap="square" rtlCol="0">
            <a:spAutoFit/>
          </a:bodyPr>
          <a:lstStyle/>
          <a:p>
            <a:pPr algn="r"/>
            <a:r>
              <a:rPr lang="fr-FR" sz="1200" b="1" i="1" dirty="0" smtClean="0"/>
              <a:t>Pour aller plus loin : voir fiches détaillées Chorale Doc</a:t>
            </a:r>
          </a:p>
        </p:txBody>
      </p:sp>
      <p:sp>
        <p:nvSpPr>
          <p:cNvPr id="44" name="Flèche droite 43"/>
          <p:cNvSpPr/>
          <p:nvPr/>
        </p:nvSpPr>
        <p:spPr>
          <a:xfrm>
            <a:off x="5313040" y="6346797"/>
            <a:ext cx="325173" cy="202044"/>
          </a:xfrm>
          <a:prstGeom prst="rightArrow">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29" name="Espace réservé du contenu 3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Tree>
    <p:extLst>
      <p:ext uri="{BB962C8B-B14F-4D97-AF65-F5344CB8AC3E}">
        <p14:creationId xmlns:p14="http://schemas.microsoft.com/office/powerpoint/2010/main" val="469115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 name="Espace réservé du texte 2"/>
          <p:cNvSpPr txBox="1">
            <a:spLocks/>
          </p:cNvSpPr>
          <p:nvPr/>
        </p:nvSpPr>
        <p:spPr>
          <a:xfrm>
            <a:off x="1928663" y="370795"/>
            <a:ext cx="7344817" cy="726305"/>
          </a:xfrm>
          <a:prstGeom prst="rect">
            <a:avLst/>
          </a:prstGeom>
        </p:spPr>
        <p:txBody>
          <a:bodyPr vert="horz" lIns="0" tIns="41994" rIns="83988" bIns="41994" rtlCol="0" anchor="ctr">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a:buNone/>
            </a:pPr>
            <a:r>
              <a:rPr lang="fr-FR" dirty="0" smtClean="0"/>
              <a:t>Les prêts habitat (2/2)</a:t>
            </a:r>
            <a:endParaRPr lang="fr-FR" dirty="0"/>
          </a:p>
        </p:txBody>
      </p:sp>
      <p:sp>
        <p:nvSpPr>
          <p:cNvPr id="6" name="Rectangle à coins arrondis 5"/>
          <p:cNvSpPr/>
          <p:nvPr/>
        </p:nvSpPr>
        <p:spPr>
          <a:xfrm>
            <a:off x="1177804" y="370795"/>
            <a:ext cx="540000" cy="726305"/>
          </a:xfrm>
          <a:prstGeom prst="roundRect">
            <a:avLst>
              <a:gd name="adj" fmla="val 0"/>
            </a:avLst>
          </a:prstGeom>
          <a:solidFill>
            <a:schemeClr val="bg1">
              <a:lumMod val="85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2000" dirty="0" smtClean="0">
                <a:solidFill>
                  <a:schemeClr val="tx1"/>
                </a:solidFill>
              </a:rPr>
              <a:t>0.1</a:t>
            </a:r>
            <a:endParaRPr lang="fr-FR" sz="2000" dirty="0">
              <a:solidFill>
                <a:schemeClr val="tx1"/>
              </a:solidFill>
            </a:endParaRPr>
          </a:p>
        </p:txBody>
      </p:sp>
      <p:sp>
        <p:nvSpPr>
          <p:cNvPr id="7" name="Rectangle à coins arrondis 6"/>
          <p:cNvSpPr/>
          <p:nvPr/>
        </p:nvSpPr>
        <p:spPr>
          <a:xfrm>
            <a:off x="673748" y="1979086"/>
            <a:ext cx="754825" cy="778449"/>
          </a:xfrm>
          <a:prstGeom prst="roundRect">
            <a:avLst>
              <a:gd name="adj" fmla="val 0"/>
            </a:avLst>
          </a:prstGeom>
          <a:solidFill>
            <a:schemeClr val="accent2">
              <a:lumMod val="60000"/>
              <a:lumOff val="40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1000" b="1" dirty="0" smtClean="0">
                <a:solidFill>
                  <a:schemeClr val="bg1"/>
                </a:solidFill>
              </a:rPr>
              <a:t>Prêts  tout financement</a:t>
            </a:r>
            <a:endParaRPr lang="fr-FR" sz="1000" b="1" dirty="0">
              <a:solidFill>
                <a:schemeClr val="bg1"/>
              </a:solidFill>
            </a:endParaRPr>
          </a:p>
        </p:txBody>
      </p:sp>
      <p:sp>
        <p:nvSpPr>
          <p:cNvPr id="10" name="Rectangle à coins arrondis 9"/>
          <p:cNvSpPr/>
          <p:nvPr/>
        </p:nvSpPr>
        <p:spPr>
          <a:xfrm>
            <a:off x="1568624" y="1979086"/>
            <a:ext cx="623823" cy="778449"/>
          </a:xfrm>
          <a:prstGeom prst="roundRect">
            <a:avLst>
              <a:gd name="adj" fmla="val 0"/>
            </a:avLst>
          </a:prstGeom>
          <a:solidFill>
            <a:schemeClr val="bg1">
              <a:lumMod val="8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1000" dirty="0" smtClean="0">
                <a:solidFill>
                  <a:schemeClr val="tx1"/>
                </a:solidFill>
              </a:rPr>
              <a:t>PTH</a:t>
            </a:r>
            <a:endParaRPr lang="fr-FR" sz="1000" dirty="0">
              <a:solidFill>
                <a:schemeClr val="tx1"/>
              </a:solidFill>
            </a:endParaRPr>
          </a:p>
        </p:txBody>
      </p:sp>
      <p:sp>
        <p:nvSpPr>
          <p:cNvPr id="17" name="Rectangle à coins arrondis 16"/>
          <p:cNvSpPr/>
          <p:nvPr/>
        </p:nvSpPr>
        <p:spPr>
          <a:xfrm>
            <a:off x="1568624" y="2852936"/>
            <a:ext cx="623823" cy="2267994"/>
          </a:xfrm>
          <a:prstGeom prst="roundRect">
            <a:avLst>
              <a:gd name="adj" fmla="val 0"/>
            </a:avLst>
          </a:prstGeom>
          <a:solidFill>
            <a:schemeClr val="bg1">
              <a:lumMod val="85000"/>
            </a:scheme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1000" dirty="0" smtClean="0">
                <a:solidFill>
                  <a:schemeClr val="tx1"/>
                </a:solidFill>
              </a:rPr>
              <a:t>Crédit Relais</a:t>
            </a:r>
            <a:endParaRPr lang="fr-FR" sz="1000" dirty="0">
              <a:solidFill>
                <a:schemeClr val="tx1"/>
              </a:solidFill>
            </a:endParaRPr>
          </a:p>
        </p:txBody>
      </p:sp>
      <p:sp>
        <p:nvSpPr>
          <p:cNvPr id="18" name="ZoneTexte 17"/>
          <p:cNvSpPr txBox="1"/>
          <p:nvPr/>
        </p:nvSpPr>
        <p:spPr>
          <a:xfrm>
            <a:off x="2206780" y="2001034"/>
            <a:ext cx="7344816" cy="707886"/>
          </a:xfrm>
          <a:prstGeom prst="rect">
            <a:avLst/>
          </a:prstGeom>
          <a:noFill/>
        </p:spPr>
        <p:txBody>
          <a:bodyPr wrap="square" rtlCol="0">
            <a:spAutoFit/>
          </a:bodyPr>
          <a:lstStyle/>
          <a:p>
            <a:r>
              <a:rPr lang="fr-FR" sz="1000" b="1" dirty="0" smtClean="0"/>
              <a:t>Prêt Tout Habitat</a:t>
            </a:r>
          </a:p>
          <a:p>
            <a:pPr marL="171450" indent="-171450">
              <a:buFont typeface="Arial" panose="020B0604020202020204" pitchFamily="34" charset="0"/>
              <a:buChar char="•"/>
            </a:pPr>
            <a:r>
              <a:rPr lang="fr-FR" sz="1000" dirty="0" smtClean="0"/>
              <a:t>Financement </a:t>
            </a:r>
            <a:r>
              <a:rPr lang="fr-FR" sz="1000" dirty="0"/>
              <a:t>de tout type d'investissement </a:t>
            </a:r>
            <a:r>
              <a:rPr lang="fr-FR" sz="1000" dirty="0" smtClean="0"/>
              <a:t>immobilier</a:t>
            </a:r>
            <a:endParaRPr lang="fr-FR" sz="1000" dirty="0"/>
          </a:p>
          <a:p>
            <a:pPr marL="171450" indent="-171450">
              <a:buFont typeface="Arial" panose="020B0604020202020204" pitchFamily="34" charset="0"/>
              <a:buChar char="•"/>
            </a:pPr>
            <a:r>
              <a:rPr lang="fr-FR" sz="1000" dirty="0"/>
              <a:t>Prêt non aidé et non réglementé, qui peut être proposé quand les normes de prix, d’habitabilité, de surface ou de revenus ne sont pas remplies</a:t>
            </a:r>
            <a:endParaRPr lang="fr-FR" sz="1000" dirty="0" smtClean="0"/>
          </a:p>
        </p:txBody>
      </p:sp>
      <p:sp>
        <p:nvSpPr>
          <p:cNvPr id="32" name="ZoneTexte 31"/>
          <p:cNvSpPr txBox="1"/>
          <p:nvPr/>
        </p:nvSpPr>
        <p:spPr>
          <a:xfrm>
            <a:off x="2206780" y="2874161"/>
            <a:ext cx="7138708" cy="2092881"/>
          </a:xfrm>
          <a:prstGeom prst="rect">
            <a:avLst/>
          </a:prstGeom>
          <a:noFill/>
        </p:spPr>
        <p:txBody>
          <a:bodyPr wrap="square" rtlCol="0">
            <a:spAutoFit/>
          </a:bodyPr>
          <a:lstStyle/>
          <a:p>
            <a:pPr hangingPunct="0"/>
            <a:r>
              <a:rPr lang="fr-FR" sz="1000" b="1" dirty="0" smtClean="0"/>
              <a:t>Prêt Relais</a:t>
            </a:r>
          </a:p>
          <a:p>
            <a:pPr marL="171450" indent="-171450">
              <a:buFont typeface="Arial" panose="020B0604020202020204" pitchFamily="34" charset="0"/>
              <a:buChar char="•"/>
            </a:pPr>
            <a:r>
              <a:rPr lang="fr-FR" sz="1000" dirty="0"/>
              <a:t>Prêt relais revente appelé  aussi Crédit revente est une offre comportant : </a:t>
            </a:r>
          </a:p>
          <a:p>
            <a:pPr marL="277813" indent="-171450">
              <a:buFont typeface="Calibri" panose="020F0502020204030204" pitchFamily="34" charset="0"/>
              <a:buChar char="−"/>
            </a:pPr>
            <a:r>
              <a:rPr lang="fr-FR" sz="1000" dirty="0"/>
              <a:t>Un crédit relais à court terme égal à un pourcentage du bien à vendre, assorti d’un différé total</a:t>
            </a:r>
          </a:p>
          <a:p>
            <a:pPr marL="277813" indent="-171450">
              <a:buFont typeface="Calibri" panose="020F0502020204030204" pitchFamily="34" charset="0"/>
              <a:buChar char="−"/>
            </a:pPr>
            <a:r>
              <a:rPr lang="fr-FR" sz="1000" dirty="0"/>
              <a:t>Un prêt principal à long terme (PAS revente, PC revente, PTH revente) égal à la reprise du capital restant dû sur le bien mis en vente , l’indemnité de remboursement anticipé (IRA) éventuelle et le différentiel entre le montant de la nouvelle opération et le montant du crédit relais.</a:t>
            </a:r>
          </a:p>
          <a:p>
            <a:pPr marL="171450" indent="-171450">
              <a:buFont typeface="Arial" panose="020B0604020202020204" pitchFamily="34" charset="0"/>
              <a:buChar char="•"/>
            </a:pPr>
            <a:r>
              <a:rPr lang="fr-FR" sz="1000" dirty="0"/>
              <a:t>Cette offre permet pour le propriétaire d’un bien immobilier : </a:t>
            </a:r>
            <a:endParaRPr lang="fr-FR" sz="1000" b="1" dirty="0"/>
          </a:p>
          <a:p>
            <a:pPr marL="277813" indent="-171450">
              <a:buFont typeface="Calibri" panose="020F0502020204030204" pitchFamily="34" charset="0"/>
              <a:buChar char="−"/>
            </a:pPr>
            <a:r>
              <a:rPr lang="fr-FR" sz="1000" dirty="0"/>
              <a:t>D’acquérir un nouveau bien sans attendre la revente du bien actuel.</a:t>
            </a:r>
            <a:endParaRPr lang="fr-FR" sz="1000" b="1" dirty="0"/>
          </a:p>
          <a:p>
            <a:pPr marL="277813" indent="-171450">
              <a:buFont typeface="Calibri" panose="020F0502020204030204" pitchFamily="34" charset="0"/>
              <a:buChar char="−"/>
            </a:pPr>
            <a:r>
              <a:rPr lang="fr-FR" sz="1000" dirty="0"/>
              <a:t>Le rachat du prêt existant tout en maîtrisant la nouvelle charge de remboursement.</a:t>
            </a:r>
            <a:endParaRPr lang="fr-FR" sz="1000" b="1" dirty="0"/>
          </a:p>
          <a:p>
            <a:pPr marL="277813" indent="-171450">
              <a:buFont typeface="Calibri" panose="020F0502020204030204" pitchFamily="34" charset="0"/>
              <a:buChar char="−"/>
            </a:pPr>
            <a:r>
              <a:rPr lang="fr-FR" sz="1000" dirty="0"/>
              <a:t>D’optimiser le coût de crédit  de l’opération</a:t>
            </a:r>
            <a:r>
              <a:rPr lang="fr-FR" sz="1000" dirty="0" smtClean="0"/>
              <a:t>.</a:t>
            </a:r>
            <a:endParaRPr lang="fr-FR" sz="1000" b="1" dirty="0"/>
          </a:p>
          <a:p>
            <a:pPr marL="171450" indent="-171450">
              <a:buFont typeface="Arial" panose="020B0604020202020204" pitchFamily="34" charset="0"/>
              <a:buChar char="•"/>
            </a:pPr>
            <a:r>
              <a:rPr lang="fr-FR" sz="1000" dirty="0"/>
              <a:t>Le financement est composé : </a:t>
            </a:r>
            <a:endParaRPr lang="fr-FR" sz="1000" b="1" dirty="0"/>
          </a:p>
          <a:p>
            <a:pPr marL="277813" indent="-171450">
              <a:buFont typeface="Calibri" panose="020F0502020204030204" pitchFamily="34" charset="0"/>
              <a:buChar char="−"/>
            </a:pPr>
            <a:r>
              <a:rPr lang="fr-FR" sz="1000" dirty="0" smtClean="0"/>
              <a:t>D’un </a:t>
            </a:r>
            <a:r>
              <a:rPr lang="fr-FR" sz="1000" dirty="0"/>
              <a:t>ou plusieurs prêts moyen terme </a:t>
            </a:r>
            <a:r>
              <a:rPr lang="fr-FR" sz="1000" dirty="0">
                <a:hlinkClick r:id="rId2"/>
              </a:rPr>
              <a:t>PAS, </a:t>
            </a:r>
            <a:r>
              <a:rPr lang="fr-FR" sz="1000" dirty="0">
                <a:hlinkClick r:id="rId3"/>
              </a:rPr>
              <a:t>PC ou </a:t>
            </a:r>
            <a:r>
              <a:rPr lang="fr-FR" sz="1000" dirty="0"/>
              <a:t>PTH, sous réserve de respecter les règles propres à chaque type de prêt</a:t>
            </a:r>
            <a:r>
              <a:rPr lang="fr-FR" sz="1000" dirty="0" smtClean="0"/>
              <a:t>.</a:t>
            </a:r>
            <a:endParaRPr lang="fr-FR" sz="1000" dirty="0"/>
          </a:p>
          <a:p>
            <a:pPr marL="277813" indent="-171450">
              <a:buFont typeface="Calibri" panose="020F0502020204030204" pitchFamily="34" charset="0"/>
              <a:buChar char="−"/>
            </a:pPr>
            <a:r>
              <a:rPr lang="fr-FR" sz="1000" dirty="0"/>
              <a:t>D’une avance à </a:t>
            </a:r>
            <a:r>
              <a:rPr lang="fr-FR" sz="1000" dirty="0">
                <a:hlinkClick r:id="rId4"/>
              </a:rPr>
              <a:t>court terme</a:t>
            </a:r>
          </a:p>
        </p:txBody>
      </p:sp>
      <p:sp>
        <p:nvSpPr>
          <p:cNvPr id="33" name="Rectangle à coins arrondis 32"/>
          <p:cNvSpPr/>
          <p:nvPr/>
        </p:nvSpPr>
        <p:spPr>
          <a:xfrm>
            <a:off x="669782" y="2852936"/>
            <a:ext cx="754825" cy="2267994"/>
          </a:xfrm>
          <a:prstGeom prst="roundRect">
            <a:avLst>
              <a:gd name="adj" fmla="val 0"/>
            </a:avLst>
          </a:prstGeom>
          <a:solidFill>
            <a:schemeClr val="accent2">
              <a:lumMod val="60000"/>
              <a:lumOff val="40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1000" b="1" dirty="0" smtClean="0">
                <a:solidFill>
                  <a:schemeClr val="bg1"/>
                </a:solidFill>
              </a:rPr>
              <a:t>Cas particuliers</a:t>
            </a:r>
            <a:endParaRPr lang="fr-FR" sz="1000" b="1" dirty="0">
              <a:solidFill>
                <a:schemeClr val="bg1"/>
              </a:solidFill>
            </a:endParaRPr>
          </a:p>
        </p:txBody>
      </p:sp>
      <p:sp>
        <p:nvSpPr>
          <p:cNvPr id="13" name="ZoneTexte 12"/>
          <p:cNvSpPr txBox="1"/>
          <p:nvPr/>
        </p:nvSpPr>
        <p:spPr>
          <a:xfrm>
            <a:off x="5447674" y="5661248"/>
            <a:ext cx="3732946" cy="276999"/>
          </a:xfrm>
          <a:prstGeom prst="rect">
            <a:avLst/>
          </a:prstGeom>
          <a:noFill/>
        </p:spPr>
        <p:txBody>
          <a:bodyPr wrap="square" rtlCol="0">
            <a:spAutoFit/>
          </a:bodyPr>
          <a:lstStyle/>
          <a:p>
            <a:pPr algn="r"/>
            <a:r>
              <a:rPr lang="fr-FR" sz="1200" b="1" i="1" dirty="0" smtClean="0"/>
              <a:t>Pour aller plus loin : voir fiches détaillées Chorale Doc</a:t>
            </a:r>
          </a:p>
        </p:txBody>
      </p:sp>
      <p:sp>
        <p:nvSpPr>
          <p:cNvPr id="14" name="Flèche droite 13"/>
          <p:cNvSpPr/>
          <p:nvPr/>
        </p:nvSpPr>
        <p:spPr>
          <a:xfrm>
            <a:off x="5313040" y="5698725"/>
            <a:ext cx="325173" cy="202044"/>
          </a:xfrm>
          <a:prstGeom prst="rightArrow">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16" name="Espace réservé du contenu 3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
        <p:nvSpPr>
          <p:cNvPr id="15"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9" name="Picture 2" descr="Résultat de recherche d'images pour &quot;clic icone&quot;">
            <a:hlinkClick r:id="rId5"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027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 name="Espace réservé du texte 2"/>
          <p:cNvSpPr txBox="1">
            <a:spLocks/>
          </p:cNvSpPr>
          <p:nvPr/>
        </p:nvSpPr>
        <p:spPr>
          <a:xfrm>
            <a:off x="1911729" y="235323"/>
            <a:ext cx="7344817" cy="726305"/>
          </a:xfrm>
          <a:prstGeom prst="rect">
            <a:avLst/>
          </a:prstGeom>
        </p:spPr>
        <p:txBody>
          <a:bodyPr vert="horz" lIns="0" tIns="41994" rIns="83988" bIns="41994" rtlCol="0" anchor="ctr">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a:buNone/>
            </a:pPr>
            <a:r>
              <a:rPr lang="fr-FR" dirty="0" smtClean="0"/>
              <a:t>Les garanties (1/2)</a:t>
            </a:r>
            <a:endParaRPr lang="fr-FR" dirty="0"/>
          </a:p>
        </p:txBody>
      </p:sp>
      <p:sp>
        <p:nvSpPr>
          <p:cNvPr id="6" name="Rectangle à coins arrondis 5"/>
          <p:cNvSpPr/>
          <p:nvPr/>
        </p:nvSpPr>
        <p:spPr>
          <a:xfrm>
            <a:off x="1160870" y="235323"/>
            <a:ext cx="540000" cy="726305"/>
          </a:xfrm>
          <a:prstGeom prst="roundRect">
            <a:avLst>
              <a:gd name="adj" fmla="val 0"/>
            </a:avLst>
          </a:prstGeom>
          <a:solidFill>
            <a:schemeClr val="bg1">
              <a:lumMod val="85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2000" dirty="0" smtClean="0">
                <a:solidFill>
                  <a:schemeClr val="tx1"/>
                </a:solidFill>
              </a:rPr>
              <a:t>0.2</a:t>
            </a:r>
            <a:endParaRPr lang="fr-FR" sz="2000" dirty="0">
              <a:solidFill>
                <a:schemeClr val="tx1"/>
              </a:solidFill>
            </a:endParaRPr>
          </a:p>
        </p:txBody>
      </p:sp>
      <p:sp>
        <p:nvSpPr>
          <p:cNvPr id="18" name="Rectangle à coins arrondis 17"/>
          <p:cNvSpPr/>
          <p:nvPr/>
        </p:nvSpPr>
        <p:spPr>
          <a:xfrm>
            <a:off x="671765" y="1491196"/>
            <a:ext cx="754825" cy="1107996"/>
          </a:xfrm>
          <a:prstGeom prst="roundRect">
            <a:avLst>
              <a:gd name="adj" fmla="val 0"/>
            </a:avLst>
          </a:prstGeom>
          <a:solidFill>
            <a:schemeClr val="accent2">
              <a:lumMod val="60000"/>
              <a:lumOff val="40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1000" b="1" dirty="0" smtClean="0">
                <a:solidFill>
                  <a:schemeClr val="bg1"/>
                </a:solidFill>
              </a:rPr>
              <a:t> Hypothèque</a:t>
            </a:r>
            <a:endParaRPr lang="fr-FR" sz="1000" b="1" dirty="0">
              <a:solidFill>
                <a:schemeClr val="bg1"/>
              </a:solidFill>
            </a:endParaRPr>
          </a:p>
        </p:txBody>
      </p:sp>
      <p:sp>
        <p:nvSpPr>
          <p:cNvPr id="19" name="ZoneTexte 18"/>
          <p:cNvSpPr txBox="1"/>
          <p:nvPr/>
        </p:nvSpPr>
        <p:spPr>
          <a:xfrm>
            <a:off x="1568624" y="1491196"/>
            <a:ext cx="7157349" cy="1107996"/>
          </a:xfrm>
          <a:prstGeom prst="rect">
            <a:avLst/>
          </a:prstGeom>
          <a:noFill/>
        </p:spPr>
        <p:txBody>
          <a:bodyPr wrap="square" rtlCol="0">
            <a:spAutoFit/>
          </a:bodyPr>
          <a:lstStyle/>
          <a:p>
            <a:pPr marL="171450" indent="-171450">
              <a:buFont typeface="Arial" panose="020B0604020202020204" pitchFamily="34" charset="0"/>
              <a:buChar char="•"/>
            </a:pPr>
            <a:r>
              <a:rPr lang="fr-FR" sz="1100" dirty="0"/>
              <a:t>L'hypothèque est une garantie portant sur un bien ou un droit immobilier appartenant à l'emprunteur ou à un tiers (appelée généralement caution hypothécaire), pour sûreté d'une obligation.</a:t>
            </a:r>
          </a:p>
          <a:p>
            <a:pPr marL="171450" indent="-171450">
              <a:buFont typeface="Arial" panose="020B0604020202020204" pitchFamily="34" charset="0"/>
              <a:buChar char="•"/>
            </a:pPr>
            <a:r>
              <a:rPr lang="fr-FR" sz="1100" dirty="0"/>
              <a:t>Par exception, l'hypothèque peut être consentie sur des immeubles à venir. Ce peut être le cas, par exemple, si le débiteur ne possède pas d'immeubles ou n'en possède pas en quantité suffisante.  </a:t>
            </a:r>
          </a:p>
          <a:p>
            <a:pPr marL="171450" indent="-171450">
              <a:buFont typeface="Arial" panose="020B0604020202020204" pitchFamily="34" charset="0"/>
              <a:buChar char="•"/>
            </a:pPr>
            <a:r>
              <a:rPr lang="fr-FR" sz="1100" dirty="0"/>
              <a:t>L'hypothèque a été étendue par le législateur à certains biens mobiliers : navires, bateaux, aéronefs (avec un régime très spécifique). </a:t>
            </a:r>
          </a:p>
        </p:txBody>
      </p:sp>
      <p:sp>
        <p:nvSpPr>
          <p:cNvPr id="9" name="Rectangle à coins arrondis 8"/>
          <p:cNvSpPr/>
          <p:nvPr/>
        </p:nvSpPr>
        <p:spPr>
          <a:xfrm>
            <a:off x="671765" y="2864860"/>
            <a:ext cx="754825" cy="778449"/>
          </a:xfrm>
          <a:prstGeom prst="roundRect">
            <a:avLst>
              <a:gd name="adj" fmla="val 0"/>
            </a:avLst>
          </a:prstGeom>
          <a:solidFill>
            <a:schemeClr val="accent2">
              <a:lumMod val="60000"/>
              <a:lumOff val="40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1000" b="1" dirty="0" smtClean="0">
                <a:solidFill>
                  <a:schemeClr val="bg1"/>
                </a:solidFill>
              </a:rPr>
              <a:t>PPD</a:t>
            </a:r>
            <a:endParaRPr lang="fr-FR" sz="1000" b="1" dirty="0">
              <a:solidFill>
                <a:schemeClr val="bg1"/>
              </a:solidFill>
            </a:endParaRPr>
          </a:p>
        </p:txBody>
      </p:sp>
      <p:sp>
        <p:nvSpPr>
          <p:cNvPr id="21" name="ZoneTexte 20"/>
          <p:cNvSpPr txBox="1"/>
          <p:nvPr/>
        </p:nvSpPr>
        <p:spPr>
          <a:xfrm>
            <a:off x="1568624" y="2784725"/>
            <a:ext cx="7157349" cy="938719"/>
          </a:xfrm>
          <a:prstGeom prst="rect">
            <a:avLst/>
          </a:prstGeom>
          <a:noFill/>
        </p:spPr>
        <p:txBody>
          <a:bodyPr wrap="square" rtlCol="0">
            <a:spAutoFit/>
          </a:bodyPr>
          <a:lstStyle/>
          <a:p>
            <a:pPr marL="171450" indent="-171450">
              <a:buFont typeface="Arial" panose="020B0604020202020204" pitchFamily="34" charset="0"/>
              <a:buChar char="•"/>
            </a:pPr>
            <a:r>
              <a:rPr lang="fr-FR" sz="1100" dirty="0"/>
              <a:t>Variété d'hypothèque constituant un privilège spécial permettant au créancier qui a prêté les fonds nécessaires à l'acquisition d'un immeuble d'avoir un rang de paiement très intéressant lors de la vente de cet immeuble</a:t>
            </a:r>
            <a:r>
              <a:rPr lang="fr-FR" sz="1100" dirty="0" smtClean="0"/>
              <a:t>.</a:t>
            </a:r>
            <a:endParaRPr lang="fr-FR" sz="1100" dirty="0"/>
          </a:p>
          <a:p>
            <a:pPr marL="171450" indent="-171450">
              <a:buFont typeface="Arial" panose="020B0604020202020204" pitchFamily="34" charset="0"/>
              <a:buChar char="•"/>
            </a:pPr>
            <a:r>
              <a:rPr lang="fr-FR" sz="1100" dirty="0"/>
              <a:t>Le </a:t>
            </a:r>
            <a:r>
              <a:rPr lang="fr-FR" sz="1100" b="1" dirty="0"/>
              <a:t>privilège du prêteur de deniers</a:t>
            </a:r>
            <a:r>
              <a:rPr lang="fr-FR" sz="1100" dirty="0"/>
              <a:t> </a:t>
            </a:r>
            <a:r>
              <a:rPr lang="fr-FR" sz="1100" dirty="0" smtClean="0"/>
              <a:t>(PPD) est </a:t>
            </a:r>
            <a:r>
              <a:rPr lang="fr-FR" sz="1100" dirty="0"/>
              <a:t>un droit réel que la loi attribue au prêteur en garantie de prêts destinés à permettre l'acquisition d'un immeuble.</a:t>
            </a:r>
          </a:p>
          <a:p>
            <a:pPr marL="171450" indent="-171450">
              <a:buFont typeface="Arial" panose="020B0604020202020204" pitchFamily="34" charset="0"/>
              <a:buChar char="•"/>
            </a:pPr>
            <a:r>
              <a:rPr lang="fr-FR" sz="1100" dirty="0"/>
              <a:t>Le privilège du prêteur ne peut garantir que des prêts ayant pour objet une acquisition d'immeuble.</a:t>
            </a:r>
          </a:p>
        </p:txBody>
      </p:sp>
      <p:sp>
        <p:nvSpPr>
          <p:cNvPr id="10" name="Rectangle à coins arrondis 9"/>
          <p:cNvSpPr/>
          <p:nvPr/>
        </p:nvSpPr>
        <p:spPr>
          <a:xfrm>
            <a:off x="671765" y="3901697"/>
            <a:ext cx="754825" cy="531691"/>
          </a:xfrm>
          <a:prstGeom prst="roundRect">
            <a:avLst>
              <a:gd name="adj" fmla="val 0"/>
            </a:avLst>
          </a:prstGeom>
          <a:solidFill>
            <a:schemeClr val="accent2">
              <a:lumMod val="60000"/>
              <a:lumOff val="40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1000" b="1" dirty="0" smtClean="0">
                <a:solidFill>
                  <a:schemeClr val="bg1"/>
                </a:solidFill>
              </a:rPr>
              <a:t>CAMCA</a:t>
            </a:r>
            <a:endParaRPr lang="fr-FR" sz="1000" b="1" dirty="0">
              <a:solidFill>
                <a:schemeClr val="bg1"/>
              </a:solidFill>
            </a:endParaRPr>
          </a:p>
        </p:txBody>
      </p:sp>
      <p:sp>
        <p:nvSpPr>
          <p:cNvPr id="22" name="Rectangle 21"/>
          <p:cNvSpPr/>
          <p:nvPr/>
        </p:nvSpPr>
        <p:spPr>
          <a:xfrm>
            <a:off x="1568623" y="3867460"/>
            <a:ext cx="7157350" cy="600164"/>
          </a:xfrm>
          <a:prstGeom prst="rect">
            <a:avLst/>
          </a:prstGeom>
          <a:noFill/>
        </p:spPr>
        <p:txBody>
          <a:bodyPr wrap="square">
            <a:spAutoFit/>
          </a:bodyPr>
          <a:lstStyle/>
          <a:p>
            <a:pPr marL="171450" indent="-171450">
              <a:buFont typeface="Arial" panose="020B0604020202020204" pitchFamily="34" charset="0"/>
              <a:buChar char="•"/>
            </a:pPr>
            <a:r>
              <a:rPr lang="fr-FR" sz="1100" dirty="0"/>
              <a:t>CAMCA est la société d’Assurance Caution du Crédit  Agricole qui passe, avec les CR, des conventions régissant les modalités d’intervention en garantie des prêts habitat.</a:t>
            </a:r>
          </a:p>
          <a:p>
            <a:pPr marL="171450" indent="-171450">
              <a:buFont typeface="Arial" panose="020B0604020202020204" pitchFamily="34" charset="0"/>
              <a:buChar char="•"/>
            </a:pPr>
            <a:r>
              <a:rPr lang="fr-FR" sz="1100" b="1" dirty="0"/>
              <a:t> </a:t>
            </a:r>
            <a:r>
              <a:rPr lang="fr-FR" sz="1100" dirty="0" smtClean="0"/>
              <a:t>La </a:t>
            </a:r>
            <a:r>
              <a:rPr lang="fr-FR" sz="1100" dirty="0"/>
              <a:t>caution est donnée par CAMCA Assurance en couverture du remboursement de prêts</a:t>
            </a:r>
            <a:r>
              <a:rPr lang="fr-FR" sz="1100" dirty="0" smtClean="0"/>
              <a:t>.</a:t>
            </a:r>
            <a:endParaRPr lang="fr-FR" sz="1100" dirty="0"/>
          </a:p>
        </p:txBody>
      </p:sp>
      <p:sp>
        <p:nvSpPr>
          <p:cNvPr id="11" name="Rectangle à coins arrondis 10"/>
          <p:cNvSpPr/>
          <p:nvPr/>
        </p:nvSpPr>
        <p:spPr>
          <a:xfrm>
            <a:off x="671765" y="4659548"/>
            <a:ext cx="754825" cy="1615827"/>
          </a:xfrm>
          <a:prstGeom prst="roundRect">
            <a:avLst>
              <a:gd name="adj" fmla="val 0"/>
            </a:avLst>
          </a:prstGeom>
          <a:solidFill>
            <a:schemeClr val="accent2">
              <a:lumMod val="60000"/>
              <a:lumOff val="40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1000" b="1" dirty="0" smtClean="0">
                <a:solidFill>
                  <a:schemeClr val="bg1"/>
                </a:solidFill>
              </a:rPr>
              <a:t>Crédit Logement</a:t>
            </a:r>
            <a:endParaRPr lang="fr-FR" sz="1000" b="1" dirty="0">
              <a:solidFill>
                <a:schemeClr val="bg1"/>
              </a:solidFill>
            </a:endParaRPr>
          </a:p>
        </p:txBody>
      </p:sp>
      <p:sp>
        <p:nvSpPr>
          <p:cNvPr id="23" name="Rectangle 22"/>
          <p:cNvSpPr/>
          <p:nvPr/>
        </p:nvSpPr>
        <p:spPr>
          <a:xfrm>
            <a:off x="1568624" y="4659548"/>
            <a:ext cx="7157349" cy="1615827"/>
          </a:xfrm>
          <a:prstGeom prst="rect">
            <a:avLst/>
          </a:prstGeom>
          <a:noFill/>
        </p:spPr>
        <p:txBody>
          <a:bodyPr wrap="square">
            <a:spAutoFit/>
          </a:bodyPr>
          <a:lstStyle/>
          <a:p>
            <a:pPr marL="285750" indent="-285750">
              <a:buFont typeface="Arial" panose="020B0604020202020204" pitchFamily="34" charset="0"/>
              <a:buChar char="•"/>
            </a:pPr>
            <a:r>
              <a:rPr lang="fr-FR" sz="1100" dirty="0"/>
              <a:t>Crédit logement est une société financière partenaire des grands réseaux de dépôt constituée des principaux groupes bancaires et de partenaires actifs. Elle intervient pour garantir sous forme de cautionnement solidaire tout type de prêt destiné au financement du logement des </a:t>
            </a:r>
            <a:r>
              <a:rPr lang="fr-FR" sz="1100" dirty="0" smtClean="0"/>
              <a:t>particuliers</a:t>
            </a:r>
            <a:endParaRPr lang="fr-FR" sz="1100" dirty="0"/>
          </a:p>
          <a:p>
            <a:pPr marL="285750" indent="-285750">
              <a:buFont typeface="Arial" panose="020B0604020202020204" pitchFamily="34" charset="0"/>
              <a:buChar char="•"/>
            </a:pPr>
            <a:r>
              <a:rPr lang="fr-FR" sz="1100" dirty="0"/>
              <a:t>Caution solidaire fondée sur le principe du mutualisme. Elle est un véritable engagement vis-à-vis de la banque en cas de défaillance de l’emprunteur.</a:t>
            </a:r>
          </a:p>
          <a:p>
            <a:pPr marL="285750" indent="-285750">
              <a:buFont typeface="Arial" panose="020B0604020202020204" pitchFamily="34" charset="0"/>
              <a:buChar char="•"/>
            </a:pPr>
            <a:r>
              <a:rPr lang="fr-FR" sz="1100" dirty="0"/>
              <a:t> </a:t>
            </a:r>
            <a:r>
              <a:rPr lang="fr-FR" sz="1100" dirty="0" smtClean="0"/>
              <a:t>L’emprunteur </a:t>
            </a:r>
            <a:r>
              <a:rPr lang="fr-FR" sz="1100" dirty="0"/>
              <a:t>s’engage à consentir une affectation hypothécaire de 1er rang  sur le bien pour garantie des sommes qu’il sera susceptible de devoir au prêteur ou au garant. L’emprunteur s’interdit d’aliéner ou d’hypothéquer le bien objet du prêt et d’accomplir tout acte susceptible d’en diminuer la valeur.</a:t>
            </a:r>
          </a:p>
          <a:p>
            <a:pPr marL="285750" indent="-285750">
              <a:buFont typeface="Arial" panose="020B0604020202020204" pitchFamily="34" charset="0"/>
              <a:buChar char="•"/>
            </a:pPr>
            <a:r>
              <a:rPr lang="fr-FR" sz="1100" dirty="0"/>
              <a:t> </a:t>
            </a:r>
            <a:r>
              <a:rPr lang="fr-FR" sz="1100" dirty="0" smtClean="0"/>
              <a:t>La </a:t>
            </a:r>
            <a:r>
              <a:rPr lang="fr-FR" sz="1100" dirty="0"/>
              <a:t>pleine propriété du bien objet du financement est obligatoire. </a:t>
            </a:r>
          </a:p>
        </p:txBody>
      </p:sp>
      <p:sp>
        <p:nvSpPr>
          <p:cNvPr id="15" name="ZoneTexte 14"/>
          <p:cNvSpPr txBox="1"/>
          <p:nvPr/>
        </p:nvSpPr>
        <p:spPr>
          <a:xfrm>
            <a:off x="5619643" y="6309320"/>
            <a:ext cx="3732946" cy="276999"/>
          </a:xfrm>
          <a:prstGeom prst="rect">
            <a:avLst/>
          </a:prstGeom>
          <a:noFill/>
        </p:spPr>
        <p:txBody>
          <a:bodyPr wrap="square" rtlCol="0">
            <a:spAutoFit/>
          </a:bodyPr>
          <a:lstStyle/>
          <a:p>
            <a:pPr algn="r"/>
            <a:r>
              <a:rPr lang="fr-FR" sz="1200" b="1" i="1" dirty="0" smtClean="0"/>
              <a:t>Pour aller plus loin : voir fiches détaillées Chorale Doc</a:t>
            </a:r>
          </a:p>
        </p:txBody>
      </p:sp>
      <p:sp>
        <p:nvSpPr>
          <p:cNvPr id="16" name="Flèche droite 15"/>
          <p:cNvSpPr/>
          <p:nvPr/>
        </p:nvSpPr>
        <p:spPr>
          <a:xfrm>
            <a:off x="5457056" y="6356339"/>
            <a:ext cx="325173" cy="202044"/>
          </a:xfrm>
          <a:prstGeom prst="rightArrow">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20" name="Espace réservé du contenu 3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Tree>
    <p:extLst>
      <p:ext uri="{BB962C8B-B14F-4D97-AF65-F5344CB8AC3E}">
        <p14:creationId xmlns:p14="http://schemas.microsoft.com/office/powerpoint/2010/main" val="1733813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 name="Espace réservé du texte 2"/>
          <p:cNvSpPr txBox="1">
            <a:spLocks/>
          </p:cNvSpPr>
          <p:nvPr/>
        </p:nvSpPr>
        <p:spPr>
          <a:xfrm>
            <a:off x="1856655" y="235323"/>
            <a:ext cx="7344817" cy="726305"/>
          </a:xfrm>
          <a:prstGeom prst="rect">
            <a:avLst/>
          </a:prstGeom>
        </p:spPr>
        <p:txBody>
          <a:bodyPr vert="horz" lIns="0" tIns="41994" rIns="83988" bIns="41994" rtlCol="0" anchor="ctr">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a:buNone/>
            </a:pPr>
            <a:r>
              <a:rPr lang="fr-FR" dirty="0" smtClean="0"/>
              <a:t>Les garanties (2/2)</a:t>
            </a:r>
            <a:endParaRPr lang="fr-FR" dirty="0"/>
          </a:p>
        </p:txBody>
      </p:sp>
      <p:sp>
        <p:nvSpPr>
          <p:cNvPr id="6" name="Rectangle à coins arrondis 5"/>
          <p:cNvSpPr/>
          <p:nvPr/>
        </p:nvSpPr>
        <p:spPr>
          <a:xfrm>
            <a:off x="1105796" y="235323"/>
            <a:ext cx="540000" cy="726305"/>
          </a:xfrm>
          <a:prstGeom prst="roundRect">
            <a:avLst>
              <a:gd name="adj" fmla="val 0"/>
            </a:avLst>
          </a:prstGeom>
          <a:solidFill>
            <a:schemeClr val="bg1">
              <a:lumMod val="85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2000" dirty="0" smtClean="0">
                <a:solidFill>
                  <a:schemeClr val="tx1"/>
                </a:solidFill>
              </a:rPr>
              <a:t>0.2</a:t>
            </a:r>
            <a:endParaRPr lang="fr-FR" sz="2000" dirty="0">
              <a:solidFill>
                <a:schemeClr val="tx1"/>
              </a:solidFill>
            </a:endParaRPr>
          </a:p>
        </p:txBody>
      </p:sp>
      <p:sp>
        <p:nvSpPr>
          <p:cNvPr id="20" name="Rectangle à coins arrondis 19"/>
          <p:cNvSpPr/>
          <p:nvPr/>
        </p:nvSpPr>
        <p:spPr>
          <a:xfrm>
            <a:off x="538491" y="1543524"/>
            <a:ext cx="888099" cy="1446551"/>
          </a:xfrm>
          <a:prstGeom prst="roundRect">
            <a:avLst>
              <a:gd name="adj" fmla="val 0"/>
            </a:avLst>
          </a:prstGeom>
          <a:solidFill>
            <a:schemeClr val="accent2">
              <a:lumMod val="60000"/>
              <a:lumOff val="40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1000" b="1" dirty="0" smtClean="0">
                <a:solidFill>
                  <a:schemeClr val="bg1"/>
                </a:solidFill>
              </a:rPr>
              <a:t>Opposition sur vente</a:t>
            </a:r>
            <a:endParaRPr lang="fr-FR" sz="1000" b="1" dirty="0">
              <a:solidFill>
                <a:schemeClr val="bg1"/>
              </a:solidFill>
            </a:endParaRPr>
          </a:p>
        </p:txBody>
      </p:sp>
      <p:sp>
        <p:nvSpPr>
          <p:cNvPr id="2" name="Rectangle 1"/>
          <p:cNvSpPr/>
          <p:nvPr/>
        </p:nvSpPr>
        <p:spPr>
          <a:xfrm>
            <a:off x="1426590" y="1569377"/>
            <a:ext cx="7976856" cy="1446550"/>
          </a:xfrm>
          <a:prstGeom prst="rect">
            <a:avLst/>
          </a:prstGeom>
          <a:noFill/>
        </p:spPr>
        <p:txBody>
          <a:bodyPr>
            <a:spAutoFit/>
          </a:bodyPr>
          <a:lstStyle/>
          <a:p>
            <a:pPr marL="171450" indent="-171450">
              <a:buFont typeface="Arial" panose="020B0604020202020204" pitchFamily="34" charset="0"/>
              <a:buChar char="•"/>
            </a:pPr>
            <a:r>
              <a:rPr lang="fr-FR" sz="1100" dirty="0"/>
              <a:t>Garantie « ordre irrévocable » (ou opposition notaire ou délégation paiement notaire) : permet au banquier de s’assurer de la domiciliation des fonds issus de la vente d’un bien immobilier.</a:t>
            </a:r>
          </a:p>
          <a:p>
            <a:pPr marL="171450" indent="-171450">
              <a:buFont typeface="Arial" panose="020B0604020202020204" pitchFamily="34" charset="0"/>
              <a:buChar char="•"/>
            </a:pPr>
            <a:r>
              <a:rPr lang="fr-FR" sz="1100" dirty="0"/>
              <a:t>Garantie couramment utilisée pour couvrir un court terme relais, préfinançant la vente d’un bien immobilier</a:t>
            </a:r>
            <a:r>
              <a:rPr lang="fr-FR" sz="1100" dirty="0" smtClean="0"/>
              <a:t>.</a:t>
            </a:r>
            <a:endParaRPr lang="fr-FR" sz="1100" dirty="0"/>
          </a:p>
          <a:p>
            <a:pPr marL="171450" indent="-171450">
              <a:buFont typeface="Arial" panose="020B0604020202020204" pitchFamily="34" charset="0"/>
              <a:buChar char="•"/>
            </a:pPr>
            <a:r>
              <a:rPr lang="fr-FR" sz="1100" dirty="0"/>
              <a:t>Il ne s'agit pas d'une garantie, mais d'une formalité qui consiste à  demander à l'acquéreur ou à l'intermédiaire chargé de la vente d'un bien appartenant à un emprunteur de ne pas se dessaisir du prix ou d'une partie de celui-ci entre les mains de l'emprunteur, mais d'en effectuer le règlement à la Caisse Régionale.</a:t>
            </a:r>
          </a:p>
          <a:p>
            <a:pPr marL="171450" indent="-171450">
              <a:buFont typeface="Arial" panose="020B0604020202020204" pitchFamily="34" charset="0"/>
              <a:buChar char="•"/>
            </a:pPr>
            <a:r>
              <a:rPr lang="fr-FR" sz="1100" dirty="0"/>
              <a:t> </a:t>
            </a:r>
            <a:r>
              <a:rPr lang="fr-FR" sz="1100" dirty="0" smtClean="0"/>
              <a:t>L'intermédiaire </a:t>
            </a:r>
            <a:r>
              <a:rPr lang="fr-FR" sz="1100" dirty="0"/>
              <a:t>chargé de la vente n'est pas obligé de se soumettre à cette opposition (sauf cas particulier de la vente de fonds de commerce</a:t>
            </a:r>
            <a:r>
              <a:rPr lang="fr-FR" sz="1100" dirty="0" smtClean="0"/>
              <a:t>).</a:t>
            </a:r>
            <a:endParaRPr lang="fr-FR" sz="1100" dirty="0"/>
          </a:p>
        </p:txBody>
      </p:sp>
      <p:grpSp>
        <p:nvGrpSpPr>
          <p:cNvPr id="26" name="Groupe 25"/>
          <p:cNvGrpSpPr/>
          <p:nvPr/>
        </p:nvGrpSpPr>
        <p:grpSpPr>
          <a:xfrm>
            <a:off x="538491" y="3364804"/>
            <a:ext cx="8662981" cy="600164"/>
            <a:chOff x="538491" y="2922689"/>
            <a:chExt cx="8662981" cy="600164"/>
          </a:xfrm>
        </p:grpSpPr>
        <p:sp>
          <p:nvSpPr>
            <p:cNvPr id="21" name="Rectangle à coins arrondis 20"/>
            <p:cNvSpPr/>
            <p:nvPr/>
          </p:nvSpPr>
          <p:spPr>
            <a:xfrm>
              <a:off x="538491" y="2956926"/>
              <a:ext cx="888100" cy="531691"/>
            </a:xfrm>
            <a:prstGeom prst="roundRect">
              <a:avLst>
                <a:gd name="adj" fmla="val 0"/>
              </a:avLst>
            </a:prstGeom>
            <a:solidFill>
              <a:schemeClr val="accent2">
                <a:lumMod val="60000"/>
                <a:lumOff val="40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1000" b="1" dirty="0" smtClean="0">
                  <a:solidFill>
                    <a:schemeClr val="bg1"/>
                  </a:solidFill>
                </a:rPr>
                <a:t>Nantissement</a:t>
              </a:r>
              <a:endParaRPr lang="fr-FR" sz="1000" b="1" dirty="0">
                <a:solidFill>
                  <a:schemeClr val="bg1"/>
                </a:solidFill>
              </a:endParaRPr>
            </a:p>
          </p:txBody>
        </p:sp>
        <p:sp>
          <p:nvSpPr>
            <p:cNvPr id="3" name="Rectangle 2"/>
            <p:cNvSpPr/>
            <p:nvPr/>
          </p:nvSpPr>
          <p:spPr>
            <a:xfrm>
              <a:off x="1426590" y="2922689"/>
              <a:ext cx="7774882" cy="600164"/>
            </a:xfrm>
            <a:prstGeom prst="rect">
              <a:avLst/>
            </a:prstGeom>
          </p:spPr>
          <p:txBody>
            <a:bodyPr wrap="square">
              <a:spAutoFit/>
            </a:bodyPr>
            <a:lstStyle/>
            <a:p>
              <a:pPr marL="171450" indent="-171450">
                <a:buFont typeface="Arial" panose="020B0604020202020204" pitchFamily="34" charset="0"/>
                <a:buChar char="•"/>
              </a:pPr>
              <a:r>
                <a:rPr lang="fr-FR" sz="1100" dirty="0"/>
                <a:t>Le nantissement du contrat d’assurance-vie doit permettre au créancier gagiste de se prémunir de l’insolvabilité de son débiteur.</a:t>
              </a:r>
            </a:p>
            <a:p>
              <a:pPr marL="171450" indent="-171450">
                <a:buFont typeface="Arial" panose="020B0604020202020204" pitchFamily="34" charset="0"/>
                <a:buChar char="•"/>
              </a:pPr>
              <a:r>
                <a:rPr lang="fr-FR" sz="1100" dirty="0"/>
                <a:t>Ce nantissement constitue une garantie efficace et doit être effectif avant réalisation du crédit. Il est exprimé par acte séparé de l’offre de crédit.</a:t>
              </a:r>
            </a:p>
          </p:txBody>
        </p:sp>
      </p:grpSp>
      <p:grpSp>
        <p:nvGrpSpPr>
          <p:cNvPr id="15" name="Groupe 14"/>
          <p:cNvGrpSpPr/>
          <p:nvPr/>
        </p:nvGrpSpPr>
        <p:grpSpPr>
          <a:xfrm>
            <a:off x="538491" y="4365549"/>
            <a:ext cx="8864955" cy="430887"/>
            <a:chOff x="538491" y="3717032"/>
            <a:chExt cx="8864955" cy="430887"/>
          </a:xfrm>
        </p:grpSpPr>
        <p:sp>
          <p:nvSpPr>
            <p:cNvPr id="22" name="Rectangle à coins arrondis 21"/>
            <p:cNvSpPr/>
            <p:nvPr/>
          </p:nvSpPr>
          <p:spPr>
            <a:xfrm>
              <a:off x="538491" y="3750899"/>
              <a:ext cx="888100" cy="363152"/>
            </a:xfrm>
            <a:prstGeom prst="roundRect">
              <a:avLst>
                <a:gd name="adj" fmla="val 0"/>
              </a:avLst>
            </a:prstGeom>
            <a:solidFill>
              <a:schemeClr val="accent2">
                <a:lumMod val="60000"/>
                <a:lumOff val="40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1000" b="1" dirty="0" smtClean="0">
                  <a:solidFill>
                    <a:schemeClr val="bg1"/>
                  </a:solidFill>
                </a:rPr>
                <a:t>Caution solidaire</a:t>
              </a:r>
              <a:endParaRPr lang="fr-FR" sz="1000" b="1" dirty="0">
                <a:solidFill>
                  <a:schemeClr val="bg1"/>
                </a:solidFill>
              </a:endParaRPr>
            </a:p>
          </p:txBody>
        </p:sp>
        <p:sp>
          <p:nvSpPr>
            <p:cNvPr id="13" name="Rectangle 12"/>
            <p:cNvSpPr/>
            <p:nvPr/>
          </p:nvSpPr>
          <p:spPr>
            <a:xfrm>
              <a:off x="1426590" y="3717032"/>
              <a:ext cx="7976856" cy="430887"/>
            </a:xfrm>
            <a:prstGeom prst="rect">
              <a:avLst/>
            </a:prstGeom>
          </p:spPr>
          <p:txBody>
            <a:bodyPr wrap="square">
              <a:spAutoFit/>
            </a:bodyPr>
            <a:lstStyle/>
            <a:p>
              <a:pPr marL="171450" indent="-171450">
                <a:buFont typeface="Arial" panose="020B0604020202020204" pitchFamily="34" charset="0"/>
                <a:buChar char="•"/>
              </a:pPr>
              <a:r>
                <a:rPr lang="fr-FR" sz="1100" dirty="0"/>
                <a:t>Crédit par signature, sans décaissement de fond </a:t>
              </a:r>
            </a:p>
            <a:p>
              <a:pPr marL="171450" indent="-171450">
                <a:buFont typeface="Arial" panose="020B0604020202020204" pitchFamily="34" charset="0"/>
                <a:buChar char="•"/>
              </a:pPr>
              <a:r>
                <a:rPr lang="fr-FR" sz="1100" dirty="0"/>
                <a:t>La banque se porte caution du client et s’engage à rembourser le créancier en cas de défaillance du client </a:t>
              </a:r>
            </a:p>
          </p:txBody>
        </p:sp>
      </p:grpSp>
      <p:grpSp>
        <p:nvGrpSpPr>
          <p:cNvPr id="25" name="Groupe 24"/>
          <p:cNvGrpSpPr/>
          <p:nvPr/>
        </p:nvGrpSpPr>
        <p:grpSpPr>
          <a:xfrm>
            <a:off x="538491" y="5171166"/>
            <a:ext cx="8864955" cy="769441"/>
            <a:chOff x="538491" y="4942557"/>
            <a:chExt cx="8864955" cy="769441"/>
          </a:xfrm>
        </p:grpSpPr>
        <p:sp>
          <p:nvSpPr>
            <p:cNvPr id="23" name="Rectangle à coins arrondis 22"/>
            <p:cNvSpPr/>
            <p:nvPr/>
          </p:nvSpPr>
          <p:spPr>
            <a:xfrm>
              <a:off x="538491" y="4950380"/>
              <a:ext cx="888100" cy="753795"/>
            </a:xfrm>
            <a:prstGeom prst="roundRect">
              <a:avLst>
                <a:gd name="adj" fmla="val 0"/>
              </a:avLst>
            </a:prstGeom>
            <a:solidFill>
              <a:schemeClr val="accent2">
                <a:lumMod val="60000"/>
                <a:lumOff val="40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1000" b="1" dirty="0" smtClean="0">
                  <a:solidFill>
                    <a:schemeClr val="bg1"/>
                  </a:solidFill>
                </a:rPr>
                <a:t>Autres organismes de caution</a:t>
              </a:r>
              <a:endParaRPr lang="fr-FR" sz="1000" b="1" dirty="0">
                <a:solidFill>
                  <a:schemeClr val="bg1"/>
                </a:solidFill>
              </a:endParaRPr>
            </a:p>
          </p:txBody>
        </p:sp>
        <p:sp>
          <p:nvSpPr>
            <p:cNvPr id="24" name="Rectangle 23"/>
            <p:cNvSpPr/>
            <p:nvPr/>
          </p:nvSpPr>
          <p:spPr>
            <a:xfrm>
              <a:off x="1426590" y="4942557"/>
              <a:ext cx="7976856" cy="769441"/>
            </a:xfrm>
            <a:prstGeom prst="rect">
              <a:avLst/>
            </a:prstGeom>
          </p:spPr>
          <p:txBody>
            <a:bodyPr wrap="square">
              <a:spAutoFit/>
            </a:bodyPr>
            <a:lstStyle/>
            <a:p>
              <a:pPr marL="171450" indent="-171450">
                <a:buFont typeface="Arial" panose="020B0604020202020204" pitchFamily="34" charset="0"/>
                <a:buChar char="•"/>
              </a:pPr>
              <a:r>
                <a:rPr lang="fr-FR" sz="1100" dirty="0" smtClean="0"/>
                <a:t>Groupement Militaire de Prévoyance des Armées SNCF</a:t>
              </a:r>
            </a:p>
            <a:p>
              <a:pPr marL="171450" indent="-171450">
                <a:buFont typeface="Arial" panose="020B0604020202020204" pitchFamily="34" charset="0"/>
                <a:buChar char="•"/>
              </a:pPr>
              <a:r>
                <a:rPr lang="fr-FR" sz="1100" dirty="0" smtClean="0"/>
                <a:t>Fonds Mutuel de Garantie des militaires</a:t>
              </a:r>
            </a:p>
            <a:p>
              <a:pPr marL="171450" indent="-171450">
                <a:buFont typeface="Arial" panose="020B0604020202020204" pitchFamily="34" charset="0"/>
                <a:buChar char="•"/>
              </a:pPr>
              <a:r>
                <a:rPr lang="fr-FR" sz="1100" dirty="0" smtClean="0"/>
                <a:t>Mutuelles – Mutuelles signataires Protocole national. Lien : </a:t>
              </a:r>
              <a:r>
                <a:rPr lang="fr-FR" sz="1100" u="sng" dirty="0">
                  <a:hlinkClick r:id="rId2"/>
                </a:rPr>
                <a:t>http://lpp10-spsc.ca-technologies.fr/sites/CDOCCLT/consultation/PMCRE_Garanties_Mutuelles_Mutuelles%20signataires%20Protocole%20national.pdf</a:t>
              </a:r>
              <a:endParaRPr lang="fr-FR" sz="1100" dirty="0"/>
            </a:p>
          </p:txBody>
        </p:sp>
      </p:grpSp>
      <p:sp>
        <p:nvSpPr>
          <p:cNvPr id="19" name="ZoneTexte 18"/>
          <p:cNvSpPr txBox="1"/>
          <p:nvPr/>
        </p:nvSpPr>
        <p:spPr>
          <a:xfrm>
            <a:off x="5375666" y="6093296"/>
            <a:ext cx="3732946" cy="276999"/>
          </a:xfrm>
          <a:prstGeom prst="rect">
            <a:avLst/>
          </a:prstGeom>
          <a:noFill/>
        </p:spPr>
        <p:txBody>
          <a:bodyPr wrap="square" rtlCol="0">
            <a:spAutoFit/>
          </a:bodyPr>
          <a:lstStyle/>
          <a:p>
            <a:pPr algn="r"/>
            <a:r>
              <a:rPr lang="fr-FR" sz="1200" b="1" i="1" dirty="0" smtClean="0"/>
              <a:t>Pour aller plus loin : voir fiches détaillées Chorale Doc</a:t>
            </a:r>
          </a:p>
        </p:txBody>
      </p:sp>
      <p:sp>
        <p:nvSpPr>
          <p:cNvPr id="28" name="Flèche droite 27"/>
          <p:cNvSpPr/>
          <p:nvPr/>
        </p:nvSpPr>
        <p:spPr>
          <a:xfrm>
            <a:off x="5241032" y="6130773"/>
            <a:ext cx="325173" cy="202044"/>
          </a:xfrm>
          <a:prstGeom prst="rightArrow">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27" name="Espace réservé du contenu 3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
        <p:nvSpPr>
          <p:cNvPr id="29"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30" name="Picture 2" descr="Résultat de recherche d'images pour &quot;clic icone&quot;">
            <a:hlinkClick r:id="rId3"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54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 name="Espace réservé du texte 2"/>
          <p:cNvSpPr txBox="1">
            <a:spLocks/>
          </p:cNvSpPr>
          <p:nvPr/>
        </p:nvSpPr>
        <p:spPr>
          <a:xfrm>
            <a:off x="1424607" y="404663"/>
            <a:ext cx="7344817" cy="726305"/>
          </a:xfrm>
          <a:prstGeom prst="rect">
            <a:avLst/>
          </a:prstGeom>
        </p:spPr>
        <p:txBody>
          <a:bodyPr vert="horz" lIns="0" tIns="41994" rIns="83988" bIns="41994" rtlCol="0" anchor="ctr">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a:buNone/>
            </a:pPr>
            <a:endParaRPr lang="fr-FR" dirty="0"/>
          </a:p>
        </p:txBody>
      </p:sp>
      <p:sp>
        <p:nvSpPr>
          <p:cNvPr id="6" name="Rectangle à coins arrondis 5"/>
          <p:cNvSpPr/>
          <p:nvPr/>
        </p:nvSpPr>
        <p:spPr>
          <a:xfrm>
            <a:off x="1169420" y="243790"/>
            <a:ext cx="540000" cy="726305"/>
          </a:xfrm>
          <a:prstGeom prst="roundRect">
            <a:avLst>
              <a:gd name="adj" fmla="val 0"/>
            </a:avLst>
          </a:prstGeom>
          <a:solidFill>
            <a:schemeClr val="bg1">
              <a:lumMod val="85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2000" dirty="0" smtClean="0">
                <a:solidFill>
                  <a:schemeClr val="tx1"/>
                </a:solidFill>
              </a:rPr>
              <a:t>0.3</a:t>
            </a:r>
            <a:endParaRPr lang="fr-FR" sz="2000" dirty="0">
              <a:solidFill>
                <a:schemeClr val="tx1"/>
              </a:solidFill>
            </a:endParaRPr>
          </a:p>
        </p:txBody>
      </p:sp>
      <p:sp>
        <p:nvSpPr>
          <p:cNvPr id="30" name="Espace réservé du texte 2"/>
          <p:cNvSpPr txBox="1">
            <a:spLocks/>
          </p:cNvSpPr>
          <p:nvPr/>
        </p:nvSpPr>
        <p:spPr>
          <a:xfrm>
            <a:off x="2072679" y="396190"/>
            <a:ext cx="7344817" cy="726305"/>
          </a:xfrm>
          <a:prstGeom prst="rect">
            <a:avLst/>
          </a:prstGeom>
        </p:spPr>
        <p:txBody>
          <a:bodyPr vert="horz" lIns="0" tIns="41994" rIns="83988" bIns="41994" rtlCol="0" anchor="ctr">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a:buNone/>
            </a:pPr>
            <a:r>
              <a:rPr lang="fr-FR" dirty="0" smtClean="0"/>
              <a:t>Différé d’amortissement (1/3)</a:t>
            </a:r>
          </a:p>
          <a:p>
            <a:pPr>
              <a:buNone/>
            </a:pPr>
            <a:r>
              <a:rPr lang="fr-FR" sz="2400" i="1" dirty="0" smtClean="0"/>
              <a:t>Anticipation</a:t>
            </a:r>
            <a:endParaRPr lang="fr-FR" sz="2400" i="1" dirty="0"/>
          </a:p>
        </p:txBody>
      </p:sp>
      <p:sp>
        <p:nvSpPr>
          <p:cNvPr id="3" name="ZoneTexte 2"/>
          <p:cNvSpPr txBox="1"/>
          <p:nvPr/>
        </p:nvSpPr>
        <p:spPr>
          <a:xfrm>
            <a:off x="1856656" y="1568961"/>
            <a:ext cx="6449940" cy="461665"/>
          </a:xfrm>
          <a:prstGeom prst="rect">
            <a:avLst/>
          </a:prstGeom>
          <a:noFill/>
        </p:spPr>
        <p:txBody>
          <a:bodyPr wrap="square" rtlCol="0">
            <a:spAutoFit/>
          </a:bodyPr>
          <a:lstStyle/>
          <a:p>
            <a:pPr marL="171450" indent="-171450">
              <a:buFont typeface="Arial" panose="020B0604020202020204" pitchFamily="34" charset="0"/>
              <a:buChar char="•"/>
            </a:pPr>
            <a:r>
              <a:rPr lang="fr-FR" sz="1200" dirty="0" smtClean="0"/>
              <a:t>Période durant laquelle le client ne paie que les intérêts sur la partie débloquée</a:t>
            </a:r>
          </a:p>
          <a:p>
            <a:pPr marL="171450" indent="-171450">
              <a:buFont typeface="Arial" panose="020B0604020202020204" pitchFamily="34" charset="0"/>
              <a:buChar char="•"/>
            </a:pPr>
            <a:r>
              <a:rPr lang="fr-FR" sz="1200" dirty="0" smtClean="0"/>
              <a:t>Lors </a:t>
            </a:r>
            <a:r>
              <a:rPr lang="fr-FR" sz="1200" dirty="0"/>
              <a:t>du déblocage de la dernière facture, le prêt passera en </a:t>
            </a:r>
            <a:r>
              <a:rPr lang="fr-FR" sz="1200" dirty="0" smtClean="0"/>
              <a:t>amortissement</a:t>
            </a:r>
          </a:p>
        </p:txBody>
      </p:sp>
      <p:sp>
        <p:nvSpPr>
          <p:cNvPr id="10" name="Rectangle à coins arrondis 9"/>
          <p:cNvSpPr/>
          <p:nvPr/>
        </p:nvSpPr>
        <p:spPr>
          <a:xfrm>
            <a:off x="673748" y="1546290"/>
            <a:ext cx="1004673" cy="507007"/>
          </a:xfrm>
          <a:prstGeom prst="roundRect">
            <a:avLst>
              <a:gd name="adj" fmla="val 0"/>
            </a:avLst>
          </a:prstGeom>
          <a:solidFill>
            <a:schemeClr val="accent2">
              <a:lumMod val="60000"/>
              <a:lumOff val="40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fr-FR" sz="1000" b="1" dirty="0" smtClean="0">
                <a:solidFill>
                  <a:schemeClr val="bg1"/>
                </a:solidFill>
              </a:rPr>
              <a:t>Définition</a:t>
            </a:r>
            <a:endParaRPr lang="fr-FR" sz="1000" b="1" dirty="0">
              <a:solidFill>
                <a:schemeClr val="bg1"/>
              </a:solidFill>
            </a:endParaRPr>
          </a:p>
        </p:txBody>
      </p:sp>
      <p:sp>
        <p:nvSpPr>
          <p:cNvPr id="11" name="Rectangle à coins arrondis 10"/>
          <p:cNvSpPr/>
          <p:nvPr/>
        </p:nvSpPr>
        <p:spPr>
          <a:xfrm>
            <a:off x="673748" y="2296874"/>
            <a:ext cx="1004673" cy="816541"/>
          </a:xfrm>
          <a:prstGeom prst="roundRect">
            <a:avLst>
              <a:gd name="adj" fmla="val 0"/>
            </a:avLst>
          </a:prstGeom>
          <a:solidFill>
            <a:schemeClr val="accent2">
              <a:lumMod val="60000"/>
              <a:lumOff val="40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fr-FR" sz="1000" b="1" dirty="0" smtClean="0">
                <a:solidFill>
                  <a:schemeClr val="bg1"/>
                </a:solidFill>
              </a:rPr>
              <a:t>Caractéristiques</a:t>
            </a:r>
            <a:endParaRPr lang="fr-FR" sz="1000" b="1" dirty="0">
              <a:solidFill>
                <a:schemeClr val="bg1"/>
              </a:solidFill>
            </a:endParaRPr>
          </a:p>
        </p:txBody>
      </p:sp>
      <p:sp>
        <p:nvSpPr>
          <p:cNvPr id="12" name="ZoneTexte 11"/>
          <p:cNvSpPr txBox="1"/>
          <p:nvPr/>
        </p:nvSpPr>
        <p:spPr>
          <a:xfrm>
            <a:off x="1856656" y="2197313"/>
            <a:ext cx="7416824" cy="1015663"/>
          </a:xfrm>
          <a:prstGeom prst="rect">
            <a:avLst/>
          </a:prstGeom>
          <a:noFill/>
        </p:spPr>
        <p:txBody>
          <a:bodyPr wrap="square" rtlCol="0">
            <a:spAutoFit/>
          </a:bodyPr>
          <a:lstStyle/>
          <a:p>
            <a:pPr marL="171450" indent="-171450">
              <a:buFont typeface="Arial" panose="020B0604020202020204" pitchFamily="34" charset="0"/>
              <a:buChar char="•"/>
            </a:pPr>
            <a:r>
              <a:rPr lang="fr-FR" sz="1200" dirty="0" smtClean="0"/>
              <a:t>L’anticipation est créée </a:t>
            </a:r>
            <a:r>
              <a:rPr lang="fr-FR" sz="1200" dirty="0"/>
              <a:t>p</a:t>
            </a:r>
            <a:r>
              <a:rPr lang="fr-FR" sz="1200" dirty="0" smtClean="0"/>
              <a:t>ar défaut lorsque l’objet du prêt entraine des déblocages partiels</a:t>
            </a:r>
          </a:p>
          <a:p>
            <a:pPr marL="171450" indent="-171450">
              <a:buFont typeface="Arial" panose="020B0604020202020204" pitchFamily="34" charset="0"/>
              <a:buChar char="•"/>
            </a:pPr>
            <a:r>
              <a:rPr lang="fr-FR" sz="1200" dirty="0" smtClean="0"/>
              <a:t>La durée de l’anticipation est de 36 mois maximum. Cette période s’ajoute à la durée initiale du prêt</a:t>
            </a:r>
          </a:p>
          <a:p>
            <a:pPr marL="171450" indent="-171450">
              <a:buFont typeface="Arial" panose="020B0604020202020204" pitchFamily="34" charset="0"/>
              <a:buChar char="•"/>
            </a:pPr>
            <a:r>
              <a:rPr lang="fr-FR" sz="1200" dirty="0" smtClean="0"/>
              <a:t>L’anticipation est interdite pour les prêts Eco PTZ et les prêts en devise</a:t>
            </a:r>
          </a:p>
          <a:p>
            <a:pPr marL="171450" indent="-171450">
              <a:buFont typeface="Arial" panose="020B0604020202020204" pitchFamily="34" charset="0"/>
              <a:buChar char="•"/>
            </a:pPr>
            <a:r>
              <a:rPr lang="fr-FR" sz="1200" dirty="0" smtClean="0"/>
              <a:t>La période d’anticipation est créée automatiquement pour la totalité du projet dans </a:t>
            </a:r>
            <a:r>
              <a:rPr lang="fr-FR" sz="1200" dirty="0" err="1" smtClean="0"/>
              <a:t>SimulCA</a:t>
            </a:r>
            <a:endParaRPr lang="fr-FR" sz="1200" dirty="0" smtClean="0"/>
          </a:p>
          <a:p>
            <a:pPr marL="171450" indent="-171450">
              <a:buFont typeface="Arial" panose="020B0604020202020204" pitchFamily="34" charset="0"/>
              <a:buChar char="•"/>
            </a:pPr>
            <a:r>
              <a:rPr lang="fr-FR" sz="1200" dirty="0" smtClean="0"/>
              <a:t>Pour les projets lissés (dont l’objet nécessite de l’anticipation), la période d’anticipation est obligatoire</a:t>
            </a:r>
          </a:p>
        </p:txBody>
      </p:sp>
      <p:sp>
        <p:nvSpPr>
          <p:cNvPr id="8" name="ZoneTexte 7"/>
          <p:cNvSpPr txBox="1"/>
          <p:nvPr/>
        </p:nvSpPr>
        <p:spPr>
          <a:xfrm>
            <a:off x="749008" y="4653136"/>
            <a:ext cx="5045396" cy="504517"/>
          </a:xfrm>
          <a:prstGeom prst="rect">
            <a:avLst/>
          </a:prstGeom>
          <a:noFill/>
        </p:spPr>
        <p:txBody>
          <a:bodyPr wrap="square" rtlCol="0">
            <a:spAutoFit/>
          </a:bodyPr>
          <a:lstStyle/>
          <a:p>
            <a:r>
              <a:rPr lang="fr-FR" sz="1400" b="1" dirty="0" smtClean="0"/>
              <a:t>Cas particulier : lors de la première réalisation, mon client souhaite amortir immédiatement son prêt. Comment faire ?</a:t>
            </a:r>
          </a:p>
        </p:txBody>
      </p:sp>
      <p:pic>
        <p:nvPicPr>
          <p:cNvPr id="686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272" t="27727" r="51473" b="22486"/>
          <a:stretch/>
        </p:blipFill>
        <p:spPr bwMode="auto">
          <a:xfrm>
            <a:off x="5745088" y="3410941"/>
            <a:ext cx="2664297"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lèche droite 8"/>
          <p:cNvSpPr/>
          <p:nvPr/>
        </p:nvSpPr>
        <p:spPr>
          <a:xfrm>
            <a:off x="4568414" y="5468058"/>
            <a:ext cx="973813" cy="270504"/>
          </a:xfrm>
          <a:prstGeom prst="rightArrow">
            <a:avLst/>
          </a:prstGeom>
          <a:solidFill>
            <a:schemeClr val="accent5"/>
          </a:solidFill>
          <a:ln w="12700" cap="flat" cmpd="sng" algn="ctr">
            <a:solidFill>
              <a:schemeClr val="accent5"/>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8" name="ZoneTexte 17"/>
          <p:cNvSpPr txBox="1"/>
          <p:nvPr/>
        </p:nvSpPr>
        <p:spPr>
          <a:xfrm>
            <a:off x="2800033" y="5449422"/>
            <a:ext cx="1768381" cy="307777"/>
          </a:xfrm>
          <a:prstGeom prst="rect">
            <a:avLst/>
          </a:prstGeom>
          <a:noFill/>
        </p:spPr>
        <p:txBody>
          <a:bodyPr wrap="square" rtlCol="0">
            <a:spAutoFit/>
          </a:bodyPr>
          <a:lstStyle/>
          <a:p>
            <a:r>
              <a:rPr lang="fr-FR" sz="1400" b="1" dirty="0" smtClean="0"/>
              <a:t>Procédure </a:t>
            </a:r>
            <a:r>
              <a:rPr lang="fr-FR" sz="1400" b="1" dirty="0" err="1" smtClean="0"/>
              <a:t>Simul</a:t>
            </a:r>
            <a:r>
              <a:rPr lang="fr-FR" sz="1400" b="1" dirty="0" smtClean="0"/>
              <a:t> CA</a:t>
            </a:r>
          </a:p>
        </p:txBody>
      </p:sp>
      <p:pic>
        <p:nvPicPr>
          <p:cNvPr id="15" name="Espace réservé du contenu 3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Tree>
    <p:extLst>
      <p:ext uri="{BB962C8B-B14F-4D97-AF65-F5344CB8AC3E}">
        <p14:creationId xmlns:p14="http://schemas.microsoft.com/office/powerpoint/2010/main" val="1141655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 name="Espace réservé du texte 2"/>
          <p:cNvSpPr txBox="1">
            <a:spLocks/>
          </p:cNvSpPr>
          <p:nvPr/>
        </p:nvSpPr>
        <p:spPr>
          <a:xfrm>
            <a:off x="1424607" y="404663"/>
            <a:ext cx="7344817" cy="726305"/>
          </a:xfrm>
          <a:prstGeom prst="rect">
            <a:avLst/>
          </a:prstGeom>
        </p:spPr>
        <p:txBody>
          <a:bodyPr vert="horz" lIns="0" tIns="41994" rIns="83988" bIns="41994" rtlCol="0" anchor="ctr">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a:buNone/>
            </a:pPr>
            <a:endParaRPr lang="fr-FR" dirty="0"/>
          </a:p>
        </p:txBody>
      </p:sp>
      <p:sp>
        <p:nvSpPr>
          <p:cNvPr id="6" name="Rectangle à coins arrondis 5"/>
          <p:cNvSpPr/>
          <p:nvPr/>
        </p:nvSpPr>
        <p:spPr>
          <a:xfrm>
            <a:off x="1148137" y="235323"/>
            <a:ext cx="540000" cy="726305"/>
          </a:xfrm>
          <a:prstGeom prst="roundRect">
            <a:avLst>
              <a:gd name="adj" fmla="val 0"/>
            </a:avLst>
          </a:prstGeom>
          <a:solidFill>
            <a:schemeClr val="bg1">
              <a:lumMod val="85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2000" dirty="0" smtClean="0">
                <a:solidFill>
                  <a:schemeClr val="tx1"/>
                </a:solidFill>
              </a:rPr>
              <a:t>0.3</a:t>
            </a:r>
            <a:endParaRPr lang="fr-FR" sz="2000" dirty="0">
              <a:solidFill>
                <a:schemeClr val="tx1"/>
              </a:solidFill>
            </a:endParaRPr>
          </a:p>
        </p:txBody>
      </p:sp>
      <p:sp>
        <p:nvSpPr>
          <p:cNvPr id="30" name="Espace réservé du texte 2"/>
          <p:cNvSpPr txBox="1">
            <a:spLocks/>
          </p:cNvSpPr>
          <p:nvPr/>
        </p:nvSpPr>
        <p:spPr>
          <a:xfrm>
            <a:off x="2051396" y="387723"/>
            <a:ext cx="7344817" cy="726305"/>
          </a:xfrm>
          <a:prstGeom prst="rect">
            <a:avLst/>
          </a:prstGeom>
        </p:spPr>
        <p:txBody>
          <a:bodyPr vert="horz" lIns="0" tIns="41994" rIns="83988" bIns="41994" rtlCol="0" anchor="ctr">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a:buNone/>
            </a:pPr>
            <a:r>
              <a:rPr lang="fr-FR" dirty="0" smtClean="0"/>
              <a:t>Différé d’amortissement (2/3)</a:t>
            </a:r>
          </a:p>
          <a:p>
            <a:pPr>
              <a:buNone/>
            </a:pPr>
            <a:r>
              <a:rPr lang="fr-FR" sz="2400" i="1" dirty="0" smtClean="0"/>
              <a:t>Différé Partiel</a:t>
            </a:r>
            <a:endParaRPr lang="fr-FR" i="1" dirty="0"/>
          </a:p>
        </p:txBody>
      </p:sp>
      <p:sp>
        <p:nvSpPr>
          <p:cNvPr id="3" name="ZoneTexte 2"/>
          <p:cNvSpPr txBox="1"/>
          <p:nvPr/>
        </p:nvSpPr>
        <p:spPr>
          <a:xfrm>
            <a:off x="1856656" y="1568961"/>
            <a:ext cx="6449940" cy="830997"/>
          </a:xfrm>
          <a:prstGeom prst="rect">
            <a:avLst/>
          </a:prstGeom>
          <a:noFill/>
        </p:spPr>
        <p:txBody>
          <a:bodyPr wrap="square" rtlCol="0">
            <a:spAutoFit/>
          </a:bodyPr>
          <a:lstStyle/>
          <a:p>
            <a:pPr marL="171450" indent="-171450">
              <a:buFont typeface="Arial" panose="020B0604020202020204" pitchFamily="34" charset="0"/>
              <a:buChar char="•"/>
            </a:pPr>
            <a:r>
              <a:rPr lang="fr-FR" sz="1200" dirty="0" smtClean="0"/>
              <a:t>Période durant laquelle le client ne paie que les intérêts sur la partie débloquée (dans la limite de 24 mois maximum)</a:t>
            </a:r>
          </a:p>
          <a:p>
            <a:pPr marL="171450" indent="-171450">
              <a:buFont typeface="Arial" panose="020B0604020202020204" pitchFamily="34" charset="0"/>
              <a:buChar char="•"/>
            </a:pPr>
            <a:r>
              <a:rPr lang="fr-FR" sz="1200" dirty="0" smtClean="0"/>
              <a:t>Même si le prêt est totalement débloqué, celui-ci ne passera pas en amortissement</a:t>
            </a:r>
          </a:p>
          <a:p>
            <a:pPr marL="171450" indent="-171450">
              <a:buFont typeface="Arial" panose="020B0604020202020204" pitchFamily="34" charset="0"/>
              <a:buChar char="•"/>
            </a:pPr>
            <a:r>
              <a:rPr lang="fr-FR" sz="1200" dirty="0" smtClean="0"/>
              <a:t>La durée du différé partiel sera incluse dans la durée initiale du prêt</a:t>
            </a:r>
          </a:p>
        </p:txBody>
      </p:sp>
      <p:sp>
        <p:nvSpPr>
          <p:cNvPr id="10" name="Rectangle à coins arrondis 9"/>
          <p:cNvSpPr/>
          <p:nvPr/>
        </p:nvSpPr>
        <p:spPr>
          <a:xfrm>
            <a:off x="673748" y="1647046"/>
            <a:ext cx="1004673" cy="674827"/>
          </a:xfrm>
          <a:prstGeom prst="roundRect">
            <a:avLst>
              <a:gd name="adj" fmla="val 0"/>
            </a:avLst>
          </a:prstGeom>
          <a:solidFill>
            <a:schemeClr val="accent2">
              <a:lumMod val="60000"/>
              <a:lumOff val="40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fr-FR" sz="1000" b="1" dirty="0" smtClean="0">
                <a:solidFill>
                  <a:schemeClr val="bg1"/>
                </a:solidFill>
              </a:rPr>
              <a:t>Définition</a:t>
            </a:r>
            <a:endParaRPr lang="fr-FR" sz="1000" b="1" dirty="0">
              <a:solidFill>
                <a:schemeClr val="bg1"/>
              </a:solidFill>
            </a:endParaRPr>
          </a:p>
        </p:txBody>
      </p:sp>
      <p:sp>
        <p:nvSpPr>
          <p:cNvPr id="11" name="Rectangle à coins arrondis 10"/>
          <p:cNvSpPr/>
          <p:nvPr/>
        </p:nvSpPr>
        <p:spPr>
          <a:xfrm>
            <a:off x="673748" y="2542101"/>
            <a:ext cx="1004673" cy="1086817"/>
          </a:xfrm>
          <a:prstGeom prst="roundRect">
            <a:avLst>
              <a:gd name="adj" fmla="val 0"/>
            </a:avLst>
          </a:prstGeom>
          <a:solidFill>
            <a:schemeClr val="accent2">
              <a:lumMod val="60000"/>
              <a:lumOff val="40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fr-FR" sz="1000" b="1" dirty="0" smtClean="0">
                <a:solidFill>
                  <a:schemeClr val="bg1"/>
                </a:solidFill>
              </a:rPr>
              <a:t>Caractéristiques</a:t>
            </a:r>
            <a:endParaRPr lang="fr-FR" sz="1000" b="1" dirty="0">
              <a:solidFill>
                <a:schemeClr val="bg1"/>
              </a:solidFill>
            </a:endParaRPr>
          </a:p>
        </p:txBody>
      </p:sp>
      <p:sp>
        <p:nvSpPr>
          <p:cNvPr id="12" name="ZoneTexte 11"/>
          <p:cNvSpPr txBox="1"/>
          <p:nvPr/>
        </p:nvSpPr>
        <p:spPr>
          <a:xfrm>
            <a:off x="1856656" y="2485345"/>
            <a:ext cx="7416824" cy="1200329"/>
          </a:xfrm>
          <a:prstGeom prst="rect">
            <a:avLst/>
          </a:prstGeom>
          <a:noFill/>
        </p:spPr>
        <p:txBody>
          <a:bodyPr wrap="square" rtlCol="0">
            <a:spAutoFit/>
          </a:bodyPr>
          <a:lstStyle/>
          <a:p>
            <a:pPr marL="171450" indent="-171450">
              <a:buFont typeface="Arial" panose="020B0604020202020204" pitchFamily="34" charset="0"/>
              <a:buChar char="•"/>
            </a:pPr>
            <a:r>
              <a:rPr lang="fr-FR" sz="1200" dirty="0" smtClean="0"/>
              <a:t>Le différé partiel est conseillé pour les projets d’investissement locatif. Ex : dans l’attente de la perception d’un loyer futur</a:t>
            </a:r>
          </a:p>
          <a:p>
            <a:pPr marL="171450" indent="-171450">
              <a:buFont typeface="Arial" panose="020B0604020202020204" pitchFamily="34" charset="0"/>
              <a:buChar char="•"/>
            </a:pPr>
            <a:r>
              <a:rPr lang="fr-FR" sz="1200" dirty="0" smtClean="0"/>
              <a:t>La période de différé partiel est incluse dans la durée initiale du prêt : la durée de la période d’amortissement est donc égale à la durée initiale moins la durée du différé</a:t>
            </a:r>
          </a:p>
          <a:p>
            <a:pPr marL="171450" indent="-171450">
              <a:buFont typeface="Arial" panose="020B0604020202020204" pitchFamily="34" charset="0"/>
              <a:buChar char="•"/>
            </a:pPr>
            <a:r>
              <a:rPr lang="fr-FR" sz="1200" dirty="0" smtClean="0"/>
              <a:t>Le différé partiel est interdit pour les prêts Eco PTZ et les prêts EL</a:t>
            </a:r>
          </a:p>
          <a:p>
            <a:pPr marL="171450" indent="-171450">
              <a:buFont typeface="Arial" panose="020B0604020202020204" pitchFamily="34" charset="0"/>
              <a:buChar char="•"/>
            </a:pPr>
            <a:r>
              <a:rPr lang="fr-FR" sz="1200" dirty="0" smtClean="0"/>
              <a:t>La saisie du différé s’effectue dans </a:t>
            </a:r>
            <a:r>
              <a:rPr lang="fr-FR" sz="1200" dirty="0" err="1" smtClean="0"/>
              <a:t>SimulCA</a:t>
            </a:r>
            <a:r>
              <a:rPr lang="fr-FR" sz="1200" dirty="0" smtClean="0"/>
              <a:t>, sur chaque prêt principal et non pas sur le projet</a:t>
            </a:r>
          </a:p>
        </p:txBody>
      </p:sp>
      <p:pic>
        <p:nvPicPr>
          <p:cNvPr id="696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95" t="13086" r="18002" b="10923"/>
          <a:stretch/>
        </p:blipFill>
        <p:spPr bwMode="auto">
          <a:xfrm>
            <a:off x="4642260" y="3672762"/>
            <a:ext cx="4032959" cy="2852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ZoneTexte 16"/>
          <p:cNvSpPr txBox="1"/>
          <p:nvPr/>
        </p:nvSpPr>
        <p:spPr>
          <a:xfrm>
            <a:off x="1568624" y="5065070"/>
            <a:ext cx="1768381" cy="307777"/>
          </a:xfrm>
          <a:prstGeom prst="rect">
            <a:avLst/>
          </a:prstGeom>
          <a:noFill/>
        </p:spPr>
        <p:txBody>
          <a:bodyPr wrap="square" rtlCol="0">
            <a:spAutoFit/>
          </a:bodyPr>
          <a:lstStyle/>
          <a:p>
            <a:r>
              <a:rPr lang="fr-FR" sz="1400" b="1" dirty="0" smtClean="0"/>
              <a:t>Procédure </a:t>
            </a:r>
            <a:r>
              <a:rPr lang="fr-FR" sz="1400" b="1" dirty="0" err="1" smtClean="0"/>
              <a:t>Simul</a:t>
            </a:r>
            <a:r>
              <a:rPr lang="fr-FR" sz="1400" b="1" dirty="0" smtClean="0"/>
              <a:t> CA</a:t>
            </a:r>
          </a:p>
        </p:txBody>
      </p:sp>
      <p:sp>
        <p:nvSpPr>
          <p:cNvPr id="19" name="Flèche droite 18"/>
          <p:cNvSpPr/>
          <p:nvPr/>
        </p:nvSpPr>
        <p:spPr>
          <a:xfrm>
            <a:off x="3368824" y="5083706"/>
            <a:ext cx="973813" cy="270504"/>
          </a:xfrm>
          <a:prstGeom prst="rightArrow">
            <a:avLst/>
          </a:prstGeom>
          <a:solidFill>
            <a:schemeClr val="accent5"/>
          </a:solidFill>
          <a:ln w="12700" cap="flat" cmpd="sng" algn="ctr">
            <a:solidFill>
              <a:schemeClr val="accent5"/>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pic>
        <p:nvPicPr>
          <p:cNvPr id="14" name="Espace réservé du contenu 3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Tree>
    <p:extLst>
      <p:ext uri="{BB962C8B-B14F-4D97-AF65-F5344CB8AC3E}">
        <p14:creationId xmlns:p14="http://schemas.microsoft.com/office/powerpoint/2010/main" val="2568759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dre 3"/>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5" name="Espace réservé du texte 2"/>
          <p:cNvSpPr txBox="1">
            <a:spLocks/>
          </p:cNvSpPr>
          <p:nvPr/>
        </p:nvSpPr>
        <p:spPr>
          <a:xfrm>
            <a:off x="1424607" y="404663"/>
            <a:ext cx="7344817" cy="726305"/>
          </a:xfrm>
          <a:prstGeom prst="rect">
            <a:avLst/>
          </a:prstGeom>
        </p:spPr>
        <p:txBody>
          <a:bodyPr vert="horz" lIns="0" tIns="41994" rIns="83988" bIns="41994" rtlCol="0" anchor="ctr">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a:buNone/>
            </a:pPr>
            <a:endParaRPr lang="fr-FR" dirty="0"/>
          </a:p>
        </p:txBody>
      </p:sp>
      <p:sp>
        <p:nvSpPr>
          <p:cNvPr id="6" name="Rectangle à coins arrondis 5"/>
          <p:cNvSpPr/>
          <p:nvPr/>
        </p:nvSpPr>
        <p:spPr>
          <a:xfrm>
            <a:off x="1152409" y="235323"/>
            <a:ext cx="540000" cy="726305"/>
          </a:xfrm>
          <a:prstGeom prst="roundRect">
            <a:avLst>
              <a:gd name="adj" fmla="val 0"/>
            </a:avLst>
          </a:prstGeom>
          <a:solidFill>
            <a:schemeClr val="bg1">
              <a:lumMod val="85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algn="ctr"/>
            <a:r>
              <a:rPr lang="fr-FR" sz="2000" dirty="0" smtClean="0">
                <a:solidFill>
                  <a:schemeClr val="tx1"/>
                </a:solidFill>
              </a:rPr>
              <a:t>0.3</a:t>
            </a:r>
            <a:endParaRPr lang="fr-FR" sz="2000" dirty="0">
              <a:solidFill>
                <a:schemeClr val="tx1"/>
              </a:solidFill>
            </a:endParaRPr>
          </a:p>
        </p:txBody>
      </p:sp>
      <p:sp>
        <p:nvSpPr>
          <p:cNvPr id="30" name="Espace réservé du texte 2"/>
          <p:cNvSpPr txBox="1">
            <a:spLocks/>
          </p:cNvSpPr>
          <p:nvPr/>
        </p:nvSpPr>
        <p:spPr>
          <a:xfrm>
            <a:off x="2055668" y="387723"/>
            <a:ext cx="7344817" cy="726305"/>
          </a:xfrm>
          <a:prstGeom prst="rect">
            <a:avLst/>
          </a:prstGeom>
        </p:spPr>
        <p:txBody>
          <a:bodyPr vert="horz" lIns="0" tIns="41994" rIns="83988" bIns="41994" rtlCol="0" anchor="ctr">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pPr>
              <a:buNone/>
            </a:pPr>
            <a:r>
              <a:rPr lang="fr-FR" dirty="0" smtClean="0"/>
              <a:t>Différé d’amortissement (3/3)</a:t>
            </a:r>
          </a:p>
          <a:p>
            <a:pPr>
              <a:buNone/>
            </a:pPr>
            <a:r>
              <a:rPr lang="fr-FR" sz="2400" i="1" dirty="0" smtClean="0"/>
              <a:t>Différé total</a:t>
            </a:r>
            <a:endParaRPr lang="fr-FR" sz="2400" i="1" dirty="0"/>
          </a:p>
        </p:txBody>
      </p:sp>
      <p:sp>
        <p:nvSpPr>
          <p:cNvPr id="3" name="ZoneTexte 2"/>
          <p:cNvSpPr txBox="1"/>
          <p:nvPr/>
        </p:nvSpPr>
        <p:spPr>
          <a:xfrm>
            <a:off x="1856656" y="1568961"/>
            <a:ext cx="6449940" cy="646331"/>
          </a:xfrm>
          <a:prstGeom prst="rect">
            <a:avLst/>
          </a:prstGeom>
          <a:noFill/>
        </p:spPr>
        <p:txBody>
          <a:bodyPr wrap="square" rtlCol="0">
            <a:spAutoFit/>
          </a:bodyPr>
          <a:lstStyle/>
          <a:p>
            <a:pPr marL="171450" indent="-171450">
              <a:buFont typeface="Arial" panose="020B0604020202020204" pitchFamily="34" charset="0"/>
              <a:buChar char="•"/>
            </a:pPr>
            <a:r>
              <a:rPr lang="fr-FR" sz="1200" dirty="0" smtClean="0"/>
              <a:t>Période durant laquelle le client ne paie aucune échéance (12 mois maximum)</a:t>
            </a:r>
          </a:p>
          <a:p>
            <a:pPr marL="171450" indent="-171450">
              <a:buFont typeface="Arial" panose="020B0604020202020204" pitchFamily="34" charset="0"/>
              <a:buChar char="•"/>
            </a:pPr>
            <a:r>
              <a:rPr lang="fr-FR" sz="1200" dirty="0" smtClean="0"/>
              <a:t>Les intérêts seront calculés sur les différents déblocages et seront capitalisés</a:t>
            </a:r>
          </a:p>
          <a:p>
            <a:pPr marL="171450" indent="-171450">
              <a:buFont typeface="Arial" panose="020B0604020202020204" pitchFamily="34" charset="0"/>
              <a:buChar char="•"/>
            </a:pPr>
            <a:r>
              <a:rPr lang="fr-FR" sz="1200" dirty="0" smtClean="0"/>
              <a:t>La durée du différé total sera incluse dans la durée initiale du prêt</a:t>
            </a:r>
          </a:p>
        </p:txBody>
      </p:sp>
      <p:sp>
        <p:nvSpPr>
          <p:cNvPr id="10" name="Rectangle à coins arrondis 9"/>
          <p:cNvSpPr/>
          <p:nvPr/>
        </p:nvSpPr>
        <p:spPr>
          <a:xfrm>
            <a:off x="673748" y="1647046"/>
            <a:ext cx="1004673" cy="674827"/>
          </a:xfrm>
          <a:prstGeom prst="roundRect">
            <a:avLst>
              <a:gd name="adj" fmla="val 0"/>
            </a:avLst>
          </a:prstGeom>
          <a:solidFill>
            <a:schemeClr val="accent2">
              <a:lumMod val="60000"/>
              <a:lumOff val="40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fr-FR" sz="1000" b="1" dirty="0" smtClean="0">
                <a:solidFill>
                  <a:schemeClr val="bg1"/>
                </a:solidFill>
              </a:rPr>
              <a:t>Définition</a:t>
            </a:r>
            <a:endParaRPr lang="fr-FR" sz="1000" b="1" dirty="0">
              <a:solidFill>
                <a:schemeClr val="bg1"/>
              </a:solidFill>
            </a:endParaRPr>
          </a:p>
        </p:txBody>
      </p:sp>
      <p:sp>
        <p:nvSpPr>
          <p:cNvPr id="11" name="Rectangle à coins arrondis 10"/>
          <p:cNvSpPr/>
          <p:nvPr/>
        </p:nvSpPr>
        <p:spPr>
          <a:xfrm>
            <a:off x="673748" y="2542101"/>
            <a:ext cx="1004673" cy="2308324"/>
          </a:xfrm>
          <a:prstGeom prst="roundRect">
            <a:avLst>
              <a:gd name="adj" fmla="val 0"/>
            </a:avLst>
          </a:prstGeom>
          <a:solidFill>
            <a:schemeClr val="accent2">
              <a:lumMod val="60000"/>
              <a:lumOff val="40000"/>
            </a:schemeClr>
          </a:solid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fr-FR" sz="1000" b="1" dirty="0" smtClean="0">
                <a:solidFill>
                  <a:schemeClr val="bg1"/>
                </a:solidFill>
              </a:rPr>
              <a:t>Caractéristiques</a:t>
            </a:r>
            <a:endParaRPr lang="fr-FR" sz="1000" b="1" dirty="0">
              <a:solidFill>
                <a:schemeClr val="bg1"/>
              </a:solidFill>
            </a:endParaRPr>
          </a:p>
        </p:txBody>
      </p:sp>
      <p:sp>
        <p:nvSpPr>
          <p:cNvPr id="14" name="ZoneTexte 13"/>
          <p:cNvSpPr txBox="1"/>
          <p:nvPr/>
        </p:nvSpPr>
        <p:spPr>
          <a:xfrm>
            <a:off x="1856656" y="2542101"/>
            <a:ext cx="7416824" cy="2308324"/>
          </a:xfrm>
          <a:prstGeom prst="rect">
            <a:avLst/>
          </a:prstGeom>
          <a:noFill/>
        </p:spPr>
        <p:txBody>
          <a:bodyPr wrap="square" rtlCol="0">
            <a:spAutoFit/>
          </a:bodyPr>
          <a:lstStyle/>
          <a:p>
            <a:pPr marL="171450" indent="-171450">
              <a:buFont typeface="Arial" panose="020B0604020202020204" pitchFamily="34" charset="0"/>
              <a:buChar char="•"/>
            </a:pPr>
            <a:r>
              <a:rPr lang="fr-FR" sz="1200" dirty="0" smtClean="0"/>
              <a:t>Le différé total est conseillé pour les projets d’investissement locatif importants car le coût total du crédit est élevé</a:t>
            </a:r>
          </a:p>
          <a:p>
            <a:pPr marL="171450" indent="-171450">
              <a:buFont typeface="Arial" panose="020B0604020202020204" pitchFamily="34" charset="0"/>
              <a:buChar char="•"/>
            </a:pPr>
            <a:r>
              <a:rPr lang="fr-FR" sz="1200" dirty="0"/>
              <a:t>La période de différé partiel est incluse dans la durée initiale du prêt : la durée de la période d’amortissement est donc égale à la durée initiale moins la durée du </a:t>
            </a:r>
            <a:r>
              <a:rPr lang="fr-FR" sz="1200" dirty="0" smtClean="0"/>
              <a:t>différé</a:t>
            </a:r>
            <a:endParaRPr lang="fr-FR" sz="1200" dirty="0"/>
          </a:p>
          <a:p>
            <a:pPr marL="171450" indent="-171450">
              <a:buFont typeface="Arial" panose="020B0604020202020204" pitchFamily="34" charset="0"/>
              <a:buChar char="•"/>
            </a:pPr>
            <a:r>
              <a:rPr lang="fr-FR" sz="1200" dirty="0" smtClean="0"/>
              <a:t>Pendant cette période le client ne paie ni capital ni intérêt</a:t>
            </a:r>
          </a:p>
          <a:p>
            <a:pPr marL="171450" indent="-171450">
              <a:buFont typeface="Arial" panose="020B0604020202020204" pitchFamily="34" charset="0"/>
              <a:buChar char="•"/>
            </a:pPr>
            <a:r>
              <a:rPr lang="fr-FR" sz="1200" dirty="0" smtClean="0"/>
              <a:t>Les intérêts sont calculés en fonction de chaque déblocage et capitalisés jusqu’à la fin de la période de différé : ils s’ajoutent au capital initialement emprunté, donc ils augmentent le capital à amortir (coût total du crédit plus important)</a:t>
            </a:r>
          </a:p>
          <a:p>
            <a:pPr marL="171450" indent="-171450">
              <a:buFont typeface="Arial" panose="020B0604020202020204" pitchFamily="34" charset="0"/>
              <a:buChar char="•"/>
            </a:pPr>
            <a:r>
              <a:rPr lang="fr-FR" sz="1200" dirty="0" smtClean="0"/>
              <a:t>Le différé total est autorisé pour les prêts PTH uniquement</a:t>
            </a:r>
          </a:p>
          <a:p>
            <a:pPr marL="171450" indent="-171450">
              <a:buFont typeface="Arial" panose="020B0604020202020204" pitchFamily="34" charset="0"/>
              <a:buChar char="•"/>
            </a:pPr>
            <a:r>
              <a:rPr lang="fr-FR" sz="1200" b="1" dirty="0" smtClean="0"/>
              <a:t>Attention : pour les projets dérivant de l’anticipation, il faut supprimer la période d’anticipation dans </a:t>
            </a:r>
            <a:r>
              <a:rPr lang="fr-FR" sz="1200" b="1" dirty="0" err="1" smtClean="0"/>
              <a:t>SimulCA</a:t>
            </a:r>
            <a:r>
              <a:rPr lang="fr-FR" sz="1200" b="1" dirty="0" smtClean="0"/>
              <a:t> avant de ponter dans Green</a:t>
            </a:r>
          </a:p>
          <a:p>
            <a:pPr marL="171450" indent="-171450">
              <a:buFont typeface="Arial" panose="020B0604020202020204" pitchFamily="34" charset="0"/>
              <a:buChar char="•"/>
            </a:pPr>
            <a:r>
              <a:rPr lang="fr-FR" sz="1200" dirty="0" smtClean="0"/>
              <a:t>Le différé total se saisi sur chaque prêt et non pas sur le projet</a:t>
            </a:r>
            <a:endParaRPr lang="fr-FR" sz="1200" dirty="0"/>
          </a:p>
        </p:txBody>
      </p:sp>
      <p:pic>
        <p:nvPicPr>
          <p:cNvPr id="12" name="Espace réservé du contenu 3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85" y="17173"/>
            <a:ext cx="1043411" cy="1353071"/>
          </a:xfrm>
          <a:prstGeom prst="rect">
            <a:avLst/>
          </a:prstGeom>
        </p:spPr>
      </p:pic>
      <p:sp>
        <p:nvSpPr>
          <p:cNvPr id="13" name="Flèche : pentagone 15">
            <a:extLst>
              <a:ext uri="{FF2B5EF4-FFF2-40B4-BE49-F238E27FC236}">
                <a16:creationId xmlns:a16="http://schemas.microsoft.com/office/drawing/2014/main" xmlns="" id="{433292EF-06D5-4119-8E98-E6E79CDD08B0}"/>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15" name="Picture 2" descr="Résultat de recherche d'images pour &quot;clic icone&quot;">
            <a:hlinkClick r:id="rId2" action="ppaction://hlinksldjump"/>
            <a:extLst>
              <a:ext uri="{FF2B5EF4-FFF2-40B4-BE49-F238E27FC236}">
                <a16:creationId xmlns:a16="http://schemas.microsoft.com/office/drawing/2014/main" xmlns="" id="{E1FD406A-A7AC-4026-8C20-A13E2E0C2F6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643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adre 7"/>
          <p:cNvSpPr/>
          <p:nvPr/>
        </p:nvSpPr>
        <p:spPr>
          <a:xfrm>
            <a:off x="0" y="0"/>
            <a:ext cx="9906000" cy="6858000"/>
          </a:xfrm>
          <a:prstGeom prst="frame">
            <a:avLst>
              <a:gd name="adj1" fmla="val 3545"/>
            </a:avLst>
          </a:prstGeom>
          <a:pattFill prst="wdDnDiag">
            <a:fgClr>
              <a:schemeClr val="bg1">
                <a:lumMod val="8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6" name="ZoneTexte 15"/>
          <p:cNvSpPr txBox="1"/>
          <p:nvPr/>
        </p:nvSpPr>
        <p:spPr>
          <a:xfrm>
            <a:off x="5005618" y="1052736"/>
            <a:ext cx="3699856" cy="276999"/>
          </a:xfrm>
          <a:prstGeom prst="rect">
            <a:avLst/>
          </a:prstGeom>
          <a:noFill/>
        </p:spPr>
        <p:txBody>
          <a:bodyPr wrap="square" rtlCol="0">
            <a:spAutoFit/>
          </a:bodyPr>
          <a:lstStyle/>
          <a:p>
            <a:pPr marL="228600" indent="-228600" defTabSz="736609">
              <a:buAutoNum type="arabicParenR"/>
            </a:pPr>
            <a:r>
              <a:rPr lang="fr-FR" sz="1200" dirty="0" smtClean="0"/>
              <a:t>Ajuster l’heure du RDV </a:t>
            </a:r>
          </a:p>
        </p:txBody>
      </p:sp>
      <p:sp>
        <p:nvSpPr>
          <p:cNvPr id="19" name="Espace réservé du texte 2">
            <a:extLst>
              <a:ext uri="{FF2B5EF4-FFF2-40B4-BE49-F238E27FC236}">
                <a16:creationId xmlns:a16="http://schemas.microsoft.com/office/drawing/2014/main" xmlns="" id="{E0B8A62F-B6C8-427E-A265-7F92801A2955}"/>
              </a:ext>
            </a:extLst>
          </p:cNvPr>
          <p:cNvSpPr txBox="1">
            <a:spLocks/>
          </p:cNvSpPr>
          <p:nvPr/>
        </p:nvSpPr>
        <p:spPr>
          <a:xfrm>
            <a:off x="1422955" y="-27384"/>
            <a:ext cx="7125336" cy="769539"/>
          </a:xfrm>
          <a:prstGeom prst="rect">
            <a:avLst/>
          </a:prstGeom>
        </p:spPr>
        <p:txBody>
          <a:bodyPr vert="horz" lIns="0" tIns="41994" rIns="83988" bIns="41994" rtlCol="0">
            <a:noAutofit/>
          </a:bodyPr>
          <a:lstStyle>
            <a:lvl1pPr marL="0" indent="0" algn="l" defTabSz="736609" rtl="0" eaLnBrk="1" latinLnBrk="0" hangingPunct="1">
              <a:lnSpc>
                <a:spcPct val="73000"/>
              </a:lnSpc>
              <a:spcBef>
                <a:spcPts val="0"/>
              </a:spcBef>
              <a:spcAft>
                <a:spcPts val="0"/>
              </a:spcAft>
              <a:buFont typeface="Calibri" panose="020F0502020204030204" pitchFamily="34" charset="0"/>
              <a:buChar char="​"/>
              <a:tabLst>
                <a:tab pos="0" algn="l"/>
              </a:tabLst>
              <a:defRPr sz="3000" b="0" kern="1200" cap="all" baseline="0">
                <a:solidFill>
                  <a:schemeClr val="tx2"/>
                </a:solidFill>
                <a:latin typeface="Calibri" panose="020F0502020204030204" pitchFamily="34" charset="0"/>
                <a:ea typeface="+mn-ea"/>
                <a:cs typeface="Arial" panose="020B0604020202020204" pitchFamily="34" charset="0"/>
              </a:defRPr>
            </a:lvl1pPr>
            <a:lvl2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cap="all">
                <a:solidFill>
                  <a:schemeClr val="tx2"/>
                </a:solidFill>
                <a:latin typeface="Calibri" panose="020F0502020204030204" pitchFamily="34" charset="0"/>
                <a:ea typeface="+mn-ea"/>
                <a:cs typeface="Arial" panose="020B0604020202020204" pitchFamily="34" charset="0"/>
              </a:defRPr>
            </a:lvl2pPr>
            <a:lvl3pPr marL="0" indent="0" algn="l" defTabSz="736609" rtl="0" eaLnBrk="1" latinLnBrk="0" hangingPunct="1">
              <a:lnSpc>
                <a:spcPct val="80000"/>
              </a:lnSpc>
              <a:spcBef>
                <a:spcPts val="0"/>
              </a:spcBef>
              <a:spcAft>
                <a:spcPts val="0"/>
              </a:spcAft>
              <a:buFont typeface="Calibri" panose="020F0502020204030204" pitchFamily="34" charset="0"/>
              <a:buChar char="​"/>
              <a:tabLst>
                <a:tab pos="0" algn="l"/>
              </a:tabLst>
              <a:defRPr sz="2200" b="0" kern="1200">
                <a:solidFill>
                  <a:schemeClr val="tx2"/>
                </a:solidFill>
                <a:latin typeface="Calibri" panose="020F0502020204030204" pitchFamily="34" charset="0"/>
                <a:ea typeface="+mn-ea"/>
                <a:cs typeface="Arial" panose="020B0604020202020204" pitchFamily="34" charset="0"/>
              </a:defRPr>
            </a:lvl3pPr>
            <a:lvl4pPr marL="0" indent="0" algn="l" defTabSz="736609" rtl="0" eaLnBrk="1" latinLnBrk="0" hangingPunct="1">
              <a:lnSpc>
                <a:spcPct val="100000"/>
              </a:lnSpc>
              <a:spcBef>
                <a:spcPts val="200"/>
              </a:spcBef>
              <a:spcAft>
                <a:spcPts val="0"/>
              </a:spcAft>
              <a:buFont typeface="Calibri" panose="020F0502020204030204" pitchFamily="34" charset="0"/>
              <a:buChar char="​"/>
              <a:tabLst>
                <a:tab pos="0" algn="l"/>
              </a:tabLst>
              <a:defRPr sz="1200" b="0" kern="1200">
                <a:solidFill>
                  <a:schemeClr val="accent4"/>
                </a:solidFill>
                <a:latin typeface="Calibri" panose="020F0502020204030204" pitchFamily="34" charset="0"/>
                <a:ea typeface="+mn-ea"/>
                <a:cs typeface="Arial" panose="020B0604020202020204" pitchFamily="34" charset="0"/>
              </a:defRPr>
            </a:lvl4pPr>
            <a:lvl5pPr marL="0" indent="0" algn="l" defTabSz="736609" rtl="0" eaLnBrk="1" latinLnBrk="0" hangingPunct="1">
              <a:lnSpc>
                <a:spcPct val="100000"/>
              </a:lnSpc>
              <a:spcBef>
                <a:spcPts val="200"/>
              </a:spcBef>
              <a:spcAft>
                <a:spcPts val="0"/>
              </a:spcAft>
              <a:buFont typeface="Arial" panose="020B0604020202020204" pitchFamily="34" charset="0"/>
              <a:buChar char="​"/>
              <a:tabLst>
                <a:tab pos="0" algn="l"/>
              </a:tabLst>
              <a:defRPr sz="1100" b="1" i="1" kern="1200">
                <a:solidFill>
                  <a:schemeClr val="accent4"/>
                </a:solidFill>
                <a:latin typeface="Calibri" panose="020F0502020204030204" pitchFamily="34" charset="0"/>
                <a:ea typeface="+mn-ea"/>
                <a:cs typeface="Arial" panose="020B0604020202020204" pitchFamily="34" charset="0"/>
              </a:defRPr>
            </a:lvl5pPr>
            <a:lvl6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6pPr>
            <a:lvl7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7pPr>
            <a:lvl8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8pPr>
            <a:lvl9pPr marL="271463" indent="0" algn="l" defTabSz="736609" rtl="0" eaLnBrk="1" latinLnBrk="0" hangingPunct="1">
              <a:lnSpc>
                <a:spcPct val="90000"/>
              </a:lnSpc>
              <a:spcBef>
                <a:spcPts val="403"/>
              </a:spcBef>
              <a:buFont typeface="Calibri" panose="020F0502020204030204" pitchFamily="34" charset="0"/>
              <a:buChar char="​"/>
              <a:defRPr sz="1100" i="1" kern="1200">
                <a:solidFill>
                  <a:schemeClr val="tx1"/>
                </a:solidFill>
                <a:latin typeface="+mn-lt"/>
                <a:ea typeface="+mn-ea"/>
                <a:cs typeface="+mn-cs"/>
              </a:defRPr>
            </a:lvl9pPr>
          </a:lstStyle>
          <a:p>
            <a:r>
              <a:rPr lang="fr-FR" sz="2400" dirty="0" smtClean="0"/>
              <a:t>1.3 </a:t>
            </a:r>
            <a:r>
              <a:rPr lang="fr-FR" sz="2400" dirty="0"/>
              <a:t>prise de RDV et rdv de qualification</a:t>
            </a:r>
          </a:p>
        </p:txBody>
      </p:sp>
      <p:sp>
        <p:nvSpPr>
          <p:cNvPr id="20" name="Rectangle 19">
            <a:extLst>
              <a:ext uri="{FF2B5EF4-FFF2-40B4-BE49-F238E27FC236}">
                <a16:creationId xmlns:a16="http://schemas.microsoft.com/office/drawing/2014/main" xmlns="" id="{382C08D5-A184-4D6F-AB2E-2A722D9DFD67}"/>
              </a:ext>
            </a:extLst>
          </p:cNvPr>
          <p:cNvSpPr/>
          <p:nvPr/>
        </p:nvSpPr>
        <p:spPr>
          <a:xfrm>
            <a:off x="-15851" y="-88"/>
            <a:ext cx="1421629" cy="332743"/>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b="1" dirty="0">
                <a:solidFill>
                  <a:schemeClr val="bg1"/>
                </a:solidFill>
              </a:rPr>
              <a:t>FICHE TECHNIQUE</a:t>
            </a:r>
          </a:p>
        </p:txBody>
      </p:sp>
      <p:sp>
        <p:nvSpPr>
          <p:cNvPr id="21" name="Rectangle 20"/>
          <p:cNvSpPr/>
          <p:nvPr/>
        </p:nvSpPr>
        <p:spPr>
          <a:xfrm>
            <a:off x="272480" y="435692"/>
            <a:ext cx="5832648" cy="646331"/>
          </a:xfrm>
          <a:prstGeom prst="rect">
            <a:avLst/>
          </a:prstGeom>
        </p:spPr>
        <p:txBody>
          <a:bodyPr wrap="square">
            <a:spAutoFit/>
          </a:bodyPr>
          <a:lstStyle/>
          <a:p>
            <a:pPr marL="171450" indent="-171450">
              <a:buFont typeface="Calibri" panose="020F0502020204030204" pitchFamily="34" charset="0"/>
              <a:buChar char="&gt;"/>
            </a:pPr>
            <a:r>
              <a:rPr lang="fr-FR" sz="1800" u="sng" dirty="0" smtClean="0"/>
              <a:t>Création du  prospect et prise de RDV dans l’Agenda</a:t>
            </a:r>
            <a:r>
              <a:rPr lang="fr-FR" sz="1800" dirty="0" smtClean="0"/>
              <a:t>  </a:t>
            </a:r>
            <a:r>
              <a:rPr lang="fr-FR" sz="1200" i="1" dirty="0" smtClean="0"/>
              <a:t>(4/4)</a:t>
            </a:r>
            <a:endParaRPr lang="fr-FR" sz="1200" i="1" dirty="0"/>
          </a:p>
          <a:p>
            <a:pPr marL="171450" indent="-171450">
              <a:buFont typeface="Calibri" panose="020F0502020204030204" pitchFamily="34" charset="0"/>
              <a:buChar char="&gt;"/>
            </a:pPr>
            <a:endParaRPr lang="fr-FR" sz="1800" u="sng" dirty="0"/>
          </a:p>
        </p:txBody>
      </p:sp>
      <p:sp>
        <p:nvSpPr>
          <p:cNvPr id="22" name="Flèche : pentagone 4">
            <a:extLst>
              <a:ext uri="{FF2B5EF4-FFF2-40B4-BE49-F238E27FC236}">
                <a16:creationId xmlns:a16="http://schemas.microsoft.com/office/drawing/2014/main" xmlns="" id="{9590B987-927F-4108-A3F3-19E041414EAB}"/>
              </a:ext>
            </a:extLst>
          </p:cNvPr>
          <p:cNvSpPr/>
          <p:nvPr/>
        </p:nvSpPr>
        <p:spPr>
          <a:xfrm>
            <a:off x="7467570" y="6599103"/>
            <a:ext cx="1732159" cy="254478"/>
          </a:xfrm>
          <a:prstGeom prst="homePlat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200" dirty="0">
                <a:solidFill>
                  <a:schemeClr val="bg1"/>
                </a:solidFill>
              </a:rPr>
              <a:t>Revenir à la fiche étape</a:t>
            </a:r>
          </a:p>
        </p:txBody>
      </p:sp>
      <p:pic>
        <p:nvPicPr>
          <p:cNvPr id="23" name="Picture 2" descr="Résultat de recherche d'images pour &quot;clic icone&quot;">
            <a:hlinkClick r:id="rId2" action="ppaction://hlinksldjump"/>
            <a:extLst>
              <a:ext uri="{FF2B5EF4-FFF2-40B4-BE49-F238E27FC236}">
                <a16:creationId xmlns:a16="http://schemas.microsoft.com/office/drawing/2014/main" xmlns="" id="{E535FB0E-5E93-415E-9D6F-26849D3A55E6}"/>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273" y="6088460"/>
            <a:ext cx="769540" cy="76954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e 3"/>
          <p:cNvGrpSpPr/>
          <p:nvPr/>
        </p:nvGrpSpPr>
        <p:grpSpPr>
          <a:xfrm>
            <a:off x="656203" y="1672889"/>
            <a:ext cx="8846840" cy="4371975"/>
            <a:chOff x="656203" y="1672889"/>
            <a:chExt cx="8846840" cy="4371975"/>
          </a:xfrm>
        </p:grpSpPr>
        <p:sp>
          <p:nvSpPr>
            <p:cNvPr id="5" name="Ellipse 4"/>
            <p:cNvSpPr/>
            <p:nvPr/>
          </p:nvSpPr>
          <p:spPr>
            <a:xfrm>
              <a:off x="6420147" y="2708920"/>
              <a:ext cx="1872208" cy="360040"/>
            </a:xfrm>
            <a:prstGeom prst="ellipse">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 name="Rectangle 1"/>
            <p:cNvSpPr/>
            <p:nvPr/>
          </p:nvSpPr>
          <p:spPr>
            <a:xfrm>
              <a:off x="2432720" y="2452249"/>
              <a:ext cx="1368152" cy="81294"/>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4" name="Rectangle 13"/>
            <p:cNvSpPr/>
            <p:nvPr/>
          </p:nvSpPr>
          <p:spPr>
            <a:xfrm>
              <a:off x="3440832" y="3047799"/>
              <a:ext cx="934467" cy="81294"/>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5" name="Rectangle 14"/>
            <p:cNvSpPr/>
            <p:nvPr/>
          </p:nvSpPr>
          <p:spPr>
            <a:xfrm>
              <a:off x="3440832" y="3942561"/>
              <a:ext cx="934467" cy="81294"/>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18" name="Rectangle 17"/>
            <p:cNvSpPr/>
            <p:nvPr/>
          </p:nvSpPr>
          <p:spPr>
            <a:xfrm>
              <a:off x="6465168" y="2780928"/>
              <a:ext cx="216024" cy="144016"/>
            </a:xfrm>
            <a:prstGeom prst="rect">
              <a:avLst/>
            </a:prstGeom>
            <a:solidFill>
              <a:srgbClr val="FF0000"/>
            </a:solid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b="1" dirty="0" smtClean="0">
                  <a:solidFill>
                    <a:schemeClr val="bg1"/>
                  </a:solidFill>
                </a:rPr>
                <a:t>1</a:t>
              </a:r>
              <a:endParaRPr lang="fr-FR" sz="1050" b="1" dirty="0">
                <a:solidFill>
                  <a:schemeClr val="bg1"/>
                </a:solidFill>
              </a:endParaRPr>
            </a:p>
          </p:txBody>
        </p:sp>
        <p:grpSp>
          <p:nvGrpSpPr>
            <p:cNvPr id="3" name="Groupe 2"/>
            <p:cNvGrpSpPr/>
            <p:nvPr/>
          </p:nvGrpSpPr>
          <p:grpSpPr>
            <a:xfrm>
              <a:off x="656203" y="1672889"/>
              <a:ext cx="8846840" cy="4371975"/>
              <a:chOff x="656203" y="1672889"/>
              <a:chExt cx="8846840" cy="4371975"/>
            </a:xfrm>
          </p:grpSpPr>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514" b="8631"/>
              <a:stretch/>
            </p:blipFill>
            <p:spPr bwMode="auto">
              <a:xfrm>
                <a:off x="656203" y="1672889"/>
                <a:ext cx="8846840" cy="4371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533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337" t="72682" r="72931" b="16372"/>
              <a:stretch/>
            </p:blipFill>
            <p:spPr bwMode="auto">
              <a:xfrm>
                <a:off x="1606559" y="5190856"/>
                <a:ext cx="1451380" cy="503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Ellipse 6"/>
            <p:cNvSpPr/>
            <p:nvPr/>
          </p:nvSpPr>
          <p:spPr>
            <a:xfrm>
              <a:off x="1532095" y="5172316"/>
              <a:ext cx="1654916" cy="632947"/>
            </a:xfrm>
            <a:prstGeom prst="ellipse">
              <a:avLst/>
            </a:prstGeom>
            <a:noFill/>
            <a:ln w="28575"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4" name="Rectangle 23"/>
            <p:cNvSpPr/>
            <p:nvPr/>
          </p:nvSpPr>
          <p:spPr>
            <a:xfrm>
              <a:off x="2312161" y="2254012"/>
              <a:ext cx="408591" cy="95843"/>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5" name="Rectangle 24"/>
            <p:cNvSpPr/>
            <p:nvPr/>
          </p:nvSpPr>
          <p:spPr>
            <a:xfrm>
              <a:off x="3409608" y="2841019"/>
              <a:ext cx="823312" cy="83926"/>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6" name="Rectangle 25"/>
            <p:cNvSpPr/>
            <p:nvPr/>
          </p:nvSpPr>
          <p:spPr>
            <a:xfrm>
              <a:off x="2935106" y="3531488"/>
              <a:ext cx="865766" cy="95843"/>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7" name="Rectangle 26"/>
            <p:cNvSpPr/>
            <p:nvPr/>
          </p:nvSpPr>
          <p:spPr>
            <a:xfrm>
              <a:off x="3457885" y="3763033"/>
              <a:ext cx="775035" cy="95843"/>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8" name="Rectangle 27"/>
            <p:cNvSpPr/>
            <p:nvPr/>
          </p:nvSpPr>
          <p:spPr>
            <a:xfrm>
              <a:off x="656203" y="2453487"/>
              <a:ext cx="480373" cy="144432"/>
            </a:xfrm>
            <a:prstGeom prst="rect">
              <a:avLst/>
            </a:prstGeom>
            <a:solidFill>
              <a:srgbClr val="F95207"/>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29" name="Rectangle 28"/>
            <p:cNvSpPr/>
            <p:nvPr/>
          </p:nvSpPr>
          <p:spPr>
            <a:xfrm>
              <a:off x="8524272" y="3056877"/>
              <a:ext cx="528410" cy="144432"/>
            </a:xfrm>
            <a:prstGeom prst="rect">
              <a:avLst/>
            </a:prstGeom>
            <a:solidFill>
              <a:srgbClr val="F95207"/>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30" name="Rectangle 29"/>
            <p:cNvSpPr/>
            <p:nvPr/>
          </p:nvSpPr>
          <p:spPr>
            <a:xfrm>
              <a:off x="8677383" y="2824344"/>
              <a:ext cx="626132" cy="108221"/>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sp>
          <p:nvSpPr>
            <p:cNvPr id="31" name="Rectangle 30"/>
            <p:cNvSpPr/>
            <p:nvPr/>
          </p:nvSpPr>
          <p:spPr>
            <a:xfrm>
              <a:off x="8705474" y="3687080"/>
              <a:ext cx="412799" cy="156027"/>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err="1" smtClean="0">
                <a:solidFill>
                  <a:schemeClr val="tx1"/>
                </a:solidFill>
              </a:endParaRPr>
            </a:p>
          </p:txBody>
        </p:sp>
      </p:grpSp>
    </p:spTree>
    <p:extLst>
      <p:ext uri="{BB962C8B-B14F-4D97-AF65-F5344CB8AC3E}">
        <p14:creationId xmlns:p14="http://schemas.microsoft.com/office/powerpoint/2010/main" val="2576026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55&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1&quot;&gt;&lt;elem m_fUsage=&quot;1.00000000000000000000E+00&quot;&gt;&lt;m_msothmcolidx val=&quot;0&quot;/&gt;&lt;m_rgb r=&quot;F5&quot; g=&quot;F5&quot; b=&quot;F5&quot;/&gt;&lt;m_nBrightness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ICONE" val="Ke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ICONE" val="Ke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ICONE" val="Ke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0i1SPWW5SeqG8dn3uBlon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blank">
  <a:themeElements>
    <a:clrScheme name="Kea">
      <a:dk1>
        <a:sysClr val="windowText" lastClr="000000"/>
      </a:dk1>
      <a:lt1>
        <a:sysClr val="window" lastClr="FFFFFF"/>
      </a:lt1>
      <a:dk2>
        <a:srgbClr val="AF0A28"/>
      </a:dk2>
      <a:lt2>
        <a:srgbClr val="AF0A28"/>
      </a:lt2>
      <a:accent1>
        <a:srgbClr val="065260"/>
      </a:accent1>
      <a:accent2>
        <a:srgbClr val="296C7D"/>
      </a:accent2>
      <a:accent3>
        <a:srgbClr val="678C9C"/>
      </a:accent3>
      <a:accent4>
        <a:srgbClr val="98ACB7"/>
      </a:accent4>
      <a:accent5>
        <a:srgbClr val="6F6F6F"/>
      </a:accent5>
      <a:accent6>
        <a:srgbClr val="DADADA"/>
      </a:accent6>
      <a:hlink>
        <a:srgbClr val="000000"/>
      </a:hlink>
      <a:folHlink>
        <a:srgbClr val="AF0A2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cap="flat" cmpd="sng" algn="ctr">
          <a:noFill/>
          <a:prstDash val="solid"/>
          <a:miter lim="800000"/>
        </a:ln>
        <a:effectLst/>
      </a:spPr>
      <a:bodyPr rtlCol="0" anchor="ctr">
        <a:noAutofit/>
      </a:bodyPr>
      <a:lstStyle>
        <a:defPPr algn="ctr">
          <a:defRPr sz="12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2"/>
          </a:solidFill>
          <a:prstDash val="dash"/>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err="1" smtClean="0"/>
        </a:defPPr>
      </a:lstStyle>
    </a:txDef>
  </a:objectDefaults>
  <a:extraClrSchemeLst/>
  <a:extLst>
    <a:ext uri="{05A4C25C-085E-4340-85A3-A5531E510DB2}">
      <thm15:themeFamily xmlns:thm15="http://schemas.microsoft.com/office/thememl/2012/main" xmlns="" name="MASTER MASQUE__SIMPLE_V04.pptx" id="{00C1D585-A102-42D5-82EE-8B6FE9FA57E0}" vid="{FB9CD2C0-0BE4-4BA1-ABB1-1EA5CD5BCDC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ACE_publication" ma:contentTypeID="0x0101005F1A4791CCA1454AA529213A69091BCB0500A87BF93C1D388140B7CF55EEE5D5AD03" ma:contentTypeVersion="26" ma:contentTypeDescription="" ma:contentTypeScope="" ma:versionID="622bddf97870a5d33137ec41086159bb">
  <xsd:schema xmlns:xsd="http://www.w3.org/2001/XMLSchema" xmlns:xs="http://www.w3.org/2001/XMLSchema" xmlns:p="http://schemas.microsoft.com/office/2006/metadata/properties" xmlns:ns2="0bfae135-82a1-434c-823b-2065c8a358cb" xmlns:ns3="9024ed0c-11a0-44be-bcca-2ed991abb88c" xmlns:ns4="http://schemas.microsoft.com/sharepoint/v3/fields" xmlns:ns5="http://schemas.microsoft.com/sharepoint/v4" targetNamespace="http://schemas.microsoft.com/office/2006/metadata/properties" ma:root="true" ma:fieldsID="6207e40eefb32a0707b08e488a27e66e" ns2:_="" ns3:_="" ns4:_="" ns5:_="">
    <xsd:import namespace="0bfae135-82a1-434c-823b-2065c8a358cb"/>
    <xsd:import namespace="9024ed0c-11a0-44be-bcca-2ed991abb88c"/>
    <xsd:import namespace="http://schemas.microsoft.com/sharepoint/v3/fields"/>
    <xsd:import namespace="http://schemas.microsoft.com/sharepoint/v4"/>
    <xsd:element name="properties">
      <xsd:complexType>
        <xsd:sequence>
          <xsd:element name="documentManagement">
            <xsd:complexType>
              <xsd:all>
                <xsd:element ref="ns2:TaxCatchAll" minOccurs="0"/>
                <xsd:element ref="ns2:TaxCatchAllLabel" minOccurs="0"/>
                <xsd:element ref="ns2:jb5ac2dfef3940aba013bb5c28db3f51" minOccurs="0"/>
                <xsd:element ref="ns4:DateFinValidite"/>
                <xsd:element ref="ns4:DatePublication" minOccurs="0"/>
                <xsd:element ref="ns4:DateExpiration" minOccurs="0"/>
                <xsd:element ref="ns2:bab0d3915487422d825d804e5a68fc5a" minOccurs="0"/>
                <xsd:element ref="ns3:j09fe762faad457887fbd1f4c5f32ca0" minOccurs="0"/>
                <xsd:element ref="ns2:debf779621714adba430036fe9d04e25" minOccurs="0"/>
                <xsd:element ref="ns2:jf49402f590b4587a906d50d3fe61ab3" minOccurs="0"/>
                <xsd:element ref="ns5: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fae135-82a1-434c-823b-2065c8a358cb" elementFormDefault="qualified">
    <xsd:import namespace="http://schemas.microsoft.com/office/2006/documentManagement/types"/>
    <xsd:import namespace="http://schemas.microsoft.com/office/infopath/2007/PartnerControls"/>
    <xsd:element name="TaxCatchAll" ma:index="3" nillable="true" ma:displayName="Colonne Attraper tout de Taxonomie" ma:description="" ma:hidden="true" ma:list="{c336a4d6-0548-4392-a716-c9807050ce68}" ma:internalName="TaxCatchAll" ma:showField="CatchAllData" ma:web="0bfae135-82a1-434c-823b-2065c8a358cb">
      <xsd:complexType>
        <xsd:complexContent>
          <xsd:extension base="dms:MultiChoiceLookup">
            <xsd:sequence>
              <xsd:element name="Value" type="dms:Lookup" maxOccurs="unbounded" minOccurs="0" nillable="true"/>
            </xsd:sequence>
          </xsd:extension>
        </xsd:complexContent>
      </xsd:complexType>
    </xsd:element>
    <xsd:element name="TaxCatchAllLabel" ma:index="5" nillable="true" ma:displayName="Colonne Attraper tout de Taxonomie1" ma:description="" ma:hidden="true" ma:list="{c336a4d6-0548-4392-a716-c9807050ce68}" ma:internalName="TaxCatchAllLabel" ma:readOnly="true" ma:showField="CatchAllDataLabel" ma:web="0bfae135-82a1-434c-823b-2065c8a358cb">
      <xsd:complexType>
        <xsd:complexContent>
          <xsd:extension base="dms:MultiChoiceLookup">
            <xsd:sequence>
              <xsd:element name="Value" type="dms:Lookup" maxOccurs="unbounded" minOccurs="0" nillable="true"/>
            </xsd:sequence>
          </xsd:extension>
        </xsd:complexContent>
      </xsd:complexType>
    </xsd:element>
    <xsd:element name="jb5ac2dfef3940aba013bb5c28db3f51" ma:index="10" nillable="true" ma:taxonomy="true" ma:internalName="jb5ac2dfef3940aba013bb5c28db3f51" ma:taxonomyFieldName="SousDomaines" ma:displayName="Sous-domaines" ma:default="" ma:fieldId="{3b5ac2df-ef39-40ab-a013-bb5c28db3f51}" ma:sspId="8fd473fb-4c94-4aee-a613-8b258e6b1d99" ma:termSetId="8bcc8ffb-808a-491f-9e1b-cf8ffcde2b6f" ma:anchorId="00000000-0000-0000-0000-000000000000" ma:open="false" ma:isKeyword="false">
      <xsd:complexType>
        <xsd:sequence>
          <xsd:element ref="pc:Terms" minOccurs="0" maxOccurs="1"/>
        </xsd:sequence>
      </xsd:complexType>
    </xsd:element>
    <xsd:element name="bab0d3915487422d825d804e5a68fc5a" ma:index="17" nillable="true" ma:taxonomy="true" ma:internalName="bab0d3915487422d825d804e5a68fc5a" ma:taxonomyFieldName="Domaines" ma:displayName="Domaines" ma:default="" ma:fieldId="{bab0d391-5487-422d-825d-804e5a68fc5a}" ma:sspId="8fd473fb-4c94-4aee-a613-8b258e6b1d99" ma:termSetId="6e32ae46-115d-4f67-9089-e406db51a846" ma:anchorId="049734e6-a52a-4f32-8344-944a72d26c33" ma:open="false" ma:isKeyword="false">
      <xsd:complexType>
        <xsd:sequence>
          <xsd:element ref="pc:Terms" minOccurs="0" maxOccurs="1"/>
        </xsd:sequence>
      </xsd:complexType>
    </xsd:element>
    <xsd:element name="debf779621714adba430036fe9d04e25" ma:index="21" nillable="true" ma:taxonomy="true" ma:internalName="debf779621714adba430036fe9d04e25" ma:taxonomyFieldName="NatureInformation" ma:displayName="Nature d'information" ma:default="" ma:fieldId="{debf7796-2171-4adb-a430-036fe9d04e25}" ma:sspId="8fd473fb-4c94-4aee-a613-8b258e6b1d99" ma:termSetId="6e32ae46-115d-4f67-9089-e406db51a846" ma:anchorId="834d366d-2a28-4d51-a396-6396adf1f34e" ma:open="false" ma:isKeyword="false">
      <xsd:complexType>
        <xsd:sequence>
          <xsd:element ref="pc:Terms" minOccurs="0" maxOccurs="1"/>
        </xsd:sequence>
      </xsd:complexType>
    </xsd:element>
    <xsd:element name="jf49402f590b4587a906d50d3fe61ab3" ma:index="23" nillable="true" ma:taxonomy="true" ma:internalName="jf49402f590b4587a906d50d3fe61ab3" ma:taxonomyFieldName="Produits" ma:displayName="Produits" ma:default="" ma:fieldId="{3f49402f-590b-4587-a906-d50d3fe61ab3}" ma:sspId="8fd473fb-4c94-4aee-a613-8b258e6b1d99" ma:termSetId="c56f0452-19cc-4ef0-ac93-96a59361748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024ed0c-11a0-44be-bcca-2ed991abb88c" elementFormDefault="qualified">
    <xsd:import namespace="http://schemas.microsoft.com/office/2006/documentManagement/types"/>
    <xsd:import namespace="http://schemas.microsoft.com/office/infopath/2007/PartnerControls"/>
    <xsd:element name="j09fe762faad457887fbd1f4c5f32ca0" ma:index="19" ma:taxonomy="true" ma:internalName="j09fe762faad457887fbd1f4c5f32ca0" ma:taxonomyFieldName="March_x00e9_" ma:displayName="Marché" ma:default="" ma:fieldId="{309fe762-faad-4578-87fb-d1f4c5f32ca0}" ma:taxonomyMulti="true" ma:sspId="8fd473fb-4c94-4aee-a613-8b258e6b1d99" ma:termSetId="4d830ff0-abe1-4ba1-a2e2-be1da13da3f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DateFinValidite" ma:index="13" ma:displayName="Date de fin de validité" ma:format="DateOnly" ma:internalName="DateFinValidite">
      <xsd:simpleType>
        <xsd:restriction base="dms:DateTime"/>
      </xsd:simpleType>
    </xsd:element>
    <xsd:element name="DatePublication" ma:index="14" nillable="true" ma:displayName="Date de publication" ma:default="[today]" ma:format="DateOnly" ma:internalName="DatePublication">
      <xsd:simpleType>
        <xsd:restriction base="dms:DateTime"/>
      </xsd:simpleType>
    </xsd:element>
    <xsd:element name="DateExpiration" ma:index="15" nillable="true" ma:displayName="Date d'expiration" ma:format="DateOnly" ma:internalName="DateExpiration">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5"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Publication xmlns="http://schemas.microsoft.com/sharepoint/v3/fields">2018-07-15T22:00:00+00:00</DatePublication>
    <jb5ac2dfef3940aba013bb5c28db3f51 xmlns="0bfae135-82a1-434c-823b-2065c8a358cb">
      <Terms xmlns="http://schemas.microsoft.com/office/infopath/2007/PartnerControls">
        <TermInfo xmlns="http://schemas.microsoft.com/office/infopath/2007/PartnerControls">
          <TermName xmlns="http://schemas.microsoft.com/office/infopath/2007/PartnerControls">Crédit</TermName>
          <TermId xmlns="http://schemas.microsoft.com/office/infopath/2007/PartnerControls">70a525fb-ac27-4010-8428-9efa65708d96</TermId>
        </TermInfo>
      </Terms>
    </jb5ac2dfef3940aba013bb5c28db3f51>
    <DateFinValidite xmlns="http://schemas.microsoft.com/sharepoint/v3/fields">2020-07-14T22:00:00+00:00</DateFinValidite>
    <debf779621714adba430036fe9d04e25 xmlns="0bfae135-82a1-434c-823b-2065c8a358cb">
      <Terms xmlns="http://schemas.microsoft.com/office/infopath/2007/PartnerControls">
        <TermInfo xmlns="http://schemas.microsoft.com/office/infopath/2007/PartnerControls">
          <TermName xmlns="http://schemas.microsoft.com/office/infopath/2007/PartnerControls">Commercial</TermName>
          <TermId xmlns="http://schemas.microsoft.com/office/infopath/2007/PartnerControls">e03ffacd-4ad3-4806-ba5c-da9f99457431</TermId>
        </TermInfo>
      </Terms>
    </debf779621714adba430036fe9d04e25>
    <IconOverlay xmlns="http://schemas.microsoft.com/sharepoint/v4" xsi:nil="true"/>
    <jf49402f590b4587a906d50d3fe61ab3 xmlns="0bfae135-82a1-434c-823b-2065c8a358cb">
      <Terms xmlns="http://schemas.microsoft.com/office/infopath/2007/PartnerControls">
        <TermInfo xmlns="http://schemas.microsoft.com/office/infopath/2007/PartnerControls">
          <TermName xmlns="http://schemas.microsoft.com/office/infopath/2007/PartnerControls">Processus</TermName>
          <TermId xmlns="http://schemas.microsoft.com/office/infopath/2007/PartnerControls">7c435008-c00e-4ba9-92bf-ebdf90ba9ce9</TermId>
        </TermInfo>
      </Terms>
    </jf49402f590b4587a906d50d3fe61ab3>
    <DateExpiration xmlns="http://schemas.microsoft.com/sharepoint/v3/fields">2018-10-13T22:00:00+00:00</DateExpiration>
    <j09fe762faad457887fbd1f4c5f32ca0 xmlns="9024ed0c-11a0-44be-bcca-2ed991abb88c">
      <Terms xmlns="http://schemas.microsoft.com/office/infopath/2007/PartnerControls">
        <TermInfo xmlns="http://schemas.microsoft.com/office/infopath/2007/PartnerControls">
          <TermName xmlns="http://schemas.microsoft.com/office/infopath/2007/PartnerControls">Particulier</TermName>
          <TermId xmlns="http://schemas.microsoft.com/office/infopath/2007/PartnerControls">ea4fdc58-fb0d-43a8-b588-c337ad2fd9c3</TermId>
        </TermInfo>
        <TermInfo xmlns="http://schemas.microsoft.com/office/infopath/2007/PartnerControls">
          <TermName xmlns="http://schemas.microsoft.com/office/infopath/2007/PartnerControls">Clientèle Patrimoniale</TermName>
          <TermId xmlns="http://schemas.microsoft.com/office/infopath/2007/PartnerControls">08afb7d5-85eb-4440-a05d-725a78de926a</TermId>
        </TermInfo>
      </Terms>
    </j09fe762faad457887fbd1f4c5f32ca0>
    <TaxCatchAll xmlns="0bfae135-82a1-434c-823b-2065c8a358cb">
      <Value>164</Value>
      <Value>117</Value>
      <Value>147</Value>
      <Value>419</Value>
      <Value>135</Value>
      <Value>334</Value>
    </TaxCatchAll>
    <bab0d3915487422d825d804e5a68fc5a xmlns="0bfae135-82a1-434c-823b-2065c8a358cb">
      <Terms xmlns="http://schemas.microsoft.com/office/infopath/2007/PartnerControls">
        <TermInfo xmlns="http://schemas.microsoft.com/office/infopath/2007/PartnerControls">
          <TermName xmlns="http://schemas.microsoft.com/office/infopath/2007/PartnerControls">Crédit Habitat</TermName>
          <TermId xmlns="http://schemas.microsoft.com/office/infopath/2007/PartnerControls">7146c792-c4dc-4174-a069-48405d79d07f</TermId>
        </TermInfo>
      </Terms>
    </bab0d3915487422d825d804e5a68fc5a>
  </documentManagement>
</p:properties>
</file>

<file path=customXml/itemProps1.xml><?xml version="1.0" encoding="utf-8"?>
<ds:datastoreItem xmlns:ds="http://schemas.openxmlformats.org/officeDocument/2006/customXml" ds:itemID="{B0D2BB8B-6458-4D8A-86C7-7E3EB9B3EEB3}"/>
</file>

<file path=customXml/itemProps2.xml><?xml version="1.0" encoding="utf-8"?>
<ds:datastoreItem xmlns:ds="http://schemas.openxmlformats.org/officeDocument/2006/customXml" ds:itemID="{D559E884-6196-4E29-B246-2C6DA3BB9B94}"/>
</file>

<file path=customXml/itemProps3.xml><?xml version="1.0" encoding="utf-8"?>
<ds:datastoreItem xmlns:ds="http://schemas.openxmlformats.org/officeDocument/2006/customXml" ds:itemID="{9A0CF13C-5B6D-417D-AFDD-CACE5E61A2E1}"/>
</file>

<file path=docProps/app.xml><?xml version="1.0" encoding="utf-8"?>
<Properties xmlns="http://schemas.openxmlformats.org/officeDocument/2006/extended-properties" xmlns:vt="http://schemas.openxmlformats.org/officeDocument/2006/docPropsVTypes">
  <Template/>
  <TotalTime>63281</TotalTime>
  <Words>9938</Words>
  <Application>Microsoft Office PowerPoint</Application>
  <PresentationFormat>Format A4 (210 x 297 mm)</PresentationFormat>
  <Paragraphs>1775</Paragraphs>
  <Slides>88</Slides>
  <Notes>2</Notes>
  <HiddenSlides>86</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88</vt:i4>
      </vt:variant>
    </vt:vector>
  </HeadingPairs>
  <TitlesOfParts>
    <vt:vector size="90" baseType="lpstr">
      <vt:lpstr>1_blank</vt:lpstr>
      <vt:lpstr>Diapositive think-cell</vt:lpstr>
      <vt:lpstr>Mon Projet Immo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 réseau - Mon projet Immo</dc:title>
  <dc:creator>Hugues MENARD</dc:creator>
  <cp:lastModifiedBy>SORNET Gerard</cp:lastModifiedBy>
  <cp:revision>4252</cp:revision>
  <cp:lastPrinted>2018-05-25T09:18:33Z</cp:lastPrinted>
  <dcterms:created xsi:type="dcterms:W3CDTF">2017-04-20T14:23:50Z</dcterms:created>
  <dcterms:modified xsi:type="dcterms:W3CDTF">2018-07-16T12:16:14Z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-940209379</vt:i4>
  </property>
  <property fmtid="{D5CDD505-2E9C-101B-9397-08002B2CF9AE}" pid="3" name="_NewReviewCycle">
    <vt:lpwstr/>
  </property>
  <property fmtid="{D5CDD505-2E9C-101B-9397-08002B2CF9AE}" pid="4" name="_EmailSubject">
    <vt:lpwstr>Mon projet immo</vt:lpwstr>
  </property>
  <property fmtid="{D5CDD505-2E9C-101B-9397-08002B2CF9AE}" pid="5" name="_AuthorEmail">
    <vt:lpwstr>corinne.clot@ca-centrest.fr</vt:lpwstr>
  </property>
  <property fmtid="{D5CDD505-2E9C-101B-9397-08002B2CF9AE}" pid="6" name="_AuthorEmailDisplayName">
    <vt:lpwstr>CLOT Corinne</vt:lpwstr>
  </property>
  <property fmtid="{D5CDD505-2E9C-101B-9397-08002B2CF9AE}" pid="7" name="ContentTypeId">
    <vt:lpwstr>0x0101005F1A4791CCA1454AA529213A69091BCB0500A87BF93C1D388140B7CF55EEE5D5AD03</vt:lpwstr>
  </property>
  <property fmtid="{D5CDD505-2E9C-101B-9397-08002B2CF9AE}" pid="8" name="Marché">
    <vt:lpwstr>147;#Particulier|ea4fdc58-fb0d-43a8-b588-c337ad2fd9c3;#135;#Clientèle Patrimoniale|08afb7d5-85eb-4440-a05d-725a78de926a</vt:lpwstr>
  </property>
  <property fmtid="{D5CDD505-2E9C-101B-9397-08002B2CF9AE}" pid="9" name="SousDomaines">
    <vt:lpwstr>334;#Crédit|70a525fb-ac27-4010-8428-9efa65708d96</vt:lpwstr>
  </property>
  <property fmtid="{D5CDD505-2E9C-101B-9397-08002B2CF9AE}" pid="10" name="NatureInformation">
    <vt:lpwstr>117;#Commercial|e03ffacd-4ad3-4806-ba5c-da9f99457431</vt:lpwstr>
  </property>
  <property fmtid="{D5CDD505-2E9C-101B-9397-08002B2CF9AE}" pid="11" name="Produits">
    <vt:lpwstr>419;#Processus|7c435008-c00e-4ba9-92bf-ebdf90ba9ce9</vt:lpwstr>
  </property>
  <property fmtid="{D5CDD505-2E9C-101B-9397-08002B2CF9AE}" pid="12" name="Domaines">
    <vt:lpwstr>164;#Crédit Habitat|7146c792-c4dc-4174-a069-48405d79d07f</vt:lpwstr>
  </property>
</Properties>
</file>