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256" r:id="rId2"/>
    <p:sldId id="259" r:id="rId3"/>
    <p:sldId id="291" r:id="rId4"/>
    <p:sldId id="258" r:id="rId5"/>
    <p:sldId id="260" r:id="rId6"/>
    <p:sldId id="282" r:id="rId7"/>
    <p:sldId id="261" r:id="rId8"/>
    <p:sldId id="262" r:id="rId9"/>
    <p:sldId id="293" r:id="rId10"/>
    <p:sldId id="283" r:id="rId11"/>
    <p:sldId id="285" r:id="rId12"/>
    <p:sldId id="286" r:id="rId13"/>
    <p:sldId id="281" r:id="rId14"/>
    <p:sldId id="272" r:id="rId15"/>
    <p:sldId id="290" r:id="rId16"/>
    <p:sldId id="289" r:id="rId17"/>
    <p:sldId id="268" r:id="rId18"/>
    <p:sldId id="287" r:id="rId19"/>
    <p:sldId id="273" r:id="rId20"/>
    <p:sldId id="294" r:id="rId21"/>
    <p:sldId id="278" r:id="rId22"/>
    <p:sldId id="288" r:id="rId23"/>
    <p:sldId id="263" r:id="rId24"/>
    <p:sldId id="2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 userDrawn="1">
          <p15:clr>
            <a:srgbClr val="A4A3A4"/>
          </p15:clr>
        </p15:guide>
        <p15:guide id="2" pos="3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39" autoAdjust="0"/>
    <p:restoredTop sz="50755" autoAdjust="0"/>
  </p:normalViewPr>
  <p:slideViewPr>
    <p:cSldViewPr snapToGrid="0" snapToObjects="1" showGuides="1">
      <p:cViewPr varScale="1">
        <p:scale>
          <a:sx n="69" d="100"/>
          <a:sy n="69" d="100"/>
        </p:scale>
        <p:origin x="1680" y="176"/>
      </p:cViewPr>
      <p:guideLst>
        <p:guide orient="horz" pos="391"/>
        <p:guide pos="32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8E0DFF-3DC7-2249-A177-9D648BDA11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a:extLst>
              <a:ext uri="{FF2B5EF4-FFF2-40B4-BE49-F238E27FC236}">
                <a16:creationId xmlns:a16="http://schemas.microsoft.com/office/drawing/2014/main" id="{84858D61-AB05-574C-8A5D-3AF269A72A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C0F23F-8D86-8748-9BD6-5CA96B99431B}" type="datetimeFigureOut">
              <a:rPr lang="fr-FR" smtClean="0"/>
              <a:t>15/06/2018</a:t>
            </a:fld>
            <a:endParaRPr lang="fr-FR"/>
          </a:p>
        </p:txBody>
      </p:sp>
      <p:sp>
        <p:nvSpPr>
          <p:cNvPr id="4" name="Footer Placeholder 3">
            <a:extLst>
              <a:ext uri="{FF2B5EF4-FFF2-40B4-BE49-F238E27FC236}">
                <a16:creationId xmlns:a16="http://schemas.microsoft.com/office/drawing/2014/main" id="{727DF37C-A2EE-4241-B07F-917DCDD475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a:extLst>
              <a:ext uri="{FF2B5EF4-FFF2-40B4-BE49-F238E27FC236}">
                <a16:creationId xmlns:a16="http://schemas.microsoft.com/office/drawing/2014/main" id="{1E96952B-14C1-7D41-90A4-300FEA9A89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15A40A-A7B3-F94E-BFE9-0B9E59B80ABD}" type="slidenum">
              <a:rPr lang="fr-FR" smtClean="0"/>
              <a:t>‹#›</a:t>
            </a:fld>
            <a:endParaRPr lang="fr-FR"/>
          </a:p>
        </p:txBody>
      </p:sp>
    </p:spTree>
    <p:extLst>
      <p:ext uri="{BB962C8B-B14F-4D97-AF65-F5344CB8AC3E}">
        <p14:creationId xmlns:p14="http://schemas.microsoft.com/office/powerpoint/2010/main" val="3558761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3DC1B4-FD70-3643-8FED-58F72757E0F7}" type="datetimeFigureOut">
              <a:rPr lang="fr-FR" smtClean="0"/>
              <a:t>15/06/2018</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143C3-18A7-2A48-B910-E06C188FF4D0}" type="slidenum">
              <a:rPr lang="fr-FR" smtClean="0"/>
              <a:t>‹#›</a:t>
            </a:fld>
            <a:endParaRPr lang="fr-FR"/>
          </a:p>
        </p:txBody>
      </p:sp>
    </p:spTree>
    <p:extLst>
      <p:ext uri="{BB962C8B-B14F-4D97-AF65-F5344CB8AC3E}">
        <p14:creationId xmlns:p14="http://schemas.microsoft.com/office/powerpoint/2010/main" val="3871935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Bonjour, merci pour l'opportunité de me présenter devant vous. </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Je suis Raphaël, un scientifique du sol.</a:t>
            </a:r>
            <a:endParaRPr lang="en-AU" sz="1200" kern="1200" dirty="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1</a:t>
            </a:fld>
            <a:endParaRPr lang="fr-FR"/>
          </a:p>
        </p:txBody>
      </p:sp>
    </p:spTree>
    <p:extLst>
      <p:ext uri="{BB962C8B-B14F-4D97-AF65-F5344CB8AC3E}">
        <p14:creationId xmlns:p14="http://schemas.microsoft.com/office/powerpoint/2010/main" val="1854556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Quelle est la motivation de mes recherches scientifiques ? </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Sans surprise, je pense que le sol est au cœur des écosystèmes et de l'humanité. Il est au centre de notre réponse à nos défis existentiels : la sécurité alimentaire, la dégradation des terres, la pollution de l'environnement, les émissions de GES et le changement climatique. </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Si nous voulons relever ces défis, nous devons mieux comprendre les fonctions du sol, leurs interactions avec l'environnement, leur hétérogénéité spatiale et temporelle et la capacité du sol à répondre aux perturbations anthropiques et environnementales.</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résoudre un problème donné, nous appliquons la méthode scientifique décrite ici sur le cercle extérieur (nous observons, développons des hypothèses, concevons des expériences, analysons des données, etc.)</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Mais l'évolution rapide des technologies de l'information et des communications entraîne des changements importants dans la façon de faire de la science.</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Nous avons plus d'options pour la mesure avec la télédétection et la </a:t>
            </a:r>
            <a:r>
              <a:rPr lang="fr-FR" sz="1200" kern="1200" dirty="0" err="1">
                <a:solidFill>
                  <a:schemeClr val="tx1"/>
                </a:solidFill>
                <a:effectLst/>
                <a:latin typeface="+mn-lt"/>
                <a:ea typeface="+mn-ea"/>
                <a:cs typeface="+mn-cs"/>
              </a:rPr>
              <a:t>proxi</a:t>
            </a:r>
            <a:r>
              <a:rPr lang="fr-FR" sz="1200" kern="1200" dirty="0">
                <a:solidFill>
                  <a:schemeClr val="tx1"/>
                </a:solidFill>
                <a:effectLst/>
                <a:latin typeface="+mn-lt"/>
                <a:ea typeface="+mn-ea"/>
                <a:cs typeface="+mn-cs"/>
              </a:rPr>
              <a:t>-détection, nous avons des méthodes statistiques modernes et des méthodes d'apprentissage automatique, etc. qui sont appliquées à l'aide d'ordinateurs plus puissants. Et nous avons aussi la possibilité de développer des modèles plus réalistes qui bénéficient de notre capacité accrue à collecter des informations spatiales et temporelles.</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Nous devons profiter de ces développements technologiques pour développer des solutions scientifiques multidisciplinaires efficaces qui contribueront à un avenir durable.</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Bien sûr, cela affecte la façon dont nous appliquons la méthode scientifique, mais cela affecte également la façon dont nous enseignons la science du sol. </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Je pense que c'est un bon moment pour être un scientifique du sol, et pour étudier la science du sol.</a:t>
            </a:r>
            <a:endParaRPr lang="en-AU" sz="1200" kern="1200" dirty="0">
              <a:solidFill>
                <a:schemeClr val="tx1"/>
              </a:solidFill>
              <a:effectLst/>
              <a:latin typeface="+mn-lt"/>
              <a:ea typeface="+mn-ea"/>
              <a:cs typeface="+mn-cs"/>
            </a:endParaRPr>
          </a:p>
          <a:p>
            <a:endParaRPr lang="fr-FR" b="0" dirty="0"/>
          </a:p>
        </p:txBody>
      </p:sp>
      <p:sp>
        <p:nvSpPr>
          <p:cNvPr id="4" name="Slide Number Placeholder 3"/>
          <p:cNvSpPr>
            <a:spLocks noGrp="1"/>
          </p:cNvSpPr>
          <p:nvPr>
            <p:ph type="sldNum" sz="quarter" idx="10"/>
          </p:nvPr>
        </p:nvSpPr>
        <p:spPr/>
        <p:txBody>
          <a:bodyPr/>
          <a:lstStyle/>
          <a:p>
            <a:fld id="{1AF143C3-18A7-2A48-B910-E06C188FF4D0}" type="slidenum">
              <a:rPr lang="fr-FR" smtClean="0"/>
              <a:t>10</a:t>
            </a:fld>
            <a:endParaRPr lang="fr-FR"/>
          </a:p>
        </p:txBody>
      </p:sp>
    </p:spTree>
    <p:extLst>
      <p:ext uri="{BB962C8B-B14F-4D97-AF65-F5344CB8AC3E}">
        <p14:creationId xmlns:p14="http://schemas.microsoft.com/office/powerpoint/2010/main" val="2122108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Mon objectif est de développer un cadre méthodologique qui intègre de nouvelles méthodes de détection avec la cartographie numérique et la modélisation pour prédire et surveiller les changements dans l'écosystème du sol.</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Je pense que notre unique opportunité est d'utiliser ces méthodes pour mieux comprendre les processus, pour réduire les risques dans la prise de décision, pour gérer le sol pour sécuriser la nourriture, l'eau et l'énergie, atténuer et s'adapter au changement climatique.</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Mais attention, il est important de noter que sans une compréhension fondamentale de la discipline de base, l'utilité et l'impact de ces méthodes sont grandement diminués</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11</a:t>
            </a:fld>
            <a:endParaRPr lang="fr-FR"/>
          </a:p>
        </p:txBody>
      </p:sp>
    </p:spTree>
    <p:extLst>
      <p:ext uri="{BB962C8B-B14F-4D97-AF65-F5344CB8AC3E}">
        <p14:creationId xmlns:p14="http://schemas.microsoft.com/office/powerpoint/2010/main" val="326815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Je pense que ce cadre méthodologie intégré permet d’améliorer notre compréhension du sol et de son rôle dans l’agroécosystème à différentes échelles.</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J'ai travaillé de l’échelle locale à l’échelle mondiale, et je montre que ce cadre méthodologique de détection-cartographie-modélisation est robuste et qu'il peut être appliqué à différentes échelles. Bien sûr, il faut tenir compte qu’en fonction de l’échelle, les processus pris en comptes, les données utilisées et les applications visées seront inévitablement différents.</a:t>
            </a:r>
            <a:endParaRPr lang="en-AU" sz="1200" kern="1200" dirty="0">
              <a:solidFill>
                <a:schemeClr val="tx1"/>
              </a:solidFill>
              <a:effectLst/>
              <a:latin typeface="+mn-lt"/>
              <a:ea typeface="+mn-ea"/>
              <a:cs typeface="+mn-cs"/>
            </a:endParaRPr>
          </a:p>
          <a:p>
            <a:endParaRPr lang="fr-FR" b="0" dirty="0"/>
          </a:p>
        </p:txBody>
      </p:sp>
      <p:sp>
        <p:nvSpPr>
          <p:cNvPr id="4" name="Slide Number Placeholder 3"/>
          <p:cNvSpPr>
            <a:spLocks noGrp="1"/>
          </p:cNvSpPr>
          <p:nvPr>
            <p:ph type="sldNum" sz="quarter" idx="10"/>
          </p:nvPr>
        </p:nvSpPr>
        <p:spPr/>
        <p:txBody>
          <a:bodyPr/>
          <a:lstStyle/>
          <a:p>
            <a:fld id="{1AF143C3-18A7-2A48-B910-E06C188FF4D0}" type="slidenum">
              <a:rPr lang="fr-FR" smtClean="0"/>
              <a:t>12</a:t>
            </a:fld>
            <a:endParaRPr lang="fr-FR"/>
          </a:p>
        </p:txBody>
      </p:sp>
    </p:spTree>
    <p:extLst>
      <p:ext uri="{BB962C8B-B14F-4D97-AF65-F5344CB8AC3E}">
        <p14:creationId xmlns:p14="http://schemas.microsoft.com/office/powerpoint/2010/main" val="30148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Les travaux que je vais vous présenter montre la diversité des projets à différentes échelles spatiales. </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latin typeface="+mn-lt"/>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13</a:t>
            </a:fld>
            <a:endParaRPr lang="fr-FR"/>
          </a:p>
        </p:txBody>
      </p:sp>
    </p:spTree>
    <p:extLst>
      <p:ext uri="{BB962C8B-B14F-4D97-AF65-F5344CB8AC3E}">
        <p14:creationId xmlns:p14="http://schemas.microsoft.com/office/powerpoint/2010/main" val="151425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J'ai développé le SCANS qui intègre les nouvelles technologies de détection, les technologies de communication et les méthodes modernes d'analyse des données. </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Il combine un spectromètre vis–NIR, un capteur d'atténuation gamma pour la mesure de la densité, et des caméras couleur et infrarouges, pour déterminer les propriétés du sol depuis la surface jusqu’à 1,5 m de profondeur. </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SCANS dispose d'une plate-forme de multi-analyses de carottes de sol permettant de mesurer automatiquement 16 paramètres à des intervalles de profondeur prédéterminés. L’estimation des 16 paramètres demande 35 s par profondeur et l’analyse d’une carotte de sol tous les 2 cm sur 1 m prend 17min.  </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SCAN permet d'évaluer l'état du sol pour comprendre son fonctionnement et peut être utilisé pour différentes applications, comme : l'évaluation et la spatialisation des potentialités du sol pour la production agricole, la comptabilisation et la surveillance du carbone du sol etc.</a:t>
            </a:r>
            <a:endParaRPr lang="en-AU" sz="1200" kern="1200" dirty="0">
              <a:solidFill>
                <a:schemeClr val="tx1"/>
              </a:solidFill>
              <a:effectLst/>
              <a:latin typeface="+mn-lt"/>
              <a:ea typeface="+mn-ea"/>
              <a:cs typeface="+mn-cs"/>
            </a:endParaRPr>
          </a:p>
          <a:p>
            <a:endParaRPr lang="fr-FR" b="0"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14</a:t>
            </a:fld>
            <a:endParaRPr lang="fr-FR"/>
          </a:p>
        </p:txBody>
      </p:sp>
    </p:spTree>
    <p:extLst>
      <p:ext uri="{BB962C8B-B14F-4D97-AF65-F5344CB8AC3E}">
        <p14:creationId xmlns:p14="http://schemas.microsoft.com/office/powerpoint/2010/main" val="862483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Ces graphiques montrent la gamme de propriétés estimées par SCANS et leurs variations verticales au sein de la ferme </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SCANS estime notamment :</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le carbone organique total, et ses différents compartiments : particulaire, humus, résistant ce qui permet d’en modéliser la dynamique</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la densité apparente et ses variations avec la profondeur, paramètre rarement disponible, et pourtant indispensable aux calculs de stocks, de flux d’éléments, de l‘eau.</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Ainsi que d'autres propriétés physiques et chimiques : la réserve </a:t>
            </a:r>
            <a:r>
              <a:rPr lang="fr-FR" sz="1200" kern="1200" dirty="0" err="1">
                <a:solidFill>
                  <a:schemeClr val="tx1"/>
                </a:solidFill>
                <a:effectLst/>
                <a:latin typeface="+mn-lt"/>
                <a:ea typeface="+mn-ea"/>
                <a:cs typeface="+mn-cs"/>
              </a:rPr>
              <a:t>util</a:t>
            </a:r>
            <a:r>
              <a:rPr lang="fr-FR" sz="1200" kern="1200" dirty="0">
                <a:solidFill>
                  <a:schemeClr val="tx1"/>
                </a:solidFill>
                <a:effectLst/>
                <a:latin typeface="+mn-lt"/>
                <a:ea typeface="+mn-ea"/>
                <a:cs typeface="+mn-cs"/>
              </a:rPr>
              <a:t>, minéralogie… etc.</a:t>
            </a:r>
            <a:endParaRPr lang="en-AU" sz="1200" kern="1200" dirty="0">
              <a:solidFill>
                <a:schemeClr val="tx1"/>
              </a:solidFill>
              <a:effectLst/>
              <a:latin typeface="+mn-lt"/>
              <a:ea typeface="+mn-ea"/>
              <a:cs typeface="+mn-cs"/>
            </a:endParaRPr>
          </a:p>
          <a:p>
            <a:endParaRPr lang="fr-FR"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15</a:t>
            </a:fld>
            <a:endParaRPr lang="fr-FR"/>
          </a:p>
        </p:txBody>
      </p:sp>
    </p:spTree>
    <p:extLst>
      <p:ext uri="{BB962C8B-B14F-4D97-AF65-F5344CB8AC3E}">
        <p14:creationId xmlns:p14="http://schemas.microsoft.com/office/powerpoint/2010/main" val="1353915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Les mesures spatiales et en profondeur nous permettent de cartographier le sol à une résolution spatiale fine en 2 ou 3 dimensions en utilisant des méthodes robustes qui prennent en compte l'incertitude dans les estimations et la modélisation spatiale. Dans cet exemple, nous utilisons une approche hiérarchique bayésienne.</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système SCANS est donc un outil complet pour l'étude des sols à l'échelle agro-écologique.</a:t>
            </a:r>
            <a:endParaRPr lang="en-AU" sz="1200" kern="1200" dirty="0">
              <a:solidFill>
                <a:schemeClr val="tx1"/>
              </a:solidFill>
              <a:effectLst/>
              <a:latin typeface="+mn-lt"/>
              <a:ea typeface="+mn-ea"/>
              <a:cs typeface="+mn-cs"/>
            </a:endParaRPr>
          </a:p>
          <a:p>
            <a:endParaRPr lang="fr-FR"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16</a:t>
            </a:fld>
            <a:endParaRPr lang="fr-FR"/>
          </a:p>
        </p:txBody>
      </p:sp>
    </p:spTree>
    <p:extLst>
      <p:ext uri="{BB962C8B-B14F-4D97-AF65-F5344CB8AC3E}">
        <p14:creationId xmlns:p14="http://schemas.microsoft.com/office/powerpoint/2010/main" val="3311846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J'ai développé des solutions différentes pour répondre aux questions posées à différentes échelles spatiales : la parcelle, la ferme et l’échelle régionale. </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Par exemple, </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La caractérisation de la disponibilité des nutriments avec un capteur électrochimique à l’échelle de la parcelle, </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La dérivation d'un indice de fertilité spatiale pour la production de canne à sucre au Brésil à l’échelle de la ferme,</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La cartographie numérique avec des données historiques de valeur de la réserve en eau utile du sol pour une région agricole de l'Australie.</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endParaRPr lang="fr-FR" sz="1200" b="0" baseline="0" dirty="0">
              <a:solidFill>
                <a:schemeClr val="tx1"/>
              </a:solidFill>
            </a:endParaRPr>
          </a:p>
          <a:p>
            <a:endParaRPr lang="fr-FR" sz="1200" baseline="0" dirty="0">
              <a:solidFill>
                <a:schemeClr val="tx1"/>
              </a:solidFill>
            </a:endParaRPr>
          </a:p>
          <a:p>
            <a:endParaRPr lang="fr-FR" sz="1200" baseline="0"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17</a:t>
            </a:fld>
            <a:endParaRPr lang="fr-FR"/>
          </a:p>
        </p:txBody>
      </p:sp>
    </p:spTree>
    <p:extLst>
      <p:ext uri="{BB962C8B-B14F-4D97-AF65-F5344CB8AC3E}">
        <p14:creationId xmlns:p14="http://schemas.microsoft.com/office/powerpoint/2010/main" val="4093230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J'ai dirigé un projet de cartographie de l'Australie selon les spécifications du projet </a:t>
            </a:r>
            <a:r>
              <a:rPr lang="fr-FR" sz="1200" kern="1200" dirty="0" err="1">
                <a:solidFill>
                  <a:schemeClr val="tx1"/>
                </a:solidFill>
                <a:effectLst/>
                <a:latin typeface="+mn-lt"/>
                <a:ea typeface="+mn-ea"/>
                <a:cs typeface="+mn-cs"/>
              </a:rPr>
              <a:t>GlobalSoilMap.net</a:t>
            </a:r>
            <a:r>
              <a:rPr lang="fr-FR" sz="1200" b="1"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une résolution cartographique fine de 90 m</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6 profondeurs analysées sur une colonne de sol de 2m</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13 propriétés du sol estimées avec leur incertitude en 3D</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résolution cartographique de 90m permet une utilisation de ces données aussi bien pour des applications agricoles et écologiques que pour guider les politiques et les gouvernements dans leurs prises de décisions.</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18</a:t>
            </a:fld>
            <a:endParaRPr lang="fr-FR"/>
          </a:p>
        </p:txBody>
      </p:sp>
    </p:spTree>
    <p:extLst>
      <p:ext uri="{BB962C8B-B14F-4D97-AF65-F5344CB8AC3E}">
        <p14:creationId xmlns:p14="http://schemas.microsoft.com/office/powerpoint/2010/main" val="588427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Sur un projet financé par le gouvernement australien, j'ai développé une méthode pour harmoniser des données disparates et calculer les stocks de carbone organique, sa compartimentation et les incertitudes pour l’ensemble de l'Australie.</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Ces cartes numériques sont maintenant utilisées pour initialiser et vérifier le modèle dynamique de comptabilisation du carbone en Australie.</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19</a:t>
            </a:fld>
            <a:endParaRPr lang="fr-FR"/>
          </a:p>
        </p:txBody>
      </p:sp>
    </p:spTree>
    <p:extLst>
      <p:ext uri="{BB962C8B-B14F-4D97-AF65-F5344CB8AC3E}">
        <p14:creationId xmlns:p14="http://schemas.microsoft.com/office/powerpoint/2010/main" val="111471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Je vais commencer avec </a:t>
            </a:r>
            <a:r>
              <a:rPr lang="fr-FR" sz="1200" b="1" kern="1200" dirty="0">
                <a:solidFill>
                  <a:schemeClr val="tx1"/>
                </a:solidFill>
                <a:effectLst/>
                <a:latin typeface="+mn-lt"/>
                <a:ea typeface="+mn-ea"/>
                <a:cs typeface="+mn-cs"/>
              </a:rPr>
              <a:t>une</a:t>
            </a:r>
            <a:r>
              <a:rPr lang="fr-FR" sz="1200" kern="1200" dirty="0">
                <a:solidFill>
                  <a:schemeClr val="tx1"/>
                </a:solidFill>
                <a:effectLst/>
                <a:latin typeface="+mn-lt"/>
                <a:ea typeface="+mn-ea"/>
                <a:cs typeface="+mn-cs"/>
              </a:rPr>
              <a:t> </a:t>
            </a:r>
            <a:r>
              <a:rPr lang="fr-FR" sz="1200" b="1" kern="1200" dirty="0">
                <a:solidFill>
                  <a:schemeClr val="tx1"/>
                </a:solidFill>
                <a:effectLst/>
                <a:latin typeface="+mn-lt"/>
                <a:ea typeface="+mn-ea"/>
                <a:cs typeface="+mn-cs"/>
              </a:rPr>
              <a:t>petite</a:t>
            </a:r>
            <a:r>
              <a:rPr lang="fr-FR" sz="1200" kern="1200" dirty="0">
                <a:solidFill>
                  <a:schemeClr val="tx1"/>
                </a:solidFill>
                <a:effectLst/>
                <a:latin typeface="+mn-lt"/>
                <a:ea typeface="+mn-ea"/>
                <a:cs typeface="+mn-cs"/>
              </a:rPr>
              <a:t> chronologie de mon histoire professionnelle</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J'ai terminé mon doctorat en 2000. </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J'ai fait un post-doc à l'INRA de Rennes dans le labo du Professeur Christian Walter. (Travailler en France était très amusant - quand nous sommes arrivés à Rennes ma famille était jeune, notre premier fils n'avait que 7 semaines, donc c'était une vraie aventure !)</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En 2001, je suis retourné à Sydney Uni avec une bourse de recherche. </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En 2005, j'ai été promu Senior </a:t>
            </a:r>
            <a:r>
              <a:rPr lang="fr-FR" sz="1200" kern="1200" dirty="0" err="1">
                <a:solidFill>
                  <a:schemeClr val="tx1"/>
                </a:solidFill>
                <a:effectLst/>
                <a:latin typeface="+mn-lt"/>
                <a:ea typeface="+mn-ea"/>
                <a:cs typeface="+mn-cs"/>
              </a:rPr>
              <a:t>Research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Fellow</a:t>
            </a:r>
            <a:r>
              <a:rPr lang="fr-FR"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J'ai quitté l'université en 2008 pour travailler au CSIRO, en tant que Principal </a:t>
            </a:r>
            <a:r>
              <a:rPr lang="fr-FR" sz="1200" kern="1200" dirty="0" err="1">
                <a:solidFill>
                  <a:schemeClr val="tx1"/>
                </a:solidFill>
                <a:effectLst/>
                <a:latin typeface="+mn-lt"/>
                <a:ea typeface="+mn-ea"/>
                <a:cs typeface="+mn-cs"/>
              </a:rPr>
              <a:t>Research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Scientist</a:t>
            </a:r>
            <a:r>
              <a:rPr lang="fr-FR"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En 2016, j'ai été promu Senior Principal </a:t>
            </a:r>
            <a:r>
              <a:rPr lang="fr-FR" sz="1200" kern="1200" dirty="0" err="1">
                <a:solidFill>
                  <a:schemeClr val="tx1"/>
                </a:solidFill>
                <a:effectLst/>
                <a:latin typeface="+mn-lt"/>
                <a:ea typeface="+mn-ea"/>
                <a:cs typeface="+mn-cs"/>
              </a:rPr>
              <a:t>Research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Scientist</a:t>
            </a:r>
            <a:r>
              <a:rPr lang="fr-FR"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De 2015 à 2017, j'ai été professeur invité à l'Université du Zhejiang, en Chine, dans le cadre de recrutement des meilleurs experts étrangers.</a:t>
            </a:r>
            <a:endParaRPr lang="en-AU" sz="1200" kern="1200" dirty="0">
              <a:solidFill>
                <a:schemeClr val="tx1"/>
              </a:solidFill>
              <a:effectLst/>
              <a:latin typeface="+mn-lt"/>
              <a:ea typeface="+mn-ea"/>
              <a:cs typeface="+mn-cs"/>
            </a:endParaRPr>
          </a:p>
          <a:p>
            <a:endParaRPr lang="fr-FR" sz="1400" b="0" dirty="0"/>
          </a:p>
        </p:txBody>
      </p:sp>
      <p:sp>
        <p:nvSpPr>
          <p:cNvPr id="4" name="Slide Number Placeholder 3"/>
          <p:cNvSpPr>
            <a:spLocks noGrp="1"/>
          </p:cNvSpPr>
          <p:nvPr>
            <p:ph type="sldNum" sz="quarter" idx="10"/>
          </p:nvPr>
        </p:nvSpPr>
        <p:spPr/>
        <p:txBody>
          <a:bodyPr/>
          <a:lstStyle/>
          <a:p>
            <a:fld id="{1AF143C3-18A7-2A48-B910-E06C188FF4D0}" type="slidenum">
              <a:rPr lang="fr-FR" smtClean="0"/>
              <a:t>2</a:t>
            </a:fld>
            <a:endParaRPr lang="fr-FR"/>
          </a:p>
        </p:txBody>
      </p:sp>
    </p:spTree>
    <p:extLst>
      <p:ext uri="{BB962C8B-B14F-4D97-AF65-F5344CB8AC3E}">
        <p14:creationId xmlns:p14="http://schemas.microsoft.com/office/powerpoint/2010/main" val="1312390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Nous avons aussi effectué des analyses pour déterminer les contrôles environnementaux des différents compartiments de carbone organique et leur vulnérabilité. </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 modèle de </a:t>
            </a:r>
            <a:r>
              <a:rPr lang="fr-FR" sz="1200" kern="1200" dirty="0" err="1">
                <a:solidFill>
                  <a:schemeClr val="tx1"/>
                </a:solidFill>
                <a:effectLst/>
                <a:latin typeface="+mn-lt"/>
                <a:ea typeface="+mn-ea"/>
                <a:cs typeface="+mn-cs"/>
              </a:rPr>
              <a:t>machine-learning</a:t>
            </a:r>
            <a:r>
              <a:rPr lang="fr-FR" sz="1200" kern="1200" dirty="0">
                <a:solidFill>
                  <a:schemeClr val="tx1"/>
                </a:solidFill>
                <a:effectLst/>
                <a:latin typeface="+mn-lt"/>
                <a:ea typeface="+mn-ea"/>
                <a:cs typeface="+mn-cs"/>
              </a:rPr>
              <a:t> a identifié 7 régions de plus en plus vulnérables. Et le sol le plus riche en carbone, dans ces petites régions de l'Australie tempérée, est le plus vulnérable. La vulnérabilité est ici la plus fortement affectée par le climat. Ceci a des implications importantes pour une gestion du carbone du sol spécifique à la région et l'atténuation du changement climatique.</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Nous avons récemment soumis ce travail à Nature </a:t>
            </a:r>
            <a:r>
              <a:rPr lang="fr-FR" sz="1200" kern="1200" dirty="0" err="1">
                <a:solidFill>
                  <a:schemeClr val="tx1"/>
                </a:solidFill>
                <a:effectLst/>
                <a:latin typeface="+mn-lt"/>
                <a:ea typeface="+mn-ea"/>
                <a:cs typeface="+mn-cs"/>
              </a:rPr>
              <a:t>Geosciences</a:t>
            </a:r>
            <a:r>
              <a:rPr lang="fr-FR"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20</a:t>
            </a:fld>
            <a:endParaRPr lang="fr-FR"/>
          </a:p>
        </p:txBody>
      </p:sp>
    </p:spTree>
    <p:extLst>
      <p:ext uri="{BB962C8B-B14F-4D97-AF65-F5344CB8AC3E}">
        <p14:creationId xmlns:p14="http://schemas.microsoft.com/office/powerpoint/2010/main" val="3946877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J'ai passé 10 ans productifs au CSIRO où j'ai développé une science percutante qui a été appliquée à différentes échelles, du local au continental et au global. Mes résultats de recherche sont actuellement utilisés par les agriculteurs, les gestionnaires des terres, les entreprises, d'autres scientifiques et le gouvernement.</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Bien que j'aie aimé travailler au CSIRO, je sens que je suis prêt à changer. Enseigner à l'étranger et superviser des étudiants m'a rappelé combien l'interaction avec les étudiants me manque. Ceci, combiné à l'intérêt actuel du CSIRO pour les résultats commerciaux, m'a fait penser que je suis prêt pour le prochain défi.</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Merci de votre attention. J'espère que vous avez pu me comprendre. Je suis maintenant ouvert aux questions et je ferai de mon mieux pour y répondre ... dans mon français très basique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21</a:t>
            </a:fld>
            <a:endParaRPr lang="fr-FR"/>
          </a:p>
        </p:txBody>
      </p:sp>
    </p:spTree>
    <p:extLst>
      <p:ext uri="{BB962C8B-B14F-4D97-AF65-F5344CB8AC3E}">
        <p14:creationId xmlns:p14="http://schemas.microsoft.com/office/powerpoint/2010/main" val="3024012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J'ai développé différentes méthodes pour répondre a diffèrent questions scientifiques. Par exemple : </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Nous caractérisons la distribution spatiale de la minéralogie de l'argile et l'oxyde de fer en Australie, qui sont utilisées dans les modèles de provenance des poussières (érosion æolian) et de l’évolution des sols dans les paysages</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Nous développé des méthodes pour assimiler la télédétection, la spectroscopie et la cartographie numérique pour quantifier la perte de sol due à l'érosion hydrique en Australie. Les données sont utilisées dans la planification de nouveaux relevés pour évaluer la quantité de sédiments provenant des fermes dans la Grande Barrière de Corail.</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Nous avons cartographié les stocks de P des sols australiens pour voir comment son abondance a affecté les caractéristiques et la répartition de la végétation indigène australienne. </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Nous avons développé une méthode avec le </a:t>
            </a:r>
            <a:r>
              <a:rPr lang="fr-FR" sz="1200" kern="1200" dirty="0" err="1">
                <a:solidFill>
                  <a:schemeClr val="tx1"/>
                </a:solidFill>
                <a:effectLst/>
                <a:latin typeface="+mn-lt"/>
                <a:ea typeface="+mn-ea"/>
                <a:cs typeface="+mn-cs"/>
              </a:rPr>
              <a:t>random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forest</a:t>
            </a:r>
            <a:r>
              <a:rPr lang="fr-FR" sz="1200" kern="1200" dirty="0">
                <a:solidFill>
                  <a:schemeClr val="tx1"/>
                </a:solidFill>
                <a:effectLst/>
                <a:latin typeface="+mn-lt"/>
                <a:ea typeface="+mn-ea"/>
                <a:cs typeface="+mn-cs"/>
              </a:rPr>
              <a:t> pour la classification et la cartographie des sols australien en intégrant l'expérience des pédologues.</a:t>
            </a:r>
            <a:endParaRPr lang="en-AU" sz="1200" kern="1200" dirty="0">
              <a:solidFill>
                <a:schemeClr val="tx1"/>
              </a:solidFill>
              <a:effectLst/>
              <a:latin typeface="+mn-lt"/>
              <a:ea typeface="+mn-ea"/>
              <a:cs typeface="+mn-cs"/>
            </a:endParaRPr>
          </a:p>
          <a:p>
            <a:endParaRPr lang="fr-FR"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22</a:t>
            </a:fld>
            <a:endParaRPr lang="fr-FR"/>
          </a:p>
        </p:txBody>
      </p:sp>
    </p:spTree>
    <p:extLst>
      <p:ext uri="{BB962C8B-B14F-4D97-AF65-F5344CB8AC3E}">
        <p14:creationId xmlns:p14="http://schemas.microsoft.com/office/powerpoint/2010/main" val="1862015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J'ai coordonné le développement d'une bibliothèque spectrale globale avec 45 collaborateurs de 35 institutions. Il y a plus de 20 000 spectres de 92 pays et des sept continents. </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Nous avons montré comment ces données peuvent caractériser le sol à l'échelle mondiale et que les modèles spectroscopiques peuvent prédire avec précision les propriétés du sol lorsqu'il existe une base physique pour leur prédiction.  </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Nous avons montré aussi que cette bibliothèque est utile pour faire des estimations des propriétés du sol à l'échelle locale.</a:t>
            </a:r>
            <a:endParaRPr lang="en-AU" sz="1200" kern="1200" dirty="0">
              <a:solidFill>
                <a:schemeClr val="tx1"/>
              </a:solidFill>
              <a:effectLst/>
              <a:latin typeface="+mn-lt"/>
              <a:ea typeface="+mn-ea"/>
              <a:cs typeface="+mn-cs"/>
            </a:endParaRPr>
          </a:p>
          <a:p>
            <a:endParaRPr lang="fr-FR" b="0"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23</a:t>
            </a:fld>
            <a:endParaRPr lang="fr-FR"/>
          </a:p>
        </p:txBody>
      </p:sp>
    </p:spTree>
    <p:extLst>
      <p:ext uri="{BB962C8B-B14F-4D97-AF65-F5344CB8AC3E}">
        <p14:creationId xmlns:p14="http://schemas.microsoft.com/office/powerpoint/2010/main" val="2690953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Nous avons exploré les possibilités d'utiliser des spectres pour mesurer d'autres propriétés plus difficiles à mesurer. (Mais mon approche est qu'il doit toujours y avoir une base physique pour les nouvelles méthodes).</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Ainsi, j'ai développé des méthodes spectroscopiques pour mesurer la compartimentation du carbone organique du sol avec un doctorant. </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Nous avons développé une méthode de dérivation des fonctions de </a:t>
            </a:r>
            <a:r>
              <a:rPr lang="fr-FR" sz="1200" kern="1200" dirty="0" err="1">
                <a:solidFill>
                  <a:schemeClr val="tx1"/>
                </a:solidFill>
                <a:effectLst/>
                <a:latin typeface="+mn-lt"/>
                <a:ea typeface="+mn-ea"/>
                <a:cs typeface="+mn-cs"/>
              </a:rPr>
              <a:t>spectro</a:t>
            </a:r>
            <a:r>
              <a:rPr lang="fr-FR" sz="1200" kern="1200" dirty="0">
                <a:solidFill>
                  <a:schemeClr val="tx1"/>
                </a:solidFill>
                <a:effectLst/>
                <a:latin typeface="+mn-lt"/>
                <a:ea typeface="+mn-ea"/>
                <a:cs typeface="+mn-cs"/>
              </a:rPr>
              <a:t>-transfert pour mesurer l'abondance et la diversité bactérienne. </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Et avec un autre étudiant en thèse, nous développons des fonctions de transfert de spectres pour prédire la réserve en eau utile du sol. </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AU" sz="1200" kern="1200">
              <a:solidFill>
                <a:schemeClr val="tx1"/>
              </a:solidFill>
              <a:effectLst/>
              <a:latin typeface="+mn-lt"/>
              <a:ea typeface="+mn-ea"/>
              <a:cs typeface="+mn-cs"/>
            </a:endParaRPr>
          </a:p>
          <a:p>
            <a:endParaRPr lang="fr-FR" dirty="0">
              <a:solidFill>
                <a:schemeClr val="tx1"/>
              </a:solidFill>
            </a:endParaRPr>
          </a:p>
          <a:p>
            <a:endParaRPr lang="fr-FR"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24</a:t>
            </a:fld>
            <a:endParaRPr lang="fr-FR"/>
          </a:p>
        </p:txBody>
      </p:sp>
    </p:spTree>
    <p:extLst>
      <p:ext uri="{BB962C8B-B14F-4D97-AF65-F5344CB8AC3E}">
        <p14:creationId xmlns:p14="http://schemas.microsoft.com/office/powerpoint/2010/main" val="3798034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Je vais vous parler de mes activités d'enseignement puis de recherche.</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Et je terminerai avec quelques exemples de mon travail scientifique au cours des 10 dernières années.</a:t>
            </a:r>
            <a:endParaRPr lang="en-AU" sz="1200" kern="1200" dirty="0">
              <a:solidFill>
                <a:schemeClr val="tx1"/>
              </a:solidFill>
              <a:effectLst/>
              <a:latin typeface="+mn-lt"/>
              <a:ea typeface="+mn-ea"/>
              <a:cs typeface="+mn-cs"/>
            </a:endParaRPr>
          </a:p>
          <a:p>
            <a:endParaRPr lang="fr-FR" sz="1400" b="0" dirty="0"/>
          </a:p>
          <a:p>
            <a:endParaRPr lang="fr-FR" b="0" dirty="0"/>
          </a:p>
          <a:p>
            <a:endParaRPr lang="fr-FR" b="0" dirty="0"/>
          </a:p>
        </p:txBody>
      </p:sp>
      <p:sp>
        <p:nvSpPr>
          <p:cNvPr id="4" name="Slide Number Placeholder 3"/>
          <p:cNvSpPr>
            <a:spLocks noGrp="1"/>
          </p:cNvSpPr>
          <p:nvPr>
            <p:ph type="sldNum" sz="quarter" idx="10"/>
          </p:nvPr>
        </p:nvSpPr>
        <p:spPr/>
        <p:txBody>
          <a:bodyPr/>
          <a:lstStyle/>
          <a:p>
            <a:fld id="{1AF143C3-18A7-2A48-B910-E06C188FF4D0}" type="slidenum">
              <a:rPr lang="fr-FR" smtClean="0"/>
              <a:t>3</a:t>
            </a:fld>
            <a:endParaRPr lang="fr-FR"/>
          </a:p>
        </p:txBody>
      </p:sp>
    </p:spTree>
    <p:extLst>
      <p:ext uri="{BB962C8B-B14F-4D97-AF65-F5344CB8AC3E}">
        <p14:creationId xmlns:p14="http://schemas.microsoft.com/office/powerpoint/2010/main" val="422997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En travaillant à l'Université de Sydney, j'ai participé à divers modules d'enseignement pour étudiants de premier cycle :</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Pendant ma thèse, j’ai donné un cours sur la « télé- et </a:t>
            </a:r>
            <a:r>
              <a:rPr lang="fr-FR" sz="1200" kern="1200" dirty="0" err="1">
                <a:solidFill>
                  <a:schemeClr val="tx1"/>
                </a:solidFill>
                <a:effectLst/>
                <a:latin typeface="+mn-lt"/>
                <a:ea typeface="+mn-ea"/>
                <a:cs typeface="+mn-cs"/>
              </a:rPr>
              <a:t>proxi</a:t>
            </a:r>
            <a:r>
              <a:rPr lang="fr-FR" sz="1200" kern="1200" dirty="0">
                <a:solidFill>
                  <a:schemeClr val="tx1"/>
                </a:solidFill>
                <a:effectLst/>
                <a:latin typeface="+mn-lt"/>
                <a:ea typeface="+mn-ea"/>
                <a:cs typeface="+mn-cs"/>
              </a:rPr>
              <a:t>-détection » dans le cadre d’un module sur l'agriculture de précision. </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Entre 2002 et 2007, J'ai développé un enseignement sur les méthodes de prédiction spatiales et de cartographie. Le cours comportait 2 heures de cours et 3h de travaux pratiques par semaine.</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J’ai également enseigné les bases de la télédétection dans le cadre d'un module d'un semestre sur les systèmes d'information spatiale rurale.</a:t>
            </a:r>
            <a:endParaRPr lang="en-AU"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Enfin, j’ai construit un module sur les Méthodologies avancées de caractérisation des sols avec la spectroscopie et contrôle de la qualité de données de capteurs.</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4</a:t>
            </a:fld>
            <a:endParaRPr lang="fr-FR"/>
          </a:p>
        </p:txBody>
      </p:sp>
    </p:spTree>
    <p:extLst>
      <p:ext uri="{BB962C8B-B14F-4D97-AF65-F5344CB8AC3E}">
        <p14:creationId xmlns:p14="http://schemas.microsoft.com/office/powerpoint/2010/main" val="1129965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Plus récemment j'ai participé, en Allemagne et en Chine, à des formations intensives de courte durée. </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J'ai fait partie de l'équipe enseignante de l'école sino-allemande, du groupe de travail d'experts EUFAR, et j’ai enseigné à l'université de Zhejiang dans le cadre de mon poste de professeur invité. </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sujets enseignés couvrent la palette de mes compétences sur lesquelles je vais revenir dans la suite de cet exposé.</a:t>
            </a:r>
            <a:endParaRPr lang="en-AU" sz="1200" kern="1200" dirty="0">
              <a:solidFill>
                <a:schemeClr val="tx1"/>
              </a:solidFill>
              <a:effectLst/>
              <a:latin typeface="+mn-lt"/>
              <a:ea typeface="+mn-ea"/>
              <a:cs typeface="+mn-cs"/>
            </a:endParaRPr>
          </a:p>
          <a:p>
            <a:pPr marL="342900" lvl="0" indent="-342900">
              <a:buFontTx/>
              <a:buChar char="-"/>
            </a:pPr>
            <a:endParaRPr lang="fr-FR" sz="1200" dirty="0">
              <a:ea typeface="Nanum Gothic" panose="020D0604000000000000" pitchFamily="34" charset="-127"/>
              <a:cs typeface="Bangla MN" pitchFamily="2" charset="0"/>
            </a:endParaRPr>
          </a:p>
          <a:p>
            <a:endParaRPr lang="fr-FR" sz="1200" dirty="0"/>
          </a:p>
        </p:txBody>
      </p:sp>
      <p:sp>
        <p:nvSpPr>
          <p:cNvPr id="4" name="Slide Number Placeholder 3"/>
          <p:cNvSpPr>
            <a:spLocks noGrp="1"/>
          </p:cNvSpPr>
          <p:nvPr>
            <p:ph type="sldNum" sz="quarter" idx="10"/>
          </p:nvPr>
        </p:nvSpPr>
        <p:spPr/>
        <p:txBody>
          <a:bodyPr/>
          <a:lstStyle/>
          <a:p>
            <a:fld id="{1AF143C3-18A7-2A48-B910-E06C188FF4D0}" type="slidenum">
              <a:rPr lang="fr-FR" smtClean="0"/>
              <a:t>5</a:t>
            </a:fld>
            <a:endParaRPr lang="fr-FR"/>
          </a:p>
        </p:txBody>
      </p:sp>
    </p:spTree>
    <p:extLst>
      <p:ext uri="{BB962C8B-B14F-4D97-AF65-F5344CB8AC3E}">
        <p14:creationId xmlns:p14="http://schemas.microsoft.com/office/powerpoint/2010/main" val="1700975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J'ai l'expérience d’encadrement d'étudiants à différents niveaux, du</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Bachelor</a:t>
            </a:r>
            <a:r>
              <a:rPr lang="fr-FR" sz="1200" kern="1200" dirty="0">
                <a:solidFill>
                  <a:schemeClr val="tx1"/>
                </a:solidFill>
                <a:effectLst/>
                <a:latin typeface="+mn-lt"/>
                <a:ea typeface="+mn-ea"/>
                <a:cs typeface="+mn-cs"/>
              </a:rPr>
              <a:t> » au Doctorat</a:t>
            </a:r>
            <a:endParaRPr lang="en-AU"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J'ai encadré 10 étudiants de dernière année de </a:t>
            </a:r>
            <a:r>
              <a:rPr lang="fr-FR" sz="1200" kern="1200" dirty="0" err="1">
                <a:solidFill>
                  <a:schemeClr val="tx1"/>
                </a:solidFill>
                <a:effectLst/>
                <a:latin typeface="+mn-lt"/>
                <a:ea typeface="+mn-ea"/>
                <a:cs typeface="+mn-cs"/>
              </a:rPr>
              <a:t>Bachelor</a:t>
            </a:r>
            <a:r>
              <a:rPr lang="fr-FR" sz="1200" kern="1200" dirty="0">
                <a:solidFill>
                  <a:schemeClr val="tx1"/>
                </a:solidFill>
                <a:effectLst/>
                <a:latin typeface="+mn-lt"/>
                <a:ea typeface="+mn-ea"/>
                <a:cs typeface="+mn-cs"/>
              </a:rPr>
              <a:t> dans le cadre de leur projet de recherche spécialisé. </a:t>
            </a:r>
            <a:r>
              <a:rPr lang="fr-FR" sz="1200" kern="1200" dirty="0" err="1">
                <a:solidFill>
                  <a:schemeClr val="tx1"/>
                </a:solidFill>
                <a:effectLst/>
                <a:latin typeface="+mn-lt"/>
                <a:ea typeface="+mn-ea"/>
                <a:cs typeface="+mn-cs"/>
              </a:rPr>
              <a:t>Bachelor’s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honours</a:t>
            </a:r>
            <a:r>
              <a:rPr lang="fr-FR" sz="1200" kern="1200" dirty="0">
                <a:solidFill>
                  <a:schemeClr val="tx1"/>
                </a:solidFill>
                <a:effectLst/>
                <a:latin typeface="+mn-lt"/>
                <a:ea typeface="+mn-ea"/>
                <a:cs typeface="+mn-cs"/>
              </a:rPr>
              <a:t> correspond à un bac + 4 en France. </a:t>
            </a:r>
            <a:endParaRPr lang="en-AU" sz="1200" kern="1200" dirty="0">
              <a:solidFill>
                <a:schemeClr val="tx1"/>
              </a:solidFill>
              <a:effectLst/>
              <a:latin typeface="+mn-lt"/>
              <a:ea typeface="+mn-ea"/>
              <a:cs typeface="+mn-cs"/>
            </a:endParaRPr>
          </a:p>
          <a:p>
            <a:endParaRPr lang="fr-FR" b="0" dirty="0">
              <a:solidFill>
                <a:schemeClr val="tx1"/>
              </a:solidFill>
            </a:endParaRPr>
          </a:p>
          <a:p>
            <a:endParaRPr lang="fr-FR"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6</a:t>
            </a:fld>
            <a:endParaRPr lang="fr-FR"/>
          </a:p>
        </p:txBody>
      </p:sp>
    </p:spTree>
    <p:extLst>
      <p:ext uri="{BB962C8B-B14F-4D97-AF65-F5344CB8AC3E}">
        <p14:creationId xmlns:p14="http://schemas.microsoft.com/office/powerpoint/2010/main" val="963388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solidFill>
                  <a:schemeClr val="tx1"/>
                </a:solidFill>
              </a:rPr>
              <a:t>De 2005 à 2017, j’ai encadre/</a:t>
            </a:r>
            <a:r>
              <a:rPr lang="fr-FR" b="0" dirty="0" err="1">
                <a:solidFill>
                  <a:schemeClr val="tx1"/>
                </a:solidFill>
              </a:rPr>
              <a:t>co</a:t>
            </a:r>
            <a:r>
              <a:rPr lang="fr-FR" b="0" dirty="0">
                <a:solidFill>
                  <a:schemeClr val="tx1"/>
                </a:solidFill>
              </a:rPr>
              <a:t>-encadré quatre étudiants pour leurs masters de recherche. </a:t>
            </a:r>
          </a:p>
          <a:p>
            <a:pPr marL="0" marR="0" indent="0" algn="l" defTabSz="914400" rtl="0" eaLnBrk="1" fontAlgn="auto" latinLnBrk="0" hangingPunct="1">
              <a:lnSpc>
                <a:spcPct val="100000"/>
              </a:lnSpc>
              <a:spcBef>
                <a:spcPts val="0"/>
              </a:spcBef>
              <a:spcAft>
                <a:spcPts val="0"/>
              </a:spcAft>
              <a:buClrTx/>
              <a:buSzTx/>
              <a:buFontTx/>
              <a:buNone/>
              <a:tabLst/>
              <a:defRPr/>
            </a:pPr>
            <a:r>
              <a:rPr lang="fr-FR" b="0" dirty="0">
                <a:solidFill>
                  <a:schemeClr val="tx1"/>
                </a:solidFill>
              </a:rPr>
              <a:t>Les quatre étudiants ont publié leurs résultats de thèse dans des revues de sciences du sol à comité de lecture</a:t>
            </a:r>
          </a:p>
        </p:txBody>
      </p:sp>
      <p:sp>
        <p:nvSpPr>
          <p:cNvPr id="4" name="Slide Number Placeholder 3"/>
          <p:cNvSpPr>
            <a:spLocks noGrp="1"/>
          </p:cNvSpPr>
          <p:nvPr>
            <p:ph type="sldNum" sz="quarter" idx="10"/>
          </p:nvPr>
        </p:nvSpPr>
        <p:spPr/>
        <p:txBody>
          <a:bodyPr/>
          <a:lstStyle/>
          <a:p>
            <a:fld id="{1AF143C3-18A7-2A48-B910-E06C188FF4D0}" type="slidenum">
              <a:rPr lang="fr-FR" smtClean="0"/>
              <a:t>7</a:t>
            </a:fld>
            <a:endParaRPr lang="fr-FR"/>
          </a:p>
        </p:txBody>
      </p:sp>
    </p:spTree>
    <p:extLst>
      <p:ext uri="{BB962C8B-B14F-4D97-AF65-F5344CB8AC3E}">
        <p14:creationId xmlns:p14="http://schemas.microsoft.com/office/powerpoint/2010/main" val="2238191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a:solidFill>
                  <a:schemeClr val="tx1"/>
                </a:solidFill>
                <a:effectLst/>
                <a:latin typeface="+mn-lt"/>
                <a:ea typeface="+mn-ea"/>
                <a:cs typeface="+mn-cs"/>
              </a:rPr>
              <a:t>De même, j'ai codirigé sept étudiants pour leurs thèses de doctorat. Pas de direction parce que, comme je l'ai mentionné, le CSIRO n'est pas un institut d'enseignement. Leurs projets de recherche étaient variés et les sept étudiants ont publié leurs résultats avec un total de 15 publications</a:t>
            </a:r>
            <a:endParaRPr lang="en-AU" sz="1200" kern="1200" dirty="0">
              <a:solidFill>
                <a:schemeClr val="tx1"/>
              </a:solidFill>
              <a:effectLst/>
              <a:latin typeface="+mn-lt"/>
              <a:ea typeface="+mn-ea"/>
              <a:cs typeface="+mn-cs"/>
            </a:endParaRPr>
          </a:p>
          <a:p>
            <a:endParaRPr lang="fr-FR" b="0" dirty="0">
              <a:solidFill>
                <a:schemeClr val="tx1"/>
              </a:solidFill>
            </a:endParaRPr>
          </a:p>
          <a:p>
            <a:endParaRPr lang="fr-FR" dirty="0">
              <a:solidFill>
                <a:schemeClr val="tx1"/>
              </a:solidFill>
            </a:endParaRPr>
          </a:p>
          <a:p>
            <a:endParaRPr lang="fr-FR" dirty="0">
              <a:solidFill>
                <a:schemeClr val="tx1"/>
              </a:solidFill>
            </a:endParaRPr>
          </a:p>
        </p:txBody>
      </p:sp>
      <p:sp>
        <p:nvSpPr>
          <p:cNvPr id="4" name="Slide Number Placeholder 3"/>
          <p:cNvSpPr>
            <a:spLocks noGrp="1"/>
          </p:cNvSpPr>
          <p:nvPr>
            <p:ph type="sldNum" sz="quarter" idx="10"/>
          </p:nvPr>
        </p:nvSpPr>
        <p:spPr/>
        <p:txBody>
          <a:bodyPr/>
          <a:lstStyle/>
          <a:p>
            <a:fld id="{1AF143C3-18A7-2A48-B910-E06C188FF4D0}" type="slidenum">
              <a:rPr lang="fr-FR" smtClean="0"/>
              <a:t>8</a:t>
            </a:fld>
            <a:endParaRPr lang="fr-FR"/>
          </a:p>
        </p:txBody>
      </p:sp>
    </p:spTree>
    <p:extLst>
      <p:ext uri="{BB962C8B-B14F-4D97-AF65-F5344CB8AC3E}">
        <p14:creationId xmlns:p14="http://schemas.microsoft.com/office/powerpoint/2010/main" val="3671975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Eh bien, maintenant, passons à mes activités de recherche</a:t>
            </a:r>
            <a:endParaRPr lang="en-AU" sz="1200" kern="1200" dirty="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1AF143C3-18A7-2A48-B910-E06C188FF4D0}" type="slidenum">
              <a:rPr lang="fr-FR" smtClean="0"/>
              <a:t>9</a:t>
            </a:fld>
            <a:endParaRPr lang="fr-FR"/>
          </a:p>
        </p:txBody>
      </p:sp>
    </p:spTree>
    <p:extLst>
      <p:ext uri="{BB962C8B-B14F-4D97-AF65-F5344CB8AC3E}">
        <p14:creationId xmlns:p14="http://schemas.microsoft.com/office/powerpoint/2010/main" val="3890138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51AC-5AEE-E042-A0EA-2DF455AA2A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691FD7-60DD-BD48-B3A5-5B268E12BCE7}"/>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10CD19-ECC0-2B42-92F6-04E9773035ED}"/>
              </a:ext>
            </a:extLst>
          </p:cNvPr>
          <p:cNvSpPr>
            <a:spLocks noGrp="1"/>
          </p:cNvSpPr>
          <p:nvPr>
            <p:ph type="dt" sz="half" idx="10"/>
          </p:nvPr>
        </p:nvSpPr>
        <p:spPr/>
        <p:txBody>
          <a:bodyPr/>
          <a:lstStyle/>
          <a:p>
            <a:fld id="{F773BBE3-92D9-9A4C-BF2D-ADEC0D24D42A}" type="datetimeFigureOut">
              <a:rPr lang="en-US" smtClean="0"/>
              <a:t>6/15/18</a:t>
            </a:fld>
            <a:endParaRPr lang="en-US"/>
          </a:p>
        </p:txBody>
      </p:sp>
      <p:sp>
        <p:nvSpPr>
          <p:cNvPr id="5" name="Footer Placeholder 4">
            <a:extLst>
              <a:ext uri="{FF2B5EF4-FFF2-40B4-BE49-F238E27FC236}">
                <a16:creationId xmlns:a16="http://schemas.microsoft.com/office/drawing/2014/main" id="{EC1F7236-A160-C749-8590-32E37630A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CE45D-D9FB-7240-AD74-CC158A159858}"/>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243677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31A6A-14A4-6349-B782-0B380602CF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B8DDBB-841F-6C4A-ADA3-0F8EA9D3D1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E6300-A033-7D41-8FE1-62DDA9FB733C}"/>
              </a:ext>
            </a:extLst>
          </p:cNvPr>
          <p:cNvSpPr>
            <a:spLocks noGrp="1"/>
          </p:cNvSpPr>
          <p:nvPr>
            <p:ph type="dt" sz="half" idx="10"/>
          </p:nvPr>
        </p:nvSpPr>
        <p:spPr/>
        <p:txBody>
          <a:bodyPr/>
          <a:lstStyle/>
          <a:p>
            <a:fld id="{F773BBE3-92D9-9A4C-BF2D-ADEC0D24D42A}" type="datetimeFigureOut">
              <a:rPr lang="en-US" smtClean="0"/>
              <a:t>6/15/18</a:t>
            </a:fld>
            <a:endParaRPr lang="en-US"/>
          </a:p>
        </p:txBody>
      </p:sp>
      <p:sp>
        <p:nvSpPr>
          <p:cNvPr id="5" name="Footer Placeholder 4">
            <a:extLst>
              <a:ext uri="{FF2B5EF4-FFF2-40B4-BE49-F238E27FC236}">
                <a16:creationId xmlns:a16="http://schemas.microsoft.com/office/drawing/2014/main" id="{0D49FC37-26A2-4343-8038-CBCF75C50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4B47E-873B-9E4B-BBC9-81ABC152F054}"/>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2365351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D03F4-23E8-D24F-B877-DAE1503D903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91F8D-23C4-9341-87EC-ED907BAE9186}"/>
              </a:ext>
            </a:extLst>
          </p:cNvPr>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ED96C-8F3C-984B-AEA7-29668F0ECDD0}"/>
              </a:ext>
            </a:extLst>
          </p:cNvPr>
          <p:cNvSpPr>
            <a:spLocks noGrp="1"/>
          </p:cNvSpPr>
          <p:nvPr>
            <p:ph type="dt" sz="half" idx="10"/>
          </p:nvPr>
        </p:nvSpPr>
        <p:spPr/>
        <p:txBody>
          <a:bodyPr/>
          <a:lstStyle/>
          <a:p>
            <a:fld id="{F773BBE3-92D9-9A4C-BF2D-ADEC0D24D42A}" type="datetimeFigureOut">
              <a:rPr lang="en-US" smtClean="0"/>
              <a:t>6/15/18</a:t>
            </a:fld>
            <a:endParaRPr lang="en-US"/>
          </a:p>
        </p:txBody>
      </p:sp>
      <p:sp>
        <p:nvSpPr>
          <p:cNvPr id="5" name="Footer Placeholder 4">
            <a:extLst>
              <a:ext uri="{FF2B5EF4-FFF2-40B4-BE49-F238E27FC236}">
                <a16:creationId xmlns:a16="http://schemas.microsoft.com/office/drawing/2014/main" id="{B561BFA2-CFE4-8542-B034-8A2A7D863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4ACAD1-93E2-6D4D-9EBE-1CEA40ED0DC9}"/>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198929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73E81-AB61-B846-AC14-AF49DE27B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767626-37CE-2443-8D16-1A8E344545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2F1E3-0B2E-884E-82E0-610522E79F04}"/>
              </a:ext>
            </a:extLst>
          </p:cNvPr>
          <p:cNvSpPr>
            <a:spLocks noGrp="1"/>
          </p:cNvSpPr>
          <p:nvPr>
            <p:ph type="dt" sz="half" idx="10"/>
          </p:nvPr>
        </p:nvSpPr>
        <p:spPr/>
        <p:txBody>
          <a:bodyPr/>
          <a:lstStyle/>
          <a:p>
            <a:fld id="{F773BBE3-92D9-9A4C-BF2D-ADEC0D24D42A}" type="datetimeFigureOut">
              <a:rPr lang="en-US" smtClean="0"/>
              <a:t>6/15/18</a:t>
            </a:fld>
            <a:endParaRPr lang="en-US"/>
          </a:p>
        </p:txBody>
      </p:sp>
      <p:sp>
        <p:nvSpPr>
          <p:cNvPr id="5" name="Footer Placeholder 4">
            <a:extLst>
              <a:ext uri="{FF2B5EF4-FFF2-40B4-BE49-F238E27FC236}">
                <a16:creationId xmlns:a16="http://schemas.microsoft.com/office/drawing/2014/main" id="{116EFAB5-C45C-EE44-A562-F153620E7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8A90F6-D3F4-3047-AF29-8B4D062E691D}"/>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402097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32CE-08F3-954D-949B-E66C9C2B877E}"/>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6EF14F-DD51-8C4A-A9E5-F05533D78BC9}"/>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26C882-26EA-764F-9C9A-BE7634C969B6}"/>
              </a:ext>
            </a:extLst>
          </p:cNvPr>
          <p:cNvSpPr>
            <a:spLocks noGrp="1"/>
          </p:cNvSpPr>
          <p:nvPr>
            <p:ph type="dt" sz="half" idx="10"/>
          </p:nvPr>
        </p:nvSpPr>
        <p:spPr/>
        <p:txBody>
          <a:bodyPr/>
          <a:lstStyle/>
          <a:p>
            <a:fld id="{F773BBE3-92D9-9A4C-BF2D-ADEC0D24D42A}" type="datetimeFigureOut">
              <a:rPr lang="en-US" smtClean="0"/>
              <a:t>6/15/18</a:t>
            </a:fld>
            <a:endParaRPr lang="en-US"/>
          </a:p>
        </p:txBody>
      </p:sp>
      <p:sp>
        <p:nvSpPr>
          <p:cNvPr id="5" name="Footer Placeholder 4">
            <a:extLst>
              <a:ext uri="{FF2B5EF4-FFF2-40B4-BE49-F238E27FC236}">
                <a16:creationId xmlns:a16="http://schemas.microsoft.com/office/drawing/2014/main" id="{9F54AA63-E20E-D647-B7E5-22C2ABFD2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B5B2C-921E-CD41-88CF-B54806621D2F}"/>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809605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556A7-6A6D-8F49-9B6B-0B4DBA401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3F05EB-7AEE-FD46-80BF-42780425831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85D1B1-A9EB-6F4A-82AB-7219363701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D9182B-181E-7844-83C1-8EDDA9A59556}"/>
              </a:ext>
            </a:extLst>
          </p:cNvPr>
          <p:cNvSpPr>
            <a:spLocks noGrp="1"/>
          </p:cNvSpPr>
          <p:nvPr>
            <p:ph type="dt" sz="half" idx="10"/>
          </p:nvPr>
        </p:nvSpPr>
        <p:spPr/>
        <p:txBody>
          <a:bodyPr/>
          <a:lstStyle/>
          <a:p>
            <a:fld id="{F773BBE3-92D9-9A4C-BF2D-ADEC0D24D42A}" type="datetimeFigureOut">
              <a:rPr lang="en-US" smtClean="0"/>
              <a:t>6/15/18</a:t>
            </a:fld>
            <a:endParaRPr lang="en-US"/>
          </a:p>
        </p:txBody>
      </p:sp>
      <p:sp>
        <p:nvSpPr>
          <p:cNvPr id="6" name="Footer Placeholder 5">
            <a:extLst>
              <a:ext uri="{FF2B5EF4-FFF2-40B4-BE49-F238E27FC236}">
                <a16:creationId xmlns:a16="http://schemas.microsoft.com/office/drawing/2014/main" id="{23C5359F-200E-2945-A623-4BD35943B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5E362-BA82-7F40-9AF2-65FF67EF6482}"/>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46232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DA7E-FB8A-DD45-AC06-D163826A88E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C1BF60-1F74-A148-9E45-AD92C49A84D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D4C2A0-835F-9B41-89DA-2DB88D656FD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0DB64-45B7-B14B-8542-223672D719AB}"/>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35E9BA6-132D-7940-8F2E-95C48AAB9E08}"/>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0F08D6-6052-5D40-A4D7-74F1FDD5579C}"/>
              </a:ext>
            </a:extLst>
          </p:cNvPr>
          <p:cNvSpPr>
            <a:spLocks noGrp="1"/>
          </p:cNvSpPr>
          <p:nvPr>
            <p:ph type="dt" sz="half" idx="10"/>
          </p:nvPr>
        </p:nvSpPr>
        <p:spPr/>
        <p:txBody>
          <a:bodyPr/>
          <a:lstStyle/>
          <a:p>
            <a:fld id="{F773BBE3-92D9-9A4C-BF2D-ADEC0D24D42A}" type="datetimeFigureOut">
              <a:rPr lang="en-US" smtClean="0"/>
              <a:t>6/15/18</a:t>
            </a:fld>
            <a:endParaRPr lang="en-US"/>
          </a:p>
        </p:txBody>
      </p:sp>
      <p:sp>
        <p:nvSpPr>
          <p:cNvPr id="8" name="Footer Placeholder 7">
            <a:extLst>
              <a:ext uri="{FF2B5EF4-FFF2-40B4-BE49-F238E27FC236}">
                <a16:creationId xmlns:a16="http://schemas.microsoft.com/office/drawing/2014/main" id="{2A4EC757-85D5-F046-8ADF-242C95344C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E76C00-FBFD-924C-8E45-36914DCE4DFC}"/>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5656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F388-1758-5144-97D3-92B8D43C0E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8FE534-1D62-AC4E-BE07-8B51060EDD6C}"/>
              </a:ext>
            </a:extLst>
          </p:cNvPr>
          <p:cNvSpPr>
            <a:spLocks noGrp="1"/>
          </p:cNvSpPr>
          <p:nvPr>
            <p:ph type="dt" sz="half" idx="10"/>
          </p:nvPr>
        </p:nvSpPr>
        <p:spPr/>
        <p:txBody>
          <a:bodyPr/>
          <a:lstStyle/>
          <a:p>
            <a:fld id="{F773BBE3-92D9-9A4C-BF2D-ADEC0D24D42A}" type="datetimeFigureOut">
              <a:rPr lang="en-US" smtClean="0"/>
              <a:t>6/15/18</a:t>
            </a:fld>
            <a:endParaRPr lang="en-US"/>
          </a:p>
        </p:txBody>
      </p:sp>
      <p:sp>
        <p:nvSpPr>
          <p:cNvPr id="4" name="Footer Placeholder 3">
            <a:extLst>
              <a:ext uri="{FF2B5EF4-FFF2-40B4-BE49-F238E27FC236}">
                <a16:creationId xmlns:a16="http://schemas.microsoft.com/office/drawing/2014/main" id="{01398BA7-5C50-2548-BE0B-E6EC53383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305956-9445-1E4F-A02C-1135C91BF0B9}"/>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163951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E252C7-5B5E-F24F-926D-EA899372EA1C}"/>
              </a:ext>
            </a:extLst>
          </p:cNvPr>
          <p:cNvSpPr>
            <a:spLocks noGrp="1"/>
          </p:cNvSpPr>
          <p:nvPr>
            <p:ph type="dt" sz="half" idx="10"/>
          </p:nvPr>
        </p:nvSpPr>
        <p:spPr/>
        <p:txBody>
          <a:bodyPr/>
          <a:lstStyle/>
          <a:p>
            <a:fld id="{F773BBE3-92D9-9A4C-BF2D-ADEC0D24D42A}" type="datetimeFigureOut">
              <a:rPr lang="en-US" smtClean="0"/>
              <a:t>6/15/18</a:t>
            </a:fld>
            <a:endParaRPr lang="en-US"/>
          </a:p>
        </p:txBody>
      </p:sp>
      <p:sp>
        <p:nvSpPr>
          <p:cNvPr id="3" name="Footer Placeholder 2">
            <a:extLst>
              <a:ext uri="{FF2B5EF4-FFF2-40B4-BE49-F238E27FC236}">
                <a16:creationId xmlns:a16="http://schemas.microsoft.com/office/drawing/2014/main" id="{4A2A0CF3-1ABF-844B-B602-45DC606247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9E7140-9531-2142-A189-CC85ECD6616C}"/>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365996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E4423-191F-F849-9FA0-D3EC84EF06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0E4A26-398E-994C-86C3-0E8C2EE6C81C}"/>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984929-CB1E-6F42-90DE-901FAC14772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76D076-E6C4-2345-8070-A6AC774F1388}"/>
              </a:ext>
            </a:extLst>
          </p:cNvPr>
          <p:cNvSpPr>
            <a:spLocks noGrp="1"/>
          </p:cNvSpPr>
          <p:nvPr>
            <p:ph type="dt" sz="half" idx="10"/>
          </p:nvPr>
        </p:nvSpPr>
        <p:spPr/>
        <p:txBody>
          <a:bodyPr/>
          <a:lstStyle/>
          <a:p>
            <a:fld id="{F773BBE3-92D9-9A4C-BF2D-ADEC0D24D42A}" type="datetimeFigureOut">
              <a:rPr lang="en-US" smtClean="0"/>
              <a:t>6/15/18</a:t>
            </a:fld>
            <a:endParaRPr lang="en-US"/>
          </a:p>
        </p:txBody>
      </p:sp>
      <p:sp>
        <p:nvSpPr>
          <p:cNvPr id="6" name="Footer Placeholder 5">
            <a:extLst>
              <a:ext uri="{FF2B5EF4-FFF2-40B4-BE49-F238E27FC236}">
                <a16:creationId xmlns:a16="http://schemas.microsoft.com/office/drawing/2014/main" id="{0688EA2C-06F8-E24B-9F01-7A773DA80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5833E8-9018-2142-806E-6C272A97C0A2}"/>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347781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290B-1179-944A-993E-7E4ED61CAA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B4F7A2-0247-6646-ADBC-01CEE2828ECF}"/>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DF82635A-478C-224F-A16D-3EE4C95E7A29}"/>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10905D-4646-ED41-9611-5BD44ADB686D}"/>
              </a:ext>
            </a:extLst>
          </p:cNvPr>
          <p:cNvSpPr>
            <a:spLocks noGrp="1"/>
          </p:cNvSpPr>
          <p:nvPr>
            <p:ph type="dt" sz="half" idx="10"/>
          </p:nvPr>
        </p:nvSpPr>
        <p:spPr/>
        <p:txBody>
          <a:bodyPr/>
          <a:lstStyle/>
          <a:p>
            <a:fld id="{F773BBE3-92D9-9A4C-BF2D-ADEC0D24D42A}" type="datetimeFigureOut">
              <a:rPr lang="en-US" smtClean="0"/>
              <a:t>6/15/18</a:t>
            </a:fld>
            <a:endParaRPr lang="en-US"/>
          </a:p>
        </p:txBody>
      </p:sp>
      <p:sp>
        <p:nvSpPr>
          <p:cNvPr id="6" name="Footer Placeholder 5">
            <a:extLst>
              <a:ext uri="{FF2B5EF4-FFF2-40B4-BE49-F238E27FC236}">
                <a16:creationId xmlns:a16="http://schemas.microsoft.com/office/drawing/2014/main" id="{E05ACB10-F080-A54C-8D43-608CE153FF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B95ED-5AE3-B64A-B240-3CDF3D51A665}"/>
              </a:ext>
            </a:extLst>
          </p:cNvPr>
          <p:cNvSpPr>
            <a:spLocks noGrp="1"/>
          </p:cNvSpPr>
          <p:nvPr>
            <p:ph type="sldNum" sz="quarter" idx="12"/>
          </p:nvPr>
        </p:nvSpPr>
        <p:spPr/>
        <p:txBody>
          <a:bodyPr/>
          <a:lstStyle/>
          <a:p>
            <a:fld id="{78E93232-0D44-1F4F-A82E-5ED1DD7FDD7B}" type="slidenum">
              <a:rPr lang="en-US" smtClean="0"/>
              <a:t>‹#›</a:t>
            </a:fld>
            <a:endParaRPr lang="en-US"/>
          </a:p>
        </p:txBody>
      </p:sp>
    </p:spTree>
    <p:extLst>
      <p:ext uri="{BB962C8B-B14F-4D97-AF65-F5344CB8AC3E}">
        <p14:creationId xmlns:p14="http://schemas.microsoft.com/office/powerpoint/2010/main" val="191141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06F4B-05D2-AF4B-BB6C-AC0A18D75890}"/>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DBC5C8-36AA-0C48-ACF0-EF6B9A6BF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786E1-BD1C-0642-8206-E1A22EE71547}"/>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3BBE3-92D9-9A4C-BF2D-ADEC0D24D42A}" type="datetimeFigureOut">
              <a:rPr lang="en-US" smtClean="0"/>
              <a:t>6/15/18</a:t>
            </a:fld>
            <a:endParaRPr lang="en-US"/>
          </a:p>
        </p:txBody>
      </p:sp>
      <p:sp>
        <p:nvSpPr>
          <p:cNvPr id="5" name="Footer Placeholder 4">
            <a:extLst>
              <a:ext uri="{FF2B5EF4-FFF2-40B4-BE49-F238E27FC236}">
                <a16:creationId xmlns:a16="http://schemas.microsoft.com/office/drawing/2014/main" id="{7401A6C2-2B13-2342-8E41-84DF6E79A6A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547DBC-4D60-C449-9918-0EC88EE86609}"/>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93232-0D44-1F4F-A82E-5ED1DD7FDD7B}" type="slidenum">
              <a:rPr lang="en-US" smtClean="0"/>
              <a:t>‹#›</a:t>
            </a:fld>
            <a:endParaRPr lang="en-US"/>
          </a:p>
        </p:txBody>
      </p:sp>
    </p:spTree>
    <p:extLst>
      <p:ext uri="{BB962C8B-B14F-4D97-AF65-F5344CB8AC3E}">
        <p14:creationId xmlns:p14="http://schemas.microsoft.com/office/powerpoint/2010/main" val="4176964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emf"/><Relationship Id="rId7" Type="http://schemas.openxmlformats.org/officeDocument/2006/relationships/image" Target="../media/image24.tif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 Id="rId9" Type="http://schemas.openxmlformats.org/officeDocument/2006/relationships/image" Target="../media/image2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8.tiff"/><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emf"/><Relationship Id="rId9" Type="http://schemas.openxmlformats.org/officeDocument/2006/relationships/image" Target="../media/image35.emf"/></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9C4677-294F-AC4B-985F-5FCB18FECB7D}"/>
              </a:ext>
            </a:extLst>
          </p:cNvPr>
          <p:cNvSpPr txBox="1"/>
          <p:nvPr/>
        </p:nvSpPr>
        <p:spPr>
          <a:xfrm>
            <a:off x="973138" y="3430761"/>
            <a:ext cx="10613811" cy="2893100"/>
          </a:xfrm>
          <a:prstGeom prst="rect">
            <a:avLst/>
          </a:prstGeom>
          <a:noFill/>
        </p:spPr>
        <p:txBody>
          <a:bodyPr wrap="square" rtlCol="0">
            <a:spAutoFit/>
          </a:bodyPr>
          <a:lstStyle/>
          <a:p>
            <a:r>
              <a:rPr lang="fr-FR" sz="3600" b="1" dirty="0">
                <a:latin typeface="Verdana" panose="020B0604030504040204" pitchFamily="34" charset="0"/>
                <a:ea typeface="Verdana" panose="020B0604030504040204" pitchFamily="34" charset="0"/>
                <a:cs typeface="Verdana" panose="020B0604030504040204" pitchFamily="34" charset="0"/>
              </a:rPr>
              <a:t>Résumé du rapport d’activité</a:t>
            </a:r>
          </a:p>
          <a:p>
            <a:endParaRPr lang="fr-FR" sz="3600" b="1" dirty="0">
              <a:latin typeface="Verdana" panose="020B0604030504040204" pitchFamily="34" charset="0"/>
              <a:ea typeface="Verdana" panose="020B0604030504040204" pitchFamily="34" charset="0"/>
              <a:cs typeface="Verdana" panose="020B0604030504040204" pitchFamily="34" charset="0"/>
            </a:endParaRPr>
          </a:p>
          <a:p>
            <a:r>
              <a:rPr lang="fr-FR" sz="2800" dirty="0">
                <a:latin typeface="Verdana" panose="020B0604030504040204" pitchFamily="34" charset="0"/>
                <a:ea typeface="Verdana" panose="020B0604030504040204" pitchFamily="34" charset="0"/>
                <a:cs typeface="Verdana" panose="020B0604030504040204" pitchFamily="34" charset="0"/>
              </a:rPr>
              <a:t>Raphael VISCARRA ROSSEL</a:t>
            </a:r>
          </a:p>
          <a:p>
            <a:endParaRPr lang="fr-FR" sz="2800" dirty="0">
              <a:latin typeface="Verdana" panose="020B0604030504040204" pitchFamily="34" charset="0"/>
              <a:ea typeface="Verdana" panose="020B0604030504040204" pitchFamily="34" charset="0"/>
              <a:cs typeface="Verdana" panose="020B0604030504040204" pitchFamily="34" charset="0"/>
            </a:endParaRPr>
          </a:p>
          <a:p>
            <a:pPr algn="r"/>
            <a:br>
              <a:rPr lang="fr-FR" dirty="0">
                <a:latin typeface="Verdana" panose="020B0604030504040204" pitchFamily="34" charset="0"/>
                <a:ea typeface="Verdana" panose="020B0604030504040204" pitchFamily="34" charset="0"/>
                <a:cs typeface="Verdana" panose="020B0604030504040204" pitchFamily="34" charset="0"/>
              </a:rPr>
            </a:br>
            <a:r>
              <a:rPr lang="fr-FR" dirty="0" err="1">
                <a:latin typeface="Verdana" panose="020B0604030504040204" pitchFamily="34" charset="0"/>
                <a:ea typeface="Verdana" panose="020B0604030504040204" pitchFamily="34" charset="0"/>
                <a:cs typeface="Verdana" panose="020B0604030504040204" pitchFamily="34" charset="0"/>
              </a:rPr>
              <a:t>Agrosup</a:t>
            </a:r>
            <a:r>
              <a:rPr lang="fr-FR" dirty="0">
                <a:latin typeface="Verdana" panose="020B0604030504040204" pitchFamily="34" charset="0"/>
                <a:ea typeface="Verdana" panose="020B0604030504040204" pitchFamily="34" charset="0"/>
                <a:cs typeface="Verdana" panose="020B0604030504040204" pitchFamily="34" charset="0"/>
              </a:rPr>
              <a:t>, Dijon </a:t>
            </a:r>
          </a:p>
          <a:p>
            <a:pPr algn="r"/>
            <a:r>
              <a:rPr lang="fr-FR" dirty="0">
                <a:latin typeface="Verdana" panose="020B0604030504040204" pitchFamily="34" charset="0"/>
                <a:ea typeface="Verdana" panose="020B0604030504040204" pitchFamily="34" charset="0"/>
                <a:cs typeface="Verdana" panose="020B0604030504040204" pitchFamily="34" charset="0"/>
              </a:rPr>
              <a:t>20–23 juin 2018</a:t>
            </a:r>
          </a:p>
        </p:txBody>
      </p:sp>
      <p:sp>
        <p:nvSpPr>
          <p:cNvPr id="2" name="TextBox 1">
            <a:extLst>
              <a:ext uri="{FF2B5EF4-FFF2-40B4-BE49-F238E27FC236}">
                <a16:creationId xmlns:a16="http://schemas.microsoft.com/office/drawing/2014/main" id="{C68A932B-BABA-3449-82BB-912A1BBA4410}"/>
              </a:ext>
            </a:extLst>
          </p:cNvPr>
          <p:cNvSpPr txBox="1"/>
          <p:nvPr/>
        </p:nvSpPr>
        <p:spPr>
          <a:xfrm>
            <a:off x="9473184" y="4809744"/>
            <a:ext cx="184731" cy="369332"/>
          </a:xfrm>
          <a:prstGeom prst="rect">
            <a:avLst/>
          </a:prstGeom>
          <a:noFill/>
        </p:spPr>
        <p:txBody>
          <a:bodyPr wrap="none" rtlCol="0">
            <a:spAutoFit/>
          </a:bodyPr>
          <a:lstStyle/>
          <a:p>
            <a:endParaRPr lang="fr-FR" dirty="0"/>
          </a:p>
        </p:txBody>
      </p:sp>
      <p:cxnSp>
        <p:nvCxnSpPr>
          <p:cNvPr id="5" name="Straight Connector 4">
            <a:extLst>
              <a:ext uri="{FF2B5EF4-FFF2-40B4-BE49-F238E27FC236}">
                <a16:creationId xmlns:a16="http://schemas.microsoft.com/office/drawing/2014/main" id="{4D839CAA-921E-6E4F-855C-E7D674186F96}"/>
              </a:ext>
            </a:extLst>
          </p:cNvPr>
          <p:cNvCxnSpPr>
            <a:cxnSpLocks/>
          </p:cNvCxnSpPr>
          <p:nvPr/>
        </p:nvCxnSpPr>
        <p:spPr>
          <a:xfrm>
            <a:off x="0" y="5358122"/>
            <a:ext cx="12192000" cy="0"/>
          </a:xfrm>
          <a:prstGeom prst="line">
            <a:avLst/>
          </a:prstGeom>
          <a:ln w="1270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20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47A7A2-176F-D944-9F08-2E4AB99DAEC5}"/>
              </a:ext>
            </a:extLst>
          </p:cNvPr>
          <p:cNvSpPr txBox="1"/>
          <p:nvPr/>
        </p:nvSpPr>
        <p:spPr>
          <a:xfrm>
            <a:off x="515938" y="487861"/>
            <a:ext cx="5069016"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Motivation de recherche</a:t>
            </a:r>
          </a:p>
        </p:txBody>
      </p:sp>
      <p:pic>
        <p:nvPicPr>
          <p:cNvPr id="4" name="Picture 3">
            <a:extLst>
              <a:ext uri="{FF2B5EF4-FFF2-40B4-BE49-F238E27FC236}">
                <a16:creationId xmlns:a16="http://schemas.microsoft.com/office/drawing/2014/main" id="{03E8EF2A-4672-F642-B560-829121DB6994}"/>
              </a:ext>
            </a:extLst>
          </p:cNvPr>
          <p:cNvPicPr>
            <a:picLocks noChangeAspect="1"/>
          </p:cNvPicPr>
          <p:nvPr/>
        </p:nvPicPr>
        <p:blipFill rotWithShape="1">
          <a:blip r:embed="rId3"/>
          <a:srcRect b="13598"/>
          <a:stretch/>
        </p:blipFill>
        <p:spPr>
          <a:xfrm>
            <a:off x="4582414" y="1591056"/>
            <a:ext cx="7627873" cy="4774816"/>
          </a:xfrm>
          <a:prstGeom prst="rect">
            <a:avLst/>
          </a:prstGeom>
        </p:spPr>
      </p:pic>
      <p:sp>
        <p:nvSpPr>
          <p:cNvPr id="5" name="Rectangle 4">
            <a:extLst>
              <a:ext uri="{FF2B5EF4-FFF2-40B4-BE49-F238E27FC236}">
                <a16:creationId xmlns:a16="http://schemas.microsoft.com/office/drawing/2014/main" id="{1AD7FD90-CFBE-9049-B22D-D9F34143B522}"/>
              </a:ext>
            </a:extLst>
          </p:cNvPr>
          <p:cNvSpPr/>
          <p:nvPr/>
        </p:nvSpPr>
        <p:spPr>
          <a:xfrm>
            <a:off x="4582414" y="3327974"/>
            <a:ext cx="7469378" cy="3092762"/>
          </a:xfrm>
          <a:prstGeom prst="rect">
            <a:avLst/>
          </a:prstGeom>
          <a:noFill/>
          <a:ln w="19050" cap="rnd" cmpd="sng">
            <a:solidFill>
              <a:srgbClr val="FF0000"/>
            </a:solidFill>
            <a:beve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515939" y="2720898"/>
            <a:ext cx="184731" cy="369332"/>
          </a:xfrm>
          <a:prstGeom prst="rect">
            <a:avLst/>
          </a:prstGeom>
          <a:noFill/>
        </p:spPr>
        <p:txBody>
          <a:bodyPr wrap="none" rtlCol="0">
            <a:spAutoFit/>
          </a:bodyPr>
          <a:lstStyle/>
          <a:p>
            <a:endParaRPr lang="fr-FR" dirty="0"/>
          </a:p>
        </p:txBody>
      </p:sp>
      <p:sp>
        <p:nvSpPr>
          <p:cNvPr id="7" name="Rectangle 6">
            <a:extLst>
              <a:ext uri="{FF2B5EF4-FFF2-40B4-BE49-F238E27FC236}">
                <a16:creationId xmlns:a16="http://schemas.microsoft.com/office/drawing/2014/main" id="{2B2EA9F8-0EDE-A547-B70F-B04DB745786E}"/>
              </a:ext>
            </a:extLst>
          </p:cNvPr>
          <p:cNvSpPr/>
          <p:nvPr/>
        </p:nvSpPr>
        <p:spPr>
          <a:xfrm>
            <a:off x="515938" y="1391660"/>
            <a:ext cx="3907981" cy="2893100"/>
          </a:xfrm>
          <a:prstGeom prst="rect">
            <a:avLst/>
          </a:prstGeom>
        </p:spPr>
        <p:txBody>
          <a:bodyPr wrap="square">
            <a:spAutoFit/>
          </a:bodyPr>
          <a:lstStyle/>
          <a:p>
            <a:r>
              <a:rPr lang="fr-FR" sz="2600" dirty="0"/>
              <a:t>Le sol est au cœur des écosystèmes et de l'humanité.</a:t>
            </a:r>
          </a:p>
          <a:p>
            <a:endParaRPr lang="fr-FR" sz="2600" dirty="0"/>
          </a:p>
          <a:p>
            <a:r>
              <a:rPr lang="fr-FR" sz="2600" dirty="0"/>
              <a:t>la méthode scientifique peut nous aider à relever des défis existentiels</a:t>
            </a:r>
          </a:p>
        </p:txBody>
      </p:sp>
      <p:sp>
        <p:nvSpPr>
          <p:cNvPr id="8" name="Rectangle 7">
            <a:extLst>
              <a:ext uri="{FF2B5EF4-FFF2-40B4-BE49-F238E27FC236}">
                <a16:creationId xmlns:a16="http://schemas.microsoft.com/office/drawing/2014/main" id="{8EB2FEDD-C031-0B4A-B504-2EC9E97D8956}"/>
              </a:ext>
            </a:extLst>
          </p:cNvPr>
          <p:cNvSpPr/>
          <p:nvPr/>
        </p:nvSpPr>
        <p:spPr>
          <a:xfrm>
            <a:off x="500695" y="4465547"/>
            <a:ext cx="4437065" cy="2092881"/>
          </a:xfrm>
          <a:prstGeom prst="rect">
            <a:avLst/>
          </a:prstGeom>
        </p:spPr>
        <p:txBody>
          <a:bodyPr wrap="square">
            <a:spAutoFit/>
          </a:bodyPr>
          <a:lstStyle/>
          <a:p>
            <a:r>
              <a:rPr lang="fr-FR" sz="2600" dirty="0"/>
              <a:t>Le développement des technologies apporte des changements </a:t>
            </a:r>
            <a:br>
              <a:rPr lang="fr-FR" sz="2600" dirty="0"/>
            </a:br>
            <a:r>
              <a:rPr lang="fr-FR" sz="2600" dirty="0"/>
              <a:t>révolutionnaires dans la science</a:t>
            </a:r>
          </a:p>
        </p:txBody>
      </p:sp>
      <p:cxnSp>
        <p:nvCxnSpPr>
          <p:cNvPr id="9" name="Straight Connector 8">
            <a:extLst>
              <a:ext uri="{FF2B5EF4-FFF2-40B4-BE49-F238E27FC236}">
                <a16:creationId xmlns:a16="http://schemas.microsoft.com/office/drawing/2014/main" id="{4B2226D2-0939-CA4D-9F3E-96663B1E6AC8}"/>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627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31166-4067-9740-988F-3BC24B1FCFF2}"/>
              </a:ext>
            </a:extLst>
          </p:cNvPr>
          <p:cNvPicPr>
            <a:picLocks noChangeAspect="1"/>
          </p:cNvPicPr>
          <p:nvPr/>
        </p:nvPicPr>
        <p:blipFill rotWithShape="1">
          <a:blip r:embed="rId3"/>
          <a:srcRect l="61734" t="31447"/>
          <a:stretch/>
        </p:blipFill>
        <p:spPr>
          <a:xfrm>
            <a:off x="7547212" y="2458772"/>
            <a:ext cx="4358276" cy="4024577"/>
          </a:xfrm>
          <a:prstGeom prst="rect">
            <a:avLst/>
          </a:prstGeom>
        </p:spPr>
      </p:pic>
      <p:sp>
        <p:nvSpPr>
          <p:cNvPr id="3" name="TextBox 2">
            <a:extLst>
              <a:ext uri="{FF2B5EF4-FFF2-40B4-BE49-F238E27FC236}">
                <a16:creationId xmlns:a16="http://schemas.microsoft.com/office/drawing/2014/main" id="{FF170B85-6A54-B74E-8191-3EAE432D1F8B}"/>
              </a:ext>
            </a:extLst>
          </p:cNvPr>
          <p:cNvSpPr txBox="1"/>
          <p:nvPr/>
        </p:nvSpPr>
        <p:spPr>
          <a:xfrm>
            <a:off x="515938" y="1329883"/>
            <a:ext cx="11170094" cy="892552"/>
          </a:xfrm>
          <a:prstGeom prst="rect">
            <a:avLst/>
          </a:prstGeom>
          <a:noFill/>
        </p:spPr>
        <p:txBody>
          <a:bodyPr wrap="square" rtlCol="0">
            <a:spAutoFit/>
          </a:bodyPr>
          <a:lstStyle/>
          <a:p>
            <a:r>
              <a:rPr lang="fr-FR" sz="2600" dirty="0"/>
              <a:t>... développer des méthodes scientifiques innovantes et </a:t>
            </a:r>
            <a:br>
              <a:rPr lang="fr-FR" sz="2600" dirty="0"/>
            </a:br>
            <a:r>
              <a:rPr lang="fr-FR" sz="2600" dirty="0"/>
              <a:t>				les utiliser pour mieux comprendre et gérer les sols</a:t>
            </a:r>
          </a:p>
        </p:txBody>
      </p:sp>
      <p:sp>
        <p:nvSpPr>
          <p:cNvPr id="4" name="Rectangle 3">
            <a:extLst>
              <a:ext uri="{FF2B5EF4-FFF2-40B4-BE49-F238E27FC236}">
                <a16:creationId xmlns:a16="http://schemas.microsoft.com/office/drawing/2014/main" id="{9DB852F8-44B2-3048-ABB2-7DA540104C9B}"/>
              </a:ext>
            </a:extLst>
          </p:cNvPr>
          <p:cNvSpPr/>
          <p:nvPr/>
        </p:nvSpPr>
        <p:spPr>
          <a:xfrm>
            <a:off x="530226" y="492780"/>
            <a:ext cx="4450257" cy="523220"/>
          </a:xfrm>
          <a:prstGeom prst="rect">
            <a:avLst/>
          </a:prstGeom>
        </p:spPr>
        <p:txBody>
          <a:bodyPr wrap="non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Défis et opportunités</a:t>
            </a:r>
          </a:p>
        </p:txBody>
      </p:sp>
      <p:cxnSp>
        <p:nvCxnSpPr>
          <p:cNvPr id="11" name="Straight Connector 10">
            <a:extLst>
              <a:ext uri="{FF2B5EF4-FFF2-40B4-BE49-F238E27FC236}">
                <a16:creationId xmlns:a16="http://schemas.microsoft.com/office/drawing/2014/main" id="{F9F0EB4B-45E3-5C4C-AFEE-9F151F25F69F}"/>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CCEAF1E-D058-5944-A7EA-AFD978C9F909}"/>
              </a:ext>
            </a:extLst>
          </p:cNvPr>
          <p:cNvPicPr>
            <a:picLocks noChangeAspect="1"/>
          </p:cNvPicPr>
          <p:nvPr/>
        </p:nvPicPr>
        <p:blipFill>
          <a:blip r:embed="rId4"/>
          <a:stretch>
            <a:fillRect/>
          </a:stretch>
        </p:blipFill>
        <p:spPr>
          <a:xfrm>
            <a:off x="1204463" y="2632676"/>
            <a:ext cx="3525786" cy="3570416"/>
          </a:xfrm>
          <a:prstGeom prst="rect">
            <a:avLst/>
          </a:prstGeom>
        </p:spPr>
      </p:pic>
      <p:sp>
        <p:nvSpPr>
          <p:cNvPr id="18" name="Rectangle 17">
            <a:extLst>
              <a:ext uri="{FF2B5EF4-FFF2-40B4-BE49-F238E27FC236}">
                <a16:creationId xmlns:a16="http://schemas.microsoft.com/office/drawing/2014/main" id="{D84991A4-2C7E-1C43-B839-2501C5FCA7F4}"/>
              </a:ext>
            </a:extLst>
          </p:cNvPr>
          <p:cNvSpPr/>
          <p:nvPr/>
        </p:nvSpPr>
        <p:spPr>
          <a:xfrm>
            <a:off x="2796004" y="3823015"/>
            <a:ext cx="6096000" cy="923330"/>
          </a:xfrm>
          <a:prstGeom prst="rect">
            <a:avLst/>
          </a:prstGeom>
        </p:spPr>
        <p:txBody>
          <a:bodyPr>
            <a:spAutoFit/>
          </a:bodyPr>
          <a:lstStyle/>
          <a:p>
            <a:pPr algn="ctr"/>
            <a:r>
              <a:rPr lang="fr-FR" b="1" dirty="0">
                <a:latin typeface="Verdana" panose="020B0604030504040204" pitchFamily="34" charset="0"/>
                <a:ea typeface="Verdana" panose="020B0604030504040204" pitchFamily="34" charset="0"/>
                <a:cs typeface="Verdana" panose="020B0604030504040204" pitchFamily="34" charset="0"/>
              </a:rPr>
              <a:t>LA SCIENCE DU SOL</a:t>
            </a:r>
            <a:br>
              <a:rPr lang="fr-FR" b="1" dirty="0">
                <a:latin typeface="Verdana" panose="020B0604030504040204" pitchFamily="34" charset="0"/>
                <a:ea typeface="Verdana" panose="020B0604030504040204" pitchFamily="34" charset="0"/>
                <a:cs typeface="Verdana" panose="020B0604030504040204" pitchFamily="34" charset="0"/>
              </a:rPr>
            </a:br>
            <a:endParaRPr lang="fr-FR" b="1" dirty="0">
              <a:latin typeface="Verdana" panose="020B0604030504040204" pitchFamily="34" charset="0"/>
              <a:ea typeface="Verdana" panose="020B0604030504040204" pitchFamily="34" charset="0"/>
              <a:cs typeface="Verdana" panose="020B0604030504040204" pitchFamily="34" charset="0"/>
            </a:endParaRPr>
          </a:p>
          <a:p>
            <a:pPr algn="ctr"/>
            <a:r>
              <a:rPr lang="fr-FR" b="1" dirty="0">
                <a:latin typeface="Verdana" panose="020B0604030504040204" pitchFamily="34" charset="0"/>
                <a:ea typeface="Verdana" panose="020B0604030504040204" pitchFamily="34" charset="0"/>
                <a:cs typeface="Verdana" panose="020B0604030504040204" pitchFamily="34" charset="0"/>
              </a:rPr>
              <a:t>AGROÉCOLOGIE</a:t>
            </a:r>
          </a:p>
        </p:txBody>
      </p:sp>
      <p:cxnSp>
        <p:nvCxnSpPr>
          <p:cNvPr id="20" name="Straight Arrow Connector 19">
            <a:extLst>
              <a:ext uri="{FF2B5EF4-FFF2-40B4-BE49-F238E27FC236}">
                <a16:creationId xmlns:a16="http://schemas.microsoft.com/office/drawing/2014/main" id="{AE03736C-1DB6-1C49-BA1A-0A318D3F9CE7}"/>
              </a:ext>
            </a:extLst>
          </p:cNvPr>
          <p:cNvCxnSpPr/>
          <p:nvPr/>
        </p:nvCxnSpPr>
        <p:spPr>
          <a:xfrm>
            <a:off x="4267200" y="4289612"/>
            <a:ext cx="3280012"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38DF468F-F2F4-7B4E-9A41-C4CE886D5AD0}"/>
              </a:ext>
            </a:extLst>
          </p:cNvPr>
          <p:cNvSpPr/>
          <p:nvPr/>
        </p:nvSpPr>
        <p:spPr>
          <a:xfrm>
            <a:off x="1021976" y="2426779"/>
            <a:ext cx="10361228" cy="4024577"/>
          </a:xfrm>
          <a:prstGeom prst="roundRect">
            <a:avLst/>
          </a:prstGeom>
          <a:solidFill>
            <a:schemeClr val="accent6">
              <a:alpha val="3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51479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E279D-077D-0143-89D0-E84256EB0398}"/>
              </a:ext>
            </a:extLst>
          </p:cNvPr>
          <p:cNvPicPr>
            <a:picLocks noChangeAspect="1"/>
          </p:cNvPicPr>
          <p:nvPr/>
        </p:nvPicPr>
        <p:blipFill>
          <a:blip r:embed="rId3"/>
          <a:stretch>
            <a:fillRect/>
          </a:stretch>
        </p:blipFill>
        <p:spPr>
          <a:xfrm>
            <a:off x="2684134" y="1187449"/>
            <a:ext cx="9015677" cy="5670551"/>
          </a:xfrm>
          <a:prstGeom prst="rect">
            <a:avLst/>
          </a:prstGeom>
        </p:spPr>
      </p:pic>
      <p:sp>
        <p:nvSpPr>
          <p:cNvPr id="3" name="Rectangle 2">
            <a:extLst>
              <a:ext uri="{FF2B5EF4-FFF2-40B4-BE49-F238E27FC236}">
                <a16:creationId xmlns:a16="http://schemas.microsoft.com/office/drawing/2014/main" id="{A098AF86-30AF-DE40-8025-51F11BA79B74}"/>
              </a:ext>
            </a:extLst>
          </p:cNvPr>
          <p:cNvSpPr/>
          <p:nvPr/>
        </p:nvSpPr>
        <p:spPr>
          <a:xfrm>
            <a:off x="515938" y="492780"/>
            <a:ext cx="10506402" cy="523220"/>
          </a:xfrm>
          <a:prstGeom prst="rect">
            <a:avLst/>
          </a:prstGeom>
        </p:spPr>
        <p:txBody>
          <a:bodyPr wrap="non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Une méthodologie applicable à différentes échelles</a:t>
            </a:r>
          </a:p>
        </p:txBody>
      </p:sp>
      <p:sp>
        <p:nvSpPr>
          <p:cNvPr id="4" name="Rectangle 3">
            <a:extLst>
              <a:ext uri="{FF2B5EF4-FFF2-40B4-BE49-F238E27FC236}">
                <a16:creationId xmlns:a16="http://schemas.microsoft.com/office/drawing/2014/main" id="{284E5657-11BD-5049-9781-D2005E106E3E}"/>
              </a:ext>
            </a:extLst>
          </p:cNvPr>
          <p:cNvSpPr/>
          <p:nvPr/>
        </p:nvSpPr>
        <p:spPr>
          <a:xfrm>
            <a:off x="515938" y="1567820"/>
            <a:ext cx="5725835" cy="1723549"/>
          </a:xfrm>
          <a:prstGeom prst="rect">
            <a:avLst/>
          </a:prstGeom>
        </p:spPr>
        <p:txBody>
          <a:bodyPr wrap="square">
            <a:spAutoFit/>
          </a:bodyPr>
          <a:lstStyle/>
          <a:p>
            <a:r>
              <a:rPr lang="fr-FR" sz="2600" dirty="0"/>
              <a:t>Cette méthode intégrée de ‘détection-cartographie-modélisation’ permet de comprendre le sol et de son rôle dans l’</a:t>
            </a:r>
            <a:r>
              <a:rPr lang="fr-FR" sz="2600" dirty="0" err="1"/>
              <a:t>agroécosysteme</a:t>
            </a:r>
            <a:r>
              <a:rPr lang="fr-FR" sz="2600" dirty="0"/>
              <a:t> à différentes échelles</a:t>
            </a:r>
          </a:p>
        </p:txBody>
      </p:sp>
      <p:cxnSp>
        <p:nvCxnSpPr>
          <p:cNvPr id="5" name="Straight Connector 4">
            <a:extLst>
              <a:ext uri="{FF2B5EF4-FFF2-40B4-BE49-F238E27FC236}">
                <a16:creationId xmlns:a16="http://schemas.microsoft.com/office/drawing/2014/main" id="{2950CFEE-CF0A-CF49-9709-C3878E54657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99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7F6DB1-FF39-4D46-A932-55DAAB369DA5}"/>
              </a:ext>
            </a:extLst>
          </p:cNvPr>
          <p:cNvSpPr txBox="1"/>
          <p:nvPr/>
        </p:nvSpPr>
        <p:spPr>
          <a:xfrm>
            <a:off x="515938" y="1321971"/>
            <a:ext cx="10562877" cy="5262979"/>
          </a:xfrm>
          <a:prstGeom prst="rect">
            <a:avLst/>
          </a:prstGeom>
          <a:noFill/>
        </p:spPr>
        <p:txBody>
          <a:bodyPr wrap="square" rtlCol="0">
            <a:spAutoFit/>
          </a:bodyPr>
          <a:lstStyle/>
          <a:p>
            <a:pPr marL="457200" indent="-457200">
              <a:buFont typeface="Arial" panose="020B0604020202020204" pitchFamily="34" charset="0"/>
              <a:buChar char="•"/>
            </a:pPr>
            <a:r>
              <a:rPr lang="fr-FR" sz="2600" dirty="0">
                <a:ea typeface="Nanum Gothic" panose="020D0604000000000000" pitchFamily="34" charset="-127"/>
              </a:rPr>
              <a:t>Un système technologique de détection de sol intégré pour le surveillance de l'état du sol : le </a:t>
            </a:r>
            <a:r>
              <a:rPr lang="fr-FR" sz="2600" dirty="0" err="1">
                <a:ea typeface="Nanum Gothic" panose="020D0604000000000000" pitchFamily="34" charset="-127"/>
              </a:rPr>
              <a:t>Soil</a:t>
            </a:r>
            <a:r>
              <a:rPr lang="fr-FR" sz="2600" dirty="0">
                <a:ea typeface="Nanum Gothic" panose="020D0604000000000000" pitchFamily="34" charset="-127"/>
              </a:rPr>
              <a:t> Condition Analyses System (SCANS)</a:t>
            </a:r>
            <a:endParaRPr lang="fr-FR" dirty="0">
              <a:ea typeface="Nanum Gothic" panose="020D0604000000000000" pitchFamily="34" charset="-127"/>
            </a:endParaRPr>
          </a:p>
          <a:p>
            <a:pPr marL="285750" indent="-285750">
              <a:buFont typeface="Arial" panose="020B0604020202020204" pitchFamily="34" charset="0"/>
              <a:buChar char="•"/>
            </a:pPr>
            <a:endParaRPr lang="fr-FR" dirty="0">
              <a:ea typeface="Nanum Gothic" panose="020D0604000000000000" pitchFamily="34" charset="-127"/>
            </a:endParaRPr>
          </a:p>
          <a:p>
            <a:pPr marL="457200" indent="-457200">
              <a:buFont typeface="Arial" panose="020B0604020202020204" pitchFamily="34" charset="0"/>
              <a:buChar char="•"/>
            </a:pPr>
            <a:r>
              <a:rPr lang="fr-FR" sz="2600" dirty="0">
                <a:ea typeface="Nanum Gothic" panose="020D0604000000000000" pitchFamily="34" charset="-127"/>
              </a:rPr>
              <a:t>Caractérisation du sol à différentes échelles: </a:t>
            </a:r>
            <a:br>
              <a:rPr lang="fr-FR" sz="2600" dirty="0">
                <a:ea typeface="Nanum Gothic" panose="020D0604000000000000" pitchFamily="34" charset="-127"/>
              </a:rPr>
            </a:br>
            <a:r>
              <a:rPr lang="fr-FR" sz="2600" dirty="0">
                <a:ea typeface="Nanum Gothic" panose="020D0604000000000000" pitchFamily="34" charset="-127"/>
              </a:rPr>
              <a:t>		parcelle – ferme – régional – continental</a:t>
            </a:r>
            <a:endParaRPr lang="fr-FR" dirty="0">
              <a:ea typeface="Nanum Gothic" panose="020D0604000000000000" pitchFamily="34" charset="-127"/>
            </a:endParaRPr>
          </a:p>
          <a:p>
            <a:pPr marL="285750" indent="-285750">
              <a:buFont typeface="Arial" panose="020B0604020202020204" pitchFamily="34" charset="0"/>
              <a:buChar char="•"/>
            </a:pPr>
            <a:endParaRPr lang="fr-FR" dirty="0">
              <a:ea typeface="Nanum Gothic" panose="020D0604000000000000" pitchFamily="34" charset="-127"/>
            </a:endParaRPr>
          </a:p>
          <a:p>
            <a:pPr marL="457200" indent="-457200">
              <a:buFont typeface="Arial" panose="020B0604020202020204" pitchFamily="34" charset="0"/>
              <a:buChar char="•"/>
            </a:pPr>
            <a:r>
              <a:rPr lang="fr-FR" sz="2600" dirty="0">
                <a:ea typeface="Nanum Gothic" panose="020D0604000000000000" pitchFamily="34" charset="-127"/>
              </a:rPr>
              <a:t>Stocks de carbone organique du sol, composition et vulnérabilité</a:t>
            </a:r>
            <a:endParaRPr lang="fr-FR" sz="2000" dirty="0">
              <a:ea typeface="Nanum Gothic" panose="020D0604000000000000" pitchFamily="34" charset="-127"/>
            </a:endParaRPr>
          </a:p>
          <a:p>
            <a:pPr marL="457200" indent="-457200">
              <a:buFont typeface="Arial" panose="020B0604020202020204" pitchFamily="34" charset="0"/>
              <a:buChar char="•"/>
            </a:pPr>
            <a:endParaRPr lang="fr-FR" sz="2600" dirty="0">
              <a:ea typeface="Nanum Gothic" panose="020D0604000000000000" pitchFamily="34" charset="-127"/>
            </a:endParaRPr>
          </a:p>
          <a:p>
            <a:pPr marL="457200" indent="-457200">
              <a:buFont typeface="Arial" panose="020B0604020202020204" pitchFamily="34" charset="0"/>
              <a:buChar char="•"/>
            </a:pPr>
            <a:r>
              <a:rPr lang="fr-FR" sz="2600" dirty="0">
                <a:ea typeface="Nanum Gothic" panose="020D0604000000000000" pitchFamily="34" charset="-127"/>
              </a:rPr>
              <a:t>Différentes méthodes pour répondre à différentes questions : apprentissage automatique, géostatistique, télédétection, classification</a:t>
            </a:r>
            <a:endParaRPr lang="fr-FR" dirty="0">
              <a:ea typeface="Nanum Gothic" panose="020D0604000000000000" pitchFamily="34" charset="-127"/>
            </a:endParaRPr>
          </a:p>
          <a:p>
            <a:pPr marL="342900" indent="-342900">
              <a:buFont typeface="Arial" panose="020B0604020202020204" pitchFamily="34" charset="0"/>
              <a:buChar char="•"/>
            </a:pPr>
            <a:endParaRPr lang="fr-FR" sz="2000" dirty="0">
              <a:ea typeface="Nanum Gothic" panose="020D0604000000000000" pitchFamily="34" charset="-127"/>
            </a:endParaRPr>
          </a:p>
          <a:p>
            <a:pPr marL="457200" indent="-457200">
              <a:buFont typeface="Arial" panose="020B0604020202020204" pitchFamily="34" charset="0"/>
              <a:buChar char="•"/>
            </a:pPr>
            <a:r>
              <a:rPr lang="fr-FR" sz="2600" dirty="0">
                <a:ea typeface="Nanum Gothic" panose="020D0604000000000000" pitchFamily="34" charset="-127"/>
              </a:rPr>
              <a:t>Développement de bibliothèques spectrales de sol</a:t>
            </a:r>
            <a:endParaRPr lang="fr-FR" sz="2000" dirty="0">
              <a:ea typeface="Nanum Gothic" panose="020D0604000000000000" pitchFamily="34" charset="-127"/>
            </a:endParaRPr>
          </a:p>
          <a:p>
            <a:pPr marL="342900" indent="-342900">
              <a:buFont typeface="Arial" panose="020B0604020202020204" pitchFamily="34" charset="0"/>
              <a:buChar char="•"/>
            </a:pPr>
            <a:endParaRPr lang="fr-FR" sz="2000" dirty="0">
              <a:ea typeface="Nanum Gothic" panose="020D0604000000000000" pitchFamily="34" charset="-127"/>
            </a:endParaRPr>
          </a:p>
          <a:p>
            <a:pPr marL="457200" indent="-457200">
              <a:buFont typeface="Arial" panose="020B0604020202020204" pitchFamily="34" charset="0"/>
              <a:buChar char="•"/>
            </a:pPr>
            <a:r>
              <a:rPr lang="fr-FR" sz="2600" dirty="0">
                <a:ea typeface="Nanum Gothic" panose="020D0604000000000000" pitchFamily="34" charset="-127"/>
              </a:rPr>
              <a:t>Applications de la spectroscopie du sol</a:t>
            </a:r>
          </a:p>
        </p:txBody>
      </p:sp>
      <p:sp>
        <p:nvSpPr>
          <p:cNvPr id="2" name="TextBox 1">
            <a:extLst>
              <a:ext uri="{FF2B5EF4-FFF2-40B4-BE49-F238E27FC236}">
                <a16:creationId xmlns:a16="http://schemas.microsoft.com/office/drawing/2014/main" id="{E747A7A2-176F-D944-9F08-2E4AB99DAEC5}"/>
              </a:ext>
            </a:extLst>
          </p:cNvPr>
          <p:cNvSpPr txBox="1"/>
          <p:nvPr/>
        </p:nvSpPr>
        <p:spPr>
          <a:xfrm>
            <a:off x="515938" y="492780"/>
            <a:ext cx="90588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Activités de recherche et de développement</a:t>
            </a:r>
          </a:p>
        </p:txBody>
      </p:sp>
      <p:pic>
        <p:nvPicPr>
          <p:cNvPr id="4" name="Picture 3">
            <a:extLst>
              <a:ext uri="{FF2B5EF4-FFF2-40B4-BE49-F238E27FC236}">
                <a16:creationId xmlns:a16="http://schemas.microsoft.com/office/drawing/2014/main" id="{E51EC16C-9FEA-7040-A820-073199971AE4}"/>
              </a:ext>
            </a:extLst>
          </p:cNvPr>
          <p:cNvPicPr>
            <a:picLocks noChangeAspect="1"/>
          </p:cNvPicPr>
          <p:nvPr/>
        </p:nvPicPr>
        <p:blipFill>
          <a:blip r:embed="rId3"/>
          <a:stretch>
            <a:fillRect/>
          </a:stretch>
        </p:blipFill>
        <p:spPr>
          <a:xfrm>
            <a:off x="11028984" y="1107656"/>
            <a:ext cx="1126440" cy="5695480"/>
          </a:xfrm>
          <a:prstGeom prst="rect">
            <a:avLst/>
          </a:prstGeom>
        </p:spPr>
      </p:pic>
      <p:cxnSp>
        <p:nvCxnSpPr>
          <p:cNvPr id="5" name="Straight Connector 4">
            <a:extLst>
              <a:ext uri="{FF2B5EF4-FFF2-40B4-BE49-F238E27FC236}">
                <a16:creationId xmlns:a16="http://schemas.microsoft.com/office/drawing/2014/main" id="{1F6EE72C-1D97-C944-8509-3DAA28C9A405}"/>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15AE0C0-E3F9-7E4D-AF64-8F06A00D82F8}"/>
              </a:ext>
            </a:extLst>
          </p:cNvPr>
          <p:cNvSpPr/>
          <p:nvPr/>
        </p:nvSpPr>
        <p:spPr>
          <a:xfrm>
            <a:off x="285750" y="4110788"/>
            <a:ext cx="10793065" cy="2569412"/>
          </a:xfrm>
          <a:prstGeom prst="rect">
            <a:avLst/>
          </a:prstGeom>
          <a:solidFill>
            <a:schemeClr val="accent6">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01C8FB9-2377-8044-9961-61BD90C976EF}"/>
              </a:ext>
            </a:extLst>
          </p:cNvPr>
          <p:cNvSpPr/>
          <p:nvPr/>
        </p:nvSpPr>
        <p:spPr>
          <a:xfrm rot="5400000">
            <a:off x="9638572" y="5213100"/>
            <a:ext cx="2411494" cy="400110"/>
          </a:xfrm>
          <a:prstGeom prst="rect">
            <a:avLst/>
          </a:prstGeom>
        </p:spPr>
        <p:txBody>
          <a:bodyPr wrap="none">
            <a:spAutoFit/>
          </a:bodyPr>
          <a:lstStyle/>
          <a:p>
            <a:r>
              <a:rPr lang="fr-FR" sz="2000" b="1" dirty="0"/>
              <a:t>si le temps le permet</a:t>
            </a:r>
          </a:p>
        </p:txBody>
      </p:sp>
    </p:spTree>
    <p:extLst>
      <p:ext uri="{BB962C8B-B14F-4D97-AF65-F5344CB8AC3E}">
        <p14:creationId xmlns:p14="http://schemas.microsoft.com/office/powerpoint/2010/main" val="1942510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99C7F1-675A-404D-9F7F-1C9C9A573AC3}"/>
              </a:ext>
            </a:extLst>
          </p:cNvPr>
          <p:cNvSpPr/>
          <p:nvPr/>
        </p:nvSpPr>
        <p:spPr>
          <a:xfrm>
            <a:off x="515938" y="487981"/>
            <a:ext cx="114220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Un système d’analyse de sol intégré: SCANS</a:t>
            </a:r>
          </a:p>
        </p:txBody>
      </p:sp>
      <p:sp>
        <p:nvSpPr>
          <p:cNvPr id="7" name="Rectangle 6">
            <a:extLst>
              <a:ext uri="{FF2B5EF4-FFF2-40B4-BE49-F238E27FC236}">
                <a16:creationId xmlns:a16="http://schemas.microsoft.com/office/drawing/2014/main" id="{820B67E2-669D-D847-A275-2C92DCB0151B}"/>
              </a:ext>
            </a:extLst>
          </p:cNvPr>
          <p:cNvSpPr/>
          <p:nvPr/>
        </p:nvSpPr>
        <p:spPr>
          <a:xfrm>
            <a:off x="532267" y="4098184"/>
            <a:ext cx="4853386" cy="2215991"/>
          </a:xfrm>
          <a:prstGeom prst="rect">
            <a:avLst/>
          </a:prstGeom>
        </p:spPr>
        <p:txBody>
          <a:bodyPr wrap="square">
            <a:spAutoFit/>
          </a:bodyPr>
          <a:lstStyle/>
          <a:p>
            <a:pPr marL="342900" indent="-342900">
              <a:buFont typeface="Arial"/>
              <a:buChar char="•"/>
            </a:pPr>
            <a:r>
              <a:rPr lang="fr-FR" sz="2400" dirty="0">
                <a:ea typeface="Helvetica" charset="0"/>
                <a:cs typeface="Helvetica" charset="0"/>
              </a:rPr>
              <a:t>Caméras visibles et thermiques</a:t>
            </a:r>
          </a:p>
          <a:p>
            <a:pPr marL="342900" indent="-342900">
              <a:buFont typeface="Arial"/>
              <a:buChar char="•"/>
            </a:pPr>
            <a:r>
              <a:rPr lang="fr-FR" sz="2400" dirty="0">
                <a:ea typeface="Helvetica" charset="0"/>
                <a:cs typeface="Helvetica" charset="0"/>
              </a:rPr>
              <a:t>Spectromètre vis–NIR </a:t>
            </a:r>
          </a:p>
          <a:p>
            <a:pPr marL="342900" indent="-342900">
              <a:buFont typeface="Arial"/>
              <a:buChar char="•"/>
            </a:pPr>
            <a:r>
              <a:rPr lang="fr-FR" sz="2400" dirty="0">
                <a:ea typeface="Helvetica" charset="0"/>
                <a:cs typeface="Helvetica" charset="0"/>
              </a:rPr>
              <a:t>Capteur d'atténuation gamma</a:t>
            </a:r>
            <a:br>
              <a:rPr lang="fr-FR" sz="2400" dirty="0">
                <a:ea typeface="Helvetica" charset="0"/>
                <a:cs typeface="Helvetica" charset="0"/>
              </a:rPr>
            </a:br>
            <a:r>
              <a:rPr lang="fr-FR" dirty="0">
                <a:ea typeface="Helvetica" charset="0"/>
                <a:cs typeface="Helvetica" charset="0"/>
              </a:rPr>
              <a:t> (</a:t>
            </a:r>
            <a:r>
              <a:rPr lang="fr-FR" dirty="0" err="1">
                <a:ea typeface="Helvetica" charset="0"/>
                <a:cs typeface="Helvetica" charset="0"/>
              </a:rPr>
              <a:t>Lobsey</a:t>
            </a:r>
            <a:r>
              <a:rPr lang="fr-FR" dirty="0">
                <a:ea typeface="Helvetica" charset="0"/>
                <a:cs typeface="Helvetica" charset="0"/>
              </a:rPr>
              <a:t> &amp; </a:t>
            </a:r>
            <a:r>
              <a:rPr lang="fr-FR" dirty="0" err="1">
                <a:ea typeface="Helvetica" charset="0"/>
                <a:cs typeface="Helvetica" charset="0"/>
              </a:rPr>
              <a:t>Viscarra</a:t>
            </a:r>
            <a:r>
              <a:rPr lang="fr-FR" dirty="0">
                <a:ea typeface="Helvetica" charset="0"/>
                <a:cs typeface="Helvetica" charset="0"/>
              </a:rPr>
              <a:t> Rossel, 2016 - EJSS)</a:t>
            </a:r>
          </a:p>
          <a:p>
            <a:pPr marL="342900" indent="-342900">
              <a:buFont typeface="Arial"/>
              <a:buChar char="•"/>
            </a:pPr>
            <a:r>
              <a:rPr lang="fr-FR" sz="2400" dirty="0">
                <a:ea typeface="Helvetica" charset="0"/>
                <a:cs typeface="Helvetica" charset="0"/>
              </a:rPr>
              <a:t>Informatique embarquée</a:t>
            </a:r>
          </a:p>
          <a:p>
            <a:pPr marL="342900" indent="-342900">
              <a:buFont typeface="Arial"/>
              <a:buChar char="•"/>
            </a:pPr>
            <a:r>
              <a:rPr lang="fr-FR" sz="2400" dirty="0">
                <a:ea typeface="Helvetica" charset="0"/>
                <a:cs typeface="Helvetica" charset="0"/>
              </a:rPr>
              <a:t>Communication 3G</a:t>
            </a:r>
          </a:p>
        </p:txBody>
      </p:sp>
      <p:sp>
        <p:nvSpPr>
          <p:cNvPr id="9" name="TextBox 8">
            <a:extLst>
              <a:ext uri="{FF2B5EF4-FFF2-40B4-BE49-F238E27FC236}">
                <a16:creationId xmlns:a16="http://schemas.microsoft.com/office/drawing/2014/main" id="{D6F45C72-47C0-0B4F-9E12-965CCD5CDCB2}"/>
              </a:ext>
            </a:extLst>
          </p:cNvPr>
          <p:cNvSpPr txBox="1"/>
          <p:nvPr/>
        </p:nvSpPr>
        <p:spPr>
          <a:xfrm>
            <a:off x="529189" y="1310986"/>
            <a:ext cx="10894714" cy="492443"/>
          </a:xfrm>
          <a:prstGeom prst="rect">
            <a:avLst/>
          </a:prstGeom>
          <a:noFill/>
        </p:spPr>
        <p:txBody>
          <a:bodyPr wrap="none" rtlCol="0">
            <a:spAutoFit/>
          </a:bodyPr>
          <a:lstStyle/>
          <a:p>
            <a:r>
              <a:rPr lang="fr-FR" sz="2600" dirty="0">
                <a:ea typeface="Helvetica" charset="0"/>
                <a:cs typeface="Helvetica" charset="0"/>
              </a:rPr>
              <a:t>Plate-forme d’analyse automatisée de carottes de sol </a:t>
            </a:r>
            <a:r>
              <a:rPr lang="fr-FR" sz="2600" dirty="0" err="1">
                <a:ea typeface="Helvetica" charset="0"/>
                <a:cs typeface="Helvetica" charset="0"/>
              </a:rPr>
              <a:t>déployable</a:t>
            </a:r>
            <a:r>
              <a:rPr lang="fr-FR" sz="2600" dirty="0">
                <a:ea typeface="Helvetica" charset="0"/>
                <a:cs typeface="Helvetica" charset="0"/>
              </a:rPr>
              <a:t> sur le terrain</a:t>
            </a:r>
          </a:p>
        </p:txBody>
      </p:sp>
      <p:sp>
        <p:nvSpPr>
          <p:cNvPr id="11" name="Rectangle 10">
            <a:extLst>
              <a:ext uri="{FF2B5EF4-FFF2-40B4-BE49-F238E27FC236}">
                <a16:creationId xmlns:a16="http://schemas.microsoft.com/office/drawing/2014/main" id="{EFD593FD-7392-EE4F-916F-35A6276AE3F1}"/>
              </a:ext>
            </a:extLst>
          </p:cNvPr>
          <p:cNvSpPr/>
          <p:nvPr/>
        </p:nvSpPr>
        <p:spPr>
          <a:xfrm>
            <a:off x="529189" y="6412334"/>
            <a:ext cx="11132723" cy="369332"/>
          </a:xfrm>
          <a:prstGeom prst="rect">
            <a:avLst/>
          </a:prstGeom>
        </p:spPr>
        <p:txBody>
          <a:bodyPr wrap="square">
            <a:spAutoFit/>
          </a:bodyPr>
          <a:lstStyle/>
          <a:p>
            <a:r>
              <a:rPr lang="fr-FR" dirty="0" err="1">
                <a:ea typeface="Helvetica" charset="0"/>
                <a:cs typeface="Helvetica" charset="0"/>
              </a:rPr>
              <a:t>Viscarra</a:t>
            </a:r>
            <a:r>
              <a:rPr lang="fr-FR" dirty="0">
                <a:ea typeface="Helvetica" charset="0"/>
                <a:cs typeface="Helvetica" charset="0"/>
              </a:rPr>
              <a:t> Rossel et al. (2017) ES&amp;T; </a:t>
            </a:r>
            <a:r>
              <a:rPr lang="fr-FR" dirty="0" err="1">
                <a:cs typeface="Trebuchet MS"/>
              </a:rPr>
              <a:t>Viscarra</a:t>
            </a:r>
            <a:r>
              <a:rPr lang="fr-FR" dirty="0">
                <a:cs typeface="Trebuchet MS"/>
              </a:rPr>
              <a:t> Rossel et al. (2016), </a:t>
            </a:r>
            <a:r>
              <a:rPr lang="fr-FR" dirty="0" err="1">
                <a:cs typeface="Trebuchet MS"/>
              </a:rPr>
              <a:t>Geoderma</a:t>
            </a:r>
            <a:r>
              <a:rPr lang="fr-FR" dirty="0">
                <a:cs typeface="Trebuchet MS"/>
              </a:rPr>
              <a:t>;  </a:t>
            </a:r>
            <a:r>
              <a:rPr lang="fr-FR" dirty="0" err="1">
                <a:cs typeface="Trebuchet MS"/>
              </a:rPr>
              <a:t>Viscarra</a:t>
            </a:r>
            <a:r>
              <a:rPr lang="fr-FR" dirty="0">
                <a:cs typeface="Trebuchet MS"/>
              </a:rPr>
              <a:t> Rossel et al. (2016-patent)</a:t>
            </a:r>
          </a:p>
        </p:txBody>
      </p:sp>
      <p:pic>
        <p:nvPicPr>
          <p:cNvPr id="13" name="Picture 12">
            <a:extLst>
              <a:ext uri="{FF2B5EF4-FFF2-40B4-BE49-F238E27FC236}">
                <a16:creationId xmlns:a16="http://schemas.microsoft.com/office/drawing/2014/main" id="{A09B142A-1438-1E4F-9816-9F273E999499}"/>
              </a:ext>
            </a:extLst>
          </p:cNvPr>
          <p:cNvPicPr>
            <a:picLocks noChangeAspect="1"/>
          </p:cNvPicPr>
          <p:nvPr/>
        </p:nvPicPr>
        <p:blipFill>
          <a:blip r:embed="rId3"/>
          <a:stretch>
            <a:fillRect/>
          </a:stretch>
        </p:blipFill>
        <p:spPr>
          <a:xfrm>
            <a:off x="661585" y="2106103"/>
            <a:ext cx="7133095" cy="1763459"/>
          </a:xfrm>
          <a:prstGeom prst="rect">
            <a:avLst/>
          </a:prstGeom>
        </p:spPr>
      </p:pic>
      <p:pic>
        <p:nvPicPr>
          <p:cNvPr id="15" name="Picture 14">
            <a:extLst>
              <a:ext uri="{FF2B5EF4-FFF2-40B4-BE49-F238E27FC236}">
                <a16:creationId xmlns:a16="http://schemas.microsoft.com/office/drawing/2014/main" id="{C754D81F-F711-E94F-8A5D-784115B2448B}"/>
              </a:ext>
            </a:extLst>
          </p:cNvPr>
          <p:cNvPicPr>
            <a:picLocks noChangeAspect="1"/>
          </p:cNvPicPr>
          <p:nvPr/>
        </p:nvPicPr>
        <p:blipFill>
          <a:blip r:embed="rId4"/>
          <a:stretch>
            <a:fillRect/>
          </a:stretch>
        </p:blipFill>
        <p:spPr>
          <a:xfrm>
            <a:off x="8243393" y="1905917"/>
            <a:ext cx="3852933" cy="2354842"/>
          </a:xfrm>
          <a:prstGeom prst="rect">
            <a:avLst/>
          </a:prstGeom>
        </p:spPr>
      </p:pic>
      <p:sp>
        <p:nvSpPr>
          <p:cNvPr id="16" name="Right Arrow 15">
            <a:extLst>
              <a:ext uri="{FF2B5EF4-FFF2-40B4-BE49-F238E27FC236}">
                <a16:creationId xmlns:a16="http://schemas.microsoft.com/office/drawing/2014/main" id="{74B761E5-A431-C24F-88CF-ACDE282750C1}"/>
              </a:ext>
            </a:extLst>
          </p:cNvPr>
          <p:cNvSpPr/>
          <p:nvPr/>
        </p:nvSpPr>
        <p:spPr>
          <a:xfrm>
            <a:off x="7800293" y="2912330"/>
            <a:ext cx="469503" cy="3261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ight Arrow 16">
            <a:extLst>
              <a:ext uri="{FF2B5EF4-FFF2-40B4-BE49-F238E27FC236}">
                <a16:creationId xmlns:a16="http://schemas.microsoft.com/office/drawing/2014/main" id="{0FABC469-B8C6-A844-8129-47CFAB6872CE}"/>
              </a:ext>
            </a:extLst>
          </p:cNvPr>
          <p:cNvSpPr/>
          <p:nvPr/>
        </p:nvSpPr>
        <p:spPr>
          <a:xfrm rot="5400000">
            <a:off x="9728649" y="4834147"/>
            <a:ext cx="959097" cy="3453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extBox 17">
            <a:extLst>
              <a:ext uri="{FF2B5EF4-FFF2-40B4-BE49-F238E27FC236}">
                <a16:creationId xmlns:a16="http://schemas.microsoft.com/office/drawing/2014/main" id="{163B9853-55C5-7545-BD25-ACC77E41AEAB}"/>
              </a:ext>
            </a:extLst>
          </p:cNvPr>
          <p:cNvSpPr txBox="1"/>
          <p:nvPr/>
        </p:nvSpPr>
        <p:spPr>
          <a:xfrm>
            <a:off x="9079170" y="5709550"/>
            <a:ext cx="2420663" cy="400110"/>
          </a:xfrm>
          <a:prstGeom prst="rect">
            <a:avLst/>
          </a:prstGeom>
          <a:noFill/>
          <a:ln>
            <a:solidFill>
              <a:schemeClr val="tx1"/>
            </a:solidFill>
          </a:ln>
        </p:spPr>
        <p:txBody>
          <a:bodyPr wrap="none" rtlCol="0">
            <a:spAutoFit/>
          </a:bodyPr>
          <a:lstStyle/>
          <a:p>
            <a:r>
              <a:rPr lang="fr-FR" sz="2000" dirty="0"/>
              <a:t>prochaine diapositive</a:t>
            </a:r>
          </a:p>
        </p:txBody>
      </p:sp>
      <p:sp>
        <p:nvSpPr>
          <p:cNvPr id="8" name="Rectangle 7">
            <a:extLst>
              <a:ext uri="{FF2B5EF4-FFF2-40B4-BE49-F238E27FC236}">
                <a16:creationId xmlns:a16="http://schemas.microsoft.com/office/drawing/2014/main" id="{CD8444DA-AEC2-AF4D-81BE-9B295E32DE4C}"/>
              </a:ext>
            </a:extLst>
          </p:cNvPr>
          <p:cNvSpPr/>
          <p:nvPr/>
        </p:nvSpPr>
        <p:spPr>
          <a:xfrm>
            <a:off x="4869850" y="4116469"/>
            <a:ext cx="4144004" cy="1938992"/>
          </a:xfrm>
          <a:prstGeom prst="rect">
            <a:avLst/>
          </a:prstGeom>
        </p:spPr>
        <p:txBody>
          <a:bodyPr wrap="square">
            <a:spAutoFit/>
          </a:bodyPr>
          <a:lstStyle/>
          <a:p>
            <a:pPr marL="342900" lvl="0" indent="-342900">
              <a:buFont typeface="Arial" charset="0"/>
              <a:buChar char="•"/>
            </a:pPr>
            <a:r>
              <a:rPr lang="fr-FR" sz="2400" dirty="0">
                <a:ea typeface="Helvetica" charset="0"/>
                <a:cs typeface="Helvetica" charset="0"/>
              </a:rPr>
              <a:t>Analyse une carotte d’1,5m</a:t>
            </a:r>
          </a:p>
          <a:p>
            <a:pPr marL="342900" lvl="0" indent="-342900">
              <a:buFont typeface="Arial" charset="0"/>
              <a:buChar char="•"/>
            </a:pPr>
            <a:r>
              <a:rPr lang="fr-FR" sz="2400" dirty="0">
                <a:ea typeface="Helvetica" charset="0"/>
                <a:cs typeface="Helvetica" charset="0"/>
              </a:rPr>
              <a:t>Estime a chaque pas 16 paramètres simultanément en 35s</a:t>
            </a:r>
          </a:p>
          <a:p>
            <a:pPr marL="342900" lvl="0" indent="-342900">
              <a:buFont typeface="Arial" charset="0"/>
              <a:buChar char="•"/>
            </a:pPr>
            <a:r>
              <a:rPr lang="fr-FR" sz="2400" dirty="0">
                <a:ea typeface="Helvetica" charset="0"/>
                <a:cs typeface="Helvetica" charset="0"/>
              </a:rPr>
              <a:t>pas réglables à partir de 2cm</a:t>
            </a:r>
          </a:p>
        </p:txBody>
      </p:sp>
      <p:cxnSp>
        <p:nvCxnSpPr>
          <p:cNvPr id="12" name="Straight Connector 11">
            <a:extLst>
              <a:ext uri="{FF2B5EF4-FFF2-40B4-BE49-F238E27FC236}">
                <a16:creationId xmlns:a16="http://schemas.microsoft.com/office/drawing/2014/main" id="{FA1186D4-499E-FB4B-9877-60CD798C6F5F}"/>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235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1EA902-56F9-A149-923B-75B620138FE4}"/>
              </a:ext>
            </a:extLst>
          </p:cNvPr>
          <p:cNvSpPr/>
          <p:nvPr/>
        </p:nvSpPr>
        <p:spPr>
          <a:xfrm>
            <a:off x="523875" y="492780"/>
            <a:ext cx="114220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SCANS mesure en profondeur</a:t>
            </a:r>
            <a:endParaRPr lang="fr-FR" sz="28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CBF546AC-1628-F247-97D0-300760D99868}"/>
              </a:ext>
            </a:extLst>
          </p:cNvPr>
          <p:cNvSpPr/>
          <p:nvPr/>
        </p:nvSpPr>
        <p:spPr>
          <a:xfrm>
            <a:off x="433104" y="1348272"/>
            <a:ext cx="5220604" cy="2308324"/>
          </a:xfrm>
          <a:prstGeom prst="rect">
            <a:avLst/>
          </a:prstGeom>
        </p:spPr>
        <p:txBody>
          <a:bodyPr wrap="square">
            <a:spAutoFit/>
          </a:bodyPr>
          <a:lstStyle/>
          <a:p>
            <a:pPr marL="342900" indent="-342900">
              <a:buFont typeface="Arial" panose="020B0604020202020204" pitchFamily="34" charset="0"/>
              <a:buChar char="•"/>
            </a:pPr>
            <a:r>
              <a:rPr lang="fr-FR" sz="2400" dirty="0"/>
              <a:t>Sondage sur une ferme de 600 ha</a:t>
            </a:r>
          </a:p>
          <a:p>
            <a:pPr marL="342900" indent="-342900">
              <a:buFont typeface="Arial" panose="020B0604020202020204" pitchFamily="34" charset="0"/>
              <a:buChar char="•"/>
            </a:pPr>
            <a:r>
              <a:rPr lang="fr-FR" sz="2400" dirty="0"/>
              <a:t>150 carottes de sol d’1 m de profondeur</a:t>
            </a:r>
          </a:p>
          <a:p>
            <a:pPr marL="342900" indent="-342900">
              <a:buFont typeface="Arial" panose="020B0604020202020204" pitchFamily="34" charset="0"/>
              <a:buChar char="•"/>
            </a:pPr>
            <a:r>
              <a:rPr lang="fr-FR" sz="2400" dirty="0"/>
              <a:t>16 propriétés du sol mesurées</a:t>
            </a:r>
          </a:p>
          <a:p>
            <a:pPr marL="342900" indent="-342900">
              <a:buFont typeface="Arial" panose="020B0604020202020204" pitchFamily="34" charset="0"/>
              <a:buChar char="•"/>
            </a:pPr>
            <a:r>
              <a:rPr lang="fr-FR" sz="2400" dirty="0"/>
              <a:t>Mesuré à intervalles de 2,5 cm jusqu’à 30 cm puis tout les 5 cm</a:t>
            </a:r>
          </a:p>
        </p:txBody>
      </p:sp>
      <p:grpSp>
        <p:nvGrpSpPr>
          <p:cNvPr id="4" name="Group 3">
            <a:extLst>
              <a:ext uri="{FF2B5EF4-FFF2-40B4-BE49-F238E27FC236}">
                <a16:creationId xmlns:a16="http://schemas.microsoft.com/office/drawing/2014/main" id="{0EFFAB4E-AFFF-0841-827D-4AB4752D7182}"/>
              </a:ext>
            </a:extLst>
          </p:cNvPr>
          <p:cNvGrpSpPr/>
          <p:nvPr/>
        </p:nvGrpSpPr>
        <p:grpSpPr>
          <a:xfrm>
            <a:off x="638238" y="1096503"/>
            <a:ext cx="11477896" cy="5671054"/>
            <a:chOff x="638238" y="1096503"/>
            <a:chExt cx="11477896" cy="5671054"/>
          </a:xfrm>
        </p:grpSpPr>
        <p:pic>
          <p:nvPicPr>
            <p:cNvPr id="10" name="Picture 9">
              <a:extLst>
                <a:ext uri="{FF2B5EF4-FFF2-40B4-BE49-F238E27FC236}">
                  <a16:creationId xmlns:a16="http://schemas.microsoft.com/office/drawing/2014/main" id="{CA52C795-013C-8445-8F6A-45AA3E380AA7}"/>
                </a:ext>
              </a:extLst>
            </p:cNvPr>
            <p:cNvPicPr>
              <a:picLocks noChangeAspect="1"/>
            </p:cNvPicPr>
            <p:nvPr/>
          </p:nvPicPr>
          <p:blipFill>
            <a:blip r:embed="rId3"/>
            <a:stretch>
              <a:fillRect/>
            </a:stretch>
          </p:blipFill>
          <p:spPr>
            <a:xfrm>
              <a:off x="7534337" y="4003029"/>
              <a:ext cx="4581797" cy="2654375"/>
            </a:xfrm>
            <a:prstGeom prst="rect">
              <a:avLst/>
            </a:prstGeom>
          </p:spPr>
        </p:pic>
        <p:pic>
          <p:nvPicPr>
            <p:cNvPr id="12" name="Picture 11">
              <a:extLst>
                <a:ext uri="{FF2B5EF4-FFF2-40B4-BE49-F238E27FC236}">
                  <a16:creationId xmlns:a16="http://schemas.microsoft.com/office/drawing/2014/main" id="{FA818783-5EF2-2E4D-A424-1F5D6D1A3B5F}"/>
                </a:ext>
              </a:extLst>
            </p:cNvPr>
            <p:cNvPicPr>
              <a:picLocks noChangeAspect="1"/>
            </p:cNvPicPr>
            <p:nvPr/>
          </p:nvPicPr>
          <p:blipFill>
            <a:blip r:embed="rId4"/>
            <a:stretch>
              <a:fillRect/>
            </a:stretch>
          </p:blipFill>
          <p:spPr>
            <a:xfrm>
              <a:off x="638238" y="4003030"/>
              <a:ext cx="6972300" cy="2764527"/>
            </a:xfrm>
            <a:prstGeom prst="rect">
              <a:avLst/>
            </a:prstGeom>
          </p:spPr>
        </p:pic>
        <p:pic>
          <p:nvPicPr>
            <p:cNvPr id="14" name="Picture 13">
              <a:extLst>
                <a:ext uri="{FF2B5EF4-FFF2-40B4-BE49-F238E27FC236}">
                  <a16:creationId xmlns:a16="http://schemas.microsoft.com/office/drawing/2014/main" id="{238E425A-D5CE-764D-A132-7685AC553976}"/>
                </a:ext>
              </a:extLst>
            </p:cNvPr>
            <p:cNvPicPr>
              <a:picLocks noChangeAspect="1"/>
            </p:cNvPicPr>
            <p:nvPr/>
          </p:nvPicPr>
          <p:blipFill>
            <a:blip r:embed="rId5"/>
            <a:stretch>
              <a:fillRect/>
            </a:stretch>
          </p:blipFill>
          <p:spPr>
            <a:xfrm>
              <a:off x="5339397" y="1305595"/>
              <a:ext cx="6600825" cy="2560281"/>
            </a:xfrm>
            <a:prstGeom prst="rect">
              <a:avLst/>
            </a:prstGeom>
          </p:spPr>
        </p:pic>
        <p:sp>
          <p:nvSpPr>
            <p:cNvPr id="2" name="TextBox 1">
              <a:extLst>
                <a:ext uri="{FF2B5EF4-FFF2-40B4-BE49-F238E27FC236}">
                  <a16:creationId xmlns:a16="http://schemas.microsoft.com/office/drawing/2014/main" id="{473528D1-9488-EA40-A7CF-1FA2325BE748}"/>
                </a:ext>
              </a:extLst>
            </p:cNvPr>
            <p:cNvSpPr txBox="1"/>
            <p:nvPr/>
          </p:nvSpPr>
          <p:spPr>
            <a:xfrm>
              <a:off x="5901236" y="1144016"/>
              <a:ext cx="460382" cy="369332"/>
            </a:xfrm>
            <a:prstGeom prst="rect">
              <a:avLst/>
            </a:prstGeom>
            <a:solidFill>
              <a:schemeClr val="bg1"/>
            </a:solidFill>
          </p:spPr>
          <p:txBody>
            <a:bodyPr wrap="none" rtlCol="0">
              <a:spAutoFit/>
            </a:bodyPr>
            <a:lstStyle/>
            <a:p>
              <a:r>
                <a:rPr lang="fr-FR" dirty="0"/>
                <a:t>OC</a:t>
              </a:r>
            </a:p>
          </p:txBody>
        </p:sp>
        <p:sp>
          <p:nvSpPr>
            <p:cNvPr id="8" name="TextBox 7">
              <a:extLst>
                <a:ext uri="{FF2B5EF4-FFF2-40B4-BE49-F238E27FC236}">
                  <a16:creationId xmlns:a16="http://schemas.microsoft.com/office/drawing/2014/main" id="{E1B88E3B-3F3C-A241-807A-AE994C3FD56F}"/>
                </a:ext>
              </a:extLst>
            </p:cNvPr>
            <p:cNvSpPr txBox="1"/>
            <p:nvPr/>
          </p:nvSpPr>
          <p:spPr>
            <a:xfrm>
              <a:off x="6978321" y="1150153"/>
              <a:ext cx="452368" cy="369332"/>
            </a:xfrm>
            <a:prstGeom prst="rect">
              <a:avLst/>
            </a:prstGeom>
            <a:solidFill>
              <a:schemeClr val="bg1"/>
            </a:solidFill>
          </p:spPr>
          <p:txBody>
            <a:bodyPr wrap="none" rtlCol="0">
              <a:spAutoFit/>
            </a:bodyPr>
            <a:lstStyle/>
            <a:p>
              <a:r>
                <a:rPr lang="fr-FR" dirty="0"/>
                <a:t>BD</a:t>
              </a:r>
            </a:p>
          </p:txBody>
        </p:sp>
        <p:sp>
          <p:nvSpPr>
            <p:cNvPr id="9" name="TextBox 8">
              <a:extLst>
                <a:ext uri="{FF2B5EF4-FFF2-40B4-BE49-F238E27FC236}">
                  <a16:creationId xmlns:a16="http://schemas.microsoft.com/office/drawing/2014/main" id="{D75D523D-4A05-A449-B618-004F9B2DFDA5}"/>
                </a:ext>
              </a:extLst>
            </p:cNvPr>
            <p:cNvSpPr txBox="1"/>
            <p:nvPr/>
          </p:nvSpPr>
          <p:spPr>
            <a:xfrm>
              <a:off x="7874932" y="1114521"/>
              <a:ext cx="564578" cy="369332"/>
            </a:xfrm>
            <a:prstGeom prst="rect">
              <a:avLst/>
            </a:prstGeom>
            <a:solidFill>
              <a:schemeClr val="bg1"/>
            </a:solidFill>
          </p:spPr>
          <p:txBody>
            <a:bodyPr wrap="none" rtlCol="0">
              <a:spAutoFit/>
            </a:bodyPr>
            <a:lstStyle/>
            <a:p>
              <a:r>
                <a:rPr lang="fr-FR" dirty="0" err="1"/>
                <a:t>OCv</a:t>
              </a:r>
              <a:endParaRPr lang="fr-FR" dirty="0"/>
            </a:p>
          </p:txBody>
        </p:sp>
        <p:sp>
          <p:nvSpPr>
            <p:cNvPr id="11" name="TextBox 10">
              <a:extLst>
                <a:ext uri="{FF2B5EF4-FFF2-40B4-BE49-F238E27FC236}">
                  <a16:creationId xmlns:a16="http://schemas.microsoft.com/office/drawing/2014/main" id="{E8E56F3B-C711-D74E-8F98-6CC1B8308B34}"/>
                </a:ext>
              </a:extLst>
            </p:cNvPr>
            <p:cNvSpPr txBox="1"/>
            <p:nvPr/>
          </p:nvSpPr>
          <p:spPr>
            <a:xfrm>
              <a:off x="8886176" y="1114521"/>
              <a:ext cx="579005" cy="369332"/>
            </a:xfrm>
            <a:prstGeom prst="rect">
              <a:avLst/>
            </a:prstGeom>
            <a:solidFill>
              <a:schemeClr val="bg1"/>
            </a:solidFill>
          </p:spPr>
          <p:txBody>
            <a:bodyPr wrap="none" rtlCol="0">
              <a:spAutoFit/>
            </a:bodyPr>
            <a:lstStyle/>
            <a:p>
              <a:r>
                <a:rPr lang="fr-FR" dirty="0"/>
                <a:t>POC</a:t>
              </a:r>
            </a:p>
          </p:txBody>
        </p:sp>
        <p:sp>
          <p:nvSpPr>
            <p:cNvPr id="13" name="TextBox 12">
              <a:extLst>
                <a:ext uri="{FF2B5EF4-FFF2-40B4-BE49-F238E27FC236}">
                  <a16:creationId xmlns:a16="http://schemas.microsoft.com/office/drawing/2014/main" id="{B43AD979-6093-FF4E-BCA8-B42333F4E3B6}"/>
                </a:ext>
              </a:extLst>
            </p:cNvPr>
            <p:cNvSpPr txBox="1"/>
            <p:nvPr/>
          </p:nvSpPr>
          <p:spPr>
            <a:xfrm>
              <a:off x="9960238" y="1114521"/>
              <a:ext cx="604653" cy="369332"/>
            </a:xfrm>
            <a:prstGeom prst="rect">
              <a:avLst/>
            </a:prstGeom>
            <a:solidFill>
              <a:schemeClr val="bg1"/>
            </a:solidFill>
          </p:spPr>
          <p:txBody>
            <a:bodyPr wrap="none" rtlCol="0">
              <a:spAutoFit/>
            </a:bodyPr>
            <a:lstStyle/>
            <a:p>
              <a:r>
                <a:rPr lang="fr-FR" dirty="0"/>
                <a:t>HOC</a:t>
              </a:r>
            </a:p>
          </p:txBody>
        </p:sp>
        <p:sp>
          <p:nvSpPr>
            <p:cNvPr id="17" name="TextBox 16">
              <a:extLst>
                <a:ext uri="{FF2B5EF4-FFF2-40B4-BE49-F238E27FC236}">
                  <a16:creationId xmlns:a16="http://schemas.microsoft.com/office/drawing/2014/main" id="{4C25C48C-FE20-EC4C-A296-9607FEE8D1B7}"/>
                </a:ext>
              </a:extLst>
            </p:cNvPr>
            <p:cNvSpPr txBox="1"/>
            <p:nvPr/>
          </p:nvSpPr>
          <p:spPr>
            <a:xfrm>
              <a:off x="11037674" y="1096503"/>
              <a:ext cx="579005" cy="369332"/>
            </a:xfrm>
            <a:prstGeom prst="rect">
              <a:avLst/>
            </a:prstGeom>
            <a:solidFill>
              <a:schemeClr val="bg1"/>
            </a:solidFill>
          </p:spPr>
          <p:txBody>
            <a:bodyPr wrap="none" rtlCol="0">
              <a:spAutoFit/>
            </a:bodyPr>
            <a:lstStyle/>
            <a:p>
              <a:r>
                <a:rPr lang="fr-FR" dirty="0"/>
                <a:t>ROC</a:t>
              </a:r>
            </a:p>
          </p:txBody>
        </p:sp>
        <p:sp>
          <p:nvSpPr>
            <p:cNvPr id="18" name="TextBox 17">
              <a:extLst>
                <a:ext uri="{FF2B5EF4-FFF2-40B4-BE49-F238E27FC236}">
                  <a16:creationId xmlns:a16="http://schemas.microsoft.com/office/drawing/2014/main" id="{72D81A98-26E1-184D-9F7D-CDBC3F4E28A7}"/>
                </a:ext>
              </a:extLst>
            </p:cNvPr>
            <p:cNvSpPr txBox="1"/>
            <p:nvPr/>
          </p:nvSpPr>
          <p:spPr>
            <a:xfrm>
              <a:off x="1058164" y="3818364"/>
              <a:ext cx="724942" cy="369332"/>
            </a:xfrm>
            <a:prstGeom prst="rect">
              <a:avLst/>
            </a:prstGeom>
            <a:solidFill>
              <a:schemeClr val="bg1"/>
            </a:solidFill>
          </p:spPr>
          <p:txBody>
            <a:bodyPr wrap="none" rtlCol="0">
              <a:spAutoFit/>
            </a:bodyPr>
            <a:lstStyle/>
            <a:p>
              <a:r>
                <a:rPr lang="fr-FR" dirty="0"/>
                <a:t>Argile</a:t>
              </a:r>
            </a:p>
          </p:txBody>
        </p:sp>
        <p:sp>
          <p:nvSpPr>
            <p:cNvPr id="19" name="TextBox 18">
              <a:extLst>
                <a:ext uri="{FF2B5EF4-FFF2-40B4-BE49-F238E27FC236}">
                  <a16:creationId xmlns:a16="http://schemas.microsoft.com/office/drawing/2014/main" id="{44DD7E00-0A49-EA43-91A1-A96245A18288}"/>
                </a:ext>
              </a:extLst>
            </p:cNvPr>
            <p:cNvSpPr txBox="1"/>
            <p:nvPr/>
          </p:nvSpPr>
          <p:spPr>
            <a:xfrm>
              <a:off x="2203032" y="3818364"/>
              <a:ext cx="541046" cy="369332"/>
            </a:xfrm>
            <a:prstGeom prst="rect">
              <a:avLst/>
            </a:prstGeom>
            <a:solidFill>
              <a:schemeClr val="bg1"/>
            </a:solidFill>
          </p:spPr>
          <p:txBody>
            <a:bodyPr wrap="none" rtlCol="0">
              <a:spAutoFit/>
            </a:bodyPr>
            <a:lstStyle/>
            <a:p>
              <a:r>
                <a:rPr lang="fr-FR" dirty="0"/>
                <a:t>CEC</a:t>
              </a:r>
            </a:p>
          </p:txBody>
        </p:sp>
        <p:sp>
          <p:nvSpPr>
            <p:cNvPr id="20" name="TextBox 19">
              <a:extLst>
                <a:ext uri="{FF2B5EF4-FFF2-40B4-BE49-F238E27FC236}">
                  <a16:creationId xmlns:a16="http://schemas.microsoft.com/office/drawing/2014/main" id="{90436173-6CC3-0F44-80DE-C1CA36C33E78}"/>
                </a:ext>
              </a:extLst>
            </p:cNvPr>
            <p:cNvSpPr txBox="1"/>
            <p:nvPr/>
          </p:nvSpPr>
          <p:spPr>
            <a:xfrm>
              <a:off x="3402584" y="3818364"/>
              <a:ext cx="615874" cy="369332"/>
            </a:xfrm>
            <a:prstGeom prst="rect">
              <a:avLst/>
            </a:prstGeom>
            <a:solidFill>
              <a:schemeClr val="bg1"/>
            </a:solidFill>
          </p:spPr>
          <p:txBody>
            <a:bodyPr wrap="none" rtlCol="0">
              <a:spAutoFit/>
            </a:bodyPr>
            <a:lstStyle/>
            <a:p>
              <a:r>
                <a:rPr lang="fr-FR" dirty="0" err="1"/>
                <a:t>pHw</a:t>
              </a:r>
              <a:endParaRPr lang="fr-FR" dirty="0"/>
            </a:p>
          </p:txBody>
        </p:sp>
        <p:sp>
          <p:nvSpPr>
            <p:cNvPr id="21" name="TextBox 20">
              <a:extLst>
                <a:ext uri="{FF2B5EF4-FFF2-40B4-BE49-F238E27FC236}">
                  <a16:creationId xmlns:a16="http://schemas.microsoft.com/office/drawing/2014/main" id="{2E3A18D6-8591-D34D-9987-59E1ED29FC77}"/>
                </a:ext>
              </a:extLst>
            </p:cNvPr>
            <p:cNvSpPr txBox="1"/>
            <p:nvPr/>
          </p:nvSpPr>
          <p:spPr>
            <a:xfrm>
              <a:off x="4513301" y="3818108"/>
              <a:ext cx="548548" cy="369332"/>
            </a:xfrm>
            <a:prstGeom prst="rect">
              <a:avLst/>
            </a:prstGeom>
            <a:solidFill>
              <a:schemeClr val="bg1"/>
            </a:solidFill>
          </p:spPr>
          <p:txBody>
            <a:bodyPr wrap="none" rtlCol="0">
              <a:spAutoFit/>
            </a:bodyPr>
            <a:lstStyle/>
            <a:p>
              <a:r>
                <a:rPr lang="fr-FR" dirty="0" err="1"/>
                <a:t>pHc</a:t>
              </a:r>
              <a:endParaRPr lang="fr-FR" dirty="0"/>
            </a:p>
          </p:txBody>
        </p:sp>
        <p:sp>
          <p:nvSpPr>
            <p:cNvPr id="22" name="TextBox 21">
              <a:extLst>
                <a:ext uri="{FF2B5EF4-FFF2-40B4-BE49-F238E27FC236}">
                  <a16:creationId xmlns:a16="http://schemas.microsoft.com/office/drawing/2014/main" id="{A74126CF-BC1C-C247-B1C4-AD004C94E0A8}"/>
                </a:ext>
              </a:extLst>
            </p:cNvPr>
            <p:cNvSpPr txBox="1"/>
            <p:nvPr/>
          </p:nvSpPr>
          <p:spPr>
            <a:xfrm>
              <a:off x="5565466" y="3836652"/>
              <a:ext cx="721351" cy="369332"/>
            </a:xfrm>
            <a:prstGeom prst="rect">
              <a:avLst/>
            </a:prstGeom>
            <a:solidFill>
              <a:schemeClr val="bg1"/>
            </a:solidFill>
          </p:spPr>
          <p:txBody>
            <a:bodyPr wrap="none" rtlCol="0">
              <a:spAutoFit/>
            </a:bodyPr>
            <a:lstStyle/>
            <a:p>
              <a:r>
                <a:rPr lang="fr-FR" dirty="0"/>
                <a:t>Eau v.</a:t>
              </a:r>
            </a:p>
          </p:txBody>
        </p:sp>
        <p:sp>
          <p:nvSpPr>
            <p:cNvPr id="23" name="TextBox 22">
              <a:extLst>
                <a:ext uri="{FF2B5EF4-FFF2-40B4-BE49-F238E27FC236}">
                  <a16:creationId xmlns:a16="http://schemas.microsoft.com/office/drawing/2014/main" id="{B2D8E8A5-1F03-2A4C-84BD-9990EB5150A8}"/>
                </a:ext>
              </a:extLst>
            </p:cNvPr>
            <p:cNvSpPr txBox="1"/>
            <p:nvPr/>
          </p:nvSpPr>
          <p:spPr>
            <a:xfrm>
              <a:off x="6782268" y="3836652"/>
              <a:ext cx="562975" cy="369332"/>
            </a:xfrm>
            <a:prstGeom prst="rect">
              <a:avLst/>
            </a:prstGeom>
            <a:solidFill>
              <a:schemeClr val="bg1"/>
            </a:solidFill>
          </p:spPr>
          <p:txBody>
            <a:bodyPr wrap="none" rtlCol="0">
              <a:spAutoFit/>
            </a:bodyPr>
            <a:lstStyle/>
            <a:p>
              <a:r>
                <a:rPr lang="fr-FR" dirty="0"/>
                <a:t>CED</a:t>
              </a:r>
            </a:p>
          </p:txBody>
        </p:sp>
        <p:sp>
          <p:nvSpPr>
            <p:cNvPr id="24" name="TextBox 23">
              <a:extLst>
                <a:ext uri="{FF2B5EF4-FFF2-40B4-BE49-F238E27FC236}">
                  <a16:creationId xmlns:a16="http://schemas.microsoft.com/office/drawing/2014/main" id="{49E7C165-881B-9346-9632-1D1A7EE6EA14}"/>
                </a:ext>
              </a:extLst>
            </p:cNvPr>
            <p:cNvSpPr txBox="1"/>
            <p:nvPr/>
          </p:nvSpPr>
          <p:spPr>
            <a:xfrm>
              <a:off x="7988662" y="3836652"/>
              <a:ext cx="586379" cy="369332"/>
            </a:xfrm>
            <a:prstGeom prst="rect">
              <a:avLst/>
            </a:prstGeom>
            <a:solidFill>
              <a:schemeClr val="bg1"/>
            </a:solidFill>
          </p:spPr>
          <p:txBody>
            <a:bodyPr wrap="none" rtlCol="0">
              <a:spAutoFit/>
            </a:bodyPr>
            <a:lstStyle/>
            <a:p>
              <a:r>
                <a:rPr lang="fr-FR" dirty="0" err="1"/>
                <a:t>Kaol</a:t>
              </a:r>
              <a:endParaRPr lang="fr-FR" dirty="0"/>
            </a:p>
          </p:txBody>
        </p:sp>
        <p:sp>
          <p:nvSpPr>
            <p:cNvPr id="25" name="TextBox 24">
              <a:extLst>
                <a:ext uri="{FF2B5EF4-FFF2-40B4-BE49-F238E27FC236}">
                  <a16:creationId xmlns:a16="http://schemas.microsoft.com/office/drawing/2014/main" id="{E6F88447-2CC1-5F46-A1BC-6E8F454311FC}"/>
                </a:ext>
              </a:extLst>
            </p:cNvPr>
            <p:cNvSpPr txBox="1"/>
            <p:nvPr/>
          </p:nvSpPr>
          <p:spPr>
            <a:xfrm>
              <a:off x="9099535" y="3836652"/>
              <a:ext cx="590931" cy="369332"/>
            </a:xfrm>
            <a:prstGeom prst="rect">
              <a:avLst/>
            </a:prstGeom>
            <a:solidFill>
              <a:schemeClr val="bg1"/>
            </a:solidFill>
          </p:spPr>
          <p:txBody>
            <a:bodyPr wrap="none" rtlCol="0">
              <a:spAutoFit/>
            </a:bodyPr>
            <a:lstStyle/>
            <a:p>
              <a:r>
                <a:rPr lang="fr-FR" dirty="0"/>
                <a:t>Illite</a:t>
              </a:r>
            </a:p>
          </p:txBody>
        </p:sp>
        <p:sp>
          <p:nvSpPr>
            <p:cNvPr id="26" name="TextBox 25">
              <a:extLst>
                <a:ext uri="{FF2B5EF4-FFF2-40B4-BE49-F238E27FC236}">
                  <a16:creationId xmlns:a16="http://schemas.microsoft.com/office/drawing/2014/main" id="{C4E25064-F216-174A-AC20-296A9B758D0D}"/>
                </a:ext>
              </a:extLst>
            </p:cNvPr>
            <p:cNvSpPr txBox="1"/>
            <p:nvPr/>
          </p:nvSpPr>
          <p:spPr>
            <a:xfrm>
              <a:off x="10050993" y="3836652"/>
              <a:ext cx="764953" cy="369332"/>
            </a:xfrm>
            <a:prstGeom prst="rect">
              <a:avLst/>
            </a:prstGeom>
            <a:solidFill>
              <a:schemeClr val="bg1"/>
            </a:solidFill>
          </p:spPr>
          <p:txBody>
            <a:bodyPr wrap="none" rtlCol="0">
              <a:spAutoFit/>
            </a:bodyPr>
            <a:lstStyle/>
            <a:p>
              <a:r>
                <a:rPr lang="fr-FR" dirty="0" err="1"/>
                <a:t>Smect</a:t>
              </a:r>
              <a:endParaRPr lang="fr-FR" dirty="0"/>
            </a:p>
          </p:txBody>
        </p:sp>
        <p:sp>
          <p:nvSpPr>
            <p:cNvPr id="27" name="TextBox 26">
              <a:extLst>
                <a:ext uri="{FF2B5EF4-FFF2-40B4-BE49-F238E27FC236}">
                  <a16:creationId xmlns:a16="http://schemas.microsoft.com/office/drawing/2014/main" id="{F138912D-730A-164B-A9C0-0528AE4BD3C1}"/>
                </a:ext>
              </a:extLst>
            </p:cNvPr>
            <p:cNvSpPr txBox="1"/>
            <p:nvPr/>
          </p:nvSpPr>
          <p:spPr>
            <a:xfrm>
              <a:off x="11245315" y="3818108"/>
              <a:ext cx="689741" cy="369332"/>
            </a:xfrm>
            <a:prstGeom prst="rect">
              <a:avLst/>
            </a:prstGeom>
            <a:solidFill>
              <a:schemeClr val="bg1"/>
            </a:solidFill>
          </p:spPr>
          <p:txBody>
            <a:bodyPr wrap="none" rtlCol="0">
              <a:spAutoFit/>
            </a:bodyPr>
            <a:lstStyle/>
            <a:p>
              <a:r>
                <a:rPr lang="fr-FR" dirty="0"/>
                <a:t>Fe-</a:t>
              </a:r>
              <a:r>
                <a:rPr lang="fr-FR" dirty="0" err="1"/>
                <a:t>ox</a:t>
              </a:r>
              <a:endParaRPr lang="fr-FR" dirty="0"/>
            </a:p>
          </p:txBody>
        </p:sp>
      </p:grpSp>
      <p:cxnSp>
        <p:nvCxnSpPr>
          <p:cNvPr id="28" name="Straight Connector 27">
            <a:extLst>
              <a:ext uri="{FF2B5EF4-FFF2-40B4-BE49-F238E27FC236}">
                <a16:creationId xmlns:a16="http://schemas.microsoft.com/office/drawing/2014/main" id="{F4053082-8588-914A-8579-782FCC9E87F0}"/>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00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3A44ABF-6DDA-D646-A1A3-A003E0F951C3}"/>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B14E018-5EBC-594B-AC45-BC975D40F181}"/>
              </a:ext>
            </a:extLst>
          </p:cNvPr>
          <p:cNvSpPr/>
          <p:nvPr/>
        </p:nvSpPr>
        <p:spPr>
          <a:xfrm>
            <a:off x="515939" y="489369"/>
            <a:ext cx="114220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SCANS Cartographie 3D</a:t>
            </a:r>
          </a:p>
        </p:txBody>
      </p:sp>
      <p:pic>
        <p:nvPicPr>
          <p:cNvPr id="6" name="Picture 5" descr="lakeview_spbayes_profiles_reduced.jpg">
            <a:extLst>
              <a:ext uri="{FF2B5EF4-FFF2-40B4-BE49-F238E27FC236}">
                <a16:creationId xmlns:a16="http://schemas.microsoft.com/office/drawing/2014/main" id="{DBFBD7A3-C430-C241-97D9-8C59A67BD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8" y="3043597"/>
            <a:ext cx="7286606" cy="3415596"/>
          </a:xfrm>
          <a:prstGeom prst="rect">
            <a:avLst/>
          </a:prstGeom>
        </p:spPr>
      </p:pic>
      <p:pic>
        <p:nvPicPr>
          <p:cNvPr id="7" name="Picture 6" descr="lakeview_3d_grid.png">
            <a:extLst>
              <a:ext uri="{FF2B5EF4-FFF2-40B4-BE49-F238E27FC236}">
                <a16:creationId xmlns:a16="http://schemas.microsoft.com/office/drawing/2014/main" id="{A2AEBAEB-7E05-A341-BC94-A5A58EAE3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7652" y="1306685"/>
            <a:ext cx="3490951" cy="5236428"/>
          </a:xfrm>
          <a:prstGeom prst="rect">
            <a:avLst/>
          </a:prstGeom>
        </p:spPr>
      </p:pic>
      <p:sp>
        <p:nvSpPr>
          <p:cNvPr id="8" name="TextBox 7">
            <a:extLst>
              <a:ext uri="{FF2B5EF4-FFF2-40B4-BE49-F238E27FC236}">
                <a16:creationId xmlns:a16="http://schemas.microsoft.com/office/drawing/2014/main" id="{3E0FB323-410E-4545-B2C9-A4ACEC35C276}"/>
              </a:ext>
            </a:extLst>
          </p:cNvPr>
          <p:cNvSpPr txBox="1"/>
          <p:nvPr/>
        </p:nvSpPr>
        <p:spPr>
          <a:xfrm>
            <a:off x="515938" y="6432088"/>
            <a:ext cx="3892284" cy="338554"/>
          </a:xfrm>
          <a:prstGeom prst="rect">
            <a:avLst/>
          </a:prstGeom>
          <a:noFill/>
        </p:spPr>
        <p:txBody>
          <a:bodyPr wrap="none" rtlCol="0">
            <a:spAutoFit/>
          </a:bodyPr>
          <a:lstStyle/>
          <a:p>
            <a:r>
              <a:rPr lang="en-US" sz="1600" dirty="0" err="1">
                <a:cs typeface="Trebuchet MS"/>
              </a:rPr>
              <a:t>Lobsey</a:t>
            </a:r>
            <a:r>
              <a:rPr lang="en-US" sz="1600" dirty="0">
                <a:cs typeface="Trebuchet MS"/>
              </a:rPr>
              <a:t>, </a:t>
            </a:r>
            <a:r>
              <a:rPr lang="en-US" sz="1600" dirty="0" err="1">
                <a:cs typeface="Trebuchet MS"/>
              </a:rPr>
              <a:t>Viscarra</a:t>
            </a:r>
            <a:r>
              <a:rPr lang="en-US" sz="1600" dirty="0">
                <a:cs typeface="Trebuchet MS"/>
              </a:rPr>
              <a:t> </a:t>
            </a:r>
            <a:r>
              <a:rPr lang="en-US" sz="1600" dirty="0" err="1">
                <a:cs typeface="Trebuchet MS"/>
              </a:rPr>
              <a:t>Rossel</a:t>
            </a:r>
            <a:r>
              <a:rPr lang="en-US" sz="1600" dirty="0">
                <a:cs typeface="Trebuchet MS"/>
              </a:rPr>
              <a:t>, 2016 EJSS submitted</a:t>
            </a:r>
          </a:p>
        </p:txBody>
      </p:sp>
      <p:sp>
        <p:nvSpPr>
          <p:cNvPr id="9" name="TextBox 8">
            <a:extLst>
              <a:ext uri="{FF2B5EF4-FFF2-40B4-BE49-F238E27FC236}">
                <a16:creationId xmlns:a16="http://schemas.microsoft.com/office/drawing/2014/main" id="{A9B9478E-F933-0B46-A00C-BCEE65FDA7AC}"/>
              </a:ext>
            </a:extLst>
          </p:cNvPr>
          <p:cNvSpPr txBox="1"/>
          <p:nvPr/>
        </p:nvSpPr>
        <p:spPr>
          <a:xfrm>
            <a:off x="7358062" y="612479"/>
            <a:ext cx="4805362" cy="400110"/>
          </a:xfrm>
          <a:prstGeom prst="rect">
            <a:avLst/>
          </a:prstGeom>
          <a:noFill/>
        </p:spPr>
        <p:txBody>
          <a:bodyPr wrap="square" rtlCol="0">
            <a:spAutoFit/>
          </a:bodyPr>
          <a:lstStyle/>
          <a:p>
            <a:r>
              <a:rPr lang="en-US" sz="2000" dirty="0">
                <a:cs typeface="Trebuchet MS"/>
              </a:rPr>
              <a:t> Mean C stock 0–30 cm = 36 t/ha 	SE = 0.7 </a:t>
            </a:r>
          </a:p>
        </p:txBody>
      </p:sp>
      <p:pic>
        <p:nvPicPr>
          <p:cNvPr id="10" name="Picture 9" descr="Screen Shot 2016-09-21 at 6.03.52 PM.png">
            <a:extLst>
              <a:ext uri="{FF2B5EF4-FFF2-40B4-BE49-F238E27FC236}">
                <a16:creationId xmlns:a16="http://schemas.microsoft.com/office/drawing/2014/main" id="{7902F575-8779-FD4E-A496-11D487F72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5381" y="2296722"/>
            <a:ext cx="4610840" cy="614778"/>
          </a:xfrm>
          <a:prstGeom prst="rect">
            <a:avLst/>
          </a:prstGeom>
        </p:spPr>
      </p:pic>
      <p:sp>
        <p:nvSpPr>
          <p:cNvPr id="11" name="TextBox 10">
            <a:extLst>
              <a:ext uri="{FF2B5EF4-FFF2-40B4-BE49-F238E27FC236}">
                <a16:creationId xmlns:a16="http://schemas.microsoft.com/office/drawing/2014/main" id="{2AE1C415-1DAB-1E47-A3B7-7960BE8BA701}"/>
              </a:ext>
            </a:extLst>
          </p:cNvPr>
          <p:cNvSpPr txBox="1"/>
          <p:nvPr/>
        </p:nvSpPr>
        <p:spPr>
          <a:xfrm>
            <a:off x="515938" y="1237960"/>
            <a:ext cx="8127319" cy="892552"/>
          </a:xfrm>
          <a:prstGeom prst="rect">
            <a:avLst/>
          </a:prstGeom>
          <a:noFill/>
        </p:spPr>
        <p:txBody>
          <a:bodyPr wrap="square" rtlCol="0">
            <a:spAutoFit/>
          </a:bodyPr>
          <a:lstStyle/>
          <a:p>
            <a:r>
              <a:rPr lang="en-US" sz="2600" dirty="0" err="1">
                <a:ea typeface="Trebuchet MS" charset="0"/>
                <a:cs typeface="Trebuchet MS" charset="0"/>
              </a:rPr>
              <a:t>Modélisation</a:t>
            </a:r>
            <a:r>
              <a:rPr lang="en-US" sz="2600" dirty="0">
                <a:ea typeface="Trebuchet MS" charset="0"/>
                <a:cs typeface="Trebuchet MS" charset="0"/>
              </a:rPr>
              <a:t> </a:t>
            </a:r>
            <a:r>
              <a:rPr lang="en-US" sz="2600" dirty="0" err="1">
                <a:ea typeface="Trebuchet MS" charset="0"/>
                <a:cs typeface="Trebuchet MS" charset="0"/>
              </a:rPr>
              <a:t>hiérarchique</a:t>
            </a:r>
            <a:r>
              <a:rPr lang="en-US" sz="2600" dirty="0">
                <a:ea typeface="Trebuchet MS" charset="0"/>
                <a:cs typeface="Trebuchet MS" charset="0"/>
              </a:rPr>
              <a:t> </a:t>
            </a:r>
            <a:r>
              <a:rPr lang="en-US" sz="2600" dirty="0" err="1">
                <a:ea typeface="Trebuchet MS" charset="0"/>
                <a:cs typeface="Trebuchet MS" charset="0"/>
              </a:rPr>
              <a:t>Bayésienne</a:t>
            </a:r>
            <a:r>
              <a:rPr lang="en-US" sz="2600" dirty="0">
                <a:ea typeface="Trebuchet MS" charset="0"/>
                <a:cs typeface="Trebuchet MS" charset="0"/>
              </a:rPr>
              <a:t> pour </a:t>
            </a:r>
            <a:r>
              <a:rPr lang="en-US" sz="2600" dirty="0" err="1">
                <a:ea typeface="Trebuchet MS" charset="0"/>
                <a:cs typeface="Trebuchet MS" charset="0"/>
              </a:rPr>
              <a:t>cartographier</a:t>
            </a:r>
            <a:r>
              <a:rPr lang="en-US" sz="2600" dirty="0">
                <a:ea typeface="Trebuchet MS" charset="0"/>
                <a:cs typeface="Trebuchet MS" charset="0"/>
              </a:rPr>
              <a:t> les </a:t>
            </a:r>
            <a:r>
              <a:rPr lang="en-US" sz="2600" dirty="0" err="1">
                <a:ea typeface="Trebuchet MS" charset="0"/>
                <a:cs typeface="Trebuchet MS" charset="0"/>
              </a:rPr>
              <a:t>propriétés</a:t>
            </a:r>
            <a:r>
              <a:rPr lang="en-US" sz="2600" dirty="0">
                <a:ea typeface="Trebuchet MS" charset="0"/>
                <a:cs typeface="Trebuchet MS" charset="0"/>
              </a:rPr>
              <a:t> du sol et </a:t>
            </a:r>
            <a:r>
              <a:rPr lang="en-US" sz="2600" dirty="0" err="1">
                <a:ea typeface="Trebuchet MS" charset="0"/>
                <a:cs typeface="Trebuchet MS" charset="0"/>
              </a:rPr>
              <a:t>l'incertitude</a:t>
            </a:r>
            <a:r>
              <a:rPr lang="en-US" sz="2600" dirty="0">
                <a:ea typeface="Trebuchet MS" charset="0"/>
                <a:cs typeface="Trebuchet MS" charset="0"/>
              </a:rPr>
              <a:t> </a:t>
            </a:r>
            <a:r>
              <a:rPr lang="en-US" sz="2600" dirty="0" err="1">
                <a:ea typeface="Trebuchet MS" charset="0"/>
                <a:cs typeface="Trebuchet MS" charset="0"/>
              </a:rPr>
              <a:t>associée</a:t>
            </a:r>
            <a:r>
              <a:rPr lang="en-US" sz="2600" dirty="0">
                <a:ea typeface="Trebuchet MS" charset="0"/>
                <a:cs typeface="Trebuchet MS" charset="0"/>
              </a:rPr>
              <a:t> en 2D et 3D</a:t>
            </a:r>
          </a:p>
        </p:txBody>
      </p:sp>
    </p:spTree>
    <p:extLst>
      <p:ext uri="{BB962C8B-B14F-4D97-AF65-F5344CB8AC3E}">
        <p14:creationId xmlns:p14="http://schemas.microsoft.com/office/powerpoint/2010/main" val="838490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91160-8007-DA4A-9EDD-B76B04A49BA6}"/>
              </a:ext>
            </a:extLst>
          </p:cNvPr>
          <p:cNvSpPr/>
          <p:nvPr/>
        </p:nvSpPr>
        <p:spPr>
          <a:xfrm>
            <a:off x="530225" y="481207"/>
            <a:ext cx="105711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Caractérisation du sol à différentes échelles</a:t>
            </a:r>
          </a:p>
        </p:txBody>
      </p:sp>
      <p:sp>
        <p:nvSpPr>
          <p:cNvPr id="4" name="TextBox 3">
            <a:extLst>
              <a:ext uri="{FF2B5EF4-FFF2-40B4-BE49-F238E27FC236}">
                <a16:creationId xmlns:a16="http://schemas.microsoft.com/office/drawing/2014/main" id="{E51ADA21-9606-3641-A522-4DD7317B5AE6}"/>
              </a:ext>
            </a:extLst>
          </p:cNvPr>
          <p:cNvSpPr txBox="1"/>
          <p:nvPr/>
        </p:nvSpPr>
        <p:spPr>
          <a:xfrm>
            <a:off x="4143375" y="1153588"/>
            <a:ext cx="4071938" cy="1246495"/>
          </a:xfrm>
          <a:prstGeom prst="rect">
            <a:avLst/>
          </a:prstGeom>
          <a:noFill/>
        </p:spPr>
        <p:txBody>
          <a:bodyPr wrap="square" rtlCol="0">
            <a:spAutoFit/>
          </a:bodyPr>
          <a:lstStyle/>
          <a:p>
            <a:pPr marL="285750" indent="-285750">
              <a:buFont typeface="Arial" panose="020B0604020202020204" pitchFamily="34" charset="0"/>
              <a:buChar char="•"/>
            </a:pPr>
            <a:r>
              <a:rPr lang="fr-FR" sz="2500" dirty="0"/>
              <a:t>Un indice de fertilité du sol pour la canne à sucre </a:t>
            </a:r>
          </a:p>
          <a:p>
            <a:r>
              <a:rPr lang="fr-FR" sz="2500" dirty="0"/>
              <a:t>    - à l'échelle de la ferme</a:t>
            </a:r>
          </a:p>
        </p:txBody>
      </p:sp>
      <p:sp>
        <p:nvSpPr>
          <p:cNvPr id="5" name="TextBox 4">
            <a:extLst>
              <a:ext uri="{FF2B5EF4-FFF2-40B4-BE49-F238E27FC236}">
                <a16:creationId xmlns:a16="http://schemas.microsoft.com/office/drawing/2014/main" id="{BFC319B7-B152-2646-BF08-86FD9791A530}"/>
              </a:ext>
            </a:extLst>
          </p:cNvPr>
          <p:cNvSpPr txBox="1"/>
          <p:nvPr/>
        </p:nvSpPr>
        <p:spPr>
          <a:xfrm>
            <a:off x="7990822" y="1180092"/>
            <a:ext cx="3989144" cy="2015936"/>
          </a:xfrm>
          <a:prstGeom prst="rect">
            <a:avLst/>
          </a:prstGeom>
          <a:noFill/>
        </p:spPr>
        <p:txBody>
          <a:bodyPr wrap="square" rtlCol="0">
            <a:spAutoFit/>
          </a:bodyPr>
          <a:lstStyle/>
          <a:p>
            <a:pPr marL="285750" indent="-285750">
              <a:buFont typeface="Arial" panose="020B0604020202020204" pitchFamily="34" charset="0"/>
              <a:buChar char="•"/>
            </a:pPr>
            <a:r>
              <a:rPr lang="fr-FR" sz="2500" dirty="0"/>
              <a:t>Cartographie régionale de la réserve en eau utile du sol en utilisant les données héritées d'une base de données nationale</a:t>
            </a:r>
          </a:p>
        </p:txBody>
      </p:sp>
      <p:sp>
        <p:nvSpPr>
          <p:cNvPr id="19" name="TextBox 18">
            <a:extLst>
              <a:ext uri="{FF2B5EF4-FFF2-40B4-BE49-F238E27FC236}">
                <a16:creationId xmlns:a16="http://schemas.microsoft.com/office/drawing/2014/main" id="{75CC4A19-622D-6D4B-9DFC-D0511951E42E}"/>
              </a:ext>
            </a:extLst>
          </p:cNvPr>
          <p:cNvSpPr txBox="1"/>
          <p:nvPr/>
        </p:nvSpPr>
        <p:spPr>
          <a:xfrm>
            <a:off x="225897" y="1180740"/>
            <a:ext cx="3917478" cy="2015936"/>
          </a:xfrm>
          <a:prstGeom prst="rect">
            <a:avLst/>
          </a:prstGeom>
          <a:noFill/>
        </p:spPr>
        <p:txBody>
          <a:bodyPr wrap="square" rtlCol="0">
            <a:spAutoFit/>
          </a:bodyPr>
          <a:lstStyle/>
          <a:p>
            <a:pPr marL="285750" indent="-285750" algn="ctr">
              <a:buFont typeface="Arial" panose="020B0604020202020204" pitchFamily="34" charset="0"/>
              <a:buChar char="•"/>
            </a:pPr>
            <a:r>
              <a:rPr lang="fr-FR" sz="2500" dirty="0"/>
              <a:t>Cartographie à l'échelle parcellaire des nutriments du sol à partir d'un système de détection électrochimique</a:t>
            </a:r>
          </a:p>
        </p:txBody>
      </p:sp>
      <p:pic>
        <p:nvPicPr>
          <p:cNvPr id="20" name="Picture 19">
            <a:extLst>
              <a:ext uri="{FF2B5EF4-FFF2-40B4-BE49-F238E27FC236}">
                <a16:creationId xmlns:a16="http://schemas.microsoft.com/office/drawing/2014/main" id="{3D91B965-A21C-124B-A252-3290BC93ADA8}"/>
              </a:ext>
            </a:extLst>
          </p:cNvPr>
          <p:cNvPicPr>
            <a:picLocks noChangeAspect="1"/>
          </p:cNvPicPr>
          <p:nvPr/>
        </p:nvPicPr>
        <p:blipFill rotWithShape="1">
          <a:blip r:embed="rId3"/>
          <a:srcRect l="1434" r="2419"/>
          <a:stretch/>
        </p:blipFill>
        <p:spPr>
          <a:xfrm>
            <a:off x="7700781" y="2983087"/>
            <a:ext cx="4491219" cy="2727084"/>
          </a:xfrm>
          <a:prstGeom prst="rect">
            <a:avLst/>
          </a:prstGeom>
        </p:spPr>
      </p:pic>
      <p:pic>
        <p:nvPicPr>
          <p:cNvPr id="24" name="Picture 23">
            <a:extLst>
              <a:ext uri="{FF2B5EF4-FFF2-40B4-BE49-F238E27FC236}">
                <a16:creationId xmlns:a16="http://schemas.microsoft.com/office/drawing/2014/main" id="{2D02DA06-E577-8542-B3EE-2C4D1E13AAA7}"/>
              </a:ext>
            </a:extLst>
          </p:cNvPr>
          <p:cNvPicPr>
            <a:picLocks noChangeAspect="1"/>
          </p:cNvPicPr>
          <p:nvPr/>
        </p:nvPicPr>
        <p:blipFill>
          <a:blip r:embed="rId4"/>
          <a:stretch>
            <a:fillRect/>
          </a:stretch>
        </p:blipFill>
        <p:spPr>
          <a:xfrm>
            <a:off x="225897" y="3174342"/>
            <a:ext cx="4362093" cy="2655431"/>
          </a:xfrm>
          <a:prstGeom prst="rect">
            <a:avLst/>
          </a:prstGeom>
        </p:spPr>
      </p:pic>
      <p:pic>
        <p:nvPicPr>
          <p:cNvPr id="3" name="Picture 2">
            <a:extLst>
              <a:ext uri="{FF2B5EF4-FFF2-40B4-BE49-F238E27FC236}">
                <a16:creationId xmlns:a16="http://schemas.microsoft.com/office/drawing/2014/main" id="{398A994D-9CF2-B647-BE53-973040A6A997}"/>
              </a:ext>
            </a:extLst>
          </p:cNvPr>
          <p:cNvPicPr>
            <a:picLocks noChangeAspect="1"/>
          </p:cNvPicPr>
          <p:nvPr/>
        </p:nvPicPr>
        <p:blipFill>
          <a:blip r:embed="rId5"/>
          <a:stretch>
            <a:fillRect/>
          </a:stretch>
        </p:blipFill>
        <p:spPr>
          <a:xfrm>
            <a:off x="4637549" y="2678250"/>
            <a:ext cx="2859098" cy="2989057"/>
          </a:xfrm>
          <a:prstGeom prst="rect">
            <a:avLst/>
          </a:prstGeom>
        </p:spPr>
      </p:pic>
      <p:sp>
        <p:nvSpPr>
          <p:cNvPr id="12" name="TextBox 11">
            <a:extLst>
              <a:ext uri="{FF2B5EF4-FFF2-40B4-BE49-F238E27FC236}">
                <a16:creationId xmlns:a16="http://schemas.microsoft.com/office/drawing/2014/main" id="{12F4FBA1-1EF5-C74D-B9D9-E69066B9895D}"/>
              </a:ext>
            </a:extLst>
          </p:cNvPr>
          <p:cNvSpPr txBox="1"/>
          <p:nvPr/>
        </p:nvSpPr>
        <p:spPr>
          <a:xfrm>
            <a:off x="515937" y="6255940"/>
            <a:ext cx="3496791" cy="369332"/>
          </a:xfrm>
          <a:prstGeom prst="rect">
            <a:avLst/>
          </a:prstGeom>
          <a:noFill/>
        </p:spPr>
        <p:txBody>
          <a:bodyPr wrap="none" rtlCol="0">
            <a:spAutoFit/>
          </a:bodyPr>
          <a:lstStyle/>
          <a:p>
            <a:r>
              <a:rPr lang="fr-FR" dirty="0" err="1"/>
              <a:t>Lobsey</a:t>
            </a:r>
            <a:r>
              <a:rPr lang="fr-FR" dirty="0"/>
              <a:t>, </a:t>
            </a:r>
            <a:r>
              <a:rPr lang="fr-FR" dirty="0" err="1"/>
              <a:t>Viscarra</a:t>
            </a:r>
            <a:r>
              <a:rPr lang="fr-FR" dirty="0"/>
              <a:t> Rossel et al. (2011)</a:t>
            </a:r>
          </a:p>
        </p:txBody>
      </p:sp>
      <p:sp>
        <p:nvSpPr>
          <p:cNvPr id="13" name="TextBox 12">
            <a:extLst>
              <a:ext uri="{FF2B5EF4-FFF2-40B4-BE49-F238E27FC236}">
                <a16:creationId xmlns:a16="http://schemas.microsoft.com/office/drawing/2014/main" id="{60DAD944-85F5-F14D-8322-587259414476}"/>
              </a:ext>
            </a:extLst>
          </p:cNvPr>
          <p:cNvSpPr txBox="1"/>
          <p:nvPr/>
        </p:nvSpPr>
        <p:spPr>
          <a:xfrm>
            <a:off x="4637549" y="6255940"/>
            <a:ext cx="3332451" cy="369332"/>
          </a:xfrm>
          <a:prstGeom prst="rect">
            <a:avLst/>
          </a:prstGeom>
          <a:noFill/>
        </p:spPr>
        <p:txBody>
          <a:bodyPr wrap="none" rtlCol="0">
            <a:spAutoFit/>
          </a:bodyPr>
          <a:lstStyle/>
          <a:p>
            <a:r>
              <a:rPr lang="fr-FR" dirty="0" err="1"/>
              <a:t>Viscarra</a:t>
            </a:r>
            <a:r>
              <a:rPr lang="fr-FR" dirty="0"/>
              <a:t> Rossel et al. (2010) SSSAJ</a:t>
            </a:r>
          </a:p>
        </p:txBody>
      </p:sp>
      <p:sp>
        <p:nvSpPr>
          <p:cNvPr id="14" name="TextBox 13">
            <a:extLst>
              <a:ext uri="{FF2B5EF4-FFF2-40B4-BE49-F238E27FC236}">
                <a16:creationId xmlns:a16="http://schemas.microsoft.com/office/drawing/2014/main" id="{1671E811-66F9-6A4E-85CD-8342514CEF94}"/>
              </a:ext>
            </a:extLst>
          </p:cNvPr>
          <p:cNvSpPr txBox="1"/>
          <p:nvPr/>
        </p:nvSpPr>
        <p:spPr>
          <a:xfrm>
            <a:off x="8333249" y="6227364"/>
            <a:ext cx="2904128" cy="369332"/>
          </a:xfrm>
          <a:prstGeom prst="rect">
            <a:avLst/>
          </a:prstGeom>
          <a:noFill/>
        </p:spPr>
        <p:txBody>
          <a:bodyPr wrap="none" rtlCol="0">
            <a:spAutoFit/>
          </a:bodyPr>
          <a:lstStyle/>
          <a:p>
            <a:r>
              <a:rPr lang="fr-FR" dirty="0" err="1"/>
              <a:t>Viscarra</a:t>
            </a:r>
            <a:r>
              <a:rPr lang="fr-FR" dirty="0"/>
              <a:t> Rossel  (2012) CSIRO</a:t>
            </a:r>
          </a:p>
        </p:txBody>
      </p:sp>
      <p:cxnSp>
        <p:nvCxnSpPr>
          <p:cNvPr id="8" name="Straight Connector 7">
            <a:extLst>
              <a:ext uri="{FF2B5EF4-FFF2-40B4-BE49-F238E27FC236}">
                <a16:creationId xmlns:a16="http://schemas.microsoft.com/office/drawing/2014/main" id="{1C40DF9F-3909-4B4E-B34C-AE4211E876E2}"/>
              </a:ext>
            </a:extLst>
          </p:cNvPr>
          <p:cNvCxnSpPr/>
          <p:nvPr/>
        </p:nvCxnSpPr>
        <p:spPr>
          <a:xfrm>
            <a:off x="3255264" y="5811485"/>
            <a:ext cx="7966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3E6B8E-4B9B-694B-BC2E-4CE72CD09B81}"/>
              </a:ext>
            </a:extLst>
          </p:cNvPr>
          <p:cNvCxnSpPr/>
          <p:nvPr/>
        </p:nvCxnSpPr>
        <p:spPr>
          <a:xfrm>
            <a:off x="6539797" y="5699784"/>
            <a:ext cx="7966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3EE4216-4046-1540-AE78-2A92820F8441}"/>
              </a:ext>
            </a:extLst>
          </p:cNvPr>
          <p:cNvCxnSpPr/>
          <p:nvPr/>
        </p:nvCxnSpPr>
        <p:spPr>
          <a:xfrm>
            <a:off x="10440706" y="5673595"/>
            <a:ext cx="7966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B23E34-7B91-F449-AF29-2E995B4A58F7}"/>
              </a:ext>
            </a:extLst>
          </p:cNvPr>
          <p:cNvSpPr txBox="1"/>
          <p:nvPr/>
        </p:nvSpPr>
        <p:spPr>
          <a:xfrm>
            <a:off x="3364992" y="5852160"/>
            <a:ext cx="655949" cy="369332"/>
          </a:xfrm>
          <a:prstGeom prst="rect">
            <a:avLst/>
          </a:prstGeom>
          <a:noFill/>
        </p:spPr>
        <p:txBody>
          <a:bodyPr wrap="none" rtlCol="0">
            <a:spAutoFit/>
          </a:bodyPr>
          <a:lstStyle/>
          <a:p>
            <a:r>
              <a:rPr lang="fr-FR" dirty="0"/>
              <a:t>80 m</a:t>
            </a:r>
          </a:p>
        </p:txBody>
      </p:sp>
      <p:sp>
        <p:nvSpPr>
          <p:cNvPr id="18" name="TextBox 17">
            <a:extLst>
              <a:ext uri="{FF2B5EF4-FFF2-40B4-BE49-F238E27FC236}">
                <a16:creationId xmlns:a16="http://schemas.microsoft.com/office/drawing/2014/main" id="{74A691DB-7F17-054D-BF75-BFA76C47F961}"/>
              </a:ext>
            </a:extLst>
          </p:cNvPr>
          <p:cNvSpPr txBox="1"/>
          <p:nvPr/>
        </p:nvSpPr>
        <p:spPr>
          <a:xfrm>
            <a:off x="6557274" y="5744218"/>
            <a:ext cx="889987" cy="369332"/>
          </a:xfrm>
          <a:prstGeom prst="rect">
            <a:avLst/>
          </a:prstGeom>
          <a:noFill/>
        </p:spPr>
        <p:txBody>
          <a:bodyPr wrap="none" rtlCol="0">
            <a:spAutoFit/>
          </a:bodyPr>
          <a:lstStyle/>
          <a:p>
            <a:r>
              <a:rPr lang="fr-FR" dirty="0"/>
              <a:t>1000 m</a:t>
            </a:r>
          </a:p>
        </p:txBody>
      </p:sp>
      <p:sp>
        <p:nvSpPr>
          <p:cNvPr id="21" name="TextBox 20">
            <a:extLst>
              <a:ext uri="{FF2B5EF4-FFF2-40B4-BE49-F238E27FC236}">
                <a16:creationId xmlns:a16="http://schemas.microsoft.com/office/drawing/2014/main" id="{89E2B979-7BC4-5943-B9B9-BA4818CAE5EB}"/>
              </a:ext>
            </a:extLst>
          </p:cNvPr>
          <p:cNvSpPr txBox="1"/>
          <p:nvPr/>
        </p:nvSpPr>
        <p:spPr>
          <a:xfrm>
            <a:off x="10440706" y="5667494"/>
            <a:ext cx="877163" cy="369332"/>
          </a:xfrm>
          <a:prstGeom prst="rect">
            <a:avLst/>
          </a:prstGeom>
          <a:noFill/>
        </p:spPr>
        <p:txBody>
          <a:bodyPr wrap="none" rtlCol="0">
            <a:spAutoFit/>
          </a:bodyPr>
          <a:lstStyle/>
          <a:p>
            <a:r>
              <a:rPr lang="fr-FR" dirty="0"/>
              <a:t>150 km</a:t>
            </a:r>
          </a:p>
        </p:txBody>
      </p:sp>
      <p:cxnSp>
        <p:nvCxnSpPr>
          <p:cNvPr id="22" name="Straight Connector 21">
            <a:extLst>
              <a:ext uri="{FF2B5EF4-FFF2-40B4-BE49-F238E27FC236}">
                <a16:creationId xmlns:a16="http://schemas.microsoft.com/office/drawing/2014/main" id="{935C8ED5-2D0D-494C-AE5C-FC8BABBFC293}"/>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76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91160-8007-DA4A-9EDD-B76B04A49BA6}"/>
              </a:ext>
            </a:extLst>
          </p:cNvPr>
          <p:cNvSpPr/>
          <p:nvPr/>
        </p:nvSpPr>
        <p:spPr>
          <a:xfrm>
            <a:off x="536273" y="492780"/>
            <a:ext cx="11655727"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Cartographie numérique à l'échelle continentale</a:t>
            </a:r>
          </a:p>
        </p:txBody>
      </p:sp>
      <p:sp>
        <p:nvSpPr>
          <p:cNvPr id="6" name="TextBox 5">
            <a:extLst>
              <a:ext uri="{FF2B5EF4-FFF2-40B4-BE49-F238E27FC236}">
                <a16:creationId xmlns:a16="http://schemas.microsoft.com/office/drawing/2014/main" id="{E7DCC67F-D469-EF4B-993B-232A95CCB622}"/>
              </a:ext>
            </a:extLst>
          </p:cNvPr>
          <p:cNvSpPr txBox="1"/>
          <p:nvPr/>
        </p:nvSpPr>
        <p:spPr>
          <a:xfrm>
            <a:off x="521985" y="1235077"/>
            <a:ext cx="5742274"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a:t>Cartes 3D de la propriété numérique du sol australien</a:t>
            </a:r>
          </a:p>
        </p:txBody>
      </p:sp>
      <p:pic>
        <p:nvPicPr>
          <p:cNvPr id="14" name="Picture 13" descr="Figure1S_maps.jpg">
            <a:extLst>
              <a:ext uri="{FF2B5EF4-FFF2-40B4-BE49-F238E27FC236}">
                <a16:creationId xmlns:a16="http://schemas.microsoft.com/office/drawing/2014/main" id="{F1F4C50F-A30D-C949-A6B0-554B9548376B}"/>
              </a:ext>
            </a:extLst>
          </p:cNvPr>
          <p:cNvPicPr>
            <a:picLocks noChangeAspect="1"/>
          </p:cNvPicPr>
          <p:nvPr/>
        </p:nvPicPr>
        <p:blipFill rotWithShape="1">
          <a:blip r:embed="rId3">
            <a:extLst>
              <a:ext uri="{28A0092B-C50C-407E-A947-70E740481C1C}">
                <a14:useLocalDpi xmlns:a14="http://schemas.microsoft.com/office/drawing/2010/main" val="0"/>
              </a:ext>
            </a:extLst>
          </a:blip>
          <a:srcRect b="-194"/>
          <a:stretch/>
        </p:blipFill>
        <p:spPr>
          <a:xfrm>
            <a:off x="6782660" y="1235077"/>
            <a:ext cx="5243273" cy="5348184"/>
          </a:xfrm>
          <a:prstGeom prst="rect">
            <a:avLst/>
          </a:prstGeom>
        </p:spPr>
      </p:pic>
      <p:pic>
        <p:nvPicPr>
          <p:cNvPr id="16" name="Picture 15" descr="Screen Shot 2014-10-28 at 8.13.14 am.png">
            <a:extLst>
              <a:ext uri="{FF2B5EF4-FFF2-40B4-BE49-F238E27FC236}">
                <a16:creationId xmlns:a16="http://schemas.microsoft.com/office/drawing/2014/main" id="{F65BF8FE-41BD-FA48-A1AF-075A11A37D99}"/>
              </a:ext>
            </a:extLst>
          </p:cNvPr>
          <p:cNvPicPr>
            <a:picLocks noChangeAspect="1"/>
          </p:cNvPicPr>
          <p:nvPr/>
        </p:nvPicPr>
        <p:blipFill rotWithShape="1">
          <a:blip r:embed="rId4">
            <a:extLst>
              <a:ext uri="{28A0092B-C50C-407E-A947-70E740481C1C}">
                <a14:useLocalDpi xmlns:a14="http://schemas.microsoft.com/office/drawing/2010/main" val="0"/>
              </a:ext>
            </a:extLst>
          </a:blip>
          <a:srcRect t="12587" r="6967" b="19560"/>
          <a:stretch/>
        </p:blipFill>
        <p:spPr>
          <a:xfrm>
            <a:off x="1235391" y="2011125"/>
            <a:ext cx="4271059" cy="642930"/>
          </a:xfrm>
          <a:prstGeom prst="rect">
            <a:avLst/>
          </a:prstGeom>
        </p:spPr>
      </p:pic>
      <p:pic>
        <p:nvPicPr>
          <p:cNvPr id="3" name="Picture 2">
            <a:extLst>
              <a:ext uri="{FF2B5EF4-FFF2-40B4-BE49-F238E27FC236}">
                <a16:creationId xmlns:a16="http://schemas.microsoft.com/office/drawing/2014/main" id="{05D60788-7BC5-9244-817E-DEEA1D47CCE8}"/>
              </a:ext>
            </a:extLst>
          </p:cNvPr>
          <p:cNvPicPr>
            <a:picLocks noChangeAspect="1"/>
          </p:cNvPicPr>
          <p:nvPr/>
        </p:nvPicPr>
        <p:blipFill>
          <a:blip r:embed="rId5"/>
          <a:stretch>
            <a:fillRect/>
          </a:stretch>
        </p:blipFill>
        <p:spPr>
          <a:xfrm>
            <a:off x="622365" y="3260384"/>
            <a:ext cx="5708998" cy="2902474"/>
          </a:xfrm>
          <a:prstGeom prst="rect">
            <a:avLst/>
          </a:prstGeom>
        </p:spPr>
      </p:pic>
      <p:sp>
        <p:nvSpPr>
          <p:cNvPr id="21" name="TextBox 20">
            <a:extLst>
              <a:ext uri="{FF2B5EF4-FFF2-40B4-BE49-F238E27FC236}">
                <a16:creationId xmlns:a16="http://schemas.microsoft.com/office/drawing/2014/main" id="{7AF0E4BB-B6B6-0446-921E-3B485E322FE7}"/>
              </a:ext>
            </a:extLst>
          </p:cNvPr>
          <p:cNvSpPr txBox="1"/>
          <p:nvPr/>
        </p:nvSpPr>
        <p:spPr>
          <a:xfrm>
            <a:off x="615954" y="2737531"/>
            <a:ext cx="5518242" cy="492443"/>
          </a:xfrm>
          <a:prstGeom prst="rect">
            <a:avLst/>
          </a:prstGeom>
          <a:noFill/>
        </p:spPr>
        <p:txBody>
          <a:bodyPr wrap="none" rtlCol="0">
            <a:spAutoFit/>
          </a:bodyPr>
          <a:lstStyle/>
          <a:p>
            <a:r>
              <a:rPr lang="fr-FR" sz="2600" dirty="0"/>
              <a:t>DSM à </a:t>
            </a:r>
            <a:r>
              <a:rPr lang="fr-FR" sz="2600" dirty="0" err="1"/>
              <a:t>Globalsoilmap.net</a:t>
            </a:r>
            <a:r>
              <a:rPr lang="fr-FR" sz="2600" dirty="0"/>
              <a:t> spécifications</a:t>
            </a:r>
          </a:p>
        </p:txBody>
      </p:sp>
      <p:sp>
        <p:nvSpPr>
          <p:cNvPr id="23" name="TextBox 22">
            <a:extLst>
              <a:ext uri="{FF2B5EF4-FFF2-40B4-BE49-F238E27FC236}">
                <a16:creationId xmlns:a16="http://schemas.microsoft.com/office/drawing/2014/main" id="{9D023673-B4F2-BC40-8A00-5AE4AD35CB38}"/>
              </a:ext>
            </a:extLst>
          </p:cNvPr>
          <p:cNvSpPr txBox="1"/>
          <p:nvPr/>
        </p:nvSpPr>
        <p:spPr>
          <a:xfrm>
            <a:off x="502685" y="6162858"/>
            <a:ext cx="6229526" cy="646331"/>
          </a:xfrm>
          <a:prstGeom prst="rect">
            <a:avLst/>
          </a:prstGeom>
          <a:noFill/>
        </p:spPr>
        <p:txBody>
          <a:bodyPr wrap="none" rtlCol="0">
            <a:spAutoFit/>
          </a:bodyPr>
          <a:lstStyle/>
          <a:p>
            <a:r>
              <a:rPr lang="fr-FR" dirty="0" err="1"/>
              <a:t>Viscarra</a:t>
            </a:r>
            <a:r>
              <a:rPr lang="fr-FR" dirty="0"/>
              <a:t> Rossel et al. (2015); Grundy, </a:t>
            </a:r>
            <a:r>
              <a:rPr lang="fr-FR" dirty="0" err="1"/>
              <a:t>Viscarra</a:t>
            </a:r>
            <a:r>
              <a:rPr lang="fr-FR" dirty="0"/>
              <a:t> Rossel et al. (2015)</a:t>
            </a:r>
          </a:p>
          <a:p>
            <a:r>
              <a:rPr lang="fr-FR" dirty="0"/>
              <a:t>Behrens, </a:t>
            </a:r>
            <a:r>
              <a:rPr lang="fr-FR" dirty="0" err="1"/>
              <a:t>Viscarra</a:t>
            </a:r>
            <a:r>
              <a:rPr lang="fr-FR" dirty="0"/>
              <a:t> Rossel et al. (2015) SR</a:t>
            </a:r>
          </a:p>
        </p:txBody>
      </p:sp>
      <p:cxnSp>
        <p:nvCxnSpPr>
          <p:cNvPr id="9" name="Straight Connector 8">
            <a:extLst>
              <a:ext uri="{FF2B5EF4-FFF2-40B4-BE49-F238E27FC236}">
                <a16:creationId xmlns:a16="http://schemas.microsoft.com/office/drawing/2014/main" id="{2D2B2F12-6F88-2944-99E2-4558C3AC4A9B}"/>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443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F1F2BB-6537-7748-936C-305E89C50440}"/>
              </a:ext>
            </a:extLst>
          </p:cNvPr>
          <p:cNvSpPr/>
          <p:nvPr/>
        </p:nvSpPr>
        <p:spPr>
          <a:xfrm>
            <a:off x="530227" y="492125"/>
            <a:ext cx="113712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Stocks de C organique, composition et vulnérabilité</a:t>
            </a:r>
          </a:p>
        </p:txBody>
      </p:sp>
      <p:sp>
        <p:nvSpPr>
          <p:cNvPr id="3" name="TextBox 2">
            <a:extLst>
              <a:ext uri="{FF2B5EF4-FFF2-40B4-BE49-F238E27FC236}">
                <a16:creationId xmlns:a16="http://schemas.microsoft.com/office/drawing/2014/main" id="{E2C5C9EF-15F3-D446-A938-054FAE9336B4}"/>
              </a:ext>
            </a:extLst>
          </p:cNvPr>
          <p:cNvSpPr txBox="1"/>
          <p:nvPr/>
        </p:nvSpPr>
        <p:spPr>
          <a:xfrm>
            <a:off x="515939" y="1628316"/>
            <a:ext cx="4977958"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a:t>Stocks de C organiques de base pour l'Australie</a:t>
            </a:r>
          </a:p>
        </p:txBody>
      </p:sp>
      <p:pic>
        <p:nvPicPr>
          <p:cNvPr id="15" name="Picture 14">
            <a:extLst>
              <a:ext uri="{FF2B5EF4-FFF2-40B4-BE49-F238E27FC236}">
                <a16:creationId xmlns:a16="http://schemas.microsoft.com/office/drawing/2014/main" id="{E3979108-5E23-1945-84B7-3A5DF2528CB9}"/>
              </a:ext>
            </a:extLst>
          </p:cNvPr>
          <p:cNvPicPr>
            <a:picLocks noChangeAspect="1"/>
          </p:cNvPicPr>
          <p:nvPr/>
        </p:nvPicPr>
        <p:blipFill>
          <a:blip r:embed="rId3"/>
          <a:stretch>
            <a:fillRect/>
          </a:stretch>
        </p:blipFill>
        <p:spPr>
          <a:xfrm>
            <a:off x="5502284" y="1222781"/>
            <a:ext cx="6433851" cy="2693663"/>
          </a:xfrm>
          <a:prstGeom prst="rect">
            <a:avLst/>
          </a:prstGeom>
        </p:spPr>
      </p:pic>
      <p:sp>
        <p:nvSpPr>
          <p:cNvPr id="28" name="TextBox 27">
            <a:extLst>
              <a:ext uri="{FF2B5EF4-FFF2-40B4-BE49-F238E27FC236}">
                <a16:creationId xmlns:a16="http://schemas.microsoft.com/office/drawing/2014/main" id="{F97CC84A-D055-3449-9C5A-CAD70CB2E155}"/>
              </a:ext>
            </a:extLst>
          </p:cNvPr>
          <p:cNvSpPr txBox="1"/>
          <p:nvPr/>
        </p:nvSpPr>
        <p:spPr>
          <a:xfrm>
            <a:off x="515939" y="3179962"/>
            <a:ext cx="6699250"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a:t>Compartimentation du C organique du sol pour éclairer la modélisation</a:t>
            </a:r>
          </a:p>
        </p:txBody>
      </p:sp>
      <p:sp>
        <p:nvSpPr>
          <p:cNvPr id="37" name="TextBox 36">
            <a:extLst>
              <a:ext uri="{FF2B5EF4-FFF2-40B4-BE49-F238E27FC236}">
                <a16:creationId xmlns:a16="http://schemas.microsoft.com/office/drawing/2014/main" id="{36AC0D58-DBC2-AB49-8AC3-73F585BCF5B9}"/>
              </a:ext>
            </a:extLst>
          </p:cNvPr>
          <p:cNvSpPr txBox="1"/>
          <p:nvPr/>
        </p:nvSpPr>
        <p:spPr>
          <a:xfrm>
            <a:off x="515938" y="2517742"/>
            <a:ext cx="3201710" cy="369332"/>
          </a:xfrm>
          <a:prstGeom prst="rect">
            <a:avLst/>
          </a:prstGeom>
          <a:noFill/>
        </p:spPr>
        <p:txBody>
          <a:bodyPr wrap="none" rtlCol="0">
            <a:spAutoFit/>
          </a:bodyPr>
          <a:lstStyle/>
          <a:p>
            <a:r>
              <a:rPr lang="fr-FR" dirty="0" err="1"/>
              <a:t>Viscarra</a:t>
            </a:r>
            <a:r>
              <a:rPr lang="fr-FR" dirty="0"/>
              <a:t> Rossel et al. (2014) GCB</a:t>
            </a:r>
          </a:p>
        </p:txBody>
      </p:sp>
      <p:sp>
        <p:nvSpPr>
          <p:cNvPr id="38" name="TextBox 37">
            <a:extLst>
              <a:ext uri="{FF2B5EF4-FFF2-40B4-BE49-F238E27FC236}">
                <a16:creationId xmlns:a16="http://schemas.microsoft.com/office/drawing/2014/main" id="{CEF6079B-7141-A046-80E6-461EBC81FC6A}"/>
              </a:ext>
            </a:extLst>
          </p:cNvPr>
          <p:cNvSpPr txBox="1"/>
          <p:nvPr/>
        </p:nvSpPr>
        <p:spPr>
          <a:xfrm>
            <a:off x="515938" y="6423340"/>
            <a:ext cx="4252318" cy="369332"/>
          </a:xfrm>
          <a:prstGeom prst="rect">
            <a:avLst/>
          </a:prstGeom>
          <a:noFill/>
        </p:spPr>
        <p:txBody>
          <a:bodyPr wrap="none" rtlCol="0">
            <a:spAutoFit/>
          </a:bodyPr>
          <a:lstStyle/>
          <a:p>
            <a:r>
              <a:rPr lang="fr-FR" dirty="0" err="1"/>
              <a:t>Viscarra</a:t>
            </a:r>
            <a:r>
              <a:rPr lang="fr-FR" dirty="0"/>
              <a:t> Rossel et al. (2018) NG (</a:t>
            </a:r>
            <a:r>
              <a:rPr lang="fr-FR" dirty="0" err="1"/>
              <a:t>submitted</a:t>
            </a:r>
            <a:r>
              <a:rPr lang="fr-FR" dirty="0"/>
              <a:t>)</a:t>
            </a:r>
          </a:p>
        </p:txBody>
      </p:sp>
      <p:grpSp>
        <p:nvGrpSpPr>
          <p:cNvPr id="43" name="Group 42">
            <a:extLst>
              <a:ext uri="{FF2B5EF4-FFF2-40B4-BE49-F238E27FC236}">
                <a16:creationId xmlns:a16="http://schemas.microsoft.com/office/drawing/2014/main" id="{DED1D495-90A1-6D48-BE73-DCAA2068B572}"/>
              </a:ext>
            </a:extLst>
          </p:cNvPr>
          <p:cNvGrpSpPr/>
          <p:nvPr/>
        </p:nvGrpSpPr>
        <p:grpSpPr>
          <a:xfrm>
            <a:off x="1000125" y="4113598"/>
            <a:ext cx="10798437" cy="2548281"/>
            <a:chOff x="1000125" y="4270766"/>
            <a:chExt cx="10798437" cy="2548281"/>
          </a:xfrm>
        </p:grpSpPr>
        <p:grpSp>
          <p:nvGrpSpPr>
            <p:cNvPr id="41" name="Group 40">
              <a:extLst>
                <a:ext uri="{FF2B5EF4-FFF2-40B4-BE49-F238E27FC236}">
                  <a16:creationId xmlns:a16="http://schemas.microsoft.com/office/drawing/2014/main" id="{FBF0F19F-43FE-4041-89FE-B9E5542F7FB5}"/>
                </a:ext>
              </a:extLst>
            </p:cNvPr>
            <p:cNvGrpSpPr/>
            <p:nvPr/>
          </p:nvGrpSpPr>
          <p:grpSpPr>
            <a:xfrm>
              <a:off x="1000125" y="4270766"/>
              <a:ext cx="8535710" cy="2548281"/>
              <a:chOff x="3400425" y="4246631"/>
              <a:chExt cx="8535710" cy="2548281"/>
            </a:xfrm>
          </p:grpSpPr>
          <p:grpSp>
            <p:nvGrpSpPr>
              <p:cNvPr id="29" name="Group 28">
                <a:extLst>
                  <a:ext uri="{FF2B5EF4-FFF2-40B4-BE49-F238E27FC236}">
                    <a16:creationId xmlns:a16="http://schemas.microsoft.com/office/drawing/2014/main" id="{4D309A39-59A2-EC47-A130-1ADA36B07268}"/>
                  </a:ext>
                </a:extLst>
              </p:cNvPr>
              <p:cNvGrpSpPr/>
              <p:nvPr/>
            </p:nvGrpSpPr>
            <p:grpSpPr>
              <a:xfrm>
                <a:off x="3400425" y="4585483"/>
                <a:ext cx="8535710" cy="1943591"/>
                <a:chOff x="3400425" y="3942539"/>
                <a:chExt cx="8535710" cy="1943591"/>
              </a:xfrm>
            </p:grpSpPr>
            <p:grpSp>
              <p:nvGrpSpPr>
                <p:cNvPr id="26" name="Group 25">
                  <a:extLst>
                    <a:ext uri="{FF2B5EF4-FFF2-40B4-BE49-F238E27FC236}">
                      <a16:creationId xmlns:a16="http://schemas.microsoft.com/office/drawing/2014/main" id="{AC9B3D60-D88F-D74C-8CC5-317B642B6186}"/>
                    </a:ext>
                  </a:extLst>
                </p:cNvPr>
                <p:cNvGrpSpPr/>
                <p:nvPr/>
              </p:nvGrpSpPr>
              <p:grpSpPr>
                <a:xfrm>
                  <a:off x="5357454" y="3942539"/>
                  <a:ext cx="6578681" cy="1943591"/>
                  <a:chOff x="2819634" y="3961552"/>
                  <a:chExt cx="6578681" cy="1943591"/>
                </a:xfrm>
              </p:grpSpPr>
              <p:pic>
                <p:nvPicPr>
                  <p:cNvPr id="17" name="Picture 16">
                    <a:extLst>
                      <a:ext uri="{FF2B5EF4-FFF2-40B4-BE49-F238E27FC236}">
                        <a16:creationId xmlns:a16="http://schemas.microsoft.com/office/drawing/2014/main" id="{B5EED64E-F211-1546-B1A8-6586B1052F62}"/>
                      </a:ext>
                    </a:extLst>
                  </p:cNvPr>
                  <p:cNvPicPr>
                    <a:picLocks noChangeAspect="1"/>
                  </p:cNvPicPr>
                  <p:nvPr/>
                </p:nvPicPr>
                <p:blipFill>
                  <a:blip r:embed="rId4"/>
                  <a:stretch>
                    <a:fillRect/>
                  </a:stretch>
                </p:blipFill>
                <p:spPr>
                  <a:xfrm>
                    <a:off x="3009854" y="4298593"/>
                    <a:ext cx="1930781" cy="1603629"/>
                  </a:xfrm>
                  <a:prstGeom prst="rect">
                    <a:avLst/>
                  </a:prstGeom>
                </p:spPr>
              </p:pic>
              <p:pic>
                <p:nvPicPr>
                  <p:cNvPr id="18" name="Picture 17">
                    <a:extLst>
                      <a:ext uri="{FF2B5EF4-FFF2-40B4-BE49-F238E27FC236}">
                        <a16:creationId xmlns:a16="http://schemas.microsoft.com/office/drawing/2014/main" id="{C7A6B17D-D997-1347-9D7A-7F5AF991FF25}"/>
                      </a:ext>
                    </a:extLst>
                  </p:cNvPr>
                  <p:cNvPicPr>
                    <a:picLocks noChangeAspect="1"/>
                  </p:cNvPicPr>
                  <p:nvPr/>
                </p:nvPicPr>
                <p:blipFill>
                  <a:blip r:embed="rId5"/>
                  <a:stretch>
                    <a:fillRect/>
                  </a:stretch>
                </p:blipFill>
                <p:spPr>
                  <a:xfrm>
                    <a:off x="5276347" y="4307356"/>
                    <a:ext cx="1922018" cy="1594866"/>
                  </a:xfrm>
                  <a:prstGeom prst="rect">
                    <a:avLst/>
                  </a:prstGeom>
                </p:spPr>
              </p:pic>
              <p:pic>
                <p:nvPicPr>
                  <p:cNvPr id="19" name="Picture 18">
                    <a:extLst>
                      <a:ext uri="{FF2B5EF4-FFF2-40B4-BE49-F238E27FC236}">
                        <a16:creationId xmlns:a16="http://schemas.microsoft.com/office/drawing/2014/main" id="{16D1104C-1D29-4745-8F03-6F244B948F7F}"/>
                      </a:ext>
                    </a:extLst>
                  </p:cNvPr>
                  <p:cNvPicPr>
                    <a:picLocks noChangeAspect="1"/>
                  </p:cNvPicPr>
                  <p:nvPr/>
                </p:nvPicPr>
                <p:blipFill>
                  <a:blip r:embed="rId6"/>
                  <a:stretch>
                    <a:fillRect/>
                  </a:stretch>
                </p:blipFill>
                <p:spPr>
                  <a:xfrm>
                    <a:off x="7467534" y="4307356"/>
                    <a:ext cx="1930781" cy="1597787"/>
                  </a:xfrm>
                  <a:prstGeom prst="rect">
                    <a:avLst/>
                  </a:prstGeom>
                </p:spPr>
              </p:pic>
              <p:sp>
                <p:nvSpPr>
                  <p:cNvPr id="23" name="Rectangle 22">
                    <a:extLst>
                      <a:ext uri="{FF2B5EF4-FFF2-40B4-BE49-F238E27FC236}">
                        <a16:creationId xmlns:a16="http://schemas.microsoft.com/office/drawing/2014/main" id="{7083A758-1B78-0F41-B38A-061D5A726C32}"/>
                      </a:ext>
                    </a:extLst>
                  </p:cNvPr>
                  <p:cNvSpPr/>
                  <p:nvPr/>
                </p:nvSpPr>
                <p:spPr>
                  <a:xfrm>
                    <a:off x="2819634" y="3961552"/>
                    <a:ext cx="2536742" cy="369332"/>
                  </a:xfrm>
                  <a:prstGeom prst="rect">
                    <a:avLst/>
                  </a:prstGeom>
                </p:spPr>
                <p:txBody>
                  <a:bodyPr wrap="square">
                    <a:spAutoFit/>
                  </a:bodyPr>
                  <a:lstStyle/>
                  <a:p>
                    <a:r>
                      <a:rPr lang="en-US" b="1" dirty="0">
                        <a:ea typeface="Helvetica" charset="0"/>
                        <a:cs typeface="Helvetica" charset="0"/>
                      </a:rPr>
                      <a:t>Particulate 2–0.05 mm</a:t>
                    </a:r>
                    <a:endParaRPr lang="en-US" b="1" dirty="0"/>
                  </a:p>
                </p:txBody>
              </p:sp>
              <p:sp>
                <p:nvSpPr>
                  <p:cNvPr id="24" name="Rectangle 23">
                    <a:extLst>
                      <a:ext uri="{FF2B5EF4-FFF2-40B4-BE49-F238E27FC236}">
                        <a16:creationId xmlns:a16="http://schemas.microsoft.com/office/drawing/2014/main" id="{B7A85285-51E4-D244-944F-58A597BEF356}"/>
                      </a:ext>
                    </a:extLst>
                  </p:cNvPr>
                  <p:cNvSpPr/>
                  <p:nvPr/>
                </p:nvSpPr>
                <p:spPr>
                  <a:xfrm>
                    <a:off x="5366338" y="3961552"/>
                    <a:ext cx="1864613" cy="369332"/>
                  </a:xfrm>
                  <a:prstGeom prst="rect">
                    <a:avLst/>
                  </a:prstGeom>
                </p:spPr>
                <p:txBody>
                  <a:bodyPr wrap="none">
                    <a:spAutoFit/>
                  </a:bodyPr>
                  <a:lstStyle/>
                  <a:p>
                    <a:r>
                      <a:rPr lang="en-US" b="1" dirty="0">
                        <a:ea typeface="Helvetica" charset="0"/>
                        <a:cs typeface="Helvetica" charset="0"/>
                      </a:rPr>
                      <a:t>Humus &lt;0.05 mm</a:t>
                    </a:r>
                    <a:endParaRPr lang="en-US" b="1" dirty="0"/>
                  </a:p>
                </p:txBody>
              </p:sp>
              <p:sp>
                <p:nvSpPr>
                  <p:cNvPr id="25" name="Rectangle 24">
                    <a:extLst>
                      <a:ext uri="{FF2B5EF4-FFF2-40B4-BE49-F238E27FC236}">
                        <a16:creationId xmlns:a16="http://schemas.microsoft.com/office/drawing/2014/main" id="{977605C2-C9D9-C64F-AA80-5D7EB1132634}"/>
                      </a:ext>
                    </a:extLst>
                  </p:cNvPr>
                  <p:cNvSpPr/>
                  <p:nvPr/>
                </p:nvSpPr>
                <p:spPr>
                  <a:xfrm>
                    <a:off x="7495524" y="3961552"/>
                    <a:ext cx="1769331" cy="369332"/>
                  </a:xfrm>
                  <a:prstGeom prst="rect">
                    <a:avLst/>
                  </a:prstGeom>
                </p:spPr>
                <p:txBody>
                  <a:bodyPr wrap="none">
                    <a:spAutoFit/>
                  </a:bodyPr>
                  <a:lstStyle/>
                  <a:p>
                    <a:r>
                      <a:rPr lang="en-US" b="1" dirty="0">
                        <a:ea typeface="Helvetica" charset="0"/>
                        <a:cs typeface="Helvetica" charset="0"/>
                      </a:rPr>
                      <a:t>Resistant &lt;2 mm</a:t>
                    </a:r>
                    <a:endParaRPr lang="en-US" b="1" dirty="0"/>
                  </a:p>
                </p:txBody>
              </p:sp>
            </p:grpSp>
            <p:pic>
              <p:nvPicPr>
                <p:cNvPr id="27" name="Picture 26">
                  <a:extLst>
                    <a:ext uri="{FF2B5EF4-FFF2-40B4-BE49-F238E27FC236}">
                      <a16:creationId xmlns:a16="http://schemas.microsoft.com/office/drawing/2014/main" id="{2268FCCC-DA8E-DE45-95F3-6F26FE0C7386}"/>
                    </a:ext>
                  </a:extLst>
                </p:cNvPr>
                <p:cNvPicPr>
                  <a:picLocks noChangeAspect="1"/>
                </p:cNvPicPr>
                <p:nvPr/>
              </p:nvPicPr>
              <p:blipFill>
                <a:blip r:embed="rId7"/>
                <a:stretch>
                  <a:fillRect/>
                </a:stretch>
              </p:blipFill>
              <p:spPr>
                <a:xfrm>
                  <a:off x="3400425" y="4179867"/>
                  <a:ext cx="1907290" cy="1703342"/>
                </a:xfrm>
                <a:prstGeom prst="rect">
                  <a:avLst/>
                </a:prstGeom>
              </p:spPr>
            </p:pic>
          </p:grpSp>
          <p:grpSp>
            <p:nvGrpSpPr>
              <p:cNvPr id="31" name="Group 30">
                <a:extLst>
                  <a:ext uri="{FF2B5EF4-FFF2-40B4-BE49-F238E27FC236}">
                    <a16:creationId xmlns:a16="http://schemas.microsoft.com/office/drawing/2014/main" id="{A457A713-9AAA-6442-AADF-9FDD88360CD1}"/>
                  </a:ext>
                </a:extLst>
              </p:cNvPr>
              <p:cNvGrpSpPr/>
              <p:nvPr/>
            </p:nvGrpSpPr>
            <p:grpSpPr>
              <a:xfrm>
                <a:off x="10219391" y="6303372"/>
                <a:ext cx="1502706" cy="491540"/>
                <a:chOff x="3185253" y="4037690"/>
                <a:chExt cx="2072640" cy="664262"/>
              </a:xfrm>
            </p:grpSpPr>
            <p:sp>
              <p:nvSpPr>
                <p:cNvPr id="32" name="TextBox 31">
                  <a:extLst>
                    <a:ext uri="{FF2B5EF4-FFF2-40B4-BE49-F238E27FC236}">
                      <a16:creationId xmlns:a16="http://schemas.microsoft.com/office/drawing/2014/main" id="{9DBB8667-26EC-4146-811F-BE56E47A0D1B}"/>
                    </a:ext>
                  </a:extLst>
                </p:cNvPr>
                <p:cNvSpPr txBox="1"/>
                <p:nvPr/>
              </p:nvSpPr>
              <p:spPr>
                <a:xfrm>
                  <a:off x="3243072" y="4037690"/>
                  <a:ext cx="861133" cy="276999"/>
                </a:xfrm>
                <a:prstGeom prst="rect">
                  <a:avLst/>
                </a:prstGeom>
                <a:noFill/>
              </p:spPr>
              <p:txBody>
                <a:bodyPr wrap="none" rtlCol="0">
                  <a:spAutoFit/>
                </a:bodyPr>
                <a:lstStyle/>
                <a:p>
                  <a:r>
                    <a:rPr lang="en-US" sz="1200" b="1" i="1" dirty="0">
                      <a:latin typeface="Helvetica" charset="0"/>
                      <a:ea typeface="Helvetica" charset="0"/>
                      <a:cs typeface="Helvetica" charset="0"/>
                    </a:rPr>
                    <a:t>S</a:t>
                  </a:r>
                  <a:r>
                    <a:rPr lang="en-US" sz="1200" b="1" baseline="-25000" dirty="0">
                      <a:latin typeface="Helvetica" charset="0"/>
                      <a:ea typeface="Helvetica" charset="0"/>
                      <a:cs typeface="Helvetica" charset="0"/>
                    </a:rPr>
                    <a:t>CF </a:t>
                  </a:r>
                  <a:r>
                    <a:rPr lang="en-US" sz="1200" b="1" dirty="0">
                      <a:latin typeface="Helvetica" charset="0"/>
                      <a:ea typeface="Helvetica" charset="0"/>
                      <a:cs typeface="Helvetica" charset="0"/>
                    </a:rPr>
                    <a:t>/t ha</a:t>
                  </a:r>
                  <a:r>
                    <a:rPr lang="en-US" sz="1200" b="1" baseline="30000" dirty="0">
                      <a:latin typeface="Helvetica" charset="0"/>
                      <a:ea typeface="Helvetica" charset="0"/>
                      <a:cs typeface="Helvetica" charset="0"/>
                    </a:rPr>
                    <a:t>-1</a:t>
                  </a:r>
                </a:p>
              </p:txBody>
            </p:sp>
            <p:pic>
              <p:nvPicPr>
                <p:cNvPr id="33" name="Picture 32">
                  <a:extLst>
                    <a:ext uri="{FF2B5EF4-FFF2-40B4-BE49-F238E27FC236}">
                      <a16:creationId xmlns:a16="http://schemas.microsoft.com/office/drawing/2014/main" id="{9D8BDF37-AE66-D24D-9DBB-0EE7D350F2A1}"/>
                    </a:ext>
                  </a:extLst>
                </p:cNvPr>
                <p:cNvPicPr>
                  <a:picLocks noChangeAspect="1"/>
                </p:cNvPicPr>
                <p:nvPr/>
              </p:nvPicPr>
              <p:blipFill rotWithShape="1">
                <a:blip r:embed="rId8">
                  <a:extLst>
                    <a:ext uri="{28A0092B-C50C-407E-A947-70E740481C1C}">
                      <a14:useLocalDpi xmlns:a14="http://schemas.microsoft.com/office/drawing/2010/main" val="0"/>
                    </a:ext>
                  </a:extLst>
                </a:blip>
                <a:srcRect l="18719" t="86779" r="34673" b="2138"/>
                <a:stretch/>
              </p:blipFill>
              <p:spPr>
                <a:xfrm>
                  <a:off x="3185253" y="4314687"/>
                  <a:ext cx="2072640" cy="387265"/>
                </a:xfrm>
                <a:prstGeom prst="rect">
                  <a:avLst/>
                </a:prstGeom>
              </p:spPr>
            </p:pic>
          </p:grpSp>
          <p:sp>
            <p:nvSpPr>
              <p:cNvPr id="34" name="Notched Right Arrow 33">
                <a:extLst>
                  <a:ext uri="{FF2B5EF4-FFF2-40B4-BE49-F238E27FC236}">
                    <a16:creationId xmlns:a16="http://schemas.microsoft.com/office/drawing/2014/main" id="{DA38BC4E-6542-3549-9984-59B11848F085}"/>
                  </a:ext>
                </a:extLst>
              </p:cNvPr>
              <p:cNvSpPr/>
              <p:nvPr/>
            </p:nvSpPr>
            <p:spPr>
              <a:xfrm>
                <a:off x="7110158" y="4370934"/>
                <a:ext cx="3463321" cy="152775"/>
              </a:xfrm>
              <a:prstGeom prst="notchedRightArrow">
                <a:avLst>
                  <a:gd name="adj1" fmla="val 57095"/>
                  <a:gd name="adj2" fmla="val 75896"/>
                </a:avLst>
              </a:prstGeom>
              <a:gradFill flip="none" rotWithShape="1">
                <a:gsLst>
                  <a:gs pos="10000">
                    <a:schemeClr val="accent6">
                      <a:lumMod val="60000"/>
                      <a:lumOff val="40000"/>
                    </a:schemeClr>
                  </a:gs>
                  <a:gs pos="64000">
                    <a:schemeClr val="tx1">
                      <a:lumMod val="50000"/>
                      <a:lumOff val="50000"/>
                    </a:schemeClr>
                  </a:gs>
                  <a:gs pos="95000">
                    <a:schemeClr val="tx1"/>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D085369-2562-7C4A-8D20-2E031F528F80}"/>
                  </a:ext>
                </a:extLst>
              </p:cNvPr>
              <p:cNvSpPr/>
              <p:nvPr/>
            </p:nvSpPr>
            <p:spPr>
              <a:xfrm>
                <a:off x="5465853" y="4268225"/>
                <a:ext cx="1578958" cy="369332"/>
              </a:xfrm>
              <a:prstGeom prst="rect">
                <a:avLst/>
              </a:prstGeom>
            </p:spPr>
            <p:txBody>
              <a:bodyPr wrap="none">
                <a:spAutoFit/>
              </a:bodyPr>
              <a:lstStyle/>
              <a:p>
                <a:r>
                  <a:rPr lang="en-US" dirty="0">
                    <a:ea typeface="Helvetica" charset="0"/>
                    <a:cs typeface="Helvetica" charset="0"/>
                  </a:rPr>
                  <a:t>Decomposable</a:t>
                </a:r>
                <a:endParaRPr lang="fr-FR" dirty="0"/>
              </a:p>
            </p:txBody>
          </p:sp>
          <p:sp>
            <p:nvSpPr>
              <p:cNvPr id="36" name="Rectangle 35">
                <a:extLst>
                  <a:ext uri="{FF2B5EF4-FFF2-40B4-BE49-F238E27FC236}">
                    <a16:creationId xmlns:a16="http://schemas.microsoft.com/office/drawing/2014/main" id="{75642B07-DE17-8145-A4BC-EE42A9846CB9}"/>
                  </a:ext>
                </a:extLst>
              </p:cNvPr>
              <p:cNvSpPr/>
              <p:nvPr/>
            </p:nvSpPr>
            <p:spPr>
              <a:xfrm>
                <a:off x="10670194" y="4246631"/>
                <a:ext cx="1032334" cy="369332"/>
              </a:xfrm>
              <a:prstGeom prst="rect">
                <a:avLst/>
              </a:prstGeom>
            </p:spPr>
            <p:txBody>
              <a:bodyPr wrap="none">
                <a:spAutoFit/>
              </a:bodyPr>
              <a:lstStyle/>
              <a:p>
                <a:r>
                  <a:rPr lang="en-US" dirty="0">
                    <a:ea typeface="Helvetica" charset="0"/>
                    <a:cs typeface="Helvetica" charset="0"/>
                  </a:rPr>
                  <a:t>Resistant</a:t>
                </a:r>
                <a:endParaRPr lang="fr-FR" dirty="0"/>
              </a:p>
            </p:txBody>
          </p:sp>
        </p:grpSp>
        <p:pic>
          <p:nvPicPr>
            <p:cNvPr id="40" name="Picture 39">
              <a:extLst>
                <a:ext uri="{FF2B5EF4-FFF2-40B4-BE49-F238E27FC236}">
                  <a16:creationId xmlns:a16="http://schemas.microsoft.com/office/drawing/2014/main" id="{6A24C12A-DCDC-194A-8E38-C32F1CFD092E}"/>
                </a:ext>
              </a:extLst>
            </p:cNvPr>
            <p:cNvPicPr>
              <a:picLocks noChangeAspect="1"/>
            </p:cNvPicPr>
            <p:nvPr/>
          </p:nvPicPr>
          <p:blipFill rotWithShape="1">
            <a:blip r:embed="rId9"/>
            <a:srcRect r="36162"/>
            <a:stretch/>
          </p:blipFill>
          <p:spPr>
            <a:xfrm>
              <a:off x="9750889" y="4768809"/>
              <a:ext cx="2047673" cy="1920046"/>
            </a:xfrm>
            <a:prstGeom prst="rect">
              <a:avLst/>
            </a:prstGeom>
          </p:spPr>
        </p:pic>
        <p:sp>
          <p:nvSpPr>
            <p:cNvPr id="42" name="Rectangle 41">
              <a:extLst>
                <a:ext uri="{FF2B5EF4-FFF2-40B4-BE49-F238E27FC236}">
                  <a16:creationId xmlns:a16="http://schemas.microsoft.com/office/drawing/2014/main" id="{A4102AB1-13C0-844B-8F68-455A5C6D0EC3}"/>
                </a:ext>
              </a:extLst>
            </p:cNvPr>
            <p:cNvSpPr/>
            <p:nvPr/>
          </p:nvSpPr>
          <p:spPr>
            <a:xfrm>
              <a:off x="9919105" y="4609618"/>
              <a:ext cx="1404167" cy="369332"/>
            </a:xfrm>
            <a:prstGeom prst="rect">
              <a:avLst/>
            </a:prstGeom>
          </p:spPr>
          <p:txBody>
            <a:bodyPr wrap="none">
              <a:spAutoFit/>
            </a:bodyPr>
            <a:lstStyle/>
            <a:p>
              <a:r>
                <a:rPr lang="en-US" b="1" dirty="0">
                  <a:ea typeface="Helvetica" charset="0"/>
                  <a:cs typeface="Helvetica" charset="0"/>
                </a:rPr>
                <a:t>Vulnerability</a:t>
              </a:r>
              <a:endParaRPr lang="en-US" b="1" dirty="0"/>
            </a:p>
          </p:txBody>
        </p:sp>
      </p:grpSp>
      <p:cxnSp>
        <p:nvCxnSpPr>
          <p:cNvPr id="30" name="Straight Connector 29">
            <a:extLst>
              <a:ext uri="{FF2B5EF4-FFF2-40B4-BE49-F238E27FC236}">
                <a16:creationId xmlns:a16="http://schemas.microsoft.com/office/drawing/2014/main" id="{DA4E897E-A73B-0D44-8497-F6BF987C7054}"/>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297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98A0FA-9DD5-C34A-8A9C-6DE3B43527A6}"/>
              </a:ext>
            </a:extLst>
          </p:cNvPr>
          <p:cNvSpPr txBox="1"/>
          <p:nvPr/>
        </p:nvSpPr>
        <p:spPr>
          <a:xfrm>
            <a:off x="515938" y="492780"/>
            <a:ext cx="3276859"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Postes occupés</a:t>
            </a:r>
          </a:p>
        </p:txBody>
      </p:sp>
      <p:sp>
        <p:nvSpPr>
          <p:cNvPr id="3" name="TextBox 2">
            <a:extLst>
              <a:ext uri="{FF2B5EF4-FFF2-40B4-BE49-F238E27FC236}">
                <a16:creationId xmlns:a16="http://schemas.microsoft.com/office/drawing/2014/main" id="{BFF6E5BE-ED16-0048-88DE-5D72514C3F27}"/>
              </a:ext>
            </a:extLst>
          </p:cNvPr>
          <p:cNvSpPr txBox="1"/>
          <p:nvPr/>
        </p:nvSpPr>
        <p:spPr>
          <a:xfrm>
            <a:off x="515938" y="1299090"/>
            <a:ext cx="11676062" cy="5293757"/>
          </a:xfrm>
          <a:prstGeom prst="rect">
            <a:avLst/>
          </a:prstGeom>
          <a:noFill/>
        </p:spPr>
        <p:txBody>
          <a:bodyPr wrap="square" rtlCol="0">
            <a:spAutoFit/>
          </a:bodyPr>
          <a:lstStyle/>
          <a:p>
            <a:r>
              <a:rPr lang="fr-FR" sz="2600" dirty="0">
                <a:ea typeface="Verdana" panose="020B0604030504040204" pitchFamily="34" charset="0"/>
                <a:cs typeface="Verdana" panose="020B0604030504040204" pitchFamily="34" charset="0"/>
              </a:rPr>
              <a:t>1996–2000 PhD </a:t>
            </a:r>
            <a:r>
              <a:rPr lang="fr-FR" sz="2600" dirty="0" err="1">
                <a:ea typeface="Verdana" panose="020B0604030504040204" pitchFamily="34" charset="0"/>
                <a:cs typeface="Verdana" panose="020B0604030504040204" pitchFamily="34" charset="0"/>
              </a:rPr>
              <a:t>Soil</a:t>
            </a:r>
            <a:r>
              <a:rPr lang="fr-FR" sz="2600" dirty="0">
                <a:ea typeface="Verdana" panose="020B0604030504040204" pitchFamily="34" charset="0"/>
                <a:cs typeface="Verdana" panose="020B0604030504040204" pitchFamily="34" charset="0"/>
              </a:rPr>
              <a:t> science, </a:t>
            </a:r>
            <a:r>
              <a:rPr lang="fr-FR" sz="2600" dirty="0" err="1">
                <a:ea typeface="Verdana" panose="020B0604030504040204" pitchFamily="34" charset="0"/>
                <a:cs typeface="Verdana" panose="020B0604030504040204" pitchFamily="34" charset="0"/>
              </a:rPr>
              <a:t>precision</a:t>
            </a:r>
            <a:r>
              <a:rPr lang="fr-FR" sz="2600" dirty="0">
                <a:ea typeface="Verdana" panose="020B0604030504040204" pitchFamily="34" charset="0"/>
                <a:cs typeface="Verdana" panose="020B0604030504040204" pitchFamily="34" charset="0"/>
              </a:rPr>
              <a:t> agriculture,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of Sydney</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2000 </a:t>
            </a:r>
            <a:r>
              <a:rPr lang="fr-FR" sz="2600" dirty="0" err="1">
                <a:ea typeface="Verdana" panose="020B0604030504040204" pitchFamily="34" charset="0"/>
                <a:cs typeface="Verdana" panose="020B0604030504040204" pitchFamily="34" charset="0"/>
              </a:rPr>
              <a:t>Post-doctoral</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Researcher</a:t>
            </a:r>
            <a:r>
              <a:rPr lang="fr-FR" sz="2600" dirty="0">
                <a:ea typeface="Verdana" panose="020B0604030504040204" pitchFamily="34" charset="0"/>
                <a:cs typeface="Verdana" panose="020B0604030504040204" pitchFamily="34" charset="0"/>
              </a:rPr>
              <a:t>, INRA, Rennes, France. </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2001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Fellow</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of Sydney.</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2005 Senior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Fellow</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of Sydney.</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2008 Principal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Scientist</a:t>
            </a:r>
            <a:r>
              <a:rPr lang="fr-FR" sz="2600" dirty="0">
                <a:ea typeface="Verdana" panose="020B0604030504040204" pitchFamily="34" charset="0"/>
                <a:cs typeface="Verdana" panose="020B0604030504040204" pitchFamily="34" charset="0"/>
              </a:rPr>
              <a:t>, CSIRO.</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2016 Senior Principal </a:t>
            </a:r>
            <a:r>
              <a:rPr lang="fr-FR" sz="2600" dirty="0" err="1">
                <a:ea typeface="Verdana" panose="020B0604030504040204" pitchFamily="34" charset="0"/>
                <a:cs typeface="Verdana" panose="020B0604030504040204" pitchFamily="34" charset="0"/>
              </a:rPr>
              <a:t>Research</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Scientist</a:t>
            </a:r>
            <a:r>
              <a:rPr lang="fr-FR" sz="2600" dirty="0">
                <a:ea typeface="Verdana" panose="020B0604030504040204" pitchFamily="34" charset="0"/>
                <a:cs typeface="Verdana" panose="020B0604030504040204" pitchFamily="34" charset="0"/>
              </a:rPr>
              <a:t> CSIRO. </a:t>
            </a:r>
          </a:p>
          <a:p>
            <a:endParaRPr lang="fr-FR" sz="2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2015–17 </a:t>
            </a:r>
            <a:r>
              <a:rPr lang="fr-FR" sz="2600" dirty="0" err="1">
                <a:ea typeface="Verdana" panose="020B0604030504040204" pitchFamily="34" charset="0"/>
                <a:cs typeface="Verdana" panose="020B0604030504040204" pitchFamily="34" charset="0"/>
              </a:rPr>
              <a:t>Visiting</a:t>
            </a:r>
            <a:r>
              <a:rPr lang="fr-FR" sz="2600" dirty="0">
                <a:ea typeface="Verdana" panose="020B0604030504040204" pitchFamily="34" charset="0"/>
                <a:cs typeface="Verdana" panose="020B0604030504040204" pitchFamily="34" charset="0"/>
              </a:rPr>
              <a:t> Professor, High-end expert, Zhejiang </a:t>
            </a:r>
            <a:r>
              <a:rPr lang="fr-FR" sz="2600" dirty="0" err="1">
                <a:ea typeface="Verdana" panose="020B0604030504040204" pitchFamily="34" charset="0"/>
                <a:cs typeface="Verdana" panose="020B0604030504040204" pitchFamily="34" charset="0"/>
              </a:rPr>
              <a:t>University</a:t>
            </a:r>
            <a:r>
              <a:rPr lang="fr-FR" sz="2600" dirty="0">
                <a:ea typeface="Verdana" panose="020B0604030504040204" pitchFamily="34" charset="0"/>
                <a:cs typeface="Verdana" panose="020B0604030504040204" pitchFamily="34" charset="0"/>
              </a:rPr>
              <a:t>, China</a:t>
            </a:r>
          </a:p>
        </p:txBody>
      </p:sp>
      <p:cxnSp>
        <p:nvCxnSpPr>
          <p:cNvPr id="5" name="Straight Connector 4">
            <a:extLst>
              <a:ext uri="{FF2B5EF4-FFF2-40B4-BE49-F238E27FC236}">
                <a16:creationId xmlns:a16="http://schemas.microsoft.com/office/drawing/2014/main" id="{1ADC19B7-C93D-8D4B-BFB5-C2C76B1B8C9F}"/>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857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B48260-41E6-F94F-B8EA-60AD2294770B}"/>
              </a:ext>
            </a:extLst>
          </p:cNvPr>
          <p:cNvSpPr/>
          <p:nvPr/>
        </p:nvSpPr>
        <p:spPr>
          <a:xfrm>
            <a:off x="530227" y="492125"/>
            <a:ext cx="113712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Contrôles environnementaux de la vulnérabilité</a:t>
            </a:r>
          </a:p>
        </p:txBody>
      </p:sp>
      <p:cxnSp>
        <p:nvCxnSpPr>
          <p:cNvPr id="5" name="Straight Connector 4">
            <a:extLst>
              <a:ext uri="{FF2B5EF4-FFF2-40B4-BE49-F238E27FC236}">
                <a16:creationId xmlns:a16="http://schemas.microsoft.com/office/drawing/2014/main" id="{488368E6-EDDF-4840-A00A-BF6994F9C902}"/>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04910C4-2C48-074D-AF53-5C804F9B09F3}"/>
              </a:ext>
            </a:extLst>
          </p:cNvPr>
          <p:cNvPicPr>
            <a:picLocks noChangeAspect="1"/>
          </p:cNvPicPr>
          <p:nvPr/>
        </p:nvPicPr>
        <p:blipFill rotWithShape="1">
          <a:blip r:embed="rId3"/>
          <a:srcRect l="69894" b="28214"/>
          <a:stretch/>
        </p:blipFill>
        <p:spPr>
          <a:xfrm>
            <a:off x="4533042" y="1251440"/>
            <a:ext cx="3382194" cy="5563177"/>
          </a:xfrm>
          <a:prstGeom prst="rect">
            <a:avLst/>
          </a:prstGeom>
        </p:spPr>
      </p:pic>
      <p:pic>
        <p:nvPicPr>
          <p:cNvPr id="26" name="Picture 25">
            <a:extLst>
              <a:ext uri="{FF2B5EF4-FFF2-40B4-BE49-F238E27FC236}">
                <a16:creationId xmlns:a16="http://schemas.microsoft.com/office/drawing/2014/main" id="{78660E6B-EB6A-3749-BBCC-91B056B719C4}"/>
              </a:ext>
            </a:extLst>
          </p:cNvPr>
          <p:cNvPicPr>
            <a:picLocks noChangeAspect="1"/>
          </p:cNvPicPr>
          <p:nvPr/>
        </p:nvPicPr>
        <p:blipFill rotWithShape="1">
          <a:blip r:embed="rId4"/>
          <a:srcRect r="36162"/>
          <a:stretch/>
        </p:blipFill>
        <p:spPr>
          <a:xfrm>
            <a:off x="8182101" y="3712231"/>
            <a:ext cx="3024176" cy="2835686"/>
          </a:xfrm>
          <a:prstGeom prst="rect">
            <a:avLst/>
          </a:prstGeom>
        </p:spPr>
      </p:pic>
      <p:grpSp>
        <p:nvGrpSpPr>
          <p:cNvPr id="31" name="Group 30">
            <a:extLst>
              <a:ext uri="{FF2B5EF4-FFF2-40B4-BE49-F238E27FC236}">
                <a16:creationId xmlns:a16="http://schemas.microsoft.com/office/drawing/2014/main" id="{8F362CB3-2B14-D947-B231-7C56177ECE73}"/>
              </a:ext>
            </a:extLst>
          </p:cNvPr>
          <p:cNvGrpSpPr/>
          <p:nvPr/>
        </p:nvGrpSpPr>
        <p:grpSpPr>
          <a:xfrm>
            <a:off x="7148405" y="1235732"/>
            <a:ext cx="5043595" cy="2877669"/>
            <a:chOff x="3454836" y="2375648"/>
            <a:chExt cx="5043595" cy="2877669"/>
          </a:xfrm>
        </p:grpSpPr>
        <p:pic>
          <p:nvPicPr>
            <p:cNvPr id="3" name="Picture 2">
              <a:extLst>
                <a:ext uri="{FF2B5EF4-FFF2-40B4-BE49-F238E27FC236}">
                  <a16:creationId xmlns:a16="http://schemas.microsoft.com/office/drawing/2014/main" id="{3FCEA1BF-4500-C041-B1BD-C0232E94B96C}"/>
                </a:ext>
              </a:extLst>
            </p:cNvPr>
            <p:cNvPicPr>
              <a:picLocks noChangeAspect="1"/>
            </p:cNvPicPr>
            <p:nvPr/>
          </p:nvPicPr>
          <p:blipFill rotWithShape="1">
            <a:blip r:embed="rId3"/>
            <a:srcRect l="70432" t="71900" b="1867"/>
            <a:stretch/>
          </p:blipFill>
          <p:spPr>
            <a:xfrm>
              <a:off x="4016188" y="2375648"/>
              <a:ext cx="4482243" cy="2743199"/>
            </a:xfrm>
            <a:prstGeom prst="rect">
              <a:avLst/>
            </a:prstGeom>
          </p:spPr>
        </p:pic>
        <p:pic>
          <p:nvPicPr>
            <p:cNvPr id="29" name="Picture 28">
              <a:extLst>
                <a:ext uri="{FF2B5EF4-FFF2-40B4-BE49-F238E27FC236}">
                  <a16:creationId xmlns:a16="http://schemas.microsoft.com/office/drawing/2014/main" id="{85ECFF20-7C61-FE44-A0D0-EDC64AF1C897}"/>
                </a:ext>
              </a:extLst>
            </p:cNvPr>
            <p:cNvPicPr>
              <a:picLocks noChangeAspect="1"/>
            </p:cNvPicPr>
            <p:nvPr/>
          </p:nvPicPr>
          <p:blipFill rotWithShape="1">
            <a:blip r:embed="rId5"/>
            <a:srcRect r="82474"/>
            <a:stretch/>
          </p:blipFill>
          <p:spPr>
            <a:xfrm>
              <a:off x="3454836" y="2510117"/>
              <a:ext cx="919257" cy="2743200"/>
            </a:xfrm>
            <a:prstGeom prst="rect">
              <a:avLst/>
            </a:prstGeom>
          </p:spPr>
        </p:pic>
      </p:grpSp>
      <p:sp>
        <p:nvSpPr>
          <p:cNvPr id="32" name="Rectangle 31">
            <a:extLst>
              <a:ext uri="{FF2B5EF4-FFF2-40B4-BE49-F238E27FC236}">
                <a16:creationId xmlns:a16="http://schemas.microsoft.com/office/drawing/2014/main" id="{B768ABA2-C30C-E940-831E-52481505D8A0}"/>
              </a:ext>
            </a:extLst>
          </p:cNvPr>
          <p:cNvSpPr/>
          <p:nvPr/>
        </p:nvSpPr>
        <p:spPr>
          <a:xfrm>
            <a:off x="478335" y="1216872"/>
            <a:ext cx="3997487" cy="5632311"/>
          </a:xfrm>
          <a:prstGeom prst="rect">
            <a:avLst/>
          </a:prstGeom>
        </p:spPr>
        <p:txBody>
          <a:bodyPr wrap="square">
            <a:spAutoFit/>
          </a:bodyPr>
          <a:lstStyle/>
          <a:p>
            <a:r>
              <a:rPr lang="fr-FR" sz="2400" dirty="0"/>
              <a:t>On a identifié 7 régions de plus en plus vulnérables </a:t>
            </a:r>
          </a:p>
          <a:p>
            <a:endParaRPr lang="fr-FR" sz="2400" dirty="0"/>
          </a:p>
          <a:p>
            <a:r>
              <a:rPr lang="fr-FR" sz="2400" dirty="0"/>
              <a:t>Les contrôles environnementaux de la variabilité de la vulnérabilité sont spécifiques à la région</a:t>
            </a:r>
          </a:p>
          <a:p>
            <a:endParaRPr lang="fr-FR" sz="2400" dirty="0"/>
          </a:p>
          <a:p>
            <a:r>
              <a:rPr lang="fr-FR" sz="2400" dirty="0"/>
              <a:t>le sol le plus riche en carbone dans ces petites régions de l'Australie tempérée est le plus vulnérable</a:t>
            </a:r>
          </a:p>
          <a:p>
            <a:endParaRPr lang="fr-FR" sz="2400" dirty="0"/>
          </a:p>
          <a:p>
            <a:r>
              <a:rPr lang="fr-FR" sz="2400" dirty="0"/>
              <a:t>implications importantes pour la gestion du carbone du sol</a:t>
            </a:r>
          </a:p>
        </p:txBody>
      </p:sp>
      <p:sp>
        <p:nvSpPr>
          <p:cNvPr id="33" name="TextBox 32">
            <a:extLst>
              <a:ext uri="{FF2B5EF4-FFF2-40B4-BE49-F238E27FC236}">
                <a16:creationId xmlns:a16="http://schemas.microsoft.com/office/drawing/2014/main" id="{A874DAB4-8467-7045-B767-8576B6140D8F}"/>
              </a:ext>
            </a:extLst>
          </p:cNvPr>
          <p:cNvSpPr txBox="1"/>
          <p:nvPr/>
        </p:nvSpPr>
        <p:spPr>
          <a:xfrm>
            <a:off x="7649172" y="6443334"/>
            <a:ext cx="4252318" cy="369332"/>
          </a:xfrm>
          <a:prstGeom prst="rect">
            <a:avLst/>
          </a:prstGeom>
          <a:noFill/>
        </p:spPr>
        <p:txBody>
          <a:bodyPr wrap="none" rtlCol="0">
            <a:spAutoFit/>
          </a:bodyPr>
          <a:lstStyle/>
          <a:p>
            <a:r>
              <a:rPr lang="fr-FR" dirty="0" err="1"/>
              <a:t>Viscarra</a:t>
            </a:r>
            <a:r>
              <a:rPr lang="fr-FR" dirty="0"/>
              <a:t> Rossel et al. (2018) NG (</a:t>
            </a:r>
            <a:r>
              <a:rPr lang="fr-FR" dirty="0" err="1"/>
              <a:t>submitted</a:t>
            </a:r>
            <a:r>
              <a:rPr lang="fr-FR" dirty="0"/>
              <a:t>)</a:t>
            </a:r>
          </a:p>
        </p:txBody>
      </p:sp>
    </p:spTree>
    <p:extLst>
      <p:ext uri="{BB962C8B-B14F-4D97-AF65-F5344CB8AC3E}">
        <p14:creationId xmlns:p14="http://schemas.microsoft.com/office/powerpoint/2010/main" val="2292564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D0FB1B-2E4A-5B41-B3B3-B53EF20B2F67}"/>
              </a:ext>
            </a:extLst>
          </p:cNvPr>
          <p:cNvSpPr/>
          <p:nvPr/>
        </p:nvSpPr>
        <p:spPr>
          <a:xfrm>
            <a:off x="515938" y="492780"/>
            <a:ext cx="11422063"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Remarques de conclusion</a:t>
            </a:r>
          </a:p>
        </p:txBody>
      </p:sp>
      <p:cxnSp>
        <p:nvCxnSpPr>
          <p:cNvPr id="4" name="Straight Connector 3">
            <a:extLst>
              <a:ext uri="{FF2B5EF4-FFF2-40B4-BE49-F238E27FC236}">
                <a16:creationId xmlns:a16="http://schemas.microsoft.com/office/drawing/2014/main" id="{9B93A7DA-697E-AA4D-B038-5C65467363A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ACA62F4-A01E-5845-BC95-10C59695201A}"/>
              </a:ext>
            </a:extLst>
          </p:cNvPr>
          <p:cNvSpPr/>
          <p:nvPr/>
        </p:nvSpPr>
        <p:spPr>
          <a:xfrm>
            <a:off x="515937" y="1846603"/>
            <a:ext cx="11422063" cy="4524315"/>
          </a:xfrm>
          <a:prstGeom prst="rect">
            <a:avLst/>
          </a:prstGeom>
        </p:spPr>
        <p:txBody>
          <a:bodyPr wrap="square">
            <a:spAutoFit/>
          </a:bodyPr>
          <a:lstStyle/>
          <a:p>
            <a:r>
              <a:rPr lang="fr-FR" sz="2600" dirty="0"/>
              <a:t>J'ai passé 10 ans productifs au CSIRO où j'ai développé une science percutante qui a été appliquée à différentes échelles, du local au continental et au global. Mes résultats de recherche sont actuellement utilisés par les agriculteurs, les gestionnaires des terres, les entreprises, d'autres scientifiques et le gouvernement.</a:t>
            </a:r>
          </a:p>
          <a:p>
            <a:endParaRPr lang="fr-FR" sz="2600" dirty="0"/>
          </a:p>
          <a:p>
            <a:r>
              <a:rPr lang="fr-FR" sz="2600" dirty="0"/>
              <a:t>Bien que j'aie aimé travailler au CSIRO, je sens que je suis prêt à changer. Enseigner à l'étranger et superviser des étudiants m'a rappelé combien l'interaction avec les étudiants me manque. Ceci, combiné à l'intérêt actuel du CSIRO pour les résultats commerciaux, m'a fait penser que je suis prêt pour le prochain défi.</a:t>
            </a:r>
            <a:br>
              <a:rPr lang="fr-FR" sz="2600" dirty="0"/>
            </a:br>
            <a:endParaRPr lang="fr-FR" sz="2600" dirty="0"/>
          </a:p>
          <a:p>
            <a:pPr algn="r"/>
            <a:r>
              <a:rPr lang="fr-FR" sz="2800" b="1" dirty="0">
                <a:solidFill>
                  <a:schemeClr val="accent6"/>
                </a:solidFill>
              </a:rPr>
              <a:t>Merci de votre attention</a:t>
            </a:r>
            <a:endParaRPr lang="fr-FR" sz="2600" b="1" dirty="0">
              <a:solidFill>
                <a:schemeClr val="accent6"/>
              </a:solidFill>
            </a:endParaRPr>
          </a:p>
        </p:txBody>
      </p:sp>
    </p:spTree>
    <p:extLst>
      <p:ext uri="{BB962C8B-B14F-4D97-AF65-F5344CB8AC3E}">
        <p14:creationId xmlns:p14="http://schemas.microsoft.com/office/powerpoint/2010/main" val="1778958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91160-8007-DA4A-9EDD-B76B04A49BA6}"/>
              </a:ext>
            </a:extLst>
          </p:cNvPr>
          <p:cNvSpPr/>
          <p:nvPr/>
        </p:nvSpPr>
        <p:spPr>
          <a:xfrm>
            <a:off x="515937" y="492123"/>
            <a:ext cx="11618791" cy="523220"/>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Différentes méthodes pour différentes questions</a:t>
            </a:r>
          </a:p>
        </p:txBody>
      </p:sp>
      <p:sp>
        <p:nvSpPr>
          <p:cNvPr id="6" name="TextBox 5">
            <a:extLst>
              <a:ext uri="{FF2B5EF4-FFF2-40B4-BE49-F238E27FC236}">
                <a16:creationId xmlns:a16="http://schemas.microsoft.com/office/drawing/2014/main" id="{E7DCC67F-D469-EF4B-993B-232A95CCB622}"/>
              </a:ext>
            </a:extLst>
          </p:cNvPr>
          <p:cNvSpPr txBox="1"/>
          <p:nvPr/>
        </p:nvSpPr>
        <p:spPr>
          <a:xfrm>
            <a:off x="515937" y="1201073"/>
            <a:ext cx="4507205" cy="5539978"/>
          </a:xfrm>
          <a:prstGeom prst="rect">
            <a:avLst/>
          </a:prstGeom>
          <a:noFill/>
        </p:spPr>
        <p:txBody>
          <a:bodyPr wrap="square" rtlCol="0">
            <a:spAutoFit/>
          </a:bodyPr>
          <a:lstStyle/>
          <a:p>
            <a:pPr marL="342900" indent="-342900">
              <a:buFont typeface="Arial" panose="020B0604020202020204" pitchFamily="34" charset="0"/>
              <a:buChar char="•"/>
            </a:pPr>
            <a:r>
              <a:rPr lang="fr-FR" sz="2600" dirty="0"/>
              <a:t>Minéralogie argileuse</a:t>
            </a:r>
            <a:br>
              <a:rPr lang="fr-FR" sz="2600" dirty="0"/>
            </a:br>
            <a:br>
              <a:rPr lang="fr-FR" sz="2000" dirty="0"/>
            </a:br>
            <a:endParaRPr lang="fr-FR" sz="2000" dirty="0"/>
          </a:p>
          <a:p>
            <a:pPr marL="342900" indent="-342900">
              <a:buFont typeface="Arial" panose="020B0604020202020204" pitchFamily="34" charset="0"/>
              <a:buChar char="•"/>
            </a:pPr>
            <a:r>
              <a:rPr lang="fr-FR" sz="2600" dirty="0"/>
              <a:t>Fe-oxydes et couleur </a:t>
            </a:r>
            <a:br>
              <a:rPr lang="fr-FR" sz="2000" dirty="0"/>
            </a:br>
            <a:endParaRPr lang="fr-FR" sz="2000" dirty="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600" dirty="0"/>
              <a:t>Érosion du sol</a:t>
            </a:r>
            <a:br>
              <a:rPr lang="fr-FR" sz="2000" dirty="0"/>
            </a:br>
            <a:endParaRPr lang="fr-FR" sz="2000" dirty="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600" dirty="0"/>
              <a:t>Stocks totaux de P</a:t>
            </a:r>
            <a:br>
              <a:rPr lang="fr-FR" sz="2000" dirty="0"/>
            </a:br>
            <a:endParaRPr lang="fr-FR" sz="2000" dirty="0"/>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600" dirty="0"/>
              <a:t>Classification </a:t>
            </a:r>
            <a:br>
              <a:rPr lang="fr-FR" sz="2600" dirty="0"/>
            </a:br>
            <a:r>
              <a:rPr lang="fr-FR" sz="2600" dirty="0"/>
              <a:t>australienne des sols</a:t>
            </a:r>
          </a:p>
          <a:p>
            <a:pPr marL="342900" indent="-342900">
              <a:buFont typeface="Arial" panose="020B0604020202020204" pitchFamily="34" charset="0"/>
              <a:buChar char="•"/>
            </a:pPr>
            <a:endParaRPr lang="fr-FR" sz="2600" dirty="0"/>
          </a:p>
        </p:txBody>
      </p:sp>
      <p:pic>
        <p:nvPicPr>
          <p:cNvPr id="15" name="Picture 14" descr="graphical abstract2.jpg">
            <a:extLst>
              <a:ext uri="{FF2B5EF4-FFF2-40B4-BE49-F238E27FC236}">
                <a16:creationId xmlns:a16="http://schemas.microsoft.com/office/drawing/2014/main" id="{F64C63E0-F1A8-B64E-A1B1-D038ED612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388" y="1406540"/>
            <a:ext cx="3495574" cy="2522526"/>
          </a:xfrm>
          <a:prstGeom prst="rect">
            <a:avLst/>
          </a:prstGeom>
        </p:spPr>
      </p:pic>
      <p:pic>
        <p:nvPicPr>
          <p:cNvPr id="4" name="Picture 3">
            <a:extLst>
              <a:ext uri="{FF2B5EF4-FFF2-40B4-BE49-F238E27FC236}">
                <a16:creationId xmlns:a16="http://schemas.microsoft.com/office/drawing/2014/main" id="{A95B187F-8FFF-9D4D-808F-C48153DADCE3}"/>
              </a:ext>
            </a:extLst>
          </p:cNvPr>
          <p:cNvPicPr>
            <a:picLocks noChangeAspect="1"/>
          </p:cNvPicPr>
          <p:nvPr/>
        </p:nvPicPr>
        <p:blipFill>
          <a:blip r:embed="rId4"/>
          <a:stretch>
            <a:fillRect/>
          </a:stretch>
        </p:blipFill>
        <p:spPr>
          <a:xfrm>
            <a:off x="4383962" y="1263667"/>
            <a:ext cx="3468813" cy="2693975"/>
          </a:xfrm>
          <a:prstGeom prst="rect">
            <a:avLst/>
          </a:prstGeom>
        </p:spPr>
      </p:pic>
      <p:pic>
        <p:nvPicPr>
          <p:cNvPr id="21" name="Picture 20" descr="tp030w_aver.jpg">
            <a:extLst>
              <a:ext uri="{FF2B5EF4-FFF2-40B4-BE49-F238E27FC236}">
                <a16:creationId xmlns:a16="http://schemas.microsoft.com/office/drawing/2014/main" id="{4D0A5294-A9DF-684D-9BB8-F767BFBE16F7}"/>
              </a:ext>
            </a:extLst>
          </p:cNvPr>
          <p:cNvPicPr>
            <a:picLocks noChangeAspect="1"/>
          </p:cNvPicPr>
          <p:nvPr/>
        </p:nvPicPr>
        <p:blipFill rotWithShape="1">
          <a:blip r:embed="rId5">
            <a:extLst>
              <a:ext uri="{28A0092B-C50C-407E-A947-70E740481C1C}">
                <a14:useLocalDpi xmlns:a14="http://schemas.microsoft.com/office/drawing/2010/main" val="0"/>
              </a:ext>
            </a:extLst>
          </a:blip>
          <a:srcRect l="7962" r="8453"/>
          <a:stretch/>
        </p:blipFill>
        <p:spPr>
          <a:xfrm>
            <a:off x="6973677" y="4199593"/>
            <a:ext cx="2497941" cy="2241378"/>
          </a:xfrm>
          <a:prstGeom prst="rect">
            <a:avLst/>
          </a:prstGeom>
        </p:spPr>
      </p:pic>
      <p:sp>
        <p:nvSpPr>
          <p:cNvPr id="23" name="TextBox 22">
            <a:extLst>
              <a:ext uri="{FF2B5EF4-FFF2-40B4-BE49-F238E27FC236}">
                <a16:creationId xmlns:a16="http://schemas.microsoft.com/office/drawing/2014/main" id="{769ECD97-25E9-BC40-BA56-BA480B5FC6FE}"/>
              </a:ext>
            </a:extLst>
          </p:cNvPr>
          <p:cNvSpPr txBox="1"/>
          <p:nvPr/>
        </p:nvSpPr>
        <p:spPr>
          <a:xfrm>
            <a:off x="515938" y="1643436"/>
            <a:ext cx="2920158" cy="369332"/>
          </a:xfrm>
          <a:prstGeom prst="rect">
            <a:avLst/>
          </a:prstGeom>
          <a:noFill/>
        </p:spPr>
        <p:txBody>
          <a:bodyPr wrap="none" rtlCol="0">
            <a:spAutoFit/>
          </a:bodyPr>
          <a:lstStyle/>
          <a:p>
            <a:r>
              <a:rPr lang="fr-FR" dirty="0" err="1"/>
              <a:t>Viscarra</a:t>
            </a:r>
            <a:r>
              <a:rPr lang="fr-FR" dirty="0"/>
              <a:t> Rossel (2011) JGR-ES</a:t>
            </a:r>
          </a:p>
        </p:txBody>
      </p:sp>
      <p:sp>
        <p:nvSpPr>
          <p:cNvPr id="24" name="TextBox 23">
            <a:extLst>
              <a:ext uri="{FF2B5EF4-FFF2-40B4-BE49-F238E27FC236}">
                <a16:creationId xmlns:a16="http://schemas.microsoft.com/office/drawing/2014/main" id="{1EFDB202-2278-924C-A75F-5313FA589222}"/>
              </a:ext>
            </a:extLst>
          </p:cNvPr>
          <p:cNvSpPr txBox="1"/>
          <p:nvPr/>
        </p:nvSpPr>
        <p:spPr>
          <a:xfrm>
            <a:off x="561524" y="3658245"/>
            <a:ext cx="3773662" cy="369332"/>
          </a:xfrm>
          <a:prstGeom prst="rect">
            <a:avLst/>
          </a:prstGeom>
          <a:noFill/>
        </p:spPr>
        <p:txBody>
          <a:bodyPr wrap="none" rtlCol="0">
            <a:spAutoFit/>
          </a:bodyPr>
          <a:lstStyle/>
          <a:p>
            <a:r>
              <a:rPr lang="fr-FR" dirty="0" err="1"/>
              <a:t>Teng</a:t>
            </a:r>
            <a:r>
              <a:rPr lang="fr-FR" dirty="0"/>
              <a:t>, </a:t>
            </a:r>
            <a:r>
              <a:rPr lang="fr-FR" dirty="0" err="1"/>
              <a:t>Viscarra</a:t>
            </a:r>
            <a:r>
              <a:rPr lang="fr-FR" dirty="0"/>
              <a:t> Rossel et al. (2016) EMS</a:t>
            </a:r>
          </a:p>
        </p:txBody>
      </p:sp>
      <p:sp>
        <p:nvSpPr>
          <p:cNvPr id="25" name="TextBox 24">
            <a:extLst>
              <a:ext uri="{FF2B5EF4-FFF2-40B4-BE49-F238E27FC236}">
                <a16:creationId xmlns:a16="http://schemas.microsoft.com/office/drawing/2014/main" id="{89F3E359-0C6D-F74A-9C92-710D5EF18BAF}"/>
              </a:ext>
            </a:extLst>
          </p:cNvPr>
          <p:cNvSpPr txBox="1"/>
          <p:nvPr/>
        </p:nvSpPr>
        <p:spPr>
          <a:xfrm>
            <a:off x="444366" y="2625596"/>
            <a:ext cx="3438314" cy="369332"/>
          </a:xfrm>
          <a:prstGeom prst="rect">
            <a:avLst/>
          </a:prstGeom>
          <a:noFill/>
        </p:spPr>
        <p:txBody>
          <a:bodyPr wrap="none" rtlCol="0">
            <a:spAutoFit/>
          </a:bodyPr>
          <a:lstStyle/>
          <a:p>
            <a:r>
              <a:rPr lang="fr-FR" dirty="0" err="1"/>
              <a:t>Viscarra</a:t>
            </a:r>
            <a:r>
              <a:rPr lang="fr-FR" dirty="0"/>
              <a:t> Rossel et al. (2010) JGR-ES</a:t>
            </a:r>
          </a:p>
        </p:txBody>
      </p:sp>
      <p:sp>
        <p:nvSpPr>
          <p:cNvPr id="26" name="TextBox 25">
            <a:extLst>
              <a:ext uri="{FF2B5EF4-FFF2-40B4-BE49-F238E27FC236}">
                <a16:creationId xmlns:a16="http://schemas.microsoft.com/office/drawing/2014/main" id="{0AE5206F-8E71-0D44-A8A9-0930A26EA15B}"/>
              </a:ext>
            </a:extLst>
          </p:cNvPr>
          <p:cNvSpPr txBox="1"/>
          <p:nvPr/>
        </p:nvSpPr>
        <p:spPr>
          <a:xfrm>
            <a:off x="515936" y="4642564"/>
            <a:ext cx="3581301" cy="369332"/>
          </a:xfrm>
          <a:prstGeom prst="rect">
            <a:avLst/>
          </a:prstGeom>
          <a:noFill/>
        </p:spPr>
        <p:txBody>
          <a:bodyPr wrap="none" rtlCol="0">
            <a:spAutoFit/>
          </a:bodyPr>
          <a:lstStyle/>
          <a:p>
            <a:r>
              <a:rPr lang="fr-FR" dirty="0" err="1"/>
              <a:t>Viscarra</a:t>
            </a:r>
            <a:r>
              <a:rPr lang="fr-FR" dirty="0"/>
              <a:t> Rossel &amp; </a:t>
            </a:r>
            <a:r>
              <a:rPr lang="fr-FR" dirty="0" err="1"/>
              <a:t>Bui</a:t>
            </a:r>
            <a:r>
              <a:rPr lang="fr-FR" dirty="0"/>
              <a:t> (2015) STOTEN</a:t>
            </a:r>
          </a:p>
        </p:txBody>
      </p:sp>
      <p:grpSp>
        <p:nvGrpSpPr>
          <p:cNvPr id="29" name="Group 28">
            <a:extLst>
              <a:ext uri="{FF2B5EF4-FFF2-40B4-BE49-F238E27FC236}">
                <a16:creationId xmlns:a16="http://schemas.microsoft.com/office/drawing/2014/main" id="{0BCC1662-CB65-9647-93F8-6E9CB956FF64}"/>
              </a:ext>
            </a:extLst>
          </p:cNvPr>
          <p:cNvGrpSpPr/>
          <p:nvPr/>
        </p:nvGrpSpPr>
        <p:grpSpPr>
          <a:xfrm>
            <a:off x="9491164" y="4188193"/>
            <a:ext cx="2643564" cy="2205009"/>
            <a:chOff x="9493652" y="4360496"/>
            <a:chExt cx="2656104" cy="2194775"/>
          </a:xfrm>
        </p:grpSpPr>
        <p:pic>
          <p:nvPicPr>
            <p:cNvPr id="22" name="Picture 21">
              <a:extLst>
                <a:ext uri="{FF2B5EF4-FFF2-40B4-BE49-F238E27FC236}">
                  <a16:creationId xmlns:a16="http://schemas.microsoft.com/office/drawing/2014/main" id="{10E97B7F-93AE-0147-A123-E9DF733AE403}"/>
                </a:ext>
              </a:extLst>
            </p:cNvPr>
            <p:cNvPicPr>
              <a:picLocks noChangeAspect="1"/>
            </p:cNvPicPr>
            <p:nvPr/>
          </p:nvPicPr>
          <p:blipFill rotWithShape="1">
            <a:blip r:embed="rId6"/>
            <a:srcRect t="4062"/>
            <a:stretch/>
          </p:blipFill>
          <p:spPr>
            <a:xfrm>
              <a:off x="9493652" y="4360497"/>
              <a:ext cx="2656104" cy="2194774"/>
            </a:xfrm>
            <a:prstGeom prst="rect">
              <a:avLst/>
            </a:prstGeom>
          </p:spPr>
        </p:pic>
        <p:sp>
          <p:nvSpPr>
            <p:cNvPr id="28" name="Rectangle 27">
              <a:extLst>
                <a:ext uri="{FF2B5EF4-FFF2-40B4-BE49-F238E27FC236}">
                  <a16:creationId xmlns:a16="http://schemas.microsoft.com/office/drawing/2014/main" id="{AC21AE9D-51B7-0D4B-882B-615E8AC7B417}"/>
                </a:ext>
              </a:extLst>
            </p:cNvPr>
            <p:cNvSpPr/>
            <p:nvPr/>
          </p:nvSpPr>
          <p:spPr>
            <a:xfrm>
              <a:off x="9493652" y="4360496"/>
              <a:ext cx="379011" cy="325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1" name="Picture 30">
            <a:extLst>
              <a:ext uri="{FF2B5EF4-FFF2-40B4-BE49-F238E27FC236}">
                <a16:creationId xmlns:a16="http://schemas.microsoft.com/office/drawing/2014/main" id="{540C06BD-2E56-2C49-98BC-3D1678C6E0AB}"/>
              </a:ext>
            </a:extLst>
          </p:cNvPr>
          <p:cNvPicPr>
            <a:picLocks noChangeAspect="1"/>
          </p:cNvPicPr>
          <p:nvPr/>
        </p:nvPicPr>
        <p:blipFill>
          <a:blip r:embed="rId7"/>
          <a:stretch>
            <a:fillRect/>
          </a:stretch>
        </p:blipFill>
        <p:spPr>
          <a:xfrm>
            <a:off x="9740309" y="6101752"/>
            <a:ext cx="1585072" cy="464247"/>
          </a:xfrm>
          <a:prstGeom prst="rect">
            <a:avLst/>
          </a:prstGeom>
        </p:spPr>
      </p:pic>
      <p:pic>
        <p:nvPicPr>
          <p:cNvPr id="34" name="Picture 33">
            <a:extLst>
              <a:ext uri="{FF2B5EF4-FFF2-40B4-BE49-F238E27FC236}">
                <a16:creationId xmlns:a16="http://schemas.microsoft.com/office/drawing/2014/main" id="{DB76B43E-AAE3-AF45-A88C-48380681CAFC}"/>
              </a:ext>
            </a:extLst>
          </p:cNvPr>
          <p:cNvPicPr>
            <a:picLocks noChangeAspect="1"/>
          </p:cNvPicPr>
          <p:nvPr/>
        </p:nvPicPr>
        <p:blipFill>
          <a:blip r:embed="rId8"/>
          <a:stretch>
            <a:fillRect/>
          </a:stretch>
        </p:blipFill>
        <p:spPr>
          <a:xfrm>
            <a:off x="7334589" y="6101752"/>
            <a:ext cx="1344063" cy="332000"/>
          </a:xfrm>
          <a:prstGeom prst="rect">
            <a:avLst/>
          </a:prstGeom>
        </p:spPr>
      </p:pic>
      <p:pic>
        <p:nvPicPr>
          <p:cNvPr id="39" name="Picture 38">
            <a:extLst>
              <a:ext uri="{FF2B5EF4-FFF2-40B4-BE49-F238E27FC236}">
                <a16:creationId xmlns:a16="http://schemas.microsoft.com/office/drawing/2014/main" id="{F1B839FD-D7D6-4B47-83CB-F0357CBA8C3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307206" y="4199593"/>
            <a:ext cx="2756507" cy="2209958"/>
          </a:xfrm>
          <a:prstGeom prst="rect">
            <a:avLst/>
          </a:prstGeom>
        </p:spPr>
      </p:pic>
      <p:cxnSp>
        <p:nvCxnSpPr>
          <p:cNvPr id="18" name="Straight Connector 17">
            <a:extLst>
              <a:ext uri="{FF2B5EF4-FFF2-40B4-BE49-F238E27FC236}">
                <a16:creationId xmlns:a16="http://schemas.microsoft.com/office/drawing/2014/main" id="{766BDA94-F8C8-C046-B85C-DD5348CE96F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1141D3D-2BB3-8C41-ADEF-EED79C3AD2A8}"/>
              </a:ext>
            </a:extLst>
          </p:cNvPr>
          <p:cNvSpPr txBox="1"/>
          <p:nvPr/>
        </p:nvSpPr>
        <p:spPr>
          <a:xfrm>
            <a:off x="509159" y="6096594"/>
            <a:ext cx="4012702" cy="369332"/>
          </a:xfrm>
          <a:prstGeom prst="rect">
            <a:avLst/>
          </a:prstGeom>
          <a:noFill/>
        </p:spPr>
        <p:txBody>
          <a:bodyPr wrap="none" rtlCol="0">
            <a:spAutoFit/>
          </a:bodyPr>
          <a:lstStyle/>
          <a:p>
            <a:r>
              <a:rPr lang="fr-FR" dirty="0" err="1"/>
              <a:t>Teng</a:t>
            </a:r>
            <a:r>
              <a:rPr lang="fr-FR" dirty="0"/>
              <a:t>, </a:t>
            </a:r>
            <a:r>
              <a:rPr lang="fr-FR" dirty="0" err="1"/>
              <a:t>Viscarra</a:t>
            </a:r>
            <a:r>
              <a:rPr lang="fr-FR" dirty="0"/>
              <a:t> Rossel et al. (2018) </a:t>
            </a:r>
            <a:r>
              <a:rPr lang="fr-FR" dirty="0" err="1"/>
              <a:t>Catena</a:t>
            </a:r>
            <a:endParaRPr lang="fr-FR" dirty="0"/>
          </a:p>
        </p:txBody>
      </p:sp>
    </p:spTree>
    <p:extLst>
      <p:ext uri="{BB962C8B-B14F-4D97-AF65-F5344CB8AC3E}">
        <p14:creationId xmlns:p14="http://schemas.microsoft.com/office/powerpoint/2010/main" val="3025461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E4516-7AD4-CF45-9449-E3214C00E6C5}"/>
              </a:ext>
            </a:extLst>
          </p:cNvPr>
          <p:cNvSpPr/>
          <p:nvPr/>
        </p:nvSpPr>
        <p:spPr>
          <a:xfrm>
            <a:off x="515938" y="486128"/>
            <a:ext cx="10339690" cy="523220"/>
          </a:xfrm>
          <a:prstGeom prst="rect">
            <a:avLst/>
          </a:prstGeom>
        </p:spPr>
        <p:txBody>
          <a:bodyPr wrap="non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Développement de bibliothèques spectrales de sol</a:t>
            </a:r>
          </a:p>
        </p:txBody>
      </p:sp>
      <p:pic>
        <p:nvPicPr>
          <p:cNvPr id="5" name="Picture 4" descr="Screen Shot 2016-08-28 at 9.32.20 PM.png">
            <a:extLst>
              <a:ext uri="{FF2B5EF4-FFF2-40B4-BE49-F238E27FC236}">
                <a16:creationId xmlns:a16="http://schemas.microsoft.com/office/drawing/2014/main" id="{E5EBB26F-8F81-C643-A078-2C6AE43B4328}"/>
              </a:ext>
            </a:extLst>
          </p:cNvPr>
          <p:cNvPicPr>
            <a:picLocks noChangeAspect="1"/>
          </p:cNvPicPr>
          <p:nvPr/>
        </p:nvPicPr>
        <p:blipFill rotWithShape="1">
          <a:blip r:embed="rId3">
            <a:extLst>
              <a:ext uri="{28A0092B-C50C-407E-A947-70E740481C1C}">
                <a14:useLocalDpi xmlns:a14="http://schemas.microsoft.com/office/drawing/2010/main" val="0"/>
              </a:ext>
            </a:extLst>
          </a:blip>
          <a:srcRect l="4115"/>
          <a:stretch/>
        </p:blipFill>
        <p:spPr>
          <a:xfrm>
            <a:off x="436030" y="2765491"/>
            <a:ext cx="3391576" cy="2073147"/>
          </a:xfrm>
          <a:prstGeom prst="rect">
            <a:avLst/>
          </a:prstGeom>
        </p:spPr>
      </p:pic>
      <p:pic>
        <p:nvPicPr>
          <p:cNvPr id="6" name="Picture 5">
            <a:extLst>
              <a:ext uri="{FF2B5EF4-FFF2-40B4-BE49-F238E27FC236}">
                <a16:creationId xmlns:a16="http://schemas.microsoft.com/office/drawing/2014/main" id="{17EC8643-D9C9-004C-B47A-BA1E7C9DFED6}"/>
              </a:ext>
            </a:extLst>
          </p:cNvPr>
          <p:cNvPicPr>
            <a:picLocks noChangeAspect="1"/>
          </p:cNvPicPr>
          <p:nvPr/>
        </p:nvPicPr>
        <p:blipFill rotWithShape="1">
          <a:blip r:embed="rId4"/>
          <a:srcRect l="9548" t="10285" r="8519" b="7493"/>
          <a:stretch/>
        </p:blipFill>
        <p:spPr>
          <a:xfrm>
            <a:off x="3686077" y="2591917"/>
            <a:ext cx="2738456" cy="2317164"/>
          </a:xfrm>
          <a:prstGeom prst="rect">
            <a:avLst/>
          </a:prstGeom>
        </p:spPr>
      </p:pic>
      <p:pic>
        <p:nvPicPr>
          <p:cNvPr id="10" name="Picture 9">
            <a:extLst>
              <a:ext uri="{FF2B5EF4-FFF2-40B4-BE49-F238E27FC236}">
                <a16:creationId xmlns:a16="http://schemas.microsoft.com/office/drawing/2014/main" id="{4BA4E91A-CCF0-0B41-AA17-F86EE0EF7452}"/>
              </a:ext>
            </a:extLst>
          </p:cNvPr>
          <p:cNvPicPr>
            <a:picLocks noChangeAspect="1"/>
          </p:cNvPicPr>
          <p:nvPr/>
        </p:nvPicPr>
        <p:blipFill>
          <a:blip r:embed="rId5"/>
          <a:stretch>
            <a:fillRect/>
          </a:stretch>
        </p:blipFill>
        <p:spPr>
          <a:xfrm>
            <a:off x="6397237" y="2731457"/>
            <a:ext cx="2435727" cy="2027830"/>
          </a:xfrm>
          <a:prstGeom prst="rect">
            <a:avLst/>
          </a:prstGeom>
        </p:spPr>
      </p:pic>
      <p:sp>
        <p:nvSpPr>
          <p:cNvPr id="11" name="Rectangle 10">
            <a:extLst>
              <a:ext uri="{FF2B5EF4-FFF2-40B4-BE49-F238E27FC236}">
                <a16:creationId xmlns:a16="http://schemas.microsoft.com/office/drawing/2014/main" id="{1A839EF4-2508-1542-BD07-84F5171968A9}"/>
              </a:ext>
            </a:extLst>
          </p:cNvPr>
          <p:cNvSpPr/>
          <p:nvPr/>
        </p:nvSpPr>
        <p:spPr>
          <a:xfrm>
            <a:off x="515938" y="1306385"/>
            <a:ext cx="10998092" cy="892552"/>
          </a:xfrm>
          <a:prstGeom prst="rect">
            <a:avLst/>
          </a:prstGeom>
        </p:spPr>
        <p:txBody>
          <a:bodyPr wrap="square">
            <a:spAutoFit/>
          </a:bodyPr>
          <a:lstStyle/>
          <a:p>
            <a:pPr marL="342900" indent="-342900">
              <a:buFont typeface="Arial" panose="020B0604020202020204" pitchFamily="34" charset="0"/>
              <a:buChar char="•"/>
            </a:pPr>
            <a:r>
              <a:rPr lang="fr-FR" sz="2600" dirty="0"/>
              <a:t>Quelque 20 000+ spectres vis–NIR (350-2500 nm) provenant de 12 509 sites</a:t>
            </a:r>
          </a:p>
          <a:p>
            <a:pPr marL="342900" indent="-342900">
              <a:buFont typeface="Arial" panose="020B0604020202020204" pitchFamily="34" charset="0"/>
              <a:buChar char="•"/>
            </a:pPr>
            <a:r>
              <a:rPr lang="fr-FR" sz="2600" dirty="0"/>
              <a:t>45 collaborateurs de 35 institutions</a:t>
            </a:r>
          </a:p>
        </p:txBody>
      </p:sp>
      <p:sp>
        <p:nvSpPr>
          <p:cNvPr id="12" name="Rectangle 11">
            <a:extLst>
              <a:ext uri="{FF2B5EF4-FFF2-40B4-BE49-F238E27FC236}">
                <a16:creationId xmlns:a16="http://schemas.microsoft.com/office/drawing/2014/main" id="{DA882C51-57C8-4349-A5E7-07A54CA88405}"/>
              </a:ext>
            </a:extLst>
          </p:cNvPr>
          <p:cNvSpPr/>
          <p:nvPr/>
        </p:nvSpPr>
        <p:spPr>
          <a:xfrm>
            <a:off x="515938" y="5357851"/>
            <a:ext cx="11462702" cy="892552"/>
          </a:xfrm>
          <a:prstGeom prst="rect">
            <a:avLst/>
          </a:prstGeom>
        </p:spPr>
        <p:txBody>
          <a:bodyPr wrap="square">
            <a:spAutoFit/>
          </a:bodyPr>
          <a:lstStyle/>
          <a:p>
            <a:pPr marL="342900" indent="-342900">
              <a:buFont typeface="Arial" panose="020B0604020202020204" pitchFamily="34" charset="0"/>
              <a:buChar char="•"/>
            </a:pPr>
            <a:r>
              <a:rPr lang="fr-FR" sz="2600" dirty="0"/>
              <a:t>Caractérise la composition </a:t>
            </a:r>
            <a:r>
              <a:rPr lang="fr-FR" sz="2600" dirty="0" err="1"/>
              <a:t>organo</a:t>
            </a:r>
            <a:r>
              <a:rPr lang="fr-FR" sz="2600" dirty="0"/>
              <a:t>-minérale du sol à l'échelle mondiale</a:t>
            </a:r>
          </a:p>
          <a:p>
            <a:pPr marL="342900" indent="-342900">
              <a:buFont typeface="Arial" panose="020B0604020202020204" pitchFamily="34" charset="0"/>
              <a:buChar char="•"/>
            </a:pPr>
            <a:r>
              <a:rPr lang="fr-FR" sz="2600" dirty="0"/>
              <a:t>Utilisé pour développer des modèles spectraux pour prédire les propriétés du sol</a:t>
            </a:r>
          </a:p>
        </p:txBody>
      </p:sp>
      <p:sp>
        <p:nvSpPr>
          <p:cNvPr id="13" name="TextBox 12">
            <a:extLst>
              <a:ext uri="{FF2B5EF4-FFF2-40B4-BE49-F238E27FC236}">
                <a16:creationId xmlns:a16="http://schemas.microsoft.com/office/drawing/2014/main" id="{F479AC82-90E2-E94A-B67E-171AA2F095EE}"/>
              </a:ext>
            </a:extLst>
          </p:cNvPr>
          <p:cNvSpPr txBox="1"/>
          <p:nvPr/>
        </p:nvSpPr>
        <p:spPr>
          <a:xfrm>
            <a:off x="604399" y="6360619"/>
            <a:ext cx="3217932" cy="369332"/>
          </a:xfrm>
          <a:prstGeom prst="rect">
            <a:avLst/>
          </a:prstGeom>
          <a:noFill/>
        </p:spPr>
        <p:txBody>
          <a:bodyPr wrap="none" rtlCol="0">
            <a:spAutoFit/>
          </a:bodyPr>
          <a:lstStyle/>
          <a:p>
            <a:r>
              <a:rPr lang="fr-FR" dirty="0" err="1"/>
              <a:t>Viscarra</a:t>
            </a:r>
            <a:r>
              <a:rPr lang="fr-FR" dirty="0"/>
              <a:t> Rossel et al. (2016) E-SR</a:t>
            </a:r>
          </a:p>
        </p:txBody>
      </p:sp>
      <p:pic>
        <p:nvPicPr>
          <p:cNvPr id="4" name="Picture 3">
            <a:extLst>
              <a:ext uri="{FF2B5EF4-FFF2-40B4-BE49-F238E27FC236}">
                <a16:creationId xmlns:a16="http://schemas.microsoft.com/office/drawing/2014/main" id="{337BB95B-D261-0449-B4AA-FAC6C79CA4B4}"/>
              </a:ext>
            </a:extLst>
          </p:cNvPr>
          <p:cNvPicPr>
            <a:picLocks noChangeAspect="1"/>
          </p:cNvPicPr>
          <p:nvPr/>
        </p:nvPicPr>
        <p:blipFill>
          <a:blip r:embed="rId6"/>
          <a:stretch>
            <a:fillRect/>
          </a:stretch>
        </p:blipFill>
        <p:spPr>
          <a:xfrm>
            <a:off x="8988473" y="1992371"/>
            <a:ext cx="3148877" cy="3310128"/>
          </a:xfrm>
          <a:prstGeom prst="rect">
            <a:avLst/>
          </a:prstGeom>
        </p:spPr>
      </p:pic>
      <p:cxnSp>
        <p:nvCxnSpPr>
          <p:cNvPr id="14" name="Straight Connector 13">
            <a:extLst>
              <a:ext uri="{FF2B5EF4-FFF2-40B4-BE49-F238E27FC236}">
                <a16:creationId xmlns:a16="http://schemas.microsoft.com/office/drawing/2014/main" id="{47F2455E-8764-B74E-8244-38C613469592}"/>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173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DA1EBB6-1A28-464D-968F-A5E76AB7B761}"/>
              </a:ext>
            </a:extLst>
          </p:cNvPr>
          <p:cNvCxnSpPr>
            <a:cxnSpLocks/>
          </p:cNvCxnSpPr>
          <p:nvPr/>
        </p:nvCxnSpPr>
        <p:spPr>
          <a:xfrm>
            <a:off x="0" y="148272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2075294-457B-B446-903F-FE19F0E34966}"/>
              </a:ext>
            </a:extLst>
          </p:cNvPr>
          <p:cNvSpPr/>
          <p:nvPr/>
        </p:nvSpPr>
        <p:spPr>
          <a:xfrm>
            <a:off x="515939" y="477837"/>
            <a:ext cx="6770686" cy="954107"/>
          </a:xfrm>
          <a:prstGeom prst="rect">
            <a:avLst/>
          </a:prstGeom>
        </p:spPr>
        <p:txBody>
          <a:bodyPr wrap="square">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Applications de la </a:t>
            </a:r>
            <a:br>
              <a:rPr lang="fr-FR" sz="2800" b="1" dirty="0">
                <a:latin typeface="Verdana" panose="020B0604030504040204" pitchFamily="34" charset="0"/>
                <a:ea typeface="Verdana" panose="020B0604030504040204" pitchFamily="34" charset="0"/>
                <a:cs typeface="Verdana" panose="020B0604030504040204" pitchFamily="34" charset="0"/>
              </a:rPr>
            </a:br>
            <a:r>
              <a:rPr lang="fr-FR" sz="2800" b="1" dirty="0">
                <a:latin typeface="Verdana" panose="020B0604030504040204" pitchFamily="34" charset="0"/>
                <a:ea typeface="Verdana" panose="020B0604030504040204" pitchFamily="34" charset="0"/>
                <a:cs typeface="Verdana" panose="020B0604030504040204" pitchFamily="34" charset="0"/>
              </a:rPr>
              <a:t>spectroscopie</a:t>
            </a:r>
          </a:p>
        </p:txBody>
      </p:sp>
      <p:sp>
        <p:nvSpPr>
          <p:cNvPr id="3" name="TextBox 2">
            <a:extLst>
              <a:ext uri="{FF2B5EF4-FFF2-40B4-BE49-F238E27FC236}">
                <a16:creationId xmlns:a16="http://schemas.microsoft.com/office/drawing/2014/main" id="{4B3F2886-5D16-A346-B9E3-E8747BD6C203}"/>
              </a:ext>
            </a:extLst>
          </p:cNvPr>
          <p:cNvSpPr txBox="1"/>
          <p:nvPr/>
        </p:nvSpPr>
        <p:spPr>
          <a:xfrm>
            <a:off x="499761" y="5153901"/>
            <a:ext cx="6770686" cy="892552"/>
          </a:xfrm>
          <a:prstGeom prst="rect">
            <a:avLst/>
          </a:prstGeom>
          <a:noFill/>
        </p:spPr>
        <p:txBody>
          <a:bodyPr wrap="square" rtlCol="0">
            <a:spAutoFit/>
          </a:bodyPr>
          <a:lstStyle/>
          <a:p>
            <a:pPr marL="342900" indent="-342900">
              <a:buFont typeface="Arial" panose="020B0604020202020204" pitchFamily="34" charset="0"/>
              <a:buChar char="•"/>
            </a:pPr>
            <a:r>
              <a:rPr lang="fr-FR" sz="2600" dirty="0"/>
              <a:t>Fonctions de transfert de spectre pour prédire l'eau du sol disponible</a:t>
            </a:r>
          </a:p>
        </p:txBody>
      </p:sp>
      <p:sp>
        <p:nvSpPr>
          <p:cNvPr id="4" name="TextBox 3">
            <a:extLst>
              <a:ext uri="{FF2B5EF4-FFF2-40B4-BE49-F238E27FC236}">
                <a16:creationId xmlns:a16="http://schemas.microsoft.com/office/drawing/2014/main" id="{A304A29D-6ABC-DE4B-B365-0B1A01043F81}"/>
              </a:ext>
            </a:extLst>
          </p:cNvPr>
          <p:cNvSpPr txBox="1"/>
          <p:nvPr/>
        </p:nvSpPr>
        <p:spPr>
          <a:xfrm>
            <a:off x="515939" y="3301522"/>
            <a:ext cx="6542088" cy="1323439"/>
          </a:xfrm>
          <a:prstGeom prst="rect">
            <a:avLst/>
          </a:prstGeom>
          <a:noFill/>
        </p:spPr>
        <p:txBody>
          <a:bodyPr wrap="square" rtlCol="0">
            <a:spAutoFit/>
          </a:bodyPr>
          <a:lstStyle/>
          <a:p>
            <a:pPr marL="342900" indent="-342900">
              <a:buFont typeface="Arial" panose="020B0604020202020204" pitchFamily="34" charset="0"/>
              <a:buChar char="•"/>
            </a:pPr>
            <a:r>
              <a:rPr lang="fr-FR" sz="2600" dirty="0"/>
              <a:t>Fonctions de transfert de spectre pour prédire l'abondance et la diversité bactérienne du sol</a:t>
            </a:r>
          </a:p>
        </p:txBody>
      </p:sp>
      <p:sp>
        <p:nvSpPr>
          <p:cNvPr id="5" name="TextBox 4">
            <a:extLst>
              <a:ext uri="{FF2B5EF4-FFF2-40B4-BE49-F238E27FC236}">
                <a16:creationId xmlns:a16="http://schemas.microsoft.com/office/drawing/2014/main" id="{81280C2D-D4BF-6846-BCB3-941CA45060E6}"/>
              </a:ext>
            </a:extLst>
          </p:cNvPr>
          <p:cNvSpPr txBox="1"/>
          <p:nvPr/>
        </p:nvSpPr>
        <p:spPr>
          <a:xfrm>
            <a:off x="557898" y="1549565"/>
            <a:ext cx="5327649" cy="1292662"/>
          </a:xfrm>
          <a:prstGeom prst="rect">
            <a:avLst/>
          </a:prstGeom>
          <a:noFill/>
        </p:spPr>
        <p:txBody>
          <a:bodyPr wrap="square" rtlCol="0">
            <a:spAutoFit/>
          </a:bodyPr>
          <a:lstStyle/>
          <a:p>
            <a:pPr marL="342900" indent="-342900">
              <a:buFont typeface="Arial" panose="020B0604020202020204" pitchFamily="34" charset="0"/>
              <a:buChar char="•"/>
            </a:pPr>
            <a:r>
              <a:rPr lang="fr-FR" sz="2600" dirty="0"/>
              <a:t>Fonctions de transfert de spectre pour prédire les fractions de carbone du sol</a:t>
            </a:r>
          </a:p>
        </p:txBody>
      </p:sp>
      <p:pic>
        <p:nvPicPr>
          <p:cNvPr id="7" name="Picture 6">
            <a:extLst>
              <a:ext uri="{FF2B5EF4-FFF2-40B4-BE49-F238E27FC236}">
                <a16:creationId xmlns:a16="http://schemas.microsoft.com/office/drawing/2014/main" id="{5ABF35E7-1C80-0C4A-8D72-E9765DB46A0C}"/>
              </a:ext>
            </a:extLst>
          </p:cNvPr>
          <p:cNvPicPr>
            <a:picLocks noChangeAspect="1"/>
          </p:cNvPicPr>
          <p:nvPr/>
        </p:nvPicPr>
        <p:blipFill>
          <a:blip r:embed="rId3"/>
          <a:stretch>
            <a:fillRect/>
          </a:stretch>
        </p:blipFill>
        <p:spPr>
          <a:xfrm>
            <a:off x="6299680" y="158536"/>
            <a:ext cx="2023110" cy="2286000"/>
          </a:xfrm>
          <a:prstGeom prst="rect">
            <a:avLst/>
          </a:prstGeom>
        </p:spPr>
      </p:pic>
      <p:pic>
        <p:nvPicPr>
          <p:cNvPr id="9" name="Picture 8">
            <a:extLst>
              <a:ext uri="{FF2B5EF4-FFF2-40B4-BE49-F238E27FC236}">
                <a16:creationId xmlns:a16="http://schemas.microsoft.com/office/drawing/2014/main" id="{F7639FAD-0718-8140-826B-D929E0DF16C9}"/>
              </a:ext>
            </a:extLst>
          </p:cNvPr>
          <p:cNvPicPr>
            <a:picLocks noChangeAspect="1"/>
          </p:cNvPicPr>
          <p:nvPr/>
        </p:nvPicPr>
        <p:blipFill>
          <a:blip r:embed="rId4"/>
          <a:stretch>
            <a:fillRect/>
          </a:stretch>
        </p:blipFill>
        <p:spPr>
          <a:xfrm>
            <a:off x="8322790" y="109958"/>
            <a:ext cx="1971675" cy="2383155"/>
          </a:xfrm>
          <a:prstGeom prst="rect">
            <a:avLst/>
          </a:prstGeom>
        </p:spPr>
      </p:pic>
      <p:pic>
        <p:nvPicPr>
          <p:cNvPr id="13" name="Picture 12">
            <a:extLst>
              <a:ext uri="{FF2B5EF4-FFF2-40B4-BE49-F238E27FC236}">
                <a16:creationId xmlns:a16="http://schemas.microsoft.com/office/drawing/2014/main" id="{5418EBD2-3E41-0548-8E7B-8AFFD18DFF0A}"/>
              </a:ext>
            </a:extLst>
          </p:cNvPr>
          <p:cNvPicPr>
            <a:picLocks noChangeAspect="1"/>
          </p:cNvPicPr>
          <p:nvPr/>
        </p:nvPicPr>
        <p:blipFill>
          <a:blip r:embed="rId5"/>
          <a:stretch>
            <a:fillRect/>
          </a:stretch>
        </p:blipFill>
        <p:spPr>
          <a:xfrm>
            <a:off x="10208895" y="158536"/>
            <a:ext cx="1983105" cy="2274570"/>
          </a:xfrm>
          <a:prstGeom prst="rect">
            <a:avLst/>
          </a:prstGeom>
        </p:spPr>
      </p:pic>
      <p:sp>
        <p:nvSpPr>
          <p:cNvPr id="14" name="TextBox 13">
            <a:extLst>
              <a:ext uri="{FF2B5EF4-FFF2-40B4-BE49-F238E27FC236}">
                <a16:creationId xmlns:a16="http://schemas.microsoft.com/office/drawing/2014/main" id="{C4DD0644-5AF2-A04C-88B9-B1C119009473}"/>
              </a:ext>
            </a:extLst>
          </p:cNvPr>
          <p:cNvSpPr txBox="1"/>
          <p:nvPr/>
        </p:nvSpPr>
        <p:spPr>
          <a:xfrm>
            <a:off x="518049" y="2773546"/>
            <a:ext cx="3204916" cy="369332"/>
          </a:xfrm>
          <a:prstGeom prst="rect">
            <a:avLst/>
          </a:prstGeom>
          <a:noFill/>
        </p:spPr>
        <p:txBody>
          <a:bodyPr wrap="none" rtlCol="0">
            <a:spAutoFit/>
          </a:bodyPr>
          <a:lstStyle/>
          <a:p>
            <a:r>
              <a:rPr lang="fr-FR" dirty="0" err="1"/>
              <a:t>Viscarra</a:t>
            </a:r>
            <a:r>
              <a:rPr lang="fr-FR" dirty="0"/>
              <a:t> Rossel et al. (2015) EJSS</a:t>
            </a:r>
          </a:p>
        </p:txBody>
      </p:sp>
      <p:pic>
        <p:nvPicPr>
          <p:cNvPr id="18" name="Picture 17">
            <a:extLst>
              <a:ext uri="{FF2B5EF4-FFF2-40B4-BE49-F238E27FC236}">
                <a16:creationId xmlns:a16="http://schemas.microsoft.com/office/drawing/2014/main" id="{1E800937-A5BC-2D40-8DD8-B004CA3D2755}"/>
              </a:ext>
            </a:extLst>
          </p:cNvPr>
          <p:cNvPicPr>
            <a:picLocks noChangeAspect="1"/>
          </p:cNvPicPr>
          <p:nvPr/>
        </p:nvPicPr>
        <p:blipFill>
          <a:blip r:embed="rId6"/>
          <a:stretch>
            <a:fillRect/>
          </a:stretch>
        </p:blipFill>
        <p:spPr>
          <a:xfrm>
            <a:off x="7371932" y="2461898"/>
            <a:ext cx="3500853" cy="2080349"/>
          </a:xfrm>
          <a:prstGeom prst="rect">
            <a:avLst/>
          </a:prstGeom>
        </p:spPr>
      </p:pic>
      <p:sp>
        <p:nvSpPr>
          <p:cNvPr id="19" name="TextBox 18">
            <a:extLst>
              <a:ext uri="{FF2B5EF4-FFF2-40B4-BE49-F238E27FC236}">
                <a16:creationId xmlns:a16="http://schemas.microsoft.com/office/drawing/2014/main" id="{2A172A19-409C-0C40-B77A-E89DAF6E8BC1}"/>
              </a:ext>
            </a:extLst>
          </p:cNvPr>
          <p:cNvSpPr txBox="1"/>
          <p:nvPr/>
        </p:nvSpPr>
        <p:spPr>
          <a:xfrm>
            <a:off x="515939" y="4572174"/>
            <a:ext cx="4723857" cy="369332"/>
          </a:xfrm>
          <a:prstGeom prst="rect">
            <a:avLst/>
          </a:prstGeom>
          <a:noFill/>
        </p:spPr>
        <p:txBody>
          <a:bodyPr wrap="none" rtlCol="0">
            <a:spAutoFit/>
          </a:bodyPr>
          <a:lstStyle/>
          <a:p>
            <a:r>
              <a:rPr lang="fr-FR" dirty="0"/>
              <a:t>Yang, </a:t>
            </a:r>
            <a:r>
              <a:rPr lang="fr-FR" dirty="0" err="1"/>
              <a:t>Viscarra</a:t>
            </a:r>
            <a:r>
              <a:rPr lang="fr-FR" dirty="0"/>
              <a:t> Rossel et al. (2018) </a:t>
            </a:r>
            <a:r>
              <a:rPr lang="fr-FR" dirty="0" err="1"/>
              <a:t>submitted</a:t>
            </a:r>
            <a:r>
              <a:rPr lang="fr-FR" dirty="0"/>
              <a:t> SBB</a:t>
            </a:r>
          </a:p>
        </p:txBody>
      </p:sp>
      <p:pic>
        <p:nvPicPr>
          <p:cNvPr id="21" name="Picture 20">
            <a:extLst>
              <a:ext uri="{FF2B5EF4-FFF2-40B4-BE49-F238E27FC236}">
                <a16:creationId xmlns:a16="http://schemas.microsoft.com/office/drawing/2014/main" id="{8C7DEB13-1805-C84A-B7ED-69347BF83C1F}"/>
              </a:ext>
            </a:extLst>
          </p:cNvPr>
          <p:cNvPicPr>
            <a:picLocks noChangeAspect="1"/>
          </p:cNvPicPr>
          <p:nvPr/>
        </p:nvPicPr>
        <p:blipFill>
          <a:blip r:embed="rId7"/>
          <a:stretch>
            <a:fillRect/>
          </a:stretch>
        </p:blipFill>
        <p:spPr>
          <a:xfrm>
            <a:off x="8187452" y="4477906"/>
            <a:ext cx="3125338" cy="2345728"/>
          </a:xfrm>
          <a:prstGeom prst="rect">
            <a:avLst/>
          </a:prstGeom>
        </p:spPr>
      </p:pic>
      <p:sp>
        <p:nvSpPr>
          <p:cNvPr id="22" name="TextBox 21">
            <a:extLst>
              <a:ext uri="{FF2B5EF4-FFF2-40B4-BE49-F238E27FC236}">
                <a16:creationId xmlns:a16="http://schemas.microsoft.com/office/drawing/2014/main" id="{50A1B920-14BB-9A44-8BD2-58CBFB6A3192}"/>
              </a:ext>
            </a:extLst>
          </p:cNvPr>
          <p:cNvSpPr txBox="1"/>
          <p:nvPr/>
        </p:nvSpPr>
        <p:spPr>
          <a:xfrm>
            <a:off x="499761" y="6075206"/>
            <a:ext cx="4360874" cy="369332"/>
          </a:xfrm>
          <a:prstGeom prst="rect">
            <a:avLst/>
          </a:prstGeom>
          <a:noFill/>
        </p:spPr>
        <p:txBody>
          <a:bodyPr wrap="none" rtlCol="0">
            <a:spAutoFit/>
          </a:bodyPr>
          <a:lstStyle/>
          <a:p>
            <a:r>
              <a:rPr lang="fr-FR" dirty="0" err="1"/>
              <a:t>Bauman</a:t>
            </a:r>
            <a:r>
              <a:rPr lang="fr-FR" dirty="0"/>
              <a:t>, </a:t>
            </a:r>
            <a:r>
              <a:rPr lang="fr-FR" dirty="0" err="1"/>
              <a:t>Viscarra</a:t>
            </a:r>
            <a:r>
              <a:rPr lang="fr-FR" dirty="0"/>
              <a:t> Rossel et al. (2018) In </a:t>
            </a:r>
            <a:r>
              <a:rPr lang="fr-FR" dirty="0" err="1"/>
              <a:t>prep</a:t>
            </a:r>
            <a:endParaRPr lang="fr-FR" dirty="0"/>
          </a:p>
        </p:txBody>
      </p:sp>
    </p:spTree>
    <p:extLst>
      <p:ext uri="{BB962C8B-B14F-4D97-AF65-F5344CB8AC3E}">
        <p14:creationId xmlns:p14="http://schemas.microsoft.com/office/powerpoint/2010/main" val="2226661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A20CE5-FFEE-F649-A7E2-9991E7A5C89A}"/>
              </a:ext>
            </a:extLst>
          </p:cNvPr>
          <p:cNvSpPr txBox="1"/>
          <p:nvPr/>
        </p:nvSpPr>
        <p:spPr>
          <a:xfrm>
            <a:off x="515938" y="492780"/>
            <a:ext cx="5120312"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Plan de ma présentation</a:t>
            </a:r>
          </a:p>
        </p:txBody>
      </p:sp>
      <p:sp>
        <p:nvSpPr>
          <p:cNvPr id="4" name="Rectangle 3">
            <a:extLst>
              <a:ext uri="{FF2B5EF4-FFF2-40B4-BE49-F238E27FC236}">
                <a16:creationId xmlns:a16="http://schemas.microsoft.com/office/drawing/2014/main" id="{A0B949F8-FDED-3244-8E16-CF911EAFFE37}"/>
              </a:ext>
            </a:extLst>
          </p:cNvPr>
          <p:cNvSpPr/>
          <p:nvPr/>
        </p:nvSpPr>
        <p:spPr>
          <a:xfrm>
            <a:off x="515938" y="1394375"/>
            <a:ext cx="8116966" cy="4862870"/>
          </a:xfrm>
          <a:prstGeom prst="rect">
            <a:avLst/>
          </a:prstGeom>
        </p:spPr>
        <p:txBody>
          <a:bodyPr wrap="none">
            <a:spAutoFit/>
          </a:bodyPr>
          <a:lstStyle/>
          <a:p>
            <a:pPr marL="514350" indent="-514350">
              <a:buFont typeface="+mj-lt"/>
              <a:buAutoNum type="arabicPeriod"/>
            </a:pPr>
            <a:r>
              <a:rPr lang="fr-FR" sz="2600" dirty="0">
                <a:ea typeface="Verdana" panose="020B0604030504040204" pitchFamily="34" charset="0"/>
                <a:cs typeface="Verdana" panose="020B0604030504040204" pitchFamily="34" charset="0"/>
              </a:rPr>
              <a:t>Activités d’enseignement</a:t>
            </a:r>
            <a:br>
              <a:rPr lang="fr-FR" sz="1200" dirty="0">
                <a:ea typeface="Verdana" panose="020B0604030504040204" pitchFamily="34" charset="0"/>
                <a:cs typeface="Verdana" panose="020B0604030504040204" pitchFamily="34" charset="0"/>
              </a:rPr>
            </a:br>
            <a:endParaRPr lang="fr-FR" sz="1200" dirty="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En l’Australie</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International</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Encadrement de la recherche des étudiantes</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Masters, Doctorats</a:t>
            </a:r>
          </a:p>
          <a:p>
            <a:pPr marL="800100" lvl="1" indent="-342900">
              <a:buFont typeface="Arial" panose="020B0604020202020204" pitchFamily="34" charset="0"/>
              <a:buChar char="•"/>
            </a:pPr>
            <a:endParaRPr lang="fr-FR" sz="2600" dirty="0">
              <a:ea typeface="Verdana" panose="020B0604030504040204" pitchFamily="34" charset="0"/>
              <a:cs typeface="Verdana" panose="020B0604030504040204" pitchFamily="34" charset="0"/>
            </a:endParaRPr>
          </a:p>
          <a:p>
            <a:pPr marL="514350" indent="-514350">
              <a:buFont typeface="+mj-lt"/>
              <a:buAutoNum type="arabicPeriod"/>
            </a:pPr>
            <a:r>
              <a:rPr lang="fr-FR" sz="2600" dirty="0">
                <a:ea typeface="Verdana" panose="020B0604030504040204" pitchFamily="34" charset="0"/>
                <a:cs typeface="Verdana" panose="020B0604030504040204" pitchFamily="34" charset="0"/>
              </a:rPr>
              <a:t>Activités de recherche</a:t>
            </a:r>
            <a:br>
              <a:rPr lang="fr-FR" sz="1200" dirty="0">
                <a:ea typeface="Verdana" panose="020B0604030504040204" pitchFamily="34" charset="0"/>
                <a:cs typeface="Verdana" panose="020B0604030504040204" pitchFamily="34" charset="0"/>
              </a:rPr>
            </a:br>
            <a:endParaRPr lang="fr-FR" sz="1200" dirty="0">
              <a:ea typeface="Verdana" panose="020B0604030504040204" pitchFamily="34" charset="0"/>
              <a:cs typeface="Verdana" panose="020B0604030504040204" pitchFamily="34" charset="0"/>
            </a:endParaRP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Motivation pour ma recherche</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Défis et opportunités</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La question des échelles</a:t>
            </a:r>
          </a:p>
          <a:p>
            <a:pPr marL="800100" lvl="1" indent="-342900">
              <a:buFont typeface="Arial" panose="020B0604020202020204" pitchFamily="34" charset="0"/>
              <a:buChar char="•"/>
            </a:pPr>
            <a:r>
              <a:rPr lang="fr-FR" sz="2600" dirty="0">
                <a:ea typeface="Verdana" panose="020B0604030504040204" pitchFamily="34" charset="0"/>
                <a:cs typeface="Verdana" panose="020B0604030504040204" pitchFamily="34" charset="0"/>
              </a:rPr>
              <a:t>Exemples d'activités de recherche et développement</a:t>
            </a:r>
          </a:p>
        </p:txBody>
      </p:sp>
      <p:cxnSp>
        <p:nvCxnSpPr>
          <p:cNvPr id="6" name="Straight Connector 5">
            <a:extLst>
              <a:ext uri="{FF2B5EF4-FFF2-40B4-BE49-F238E27FC236}">
                <a16:creationId xmlns:a16="http://schemas.microsoft.com/office/drawing/2014/main" id="{C941A739-8399-6B4F-8BAD-982B3424A29A}"/>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01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47A7A2-176F-D944-9F08-2E4AB99DAEC5}"/>
              </a:ext>
            </a:extLst>
          </p:cNvPr>
          <p:cNvSpPr txBox="1"/>
          <p:nvPr/>
        </p:nvSpPr>
        <p:spPr>
          <a:xfrm>
            <a:off x="515939" y="492124"/>
            <a:ext cx="7843814"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Activités d’enseignement en Australie</a:t>
            </a:r>
          </a:p>
        </p:txBody>
      </p:sp>
      <p:sp>
        <p:nvSpPr>
          <p:cNvPr id="3" name="TextBox 2">
            <a:extLst>
              <a:ext uri="{FF2B5EF4-FFF2-40B4-BE49-F238E27FC236}">
                <a16:creationId xmlns:a16="http://schemas.microsoft.com/office/drawing/2014/main" id="{29AEACC8-F681-C441-BE4B-E30ABFD19DD5}"/>
              </a:ext>
            </a:extLst>
          </p:cNvPr>
          <p:cNvSpPr txBox="1"/>
          <p:nvPr/>
        </p:nvSpPr>
        <p:spPr>
          <a:xfrm>
            <a:off x="515938" y="2497902"/>
            <a:ext cx="11676062" cy="4031873"/>
          </a:xfrm>
          <a:prstGeom prst="rect">
            <a:avLst/>
          </a:prstGeom>
          <a:noFill/>
        </p:spPr>
        <p:txBody>
          <a:bodyPr wrap="square" rtlCol="0">
            <a:spAutoFit/>
          </a:bodyPr>
          <a:lstStyle/>
          <a:p>
            <a:r>
              <a:rPr lang="fr-FR" sz="2600" dirty="0">
                <a:ea typeface="Verdana" panose="020B0604030504040204" pitchFamily="34" charset="0"/>
                <a:cs typeface="Verdana" panose="020B0604030504040204" pitchFamily="34" charset="0"/>
              </a:rPr>
              <a:t>« Télé- et </a:t>
            </a:r>
            <a:r>
              <a:rPr lang="fr-FR" sz="2600" dirty="0" err="1">
                <a:ea typeface="Verdana" panose="020B0604030504040204" pitchFamily="34" charset="0"/>
                <a:cs typeface="Verdana" panose="020B0604030504040204" pitchFamily="34" charset="0"/>
              </a:rPr>
              <a:t>proxi</a:t>
            </a:r>
            <a:r>
              <a:rPr lang="fr-FR" sz="2600" dirty="0">
                <a:ea typeface="Verdana" panose="020B0604030504040204" pitchFamily="34" charset="0"/>
                <a:cs typeface="Verdana" panose="020B0604030504040204" pitchFamily="34" charset="0"/>
              </a:rPr>
              <a:t>-détection » dans un module agriculture de précision. </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1995–00, </a:t>
            </a:r>
            <a:r>
              <a:rPr lang="fr-FR" sz="2600" i="1" dirty="0">
                <a:ea typeface="Verdana" panose="020B0604030504040204" pitchFamily="34" charset="0"/>
                <a:cs typeface="Verdana" panose="020B0604030504040204" pitchFamily="34" charset="0"/>
              </a:rPr>
              <a:t>20 h, 15 étudiants</a:t>
            </a:r>
            <a:endParaRPr lang="fr-FR" sz="1600" dirty="0">
              <a:ea typeface="Verdana" panose="020B0604030504040204" pitchFamily="34" charset="0"/>
              <a:cs typeface="Verdana" panose="020B0604030504040204" pitchFamily="34" charset="0"/>
            </a:endParaRPr>
          </a:p>
          <a:p>
            <a:endParaRPr lang="fr-FR" sz="1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 Prédiction spatiale et </a:t>
            </a:r>
            <a:r>
              <a:rPr lang="fr-FR" sz="2600" dirty="0" err="1">
                <a:ea typeface="Verdana" panose="020B0604030504040204" pitchFamily="34" charset="0"/>
                <a:cs typeface="Verdana" panose="020B0604030504040204" pitchFamily="34" charset="0"/>
              </a:rPr>
              <a:t>Pédométrie</a:t>
            </a:r>
            <a:r>
              <a:rPr lang="fr-FR" sz="2600" dirty="0">
                <a:ea typeface="Verdana" panose="020B0604030504040204" pitchFamily="34" charset="0"/>
                <a:cs typeface="Verdana" panose="020B0604030504040204" pitchFamily="34" charset="0"/>
              </a:rPr>
              <a:t> » dans module la science quantitative du sol.</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2002–07, </a:t>
            </a:r>
            <a:r>
              <a:rPr lang="fr-FR" sz="2600" i="1" dirty="0">
                <a:ea typeface="Verdana" panose="020B0604030504040204" pitchFamily="34" charset="0"/>
                <a:cs typeface="Verdana" panose="020B0604030504040204" pitchFamily="34" charset="0"/>
              </a:rPr>
              <a:t>75 h, 20 étudiants</a:t>
            </a:r>
            <a:endParaRPr lang="fr-FR" sz="1600" dirty="0">
              <a:ea typeface="Verdana" panose="020B0604030504040204" pitchFamily="34" charset="0"/>
              <a:cs typeface="Verdana" panose="020B0604030504040204" pitchFamily="34" charset="0"/>
            </a:endParaRPr>
          </a:p>
          <a:p>
            <a:endParaRPr lang="fr-FR" sz="1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 Fondamentaux de la télédétection » dans Module Information spatiale rurale.</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2004–07, 45 h, </a:t>
            </a:r>
            <a:r>
              <a:rPr lang="fr-FR" sz="2600" i="1" dirty="0">
                <a:ea typeface="Verdana" panose="020B0604030504040204" pitchFamily="34" charset="0"/>
                <a:cs typeface="Verdana" panose="020B0604030504040204" pitchFamily="34" charset="0"/>
              </a:rPr>
              <a:t>20 étudiants</a:t>
            </a:r>
            <a:endParaRPr lang="fr-FR" sz="1600" i="1" dirty="0">
              <a:ea typeface="Verdana" panose="020B0604030504040204" pitchFamily="34" charset="0"/>
              <a:cs typeface="Verdana" panose="020B0604030504040204" pitchFamily="34" charset="0"/>
            </a:endParaRPr>
          </a:p>
          <a:p>
            <a:endParaRPr lang="fr-FR" sz="1600"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Module « Méthodologies avancées de caractérisation des sols » </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2002–07, 50 h, </a:t>
            </a:r>
            <a:r>
              <a:rPr lang="fr-FR" sz="2600" i="1" dirty="0">
                <a:ea typeface="Verdana" panose="020B0604030504040204" pitchFamily="34" charset="0"/>
                <a:cs typeface="Verdana" panose="020B0604030504040204" pitchFamily="34" charset="0"/>
              </a:rPr>
              <a:t>5–10 étudiants</a:t>
            </a:r>
          </a:p>
        </p:txBody>
      </p:sp>
      <p:sp>
        <p:nvSpPr>
          <p:cNvPr id="4" name="Rectangle 3">
            <a:extLst>
              <a:ext uri="{FF2B5EF4-FFF2-40B4-BE49-F238E27FC236}">
                <a16:creationId xmlns:a16="http://schemas.microsoft.com/office/drawing/2014/main" id="{D5AA2911-DB53-494B-8182-079B24F217C6}"/>
              </a:ext>
            </a:extLst>
          </p:cNvPr>
          <p:cNvSpPr/>
          <p:nvPr/>
        </p:nvSpPr>
        <p:spPr>
          <a:xfrm>
            <a:off x="515938" y="1354336"/>
            <a:ext cx="9719327" cy="830997"/>
          </a:xfrm>
          <a:prstGeom prst="rect">
            <a:avLst/>
          </a:prstGeom>
        </p:spPr>
        <p:txBody>
          <a:bodyPr wrap="none">
            <a:spAutoFit/>
          </a:bodyPr>
          <a:lstStyle/>
          <a:p>
            <a:r>
              <a:rPr lang="fr-FR" sz="2400" b="1" dirty="0">
                <a:latin typeface="Verdana" panose="020B0604030504040204" pitchFamily="34" charset="0"/>
                <a:ea typeface="Verdana" panose="020B0604030504040204" pitchFamily="34" charset="0"/>
                <a:cs typeface="Verdana" panose="020B0604030504040204" pitchFamily="34" charset="0"/>
              </a:rPr>
              <a:t>Enseignement dispensé aux étudiants de premier cycle</a:t>
            </a:r>
          </a:p>
          <a:p>
            <a:r>
              <a:rPr lang="fr-FR" sz="2400" b="1" dirty="0">
                <a:latin typeface="Verdana" panose="020B0604030504040204" pitchFamily="34" charset="0"/>
                <a:ea typeface="Verdana" panose="020B0604030504040204" pitchFamily="34" charset="0"/>
                <a:cs typeface="Verdana" panose="020B0604030504040204" pitchFamily="34" charset="0"/>
              </a:rPr>
              <a:t>3rd </a:t>
            </a:r>
            <a:r>
              <a:rPr lang="fr-FR" sz="2400" b="1" dirty="0" err="1">
                <a:latin typeface="Verdana" panose="020B0604030504040204" pitchFamily="34" charset="0"/>
                <a:ea typeface="Verdana" panose="020B0604030504040204" pitchFamily="34" charset="0"/>
                <a:cs typeface="Verdana" panose="020B0604030504040204" pitchFamily="34" charset="0"/>
              </a:rPr>
              <a:t>year</a:t>
            </a:r>
            <a:r>
              <a:rPr lang="fr-FR" sz="2400" b="1" dirty="0">
                <a:latin typeface="Verdana" panose="020B0604030504040204" pitchFamily="34" charset="0"/>
                <a:ea typeface="Verdana" panose="020B0604030504040204" pitchFamily="34" charset="0"/>
                <a:cs typeface="Verdana" panose="020B0604030504040204" pitchFamily="34" charset="0"/>
              </a:rPr>
              <a:t> Agricultural Science, Université de Sydney</a:t>
            </a:r>
          </a:p>
        </p:txBody>
      </p:sp>
      <p:cxnSp>
        <p:nvCxnSpPr>
          <p:cNvPr id="6" name="Straight Connector 5">
            <a:extLst>
              <a:ext uri="{FF2B5EF4-FFF2-40B4-BE49-F238E27FC236}">
                <a16:creationId xmlns:a16="http://schemas.microsoft.com/office/drawing/2014/main" id="{1D4B0B20-C14B-D84C-B89A-F9671ADAC24A}"/>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428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8F6044-2C29-FD46-BDFD-1E84D99BDFEC}"/>
              </a:ext>
            </a:extLst>
          </p:cNvPr>
          <p:cNvSpPr txBox="1"/>
          <p:nvPr/>
        </p:nvSpPr>
        <p:spPr>
          <a:xfrm>
            <a:off x="515939" y="1206747"/>
            <a:ext cx="11438168" cy="5632311"/>
          </a:xfrm>
          <a:prstGeom prst="rect">
            <a:avLst/>
          </a:prstGeom>
          <a:noFill/>
        </p:spPr>
        <p:txBody>
          <a:bodyPr wrap="square" rtlCol="0">
            <a:spAutoFit/>
          </a:bodyPr>
          <a:lstStyle/>
          <a:p>
            <a:r>
              <a:rPr lang="fr-FR" sz="2600" dirty="0">
                <a:ea typeface="Verdana" panose="020B0604030504040204" pitchFamily="34" charset="0"/>
                <a:cs typeface="Verdana" panose="020B0604030504040204" pitchFamily="34" charset="0"/>
              </a:rPr>
              <a:t>Sino-</a:t>
            </a:r>
            <a:r>
              <a:rPr lang="fr-FR" sz="2600" dirty="0" err="1">
                <a:ea typeface="Verdana" panose="020B0604030504040204" pitchFamily="34" charset="0"/>
                <a:cs typeface="Verdana" panose="020B0604030504040204" pitchFamily="34" charset="0"/>
              </a:rPr>
              <a:t>German</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School</a:t>
            </a:r>
            <a:r>
              <a:rPr lang="fr-FR" sz="2600" dirty="0">
                <a:ea typeface="Verdana" panose="020B0604030504040204" pitchFamily="34" charset="0"/>
                <a:cs typeface="Verdana" panose="020B0604030504040204" pitchFamily="34" charset="0"/>
              </a:rPr>
              <a:t> on Concepts and </a:t>
            </a:r>
            <a:r>
              <a:rPr lang="fr-FR" sz="2600" dirty="0" err="1">
                <a:ea typeface="Verdana" panose="020B0604030504040204" pitchFamily="34" charset="0"/>
                <a:cs typeface="Verdana" panose="020B0604030504040204" pitchFamily="34" charset="0"/>
              </a:rPr>
              <a:t>Algorithms</a:t>
            </a:r>
            <a:r>
              <a:rPr lang="fr-FR" sz="2600" dirty="0">
                <a:ea typeface="Verdana" panose="020B0604030504040204" pitchFamily="34" charset="0"/>
                <a:cs typeface="Verdana" panose="020B0604030504040204" pitchFamily="34" charset="0"/>
              </a:rPr>
              <a:t> in </a:t>
            </a:r>
            <a:r>
              <a:rPr lang="fr-FR" sz="2600" dirty="0" err="1">
                <a:ea typeface="Verdana" panose="020B0604030504040204" pitchFamily="34" charset="0"/>
                <a:cs typeface="Verdana" panose="020B0604030504040204" pitchFamily="34" charset="0"/>
              </a:rPr>
              <a:t>Geoecosystem</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Modelling</a:t>
            </a:r>
            <a:r>
              <a:rPr lang="fr-FR" sz="2600" dirty="0">
                <a:ea typeface="Verdana" panose="020B0604030504040204" pitchFamily="34" charset="0"/>
                <a:cs typeface="Verdana" panose="020B0604030504040204" pitchFamily="34" charset="0"/>
              </a:rPr>
              <a:t> (CAGEM), Yichang, China. 2008</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a:t>
            </a:r>
            <a:r>
              <a:rPr lang="fr-FR" sz="2600" i="1" dirty="0">
                <a:ea typeface="Verdana" panose="020B0604030504040204" pitchFamily="34" charset="0"/>
                <a:cs typeface="Verdana" panose="020B0604030504040204" pitchFamily="34" charset="0"/>
              </a:rPr>
              <a:t>Workshop intensif 30 étudiants au doctorat/master 10 jours 35 h</a:t>
            </a:r>
            <a:endParaRPr lang="fr-FR" i="1" dirty="0">
              <a:ea typeface="Verdana" panose="020B0604030504040204" pitchFamily="34" charset="0"/>
              <a:cs typeface="Verdana" panose="020B0604030504040204" pitchFamily="34" charset="0"/>
            </a:endParaRPr>
          </a:p>
          <a:p>
            <a:pPr marL="285744" indent="-285744">
              <a:buFont typeface="Arial" panose="020B0604020202020204" pitchFamily="34" charset="0"/>
              <a:buChar char="•"/>
            </a:pPr>
            <a:endParaRPr lang="fr-FR"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EUFAR Expert </a:t>
            </a:r>
            <a:r>
              <a:rPr lang="fr-FR" sz="2600" dirty="0" err="1">
                <a:ea typeface="Verdana" panose="020B0604030504040204" pitchFamily="34" charset="0"/>
                <a:cs typeface="Verdana" panose="020B0604030504040204" pitchFamily="34" charset="0"/>
              </a:rPr>
              <a:t>Working</a:t>
            </a:r>
            <a:r>
              <a:rPr lang="fr-FR" sz="2600" dirty="0">
                <a:ea typeface="Verdana" panose="020B0604030504040204" pitchFamily="34" charset="0"/>
                <a:cs typeface="Verdana" panose="020B0604030504040204" pitchFamily="34" charset="0"/>
              </a:rPr>
              <a:t> Group on Quantitative Applications of </a:t>
            </a:r>
            <a:r>
              <a:rPr lang="fr-FR" sz="2600" dirty="0" err="1">
                <a:ea typeface="Verdana" panose="020B0604030504040204" pitchFamily="34" charset="0"/>
                <a:cs typeface="Verdana" panose="020B0604030504040204" pitchFamily="34" charset="0"/>
              </a:rPr>
              <a:t>Soil</a:t>
            </a:r>
            <a:r>
              <a:rPr lang="fr-FR" sz="2600" dirty="0">
                <a:ea typeface="Verdana" panose="020B0604030504040204" pitchFamily="34" charset="0"/>
                <a:cs typeface="Verdana" panose="020B0604030504040204" pitchFamily="34" charset="0"/>
              </a:rPr>
              <a:t> </a:t>
            </a:r>
            <a:r>
              <a:rPr lang="fr-FR" sz="2600" dirty="0" err="1">
                <a:ea typeface="Verdana" panose="020B0604030504040204" pitchFamily="34" charset="0"/>
                <a:cs typeface="Verdana" panose="020B0604030504040204" pitchFamily="34" charset="0"/>
              </a:rPr>
              <a:t>Spectroscopy</a:t>
            </a:r>
            <a:r>
              <a:rPr lang="fr-FR" sz="2600" dirty="0">
                <a:ea typeface="Verdana" panose="020B0604030504040204" pitchFamily="34" charset="0"/>
                <a:cs typeface="Verdana" panose="020B0604030504040204" pitchFamily="34" charset="0"/>
              </a:rPr>
              <a:t>, Potsdam, Germany. 2010–11:</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a:t>
            </a:r>
            <a:r>
              <a:rPr lang="fr-FR" sz="2600" i="1" dirty="0">
                <a:ea typeface="Verdana" panose="020B0604030504040204" pitchFamily="34" charset="0"/>
                <a:cs typeface="Verdana" panose="020B0604030504040204" pitchFamily="34" charset="0"/>
              </a:rPr>
              <a:t>Workshop intensif 15 étudiants au doctorat/master 3 jour 15 h</a:t>
            </a:r>
            <a:endParaRPr lang="fr-FR" i="1" dirty="0">
              <a:ea typeface="Verdana" panose="020B0604030504040204" pitchFamily="34" charset="0"/>
              <a:cs typeface="Verdana" panose="020B0604030504040204" pitchFamily="34" charset="0"/>
            </a:endParaRPr>
          </a:p>
          <a:p>
            <a:pPr marL="285744" indent="-285744">
              <a:buFont typeface="Arial" panose="020B0604020202020204" pitchFamily="34" charset="0"/>
              <a:buChar char="•"/>
            </a:pPr>
            <a:endParaRPr lang="fr-FR" dirty="0">
              <a:ea typeface="Verdana" panose="020B0604030504040204" pitchFamily="34" charset="0"/>
              <a:cs typeface="Verdana" panose="020B0604030504040204" pitchFamily="34" charset="0"/>
            </a:endParaRPr>
          </a:p>
          <a:p>
            <a:r>
              <a:rPr lang="fr-FR" sz="2600" dirty="0">
                <a:ea typeface="Verdana" panose="020B0604030504040204" pitchFamily="34" charset="0"/>
                <a:cs typeface="Verdana" panose="020B0604030504040204" pitchFamily="34" charset="0"/>
              </a:rPr>
              <a:t>Zhejiang </a:t>
            </a:r>
            <a:r>
              <a:rPr lang="fr-FR" sz="2600" dirty="0" err="1">
                <a:ea typeface="Verdana" panose="020B0604030504040204" pitchFamily="34" charset="0"/>
                <a:cs typeface="Verdana" panose="020B0604030504040204" pitchFamily="34" charset="0"/>
              </a:rPr>
              <a:t>Universite</a:t>
            </a:r>
            <a:r>
              <a:rPr lang="fr-FR" sz="2600" dirty="0">
                <a:ea typeface="Verdana" panose="020B0604030504040204" pitchFamily="34" charset="0"/>
                <a:cs typeface="Verdana" panose="020B0604030504040204" pitchFamily="34" charset="0"/>
              </a:rPr>
              <a:t>, China. 2015–17</a:t>
            </a:r>
            <a:br>
              <a:rPr lang="fr-FR" sz="2600" dirty="0">
                <a:ea typeface="Verdana" panose="020B0604030504040204" pitchFamily="34" charset="0"/>
                <a:cs typeface="Verdana" panose="020B0604030504040204" pitchFamily="34" charset="0"/>
              </a:rPr>
            </a:br>
            <a:r>
              <a:rPr lang="fr-FR" sz="2600" dirty="0">
                <a:ea typeface="Verdana" panose="020B0604030504040204" pitchFamily="34" charset="0"/>
                <a:cs typeface="Verdana" panose="020B0604030504040204" pitchFamily="34" charset="0"/>
              </a:rPr>
              <a:t>	</a:t>
            </a:r>
            <a:r>
              <a:rPr lang="fr-FR" sz="2600" i="1" dirty="0">
                <a:ea typeface="Verdana" panose="020B0604030504040204" pitchFamily="34" charset="0"/>
                <a:cs typeface="Verdana" panose="020B0604030504040204" pitchFamily="34" charset="0"/>
              </a:rPr>
              <a:t>Module intensif 25 étudiants au doctorat / master 10 jours 35 h</a:t>
            </a:r>
            <a:br>
              <a:rPr lang="fr-FR" sz="1000" i="1" dirty="0">
                <a:ea typeface="Verdana" panose="020B0604030504040204" pitchFamily="34" charset="0"/>
                <a:cs typeface="Verdana" panose="020B0604030504040204" pitchFamily="34" charset="0"/>
              </a:rPr>
            </a:br>
            <a:br>
              <a:rPr lang="fr-FR" sz="1000" i="1" dirty="0">
                <a:ea typeface="Verdana" panose="020B0604030504040204" pitchFamily="34" charset="0"/>
                <a:cs typeface="Verdana" panose="020B0604030504040204" pitchFamily="34" charset="0"/>
              </a:rPr>
            </a:br>
            <a:r>
              <a:rPr lang="fr-FR" sz="2600" b="1" dirty="0">
                <a:ea typeface="Verdana" panose="020B0604030504040204" pitchFamily="34" charset="0"/>
                <a:cs typeface="Verdana" panose="020B0604030504040204" pitchFamily="34" charset="0"/>
              </a:rPr>
              <a:t>Sujets enseignés: </a:t>
            </a:r>
            <a:r>
              <a:rPr lang="fr-FR" sz="2600" dirty="0">
                <a:ea typeface="Verdana" panose="020B0604030504040204" pitchFamily="34" charset="0"/>
                <a:cs typeface="Verdana" panose="020B0604030504040204" pitchFamily="34" charset="0"/>
              </a:rPr>
              <a:t>spectroscopie; statistiques multivariées et </a:t>
            </a:r>
            <a:r>
              <a:rPr lang="fr-FR" sz="2600" dirty="0" err="1">
                <a:ea typeface="Verdana" panose="020B0604030504040204" pitchFamily="34" charset="0"/>
                <a:cs typeface="Verdana" panose="020B0604030504040204" pitchFamily="34" charset="0"/>
              </a:rPr>
              <a:t>chimiométrie</a:t>
            </a:r>
            <a:r>
              <a:rPr lang="fr-FR" sz="2600" dirty="0">
                <a:ea typeface="Verdana" panose="020B0604030504040204" pitchFamily="34" charset="0"/>
                <a:cs typeface="Verdana" panose="020B0604030504040204" pitchFamily="34" charset="0"/>
              </a:rPr>
              <a:t>; statistiques spatiales et cartographie numérique du sol; mesurer et surveiller le carbone organique du sol; modélisation du sol avec le logiciel R; Écriture scientifique et publication</a:t>
            </a:r>
          </a:p>
        </p:txBody>
      </p:sp>
      <p:sp>
        <p:nvSpPr>
          <p:cNvPr id="4" name="TextBox 3">
            <a:extLst>
              <a:ext uri="{FF2B5EF4-FFF2-40B4-BE49-F238E27FC236}">
                <a16:creationId xmlns:a16="http://schemas.microsoft.com/office/drawing/2014/main" id="{84733424-101A-E444-80DB-36BFEFBFA21C}"/>
              </a:ext>
            </a:extLst>
          </p:cNvPr>
          <p:cNvSpPr txBox="1"/>
          <p:nvPr/>
        </p:nvSpPr>
        <p:spPr>
          <a:xfrm>
            <a:off x="515938" y="492780"/>
            <a:ext cx="8626079"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Activités d’enseignement à l’international</a:t>
            </a:r>
          </a:p>
        </p:txBody>
      </p:sp>
      <p:cxnSp>
        <p:nvCxnSpPr>
          <p:cNvPr id="6" name="Straight Connector 5">
            <a:extLst>
              <a:ext uri="{FF2B5EF4-FFF2-40B4-BE49-F238E27FC236}">
                <a16:creationId xmlns:a16="http://schemas.microsoft.com/office/drawing/2014/main" id="{924795FE-B2B4-AE43-80C3-9BDBBEC52116}"/>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738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99211C-5D0E-4847-8FA7-20E4156A6715}"/>
              </a:ext>
            </a:extLst>
          </p:cNvPr>
          <p:cNvSpPr txBox="1"/>
          <p:nvPr/>
        </p:nvSpPr>
        <p:spPr>
          <a:xfrm>
            <a:off x="515938" y="492780"/>
            <a:ext cx="113543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Encadrement de la recherche des étudiants 2005–2017</a:t>
            </a:r>
          </a:p>
        </p:txBody>
      </p:sp>
      <p:sp>
        <p:nvSpPr>
          <p:cNvPr id="4" name="TextBox 3">
            <a:extLst>
              <a:ext uri="{FF2B5EF4-FFF2-40B4-BE49-F238E27FC236}">
                <a16:creationId xmlns:a16="http://schemas.microsoft.com/office/drawing/2014/main" id="{66AB8240-B5CB-374C-8781-879D9A35A06A}"/>
              </a:ext>
            </a:extLst>
          </p:cNvPr>
          <p:cNvSpPr txBox="1"/>
          <p:nvPr/>
        </p:nvSpPr>
        <p:spPr>
          <a:xfrm>
            <a:off x="515938" y="2431669"/>
            <a:ext cx="11393564" cy="3693319"/>
          </a:xfrm>
          <a:prstGeom prst="rect">
            <a:avLst/>
          </a:prstGeom>
          <a:noFill/>
        </p:spPr>
        <p:txBody>
          <a:bodyPr wrap="square" rtlCol="0">
            <a:spAutoFit/>
          </a:bodyPr>
          <a:lstStyle/>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Dix étudiants de l’Université de Sydney et l’</a:t>
            </a:r>
            <a:r>
              <a:rPr lang="fr-FR" sz="2600" dirty="0" err="1">
                <a:latin typeface="Calibri" pitchFamily="34" charset="0"/>
                <a:ea typeface="Nanum Gothic" panose="020D0604000000000000" pitchFamily="34" charset="-127"/>
              </a:rPr>
              <a:t>Australian</a:t>
            </a:r>
            <a:r>
              <a:rPr lang="fr-FR" sz="2600" dirty="0">
                <a:latin typeface="Calibri" pitchFamily="34" charset="0"/>
                <a:ea typeface="Nanum Gothic" panose="020D0604000000000000" pitchFamily="34" charset="-127"/>
              </a:rPr>
              <a:t> National Université.</a:t>
            </a:r>
          </a:p>
          <a:p>
            <a:pPr marL="342891" indent="-342891">
              <a:buFont typeface="Arial" panose="020B0604020202020204" pitchFamily="34" charset="0"/>
              <a:buChar char="•"/>
            </a:pPr>
            <a:endParaRPr lang="fr-FR" sz="2600" dirty="0">
              <a:latin typeface="Calibri" pitchFamily="34" charset="0"/>
              <a:ea typeface="Nanum Gothic" panose="020D0604000000000000" pitchFamily="34" charset="-127"/>
            </a:endParaRPr>
          </a:p>
          <a:p>
            <a:pPr lvl="1"/>
            <a:r>
              <a:rPr lang="fr-FR" sz="2600" b="1" dirty="0">
                <a:latin typeface="Calibri" pitchFamily="34" charset="0"/>
                <a:ea typeface="Nanum Gothic" panose="020D0604000000000000" pitchFamily="34" charset="-127"/>
              </a:rPr>
              <a:t>Sujets: </a:t>
            </a:r>
            <a:r>
              <a:rPr lang="fr-FR" sz="2600" dirty="0" err="1">
                <a:latin typeface="Calibri" pitchFamily="34" charset="0"/>
                <a:ea typeface="Nanum Gothic" panose="020D0604000000000000" pitchFamily="34" charset="-127"/>
              </a:rPr>
              <a:t>Proxi</a:t>
            </a:r>
            <a:r>
              <a:rPr lang="fr-FR" sz="2600" dirty="0">
                <a:latin typeface="Calibri" pitchFamily="34" charset="0"/>
                <a:ea typeface="Nanum Gothic" panose="020D0604000000000000" pitchFamily="34" charset="-127"/>
              </a:rPr>
              <a:t>-détection des sols avec XRF, détection de l'azote du sol avec des capteurs électrochimiques, cartographie des sols avec des capteurs gamma </a:t>
            </a:r>
            <a:r>
              <a:rPr lang="fr-FR" sz="2600" dirty="0" err="1">
                <a:latin typeface="Calibri" pitchFamily="34" charset="0"/>
                <a:ea typeface="Nanum Gothic" panose="020D0604000000000000" pitchFamily="34" charset="-127"/>
              </a:rPr>
              <a:t>hyperspectraux</a:t>
            </a:r>
            <a:r>
              <a:rPr lang="fr-FR" sz="2600" dirty="0">
                <a:latin typeface="Calibri" pitchFamily="34" charset="0"/>
                <a:ea typeface="Nanum Gothic" panose="020D0604000000000000" pitchFamily="34" charset="-127"/>
              </a:rPr>
              <a:t>, fractionnement du carbone organique du sol, diagnostic des contaminants urbains par spectroscopie, développement de bibliothèques spectrales</a:t>
            </a:r>
          </a:p>
          <a:p>
            <a:pPr marL="342891" indent="-342891">
              <a:buFont typeface="Arial" panose="020B0604020202020204" pitchFamily="34" charset="0"/>
              <a:buChar char="•"/>
            </a:pPr>
            <a:endParaRPr lang="fr-FR" sz="2600" dirty="0">
              <a:latin typeface="Calibri" pitchFamily="34" charset="0"/>
              <a:ea typeface="Nanum Gothic" panose="020D0604000000000000" pitchFamily="34" charset="-127"/>
            </a:endParaRPr>
          </a:p>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Quatre publications dans des revues internationales à comité de lecture</a:t>
            </a:r>
          </a:p>
        </p:txBody>
      </p:sp>
      <p:sp>
        <p:nvSpPr>
          <p:cNvPr id="2" name="Rectangle 1">
            <a:extLst>
              <a:ext uri="{FF2B5EF4-FFF2-40B4-BE49-F238E27FC236}">
                <a16:creationId xmlns:a16="http://schemas.microsoft.com/office/drawing/2014/main" id="{EB182353-D4D1-0848-B58A-C21BBA45D3B5}"/>
              </a:ext>
            </a:extLst>
          </p:cNvPr>
          <p:cNvSpPr/>
          <p:nvPr/>
        </p:nvSpPr>
        <p:spPr>
          <a:xfrm>
            <a:off x="530226" y="1547011"/>
            <a:ext cx="5622052" cy="461665"/>
          </a:xfrm>
          <a:prstGeom prst="rect">
            <a:avLst/>
          </a:prstGeom>
        </p:spPr>
        <p:txBody>
          <a:bodyPr wrap="none">
            <a:spAutoFit/>
          </a:bodyPr>
          <a:lstStyle/>
          <a:p>
            <a:r>
              <a:rPr lang="fr-FR" sz="2400" b="1" dirty="0" err="1">
                <a:latin typeface="Verdana" panose="020B0604030504040204" pitchFamily="34" charset="0"/>
                <a:ea typeface="Verdana" panose="020B0604030504040204" pitchFamily="34" charset="0"/>
                <a:cs typeface="Verdana" panose="020B0604030504040204" pitchFamily="34" charset="0"/>
              </a:rPr>
              <a:t>Bachelor</a:t>
            </a:r>
            <a:r>
              <a:rPr lang="fr-FR" sz="2400" b="1" dirty="0">
                <a:latin typeface="Verdana" panose="020B0604030504040204" pitchFamily="34" charset="0"/>
                <a:ea typeface="Verdana" panose="020B0604030504040204" pitchFamily="34" charset="0"/>
                <a:cs typeface="Verdana" panose="020B0604030504040204" pitchFamily="34" charset="0"/>
              </a:rPr>
              <a:t> </a:t>
            </a:r>
            <a:r>
              <a:rPr lang="fr-FR" sz="2400" b="1" dirty="0" err="1">
                <a:latin typeface="Verdana" panose="020B0604030504040204" pitchFamily="34" charset="0"/>
                <a:ea typeface="Verdana" panose="020B0604030504040204" pitchFamily="34" charset="0"/>
                <a:cs typeface="Verdana" panose="020B0604030504040204" pitchFamily="34" charset="0"/>
              </a:rPr>
              <a:t>with</a:t>
            </a:r>
            <a:r>
              <a:rPr lang="fr-FR" sz="2400" b="1" dirty="0">
                <a:latin typeface="Verdana" panose="020B0604030504040204" pitchFamily="34" charset="0"/>
                <a:ea typeface="Verdana" panose="020B0604030504040204" pitchFamily="34" charset="0"/>
                <a:cs typeface="Verdana" panose="020B0604030504040204" pitchFamily="34" charset="0"/>
              </a:rPr>
              <a:t> </a:t>
            </a:r>
            <a:r>
              <a:rPr lang="fr-FR" sz="2400" b="1" dirty="0" err="1">
                <a:latin typeface="Verdana" panose="020B0604030504040204" pitchFamily="34" charset="0"/>
                <a:ea typeface="Verdana" panose="020B0604030504040204" pitchFamily="34" charset="0"/>
                <a:cs typeface="Verdana" panose="020B0604030504040204" pitchFamily="34" charset="0"/>
              </a:rPr>
              <a:t>honours</a:t>
            </a:r>
            <a:r>
              <a:rPr lang="fr-FR" sz="2400" b="1" dirty="0">
                <a:latin typeface="Verdana" panose="020B0604030504040204" pitchFamily="34" charset="0"/>
                <a:ea typeface="Verdana" panose="020B0604030504040204" pitchFamily="34" charset="0"/>
                <a:cs typeface="Verdana" panose="020B0604030504040204" pitchFamily="34" charset="0"/>
              </a:rPr>
              <a:t> (bac+4)</a:t>
            </a:r>
          </a:p>
        </p:txBody>
      </p:sp>
      <p:cxnSp>
        <p:nvCxnSpPr>
          <p:cNvPr id="5" name="Straight Connector 4">
            <a:extLst>
              <a:ext uri="{FF2B5EF4-FFF2-40B4-BE49-F238E27FC236}">
                <a16:creationId xmlns:a16="http://schemas.microsoft.com/office/drawing/2014/main" id="{01028CE5-2170-FE4C-B9C6-C3A12D95A25E}"/>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33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99211C-5D0E-4847-8FA7-20E4156A6715}"/>
              </a:ext>
            </a:extLst>
          </p:cNvPr>
          <p:cNvSpPr txBox="1"/>
          <p:nvPr/>
        </p:nvSpPr>
        <p:spPr>
          <a:xfrm>
            <a:off x="515938" y="492780"/>
            <a:ext cx="113543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Encadrement de la recherche des étudiants 2005–2017</a:t>
            </a:r>
          </a:p>
        </p:txBody>
      </p:sp>
      <p:sp>
        <p:nvSpPr>
          <p:cNvPr id="4" name="TextBox 3">
            <a:extLst>
              <a:ext uri="{FF2B5EF4-FFF2-40B4-BE49-F238E27FC236}">
                <a16:creationId xmlns:a16="http://schemas.microsoft.com/office/drawing/2014/main" id="{66AB8240-B5CB-374C-8781-879D9A35A06A}"/>
              </a:ext>
            </a:extLst>
          </p:cNvPr>
          <p:cNvSpPr txBox="1"/>
          <p:nvPr/>
        </p:nvSpPr>
        <p:spPr>
          <a:xfrm>
            <a:off x="515938" y="2576401"/>
            <a:ext cx="11393564" cy="2893100"/>
          </a:xfrm>
          <a:prstGeom prst="rect">
            <a:avLst/>
          </a:prstGeom>
          <a:noFill/>
        </p:spPr>
        <p:txBody>
          <a:bodyPr wrap="square" rtlCol="0">
            <a:spAutoFit/>
          </a:bodyPr>
          <a:lstStyle/>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Quatre étudiants d’Australie, Brésil, Equateur, France.</a:t>
            </a:r>
          </a:p>
          <a:p>
            <a:endParaRPr lang="fr-FR" sz="2600" dirty="0">
              <a:latin typeface="Calibri" pitchFamily="34" charset="0"/>
              <a:ea typeface="Nanum Gothic" panose="020D0604000000000000" pitchFamily="34" charset="-127"/>
            </a:endParaRPr>
          </a:p>
          <a:p>
            <a:pPr lvl="1"/>
            <a:r>
              <a:rPr lang="fr-FR" sz="2600" b="1" dirty="0">
                <a:latin typeface="Calibri" pitchFamily="34" charset="0"/>
                <a:ea typeface="Nanum Gothic" panose="020D0604000000000000" pitchFamily="34" charset="-127"/>
              </a:rPr>
              <a:t>Sujets</a:t>
            </a:r>
            <a:r>
              <a:rPr lang="fr-FR" sz="2600" dirty="0">
                <a:latin typeface="Calibri" pitchFamily="34" charset="0"/>
                <a:ea typeface="Nanum Gothic" panose="020D0604000000000000" pitchFamily="34" charset="-127"/>
              </a:rPr>
              <a:t>: la spectroscopie des sols, la fertilité de sols, la détection proche des sols, mesures de la minéralogie du sol</a:t>
            </a:r>
          </a:p>
          <a:p>
            <a:endParaRPr lang="fr-FR" sz="2600" dirty="0">
              <a:latin typeface="Calibri" pitchFamily="34" charset="0"/>
              <a:ea typeface="Nanum Gothic" panose="020D0604000000000000" pitchFamily="34" charset="-127"/>
            </a:endParaRPr>
          </a:p>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Quatre publications dans des revues internationales à comité de lecture</a:t>
            </a:r>
          </a:p>
          <a:p>
            <a:endParaRPr lang="fr-FR" sz="2600" dirty="0">
              <a:latin typeface="Calibri" pitchFamily="34" charset="0"/>
              <a:ea typeface="Nanum Gothic" panose="020D0604000000000000" pitchFamily="34" charset="-127"/>
            </a:endParaRPr>
          </a:p>
        </p:txBody>
      </p:sp>
      <p:sp>
        <p:nvSpPr>
          <p:cNvPr id="2" name="Rectangle 1">
            <a:extLst>
              <a:ext uri="{FF2B5EF4-FFF2-40B4-BE49-F238E27FC236}">
                <a16:creationId xmlns:a16="http://schemas.microsoft.com/office/drawing/2014/main" id="{B9B018B0-E902-D448-A6D2-B26CE5B737CB}"/>
              </a:ext>
            </a:extLst>
          </p:cNvPr>
          <p:cNvSpPr/>
          <p:nvPr/>
        </p:nvSpPr>
        <p:spPr>
          <a:xfrm>
            <a:off x="515938" y="1729680"/>
            <a:ext cx="7242688" cy="461665"/>
          </a:xfrm>
          <a:prstGeom prst="rect">
            <a:avLst/>
          </a:prstGeom>
        </p:spPr>
        <p:txBody>
          <a:bodyPr wrap="none">
            <a:spAutoFit/>
          </a:bodyPr>
          <a:lstStyle/>
          <a:p>
            <a:r>
              <a:rPr lang="fr-FR" sz="2400" b="1" dirty="0">
                <a:latin typeface="Verdana" panose="020B0604030504040204" pitchFamily="34" charset="0"/>
                <a:ea typeface="Verdana" panose="020B0604030504040204" pitchFamily="34" charset="0"/>
                <a:cs typeface="Verdana" panose="020B0604030504040204" pitchFamily="34" charset="0"/>
              </a:rPr>
              <a:t>Masters (direction/codirection de thèse)</a:t>
            </a:r>
          </a:p>
        </p:txBody>
      </p:sp>
      <p:cxnSp>
        <p:nvCxnSpPr>
          <p:cNvPr id="5" name="Straight Connector 4">
            <a:extLst>
              <a:ext uri="{FF2B5EF4-FFF2-40B4-BE49-F238E27FC236}">
                <a16:creationId xmlns:a16="http://schemas.microsoft.com/office/drawing/2014/main" id="{9B72E5FB-A09D-DC48-8DC1-EF918512C0AD}"/>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221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46EE36-37A1-4947-BDB3-445E945C660D}"/>
              </a:ext>
            </a:extLst>
          </p:cNvPr>
          <p:cNvSpPr txBox="1"/>
          <p:nvPr/>
        </p:nvSpPr>
        <p:spPr>
          <a:xfrm>
            <a:off x="515938" y="492780"/>
            <a:ext cx="11354390" cy="523220"/>
          </a:xfrm>
          <a:prstGeom prst="rect">
            <a:avLst/>
          </a:prstGeom>
          <a:noFill/>
        </p:spPr>
        <p:txBody>
          <a:bodyPr wrap="none" rtlCol="0">
            <a:spAutoFit/>
          </a:bodyPr>
          <a:lstStyle/>
          <a:p>
            <a:r>
              <a:rPr lang="fr-FR" sz="2800" b="1" dirty="0">
                <a:latin typeface="Verdana" panose="020B0604030504040204" pitchFamily="34" charset="0"/>
                <a:ea typeface="Verdana" panose="020B0604030504040204" pitchFamily="34" charset="0"/>
                <a:cs typeface="Verdana" panose="020B0604030504040204" pitchFamily="34" charset="0"/>
              </a:rPr>
              <a:t>Encadrement de la recherche des étudiants 2005–2017</a:t>
            </a:r>
          </a:p>
        </p:txBody>
      </p:sp>
      <p:sp>
        <p:nvSpPr>
          <p:cNvPr id="3" name="TextBox 2">
            <a:extLst>
              <a:ext uri="{FF2B5EF4-FFF2-40B4-BE49-F238E27FC236}">
                <a16:creationId xmlns:a16="http://schemas.microsoft.com/office/drawing/2014/main" id="{4D7840E5-3C5C-7141-9EED-846553974781}"/>
              </a:ext>
            </a:extLst>
          </p:cNvPr>
          <p:cNvSpPr txBox="1"/>
          <p:nvPr/>
        </p:nvSpPr>
        <p:spPr>
          <a:xfrm>
            <a:off x="476764" y="2571701"/>
            <a:ext cx="11393564" cy="2893100"/>
          </a:xfrm>
          <a:prstGeom prst="rect">
            <a:avLst/>
          </a:prstGeom>
          <a:noFill/>
        </p:spPr>
        <p:txBody>
          <a:bodyPr wrap="square" rtlCol="0">
            <a:spAutoFit/>
          </a:bodyPr>
          <a:lstStyle/>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Sept étudiants d’Australie, Brésil, Espagne, Chine.</a:t>
            </a:r>
          </a:p>
          <a:p>
            <a:endParaRPr lang="fr-FR" sz="2600" dirty="0">
              <a:latin typeface="Calibri" pitchFamily="34" charset="0"/>
              <a:ea typeface="Nanum Gothic" panose="020D0604000000000000" pitchFamily="34" charset="-127"/>
            </a:endParaRPr>
          </a:p>
          <a:p>
            <a:pPr lvl="1"/>
            <a:r>
              <a:rPr lang="fr-FR" sz="2600" b="1" dirty="0">
                <a:latin typeface="Calibri" pitchFamily="34" charset="0"/>
                <a:ea typeface="Nanum Gothic" panose="020D0604000000000000" pitchFamily="34" charset="-127"/>
              </a:rPr>
              <a:t>Sujets</a:t>
            </a:r>
            <a:r>
              <a:rPr lang="fr-FR" sz="2600" dirty="0">
                <a:latin typeface="Calibri" pitchFamily="34" charset="0"/>
                <a:ea typeface="Nanum Gothic" panose="020D0604000000000000" pitchFamily="34" charset="-127"/>
              </a:rPr>
              <a:t>: </a:t>
            </a:r>
            <a:r>
              <a:rPr lang="fr-FR" sz="2600" dirty="0" err="1">
                <a:latin typeface="Calibri" pitchFamily="34" charset="0"/>
                <a:ea typeface="Nanum Gothic" panose="020D0604000000000000" pitchFamily="34" charset="-127"/>
              </a:rPr>
              <a:t>proxi</a:t>
            </a:r>
            <a:r>
              <a:rPr lang="fr-FR" sz="2600" dirty="0">
                <a:latin typeface="Calibri" pitchFamily="34" charset="0"/>
                <a:ea typeface="Nanum Gothic" panose="020D0604000000000000" pitchFamily="34" charset="-127"/>
              </a:rPr>
              <a:t>-détection, </a:t>
            </a:r>
            <a:r>
              <a:rPr lang="fr-FR" sz="2600" dirty="0" err="1">
                <a:latin typeface="Calibri" pitchFamily="34" charset="0"/>
                <a:ea typeface="Nanum Gothic" panose="020D0604000000000000" pitchFamily="34" charset="-127"/>
              </a:rPr>
              <a:t>chimiométrie</a:t>
            </a:r>
            <a:r>
              <a:rPr lang="fr-FR" sz="2600" dirty="0">
                <a:latin typeface="Calibri" pitchFamily="34" charset="0"/>
                <a:ea typeface="Nanum Gothic" panose="020D0604000000000000" pitchFamily="34" charset="-127"/>
              </a:rPr>
              <a:t>, spectroscopie, cartographie numérique des sols à différentes échelles, toxicité des métaux lourds, classification numérique des sols, carbone organique du sol, diversité bactérienne</a:t>
            </a:r>
          </a:p>
          <a:p>
            <a:endParaRPr lang="fr-FR" sz="2600" dirty="0">
              <a:latin typeface="Calibri" pitchFamily="34" charset="0"/>
              <a:ea typeface="Nanum Gothic" panose="020D0604000000000000" pitchFamily="34" charset="-127"/>
            </a:endParaRPr>
          </a:p>
          <a:p>
            <a:pPr marL="342891" indent="-342891">
              <a:buFont typeface="Arial" panose="020B0604020202020204" pitchFamily="34" charset="0"/>
              <a:buChar char="•"/>
            </a:pPr>
            <a:r>
              <a:rPr lang="fr-FR" sz="2600" dirty="0">
                <a:latin typeface="Calibri" pitchFamily="34" charset="0"/>
                <a:ea typeface="Nanum Gothic" panose="020D0604000000000000" pitchFamily="34" charset="-127"/>
              </a:rPr>
              <a:t>Quinze publications dans des revues internationales à comité de lecture</a:t>
            </a:r>
          </a:p>
        </p:txBody>
      </p:sp>
      <p:sp>
        <p:nvSpPr>
          <p:cNvPr id="4" name="Rectangle 3">
            <a:extLst>
              <a:ext uri="{FF2B5EF4-FFF2-40B4-BE49-F238E27FC236}">
                <a16:creationId xmlns:a16="http://schemas.microsoft.com/office/drawing/2014/main" id="{7A100FDD-4149-AD43-B763-62323B6F28B8}"/>
              </a:ext>
            </a:extLst>
          </p:cNvPr>
          <p:cNvSpPr/>
          <p:nvPr/>
        </p:nvSpPr>
        <p:spPr>
          <a:xfrm>
            <a:off x="515938" y="1651890"/>
            <a:ext cx="5737468" cy="461665"/>
          </a:xfrm>
          <a:prstGeom prst="rect">
            <a:avLst/>
          </a:prstGeom>
        </p:spPr>
        <p:txBody>
          <a:bodyPr wrap="none">
            <a:spAutoFit/>
          </a:bodyPr>
          <a:lstStyle/>
          <a:p>
            <a:r>
              <a:rPr lang="fr-FR" sz="2400" b="1" dirty="0">
                <a:latin typeface="Verdana" panose="020B0604030504040204" pitchFamily="34" charset="0"/>
                <a:ea typeface="Verdana" panose="020B0604030504040204" pitchFamily="34" charset="0"/>
                <a:cs typeface="Verdana" panose="020B0604030504040204" pitchFamily="34" charset="0"/>
              </a:rPr>
              <a:t>Doctorat (codirection de thèse) </a:t>
            </a:r>
            <a:endParaRPr lang="fr-FR" sz="2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 name="Straight Connector 4">
            <a:extLst>
              <a:ext uri="{FF2B5EF4-FFF2-40B4-BE49-F238E27FC236}">
                <a16:creationId xmlns:a16="http://schemas.microsoft.com/office/drawing/2014/main" id="{047C7584-70C8-C245-B2AE-BEF4ADE3862C}"/>
              </a:ext>
            </a:extLst>
          </p:cNvPr>
          <p:cNvCxnSpPr>
            <a:cxnSpLocks/>
          </p:cNvCxnSpPr>
          <p:nvPr/>
        </p:nvCxnSpPr>
        <p:spPr>
          <a:xfrm>
            <a:off x="0" y="1125538"/>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764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F94B60-B171-FD40-B5B2-4B175603D780}"/>
              </a:ext>
            </a:extLst>
          </p:cNvPr>
          <p:cNvSpPr/>
          <p:nvPr/>
        </p:nvSpPr>
        <p:spPr>
          <a:xfrm>
            <a:off x="515938" y="4602163"/>
            <a:ext cx="5319085" cy="584775"/>
          </a:xfrm>
          <a:prstGeom prst="rect">
            <a:avLst/>
          </a:prstGeom>
        </p:spPr>
        <p:txBody>
          <a:bodyPr wrap="none">
            <a:spAutoFit/>
          </a:bodyPr>
          <a:lstStyle/>
          <a:p>
            <a:r>
              <a:rPr lang="fr-FR" sz="3200" b="1" dirty="0">
                <a:latin typeface="Verdana" panose="020B0604030504040204" pitchFamily="34" charset="0"/>
                <a:ea typeface="Verdana" panose="020B0604030504040204" pitchFamily="34" charset="0"/>
                <a:cs typeface="Verdana" panose="020B0604030504040204" pitchFamily="34" charset="0"/>
              </a:rPr>
              <a:t>Activités de recherche</a:t>
            </a:r>
          </a:p>
        </p:txBody>
      </p:sp>
      <p:cxnSp>
        <p:nvCxnSpPr>
          <p:cNvPr id="4" name="Straight Connector 3">
            <a:extLst>
              <a:ext uri="{FF2B5EF4-FFF2-40B4-BE49-F238E27FC236}">
                <a16:creationId xmlns:a16="http://schemas.microsoft.com/office/drawing/2014/main" id="{0BB97F5B-6324-2D47-970E-2BDAB1F10D14}"/>
              </a:ext>
            </a:extLst>
          </p:cNvPr>
          <p:cNvCxnSpPr>
            <a:cxnSpLocks/>
          </p:cNvCxnSpPr>
          <p:nvPr/>
        </p:nvCxnSpPr>
        <p:spPr>
          <a:xfrm>
            <a:off x="0" y="5629584"/>
            <a:ext cx="12192000" cy="0"/>
          </a:xfrm>
          <a:prstGeom prst="line">
            <a:avLst/>
          </a:prstGeom>
          <a:ln w="1270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822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6107</TotalTime>
  <Words>3004</Words>
  <Application>Microsoft Macintosh PowerPoint</Application>
  <PresentationFormat>Widescreen</PresentationFormat>
  <Paragraphs>312</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Nanum Gothic</vt:lpstr>
      <vt:lpstr>Arial</vt:lpstr>
      <vt:lpstr>Bangla MN</vt:lpstr>
      <vt:lpstr>Calibri</vt:lpstr>
      <vt:lpstr>Calibri Light</vt:lpstr>
      <vt:lpstr>Helvetica</vt:lpstr>
      <vt:lpstr>Trebuchet MS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275</cp:revision>
  <cp:lastPrinted>2018-06-14T02:08:05Z</cp:lastPrinted>
  <dcterms:created xsi:type="dcterms:W3CDTF">2018-05-19T03:09:12Z</dcterms:created>
  <dcterms:modified xsi:type="dcterms:W3CDTF">2018-06-15T01:10:30Z</dcterms:modified>
</cp:coreProperties>
</file>