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handoutMasterIdLst>
    <p:handoutMasterId r:id="rId27"/>
  </p:handoutMasterIdLst>
  <p:sldIdLst>
    <p:sldId id="256" r:id="rId2"/>
    <p:sldId id="259" r:id="rId3"/>
    <p:sldId id="291" r:id="rId4"/>
    <p:sldId id="258" r:id="rId5"/>
    <p:sldId id="260" r:id="rId6"/>
    <p:sldId id="282" r:id="rId7"/>
    <p:sldId id="261" r:id="rId8"/>
    <p:sldId id="262" r:id="rId9"/>
    <p:sldId id="293" r:id="rId10"/>
    <p:sldId id="283" r:id="rId11"/>
    <p:sldId id="285" r:id="rId12"/>
    <p:sldId id="286" r:id="rId13"/>
    <p:sldId id="281" r:id="rId14"/>
    <p:sldId id="272" r:id="rId15"/>
    <p:sldId id="290" r:id="rId16"/>
    <p:sldId id="289" r:id="rId17"/>
    <p:sldId id="268" r:id="rId18"/>
    <p:sldId id="287" r:id="rId19"/>
    <p:sldId id="273" r:id="rId20"/>
    <p:sldId id="294" r:id="rId21"/>
    <p:sldId id="288" r:id="rId22"/>
    <p:sldId id="263" r:id="rId23"/>
    <p:sldId id="265" r:id="rId24"/>
    <p:sldId id="27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1" userDrawn="1">
          <p15:clr>
            <a:srgbClr val="A4A3A4"/>
          </p15:clr>
        </p15:guide>
        <p15:guide id="2" pos="32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338"/>
    <p:restoredTop sz="72184" autoAdjust="0"/>
  </p:normalViewPr>
  <p:slideViewPr>
    <p:cSldViewPr snapToGrid="0" snapToObjects="1" showGuides="1">
      <p:cViewPr>
        <p:scale>
          <a:sx n="67" d="100"/>
          <a:sy n="67" d="100"/>
        </p:scale>
        <p:origin x="400" y="944"/>
      </p:cViewPr>
      <p:guideLst>
        <p:guide orient="horz" pos="391"/>
        <p:guide pos="325"/>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48E0DFF-3DC7-2249-A177-9D648BDA115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Date Placeholder 2">
            <a:extLst>
              <a:ext uri="{FF2B5EF4-FFF2-40B4-BE49-F238E27FC236}">
                <a16:creationId xmlns:a16="http://schemas.microsoft.com/office/drawing/2014/main" id="{84858D61-AB05-574C-8A5D-3AF269A72A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EC0F23F-8D86-8748-9BD6-5CA96B99431B}" type="datetimeFigureOut">
              <a:rPr lang="fr-FR" smtClean="0"/>
              <a:t>13/06/2018</a:t>
            </a:fld>
            <a:endParaRPr lang="fr-FR"/>
          </a:p>
        </p:txBody>
      </p:sp>
      <p:sp>
        <p:nvSpPr>
          <p:cNvPr id="4" name="Footer Placeholder 3">
            <a:extLst>
              <a:ext uri="{FF2B5EF4-FFF2-40B4-BE49-F238E27FC236}">
                <a16:creationId xmlns:a16="http://schemas.microsoft.com/office/drawing/2014/main" id="{727DF37C-A2EE-4241-B07F-917DCDD4758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Slide Number Placeholder 4">
            <a:extLst>
              <a:ext uri="{FF2B5EF4-FFF2-40B4-BE49-F238E27FC236}">
                <a16:creationId xmlns:a16="http://schemas.microsoft.com/office/drawing/2014/main" id="{1E96952B-14C1-7D41-90A4-300FEA9A896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B15A40A-A7B3-F94E-BFE9-0B9E59B80ABD}" type="slidenum">
              <a:rPr lang="fr-FR" smtClean="0"/>
              <a:t>‹#›</a:t>
            </a:fld>
            <a:endParaRPr lang="fr-FR"/>
          </a:p>
        </p:txBody>
      </p:sp>
    </p:spTree>
    <p:extLst>
      <p:ext uri="{BB962C8B-B14F-4D97-AF65-F5344CB8AC3E}">
        <p14:creationId xmlns:p14="http://schemas.microsoft.com/office/powerpoint/2010/main" val="35587614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3DC1B4-FD70-3643-8FED-58F72757E0F7}" type="datetimeFigureOut">
              <a:rPr lang="fr-FR" smtClean="0"/>
              <a:t>13/06/2018</a:t>
            </a:fld>
            <a:endParaRPr lang="fr-F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F143C3-18A7-2A48-B910-E06C188FF4D0}" type="slidenum">
              <a:rPr lang="fr-FR" smtClean="0"/>
              <a:t>‹#›</a:t>
            </a:fld>
            <a:endParaRPr lang="fr-FR"/>
          </a:p>
        </p:txBody>
      </p:sp>
    </p:spTree>
    <p:extLst>
      <p:ext uri="{BB962C8B-B14F-4D97-AF65-F5344CB8AC3E}">
        <p14:creationId xmlns:p14="http://schemas.microsoft.com/office/powerpoint/2010/main" val="38719358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Bonjour, merci pour l'opportunité de me présenter devant vous. je suis Raphaël, un scientifique du sol.</a:t>
            </a:r>
          </a:p>
          <a:p>
            <a:r>
              <a:rPr lang="fr-FR" dirty="0"/>
              <a:t>Au cours des X prochaines minutes, je vais vous parler de ma philosophie de l'enseignement et de la recherche et vous montrer quelques exemples de mes activités récentes</a:t>
            </a:r>
          </a:p>
        </p:txBody>
      </p:sp>
      <p:sp>
        <p:nvSpPr>
          <p:cNvPr id="4" name="Slide Number Placeholder 3"/>
          <p:cNvSpPr>
            <a:spLocks noGrp="1"/>
          </p:cNvSpPr>
          <p:nvPr>
            <p:ph type="sldNum" sz="quarter" idx="10"/>
          </p:nvPr>
        </p:nvSpPr>
        <p:spPr/>
        <p:txBody>
          <a:bodyPr/>
          <a:lstStyle/>
          <a:p>
            <a:fld id="{1AF143C3-18A7-2A48-B910-E06C188FF4D0}" type="slidenum">
              <a:rPr lang="fr-FR" smtClean="0"/>
              <a:t>1</a:t>
            </a:fld>
            <a:endParaRPr lang="fr-FR"/>
          </a:p>
        </p:txBody>
      </p:sp>
    </p:spTree>
    <p:extLst>
      <p:ext uri="{BB962C8B-B14F-4D97-AF65-F5344CB8AC3E}">
        <p14:creationId xmlns:p14="http://schemas.microsoft.com/office/powerpoint/2010/main" val="18545569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fr-FR" b="0" dirty="0"/>
              <a:t>Quelle est la motivation de mes recherches scientifiques? Peut-être sans surprise, je pense que  le sol est au cœur des écosystèmes et de l'humanité. Il est au centre de notre réponse à nos défis existentiels: la sécurité alimentaire, la dégradation des terres, la pollution de l'environnement, les émissions de GES et le changement climatique. Si nous voulons relever ces défis, nous devons mieux comprendre les fonctions du sol, leurs interactions avec l'environnement, leur hétérogénéité spatiale et temporelle et la capacité du sol à répondre aux perturbations anthropiques et environnementales.</a:t>
            </a:r>
          </a:p>
          <a:p>
            <a:r>
              <a:rPr lang="fr-FR" b="0" dirty="0">
                <a:solidFill>
                  <a:schemeClr val="tx1"/>
                </a:solidFill>
              </a:rPr>
              <a:t>---- Pour résoudre l'un de ces problèmes, nous appliquons la méthode scientifique décrite ici sur le cercle extérieur </a:t>
            </a:r>
          </a:p>
          <a:p>
            <a:r>
              <a:rPr lang="fr-FR" b="0" dirty="0">
                <a:solidFill>
                  <a:schemeClr val="tx1"/>
                </a:solidFill>
              </a:rPr>
              <a:t>(nous observons, développons des hypothèses, concevons des expériences, analysons des données, modélisons, évaluons, acquérons des connaissances, posons plus de questions, etc..)</a:t>
            </a:r>
          </a:p>
          <a:p>
            <a:r>
              <a:rPr lang="fr-FR" b="0" dirty="0"/>
              <a:t>---- </a:t>
            </a:r>
            <a:r>
              <a:rPr lang="fr-FR" dirty="0"/>
              <a:t>Mais l'évolution rapide des technologies de l'information et des communications entraîne des changements importants dans la façon de faire de la science.</a:t>
            </a:r>
          </a:p>
          <a:p>
            <a:r>
              <a:rPr lang="fr-FR" b="0" dirty="0"/>
              <a:t>---- </a:t>
            </a:r>
            <a:r>
              <a:rPr lang="fr-FR" dirty="0"/>
              <a:t>Nous avons plus d'options pour la mesure avec la télédétection et la </a:t>
            </a:r>
            <a:r>
              <a:rPr lang="fr-FR" dirty="0" err="1"/>
              <a:t>proxi-detection</a:t>
            </a:r>
            <a:r>
              <a:rPr lang="fr-FR" dirty="0"/>
              <a:t>, </a:t>
            </a:r>
          </a:p>
          <a:p>
            <a:r>
              <a:rPr lang="fr-FR" b="0" dirty="0"/>
              <a:t>---- Nous avons des méthodes statistiques modernes et des méthodes d'apprentissage automatique qui sont appliquées à l'aide d'ordinateurs plus puissants. </a:t>
            </a:r>
          </a:p>
          <a:p>
            <a:r>
              <a:rPr lang="fr-FR" dirty="0"/>
              <a:t>---- Nous avons la possibilité de développer des modèles plus réalistes qui bénéficient de notre capacité accrue à collecter des informations spatiales, etc.</a:t>
            </a:r>
            <a:endParaRPr lang="fr-FR" b="0" dirty="0"/>
          </a:p>
          <a:p>
            <a:r>
              <a:rPr lang="fr-FR" b="0" dirty="0"/>
              <a:t>---- Nous devons profiter de ces développements technologiques pour développer des solutions scientifiques multidisciplinaires efficaces qui contribueront à un avenir durable.</a:t>
            </a:r>
          </a:p>
          <a:p>
            <a:r>
              <a:rPr lang="fr-FR" b="0" dirty="0"/>
              <a:t>---- Bien sûr, cela affecte la façon dont nous appliquons la méthode scientifique, mais cela affecte également la façon dont nous enseignons la science du sol. </a:t>
            </a:r>
          </a:p>
          <a:p>
            <a:r>
              <a:rPr lang="fr-FR" b="0" dirty="0"/>
              <a:t>Je pense que c'est un bon moment pour être un scientifique du sol, et un moment très excitant pour étudier la science du sol.</a:t>
            </a:r>
          </a:p>
        </p:txBody>
      </p:sp>
      <p:sp>
        <p:nvSpPr>
          <p:cNvPr id="4" name="Slide Number Placeholder 3"/>
          <p:cNvSpPr>
            <a:spLocks noGrp="1"/>
          </p:cNvSpPr>
          <p:nvPr>
            <p:ph type="sldNum" sz="quarter" idx="10"/>
          </p:nvPr>
        </p:nvSpPr>
        <p:spPr/>
        <p:txBody>
          <a:bodyPr/>
          <a:lstStyle/>
          <a:p>
            <a:fld id="{1AF143C3-18A7-2A48-B910-E06C188FF4D0}" type="slidenum">
              <a:rPr lang="fr-FR" smtClean="0"/>
              <a:t>10</a:t>
            </a:fld>
            <a:endParaRPr lang="fr-FR"/>
          </a:p>
        </p:txBody>
      </p:sp>
    </p:spTree>
    <p:extLst>
      <p:ext uri="{BB962C8B-B14F-4D97-AF65-F5344CB8AC3E}">
        <p14:creationId xmlns:p14="http://schemas.microsoft.com/office/powerpoint/2010/main" val="21221081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fr-FR" dirty="0"/>
              <a:t>Un objectif pour moi est de développer des méthodes scientifiques qui intègrent de nouvelles méthodes de détection avec la cartographie numérique et la modélisation pour prédire et surveiller les changements dans l'écosystème du sol.</a:t>
            </a:r>
          </a:p>
          <a:p>
            <a:endParaRPr lang="fr-FR" dirty="0"/>
          </a:p>
          <a:p>
            <a:r>
              <a:rPr lang="fr-FR" dirty="0"/>
              <a:t>Je pense que notre opportunité unique est d'utiliser ces méthodes pour mieux comprendre les processus, pour réduire les risques dans la prise de décision, gérer le sol pour sécuriser la nourriture, l'eau et l'énergie, atténuer et s'adapter au changement climatique.</a:t>
            </a:r>
          </a:p>
          <a:p>
            <a:endParaRPr lang="fr-FR" dirty="0"/>
          </a:p>
          <a:p>
            <a:r>
              <a:rPr lang="fr-FR" dirty="0"/>
              <a:t>Mais attention, il est important de noter que sans une compréhension fondamentale de la discipline de base, l'utilité et l'impact des méthodes sont grandement diminués</a:t>
            </a:r>
          </a:p>
        </p:txBody>
      </p:sp>
      <p:sp>
        <p:nvSpPr>
          <p:cNvPr id="4" name="Slide Number Placeholder 3"/>
          <p:cNvSpPr>
            <a:spLocks noGrp="1"/>
          </p:cNvSpPr>
          <p:nvPr>
            <p:ph type="sldNum" sz="quarter" idx="10"/>
          </p:nvPr>
        </p:nvSpPr>
        <p:spPr/>
        <p:txBody>
          <a:bodyPr/>
          <a:lstStyle/>
          <a:p>
            <a:fld id="{1AF143C3-18A7-2A48-B910-E06C188FF4D0}" type="slidenum">
              <a:rPr lang="fr-FR" smtClean="0"/>
              <a:t>11</a:t>
            </a:fld>
            <a:endParaRPr lang="fr-FR"/>
          </a:p>
        </p:txBody>
      </p:sp>
    </p:spTree>
    <p:extLst>
      <p:ext uri="{BB962C8B-B14F-4D97-AF65-F5344CB8AC3E}">
        <p14:creationId xmlns:p14="http://schemas.microsoft.com/office/powerpoint/2010/main" val="32681551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b="0" dirty="0"/>
              <a:t>Je pense que ce méthodologie intégrée permet d’améliorer notre compréhension du sol et de son rôle dans l’</a:t>
            </a:r>
            <a:r>
              <a:rPr lang="fr-FR" b="0" dirty="0" err="1"/>
              <a:t>agroecosysteme</a:t>
            </a:r>
            <a:r>
              <a:rPr lang="fr-FR" b="0" dirty="0"/>
              <a:t> à différentes échelles.</a:t>
            </a:r>
          </a:p>
          <a:p>
            <a:endParaRPr lang="fr-FR" b="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J'ai travaillé à différentes échelles spatiales de la local à mondiale, et je commence à montrer que ce détection-cartographie-modélisation est robuste, qu'il peut être appliqué à différentes échelles - bien sûr, il faut tenir compte qu’en fonction de l’échelle, les processus pris en comptes, les données utilisées et les applications visées seront inévitablement différents.</a:t>
            </a:r>
          </a:p>
          <a:p>
            <a:endParaRPr lang="fr-FR" b="0" dirty="0"/>
          </a:p>
          <a:p>
            <a:r>
              <a:rPr lang="fr-FR" b="0" dirty="0"/>
              <a:t>Dans le reste de mon exposé, je présenterai certains aspects de ma recherche.</a:t>
            </a:r>
          </a:p>
        </p:txBody>
      </p:sp>
      <p:sp>
        <p:nvSpPr>
          <p:cNvPr id="4" name="Slide Number Placeholder 3"/>
          <p:cNvSpPr>
            <a:spLocks noGrp="1"/>
          </p:cNvSpPr>
          <p:nvPr>
            <p:ph type="sldNum" sz="quarter" idx="10"/>
          </p:nvPr>
        </p:nvSpPr>
        <p:spPr/>
        <p:txBody>
          <a:bodyPr/>
          <a:lstStyle/>
          <a:p>
            <a:fld id="{1AF143C3-18A7-2A48-B910-E06C188FF4D0}" type="slidenum">
              <a:rPr lang="fr-FR" smtClean="0"/>
              <a:t>12</a:t>
            </a:fld>
            <a:endParaRPr lang="fr-FR"/>
          </a:p>
        </p:txBody>
      </p:sp>
    </p:spTree>
    <p:extLst>
      <p:ext uri="{BB962C8B-B14F-4D97-AF65-F5344CB8AC3E}">
        <p14:creationId xmlns:p14="http://schemas.microsoft.com/office/powerpoint/2010/main" val="3014839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mn-lt"/>
                <a:ea typeface="Nanum Gothic" panose="020D0604000000000000" pitchFamily="34" charset="-127"/>
              </a:rPr>
              <a:t>Donc, je vais présenter quelques-unes des recherches que j'ai faites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latin typeface="+mn-lt"/>
              <a:ea typeface="Nanum Gothic" panose="020D0604000000000000" pitchFamily="34" charset="-12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mn-lt"/>
                <a:ea typeface="Nanum Gothic" panose="020D0604000000000000" pitchFamily="34" charset="-127"/>
              </a:rPr>
              <a:t>J'ai organisé les exemples pour démontrer la diversité des projets à différentes échelles spatiales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latin typeface="+mn-lt"/>
              <a:ea typeface="Nanum Gothic" panose="020D0604000000000000" pitchFamily="34" charset="-12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Les exemples sont listés ici. Ensuite, je vais présenter brièvement chacun.</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latin typeface="+mn-lt"/>
              </a:rPr>
              <a:t>NOTE FOR PIERRE: I </a:t>
            </a:r>
            <a:r>
              <a:rPr lang="fr-FR" b="1" dirty="0" err="1">
                <a:latin typeface="+mn-lt"/>
              </a:rPr>
              <a:t>kept</a:t>
            </a:r>
            <a:r>
              <a:rPr lang="fr-FR" b="1" dirty="0">
                <a:latin typeface="+mn-lt"/>
              </a:rPr>
              <a:t> </a:t>
            </a:r>
            <a:r>
              <a:rPr lang="fr-FR" b="1" dirty="0" err="1">
                <a:latin typeface="+mn-lt"/>
              </a:rPr>
              <a:t>this</a:t>
            </a:r>
            <a:r>
              <a:rPr lang="fr-FR" b="1" dirty="0">
                <a:latin typeface="+mn-lt"/>
              </a:rPr>
              <a:t> </a:t>
            </a:r>
            <a:r>
              <a:rPr lang="fr-FR" b="1" dirty="0" err="1">
                <a:latin typeface="+mn-lt"/>
              </a:rPr>
              <a:t>here</a:t>
            </a:r>
            <a:r>
              <a:rPr lang="fr-FR" b="1" dirty="0">
                <a:latin typeface="+mn-lt"/>
              </a:rPr>
              <a:t> as i </a:t>
            </a:r>
            <a:r>
              <a:rPr lang="fr-FR" b="1" dirty="0" err="1">
                <a:latin typeface="+mn-lt"/>
              </a:rPr>
              <a:t>will</a:t>
            </a:r>
            <a:r>
              <a:rPr lang="fr-FR" b="1" dirty="0">
                <a:latin typeface="+mn-lt"/>
              </a:rPr>
              <a:t> </a:t>
            </a:r>
            <a:r>
              <a:rPr lang="fr-FR" b="1" dirty="0" err="1">
                <a:latin typeface="+mn-lt"/>
              </a:rPr>
              <a:t>only</a:t>
            </a:r>
            <a:r>
              <a:rPr lang="fr-FR" b="1" dirty="0">
                <a:latin typeface="+mn-lt"/>
              </a:rPr>
              <a:t> </a:t>
            </a:r>
            <a:r>
              <a:rPr lang="fr-FR" b="1" dirty="0" err="1">
                <a:latin typeface="+mn-lt"/>
              </a:rPr>
              <a:t>very</a:t>
            </a:r>
            <a:r>
              <a:rPr lang="fr-FR" b="1" dirty="0">
                <a:latin typeface="+mn-lt"/>
              </a:rPr>
              <a:t> </a:t>
            </a:r>
            <a:r>
              <a:rPr lang="fr-FR" b="1" dirty="0" err="1">
                <a:latin typeface="+mn-lt"/>
              </a:rPr>
              <a:t>briefly</a:t>
            </a:r>
            <a:r>
              <a:rPr lang="fr-FR" b="1" dirty="0">
                <a:latin typeface="+mn-lt"/>
              </a:rPr>
              <a:t> show </a:t>
            </a:r>
            <a:r>
              <a:rPr lang="fr-FR" b="1" dirty="0" err="1">
                <a:latin typeface="+mn-lt"/>
              </a:rPr>
              <a:t>it</a:t>
            </a:r>
            <a:r>
              <a:rPr lang="fr-FR" b="1" dirty="0">
                <a:latin typeface="+mn-lt"/>
              </a:rPr>
              <a:t> </a:t>
            </a:r>
            <a:r>
              <a:rPr lang="fr-FR" b="1" dirty="0" err="1">
                <a:latin typeface="+mn-lt"/>
              </a:rPr>
              <a:t>during</a:t>
            </a:r>
            <a:r>
              <a:rPr lang="fr-FR" b="1" dirty="0">
                <a:latin typeface="+mn-lt"/>
              </a:rPr>
              <a:t> the </a:t>
            </a:r>
            <a:r>
              <a:rPr lang="fr-FR" b="1" dirty="0" err="1">
                <a:latin typeface="+mn-lt"/>
              </a:rPr>
              <a:t>presentation</a:t>
            </a:r>
            <a:r>
              <a:rPr lang="fr-FR" b="1" dirty="0">
                <a:latin typeface="+mn-lt"/>
              </a:rPr>
              <a:t>.</a:t>
            </a:r>
          </a:p>
        </p:txBody>
      </p:sp>
      <p:sp>
        <p:nvSpPr>
          <p:cNvPr id="4" name="Slide Number Placeholder 3"/>
          <p:cNvSpPr>
            <a:spLocks noGrp="1"/>
          </p:cNvSpPr>
          <p:nvPr>
            <p:ph type="sldNum" sz="quarter" idx="10"/>
          </p:nvPr>
        </p:nvSpPr>
        <p:spPr/>
        <p:txBody>
          <a:bodyPr/>
          <a:lstStyle/>
          <a:p>
            <a:fld id="{1AF143C3-18A7-2A48-B910-E06C188FF4D0}" type="slidenum">
              <a:rPr lang="fr-FR" smtClean="0"/>
              <a:t>13</a:t>
            </a:fld>
            <a:endParaRPr lang="fr-FR"/>
          </a:p>
        </p:txBody>
      </p:sp>
    </p:spTree>
    <p:extLst>
      <p:ext uri="{BB962C8B-B14F-4D97-AF65-F5344CB8AC3E}">
        <p14:creationId xmlns:p14="http://schemas.microsoft.com/office/powerpoint/2010/main" val="1514257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0" dirty="0"/>
              <a:t>J'ai développé le SCANS qui intègre les nouvelles technologies de détection (spectroscopie vis-NIR, atténuation gamma pour la mesure de la densité, caméras couleur et infrarouges), les technologies de communication et les méthodes modernes d'analyse des données pour estimer les propriétés du sol paysage et à la profondeur.</a:t>
            </a:r>
          </a:p>
          <a:p>
            <a:r>
              <a:rPr lang="fr-FR" b="0" dirty="0"/>
              <a:t>--- Le SCANS dispose d'une plate-forme de détection de carottes de sol permettant de mesurer automatiquement (via un logiciel de contrôle) à des intervalles de profondeur prédéterminés. Par exemple, tous les 2 cm de la surface à 1 m de profondeur. Chaque mesure prend 35 s et une carotte</a:t>
            </a:r>
            <a:r>
              <a:rPr lang="fr-FR" b="0" baseline="0" dirty="0"/>
              <a:t> </a:t>
            </a:r>
            <a:r>
              <a:rPr lang="fr-FR" b="0" dirty="0"/>
              <a:t>de sol de 1 m prend jusqu'à 20 m.   </a:t>
            </a:r>
          </a:p>
          <a:p>
            <a:r>
              <a:rPr lang="fr-FR" b="0" dirty="0"/>
              <a:t>--- Le SCAN permet d'évaluer l'état du sol pour </a:t>
            </a:r>
            <a:r>
              <a:rPr lang="fr-FR" b="0" dirty="0" err="1"/>
              <a:t>etudier</a:t>
            </a:r>
            <a:r>
              <a:rPr lang="fr-FR" b="0" dirty="0"/>
              <a:t> la fonction du sol et peut être utilisé pour différentes applications, </a:t>
            </a:r>
          </a:p>
          <a:p>
            <a:r>
              <a:rPr lang="fr-FR" b="0" dirty="0"/>
              <a:t>par exemple, l'évaluation des contraintes du sous-sol pour la production agricole, et aussi l'agriculture de précision, et la comptabilisation et la surveillance du carbone du sol.</a:t>
            </a:r>
          </a:p>
          <a:p>
            <a:r>
              <a:rPr lang="fr-FR" b="0"/>
              <a:t>---</a:t>
            </a:r>
            <a:r>
              <a:rPr lang="fr-FR" b="0" dirty="0"/>
              <a:t> </a:t>
            </a:r>
            <a:r>
              <a:rPr lang="fr-FR" b="0"/>
              <a:t>Nous </a:t>
            </a:r>
            <a:r>
              <a:rPr lang="fr-FR" b="0" dirty="0"/>
              <a:t>avons publié ce travail dans ES&amp;T, EJSS et </a:t>
            </a:r>
            <a:r>
              <a:rPr lang="fr-FR" b="0" dirty="0" err="1"/>
              <a:t>Geoderma</a:t>
            </a:r>
            <a:r>
              <a:rPr lang="fr-FR" b="0" dirty="0"/>
              <a:t>, et avons breveté le système. Si je réussissais ici, je chercherais des moyens d'amener </a:t>
            </a:r>
            <a:r>
              <a:rPr lang="fr-FR" b="0" i="0" dirty="0"/>
              <a:t>l'IP</a:t>
            </a:r>
            <a:r>
              <a:rPr lang="fr-FR" b="0" dirty="0"/>
              <a:t> du système avec moi. Je vais négocier cela avec CSIRO.</a:t>
            </a:r>
          </a:p>
        </p:txBody>
      </p:sp>
      <p:sp>
        <p:nvSpPr>
          <p:cNvPr id="4" name="Slide Number Placeholder 3"/>
          <p:cNvSpPr>
            <a:spLocks noGrp="1"/>
          </p:cNvSpPr>
          <p:nvPr>
            <p:ph type="sldNum" sz="quarter" idx="10"/>
          </p:nvPr>
        </p:nvSpPr>
        <p:spPr/>
        <p:txBody>
          <a:bodyPr/>
          <a:lstStyle/>
          <a:p>
            <a:fld id="{1AF143C3-18A7-2A48-B910-E06C188FF4D0}" type="slidenum">
              <a:rPr lang="fr-FR" smtClean="0"/>
              <a:t>14</a:t>
            </a:fld>
            <a:endParaRPr lang="fr-FR"/>
          </a:p>
        </p:txBody>
      </p:sp>
    </p:spTree>
    <p:extLst>
      <p:ext uri="{BB962C8B-B14F-4D97-AF65-F5344CB8AC3E}">
        <p14:creationId xmlns:p14="http://schemas.microsoft.com/office/powerpoint/2010/main" val="8624838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Une fois que nous analysons les données du capteur, nous obtenons les mesures de les propriétés du sol. </a:t>
            </a:r>
          </a:p>
          <a:p>
            <a:endParaRPr lang="fr-FR" dirty="0"/>
          </a:p>
          <a:p>
            <a:r>
              <a:rPr lang="fr-FR" dirty="0"/>
              <a:t>Dans cet exemple, nous avons des données d'une ferme de 600 hectares, où nous avons échantillonné 150 carottes de sol sur 1 m de profondeur. </a:t>
            </a:r>
          </a:p>
          <a:p>
            <a:endParaRPr lang="fr-FR" dirty="0"/>
          </a:p>
          <a:p>
            <a:r>
              <a:rPr lang="fr-FR" dirty="0"/>
              <a:t>Nous mettons le système à mesurer tous les 2,5 cm de la surface à 30 cm puis tous les 5 cm de 30 cm à 1 m. </a:t>
            </a:r>
          </a:p>
          <a:p>
            <a:endParaRPr lang="fr-FR" dirty="0"/>
          </a:p>
          <a:p>
            <a:r>
              <a:rPr lang="fr-FR" dirty="0"/>
              <a:t>Ces graphiques montrent la gamme de propriétés que SCANS peut mesurer et la variation des propriétés du sol à travers la ferme et avec la profondeur. La ligne rouge est la médiane</a:t>
            </a:r>
          </a:p>
          <a:p>
            <a:endParaRPr lang="fr-FR" dirty="0"/>
          </a:p>
          <a:p>
            <a:r>
              <a:rPr lang="fr-FR" dirty="0"/>
              <a:t>OTHER:</a:t>
            </a:r>
          </a:p>
          <a:p>
            <a:r>
              <a:rPr lang="fr-FR" dirty="0"/>
              <a:t>Nous dérivons des mesures de carbone organique, densité apparente, composition du carbone: particules, humus, carbone récalcitrant, argile, CEC, pH, teneur en eau volumétrique, capacité d'eau disponible, et minéralogie d'argile et d'oxyde de fer</a:t>
            </a:r>
          </a:p>
        </p:txBody>
      </p:sp>
      <p:sp>
        <p:nvSpPr>
          <p:cNvPr id="4" name="Slide Number Placeholder 3"/>
          <p:cNvSpPr>
            <a:spLocks noGrp="1"/>
          </p:cNvSpPr>
          <p:nvPr>
            <p:ph type="sldNum" sz="quarter" idx="10"/>
          </p:nvPr>
        </p:nvSpPr>
        <p:spPr/>
        <p:txBody>
          <a:bodyPr/>
          <a:lstStyle/>
          <a:p>
            <a:fld id="{1AF143C3-18A7-2A48-B910-E06C188FF4D0}" type="slidenum">
              <a:rPr lang="fr-FR" smtClean="0"/>
              <a:t>15</a:t>
            </a:fld>
            <a:endParaRPr lang="fr-FR"/>
          </a:p>
        </p:txBody>
      </p:sp>
    </p:spTree>
    <p:extLst>
      <p:ext uri="{BB962C8B-B14F-4D97-AF65-F5344CB8AC3E}">
        <p14:creationId xmlns:p14="http://schemas.microsoft.com/office/powerpoint/2010/main" val="13539159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Les mesures à travers le paysage et en profondeur nous permettent de cartographier le sol à une résolution spatiale fine en 2 ou 3 dimensions en utilisant des méthodes robustes qui peuvent également prendre en compte l'incertitude dans les mesures et la modélisation spatiale. </a:t>
            </a:r>
          </a:p>
          <a:p>
            <a:endParaRPr lang="fr-FR" dirty="0"/>
          </a:p>
          <a:p>
            <a:r>
              <a:rPr lang="fr-FR" dirty="0"/>
              <a:t>Dans ce cas, nous avons utilisé une approche de modélisation hiérarchique bayésienne.</a:t>
            </a:r>
          </a:p>
          <a:p>
            <a:endParaRPr lang="fr-FR" dirty="0"/>
          </a:p>
          <a:p>
            <a:r>
              <a:rPr lang="fr-FR" dirty="0"/>
              <a:t>La méthode SCANS est donc un outil complet pour l'étude des sols à l'échelle agro-écologique</a:t>
            </a:r>
          </a:p>
        </p:txBody>
      </p:sp>
      <p:sp>
        <p:nvSpPr>
          <p:cNvPr id="4" name="Slide Number Placeholder 3"/>
          <p:cNvSpPr>
            <a:spLocks noGrp="1"/>
          </p:cNvSpPr>
          <p:nvPr>
            <p:ph type="sldNum" sz="quarter" idx="10"/>
          </p:nvPr>
        </p:nvSpPr>
        <p:spPr/>
        <p:txBody>
          <a:bodyPr/>
          <a:lstStyle/>
          <a:p>
            <a:fld id="{1AF143C3-18A7-2A48-B910-E06C188FF4D0}" type="slidenum">
              <a:rPr lang="fr-FR" smtClean="0"/>
              <a:t>16</a:t>
            </a:fld>
            <a:endParaRPr lang="fr-FR"/>
          </a:p>
        </p:txBody>
      </p:sp>
    </p:spTree>
    <p:extLst>
      <p:ext uri="{BB962C8B-B14F-4D97-AF65-F5344CB8AC3E}">
        <p14:creationId xmlns:p14="http://schemas.microsoft.com/office/powerpoint/2010/main" val="33118462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aseline="0" dirty="0"/>
              <a:t>J'ai développé des solutions différentes pour répondre aux questions à différentes échelles spatiales: local, de la ferme et des échelles régionales. </a:t>
            </a:r>
          </a:p>
          <a:p>
            <a:endParaRPr lang="fr-FR" sz="1200" baseline="0" dirty="0"/>
          </a:p>
          <a:p>
            <a:r>
              <a:rPr lang="fr-FR" sz="1200" baseline="0" dirty="0"/>
              <a:t>Par exemple, caractérisation de la disponibilité des nutriments avec détection électrochimique, </a:t>
            </a:r>
          </a:p>
          <a:p>
            <a:endParaRPr lang="fr-FR" sz="1200" baseline="0" dirty="0"/>
          </a:p>
          <a:p>
            <a:r>
              <a:rPr lang="fr-FR" sz="1200" baseline="0" dirty="0"/>
              <a:t>la dérivation d'un indice de fertilité spatiale pour la production de canne à sucre près de Sao Paulo, Brésil, </a:t>
            </a:r>
          </a:p>
          <a:p>
            <a:endParaRPr lang="fr-FR" sz="1200" baseline="0" dirty="0"/>
          </a:p>
          <a:p>
            <a:r>
              <a:rPr lang="fr-FR" sz="1200" baseline="0" dirty="0"/>
              <a:t>la cartographie numérique avec des données historiques de la teneur en eau disponible dans une région agricole de l'Australie</a:t>
            </a:r>
          </a:p>
        </p:txBody>
      </p:sp>
      <p:sp>
        <p:nvSpPr>
          <p:cNvPr id="4" name="Slide Number Placeholder 3"/>
          <p:cNvSpPr>
            <a:spLocks noGrp="1"/>
          </p:cNvSpPr>
          <p:nvPr>
            <p:ph type="sldNum" sz="quarter" idx="10"/>
          </p:nvPr>
        </p:nvSpPr>
        <p:spPr/>
        <p:txBody>
          <a:bodyPr/>
          <a:lstStyle/>
          <a:p>
            <a:fld id="{1AF143C3-18A7-2A48-B910-E06C188FF4D0}" type="slidenum">
              <a:rPr lang="fr-FR" smtClean="0"/>
              <a:t>17</a:t>
            </a:fld>
            <a:endParaRPr lang="fr-FR"/>
          </a:p>
        </p:txBody>
      </p:sp>
    </p:spTree>
    <p:extLst>
      <p:ext uri="{BB962C8B-B14F-4D97-AF65-F5344CB8AC3E}">
        <p14:creationId xmlns:p14="http://schemas.microsoft.com/office/powerpoint/2010/main" val="40932304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0" dirty="0"/>
              <a:t>J'ai dirigé un projet de cartographie de l'Australie selon les spécifications du projet </a:t>
            </a:r>
            <a:r>
              <a:rPr lang="fr-FR" b="0" dirty="0" err="1"/>
              <a:t>GlobalSoilMap.net</a:t>
            </a:r>
            <a:r>
              <a:rPr lang="fr-FR" b="0" dirty="0"/>
              <a:t>. C'est à cartographier à une résolution fine de 90 m, de la surface à une profondeur de 2 m dans 6 couches de profondeur. Nous avons cartographié 13 propriétés du sol avec des estimations d'incertitude en 3D.</a:t>
            </a:r>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Parce que ces données sont à une résolution de 90 m, elles peuvent être utilisées aussi bien pour des applications agricoles et écologiques que pour guider les politiques et les gouvernements dans leurs prises de décisions.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Slide Number Placeholder 3"/>
          <p:cNvSpPr>
            <a:spLocks noGrp="1"/>
          </p:cNvSpPr>
          <p:nvPr>
            <p:ph type="sldNum" sz="quarter" idx="10"/>
          </p:nvPr>
        </p:nvSpPr>
        <p:spPr/>
        <p:txBody>
          <a:bodyPr/>
          <a:lstStyle/>
          <a:p>
            <a:fld id="{1AF143C3-18A7-2A48-B910-E06C188FF4D0}" type="slidenum">
              <a:rPr lang="fr-FR" smtClean="0"/>
              <a:t>18</a:t>
            </a:fld>
            <a:endParaRPr lang="fr-FR"/>
          </a:p>
        </p:txBody>
      </p:sp>
    </p:spTree>
    <p:extLst>
      <p:ext uri="{BB962C8B-B14F-4D97-AF65-F5344CB8AC3E}">
        <p14:creationId xmlns:p14="http://schemas.microsoft.com/office/powerpoint/2010/main" val="5884274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Sur un projet financé par le gouvernement australien, j'ai développé une méthode pour pour harmoniser des données disparates et calculer les stocks de carbone et la composition du carbone pour l'Australie et leurs incertitudes.</a:t>
            </a:r>
          </a:p>
          <a:p>
            <a:r>
              <a:rPr lang="fr-FR" dirty="0"/>
              <a:t>----Ces donnes (cartes </a:t>
            </a:r>
            <a:r>
              <a:rPr lang="fr-FR" dirty="0" err="1"/>
              <a:t>numeriques</a:t>
            </a:r>
            <a:r>
              <a:rPr lang="fr-FR" dirty="0"/>
              <a:t>) sont maintenant utilisées pour initialiser et vérifier le modèle de comptabilisation du carbone en Australie.</a:t>
            </a:r>
            <a:endParaRPr lang="fr-FR" b="1" dirty="0"/>
          </a:p>
          <a:p>
            <a:pPr marL="0" marR="0" indent="0" algn="l" defTabSz="914400" rtl="0" eaLnBrk="1" fontAlgn="auto" latinLnBrk="0" hangingPunct="1">
              <a:lnSpc>
                <a:spcPct val="100000"/>
              </a:lnSpc>
              <a:spcBef>
                <a:spcPts val="0"/>
              </a:spcBef>
              <a:spcAft>
                <a:spcPts val="0"/>
              </a:spcAft>
              <a:buClrTx/>
              <a:buSzTx/>
              <a:buFontTx/>
              <a:buNone/>
              <a:tabLst/>
              <a:defRPr/>
            </a:pPr>
            <a:r>
              <a:rPr lang="fr-FR" dirty="0"/>
              <a:t>Nous avons mesuré la composition du carbone décrite par le carbone organique particulaire, l'humus et les fractions de carbone organique résistant par spectroscopie, chacune ayant des temps de résidence différents dans le sol.</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Nous prévoyons d'utiliser cette information pour mieux informer notre modélisation de la dynamique biogéochimique du carbone. </a:t>
            </a:r>
          </a:p>
          <a:p>
            <a:r>
              <a:rPr lang="fr-FR" dirty="0"/>
              <a:t>----En utilisant ces fractions, nous avons évalué la vulnérabilité du carbone organique du sol au changement climatique et aux perturbations anthropiques.</a:t>
            </a:r>
          </a:p>
        </p:txBody>
      </p:sp>
      <p:sp>
        <p:nvSpPr>
          <p:cNvPr id="4" name="Slide Number Placeholder 3"/>
          <p:cNvSpPr>
            <a:spLocks noGrp="1"/>
          </p:cNvSpPr>
          <p:nvPr>
            <p:ph type="sldNum" sz="quarter" idx="10"/>
          </p:nvPr>
        </p:nvSpPr>
        <p:spPr/>
        <p:txBody>
          <a:bodyPr/>
          <a:lstStyle/>
          <a:p>
            <a:fld id="{1AF143C3-18A7-2A48-B910-E06C188FF4D0}" type="slidenum">
              <a:rPr lang="fr-FR" smtClean="0"/>
              <a:t>19</a:t>
            </a:fld>
            <a:endParaRPr lang="fr-FR"/>
          </a:p>
        </p:txBody>
      </p:sp>
    </p:spTree>
    <p:extLst>
      <p:ext uri="{BB962C8B-B14F-4D97-AF65-F5344CB8AC3E}">
        <p14:creationId xmlns:p14="http://schemas.microsoft.com/office/powerpoint/2010/main" val="11147102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400" dirty="0"/>
              <a:t>Je vais commencer avec un petit chronologie de mon histoire professionnelle</a:t>
            </a:r>
          </a:p>
          <a:p>
            <a:endParaRPr lang="fr-FR" sz="1400" dirty="0"/>
          </a:p>
          <a:p>
            <a:r>
              <a:rPr lang="fr-FR" sz="1400" dirty="0"/>
              <a:t>--- J'ai terminé mon doctorat en 2000. </a:t>
            </a:r>
          </a:p>
          <a:p>
            <a:r>
              <a:rPr lang="fr-FR" sz="1400" dirty="0"/>
              <a:t>--- J'ai occupé un poste de post-doc à l'INRA de Rennes dans le labo de Professeur Christian Walter. </a:t>
            </a:r>
          </a:p>
          <a:p>
            <a:r>
              <a:rPr lang="fr-FR" sz="1400" dirty="0"/>
              <a:t>(Travailler en France était très amusant - ma famille était jeune, notre premier fils n'avait que 7 semaines quand nous sommes arrivés à Rennes, donc c'était une vraie aventure!)</a:t>
            </a:r>
          </a:p>
          <a:p>
            <a:r>
              <a:rPr lang="fr-FR" sz="1400" dirty="0"/>
              <a:t>--- En 2001, je suis retourné à Sydney Uni pour une bourse de recherche pour travailler sur la gestion du pH et des nutriments du sol en développant un système de détection-</a:t>
            </a:r>
            <a:r>
              <a:rPr lang="fr-FR" sz="1400" dirty="0" err="1"/>
              <a:t>amelimation</a:t>
            </a:r>
            <a:r>
              <a:rPr lang="fr-FR" sz="1400" dirty="0"/>
              <a:t> de pH.</a:t>
            </a:r>
          </a:p>
          <a:p>
            <a:r>
              <a:rPr lang="fr-FR" sz="1400" dirty="0"/>
              <a:t>--- En 2005, j'ai été promu a Senior </a:t>
            </a:r>
            <a:r>
              <a:rPr lang="fr-FR" sz="1400" dirty="0" err="1"/>
              <a:t>Resarch</a:t>
            </a:r>
            <a:r>
              <a:rPr lang="fr-FR" sz="1400" dirty="0"/>
              <a:t> </a:t>
            </a:r>
            <a:r>
              <a:rPr lang="fr-FR" sz="1400" dirty="0" err="1"/>
              <a:t>Fellow</a:t>
            </a:r>
            <a:r>
              <a:rPr lang="fr-FR" sz="1400" dirty="0"/>
              <a:t> et j'ai lancé un projet de développement d'une bibliothèque spectrale et de cartographie des sols dans les zones cotonnières de l'est de l'Australie et d'autres projets d'agriculture de précision et de contamination des sols.</a:t>
            </a:r>
          </a:p>
          <a:p>
            <a:r>
              <a:rPr lang="fr-FR" sz="1400" dirty="0"/>
              <a:t>--- J'ai quitté l'université en 2008 pour travailler au CSIRO, en tant que </a:t>
            </a:r>
            <a:r>
              <a:rPr lang="fr-FR" sz="1400" dirty="0">
                <a:ea typeface="Verdana" panose="020B0604030504040204" pitchFamily="34" charset="0"/>
                <a:cs typeface="Verdana" panose="020B0604030504040204" pitchFamily="34" charset="0"/>
              </a:rPr>
              <a:t>Principal </a:t>
            </a:r>
            <a:r>
              <a:rPr lang="fr-FR" sz="1400" dirty="0" err="1">
                <a:ea typeface="Verdana" panose="020B0604030504040204" pitchFamily="34" charset="0"/>
                <a:cs typeface="Verdana" panose="020B0604030504040204" pitchFamily="34" charset="0"/>
              </a:rPr>
              <a:t>Research</a:t>
            </a:r>
            <a:r>
              <a:rPr lang="fr-FR" sz="1400" dirty="0">
                <a:ea typeface="Verdana" panose="020B0604030504040204" pitchFamily="34" charset="0"/>
                <a:cs typeface="Verdana" panose="020B0604030504040204" pitchFamily="34" charset="0"/>
              </a:rPr>
              <a:t> </a:t>
            </a:r>
            <a:r>
              <a:rPr lang="fr-FR" sz="1400" dirty="0" err="1">
                <a:ea typeface="Verdana" panose="020B0604030504040204" pitchFamily="34" charset="0"/>
                <a:cs typeface="Verdana" panose="020B0604030504040204" pitchFamily="34" charset="0"/>
              </a:rPr>
              <a:t>Scientist</a:t>
            </a:r>
            <a:r>
              <a:rPr lang="fr-FR" sz="1400" dirty="0">
                <a:ea typeface="Verdana" panose="020B0604030504040204" pitchFamily="34" charset="0"/>
                <a:cs typeface="Verdana" panose="020B0604030504040204" pitchFamily="34" charset="0"/>
              </a:rPr>
              <a:t>  </a:t>
            </a:r>
            <a:r>
              <a:rPr lang="fr-FR" sz="1400" dirty="0"/>
              <a:t>(équivalent à un professeur agrégé dans une université).</a:t>
            </a:r>
          </a:p>
          <a:p>
            <a:r>
              <a:rPr lang="fr-FR" sz="1400" dirty="0"/>
              <a:t>--- En 2016, j'ai été promu </a:t>
            </a:r>
            <a:r>
              <a:rPr lang="fr-FR" sz="1400" dirty="0">
                <a:ea typeface="Verdana" panose="020B0604030504040204" pitchFamily="34" charset="0"/>
                <a:cs typeface="Verdana" panose="020B0604030504040204" pitchFamily="34" charset="0"/>
              </a:rPr>
              <a:t>Senior Principal </a:t>
            </a:r>
            <a:r>
              <a:rPr lang="fr-FR" sz="1400" dirty="0" err="1">
                <a:ea typeface="Verdana" panose="020B0604030504040204" pitchFamily="34" charset="0"/>
                <a:cs typeface="Verdana" panose="020B0604030504040204" pitchFamily="34" charset="0"/>
              </a:rPr>
              <a:t>Research</a:t>
            </a:r>
            <a:r>
              <a:rPr lang="fr-FR" sz="1400" dirty="0">
                <a:ea typeface="Verdana" panose="020B0604030504040204" pitchFamily="34" charset="0"/>
                <a:cs typeface="Verdana" panose="020B0604030504040204" pitchFamily="34" charset="0"/>
              </a:rPr>
              <a:t> </a:t>
            </a:r>
            <a:r>
              <a:rPr lang="fr-FR" sz="1400" dirty="0" err="1">
                <a:ea typeface="Verdana" panose="020B0604030504040204" pitchFamily="34" charset="0"/>
                <a:cs typeface="Verdana" panose="020B0604030504040204" pitchFamily="34" charset="0"/>
              </a:rPr>
              <a:t>Scientist</a:t>
            </a:r>
            <a:r>
              <a:rPr lang="fr-FR" sz="1400" dirty="0">
                <a:ea typeface="Verdana" panose="020B0604030504040204" pitchFamily="34" charset="0"/>
                <a:cs typeface="Verdana" panose="020B0604030504040204" pitchFamily="34" charset="0"/>
              </a:rPr>
              <a:t> </a:t>
            </a:r>
            <a:r>
              <a:rPr lang="fr-FR" sz="1400" dirty="0"/>
              <a:t> (équivalent à un professeur titulaire).</a:t>
            </a:r>
          </a:p>
          <a:p>
            <a:r>
              <a:rPr lang="fr-FR" sz="1400" dirty="0"/>
              <a:t>--- De 2015 à 2017, j'ai été professeur invité à l'Université du Zhejiang, en Chine, dans le cadre de leur programme de recrutement de meilleurs experts étrangers.</a:t>
            </a:r>
          </a:p>
        </p:txBody>
      </p:sp>
      <p:sp>
        <p:nvSpPr>
          <p:cNvPr id="4" name="Slide Number Placeholder 3"/>
          <p:cNvSpPr>
            <a:spLocks noGrp="1"/>
          </p:cNvSpPr>
          <p:nvPr>
            <p:ph type="sldNum" sz="quarter" idx="10"/>
          </p:nvPr>
        </p:nvSpPr>
        <p:spPr/>
        <p:txBody>
          <a:bodyPr/>
          <a:lstStyle/>
          <a:p>
            <a:fld id="{1AF143C3-18A7-2A48-B910-E06C188FF4D0}" type="slidenum">
              <a:rPr lang="fr-FR" smtClean="0"/>
              <a:t>2</a:t>
            </a:fld>
            <a:endParaRPr lang="fr-FR"/>
          </a:p>
        </p:txBody>
      </p:sp>
    </p:spTree>
    <p:extLst>
      <p:ext uri="{BB962C8B-B14F-4D97-AF65-F5344CB8AC3E}">
        <p14:creationId xmlns:p14="http://schemas.microsoft.com/office/powerpoint/2010/main" val="13123904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Nous avons aussi effectué des analyses pour déterminer leurs contrôles environnementaux de fractions de carbone organique et vulnérabilité. Voici ceux de la vulnérabilité. </a:t>
            </a:r>
          </a:p>
          <a:p>
            <a:r>
              <a:rPr lang="fr-FR" dirty="0"/>
              <a:t>Le modèle de </a:t>
            </a:r>
            <a:r>
              <a:rPr lang="fr-FR" dirty="0" err="1"/>
              <a:t>machine-learning</a:t>
            </a:r>
            <a:r>
              <a:rPr lang="fr-FR" dirty="0"/>
              <a:t> a identifié 7 régions de plus en plus vulnérables et, fait intéressant, le sol avec plus de carbone dans ces petites régions de l'Australie tempérée est le plus vulnérable. La vulnérabilité est ici la plus fortement affectée par le climat. Ceci a des implications importantes pour la gestion du carbone du sol spécifique à la région et l'atténuation du changement climatique</a:t>
            </a:r>
          </a:p>
          <a:p>
            <a:r>
              <a:rPr lang="fr-FR" dirty="0"/>
              <a:t>----Nous avons récemment soumis ce travail à Nature </a:t>
            </a:r>
            <a:r>
              <a:rPr lang="fr-FR" dirty="0" err="1"/>
              <a:t>Geosciences</a:t>
            </a:r>
            <a:r>
              <a:rPr lang="fr-FR" dirty="0"/>
              <a:t>.</a:t>
            </a:r>
          </a:p>
        </p:txBody>
      </p:sp>
      <p:sp>
        <p:nvSpPr>
          <p:cNvPr id="4" name="Slide Number Placeholder 3"/>
          <p:cNvSpPr>
            <a:spLocks noGrp="1"/>
          </p:cNvSpPr>
          <p:nvPr>
            <p:ph type="sldNum" sz="quarter" idx="10"/>
          </p:nvPr>
        </p:nvSpPr>
        <p:spPr/>
        <p:txBody>
          <a:bodyPr/>
          <a:lstStyle/>
          <a:p>
            <a:fld id="{1AF143C3-18A7-2A48-B910-E06C188FF4D0}" type="slidenum">
              <a:rPr lang="fr-FR" smtClean="0"/>
              <a:t>20</a:t>
            </a:fld>
            <a:endParaRPr lang="fr-FR"/>
          </a:p>
        </p:txBody>
      </p:sp>
    </p:spTree>
    <p:extLst>
      <p:ext uri="{BB962C8B-B14F-4D97-AF65-F5344CB8AC3E}">
        <p14:creationId xmlns:p14="http://schemas.microsoft.com/office/powerpoint/2010/main" val="39468778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J'ai développé différentes méthodes pour caractériser la distribution spatiale de l'argile et la minéralogie de l'oxyde de fer en Australie, qui sont utilisées dans les modèles de provenance des poussières et de sol-paysage.</a:t>
            </a:r>
          </a:p>
          <a:p>
            <a:endParaRPr lang="fr-FR" dirty="0"/>
          </a:p>
          <a:p>
            <a:r>
              <a:rPr lang="fr-FR" dirty="0"/>
              <a:t>J'ai développé des méthodes pour assimiler la télédétection, la spectroscopie et la cartographie numérique pour quantifier la perte de sol due à l'érosion hydrique en Australie. Les données sont utilisées dans la planification de nouveaux relevés pour évaluer la quantité de sédiments provenant des fermes dans la Grande Barrière de Corail.</a:t>
            </a:r>
          </a:p>
          <a:p>
            <a:endParaRPr lang="fr-FR" dirty="0"/>
          </a:p>
          <a:p>
            <a:r>
              <a:rPr lang="fr-FR" dirty="0"/>
              <a:t>Nous avons cartographié les stocks de P des sols australiens pour voir comment a-t-il affecté les caractéristiques et la répartition de la végétation indigène australienne.</a:t>
            </a:r>
          </a:p>
          <a:p>
            <a:endParaRPr lang="fr-FR" dirty="0"/>
          </a:p>
          <a:p>
            <a:r>
              <a:rPr lang="fr-FR" dirty="0"/>
              <a:t>Nous avons développe un méthode avec le </a:t>
            </a:r>
            <a:r>
              <a:rPr lang="fr-FR" dirty="0" err="1"/>
              <a:t>random</a:t>
            </a:r>
            <a:r>
              <a:rPr lang="fr-FR" dirty="0"/>
              <a:t> </a:t>
            </a:r>
            <a:r>
              <a:rPr lang="fr-FR" dirty="0" err="1"/>
              <a:t>forest</a:t>
            </a:r>
            <a:r>
              <a:rPr lang="fr-FR" dirty="0"/>
              <a:t> pour classifier du sol australien à l'aide de qui intègrent également l'expérience des pédologues.</a:t>
            </a:r>
          </a:p>
          <a:p>
            <a:endParaRPr lang="fr-FR" dirty="0"/>
          </a:p>
          <a:p>
            <a:r>
              <a:rPr lang="fr-FR" dirty="0"/>
              <a:t>NOTE FOR PIERRE: LEAVE THESE HERE AND IF NO TIME I WILL GO DIRECTLY TO THE LAST SLIDE. I THINK IT WILL BE GOOD TO </a:t>
            </a:r>
            <a:r>
              <a:rPr lang="fr-FR"/>
              <a:t>SHOW THEM EVEN IF I DO NOT SAY ANYTHING </a:t>
            </a:r>
            <a:r>
              <a:rPr lang="fr-FR">
                <a:sym typeface="Wingdings" pitchFamily="2" charset="2"/>
              </a:rPr>
              <a:t></a:t>
            </a:r>
            <a:endParaRPr lang="fr-FR" dirty="0"/>
          </a:p>
        </p:txBody>
      </p:sp>
      <p:sp>
        <p:nvSpPr>
          <p:cNvPr id="4" name="Slide Number Placeholder 3"/>
          <p:cNvSpPr>
            <a:spLocks noGrp="1"/>
          </p:cNvSpPr>
          <p:nvPr>
            <p:ph type="sldNum" sz="quarter" idx="10"/>
          </p:nvPr>
        </p:nvSpPr>
        <p:spPr/>
        <p:txBody>
          <a:bodyPr/>
          <a:lstStyle/>
          <a:p>
            <a:fld id="{1AF143C3-18A7-2A48-B910-E06C188FF4D0}" type="slidenum">
              <a:rPr lang="fr-FR" smtClean="0"/>
              <a:t>21</a:t>
            </a:fld>
            <a:endParaRPr lang="fr-FR"/>
          </a:p>
        </p:txBody>
      </p:sp>
    </p:spTree>
    <p:extLst>
      <p:ext uri="{BB962C8B-B14F-4D97-AF65-F5344CB8AC3E}">
        <p14:creationId xmlns:p14="http://schemas.microsoft.com/office/powerpoint/2010/main" val="18620159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0" dirty="0"/>
              <a:t>J'ai coordonné le développement d'une bibliothèque spectrale globale avec 45 collaborateurs de 35 institutions. Il y a 20 000 + spectres de 92 pays et des sept continents. </a:t>
            </a:r>
          </a:p>
          <a:p>
            <a:endParaRPr lang="fr-FR" b="0" dirty="0"/>
          </a:p>
          <a:p>
            <a:r>
              <a:rPr lang="fr-FR" b="0" dirty="0"/>
              <a:t>Nous avons montré comment ces données peuvent caractériser le sol à l'échelle mondiale et que les modèles spectroscopiques peuvent prédire avec précision les propriétés du sol lorsqu'il existe une base physique pour leurs prédictions.  </a:t>
            </a:r>
          </a:p>
          <a:p>
            <a:endParaRPr lang="fr-FR" b="0" dirty="0"/>
          </a:p>
          <a:p>
            <a:r>
              <a:rPr lang="fr-FR" b="0" dirty="0"/>
              <a:t>Nous avons montré </a:t>
            </a:r>
            <a:r>
              <a:rPr lang="fr-FR" b="0" dirty="0" err="1"/>
              <a:t>aussie</a:t>
            </a:r>
            <a:r>
              <a:rPr lang="fr-FR" b="0" dirty="0"/>
              <a:t> que cette bibliothèque est utile pour faire des estimations des propriétés du sol à l'échelle locale.</a:t>
            </a:r>
          </a:p>
        </p:txBody>
      </p:sp>
      <p:sp>
        <p:nvSpPr>
          <p:cNvPr id="4" name="Slide Number Placeholder 3"/>
          <p:cNvSpPr>
            <a:spLocks noGrp="1"/>
          </p:cNvSpPr>
          <p:nvPr>
            <p:ph type="sldNum" sz="quarter" idx="10"/>
          </p:nvPr>
        </p:nvSpPr>
        <p:spPr/>
        <p:txBody>
          <a:bodyPr/>
          <a:lstStyle/>
          <a:p>
            <a:fld id="{1AF143C3-18A7-2A48-B910-E06C188FF4D0}" type="slidenum">
              <a:rPr lang="fr-FR" smtClean="0"/>
              <a:t>22</a:t>
            </a:fld>
            <a:endParaRPr lang="fr-FR"/>
          </a:p>
        </p:txBody>
      </p:sp>
    </p:spTree>
    <p:extLst>
      <p:ext uri="{BB962C8B-B14F-4D97-AF65-F5344CB8AC3E}">
        <p14:creationId xmlns:p14="http://schemas.microsoft.com/office/powerpoint/2010/main" val="26909535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J'explore également les possibilités d'utiliser des spectres pour mesurer </a:t>
            </a:r>
            <a:r>
              <a:rPr lang="fr-FR" b="0" dirty="0"/>
              <a:t>d'autres propriétés plus difficiles à mesurer. </a:t>
            </a:r>
          </a:p>
          <a:p>
            <a:r>
              <a:rPr lang="fr-FR" b="0" dirty="0"/>
              <a:t>(Mais mon approche est qu'il doit toujours y avoir une base physique pour les nouvelles méthodes)</a:t>
            </a:r>
          </a:p>
          <a:p>
            <a:endParaRPr lang="fr-FR" b="0" dirty="0"/>
          </a:p>
          <a:p>
            <a:r>
              <a:rPr lang="fr-FR" b="0" dirty="0"/>
              <a:t>Ainsi, j'ai développé des méthodes spectroscopiques pour mesurer la composition du carbone organique du sol</a:t>
            </a:r>
          </a:p>
          <a:p>
            <a:pPr marL="0" marR="0" indent="0" algn="l" defTabSz="914400" rtl="0" eaLnBrk="1" fontAlgn="auto" latinLnBrk="0" hangingPunct="1">
              <a:lnSpc>
                <a:spcPct val="100000"/>
              </a:lnSpc>
              <a:spcBef>
                <a:spcPts val="0"/>
              </a:spcBef>
              <a:spcAft>
                <a:spcPts val="0"/>
              </a:spcAft>
              <a:buClrTx/>
              <a:buSzTx/>
              <a:buFontTx/>
              <a:buNone/>
              <a:tabLst/>
              <a:defRPr/>
            </a:pPr>
            <a:r>
              <a:rPr lang="fr-FR" b="0" dirty="0"/>
              <a:t>(C particulaire, l'humus et les fractions résistantes; avec un doctorant)</a:t>
            </a:r>
          </a:p>
          <a:p>
            <a:endParaRPr lang="fr-FR" b="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Nous avons développé une méthode de dérivation des fonctions de </a:t>
            </a:r>
            <a:r>
              <a:rPr lang="fr-FR" b="0" dirty="0" err="1"/>
              <a:t>spectro</a:t>
            </a:r>
            <a:r>
              <a:rPr lang="fr-FR" b="0" dirty="0"/>
              <a:t>-transfert pour mesurer l'abondance et la diversité bactérienne</a:t>
            </a:r>
          </a:p>
          <a:p>
            <a:r>
              <a:rPr lang="fr-FR" b="0" dirty="0"/>
              <a:t>(nous avons combiné les données spectrales avec d'autres informations environnementales et constaté que les spectres contribuent significativement à expliquer la variance de nos modèles); </a:t>
            </a:r>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Et avec un autre étudiant en thèse, nous développons des fonctions de transfert de spectres pour prédire la la réserve en eau utile du sol</a:t>
            </a:r>
          </a:p>
          <a:p>
            <a:r>
              <a:rPr lang="fr-FR" dirty="0"/>
              <a:t>(et les paramètres des modèles de rétention d’eau).</a:t>
            </a:r>
          </a:p>
          <a:p>
            <a:endParaRPr lang="fr-FR" dirty="0"/>
          </a:p>
          <a:p>
            <a:endParaRPr lang="fr-FR" dirty="0"/>
          </a:p>
        </p:txBody>
      </p:sp>
      <p:sp>
        <p:nvSpPr>
          <p:cNvPr id="4" name="Slide Number Placeholder 3"/>
          <p:cNvSpPr>
            <a:spLocks noGrp="1"/>
          </p:cNvSpPr>
          <p:nvPr>
            <p:ph type="sldNum" sz="quarter" idx="10"/>
          </p:nvPr>
        </p:nvSpPr>
        <p:spPr/>
        <p:txBody>
          <a:bodyPr/>
          <a:lstStyle/>
          <a:p>
            <a:fld id="{1AF143C3-18A7-2A48-B910-E06C188FF4D0}" type="slidenum">
              <a:rPr lang="fr-FR" smtClean="0"/>
              <a:t>23</a:t>
            </a:fld>
            <a:endParaRPr lang="fr-FR"/>
          </a:p>
        </p:txBody>
      </p:sp>
    </p:spTree>
    <p:extLst>
      <p:ext uri="{BB962C8B-B14F-4D97-AF65-F5344CB8AC3E}">
        <p14:creationId xmlns:p14="http://schemas.microsoft.com/office/powerpoint/2010/main" val="37980346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dirty="0"/>
              <a:t>J'ai passé 10 ans productifs au CSIRO où j'ai développé une science percutante qui a été appliquée à différentes échelles, du local au continental et au global. Mes résultats de recherche sont actuellement utilisés par les agriculteurs, les gestionnaires des terres, les entreprises, d'autres scientifiques et le gouvernement.</a:t>
            </a:r>
          </a:p>
          <a:p>
            <a:endParaRPr lang="fr-FR" sz="1200" dirty="0"/>
          </a:p>
          <a:p>
            <a:r>
              <a:rPr lang="fr-FR" sz="1200" dirty="0"/>
              <a:t>Bien que j'aie aimé travailler au CSIRO, je sens que je suis prêt à changer. Enseigner à l'étranger et superviser des étudiants m'a rappelé combien l'interaction avec les étudiants me manque. Ceci, combiné à l'intérêt actuel du CSIRO pour les résultats commerciaux, m'a fait penser que je suis prêt pour le prochain défi.</a:t>
            </a:r>
          </a:p>
          <a:p>
            <a:endParaRPr lang="fr-FR" dirty="0"/>
          </a:p>
          <a:p>
            <a:r>
              <a:rPr lang="fr-FR" dirty="0"/>
              <a:t>Merci de votre attention. J'espère que vous avez pu me comprendre. Je suis maintenant ouvert aux questions et je ferai de mon mieux pour y répondre ... dans mon français très basique!</a:t>
            </a:r>
          </a:p>
        </p:txBody>
      </p:sp>
      <p:sp>
        <p:nvSpPr>
          <p:cNvPr id="4" name="Slide Number Placeholder 3"/>
          <p:cNvSpPr>
            <a:spLocks noGrp="1"/>
          </p:cNvSpPr>
          <p:nvPr>
            <p:ph type="sldNum" sz="quarter" idx="10"/>
          </p:nvPr>
        </p:nvSpPr>
        <p:spPr/>
        <p:txBody>
          <a:bodyPr/>
          <a:lstStyle/>
          <a:p>
            <a:fld id="{1AF143C3-18A7-2A48-B910-E06C188FF4D0}" type="slidenum">
              <a:rPr lang="fr-FR" smtClean="0"/>
              <a:t>24</a:t>
            </a:fld>
            <a:endParaRPr lang="fr-FR"/>
          </a:p>
        </p:txBody>
      </p:sp>
    </p:spTree>
    <p:extLst>
      <p:ext uri="{BB962C8B-B14F-4D97-AF65-F5344CB8AC3E}">
        <p14:creationId xmlns:p14="http://schemas.microsoft.com/office/powerpoint/2010/main" val="30240120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400" dirty="0"/>
              <a:t>Donc c'est le plan pour ma présentation</a:t>
            </a:r>
          </a:p>
          <a:p>
            <a:endParaRPr lang="fr-FR" sz="1400" dirty="0"/>
          </a:p>
          <a:p>
            <a:r>
              <a:rPr lang="fr-FR" sz="1400" dirty="0"/>
              <a:t>Je vais vous parler de mes activités d'enseignement et de recherche. </a:t>
            </a:r>
          </a:p>
          <a:p>
            <a:r>
              <a:rPr lang="fr-FR" sz="1400" b="1" dirty="0"/>
              <a:t>Et</a:t>
            </a:r>
            <a:r>
              <a:rPr lang="fr-FR" sz="1400" b="1" baseline="0" dirty="0"/>
              <a:t> je </a:t>
            </a:r>
            <a:r>
              <a:rPr lang="fr-FR" sz="1400" b="1" dirty="0"/>
              <a:t>terminerai </a:t>
            </a:r>
            <a:r>
              <a:rPr lang="fr-FR" sz="1400" dirty="0"/>
              <a:t>avec quelques exemples de mon travail scientifique au cours des 10 dernières années.</a:t>
            </a:r>
          </a:p>
          <a:p>
            <a:endParaRPr lang="fr-FR" dirty="0"/>
          </a:p>
          <a:p>
            <a:endParaRPr lang="fr-FR" dirty="0"/>
          </a:p>
        </p:txBody>
      </p:sp>
      <p:sp>
        <p:nvSpPr>
          <p:cNvPr id="4" name="Slide Number Placeholder 3"/>
          <p:cNvSpPr>
            <a:spLocks noGrp="1"/>
          </p:cNvSpPr>
          <p:nvPr>
            <p:ph type="sldNum" sz="quarter" idx="10"/>
          </p:nvPr>
        </p:nvSpPr>
        <p:spPr/>
        <p:txBody>
          <a:bodyPr/>
          <a:lstStyle/>
          <a:p>
            <a:fld id="{1AF143C3-18A7-2A48-B910-E06C188FF4D0}" type="slidenum">
              <a:rPr lang="fr-FR" smtClean="0"/>
              <a:t>3</a:t>
            </a:fld>
            <a:endParaRPr lang="fr-FR"/>
          </a:p>
        </p:txBody>
      </p:sp>
    </p:spTree>
    <p:extLst>
      <p:ext uri="{BB962C8B-B14F-4D97-AF65-F5344CB8AC3E}">
        <p14:creationId xmlns:p14="http://schemas.microsoft.com/office/powerpoint/2010/main" val="42299730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a:t>J'ai une expérience d'enseignement de premier cycle, mais comme je suis au CSIRO depuis 10 ans, ce n'est pas </a:t>
            </a:r>
            <a:r>
              <a:rPr lang="fr-FR" dirty="0" err="1"/>
              <a:t>tres</a:t>
            </a:r>
            <a:r>
              <a:rPr lang="fr-FR" dirty="0"/>
              <a:t> récent. CSIRO est une institution de recherche seulement, sans enseignement. </a:t>
            </a:r>
          </a:p>
          <a:p>
            <a:pPr marL="0" marR="0" indent="0" algn="l" defTabSz="914400" rtl="0" eaLnBrk="1" fontAlgn="auto" latinLnBrk="0" hangingPunct="1">
              <a:lnSpc>
                <a:spcPct val="100000"/>
              </a:lnSpc>
              <a:spcBef>
                <a:spcPts val="0"/>
              </a:spcBef>
              <a:spcAft>
                <a:spcPts val="0"/>
              </a:spcAft>
              <a:buClrTx/>
              <a:buSzTx/>
              <a:buFontTx/>
              <a:buNone/>
              <a:tabLst/>
              <a:defRPr/>
            </a:pPr>
            <a:r>
              <a:rPr lang="fr-FR" dirty="0"/>
              <a:t>En travaillant à l'Université de Sydney, j'ai participé à divers modules d'enseignement pour étudiants de premier cycle</a:t>
            </a:r>
          </a:p>
          <a:p>
            <a:r>
              <a:rPr lang="fr-FR" dirty="0"/>
              <a:t>--- Pendant ma thèse, j’ai donne un cours sur la «</a:t>
            </a:r>
            <a:r>
              <a:rPr lang="fr-FR" sz="1200" dirty="0">
                <a:latin typeface="Verdana" panose="020B0604030504040204" pitchFamily="34" charset="0"/>
                <a:ea typeface="Verdana" panose="020B0604030504040204" pitchFamily="34" charset="0"/>
                <a:cs typeface="Verdana" panose="020B0604030504040204" pitchFamily="34" charset="0"/>
              </a:rPr>
              <a:t>télé- et </a:t>
            </a:r>
            <a:r>
              <a:rPr lang="fr-FR" sz="1200" dirty="0" err="1">
                <a:latin typeface="Verdana" panose="020B0604030504040204" pitchFamily="34" charset="0"/>
                <a:ea typeface="Verdana" panose="020B0604030504040204" pitchFamily="34" charset="0"/>
                <a:cs typeface="Verdana" panose="020B0604030504040204" pitchFamily="34" charset="0"/>
              </a:rPr>
              <a:t>proxi</a:t>
            </a:r>
            <a:r>
              <a:rPr lang="fr-FR" sz="1200" dirty="0">
                <a:latin typeface="Verdana" panose="020B0604030504040204" pitchFamily="34" charset="0"/>
                <a:ea typeface="Verdana" panose="020B0604030504040204" pitchFamily="34" charset="0"/>
                <a:cs typeface="Verdana" panose="020B0604030504040204" pitchFamily="34" charset="0"/>
              </a:rPr>
              <a:t>-détection </a:t>
            </a:r>
            <a:r>
              <a:rPr lang="fr-FR" dirty="0"/>
              <a:t>» dans le cadre d’un module sur l'agriculture de précision.</a:t>
            </a:r>
          </a:p>
          <a:p>
            <a:r>
              <a:rPr lang="fr-FR" dirty="0"/>
              <a:t>(J'étais l'un des trois enseignants pour ce cours)</a:t>
            </a:r>
          </a:p>
          <a:p>
            <a:r>
              <a:rPr lang="fr-FR" dirty="0"/>
              <a:t>--- Entre 2002 et 2007, j'ai été l'un des trois enseignants dans un module d'un semestre sur la science quantitative du sol. J'ai développé un enseignement sur les méthodes de prédiction spatiales et de cartographie. Le cours comportait 3 heures de travaux </a:t>
            </a:r>
            <a:r>
              <a:rPr lang="fr-FR" dirty="0" err="1"/>
              <a:t>practiques</a:t>
            </a:r>
            <a:r>
              <a:rPr lang="fr-FR" dirty="0"/>
              <a:t> par semaine, donc 2 heures de cours et 3h de pratiques.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 J’ai </a:t>
            </a:r>
            <a:r>
              <a:rPr lang="fr-FR" dirty="0" err="1"/>
              <a:t>aussie</a:t>
            </a:r>
            <a:r>
              <a:rPr lang="fr-FR" dirty="0"/>
              <a:t> enseigné les bases de la télédétection dans le cadre d'un cours d'un semestre sur les systèmes d'information spatiale rurale.</a:t>
            </a:r>
          </a:p>
          <a:p>
            <a:r>
              <a:rPr lang="fr-FR" dirty="0"/>
              <a:t>--- Enfin, j’ai construit un module sur les </a:t>
            </a:r>
            <a:r>
              <a:rPr lang="fr-FR" sz="1200" dirty="0">
                <a:latin typeface="Verdana" panose="020B0604030504040204" pitchFamily="34" charset="0"/>
                <a:ea typeface="Verdana" panose="020B0604030504040204" pitchFamily="34" charset="0"/>
                <a:cs typeface="Verdana" panose="020B0604030504040204" pitchFamily="34" charset="0"/>
              </a:rPr>
              <a:t>Méthodologies avancées de caractérisation des sols</a:t>
            </a:r>
            <a:r>
              <a:rPr lang="fr-FR" dirty="0"/>
              <a:t> avec la spectroscopie, </a:t>
            </a:r>
            <a:r>
              <a:rPr lang="fr-FR" dirty="0" err="1"/>
              <a:t>chimiométrie</a:t>
            </a:r>
            <a:r>
              <a:rPr lang="fr-FR" dirty="0"/>
              <a:t> et contrôle de la qualité </a:t>
            </a:r>
            <a:r>
              <a:rPr lang="fr-FR" sz="1200" dirty="0">
                <a:solidFill>
                  <a:srgbClr val="FF0000"/>
                </a:solidFill>
                <a:latin typeface="Verdana" panose="020B0604030504040204" pitchFamily="34" charset="0"/>
                <a:ea typeface="Verdana" panose="020B0604030504040204" pitchFamily="34" charset="0"/>
                <a:cs typeface="Verdana" panose="020B0604030504040204" pitchFamily="34" charset="0"/>
              </a:rPr>
              <a:t>de</a:t>
            </a:r>
            <a:r>
              <a:rPr lang="fr-FR" sz="1200" dirty="0">
                <a:latin typeface="Verdana" panose="020B0604030504040204" pitchFamily="34" charset="0"/>
                <a:ea typeface="Verdana" panose="020B0604030504040204" pitchFamily="34" charset="0"/>
                <a:cs typeface="Verdana" panose="020B0604030504040204" pitchFamily="34" charset="0"/>
              </a:rPr>
              <a:t> données de capteurs</a:t>
            </a:r>
            <a:r>
              <a:rPr lang="fr-FR" dirty="0"/>
              <a:t>. </a:t>
            </a:r>
          </a:p>
        </p:txBody>
      </p:sp>
      <p:sp>
        <p:nvSpPr>
          <p:cNvPr id="4" name="Slide Number Placeholder 3"/>
          <p:cNvSpPr>
            <a:spLocks noGrp="1"/>
          </p:cNvSpPr>
          <p:nvPr>
            <p:ph type="sldNum" sz="quarter" idx="10"/>
          </p:nvPr>
        </p:nvSpPr>
        <p:spPr/>
        <p:txBody>
          <a:bodyPr/>
          <a:lstStyle/>
          <a:p>
            <a:fld id="{1AF143C3-18A7-2A48-B910-E06C188FF4D0}" type="slidenum">
              <a:rPr lang="fr-FR" smtClean="0"/>
              <a:t>4</a:t>
            </a:fld>
            <a:endParaRPr lang="fr-FR"/>
          </a:p>
        </p:txBody>
      </p:sp>
    </p:spTree>
    <p:extLst>
      <p:ext uri="{BB962C8B-B14F-4D97-AF65-F5344CB8AC3E}">
        <p14:creationId xmlns:p14="http://schemas.microsoft.com/office/powerpoint/2010/main" val="11299654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Plus récemment, </a:t>
            </a:r>
            <a:r>
              <a:rPr lang="fr-FR" sz="1200" b="0" dirty="0"/>
              <a:t>J'ai participé en Allemagne et en Chine, à des formations intensives de courte durée. </a:t>
            </a:r>
          </a:p>
          <a:p>
            <a:r>
              <a:rPr lang="fr-FR" sz="1200" dirty="0"/>
              <a:t>J'ai fait partie de l'équipe enseignante de l'école sino-allemande, du groupe de travail d'experts EUFAR sur les applications quantitatives de la spectroscopie des sols </a:t>
            </a:r>
          </a:p>
          <a:p>
            <a:r>
              <a:rPr lang="fr-FR" sz="1200" dirty="0"/>
              <a:t>Et j’ai enseigné à l'université de Zhejiang dans le cadre de mon poste de professeur invité. Les sujets que j'ai enseignés comprennent </a:t>
            </a:r>
          </a:p>
          <a:p>
            <a:endParaRPr lang="fr-FR" sz="1200" dirty="0"/>
          </a:p>
          <a:p>
            <a:pPr marL="342900" lvl="0" indent="-342900">
              <a:buFontTx/>
              <a:buChar char="-"/>
            </a:pPr>
            <a:r>
              <a:rPr lang="fr-FR" sz="1200" dirty="0">
                <a:ea typeface="Nanum Gothic" panose="020D0604000000000000" pitchFamily="34" charset="-127"/>
                <a:cs typeface="Bangla MN" pitchFamily="2" charset="0"/>
              </a:rPr>
              <a:t>spectroscopie</a:t>
            </a:r>
          </a:p>
          <a:p>
            <a:pPr marL="342900" lvl="0" indent="-342900">
              <a:buFontTx/>
              <a:buChar char="-"/>
            </a:pPr>
            <a:r>
              <a:rPr lang="fr-FR" sz="1200" dirty="0">
                <a:ea typeface="Nanum Gothic" panose="020D0604000000000000" pitchFamily="34" charset="-127"/>
                <a:cs typeface="Bangla MN" pitchFamily="2" charset="0"/>
              </a:rPr>
              <a:t>statistiques multivariées et </a:t>
            </a:r>
            <a:r>
              <a:rPr lang="fr-FR" sz="1200" dirty="0" err="1">
                <a:ea typeface="Nanum Gothic" panose="020D0604000000000000" pitchFamily="34" charset="-127"/>
                <a:cs typeface="Bangla MN" pitchFamily="2" charset="0"/>
              </a:rPr>
              <a:t>chimiométrie</a:t>
            </a:r>
            <a:endParaRPr lang="fr-FR" sz="1200" dirty="0">
              <a:ea typeface="Nanum Gothic" panose="020D0604000000000000" pitchFamily="34" charset="-127"/>
              <a:cs typeface="Bangla MN" pitchFamily="2" charset="0"/>
            </a:endParaRPr>
          </a:p>
          <a:p>
            <a:pPr marL="342900" lvl="0" indent="-342900">
              <a:buFontTx/>
              <a:buChar char="-"/>
            </a:pPr>
            <a:r>
              <a:rPr lang="fr-FR" sz="1200" dirty="0">
                <a:ea typeface="Nanum Gothic" panose="020D0604000000000000" pitchFamily="34" charset="-127"/>
                <a:cs typeface="Bangla MN" pitchFamily="2" charset="0"/>
              </a:rPr>
              <a:t>statistiques spatiales et le cartographie numérique du sol</a:t>
            </a:r>
          </a:p>
          <a:p>
            <a:pPr marL="342900" lvl="0" indent="-342900">
              <a:buFontTx/>
              <a:buChar char="-"/>
            </a:pPr>
            <a:r>
              <a:rPr lang="fr-FR" sz="1200" dirty="0">
                <a:ea typeface="Nanum Gothic" panose="020D0604000000000000" pitchFamily="34" charset="-127"/>
                <a:cs typeface="Bangla MN" pitchFamily="2" charset="0"/>
              </a:rPr>
              <a:t>mesurer et surveiller le carbone organique du sol</a:t>
            </a:r>
          </a:p>
          <a:p>
            <a:pPr marL="342900" lvl="0" indent="-342900">
              <a:buFontTx/>
              <a:buChar char="-"/>
            </a:pPr>
            <a:r>
              <a:rPr lang="fr-FR" sz="1200" dirty="0">
                <a:ea typeface="Nanum Gothic" panose="020D0604000000000000" pitchFamily="34" charset="-127"/>
                <a:cs typeface="Bangla MN" pitchFamily="2" charset="0"/>
              </a:rPr>
              <a:t>modélisation du sol avec le logiciel R</a:t>
            </a:r>
          </a:p>
          <a:p>
            <a:pPr marL="342900" lvl="0" indent="-342900">
              <a:buFontTx/>
              <a:buChar char="-"/>
            </a:pPr>
            <a:r>
              <a:rPr lang="fr-FR" sz="1200" dirty="0">
                <a:ea typeface="Nanum Gothic" panose="020D0604000000000000" pitchFamily="34" charset="-127"/>
                <a:cs typeface="Bangla MN" pitchFamily="2" charset="0"/>
              </a:rPr>
              <a:t>Écriture scientifique et publication</a:t>
            </a:r>
          </a:p>
          <a:p>
            <a:endParaRPr lang="fr-FR" sz="1200" dirty="0"/>
          </a:p>
        </p:txBody>
      </p:sp>
      <p:sp>
        <p:nvSpPr>
          <p:cNvPr id="4" name="Slide Number Placeholder 3"/>
          <p:cNvSpPr>
            <a:spLocks noGrp="1"/>
          </p:cNvSpPr>
          <p:nvPr>
            <p:ph type="sldNum" sz="quarter" idx="10"/>
          </p:nvPr>
        </p:nvSpPr>
        <p:spPr/>
        <p:txBody>
          <a:bodyPr/>
          <a:lstStyle/>
          <a:p>
            <a:fld id="{1AF143C3-18A7-2A48-B910-E06C188FF4D0}" type="slidenum">
              <a:rPr lang="fr-FR" smtClean="0"/>
              <a:t>5</a:t>
            </a:fld>
            <a:endParaRPr lang="fr-FR"/>
          </a:p>
        </p:txBody>
      </p:sp>
    </p:spTree>
    <p:extLst>
      <p:ext uri="{BB962C8B-B14F-4D97-AF65-F5344CB8AC3E}">
        <p14:creationId xmlns:p14="http://schemas.microsoft.com/office/powerpoint/2010/main" val="17009758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solidFill>
                  <a:schemeClr val="tx1"/>
                </a:solidFill>
              </a:rPr>
              <a:t>J'ai de l'expérience en supervision d'étudiants à différents niveaux, du baccalauréat, de masters et du doctorat</a:t>
            </a:r>
          </a:p>
          <a:p>
            <a:endParaRPr lang="fr-FR" dirty="0">
              <a:solidFill>
                <a:schemeClr val="tx1"/>
              </a:solidFill>
            </a:endParaRPr>
          </a:p>
          <a:p>
            <a:r>
              <a:rPr lang="fr-FR" dirty="0">
                <a:solidFill>
                  <a:schemeClr val="tx1"/>
                </a:solidFill>
              </a:rPr>
              <a:t>J'ai encadré des étudiants de dernier année de </a:t>
            </a:r>
            <a:r>
              <a:rPr lang="fr-FR" dirty="0" err="1">
                <a:solidFill>
                  <a:schemeClr val="tx1"/>
                </a:solidFill>
              </a:rPr>
              <a:t>Bachelorr</a:t>
            </a:r>
            <a:r>
              <a:rPr lang="fr-FR" dirty="0">
                <a:solidFill>
                  <a:schemeClr val="tx1"/>
                </a:solidFill>
              </a:rPr>
              <a:t> dans le cadre de leur projet de recherche spécialisé.</a:t>
            </a:r>
          </a:p>
          <a:p>
            <a:endParaRPr lang="fr-FR"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err="1">
                <a:solidFill>
                  <a:schemeClr val="tx1"/>
                </a:solidFill>
              </a:rPr>
              <a:t>Bachelor’s</a:t>
            </a:r>
            <a:r>
              <a:rPr lang="fr-FR" dirty="0">
                <a:solidFill>
                  <a:schemeClr val="tx1"/>
                </a:solidFill>
              </a:rPr>
              <a:t> </a:t>
            </a:r>
            <a:r>
              <a:rPr lang="fr-FR" dirty="0" err="1">
                <a:solidFill>
                  <a:schemeClr val="tx1"/>
                </a:solidFill>
              </a:rPr>
              <a:t>with</a:t>
            </a:r>
            <a:r>
              <a:rPr lang="fr-FR" dirty="0">
                <a:solidFill>
                  <a:schemeClr val="tx1"/>
                </a:solidFill>
              </a:rPr>
              <a:t> </a:t>
            </a:r>
            <a:r>
              <a:rPr lang="fr-FR" dirty="0" err="1">
                <a:solidFill>
                  <a:schemeClr val="tx1"/>
                </a:solidFill>
              </a:rPr>
              <a:t>honours</a:t>
            </a:r>
            <a:r>
              <a:rPr lang="fr-FR" dirty="0">
                <a:solidFill>
                  <a:schemeClr val="tx1"/>
                </a:solidFill>
              </a:rPr>
              <a:t> je pense que cela pourrait être équivalent à un bac + 4 en France.  C'est différent de ce que vous avez en France.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solidFill>
                  <a:schemeClr val="tx1"/>
                </a:solidFill>
              </a:rPr>
              <a:t>Si les étudiants ont bien réussi </a:t>
            </a:r>
            <a:r>
              <a:rPr lang="fr-FR" b="0" dirty="0">
                <a:solidFill>
                  <a:schemeClr val="tx1"/>
                </a:solidFill>
              </a:rPr>
              <a:t>leur troisième année</a:t>
            </a:r>
            <a:r>
              <a:rPr lang="fr-FR" dirty="0">
                <a:solidFill>
                  <a:schemeClr val="tx1"/>
                </a:solidFill>
              </a:rPr>
              <a:t>, ils peuvent faire une </a:t>
            </a:r>
            <a:r>
              <a:rPr lang="fr-FR" b="0" dirty="0">
                <a:solidFill>
                  <a:schemeClr val="tx1"/>
                </a:solidFill>
              </a:rPr>
              <a:t>quatrième</a:t>
            </a:r>
            <a:r>
              <a:rPr lang="fr-FR" dirty="0">
                <a:solidFill>
                  <a:schemeClr val="tx1"/>
                </a:solidFill>
              </a:rPr>
              <a:t> d'honneur. Les étudiants </a:t>
            </a:r>
            <a:r>
              <a:rPr lang="fr-FR" b="0" dirty="0">
                <a:solidFill>
                  <a:schemeClr val="tx1"/>
                </a:solidFill>
              </a:rPr>
              <a:t>choisissent</a:t>
            </a:r>
            <a:r>
              <a:rPr lang="fr-FR" b="0" baseline="0" dirty="0">
                <a:solidFill>
                  <a:schemeClr val="tx1"/>
                </a:solidFill>
              </a:rPr>
              <a:t> alors</a:t>
            </a:r>
            <a:r>
              <a:rPr lang="fr-FR" b="0" dirty="0">
                <a:solidFill>
                  <a:schemeClr val="tx1"/>
                </a:solidFill>
              </a:rPr>
              <a:t> </a:t>
            </a:r>
            <a:r>
              <a:rPr lang="fr-FR" dirty="0">
                <a:solidFill>
                  <a:schemeClr val="tx1"/>
                </a:solidFill>
              </a:rPr>
              <a:t>un superviseur pour leur projet de fin d'études, ce qui implique une revue de la littérature, un travail expérimental,</a:t>
            </a:r>
            <a:r>
              <a:rPr lang="fr-FR" baseline="0" dirty="0">
                <a:solidFill>
                  <a:schemeClr val="tx1"/>
                </a:solidFill>
              </a:rPr>
              <a:t> </a:t>
            </a:r>
            <a:r>
              <a:rPr lang="fr-FR" b="0" baseline="0" dirty="0">
                <a:solidFill>
                  <a:schemeClr val="tx1"/>
                </a:solidFill>
              </a:rPr>
              <a:t>la rédaction d’une « </a:t>
            </a:r>
            <a:r>
              <a:rPr lang="fr-FR" b="0" dirty="0">
                <a:solidFill>
                  <a:schemeClr val="tx1"/>
                </a:solidFill>
              </a:rPr>
              <a:t>thèse » </a:t>
            </a:r>
            <a:r>
              <a:rPr lang="fr-FR" dirty="0">
                <a:solidFill>
                  <a:schemeClr val="tx1"/>
                </a:solidFill>
              </a:rPr>
              <a:t>et une présentation des résultats au département.</a:t>
            </a:r>
          </a:p>
          <a:p>
            <a:endParaRPr lang="fr-FR" dirty="0">
              <a:solidFill>
                <a:schemeClr val="tx1"/>
              </a:solidFill>
            </a:endParaRPr>
          </a:p>
          <a:p>
            <a:r>
              <a:rPr lang="fr-FR" dirty="0">
                <a:solidFill>
                  <a:schemeClr val="tx1"/>
                </a:solidFill>
              </a:rPr>
              <a:t>J’ai dirige 10 étudiants de ‘</a:t>
            </a:r>
            <a:r>
              <a:rPr lang="fr-FR" dirty="0" err="1">
                <a:solidFill>
                  <a:schemeClr val="tx1"/>
                </a:solidFill>
              </a:rPr>
              <a:t>honours</a:t>
            </a:r>
            <a:r>
              <a:rPr lang="fr-FR" dirty="0">
                <a:solidFill>
                  <a:schemeClr val="tx1"/>
                </a:solidFill>
              </a:rPr>
              <a:t>’ sur divers sujets.  Quatre des dix étudiants ont publié leur travail sur des revues scientifiques de sol évaluées par des pairs. </a:t>
            </a:r>
          </a:p>
          <a:p>
            <a:endParaRPr lang="fr-FR" dirty="0">
              <a:solidFill>
                <a:schemeClr val="tx1"/>
              </a:solidFill>
            </a:endParaRPr>
          </a:p>
        </p:txBody>
      </p:sp>
      <p:sp>
        <p:nvSpPr>
          <p:cNvPr id="4" name="Slide Number Placeholder 3"/>
          <p:cNvSpPr>
            <a:spLocks noGrp="1"/>
          </p:cNvSpPr>
          <p:nvPr>
            <p:ph type="sldNum" sz="quarter" idx="10"/>
          </p:nvPr>
        </p:nvSpPr>
        <p:spPr/>
        <p:txBody>
          <a:bodyPr/>
          <a:lstStyle/>
          <a:p>
            <a:fld id="{1AF143C3-18A7-2A48-B910-E06C188FF4D0}" type="slidenum">
              <a:rPr lang="fr-FR" smtClean="0"/>
              <a:t>6</a:t>
            </a:fld>
            <a:endParaRPr lang="fr-FR"/>
          </a:p>
        </p:txBody>
      </p:sp>
    </p:spTree>
    <p:extLst>
      <p:ext uri="{BB962C8B-B14F-4D97-AF65-F5344CB8AC3E}">
        <p14:creationId xmlns:p14="http://schemas.microsoft.com/office/powerpoint/2010/main" val="9633883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0" dirty="0">
                <a:solidFill>
                  <a:schemeClr val="tx1"/>
                </a:solidFill>
              </a:rPr>
              <a:t>De 2005 à 2017, j’ai encadre/</a:t>
            </a:r>
            <a:r>
              <a:rPr lang="fr-FR" b="0" dirty="0" err="1">
                <a:solidFill>
                  <a:schemeClr val="tx1"/>
                </a:solidFill>
              </a:rPr>
              <a:t>co</a:t>
            </a:r>
            <a:r>
              <a:rPr lang="fr-FR" b="0" dirty="0">
                <a:solidFill>
                  <a:schemeClr val="tx1"/>
                </a:solidFill>
              </a:rPr>
              <a:t>-encadré quatre étudiants dans leurs masters de recherche. </a:t>
            </a:r>
          </a:p>
          <a:p>
            <a:endParaRPr lang="fr-FR" b="0" dirty="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b="0" dirty="0">
                <a:solidFill>
                  <a:schemeClr val="tx1"/>
                </a:solidFill>
              </a:rPr>
              <a:t>Les sujets de leurs projets de recherche étaient variés et les quatre étudiants ont publié leurs résultats de thèse dans des revues de sciences du sol à comité de lecture</a:t>
            </a:r>
          </a:p>
        </p:txBody>
      </p:sp>
      <p:sp>
        <p:nvSpPr>
          <p:cNvPr id="4" name="Slide Number Placeholder 3"/>
          <p:cNvSpPr>
            <a:spLocks noGrp="1"/>
          </p:cNvSpPr>
          <p:nvPr>
            <p:ph type="sldNum" sz="quarter" idx="10"/>
          </p:nvPr>
        </p:nvSpPr>
        <p:spPr/>
        <p:txBody>
          <a:bodyPr/>
          <a:lstStyle/>
          <a:p>
            <a:fld id="{1AF143C3-18A7-2A48-B910-E06C188FF4D0}" type="slidenum">
              <a:rPr lang="fr-FR" smtClean="0"/>
              <a:t>7</a:t>
            </a:fld>
            <a:endParaRPr lang="fr-FR"/>
          </a:p>
        </p:txBody>
      </p:sp>
    </p:spTree>
    <p:extLst>
      <p:ext uri="{BB962C8B-B14F-4D97-AF65-F5344CB8AC3E}">
        <p14:creationId xmlns:p14="http://schemas.microsoft.com/office/powerpoint/2010/main" val="22381919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solidFill>
                  <a:schemeClr val="tx1"/>
                </a:solidFill>
              </a:rPr>
              <a:t>De même, j'ai </a:t>
            </a:r>
            <a:r>
              <a:rPr lang="fr-FR" dirty="0" err="1">
                <a:solidFill>
                  <a:schemeClr val="tx1"/>
                </a:solidFill>
              </a:rPr>
              <a:t>co-dirigé</a:t>
            </a:r>
            <a:r>
              <a:rPr lang="fr-FR" dirty="0">
                <a:solidFill>
                  <a:schemeClr val="tx1"/>
                </a:solidFill>
              </a:rPr>
              <a:t> sept étudiants dans leurs thèses de doctorat. Pas de direction parce que, comme je l'ai mentionné, le CSIRO n'est pas un institut d'enseignement</a:t>
            </a:r>
          </a:p>
          <a:p>
            <a:endParaRPr lang="fr-FR" dirty="0">
              <a:solidFill>
                <a:schemeClr val="tx1"/>
              </a:solidFill>
            </a:endParaRPr>
          </a:p>
          <a:p>
            <a:r>
              <a:rPr lang="fr-FR" dirty="0">
                <a:solidFill>
                  <a:schemeClr val="tx1"/>
                </a:solidFill>
              </a:rPr>
              <a:t>Les sujets de leurs projets de recherche étaient variés et les sept étudiants ont publié leurs résultats dans un total de 15 revues scientifiques révisées par des pairs.</a:t>
            </a:r>
          </a:p>
          <a:p>
            <a:endParaRPr lang="fr-FR" dirty="0">
              <a:solidFill>
                <a:schemeClr val="tx1"/>
              </a:solidFill>
            </a:endParaRPr>
          </a:p>
          <a:p>
            <a:endParaRPr lang="fr-FR" dirty="0">
              <a:solidFill>
                <a:schemeClr val="tx1"/>
              </a:solidFill>
            </a:endParaRPr>
          </a:p>
        </p:txBody>
      </p:sp>
      <p:sp>
        <p:nvSpPr>
          <p:cNvPr id="4" name="Slide Number Placeholder 3"/>
          <p:cNvSpPr>
            <a:spLocks noGrp="1"/>
          </p:cNvSpPr>
          <p:nvPr>
            <p:ph type="sldNum" sz="quarter" idx="10"/>
          </p:nvPr>
        </p:nvSpPr>
        <p:spPr/>
        <p:txBody>
          <a:bodyPr/>
          <a:lstStyle/>
          <a:p>
            <a:fld id="{1AF143C3-18A7-2A48-B910-E06C188FF4D0}" type="slidenum">
              <a:rPr lang="fr-FR" smtClean="0"/>
              <a:t>8</a:t>
            </a:fld>
            <a:endParaRPr lang="fr-FR"/>
          </a:p>
        </p:txBody>
      </p:sp>
    </p:spTree>
    <p:extLst>
      <p:ext uri="{BB962C8B-B14F-4D97-AF65-F5344CB8AC3E}">
        <p14:creationId xmlns:p14="http://schemas.microsoft.com/office/powerpoint/2010/main" val="36719756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J'aime enseigner et quelque chose qui me manque dans mon travail actuel au CSIRO</a:t>
            </a:r>
          </a:p>
          <a:p>
            <a:endParaRPr lang="fr-FR" dirty="0"/>
          </a:p>
          <a:p>
            <a:r>
              <a:rPr lang="fr-FR" dirty="0"/>
              <a:t>Eh bien, maintenant nous passons à mes activités de recherche</a:t>
            </a:r>
          </a:p>
        </p:txBody>
      </p:sp>
      <p:sp>
        <p:nvSpPr>
          <p:cNvPr id="4" name="Slide Number Placeholder 3"/>
          <p:cNvSpPr>
            <a:spLocks noGrp="1"/>
          </p:cNvSpPr>
          <p:nvPr>
            <p:ph type="sldNum" sz="quarter" idx="10"/>
          </p:nvPr>
        </p:nvSpPr>
        <p:spPr/>
        <p:txBody>
          <a:bodyPr/>
          <a:lstStyle/>
          <a:p>
            <a:fld id="{1AF143C3-18A7-2A48-B910-E06C188FF4D0}" type="slidenum">
              <a:rPr lang="fr-FR" smtClean="0"/>
              <a:t>9</a:t>
            </a:fld>
            <a:endParaRPr lang="fr-FR"/>
          </a:p>
        </p:txBody>
      </p:sp>
    </p:spTree>
    <p:extLst>
      <p:ext uri="{BB962C8B-B14F-4D97-AF65-F5344CB8AC3E}">
        <p14:creationId xmlns:p14="http://schemas.microsoft.com/office/powerpoint/2010/main" val="38901388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F51AC-5AEE-E042-A0EA-2DF455AA2A4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9691FD7-60DD-BD48-B3A5-5B268E12BCE7}"/>
              </a:ext>
            </a:extLst>
          </p:cNvPr>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10CD19-ECC0-2B42-92F6-04E9773035ED}"/>
              </a:ext>
            </a:extLst>
          </p:cNvPr>
          <p:cNvSpPr>
            <a:spLocks noGrp="1"/>
          </p:cNvSpPr>
          <p:nvPr>
            <p:ph type="dt" sz="half" idx="10"/>
          </p:nvPr>
        </p:nvSpPr>
        <p:spPr/>
        <p:txBody>
          <a:bodyPr/>
          <a:lstStyle/>
          <a:p>
            <a:fld id="{F773BBE3-92D9-9A4C-BF2D-ADEC0D24D42A}" type="datetimeFigureOut">
              <a:rPr lang="en-US" smtClean="0"/>
              <a:t>6/13/18</a:t>
            </a:fld>
            <a:endParaRPr lang="en-US"/>
          </a:p>
        </p:txBody>
      </p:sp>
      <p:sp>
        <p:nvSpPr>
          <p:cNvPr id="5" name="Footer Placeholder 4">
            <a:extLst>
              <a:ext uri="{FF2B5EF4-FFF2-40B4-BE49-F238E27FC236}">
                <a16:creationId xmlns:a16="http://schemas.microsoft.com/office/drawing/2014/main" id="{EC1F7236-A160-C749-8590-32E37630A1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DCE45D-D9FB-7240-AD74-CC158A159858}"/>
              </a:ext>
            </a:extLst>
          </p:cNvPr>
          <p:cNvSpPr>
            <a:spLocks noGrp="1"/>
          </p:cNvSpPr>
          <p:nvPr>
            <p:ph type="sldNum" sz="quarter" idx="12"/>
          </p:nvPr>
        </p:nvSpPr>
        <p:spPr/>
        <p:txBody>
          <a:bodyPr/>
          <a:lstStyle/>
          <a:p>
            <a:fld id="{78E93232-0D44-1F4F-A82E-5ED1DD7FDD7B}" type="slidenum">
              <a:rPr lang="en-US" smtClean="0"/>
              <a:t>‹#›</a:t>
            </a:fld>
            <a:endParaRPr lang="en-US"/>
          </a:p>
        </p:txBody>
      </p:sp>
    </p:spTree>
    <p:extLst>
      <p:ext uri="{BB962C8B-B14F-4D97-AF65-F5344CB8AC3E}">
        <p14:creationId xmlns:p14="http://schemas.microsoft.com/office/powerpoint/2010/main" val="24367729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31A6A-14A4-6349-B782-0B380602CF9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FB8DDBB-841F-6C4A-ADA3-0F8EA9D3D1D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CE6300-A033-7D41-8FE1-62DDA9FB733C}"/>
              </a:ext>
            </a:extLst>
          </p:cNvPr>
          <p:cNvSpPr>
            <a:spLocks noGrp="1"/>
          </p:cNvSpPr>
          <p:nvPr>
            <p:ph type="dt" sz="half" idx="10"/>
          </p:nvPr>
        </p:nvSpPr>
        <p:spPr/>
        <p:txBody>
          <a:bodyPr/>
          <a:lstStyle/>
          <a:p>
            <a:fld id="{F773BBE3-92D9-9A4C-BF2D-ADEC0D24D42A}" type="datetimeFigureOut">
              <a:rPr lang="en-US" smtClean="0"/>
              <a:t>6/13/18</a:t>
            </a:fld>
            <a:endParaRPr lang="en-US"/>
          </a:p>
        </p:txBody>
      </p:sp>
      <p:sp>
        <p:nvSpPr>
          <p:cNvPr id="5" name="Footer Placeholder 4">
            <a:extLst>
              <a:ext uri="{FF2B5EF4-FFF2-40B4-BE49-F238E27FC236}">
                <a16:creationId xmlns:a16="http://schemas.microsoft.com/office/drawing/2014/main" id="{0D49FC37-26A2-4343-8038-CBCF75C504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C4B47E-873B-9E4B-BBC9-81ABC152F054}"/>
              </a:ext>
            </a:extLst>
          </p:cNvPr>
          <p:cNvSpPr>
            <a:spLocks noGrp="1"/>
          </p:cNvSpPr>
          <p:nvPr>
            <p:ph type="sldNum" sz="quarter" idx="12"/>
          </p:nvPr>
        </p:nvSpPr>
        <p:spPr/>
        <p:txBody>
          <a:bodyPr/>
          <a:lstStyle/>
          <a:p>
            <a:fld id="{78E93232-0D44-1F4F-A82E-5ED1DD7FDD7B}" type="slidenum">
              <a:rPr lang="en-US" smtClean="0"/>
              <a:t>‹#›</a:t>
            </a:fld>
            <a:endParaRPr lang="en-US"/>
          </a:p>
        </p:txBody>
      </p:sp>
    </p:spTree>
    <p:extLst>
      <p:ext uri="{BB962C8B-B14F-4D97-AF65-F5344CB8AC3E}">
        <p14:creationId xmlns:p14="http://schemas.microsoft.com/office/powerpoint/2010/main" val="23653512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2D03F4-23E8-D24F-B877-DAE1503D903E}"/>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3791F8D-23C4-9341-87EC-ED907BAE9186}"/>
              </a:ext>
            </a:extLst>
          </p:cNvPr>
          <p:cNvSpPr>
            <a:spLocks noGrp="1"/>
          </p:cNvSpPr>
          <p:nvPr>
            <p:ph type="body" orient="vert" idx="1"/>
          </p:nvPr>
        </p:nvSpPr>
        <p:spPr>
          <a:xfrm>
            <a:off x="838202"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CED96C-8F3C-984B-AEA7-29668F0ECDD0}"/>
              </a:ext>
            </a:extLst>
          </p:cNvPr>
          <p:cNvSpPr>
            <a:spLocks noGrp="1"/>
          </p:cNvSpPr>
          <p:nvPr>
            <p:ph type="dt" sz="half" idx="10"/>
          </p:nvPr>
        </p:nvSpPr>
        <p:spPr/>
        <p:txBody>
          <a:bodyPr/>
          <a:lstStyle/>
          <a:p>
            <a:fld id="{F773BBE3-92D9-9A4C-BF2D-ADEC0D24D42A}" type="datetimeFigureOut">
              <a:rPr lang="en-US" smtClean="0"/>
              <a:t>6/13/18</a:t>
            </a:fld>
            <a:endParaRPr lang="en-US"/>
          </a:p>
        </p:txBody>
      </p:sp>
      <p:sp>
        <p:nvSpPr>
          <p:cNvPr id="5" name="Footer Placeholder 4">
            <a:extLst>
              <a:ext uri="{FF2B5EF4-FFF2-40B4-BE49-F238E27FC236}">
                <a16:creationId xmlns:a16="http://schemas.microsoft.com/office/drawing/2014/main" id="{B561BFA2-CFE4-8542-B034-8A2A7D8631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4ACAD1-93E2-6D4D-9EBE-1CEA40ED0DC9}"/>
              </a:ext>
            </a:extLst>
          </p:cNvPr>
          <p:cNvSpPr>
            <a:spLocks noGrp="1"/>
          </p:cNvSpPr>
          <p:nvPr>
            <p:ph type="sldNum" sz="quarter" idx="12"/>
          </p:nvPr>
        </p:nvSpPr>
        <p:spPr/>
        <p:txBody>
          <a:bodyPr/>
          <a:lstStyle/>
          <a:p>
            <a:fld id="{78E93232-0D44-1F4F-A82E-5ED1DD7FDD7B}" type="slidenum">
              <a:rPr lang="en-US" smtClean="0"/>
              <a:t>‹#›</a:t>
            </a:fld>
            <a:endParaRPr lang="en-US"/>
          </a:p>
        </p:txBody>
      </p:sp>
    </p:spTree>
    <p:extLst>
      <p:ext uri="{BB962C8B-B14F-4D97-AF65-F5344CB8AC3E}">
        <p14:creationId xmlns:p14="http://schemas.microsoft.com/office/powerpoint/2010/main" val="1989293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73E81-AB61-B846-AC14-AF49DE27B7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767626-37CE-2443-8D16-1A8E3445457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22F1E3-0B2E-884E-82E0-610522E79F04}"/>
              </a:ext>
            </a:extLst>
          </p:cNvPr>
          <p:cNvSpPr>
            <a:spLocks noGrp="1"/>
          </p:cNvSpPr>
          <p:nvPr>
            <p:ph type="dt" sz="half" idx="10"/>
          </p:nvPr>
        </p:nvSpPr>
        <p:spPr/>
        <p:txBody>
          <a:bodyPr/>
          <a:lstStyle/>
          <a:p>
            <a:fld id="{F773BBE3-92D9-9A4C-BF2D-ADEC0D24D42A}" type="datetimeFigureOut">
              <a:rPr lang="en-US" smtClean="0"/>
              <a:t>6/13/18</a:t>
            </a:fld>
            <a:endParaRPr lang="en-US"/>
          </a:p>
        </p:txBody>
      </p:sp>
      <p:sp>
        <p:nvSpPr>
          <p:cNvPr id="5" name="Footer Placeholder 4">
            <a:extLst>
              <a:ext uri="{FF2B5EF4-FFF2-40B4-BE49-F238E27FC236}">
                <a16:creationId xmlns:a16="http://schemas.microsoft.com/office/drawing/2014/main" id="{116EFAB5-C45C-EE44-A562-F153620E78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8A90F6-D3F4-3047-AF29-8B4D062E691D}"/>
              </a:ext>
            </a:extLst>
          </p:cNvPr>
          <p:cNvSpPr>
            <a:spLocks noGrp="1"/>
          </p:cNvSpPr>
          <p:nvPr>
            <p:ph type="sldNum" sz="quarter" idx="12"/>
          </p:nvPr>
        </p:nvSpPr>
        <p:spPr/>
        <p:txBody>
          <a:bodyPr/>
          <a:lstStyle/>
          <a:p>
            <a:fld id="{78E93232-0D44-1F4F-A82E-5ED1DD7FDD7B}" type="slidenum">
              <a:rPr lang="en-US" smtClean="0"/>
              <a:t>‹#›</a:t>
            </a:fld>
            <a:endParaRPr lang="en-US"/>
          </a:p>
        </p:txBody>
      </p:sp>
    </p:spTree>
    <p:extLst>
      <p:ext uri="{BB962C8B-B14F-4D97-AF65-F5344CB8AC3E}">
        <p14:creationId xmlns:p14="http://schemas.microsoft.com/office/powerpoint/2010/main" val="4020971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532CE-08F3-954D-949B-E66C9C2B877E}"/>
              </a:ext>
            </a:extLst>
          </p:cNvPr>
          <p:cNvSpPr>
            <a:spLocks noGrp="1"/>
          </p:cNvSpPr>
          <p:nvPr>
            <p:ph type="title"/>
          </p:nvPr>
        </p:nvSpPr>
        <p:spPr>
          <a:xfrm>
            <a:off x="831851" y="1709742"/>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F6EF14F-DD51-8C4A-A9E5-F05533D78BC9}"/>
              </a:ext>
            </a:extLst>
          </p:cNvPr>
          <p:cNvSpPr>
            <a:spLocks noGrp="1"/>
          </p:cNvSpPr>
          <p:nvPr>
            <p:ph type="body" idx="1"/>
          </p:nvPr>
        </p:nvSpPr>
        <p:spPr>
          <a:xfrm>
            <a:off x="831851" y="4589467"/>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226C882-26EA-764F-9C9A-BE7634C969B6}"/>
              </a:ext>
            </a:extLst>
          </p:cNvPr>
          <p:cNvSpPr>
            <a:spLocks noGrp="1"/>
          </p:cNvSpPr>
          <p:nvPr>
            <p:ph type="dt" sz="half" idx="10"/>
          </p:nvPr>
        </p:nvSpPr>
        <p:spPr/>
        <p:txBody>
          <a:bodyPr/>
          <a:lstStyle/>
          <a:p>
            <a:fld id="{F773BBE3-92D9-9A4C-BF2D-ADEC0D24D42A}" type="datetimeFigureOut">
              <a:rPr lang="en-US" smtClean="0"/>
              <a:t>6/13/18</a:t>
            </a:fld>
            <a:endParaRPr lang="en-US"/>
          </a:p>
        </p:txBody>
      </p:sp>
      <p:sp>
        <p:nvSpPr>
          <p:cNvPr id="5" name="Footer Placeholder 4">
            <a:extLst>
              <a:ext uri="{FF2B5EF4-FFF2-40B4-BE49-F238E27FC236}">
                <a16:creationId xmlns:a16="http://schemas.microsoft.com/office/drawing/2014/main" id="{9F54AA63-E20E-D647-B7E5-22C2ABFD25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0B5B2C-921E-CD41-88CF-B54806621D2F}"/>
              </a:ext>
            </a:extLst>
          </p:cNvPr>
          <p:cNvSpPr>
            <a:spLocks noGrp="1"/>
          </p:cNvSpPr>
          <p:nvPr>
            <p:ph type="sldNum" sz="quarter" idx="12"/>
          </p:nvPr>
        </p:nvSpPr>
        <p:spPr/>
        <p:txBody>
          <a:bodyPr/>
          <a:lstStyle/>
          <a:p>
            <a:fld id="{78E93232-0D44-1F4F-A82E-5ED1DD7FDD7B}" type="slidenum">
              <a:rPr lang="en-US" smtClean="0"/>
              <a:t>‹#›</a:t>
            </a:fld>
            <a:endParaRPr lang="en-US"/>
          </a:p>
        </p:txBody>
      </p:sp>
    </p:spTree>
    <p:extLst>
      <p:ext uri="{BB962C8B-B14F-4D97-AF65-F5344CB8AC3E}">
        <p14:creationId xmlns:p14="http://schemas.microsoft.com/office/powerpoint/2010/main" val="8096059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556A7-6A6D-8F49-9B6B-0B4DBA4019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3F05EB-7AEE-FD46-80BF-42780425831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B85D1B1-A9EB-6F4A-82AB-72193637011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DD9182B-181E-7844-83C1-8EDDA9A59556}"/>
              </a:ext>
            </a:extLst>
          </p:cNvPr>
          <p:cNvSpPr>
            <a:spLocks noGrp="1"/>
          </p:cNvSpPr>
          <p:nvPr>
            <p:ph type="dt" sz="half" idx="10"/>
          </p:nvPr>
        </p:nvSpPr>
        <p:spPr/>
        <p:txBody>
          <a:bodyPr/>
          <a:lstStyle/>
          <a:p>
            <a:fld id="{F773BBE3-92D9-9A4C-BF2D-ADEC0D24D42A}" type="datetimeFigureOut">
              <a:rPr lang="en-US" smtClean="0"/>
              <a:t>6/13/18</a:t>
            </a:fld>
            <a:endParaRPr lang="en-US"/>
          </a:p>
        </p:txBody>
      </p:sp>
      <p:sp>
        <p:nvSpPr>
          <p:cNvPr id="6" name="Footer Placeholder 5">
            <a:extLst>
              <a:ext uri="{FF2B5EF4-FFF2-40B4-BE49-F238E27FC236}">
                <a16:creationId xmlns:a16="http://schemas.microsoft.com/office/drawing/2014/main" id="{23C5359F-200E-2945-A623-4BD35943B8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E5E362-BA82-7F40-9AF2-65FF67EF6482}"/>
              </a:ext>
            </a:extLst>
          </p:cNvPr>
          <p:cNvSpPr>
            <a:spLocks noGrp="1"/>
          </p:cNvSpPr>
          <p:nvPr>
            <p:ph type="sldNum" sz="quarter" idx="12"/>
          </p:nvPr>
        </p:nvSpPr>
        <p:spPr/>
        <p:txBody>
          <a:bodyPr/>
          <a:lstStyle/>
          <a:p>
            <a:fld id="{78E93232-0D44-1F4F-A82E-5ED1DD7FDD7B}" type="slidenum">
              <a:rPr lang="en-US" smtClean="0"/>
              <a:t>‹#›</a:t>
            </a:fld>
            <a:endParaRPr lang="en-US"/>
          </a:p>
        </p:txBody>
      </p:sp>
    </p:spTree>
    <p:extLst>
      <p:ext uri="{BB962C8B-B14F-4D97-AF65-F5344CB8AC3E}">
        <p14:creationId xmlns:p14="http://schemas.microsoft.com/office/powerpoint/2010/main" val="462324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BDA7E-FB8A-DD45-AC06-D163826A88E0}"/>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FC1BF60-1F74-A148-9E45-AD92C49A84D4}"/>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3D4C2A0-835F-9B41-89DA-2DB88D656FD5}"/>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390DB64-45B7-B14B-8542-223672D719AB}"/>
              </a:ext>
            </a:extLst>
          </p:cNvPr>
          <p:cNvSpPr>
            <a:spLocks noGrp="1"/>
          </p:cNvSpPr>
          <p:nvPr>
            <p:ph type="body" sz="quarter" idx="3"/>
          </p:nvPr>
        </p:nvSpPr>
        <p:spPr>
          <a:xfrm>
            <a:off x="6172202"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35E9BA6-132D-7940-8F2E-95C48AAB9E08}"/>
              </a:ext>
            </a:extLst>
          </p:cNvPr>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50F08D6-6052-5D40-A4D7-74F1FDD5579C}"/>
              </a:ext>
            </a:extLst>
          </p:cNvPr>
          <p:cNvSpPr>
            <a:spLocks noGrp="1"/>
          </p:cNvSpPr>
          <p:nvPr>
            <p:ph type="dt" sz="half" idx="10"/>
          </p:nvPr>
        </p:nvSpPr>
        <p:spPr/>
        <p:txBody>
          <a:bodyPr/>
          <a:lstStyle/>
          <a:p>
            <a:fld id="{F773BBE3-92D9-9A4C-BF2D-ADEC0D24D42A}" type="datetimeFigureOut">
              <a:rPr lang="en-US" smtClean="0"/>
              <a:t>6/13/18</a:t>
            </a:fld>
            <a:endParaRPr lang="en-US"/>
          </a:p>
        </p:txBody>
      </p:sp>
      <p:sp>
        <p:nvSpPr>
          <p:cNvPr id="8" name="Footer Placeholder 7">
            <a:extLst>
              <a:ext uri="{FF2B5EF4-FFF2-40B4-BE49-F238E27FC236}">
                <a16:creationId xmlns:a16="http://schemas.microsoft.com/office/drawing/2014/main" id="{2A4EC757-85D5-F046-8ADF-242C95344C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1E76C00-FBFD-924C-8E45-36914DCE4DFC}"/>
              </a:ext>
            </a:extLst>
          </p:cNvPr>
          <p:cNvSpPr>
            <a:spLocks noGrp="1"/>
          </p:cNvSpPr>
          <p:nvPr>
            <p:ph type="sldNum" sz="quarter" idx="12"/>
          </p:nvPr>
        </p:nvSpPr>
        <p:spPr/>
        <p:txBody>
          <a:bodyPr/>
          <a:lstStyle/>
          <a:p>
            <a:fld id="{78E93232-0D44-1F4F-A82E-5ED1DD7FDD7B}" type="slidenum">
              <a:rPr lang="en-US" smtClean="0"/>
              <a:t>‹#›</a:t>
            </a:fld>
            <a:endParaRPr lang="en-US"/>
          </a:p>
        </p:txBody>
      </p:sp>
    </p:spTree>
    <p:extLst>
      <p:ext uri="{BB962C8B-B14F-4D97-AF65-F5344CB8AC3E}">
        <p14:creationId xmlns:p14="http://schemas.microsoft.com/office/powerpoint/2010/main" val="565694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5F388-1758-5144-97D3-92B8D43C0E3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E8FE534-1D62-AC4E-BE07-8B51060EDD6C}"/>
              </a:ext>
            </a:extLst>
          </p:cNvPr>
          <p:cNvSpPr>
            <a:spLocks noGrp="1"/>
          </p:cNvSpPr>
          <p:nvPr>
            <p:ph type="dt" sz="half" idx="10"/>
          </p:nvPr>
        </p:nvSpPr>
        <p:spPr/>
        <p:txBody>
          <a:bodyPr/>
          <a:lstStyle/>
          <a:p>
            <a:fld id="{F773BBE3-92D9-9A4C-BF2D-ADEC0D24D42A}" type="datetimeFigureOut">
              <a:rPr lang="en-US" smtClean="0"/>
              <a:t>6/13/18</a:t>
            </a:fld>
            <a:endParaRPr lang="en-US"/>
          </a:p>
        </p:txBody>
      </p:sp>
      <p:sp>
        <p:nvSpPr>
          <p:cNvPr id="4" name="Footer Placeholder 3">
            <a:extLst>
              <a:ext uri="{FF2B5EF4-FFF2-40B4-BE49-F238E27FC236}">
                <a16:creationId xmlns:a16="http://schemas.microsoft.com/office/drawing/2014/main" id="{01398BA7-5C50-2548-BE0B-E6EC533832C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3305956-9445-1E4F-A02C-1135C91BF0B9}"/>
              </a:ext>
            </a:extLst>
          </p:cNvPr>
          <p:cNvSpPr>
            <a:spLocks noGrp="1"/>
          </p:cNvSpPr>
          <p:nvPr>
            <p:ph type="sldNum" sz="quarter" idx="12"/>
          </p:nvPr>
        </p:nvSpPr>
        <p:spPr/>
        <p:txBody>
          <a:bodyPr/>
          <a:lstStyle/>
          <a:p>
            <a:fld id="{78E93232-0D44-1F4F-A82E-5ED1DD7FDD7B}" type="slidenum">
              <a:rPr lang="en-US" smtClean="0"/>
              <a:t>‹#›</a:t>
            </a:fld>
            <a:endParaRPr lang="en-US"/>
          </a:p>
        </p:txBody>
      </p:sp>
    </p:spTree>
    <p:extLst>
      <p:ext uri="{BB962C8B-B14F-4D97-AF65-F5344CB8AC3E}">
        <p14:creationId xmlns:p14="http://schemas.microsoft.com/office/powerpoint/2010/main" val="16395110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2E252C7-5B5E-F24F-926D-EA899372EA1C}"/>
              </a:ext>
            </a:extLst>
          </p:cNvPr>
          <p:cNvSpPr>
            <a:spLocks noGrp="1"/>
          </p:cNvSpPr>
          <p:nvPr>
            <p:ph type="dt" sz="half" idx="10"/>
          </p:nvPr>
        </p:nvSpPr>
        <p:spPr/>
        <p:txBody>
          <a:bodyPr/>
          <a:lstStyle/>
          <a:p>
            <a:fld id="{F773BBE3-92D9-9A4C-BF2D-ADEC0D24D42A}" type="datetimeFigureOut">
              <a:rPr lang="en-US" smtClean="0"/>
              <a:t>6/13/18</a:t>
            </a:fld>
            <a:endParaRPr lang="en-US"/>
          </a:p>
        </p:txBody>
      </p:sp>
      <p:sp>
        <p:nvSpPr>
          <p:cNvPr id="3" name="Footer Placeholder 2">
            <a:extLst>
              <a:ext uri="{FF2B5EF4-FFF2-40B4-BE49-F238E27FC236}">
                <a16:creationId xmlns:a16="http://schemas.microsoft.com/office/drawing/2014/main" id="{4A2A0CF3-1ABF-844B-B602-45DC6062474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E9E7140-9531-2142-A189-CC85ECD6616C}"/>
              </a:ext>
            </a:extLst>
          </p:cNvPr>
          <p:cNvSpPr>
            <a:spLocks noGrp="1"/>
          </p:cNvSpPr>
          <p:nvPr>
            <p:ph type="sldNum" sz="quarter" idx="12"/>
          </p:nvPr>
        </p:nvSpPr>
        <p:spPr/>
        <p:txBody>
          <a:bodyPr/>
          <a:lstStyle/>
          <a:p>
            <a:fld id="{78E93232-0D44-1F4F-A82E-5ED1DD7FDD7B}" type="slidenum">
              <a:rPr lang="en-US" smtClean="0"/>
              <a:t>‹#›</a:t>
            </a:fld>
            <a:endParaRPr lang="en-US"/>
          </a:p>
        </p:txBody>
      </p:sp>
    </p:spTree>
    <p:extLst>
      <p:ext uri="{BB962C8B-B14F-4D97-AF65-F5344CB8AC3E}">
        <p14:creationId xmlns:p14="http://schemas.microsoft.com/office/powerpoint/2010/main" val="36599681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E4423-191F-F849-9FA0-D3EC84EF06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B0E4A26-398E-994C-86C3-0E8C2EE6C81C}"/>
              </a:ext>
            </a:extLst>
          </p:cNvPr>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4984929-CB1E-6F42-90DE-901FAC147726}"/>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C76D076-E6C4-2345-8070-A6AC774F1388}"/>
              </a:ext>
            </a:extLst>
          </p:cNvPr>
          <p:cNvSpPr>
            <a:spLocks noGrp="1"/>
          </p:cNvSpPr>
          <p:nvPr>
            <p:ph type="dt" sz="half" idx="10"/>
          </p:nvPr>
        </p:nvSpPr>
        <p:spPr/>
        <p:txBody>
          <a:bodyPr/>
          <a:lstStyle/>
          <a:p>
            <a:fld id="{F773BBE3-92D9-9A4C-BF2D-ADEC0D24D42A}" type="datetimeFigureOut">
              <a:rPr lang="en-US" smtClean="0"/>
              <a:t>6/13/18</a:t>
            </a:fld>
            <a:endParaRPr lang="en-US"/>
          </a:p>
        </p:txBody>
      </p:sp>
      <p:sp>
        <p:nvSpPr>
          <p:cNvPr id="6" name="Footer Placeholder 5">
            <a:extLst>
              <a:ext uri="{FF2B5EF4-FFF2-40B4-BE49-F238E27FC236}">
                <a16:creationId xmlns:a16="http://schemas.microsoft.com/office/drawing/2014/main" id="{0688EA2C-06F8-E24B-9F01-7A773DA800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5833E8-9018-2142-806E-6C272A97C0A2}"/>
              </a:ext>
            </a:extLst>
          </p:cNvPr>
          <p:cNvSpPr>
            <a:spLocks noGrp="1"/>
          </p:cNvSpPr>
          <p:nvPr>
            <p:ph type="sldNum" sz="quarter" idx="12"/>
          </p:nvPr>
        </p:nvSpPr>
        <p:spPr/>
        <p:txBody>
          <a:bodyPr/>
          <a:lstStyle/>
          <a:p>
            <a:fld id="{78E93232-0D44-1F4F-A82E-5ED1DD7FDD7B}" type="slidenum">
              <a:rPr lang="en-US" smtClean="0"/>
              <a:t>‹#›</a:t>
            </a:fld>
            <a:endParaRPr lang="en-US"/>
          </a:p>
        </p:txBody>
      </p:sp>
    </p:spTree>
    <p:extLst>
      <p:ext uri="{BB962C8B-B14F-4D97-AF65-F5344CB8AC3E}">
        <p14:creationId xmlns:p14="http://schemas.microsoft.com/office/powerpoint/2010/main" val="34778180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1290B-1179-944A-993E-7E4ED61CAA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9B4F7A2-0247-6646-ADBC-01CEE2828ECF}"/>
              </a:ext>
            </a:extLst>
          </p:cNvPr>
          <p:cNvSpPr>
            <a:spLocks noGrp="1"/>
          </p:cNvSpPr>
          <p:nvPr>
            <p:ph type="pic" idx="1"/>
          </p:nvPr>
        </p:nvSpPr>
        <p:spPr>
          <a:xfrm>
            <a:off x="5183188" y="987429"/>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DF82635A-478C-224F-A16D-3EE4C95E7A29}"/>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210905D-4646-ED41-9611-5BD44ADB686D}"/>
              </a:ext>
            </a:extLst>
          </p:cNvPr>
          <p:cNvSpPr>
            <a:spLocks noGrp="1"/>
          </p:cNvSpPr>
          <p:nvPr>
            <p:ph type="dt" sz="half" idx="10"/>
          </p:nvPr>
        </p:nvSpPr>
        <p:spPr/>
        <p:txBody>
          <a:bodyPr/>
          <a:lstStyle/>
          <a:p>
            <a:fld id="{F773BBE3-92D9-9A4C-BF2D-ADEC0D24D42A}" type="datetimeFigureOut">
              <a:rPr lang="en-US" smtClean="0"/>
              <a:t>6/13/18</a:t>
            </a:fld>
            <a:endParaRPr lang="en-US"/>
          </a:p>
        </p:txBody>
      </p:sp>
      <p:sp>
        <p:nvSpPr>
          <p:cNvPr id="6" name="Footer Placeholder 5">
            <a:extLst>
              <a:ext uri="{FF2B5EF4-FFF2-40B4-BE49-F238E27FC236}">
                <a16:creationId xmlns:a16="http://schemas.microsoft.com/office/drawing/2014/main" id="{E05ACB10-F080-A54C-8D43-608CE153FF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3B95ED-5AE3-B64A-B240-3CDF3D51A665}"/>
              </a:ext>
            </a:extLst>
          </p:cNvPr>
          <p:cNvSpPr>
            <a:spLocks noGrp="1"/>
          </p:cNvSpPr>
          <p:nvPr>
            <p:ph type="sldNum" sz="quarter" idx="12"/>
          </p:nvPr>
        </p:nvSpPr>
        <p:spPr/>
        <p:txBody>
          <a:bodyPr/>
          <a:lstStyle/>
          <a:p>
            <a:fld id="{78E93232-0D44-1F4F-A82E-5ED1DD7FDD7B}" type="slidenum">
              <a:rPr lang="en-US" smtClean="0"/>
              <a:t>‹#›</a:t>
            </a:fld>
            <a:endParaRPr lang="en-US"/>
          </a:p>
        </p:txBody>
      </p:sp>
    </p:spTree>
    <p:extLst>
      <p:ext uri="{BB962C8B-B14F-4D97-AF65-F5344CB8AC3E}">
        <p14:creationId xmlns:p14="http://schemas.microsoft.com/office/powerpoint/2010/main" val="19114147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C06F4B-05D2-AF4B-BB6C-AC0A18D75890}"/>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5DBC5C8-36AA-0C48-ACF0-EF6B9A6BFC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4786E1-BD1C-0642-8206-E1A22EE71547}"/>
              </a:ext>
            </a:extLst>
          </p:cNvPr>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73BBE3-92D9-9A4C-BF2D-ADEC0D24D42A}" type="datetimeFigureOut">
              <a:rPr lang="en-US" smtClean="0"/>
              <a:t>6/13/18</a:t>
            </a:fld>
            <a:endParaRPr lang="en-US"/>
          </a:p>
        </p:txBody>
      </p:sp>
      <p:sp>
        <p:nvSpPr>
          <p:cNvPr id="5" name="Footer Placeholder 4">
            <a:extLst>
              <a:ext uri="{FF2B5EF4-FFF2-40B4-BE49-F238E27FC236}">
                <a16:creationId xmlns:a16="http://schemas.microsoft.com/office/drawing/2014/main" id="{7401A6C2-2B13-2342-8E41-84DF6E79A6A5}"/>
              </a:ext>
            </a:extLst>
          </p:cNvPr>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6547DBC-4D60-C449-9918-0EC88EE86609}"/>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E93232-0D44-1F4F-A82E-5ED1DD7FDD7B}" type="slidenum">
              <a:rPr lang="en-US" smtClean="0"/>
              <a:t>‹#›</a:t>
            </a:fld>
            <a:endParaRPr lang="en-US"/>
          </a:p>
        </p:txBody>
      </p:sp>
    </p:spTree>
    <p:extLst>
      <p:ext uri="{BB962C8B-B14F-4D97-AF65-F5344CB8AC3E}">
        <p14:creationId xmlns:p14="http://schemas.microsoft.com/office/powerpoint/2010/main" val="41769645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tiff"/></Relationships>
</file>

<file path=ppt/slides/_rels/slide1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16.emf"/><Relationship Id="rId4" Type="http://schemas.openxmlformats.org/officeDocument/2006/relationships/image" Target="../media/image15.emf"/></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19.emf"/><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emf"/><Relationship Id="rId7" Type="http://schemas.openxmlformats.org/officeDocument/2006/relationships/image" Target="../media/image24.tiff"/><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3.tiff"/><Relationship Id="rId5" Type="http://schemas.openxmlformats.org/officeDocument/2006/relationships/image" Target="../media/image22.tiff"/><Relationship Id="rId4" Type="http://schemas.openxmlformats.org/officeDocument/2006/relationships/image" Target="../media/image21.tiff"/><Relationship Id="rId9" Type="http://schemas.openxmlformats.org/officeDocument/2006/relationships/image" Target="../media/image26.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28.tiff"/><Relationship Id="rId4" Type="http://schemas.openxmlformats.org/officeDocument/2006/relationships/image" Target="../media/image26.emf"/></Relationships>
</file>

<file path=ppt/slides/_rels/slide21.xml.rels><?xml version="1.0" encoding="UTF-8" standalone="yes"?>
<Relationships xmlns="http://schemas.openxmlformats.org/package/2006/relationships"><Relationship Id="rId8" Type="http://schemas.openxmlformats.org/officeDocument/2006/relationships/image" Target="../media/image34.emf"/><Relationship Id="rId3" Type="http://schemas.openxmlformats.org/officeDocument/2006/relationships/image" Target="../media/image29.jpg"/><Relationship Id="rId7"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jpg"/><Relationship Id="rId4" Type="http://schemas.openxmlformats.org/officeDocument/2006/relationships/image" Target="../media/image30.emf"/><Relationship Id="rId9" Type="http://schemas.openxmlformats.org/officeDocument/2006/relationships/image" Target="../media/image35.emf"/></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emf"/><Relationship Id="rId4" Type="http://schemas.openxmlformats.org/officeDocument/2006/relationships/image" Target="../media/image37.emf"/></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emf"/><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99C4677-294F-AC4B-985F-5FCB18FECB7D}"/>
              </a:ext>
            </a:extLst>
          </p:cNvPr>
          <p:cNvSpPr txBox="1"/>
          <p:nvPr/>
        </p:nvSpPr>
        <p:spPr>
          <a:xfrm>
            <a:off x="973138" y="3430761"/>
            <a:ext cx="10613811" cy="2893100"/>
          </a:xfrm>
          <a:prstGeom prst="rect">
            <a:avLst/>
          </a:prstGeom>
          <a:noFill/>
        </p:spPr>
        <p:txBody>
          <a:bodyPr wrap="square" rtlCol="0">
            <a:spAutoFit/>
          </a:bodyPr>
          <a:lstStyle/>
          <a:p>
            <a:r>
              <a:rPr lang="fr-FR" sz="3600" b="1" dirty="0">
                <a:latin typeface="Verdana" panose="020B0604030504040204" pitchFamily="34" charset="0"/>
                <a:ea typeface="Verdana" panose="020B0604030504040204" pitchFamily="34" charset="0"/>
                <a:cs typeface="Verdana" panose="020B0604030504040204" pitchFamily="34" charset="0"/>
              </a:rPr>
              <a:t>Résumé du rapport d’activité</a:t>
            </a:r>
          </a:p>
          <a:p>
            <a:endParaRPr lang="fr-FR" sz="3600" b="1" dirty="0">
              <a:latin typeface="Verdana" panose="020B0604030504040204" pitchFamily="34" charset="0"/>
              <a:ea typeface="Verdana" panose="020B0604030504040204" pitchFamily="34" charset="0"/>
              <a:cs typeface="Verdana" panose="020B0604030504040204" pitchFamily="34" charset="0"/>
            </a:endParaRPr>
          </a:p>
          <a:p>
            <a:r>
              <a:rPr lang="fr-FR" sz="2800" dirty="0">
                <a:latin typeface="Verdana" panose="020B0604030504040204" pitchFamily="34" charset="0"/>
                <a:ea typeface="Verdana" panose="020B0604030504040204" pitchFamily="34" charset="0"/>
                <a:cs typeface="Verdana" panose="020B0604030504040204" pitchFamily="34" charset="0"/>
              </a:rPr>
              <a:t>Raphael VISCARRA ROSSEL</a:t>
            </a:r>
          </a:p>
          <a:p>
            <a:endParaRPr lang="fr-FR" sz="2800" dirty="0">
              <a:latin typeface="Verdana" panose="020B0604030504040204" pitchFamily="34" charset="0"/>
              <a:ea typeface="Verdana" panose="020B0604030504040204" pitchFamily="34" charset="0"/>
              <a:cs typeface="Verdana" panose="020B0604030504040204" pitchFamily="34" charset="0"/>
            </a:endParaRPr>
          </a:p>
          <a:p>
            <a:pPr algn="r"/>
            <a:br>
              <a:rPr lang="fr-FR" dirty="0">
                <a:latin typeface="Verdana" panose="020B0604030504040204" pitchFamily="34" charset="0"/>
                <a:ea typeface="Verdana" panose="020B0604030504040204" pitchFamily="34" charset="0"/>
                <a:cs typeface="Verdana" panose="020B0604030504040204" pitchFamily="34" charset="0"/>
              </a:rPr>
            </a:br>
            <a:r>
              <a:rPr lang="fr-FR" dirty="0" err="1">
                <a:latin typeface="Verdana" panose="020B0604030504040204" pitchFamily="34" charset="0"/>
                <a:ea typeface="Verdana" panose="020B0604030504040204" pitchFamily="34" charset="0"/>
                <a:cs typeface="Verdana" panose="020B0604030504040204" pitchFamily="34" charset="0"/>
              </a:rPr>
              <a:t>Agrosup</a:t>
            </a:r>
            <a:r>
              <a:rPr lang="fr-FR" dirty="0">
                <a:latin typeface="Verdana" panose="020B0604030504040204" pitchFamily="34" charset="0"/>
                <a:ea typeface="Verdana" panose="020B0604030504040204" pitchFamily="34" charset="0"/>
                <a:cs typeface="Verdana" panose="020B0604030504040204" pitchFamily="34" charset="0"/>
              </a:rPr>
              <a:t>, Dijon </a:t>
            </a:r>
          </a:p>
          <a:p>
            <a:pPr algn="r"/>
            <a:r>
              <a:rPr lang="fr-FR" dirty="0">
                <a:latin typeface="Verdana" panose="020B0604030504040204" pitchFamily="34" charset="0"/>
                <a:ea typeface="Verdana" panose="020B0604030504040204" pitchFamily="34" charset="0"/>
                <a:cs typeface="Verdana" panose="020B0604030504040204" pitchFamily="34" charset="0"/>
              </a:rPr>
              <a:t>20–23 juin 2018</a:t>
            </a:r>
          </a:p>
        </p:txBody>
      </p:sp>
      <p:sp>
        <p:nvSpPr>
          <p:cNvPr id="2" name="TextBox 1">
            <a:extLst>
              <a:ext uri="{FF2B5EF4-FFF2-40B4-BE49-F238E27FC236}">
                <a16:creationId xmlns:a16="http://schemas.microsoft.com/office/drawing/2014/main" id="{C68A932B-BABA-3449-82BB-912A1BBA4410}"/>
              </a:ext>
            </a:extLst>
          </p:cNvPr>
          <p:cNvSpPr txBox="1"/>
          <p:nvPr/>
        </p:nvSpPr>
        <p:spPr>
          <a:xfrm>
            <a:off x="9473184" y="4809744"/>
            <a:ext cx="184731" cy="369332"/>
          </a:xfrm>
          <a:prstGeom prst="rect">
            <a:avLst/>
          </a:prstGeom>
          <a:noFill/>
        </p:spPr>
        <p:txBody>
          <a:bodyPr wrap="none" rtlCol="0">
            <a:spAutoFit/>
          </a:bodyPr>
          <a:lstStyle/>
          <a:p>
            <a:endParaRPr lang="fr-FR" dirty="0"/>
          </a:p>
        </p:txBody>
      </p:sp>
      <p:cxnSp>
        <p:nvCxnSpPr>
          <p:cNvPr id="5" name="Straight Connector 4">
            <a:extLst>
              <a:ext uri="{FF2B5EF4-FFF2-40B4-BE49-F238E27FC236}">
                <a16:creationId xmlns:a16="http://schemas.microsoft.com/office/drawing/2014/main" id="{4D839CAA-921E-6E4F-855C-E7D674186F96}"/>
              </a:ext>
            </a:extLst>
          </p:cNvPr>
          <p:cNvCxnSpPr>
            <a:cxnSpLocks/>
          </p:cNvCxnSpPr>
          <p:nvPr/>
        </p:nvCxnSpPr>
        <p:spPr>
          <a:xfrm>
            <a:off x="0" y="5358122"/>
            <a:ext cx="12192000" cy="0"/>
          </a:xfrm>
          <a:prstGeom prst="line">
            <a:avLst/>
          </a:prstGeom>
          <a:ln w="1270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72086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747A7A2-176F-D944-9F08-2E4AB99DAEC5}"/>
              </a:ext>
            </a:extLst>
          </p:cNvPr>
          <p:cNvSpPr txBox="1"/>
          <p:nvPr/>
        </p:nvSpPr>
        <p:spPr>
          <a:xfrm>
            <a:off x="515938" y="487861"/>
            <a:ext cx="5069016" cy="523220"/>
          </a:xfrm>
          <a:prstGeom prst="rect">
            <a:avLst/>
          </a:prstGeom>
          <a:noFill/>
        </p:spPr>
        <p:txBody>
          <a:bodyPr wrap="none" rtlCol="0">
            <a:spAutoFit/>
          </a:bodyPr>
          <a:lstStyle/>
          <a:p>
            <a:r>
              <a:rPr lang="fr-FR" sz="2800" b="1" dirty="0">
                <a:latin typeface="Verdana" panose="020B0604030504040204" pitchFamily="34" charset="0"/>
                <a:ea typeface="Verdana" panose="020B0604030504040204" pitchFamily="34" charset="0"/>
                <a:cs typeface="Verdana" panose="020B0604030504040204" pitchFamily="34" charset="0"/>
              </a:rPr>
              <a:t>Motivation de recherche</a:t>
            </a:r>
          </a:p>
        </p:txBody>
      </p:sp>
      <p:pic>
        <p:nvPicPr>
          <p:cNvPr id="4" name="Picture 3">
            <a:extLst>
              <a:ext uri="{FF2B5EF4-FFF2-40B4-BE49-F238E27FC236}">
                <a16:creationId xmlns:a16="http://schemas.microsoft.com/office/drawing/2014/main" id="{03E8EF2A-4672-F642-B560-829121DB6994}"/>
              </a:ext>
            </a:extLst>
          </p:cNvPr>
          <p:cNvPicPr>
            <a:picLocks noChangeAspect="1"/>
          </p:cNvPicPr>
          <p:nvPr/>
        </p:nvPicPr>
        <p:blipFill rotWithShape="1">
          <a:blip r:embed="rId3"/>
          <a:srcRect b="13598"/>
          <a:stretch/>
        </p:blipFill>
        <p:spPr>
          <a:xfrm>
            <a:off x="4582414" y="1591056"/>
            <a:ext cx="7627873" cy="4774816"/>
          </a:xfrm>
          <a:prstGeom prst="rect">
            <a:avLst/>
          </a:prstGeom>
        </p:spPr>
      </p:pic>
      <p:sp>
        <p:nvSpPr>
          <p:cNvPr id="5" name="Rectangle 4">
            <a:extLst>
              <a:ext uri="{FF2B5EF4-FFF2-40B4-BE49-F238E27FC236}">
                <a16:creationId xmlns:a16="http://schemas.microsoft.com/office/drawing/2014/main" id="{1AD7FD90-CFBE-9049-B22D-D9F34143B522}"/>
              </a:ext>
            </a:extLst>
          </p:cNvPr>
          <p:cNvSpPr/>
          <p:nvPr/>
        </p:nvSpPr>
        <p:spPr>
          <a:xfrm>
            <a:off x="4582414" y="3327974"/>
            <a:ext cx="7469378" cy="3092762"/>
          </a:xfrm>
          <a:prstGeom prst="rect">
            <a:avLst/>
          </a:prstGeom>
          <a:noFill/>
          <a:ln w="19050" cap="rnd" cmpd="sng">
            <a:solidFill>
              <a:srgbClr val="FF0000"/>
            </a:solidFill>
            <a:beve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p:cNvSpPr txBox="1"/>
          <p:nvPr/>
        </p:nvSpPr>
        <p:spPr>
          <a:xfrm>
            <a:off x="515939" y="2720898"/>
            <a:ext cx="184731" cy="369332"/>
          </a:xfrm>
          <a:prstGeom prst="rect">
            <a:avLst/>
          </a:prstGeom>
          <a:noFill/>
        </p:spPr>
        <p:txBody>
          <a:bodyPr wrap="none" rtlCol="0">
            <a:spAutoFit/>
          </a:bodyPr>
          <a:lstStyle/>
          <a:p>
            <a:endParaRPr lang="fr-FR" dirty="0"/>
          </a:p>
        </p:txBody>
      </p:sp>
      <p:sp>
        <p:nvSpPr>
          <p:cNvPr id="7" name="Rectangle 6">
            <a:extLst>
              <a:ext uri="{FF2B5EF4-FFF2-40B4-BE49-F238E27FC236}">
                <a16:creationId xmlns:a16="http://schemas.microsoft.com/office/drawing/2014/main" id="{2B2EA9F8-0EDE-A547-B70F-B04DB745786E}"/>
              </a:ext>
            </a:extLst>
          </p:cNvPr>
          <p:cNvSpPr/>
          <p:nvPr/>
        </p:nvSpPr>
        <p:spPr>
          <a:xfrm>
            <a:off x="515938" y="1391660"/>
            <a:ext cx="3907981" cy="2893100"/>
          </a:xfrm>
          <a:prstGeom prst="rect">
            <a:avLst/>
          </a:prstGeom>
        </p:spPr>
        <p:txBody>
          <a:bodyPr wrap="square">
            <a:spAutoFit/>
          </a:bodyPr>
          <a:lstStyle/>
          <a:p>
            <a:r>
              <a:rPr lang="fr-FR" sz="2600" dirty="0"/>
              <a:t>Le sol est au cœur des écosystèmes et de l'humanité.</a:t>
            </a:r>
          </a:p>
          <a:p>
            <a:endParaRPr lang="fr-FR" sz="2600" dirty="0"/>
          </a:p>
          <a:p>
            <a:r>
              <a:rPr lang="fr-FR" sz="2600" dirty="0"/>
              <a:t>la méthode scientifique peut nous aider à relever des défis existentiels</a:t>
            </a:r>
          </a:p>
        </p:txBody>
      </p:sp>
      <p:sp>
        <p:nvSpPr>
          <p:cNvPr id="8" name="Rectangle 7">
            <a:extLst>
              <a:ext uri="{FF2B5EF4-FFF2-40B4-BE49-F238E27FC236}">
                <a16:creationId xmlns:a16="http://schemas.microsoft.com/office/drawing/2014/main" id="{8EB2FEDD-C031-0B4A-B504-2EC9E97D8956}"/>
              </a:ext>
            </a:extLst>
          </p:cNvPr>
          <p:cNvSpPr/>
          <p:nvPr/>
        </p:nvSpPr>
        <p:spPr>
          <a:xfrm>
            <a:off x="500695" y="4465547"/>
            <a:ext cx="4437065" cy="2092881"/>
          </a:xfrm>
          <a:prstGeom prst="rect">
            <a:avLst/>
          </a:prstGeom>
        </p:spPr>
        <p:txBody>
          <a:bodyPr wrap="square">
            <a:spAutoFit/>
          </a:bodyPr>
          <a:lstStyle/>
          <a:p>
            <a:r>
              <a:rPr lang="fr-FR" sz="2600" dirty="0"/>
              <a:t>développement des technologies apporte des changements </a:t>
            </a:r>
            <a:br>
              <a:rPr lang="fr-FR" sz="2600" dirty="0"/>
            </a:br>
            <a:r>
              <a:rPr lang="fr-FR" sz="2600" dirty="0"/>
              <a:t>révolutionnaires dans la science</a:t>
            </a:r>
          </a:p>
        </p:txBody>
      </p:sp>
      <p:cxnSp>
        <p:nvCxnSpPr>
          <p:cNvPr id="9" name="Straight Connector 8">
            <a:extLst>
              <a:ext uri="{FF2B5EF4-FFF2-40B4-BE49-F238E27FC236}">
                <a16:creationId xmlns:a16="http://schemas.microsoft.com/office/drawing/2014/main" id="{4B2226D2-0939-CA4D-9F3E-96663B1E6AC8}"/>
              </a:ext>
            </a:extLst>
          </p:cNvPr>
          <p:cNvCxnSpPr>
            <a:cxnSpLocks/>
          </p:cNvCxnSpPr>
          <p:nvPr/>
        </p:nvCxnSpPr>
        <p:spPr>
          <a:xfrm>
            <a:off x="0" y="1125538"/>
            <a:ext cx="121920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36277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331166-4067-9740-988F-3BC24B1FCFF2}"/>
              </a:ext>
            </a:extLst>
          </p:cNvPr>
          <p:cNvPicPr>
            <a:picLocks noChangeAspect="1"/>
          </p:cNvPicPr>
          <p:nvPr/>
        </p:nvPicPr>
        <p:blipFill rotWithShape="1">
          <a:blip r:embed="rId3"/>
          <a:srcRect l="61734" t="31447"/>
          <a:stretch/>
        </p:blipFill>
        <p:spPr>
          <a:xfrm>
            <a:off x="7547212" y="2458772"/>
            <a:ext cx="4358276" cy="4024577"/>
          </a:xfrm>
          <a:prstGeom prst="rect">
            <a:avLst/>
          </a:prstGeom>
        </p:spPr>
      </p:pic>
      <p:sp>
        <p:nvSpPr>
          <p:cNvPr id="3" name="TextBox 2">
            <a:extLst>
              <a:ext uri="{FF2B5EF4-FFF2-40B4-BE49-F238E27FC236}">
                <a16:creationId xmlns:a16="http://schemas.microsoft.com/office/drawing/2014/main" id="{FF170B85-6A54-B74E-8191-3EAE432D1F8B}"/>
              </a:ext>
            </a:extLst>
          </p:cNvPr>
          <p:cNvSpPr txBox="1"/>
          <p:nvPr/>
        </p:nvSpPr>
        <p:spPr>
          <a:xfrm>
            <a:off x="515938" y="1329883"/>
            <a:ext cx="11170094" cy="892552"/>
          </a:xfrm>
          <a:prstGeom prst="rect">
            <a:avLst/>
          </a:prstGeom>
          <a:noFill/>
        </p:spPr>
        <p:txBody>
          <a:bodyPr wrap="square" rtlCol="0">
            <a:spAutoFit/>
          </a:bodyPr>
          <a:lstStyle/>
          <a:p>
            <a:r>
              <a:rPr lang="fr-FR" sz="2600" dirty="0"/>
              <a:t>... développer des méthodes scientifiques innovantes et </a:t>
            </a:r>
            <a:br>
              <a:rPr lang="fr-FR" sz="2600" dirty="0"/>
            </a:br>
            <a:r>
              <a:rPr lang="fr-FR" sz="2600" dirty="0"/>
              <a:t>				les utiliser pour mieux comprendre et gérer les sols</a:t>
            </a:r>
          </a:p>
        </p:txBody>
      </p:sp>
      <p:sp>
        <p:nvSpPr>
          <p:cNvPr id="4" name="Rectangle 3">
            <a:extLst>
              <a:ext uri="{FF2B5EF4-FFF2-40B4-BE49-F238E27FC236}">
                <a16:creationId xmlns:a16="http://schemas.microsoft.com/office/drawing/2014/main" id="{9DB852F8-44B2-3048-ABB2-7DA540104C9B}"/>
              </a:ext>
            </a:extLst>
          </p:cNvPr>
          <p:cNvSpPr/>
          <p:nvPr/>
        </p:nvSpPr>
        <p:spPr>
          <a:xfrm>
            <a:off x="530226" y="492780"/>
            <a:ext cx="4450257" cy="523220"/>
          </a:xfrm>
          <a:prstGeom prst="rect">
            <a:avLst/>
          </a:prstGeom>
        </p:spPr>
        <p:txBody>
          <a:bodyPr wrap="none">
            <a:spAutoFit/>
          </a:bodyPr>
          <a:lstStyle/>
          <a:p>
            <a:r>
              <a:rPr lang="fr-FR" sz="2800" b="1" dirty="0">
                <a:latin typeface="Verdana" panose="020B0604030504040204" pitchFamily="34" charset="0"/>
                <a:ea typeface="Verdana" panose="020B0604030504040204" pitchFamily="34" charset="0"/>
                <a:cs typeface="Verdana" panose="020B0604030504040204" pitchFamily="34" charset="0"/>
              </a:rPr>
              <a:t>Défis et opportunités</a:t>
            </a:r>
          </a:p>
        </p:txBody>
      </p:sp>
      <p:cxnSp>
        <p:nvCxnSpPr>
          <p:cNvPr id="11" name="Straight Connector 10">
            <a:extLst>
              <a:ext uri="{FF2B5EF4-FFF2-40B4-BE49-F238E27FC236}">
                <a16:creationId xmlns:a16="http://schemas.microsoft.com/office/drawing/2014/main" id="{F9F0EB4B-45E3-5C4C-AFEE-9F151F25F69F}"/>
              </a:ext>
            </a:extLst>
          </p:cNvPr>
          <p:cNvCxnSpPr>
            <a:cxnSpLocks/>
          </p:cNvCxnSpPr>
          <p:nvPr/>
        </p:nvCxnSpPr>
        <p:spPr>
          <a:xfrm>
            <a:off x="0" y="1125538"/>
            <a:ext cx="121920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9CCEAF1E-D058-5944-A7EA-AFD978C9F909}"/>
              </a:ext>
            </a:extLst>
          </p:cNvPr>
          <p:cNvPicPr>
            <a:picLocks noChangeAspect="1"/>
          </p:cNvPicPr>
          <p:nvPr/>
        </p:nvPicPr>
        <p:blipFill>
          <a:blip r:embed="rId4"/>
          <a:stretch>
            <a:fillRect/>
          </a:stretch>
        </p:blipFill>
        <p:spPr>
          <a:xfrm>
            <a:off x="1204463" y="2632676"/>
            <a:ext cx="3525786" cy="3570416"/>
          </a:xfrm>
          <a:prstGeom prst="rect">
            <a:avLst/>
          </a:prstGeom>
        </p:spPr>
      </p:pic>
      <p:sp>
        <p:nvSpPr>
          <p:cNvPr id="18" name="Rectangle 17">
            <a:extLst>
              <a:ext uri="{FF2B5EF4-FFF2-40B4-BE49-F238E27FC236}">
                <a16:creationId xmlns:a16="http://schemas.microsoft.com/office/drawing/2014/main" id="{D84991A4-2C7E-1C43-B839-2501C5FCA7F4}"/>
              </a:ext>
            </a:extLst>
          </p:cNvPr>
          <p:cNvSpPr/>
          <p:nvPr/>
        </p:nvSpPr>
        <p:spPr>
          <a:xfrm>
            <a:off x="2796004" y="3823015"/>
            <a:ext cx="6096000" cy="923330"/>
          </a:xfrm>
          <a:prstGeom prst="rect">
            <a:avLst/>
          </a:prstGeom>
        </p:spPr>
        <p:txBody>
          <a:bodyPr>
            <a:spAutoFit/>
          </a:bodyPr>
          <a:lstStyle/>
          <a:p>
            <a:pPr algn="ctr"/>
            <a:r>
              <a:rPr lang="fr-FR" b="1" dirty="0">
                <a:latin typeface="Verdana" panose="020B0604030504040204" pitchFamily="34" charset="0"/>
                <a:ea typeface="Verdana" panose="020B0604030504040204" pitchFamily="34" charset="0"/>
                <a:cs typeface="Verdana" panose="020B0604030504040204" pitchFamily="34" charset="0"/>
              </a:rPr>
              <a:t>LA SCIENCE DU SOL</a:t>
            </a:r>
            <a:br>
              <a:rPr lang="fr-FR" b="1" dirty="0">
                <a:latin typeface="Verdana" panose="020B0604030504040204" pitchFamily="34" charset="0"/>
                <a:ea typeface="Verdana" panose="020B0604030504040204" pitchFamily="34" charset="0"/>
                <a:cs typeface="Verdana" panose="020B0604030504040204" pitchFamily="34" charset="0"/>
              </a:rPr>
            </a:br>
            <a:endParaRPr lang="fr-FR" b="1" dirty="0">
              <a:latin typeface="Verdana" panose="020B0604030504040204" pitchFamily="34" charset="0"/>
              <a:ea typeface="Verdana" panose="020B0604030504040204" pitchFamily="34" charset="0"/>
              <a:cs typeface="Verdana" panose="020B0604030504040204" pitchFamily="34" charset="0"/>
            </a:endParaRPr>
          </a:p>
          <a:p>
            <a:pPr algn="ctr"/>
            <a:r>
              <a:rPr lang="fr-FR" b="1" dirty="0">
                <a:latin typeface="Verdana" panose="020B0604030504040204" pitchFamily="34" charset="0"/>
                <a:ea typeface="Verdana" panose="020B0604030504040204" pitchFamily="34" charset="0"/>
                <a:cs typeface="Verdana" panose="020B0604030504040204" pitchFamily="34" charset="0"/>
              </a:rPr>
              <a:t>AGROÉCOLOGIE</a:t>
            </a:r>
          </a:p>
        </p:txBody>
      </p:sp>
      <p:cxnSp>
        <p:nvCxnSpPr>
          <p:cNvPr id="20" name="Straight Arrow Connector 19">
            <a:extLst>
              <a:ext uri="{FF2B5EF4-FFF2-40B4-BE49-F238E27FC236}">
                <a16:creationId xmlns:a16="http://schemas.microsoft.com/office/drawing/2014/main" id="{AE03736C-1DB6-1C49-BA1A-0A318D3F9CE7}"/>
              </a:ext>
            </a:extLst>
          </p:cNvPr>
          <p:cNvCxnSpPr/>
          <p:nvPr/>
        </p:nvCxnSpPr>
        <p:spPr>
          <a:xfrm>
            <a:off x="4267200" y="4289612"/>
            <a:ext cx="3280012" cy="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Rounded Rectangle 15">
            <a:extLst>
              <a:ext uri="{FF2B5EF4-FFF2-40B4-BE49-F238E27FC236}">
                <a16:creationId xmlns:a16="http://schemas.microsoft.com/office/drawing/2014/main" id="{38DF468F-F2F4-7B4E-9A41-C4CE886D5AD0}"/>
              </a:ext>
            </a:extLst>
          </p:cNvPr>
          <p:cNvSpPr/>
          <p:nvPr/>
        </p:nvSpPr>
        <p:spPr>
          <a:xfrm>
            <a:off x="1021976" y="2426779"/>
            <a:ext cx="10361228" cy="4024577"/>
          </a:xfrm>
          <a:prstGeom prst="roundRect">
            <a:avLst/>
          </a:prstGeom>
          <a:solidFill>
            <a:schemeClr val="accent6">
              <a:alpha val="32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1514795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CE279D-077D-0143-89D0-E84256EB0398}"/>
              </a:ext>
            </a:extLst>
          </p:cNvPr>
          <p:cNvPicPr>
            <a:picLocks noChangeAspect="1"/>
          </p:cNvPicPr>
          <p:nvPr/>
        </p:nvPicPr>
        <p:blipFill>
          <a:blip r:embed="rId3"/>
          <a:stretch>
            <a:fillRect/>
          </a:stretch>
        </p:blipFill>
        <p:spPr>
          <a:xfrm>
            <a:off x="2684134" y="1187449"/>
            <a:ext cx="9015677" cy="5670551"/>
          </a:xfrm>
          <a:prstGeom prst="rect">
            <a:avLst/>
          </a:prstGeom>
        </p:spPr>
      </p:pic>
      <p:sp>
        <p:nvSpPr>
          <p:cNvPr id="3" name="Rectangle 2">
            <a:extLst>
              <a:ext uri="{FF2B5EF4-FFF2-40B4-BE49-F238E27FC236}">
                <a16:creationId xmlns:a16="http://schemas.microsoft.com/office/drawing/2014/main" id="{A098AF86-30AF-DE40-8025-51F11BA79B74}"/>
              </a:ext>
            </a:extLst>
          </p:cNvPr>
          <p:cNvSpPr/>
          <p:nvPr/>
        </p:nvSpPr>
        <p:spPr>
          <a:xfrm>
            <a:off x="515938" y="492780"/>
            <a:ext cx="10506402" cy="523220"/>
          </a:xfrm>
          <a:prstGeom prst="rect">
            <a:avLst/>
          </a:prstGeom>
        </p:spPr>
        <p:txBody>
          <a:bodyPr wrap="none">
            <a:spAutoFit/>
          </a:bodyPr>
          <a:lstStyle/>
          <a:p>
            <a:r>
              <a:rPr lang="fr-FR" sz="2800" b="1" dirty="0">
                <a:latin typeface="Verdana" panose="020B0604030504040204" pitchFamily="34" charset="0"/>
                <a:ea typeface="Verdana" panose="020B0604030504040204" pitchFamily="34" charset="0"/>
                <a:cs typeface="Verdana" panose="020B0604030504040204" pitchFamily="34" charset="0"/>
              </a:rPr>
              <a:t>Une méthodologie applicable à différentes échelles</a:t>
            </a:r>
          </a:p>
        </p:txBody>
      </p:sp>
      <p:sp>
        <p:nvSpPr>
          <p:cNvPr id="4" name="Rectangle 3">
            <a:extLst>
              <a:ext uri="{FF2B5EF4-FFF2-40B4-BE49-F238E27FC236}">
                <a16:creationId xmlns:a16="http://schemas.microsoft.com/office/drawing/2014/main" id="{284E5657-11BD-5049-9781-D2005E106E3E}"/>
              </a:ext>
            </a:extLst>
          </p:cNvPr>
          <p:cNvSpPr/>
          <p:nvPr/>
        </p:nvSpPr>
        <p:spPr>
          <a:xfrm>
            <a:off x="515938" y="1567820"/>
            <a:ext cx="5725835" cy="1692771"/>
          </a:xfrm>
          <a:prstGeom prst="rect">
            <a:avLst/>
          </a:prstGeom>
        </p:spPr>
        <p:txBody>
          <a:bodyPr wrap="square">
            <a:spAutoFit/>
          </a:bodyPr>
          <a:lstStyle/>
          <a:p>
            <a:r>
              <a:rPr lang="fr-FR" sz="2600" dirty="0"/>
              <a:t>Ces méthodes intégrées de ‘détection-cartographie-modélisation’ permet de comprendre le sol et de son rôle dans l’</a:t>
            </a:r>
            <a:r>
              <a:rPr lang="fr-FR" sz="2600" dirty="0" err="1"/>
              <a:t>agroecosysteme</a:t>
            </a:r>
            <a:r>
              <a:rPr lang="fr-FR" sz="2600" dirty="0"/>
              <a:t> à différentes échelles</a:t>
            </a:r>
          </a:p>
        </p:txBody>
      </p:sp>
      <p:cxnSp>
        <p:nvCxnSpPr>
          <p:cNvPr id="5" name="Straight Connector 4">
            <a:extLst>
              <a:ext uri="{FF2B5EF4-FFF2-40B4-BE49-F238E27FC236}">
                <a16:creationId xmlns:a16="http://schemas.microsoft.com/office/drawing/2014/main" id="{2950CFEE-CF0A-CF49-9709-C3878E54657C}"/>
              </a:ext>
            </a:extLst>
          </p:cNvPr>
          <p:cNvCxnSpPr>
            <a:cxnSpLocks/>
          </p:cNvCxnSpPr>
          <p:nvPr/>
        </p:nvCxnSpPr>
        <p:spPr>
          <a:xfrm>
            <a:off x="0" y="1125538"/>
            <a:ext cx="121920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39985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B7F6DB1-FF39-4D46-A932-55DAAB369DA5}"/>
              </a:ext>
            </a:extLst>
          </p:cNvPr>
          <p:cNvSpPr txBox="1"/>
          <p:nvPr/>
        </p:nvSpPr>
        <p:spPr>
          <a:xfrm>
            <a:off x="515938" y="1321971"/>
            <a:ext cx="10562877" cy="5262979"/>
          </a:xfrm>
          <a:prstGeom prst="rect">
            <a:avLst/>
          </a:prstGeom>
          <a:noFill/>
        </p:spPr>
        <p:txBody>
          <a:bodyPr wrap="square" rtlCol="0">
            <a:spAutoFit/>
          </a:bodyPr>
          <a:lstStyle/>
          <a:p>
            <a:pPr marL="457200" indent="-457200">
              <a:buFont typeface="Arial" panose="020B0604020202020204" pitchFamily="34" charset="0"/>
              <a:buChar char="•"/>
            </a:pPr>
            <a:r>
              <a:rPr lang="fr-FR" sz="2600" dirty="0">
                <a:ea typeface="Nanum Gothic" panose="020D0604000000000000" pitchFamily="34" charset="-127"/>
              </a:rPr>
              <a:t>Un système technologique de détection de sol intégré pour le surveillance de l'état du sol : le </a:t>
            </a:r>
            <a:r>
              <a:rPr lang="fr-FR" sz="2600" dirty="0" err="1">
                <a:ea typeface="Nanum Gothic" panose="020D0604000000000000" pitchFamily="34" charset="-127"/>
              </a:rPr>
              <a:t>Soil</a:t>
            </a:r>
            <a:r>
              <a:rPr lang="fr-FR" sz="2600" dirty="0">
                <a:ea typeface="Nanum Gothic" panose="020D0604000000000000" pitchFamily="34" charset="-127"/>
              </a:rPr>
              <a:t> Condition Analyses System (SCANS)</a:t>
            </a:r>
            <a:endParaRPr lang="fr-FR" dirty="0">
              <a:ea typeface="Nanum Gothic" panose="020D0604000000000000" pitchFamily="34" charset="-127"/>
            </a:endParaRPr>
          </a:p>
          <a:p>
            <a:pPr marL="285750" indent="-285750">
              <a:buFont typeface="Arial" panose="020B0604020202020204" pitchFamily="34" charset="0"/>
              <a:buChar char="•"/>
            </a:pPr>
            <a:endParaRPr lang="fr-FR" dirty="0">
              <a:ea typeface="Nanum Gothic" panose="020D0604000000000000" pitchFamily="34" charset="-127"/>
            </a:endParaRPr>
          </a:p>
          <a:p>
            <a:pPr marL="457200" indent="-457200">
              <a:buFont typeface="Arial" panose="020B0604020202020204" pitchFamily="34" charset="0"/>
              <a:buChar char="•"/>
            </a:pPr>
            <a:r>
              <a:rPr lang="fr-FR" sz="2600" dirty="0">
                <a:ea typeface="Nanum Gothic" panose="020D0604000000000000" pitchFamily="34" charset="-127"/>
              </a:rPr>
              <a:t>Caractérisation du sol à différentes échelles: </a:t>
            </a:r>
            <a:br>
              <a:rPr lang="fr-FR" sz="2600" dirty="0">
                <a:ea typeface="Nanum Gothic" panose="020D0604000000000000" pitchFamily="34" charset="-127"/>
              </a:rPr>
            </a:br>
            <a:r>
              <a:rPr lang="fr-FR" sz="2600" dirty="0">
                <a:ea typeface="Nanum Gothic" panose="020D0604000000000000" pitchFamily="34" charset="-127"/>
              </a:rPr>
              <a:t>		parcelle – ferme – régional – continental</a:t>
            </a:r>
            <a:endParaRPr lang="fr-FR" dirty="0">
              <a:ea typeface="Nanum Gothic" panose="020D0604000000000000" pitchFamily="34" charset="-127"/>
            </a:endParaRPr>
          </a:p>
          <a:p>
            <a:pPr marL="285750" indent="-285750">
              <a:buFont typeface="Arial" panose="020B0604020202020204" pitchFamily="34" charset="0"/>
              <a:buChar char="•"/>
            </a:pPr>
            <a:endParaRPr lang="fr-FR" dirty="0">
              <a:ea typeface="Nanum Gothic" panose="020D0604000000000000" pitchFamily="34" charset="-127"/>
            </a:endParaRPr>
          </a:p>
          <a:p>
            <a:pPr marL="457200" indent="-457200">
              <a:buFont typeface="Arial" panose="020B0604020202020204" pitchFamily="34" charset="0"/>
              <a:buChar char="•"/>
            </a:pPr>
            <a:r>
              <a:rPr lang="fr-FR" sz="2600" dirty="0">
                <a:ea typeface="Nanum Gothic" panose="020D0604000000000000" pitchFamily="34" charset="-127"/>
              </a:rPr>
              <a:t>Stocks de carbone organique du sol, composition et vulnérabilité</a:t>
            </a:r>
            <a:endParaRPr lang="fr-FR" sz="2000" dirty="0">
              <a:ea typeface="Nanum Gothic" panose="020D0604000000000000" pitchFamily="34" charset="-127"/>
            </a:endParaRPr>
          </a:p>
          <a:p>
            <a:pPr marL="457200" indent="-457200">
              <a:buFont typeface="Arial" panose="020B0604020202020204" pitchFamily="34" charset="0"/>
              <a:buChar char="•"/>
            </a:pPr>
            <a:endParaRPr lang="fr-FR" sz="2600" dirty="0">
              <a:ea typeface="Nanum Gothic" panose="020D0604000000000000" pitchFamily="34" charset="-127"/>
            </a:endParaRPr>
          </a:p>
          <a:p>
            <a:pPr marL="457200" indent="-457200">
              <a:buFont typeface="Arial" panose="020B0604020202020204" pitchFamily="34" charset="0"/>
              <a:buChar char="•"/>
            </a:pPr>
            <a:r>
              <a:rPr lang="fr-FR" sz="2600" dirty="0">
                <a:ea typeface="Nanum Gothic" panose="020D0604000000000000" pitchFamily="34" charset="-127"/>
              </a:rPr>
              <a:t>Différentes méthodes pour répondre à différentes questions : apprentissage automatique, géostatistique, télédétection, classification</a:t>
            </a:r>
            <a:endParaRPr lang="fr-FR" dirty="0">
              <a:ea typeface="Nanum Gothic" panose="020D0604000000000000" pitchFamily="34" charset="-127"/>
            </a:endParaRPr>
          </a:p>
          <a:p>
            <a:pPr marL="342900" indent="-342900">
              <a:buFont typeface="Arial" panose="020B0604020202020204" pitchFamily="34" charset="0"/>
              <a:buChar char="•"/>
            </a:pPr>
            <a:endParaRPr lang="fr-FR" sz="2000" dirty="0">
              <a:ea typeface="Nanum Gothic" panose="020D0604000000000000" pitchFamily="34" charset="-127"/>
            </a:endParaRPr>
          </a:p>
          <a:p>
            <a:pPr marL="457200" indent="-457200">
              <a:buFont typeface="Arial" panose="020B0604020202020204" pitchFamily="34" charset="0"/>
              <a:buChar char="•"/>
            </a:pPr>
            <a:r>
              <a:rPr lang="fr-FR" sz="2600" dirty="0">
                <a:ea typeface="Nanum Gothic" panose="020D0604000000000000" pitchFamily="34" charset="-127"/>
              </a:rPr>
              <a:t>Développement de bibliothèques spectrales de sol</a:t>
            </a:r>
            <a:endParaRPr lang="fr-FR" sz="2000" dirty="0">
              <a:ea typeface="Nanum Gothic" panose="020D0604000000000000" pitchFamily="34" charset="-127"/>
            </a:endParaRPr>
          </a:p>
          <a:p>
            <a:pPr marL="342900" indent="-342900">
              <a:buFont typeface="Arial" panose="020B0604020202020204" pitchFamily="34" charset="0"/>
              <a:buChar char="•"/>
            </a:pPr>
            <a:endParaRPr lang="fr-FR" sz="2000" dirty="0">
              <a:ea typeface="Nanum Gothic" panose="020D0604000000000000" pitchFamily="34" charset="-127"/>
            </a:endParaRPr>
          </a:p>
          <a:p>
            <a:pPr marL="457200" indent="-457200">
              <a:buFont typeface="Arial" panose="020B0604020202020204" pitchFamily="34" charset="0"/>
              <a:buChar char="•"/>
            </a:pPr>
            <a:r>
              <a:rPr lang="fr-FR" sz="2600" dirty="0">
                <a:ea typeface="Nanum Gothic" panose="020D0604000000000000" pitchFamily="34" charset="-127"/>
              </a:rPr>
              <a:t>Applications de la spectroscopie du sol</a:t>
            </a:r>
          </a:p>
        </p:txBody>
      </p:sp>
      <p:sp>
        <p:nvSpPr>
          <p:cNvPr id="2" name="TextBox 1">
            <a:extLst>
              <a:ext uri="{FF2B5EF4-FFF2-40B4-BE49-F238E27FC236}">
                <a16:creationId xmlns:a16="http://schemas.microsoft.com/office/drawing/2014/main" id="{E747A7A2-176F-D944-9F08-2E4AB99DAEC5}"/>
              </a:ext>
            </a:extLst>
          </p:cNvPr>
          <p:cNvSpPr txBox="1"/>
          <p:nvPr/>
        </p:nvSpPr>
        <p:spPr>
          <a:xfrm>
            <a:off x="515938" y="492780"/>
            <a:ext cx="9058890" cy="523220"/>
          </a:xfrm>
          <a:prstGeom prst="rect">
            <a:avLst/>
          </a:prstGeom>
          <a:noFill/>
        </p:spPr>
        <p:txBody>
          <a:bodyPr wrap="none" rtlCol="0">
            <a:spAutoFit/>
          </a:bodyPr>
          <a:lstStyle/>
          <a:p>
            <a:r>
              <a:rPr lang="fr-FR" sz="2800" b="1" dirty="0">
                <a:latin typeface="Verdana" panose="020B0604030504040204" pitchFamily="34" charset="0"/>
                <a:ea typeface="Verdana" panose="020B0604030504040204" pitchFamily="34" charset="0"/>
                <a:cs typeface="Verdana" panose="020B0604030504040204" pitchFamily="34" charset="0"/>
              </a:rPr>
              <a:t>Activités de recherche et de développement</a:t>
            </a:r>
          </a:p>
        </p:txBody>
      </p:sp>
      <p:pic>
        <p:nvPicPr>
          <p:cNvPr id="4" name="Picture 3">
            <a:extLst>
              <a:ext uri="{FF2B5EF4-FFF2-40B4-BE49-F238E27FC236}">
                <a16:creationId xmlns:a16="http://schemas.microsoft.com/office/drawing/2014/main" id="{E51EC16C-9FEA-7040-A820-073199971AE4}"/>
              </a:ext>
            </a:extLst>
          </p:cNvPr>
          <p:cNvPicPr>
            <a:picLocks noChangeAspect="1"/>
          </p:cNvPicPr>
          <p:nvPr/>
        </p:nvPicPr>
        <p:blipFill>
          <a:blip r:embed="rId3"/>
          <a:stretch>
            <a:fillRect/>
          </a:stretch>
        </p:blipFill>
        <p:spPr>
          <a:xfrm>
            <a:off x="11028984" y="1107656"/>
            <a:ext cx="1126440" cy="5695480"/>
          </a:xfrm>
          <a:prstGeom prst="rect">
            <a:avLst/>
          </a:prstGeom>
        </p:spPr>
      </p:pic>
      <p:cxnSp>
        <p:nvCxnSpPr>
          <p:cNvPr id="5" name="Straight Connector 4">
            <a:extLst>
              <a:ext uri="{FF2B5EF4-FFF2-40B4-BE49-F238E27FC236}">
                <a16:creationId xmlns:a16="http://schemas.microsoft.com/office/drawing/2014/main" id="{1F6EE72C-1D97-C944-8509-3DAA28C9A405}"/>
              </a:ext>
            </a:extLst>
          </p:cNvPr>
          <p:cNvCxnSpPr>
            <a:cxnSpLocks/>
          </p:cNvCxnSpPr>
          <p:nvPr/>
        </p:nvCxnSpPr>
        <p:spPr>
          <a:xfrm>
            <a:off x="0" y="1125538"/>
            <a:ext cx="121920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715AE0C0-E3F9-7E4D-AF64-8F06A00D82F8}"/>
              </a:ext>
            </a:extLst>
          </p:cNvPr>
          <p:cNvSpPr/>
          <p:nvPr/>
        </p:nvSpPr>
        <p:spPr>
          <a:xfrm>
            <a:off x="285750" y="4110788"/>
            <a:ext cx="10793065" cy="2569412"/>
          </a:xfrm>
          <a:prstGeom prst="rect">
            <a:avLst/>
          </a:prstGeom>
          <a:solidFill>
            <a:schemeClr val="accent6">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E01C8FB9-2377-8044-9961-61BD90C976EF}"/>
              </a:ext>
            </a:extLst>
          </p:cNvPr>
          <p:cNvSpPr/>
          <p:nvPr/>
        </p:nvSpPr>
        <p:spPr>
          <a:xfrm rot="5400000">
            <a:off x="9638572" y="5213100"/>
            <a:ext cx="2411494" cy="400110"/>
          </a:xfrm>
          <a:prstGeom prst="rect">
            <a:avLst/>
          </a:prstGeom>
        </p:spPr>
        <p:txBody>
          <a:bodyPr wrap="none">
            <a:spAutoFit/>
          </a:bodyPr>
          <a:lstStyle/>
          <a:p>
            <a:r>
              <a:rPr lang="fr-FR" sz="2000" b="1" dirty="0"/>
              <a:t>si le temps le permet</a:t>
            </a:r>
          </a:p>
        </p:txBody>
      </p:sp>
    </p:spTree>
    <p:extLst>
      <p:ext uri="{BB962C8B-B14F-4D97-AF65-F5344CB8AC3E}">
        <p14:creationId xmlns:p14="http://schemas.microsoft.com/office/powerpoint/2010/main" val="19425103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99C7F1-675A-404D-9F7F-1C9C9A573AC3}"/>
              </a:ext>
            </a:extLst>
          </p:cNvPr>
          <p:cNvSpPr/>
          <p:nvPr/>
        </p:nvSpPr>
        <p:spPr>
          <a:xfrm>
            <a:off x="515938" y="487981"/>
            <a:ext cx="11422063" cy="523220"/>
          </a:xfrm>
          <a:prstGeom prst="rect">
            <a:avLst/>
          </a:prstGeom>
        </p:spPr>
        <p:txBody>
          <a:bodyPr wrap="square">
            <a:spAutoFit/>
          </a:bodyPr>
          <a:lstStyle/>
          <a:p>
            <a:r>
              <a:rPr lang="fr-FR" sz="2800" b="1" dirty="0">
                <a:latin typeface="Verdana" panose="020B0604030504040204" pitchFamily="34" charset="0"/>
                <a:ea typeface="Verdana" panose="020B0604030504040204" pitchFamily="34" charset="0"/>
                <a:cs typeface="Verdana" panose="020B0604030504040204" pitchFamily="34" charset="0"/>
              </a:rPr>
              <a:t>Un système d’analyse de sol intégré: SCANS</a:t>
            </a:r>
          </a:p>
        </p:txBody>
      </p:sp>
      <p:sp>
        <p:nvSpPr>
          <p:cNvPr id="7" name="Rectangle 6">
            <a:extLst>
              <a:ext uri="{FF2B5EF4-FFF2-40B4-BE49-F238E27FC236}">
                <a16:creationId xmlns:a16="http://schemas.microsoft.com/office/drawing/2014/main" id="{820B67E2-669D-D847-A275-2C92DCB0151B}"/>
              </a:ext>
            </a:extLst>
          </p:cNvPr>
          <p:cNvSpPr/>
          <p:nvPr/>
        </p:nvSpPr>
        <p:spPr>
          <a:xfrm>
            <a:off x="515938" y="4098184"/>
            <a:ext cx="4853386" cy="2215991"/>
          </a:xfrm>
          <a:prstGeom prst="rect">
            <a:avLst/>
          </a:prstGeom>
        </p:spPr>
        <p:txBody>
          <a:bodyPr wrap="square">
            <a:spAutoFit/>
          </a:bodyPr>
          <a:lstStyle/>
          <a:p>
            <a:pPr marL="342900" indent="-342900">
              <a:buFont typeface="Arial"/>
              <a:buChar char="•"/>
            </a:pPr>
            <a:r>
              <a:rPr lang="fr-FR" sz="2400" dirty="0">
                <a:ea typeface="Helvetica" charset="0"/>
                <a:cs typeface="Helvetica" charset="0"/>
              </a:rPr>
              <a:t>Caméras visibles et thermiques</a:t>
            </a:r>
          </a:p>
          <a:p>
            <a:pPr marL="342900" indent="-342900">
              <a:buFont typeface="Arial"/>
              <a:buChar char="•"/>
            </a:pPr>
            <a:r>
              <a:rPr lang="fr-FR" sz="2400" dirty="0">
                <a:ea typeface="Helvetica" charset="0"/>
                <a:cs typeface="Helvetica" charset="0"/>
              </a:rPr>
              <a:t>vis–NIR spectromètre</a:t>
            </a:r>
          </a:p>
          <a:p>
            <a:pPr marL="342900" indent="-342900">
              <a:buFont typeface="Arial"/>
              <a:buChar char="•"/>
            </a:pPr>
            <a:r>
              <a:rPr lang="fr-FR" sz="2400" dirty="0">
                <a:ea typeface="Helvetica" charset="0"/>
                <a:cs typeface="Helvetica" charset="0"/>
              </a:rPr>
              <a:t>Capteur d'atténuation gamma</a:t>
            </a:r>
            <a:br>
              <a:rPr lang="fr-FR" sz="2400" dirty="0">
                <a:ea typeface="Helvetica" charset="0"/>
                <a:cs typeface="Helvetica" charset="0"/>
              </a:rPr>
            </a:br>
            <a:r>
              <a:rPr lang="fr-FR" dirty="0">
                <a:ea typeface="Helvetica" charset="0"/>
                <a:cs typeface="Helvetica" charset="0"/>
              </a:rPr>
              <a:t> (</a:t>
            </a:r>
            <a:r>
              <a:rPr lang="fr-FR" dirty="0" err="1">
                <a:ea typeface="Helvetica" charset="0"/>
                <a:cs typeface="Helvetica" charset="0"/>
              </a:rPr>
              <a:t>Lobsey</a:t>
            </a:r>
            <a:r>
              <a:rPr lang="fr-FR" dirty="0">
                <a:ea typeface="Helvetica" charset="0"/>
                <a:cs typeface="Helvetica" charset="0"/>
              </a:rPr>
              <a:t> &amp; </a:t>
            </a:r>
            <a:r>
              <a:rPr lang="fr-FR" dirty="0" err="1">
                <a:ea typeface="Helvetica" charset="0"/>
                <a:cs typeface="Helvetica" charset="0"/>
              </a:rPr>
              <a:t>Viscarra</a:t>
            </a:r>
            <a:r>
              <a:rPr lang="fr-FR" dirty="0">
                <a:ea typeface="Helvetica" charset="0"/>
                <a:cs typeface="Helvetica" charset="0"/>
              </a:rPr>
              <a:t> Rossel, 2016 - EJSS)</a:t>
            </a:r>
          </a:p>
          <a:p>
            <a:pPr marL="342900" indent="-342900">
              <a:buFont typeface="Arial"/>
              <a:buChar char="•"/>
            </a:pPr>
            <a:r>
              <a:rPr lang="fr-FR" sz="2400" dirty="0">
                <a:ea typeface="Helvetica" charset="0"/>
                <a:cs typeface="Helvetica" charset="0"/>
              </a:rPr>
              <a:t>Informatique embarquée</a:t>
            </a:r>
          </a:p>
          <a:p>
            <a:pPr marL="342900" indent="-342900">
              <a:buFont typeface="Arial"/>
              <a:buChar char="•"/>
            </a:pPr>
            <a:r>
              <a:rPr lang="fr-FR" sz="2400" dirty="0">
                <a:ea typeface="Helvetica" charset="0"/>
                <a:cs typeface="Helvetica" charset="0"/>
              </a:rPr>
              <a:t>Communication 3G</a:t>
            </a:r>
          </a:p>
        </p:txBody>
      </p:sp>
      <p:sp>
        <p:nvSpPr>
          <p:cNvPr id="9" name="TextBox 8">
            <a:extLst>
              <a:ext uri="{FF2B5EF4-FFF2-40B4-BE49-F238E27FC236}">
                <a16:creationId xmlns:a16="http://schemas.microsoft.com/office/drawing/2014/main" id="{D6F45C72-47C0-0B4F-9E12-965CCD5CDCB2}"/>
              </a:ext>
            </a:extLst>
          </p:cNvPr>
          <p:cNvSpPr txBox="1"/>
          <p:nvPr/>
        </p:nvSpPr>
        <p:spPr>
          <a:xfrm>
            <a:off x="529189" y="1310986"/>
            <a:ext cx="10894714" cy="492443"/>
          </a:xfrm>
          <a:prstGeom prst="rect">
            <a:avLst/>
          </a:prstGeom>
          <a:noFill/>
        </p:spPr>
        <p:txBody>
          <a:bodyPr wrap="none" rtlCol="0">
            <a:spAutoFit/>
          </a:bodyPr>
          <a:lstStyle/>
          <a:p>
            <a:r>
              <a:rPr lang="fr-FR" sz="2600" dirty="0">
                <a:ea typeface="Helvetica" charset="0"/>
                <a:cs typeface="Helvetica" charset="0"/>
              </a:rPr>
              <a:t>Plate-forme d’analyse automatisée de carottes de sol </a:t>
            </a:r>
            <a:r>
              <a:rPr lang="fr-FR" sz="2600" dirty="0" err="1">
                <a:ea typeface="Helvetica" charset="0"/>
                <a:cs typeface="Helvetica" charset="0"/>
              </a:rPr>
              <a:t>déployable</a:t>
            </a:r>
            <a:r>
              <a:rPr lang="fr-FR" sz="2600" dirty="0">
                <a:ea typeface="Helvetica" charset="0"/>
                <a:cs typeface="Helvetica" charset="0"/>
              </a:rPr>
              <a:t> sur le terrain</a:t>
            </a:r>
          </a:p>
        </p:txBody>
      </p:sp>
      <p:sp>
        <p:nvSpPr>
          <p:cNvPr id="11" name="Rectangle 10">
            <a:extLst>
              <a:ext uri="{FF2B5EF4-FFF2-40B4-BE49-F238E27FC236}">
                <a16:creationId xmlns:a16="http://schemas.microsoft.com/office/drawing/2014/main" id="{EFD593FD-7392-EE4F-916F-35A6276AE3F1}"/>
              </a:ext>
            </a:extLst>
          </p:cNvPr>
          <p:cNvSpPr/>
          <p:nvPr/>
        </p:nvSpPr>
        <p:spPr>
          <a:xfrm>
            <a:off x="529189" y="6412334"/>
            <a:ext cx="11132723" cy="369332"/>
          </a:xfrm>
          <a:prstGeom prst="rect">
            <a:avLst/>
          </a:prstGeom>
        </p:spPr>
        <p:txBody>
          <a:bodyPr wrap="square">
            <a:spAutoFit/>
          </a:bodyPr>
          <a:lstStyle/>
          <a:p>
            <a:r>
              <a:rPr lang="fr-FR" dirty="0" err="1">
                <a:ea typeface="Helvetica" charset="0"/>
                <a:cs typeface="Helvetica" charset="0"/>
              </a:rPr>
              <a:t>Viscarra</a:t>
            </a:r>
            <a:r>
              <a:rPr lang="fr-FR" dirty="0">
                <a:ea typeface="Helvetica" charset="0"/>
                <a:cs typeface="Helvetica" charset="0"/>
              </a:rPr>
              <a:t> Rossel et al. (2017) ES&amp;T; </a:t>
            </a:r>
            <a:r>
              <a:rPr lang="fr-FR" dirty="0" err="1">
                <a:cs typeface="Trebuchet MS"/>
              </a:rPr>
              <a:t>Viscarra</a:t>
            </a:r>
            <a:r>
              <a:rPr lang="fr-FR" dirty="0">
                <a:cs typeface="Trebuchet MS"/>
              </a:rPr>
              <a:t> Rossel et al. (2016), </a:t>
            </a:r>
            <a:r>
              <a:rPr lang="fr-FR" dirty="0" err="1">
                <a:cs typeface="Trebuchet MS"/>
              </a:rPr>
              <a:t>Geoderma</a:t>
            </a:r>
            <a:r>
              <a:rPr lang="fr-FR" dirty="0">
                <a:cs typeface="Trebuchet MS"/>
              </a:rPr>
              <a:t>;  </a:t>
            </a:r>
            <a:r>
              <a:rPr lang="fr-FR" dirty="0" err="1">
                <a:cs typeface="Trebuchet MS"/>
              </a:rPr>
              <a:t>Viscarra</a:t>
            </a:r>
            <a:r>
              <a:rPr lang="fr-FR" dirty="0">
                <a:cs typeface="Trebuchet MS"/>
              </a:rPr>
              <a:t> Rossel et al. (2016-patent)</a:t>
            </a:r>
          </a:p>
        </p:txBody>
      </p:sp>
      <p:pic>
        <p:nvPicPr>
          <p:cNvPr id="13" name="Picture 12">
            <a:extLst>
              <a:ext uri="{FF2B5EF4-FFF2-40B4-BE49-F238E27FC236}">
                <a16:creationId xmlns:a16="http://schemas.microsoft.com/office/drawing/2014/main" id="{A09B142A-1438-1E4F-9816-9F273E999499}"/>
              </a:ext>
            </a:extLst>
          </p:cNvPr>
          <p:cNvPicPr>
            <a:picLocks noChangeAspect="1"/>
          </p:cNvPicPr>
          <p:nvPr/>
        </p:nvPicPr>
        <p:blipFill>
          <a:blip r:embed="rId3"/>
          <a:stretch>
            <a:fillRect/>
          </a:stretch>
        </p:blipFill>
        <p:spPr>
          <a:xfrm>
            <a:off x="661585" y="2106103"/>
            <a:ext cx="7133095" cy="1763459"/>
          </a:xfrm>
          <a:prstGeom prst="rect">
            <a:avLst/>
          </a:prstGeom>
        </p:spPr>
      </p:pic>
      <p:pic>
        <p:nvPicPr>
          <p:cNvPr id="15" name="Picture 14">
            <a:extLst>
              <a:ext uri="{FF2B5EF4-FFF2-40B4-BE49-F238E27FC236}">
                <a16:creationId xmlns:a16="http://schemas.microsoft.com/office/drawing/2014/main" id="{C754D81F-F711-E94F-8A5D-784115B2448B}"/>
              </a:ext>
            </a:extLst>
          </p:cNvPr>
          <p:cNvPicPr>
            <a:picLocks noChangeAspect="1"/>
          </p:cNvPicPr>
          <p:nvPr/>
        </p:nvPicPr>
        <p:blipFill>
          <a:blip r:embed="rId4"/>
          <a:stretch>
            <a:fillRect/>
          </a:stretch>
        </p:blipFill>
        <p:spPr>
          <a:xfrm>
            <a:off x="8243393" y="1905917"/>
            <a:ext cx="3852933" cy="2354842"/>
          </a:xfrm>
          <a:prstGeom prst="rect">
            <a:avLst/>
          </a:prstGeom>
        </p:spPr>
      </p:pic>
      <p:sp>
        <p:nvSpPr>
          <p:cNvPr id="16" name="Right Arrow 15">
            <a:extLst>
              <a:ext uri="{FF2B5EF4-FFF2-40B4-BE49-F238E27FC236}">
                <a16:creationId xmlns:a16="http://schemas.microsoft.com/office/drawing/2014/main" id="{74B761E5-A431-C24F-88CF-ACDE282750C1}"/>
              </a:ext>
            </a:extLst>
          </p:cNvPr>
          <p:cNvSpPr/>
          <p:nvPr/>
        </p:nvSpPr>
        <p:spPr>
          <a:xfrm>
            <a:off x="7800293" y="2912330"/>
            <a:ext cx="469503" cy="326185"/>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ight Arrow 16">
            <a:extLst>
              <a:ext uri="{FF2B5EF4-FFF2-40B4-BE49-F238E27FC236}">
                <a16:creationId xmlns:a16="http://schemas.microsoft.com/office/drawing/2014/main" id="{0FABC469-B8C6-A844-8129-47CFAB6872CE}"/>
              </a:ext>
            </a:extLst>
          </p:cNvPr>
          <p:cNvSpPr/>
          <p:nvPr/>
        </p:nvSpPr>
        <p:spPr>
          <a:xfrm rot="5400000">
            <a:off x="9663333" y="4834147"/>
            <a:ext cx="959097" cy="345385"/>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TextBox 17">
            <a:extLst>
              <a:ext uri="{FF2B5EF4-FFF2-40B4-BE49-F238E27FC236}">
                <a16:creationId xmlns:a16="http://schemas.microsoft.com/office/drawing/2014/main" id="{163B9853-55C5-7545-BD25-ACC77E41AEAB}"/>
              </a:ext>
            </a:extLst>
          </p:cNvPr>
          <p:cNvSpPr txBox="1"/>
          <p:nvPr/>
        </p:nvSpPr>
        <p:spPr>
          <a:xfrm>
            <a:off x="9013854" y="5709550"/>
            <a:ext cx="2258054" cy="400110"/>
          </a:xfrm>
          <a:prstGeom prst="rect">
            <a:avLst/>
          </a:prstGeom>
          <a:noFill/>
          <a:ln>
            <a:solidFill>
              <a:schemeClr val="tx1"/>
            </a:solidFill>
          </a:ln>
        </p:spPr>
        <p:txBody>
          <a:bodyPr wrap="none" rtlCol="0">
            <a:spAutoFit/>
          </a:bodyPr>
          <a:lstStyle/>
          <a:p>
            <a:r>
              <a:rPr lang="fr-FR" sz="2000"/>
              <a:t>prochaine diapositif</a:t>
            </a:r>
          </a:p>
        </p:txBody>
      </p:sp>
      <p:sp>
        <p:nvSpPr>
          <p:cNvPr id="8" name="Rectangle 7">
            <a:extLst>
              <a:ext uri="{FF2B5EF4-FFF2-40B4-BE49-F238E27FC236}">
                <a16:creationId xmlns:a16="http://schemas.microsoft.com/office/drawing/2014/main" id="{CD8444DA-AEC2-AF4D-81BE-9B295E32DE4C}"/>
              </a:ext>
            </a:extLst>
          </p:cNvPr>
          <p:cNvSpPr/>
          <p:nvPr/>
        </p:nvSpPr>
        <p:spPr>
          <a:xfrm>
            <a:off x="4837191" y="4100386"/>
            <a:ext cx="4123929" cy="2308324"/>
          </a:xfrm>
          <a:prstGeom prst="rect">
            <a:avLst/>
          </a:prstGeom>
        </p:spPr>
        <p:txBody>
          <a:bodyPr wrap="square">
            <a:spAutoFit/>
          </a:bodyPr>
          <a:lstStyle/>
          <a:p>
            <a:pPr marL="342900" lvl="0" indent="-342900">
              <a:buFont typeface="Arial" charset="0"/>
              <a:buChar char="•"/>
            </a:pPr>
            <a:r>
              <a:rPr lang="fr-FR" sz="2400" dirty="0">
                <a:ea typeface="Helvetica" charset="0"/>
                <a:cs typeface="Helvetica" charset="0"/>
              </a:rPr>
              <a:t>Peut mesurer d’1,5 m de sol</a:t>
            </a:r>
          </a:p>
          <a:p>
            <a:pPr marL="342900" lvl="0" indent="-342900">
              <a:buFont typeface="Arial" charset="0"/>
              <a:buChar char="•"/>
            </a:pPr>
            <a:r>
              <a:rPr lang="fr-FR" sz="2400" dirty="0">
                <a:ea typeface="Helvetica" charset="0"/>
                <a:cs typeface="Helvetica" charset="0"/>
              </a:rPr>
              <a:t>Mesures à des intervalles de z cm. 1 m de noyau de sol avec z = 2.5 cm mesurée en environ 15–20 min, </a:t>
            </a:r>
            <a:br>
              <a:rPr lang="fr-FR" sz="2400" dirty="0">
                <a:ea typeface="Helvetica" charset="0"/>
                <a:cs typeface="Helvetica" charset="0"/>
              </a:rPr>
            </a:br>
            <a:r>
              <a:rPr lang="fr-FR" sz="2400" dirty="0">
                <a:ea typeface="Helvetica" charset="0"/>
                <a:cs typeface="Helvetica" charset="0"/>
              </a:rPr>
              <a:t>i.e. ~ 35 s par mesure</a:t>
            </a:r>
          </a:p>
        </p:txBody>
      </p:sp>
      <p:cxnSp>
        <p:nvCxnSpPr>
          <p:cNvPr id="12" name="Straight Connector 11">
            <a:extLst>
              <a:ext uri="{FF2B5EF4-FFF2-40B4-BE49-F238E27FC236}">
                <a16:creationId xmlns:a16="http://schemas.microsoft.com/office/drawing/2014/main" id="{FA1186D4-499E-FB4B-9877-60CD798C6F5F}"/>
              </a:ext>
            </a:extLst>
          </p:cNvPr>
          <p:cNvCxnSpPr>
            <a:cxnSpLocks/>
          </p:cNvCxnSpPr>
          <p:nvPr/>
        </p:nvCxnSpPr>
        <p:spPr>
          <a:xfrm>
            <a:off x="0" y="1125538"/>
            <a:ext cx="121920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32354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01EA902-56F9-A149-923B-75B620138FE4}"/>
              </a:ext>
            </a:extLst>
          </p:cNvPr>
          <p:cNvSpPr/>
          <p:nvPr/>
        </p:nvSpPr>
        <p:spPr>
          <a:xfrm>
            <a:off x="523875" y="492780"/>
            <a:ext cx="11422063" cy="523220"/>
          </a:xfrm>
          <a:prstGeom prst="rect">
            <a:avLst/>
          </a:prstGeom>
        </p:spPr>
        <p:txBody>
          <a:bodyPr wrap="square">
            <a:spAutoFit/>
          </a:bodyPr>
          <a:lstStyle/>
          <a:p>
            <a:r>
              <a:rPr lang="fr-FR" sz="2800" b="1" dirty="0">
                <a:latin typeface="Verdana" panose="020B0604030504040204" pitchFamily="34" charset="0"/>
                <a:ea typeface="Verdana" panose="020B0604030504040204" pitchFamily="34" charset="0"/>
                <a:cs typeface="Verdana" panose="020B0604030504040204" pitchFamily="34" charset="0"/>
              </a:rPr>
              <a:t>SCANS mesure en profondeur</a:t>
            </a:r>
            <a:endParaRPr lang="fr-FR" sz="2800" b="1" dirty="0">
              <a:solidFill>
                <a:srgbClr val="FF0000"/>
              </a:solidFill>
              <a:latin typeface="Verdana" panose="020B0604030504040204" pitchFamily="34" charset="0"/>
              <a:ea typeface="Verdana" panose="020B0604030504040204" pitchFamily="34" charset="0"/>
              <a:cs typeface="Verdana" panose="020B0604030504040204" pitchFamily="34" charset="0"/>
            </a:endParaRPr>
          </a:p>
        </p:txBody>
      </p:sp>
      <p:sp>
        <p:nvSpPr>
          <p:cNvPr id="16" name="Rectangle 15">
            <a:extLst>
              <a:ext uri="{FF2B5EF4-FFF2-40B4-BE49-F238E27FC236}">
                <a16:creationId xmlns:a16="http://schemas.microsoft.com/office/drawing/2014/main" id="{CBF546AC-1628-F247-97D0-300760D99868}"/>
              </a:ext>
            </a:extLst>
          </p:cNvPr>
          <p:cNvSpPr/>
          <p:nvPr/>
        </p:nvSpPr>
        <p:spPr>
          <a:xfrm>
            <a:off x="433104" y="1348272"/>
            <a:ext cx="5220604" cy="2308324"/>
          </a:xfrm>
          <a:prstGeom prst="rect">
            <a:avLst/>
          </a:prstGeom>
        </p:spPr>
        <p:txBody>
          <a:bodyPr wrap="square">
            <a:spAutoFit/>
          </a:bodyPr>
          <a:lstStyle/>
          <a:p>
            <a:pPr marL="342900" indent="-342900">
              <a:buFont typeface="Arial" panose="020B0604020202020204" pitchFamily="34" charset="0"/>
              <a:buChar char="•"/>
            </a:pPr>
            <a:r>
              <a:rPr lang="fr-FR" sz="2400" dirty="0"/>
              <a:t>Sondage sur une ferme de 600 ha</a:t>
            </a:r>
          </a:p>
          <a:p>
            <a:pPr marL="342900" indent="-342900">
              <a:buFont typeface="Arial" panose="020B0604020202020204" pitchFamily="34" charset="0"/>
              <a:buChar char="•"/>
            </a:pPr>
            <a:r>
              <a:rPr lang="fr-FR" sz="2400" dirty="0"/>
              <a:t>150 carottes de sol d’1 m de profondeur</a:t>
            </a:r>
          </a:p>
          <a:p>
            <a:pPr marL="342900" indent="-342900">
              <a:buFont typeface="Arial" panose="020B0604020202020204" pitchFamily="34" charset="0"/>
              <a:buChar char="•"/>
            </a:pPr>
            <a:r>
              <a:rPr lang="fr-FR" sz="2400" dirty="0"/>
              <a:t>16 propriétés du sol mesurées</a:t>
            </a:r>
          </a:p>
          <a:p>
            <a:pPr marL="342900" indent="-342900">
              <a:buFont typeface="Arial" panose="020B0604020202020204" pitchFamily="34" charset="0"/>
              <a:buChar char="•"/>
            </a:pPr>
            <a:r>
              <a:rPr lang="fr-FR" sz="2400" dirty="0"/>
              <a:t>Mesuré à intervalles de 2,5 cm jusqu’à 30 cm puis tout les 5 cm</a:t>
            </a:r>
          </a:p>
        </p:txBody>
      </p:sp>
      <p:grpSp>
        <p:nvGrpSpPr>
          <p:cNvPr id="4" name="Group 3">
            <a:extLst>
              <a:ext uri="{FF2B5EF4-FFF2-40B4-BE49-F238E27FC236}">
                <a16:creationId xmlns:a16="http://schemas.microsoft.com/office/drawing/2014/main" id="{0EFFAB4E-AFFF-0841-827D-4AB4752D7182}"/>
              </a:ext>
            </a:extLst>
          </p:cNvPr>
          <p:cNvGrpSpPr/>
          <p:nvPr/>
        </p:nvGrpSpPr>
        <p:grpSpPr>
          <a:xfrm>
            <a:off x="638238" y="1096503"/>
            <a:ext cx="11477896" cy="5671054"/>
            <a:chOff x="638238" y="1096503"/>
            <a:chExt cx="11477896" cy="5671054"/>
          </a:xfrm>
        </p:grpSpPr>
        <p:pic>
          <p:nvPicPr>
            <p:cNvPr id="10" name="Picture 9">
              <a:extLst>
                <a:ext uri="{FF2B5EF4-FFF2-40B4-BE49-F238E27FC236}">
                  <a16:creationId xmlns:a16="http://schemas.microsoft.com/office/drawing/2014/main" id="{CA52C795-013C-8445-8F6A-45AA3E380AA7}"/>
                </a:ext>
              </a:extLst>
            </p:cNvPr>
            <p:cNvPicPr>
              <a:picLocks noChangeAspect="1"/>
            </p:cNvPicPr>
            <p:nvPr/>
          </p:nvPicPr>
          <p:blipFill>
            <a:blip r:embed="rId3"/>
            <a:stretch>
              <a:fillRect/>
            </a:stretch>
          </p:blipFill>
          <p:spPr>
            <a:xfrm>
              <a:off x="7534337" y="4003029"/>
              <a:ext cx="4581797" cy="2654375"/>
            </a:xfrm>
            <a:prstGeom prst="rect">
              <a:avLst/>
            </a:prstGeom>
          </p:spPr>
        </p:pic>
        <p:pic>
          <p:nvPicPr>
            <p:cNvPr id="12" name="Picture 11">
              <a:extLst>
                <a:ext uri="{FF2B5EF4-FFF2-40B4-BE49-F238E27FC236}">
                  <a16:creationId xmlns:a16="http://schemas.microsoft.com/office/drawing/2014/main" id="{FA818783-5EF2-2E4D-A424-1F5D6D1A3B5F}"/>
                </a:ext>
              </a:extLst>
            </p:cNvPr>
            <p:cNvPicPr>
              <a:picLocks noChangeAspect="1"/>
            </p:cNvPicPr>
            <p:nvPr/>
          </p:nvPicPr>
          <p:blipFill>
            <a:blip r:embed="rId4"/>
            <a:stretch>
              <a:fillRect/>
            </a:stretch>
          </p:blipFill>
          <p:spPr>
            <a:xfrm>
              <a:off x="638238" y="4003030"/>
              <a:ext cx="6972300" cy="2764527"/>
            </a:xfrm>
            <a:prstGeom prst="rect">
              <a:avLst/>
            </a:prstGeom>
          </p:spPr>
        </p:pic>
        <p:pic>
          <p:nvPicPr>
            <p:cNvPr id="14" name="Picture 13">
              <a:extLst>
                <a:ext uri="{FF2B5EF4-FFF2-40B4-BE49-F238E27FC236}">
                  <a16:creationId xmlns:a16="http://schemas.microsoft.com/office/drawing/2014/main" id="{238E425A-D5CE-764D-A132-7685AC553976}"/>
                </a:ext>
              </a:extLst>
            </p:cNvPr>
            <p:cNvPicPr>
              <a:picLocks noChangeAspect="1"/>
            </p:cNvPicPr>
            <p:nvPr/>
          </p:nvPicPr>
          <p:blipFill>
            <a:blip r:embed="rId5"/>
            <a:stretch>
              <a:fillRect/>
            </a:stretch>
          </p:blipFill>
          <p:spPr>
            <a:xfrm>
              <a:off x="5339397" y="1305595"/>
              <a:ext cx="6600825" cy="2560281"/>
            </a:xfrm>
            <a:prstGeom prst="rect">
              <a:avLst/>
            </a:prstGeom>
          </p:spPr>
        </p:pic>
        <p:sp>
          <p:nvSpPr>
            <p:cNvPr id="2" name="TextBox 1">
              <a:extLst>
                <a:ext uri="{FF2B5EF4-FFF2-40B4-BE49-F238E27FC236}">
                  <a16:creationId xmlns:a16="http://schemas.microsoft.com/office/drawing/2014/main" id="{473528D1-9488-EA40-A7CF-1FA2325BE748}"/>
                </a:ext>
              </a:extLst>
            </p:cNvPr>
            <p:cNvSpPr txBox="1"/>
            <p:nvPr/>
          </p:nvSpPr>
          <p:spPr>
            <a:xfrm>
              <a:off x="5901236" y="1144016"/>
              <a:ext cx="460382" cy="369332"/>
            </a:xfrm>
            <a:prstGeom prst="rect">
              <a:avLst/>
            </a:prstGeom>
            <a:solidFill>
              <a:schemeClr val="bg1"/>
            </a:solidFill>
          </p:spPr>
          <p:txBody>
            <a:bodyPr wrap="none" rtlCol="0">
              <a:spAutoFit/>
            </a:bodyPr>
            <a:lstStyle/>
            <a:p>
              <a:r>
                <a:rPr lang="fr-FR" dirty="0"/>
                <a:t>OC</a:t>
              </a:r>
            </a:p>
          </p:txBody>
        </p:sp>
        <p:sp>
          <p:nvSpPr>
            <p:cNvPr id="8" name="TextBox 7">
              <a:extLst>
                <a:ext uri="{FF2B5EF4-FFF2-40B4-BE49-F238E27FC236}">
                  <a16:creationId xmlns:a16="http://schemas.microsoft.com/office/drawing/2014/main" id="{E1B88E3B-3F3C-A241-807A-AE994C3FD56F}"/>
                </a:ext>
              </a:extLst>
            </p:cNvPr>
            <p:cNvSpPr txBox="1"/>
            <p:nvPr/>
          </p:nvSpPr>
          <p:spPr>
            <a:xfrm>
              <a:off x="6978321" y="1150153"/>
              <a:ext cx="452368" cy="369332"/>
            </a:xfrm>
            <a:prstGeom prst="rect">
              <a:avLst/>
            </a:prstGeom>
            <a:solidFill>
              <a:schemeClr val="bg1"/>
            </a:solidFill>
          </p:spPr>
          <p:txBody>
            <a:bodyPr wrap="none" rtlCol="0">
              <a:spAutoFit/>
            </a:bodyPr>
            <a:lstStyle/>
            <a:p>
              <a:r>
                <a:rPr lang="fr-FR" dirty="0"/>
                <a:t>BD</a:t>
              </a:r>
            </a:p>
          </p:txBody>
        </p:sp>
        <p:sp>
          <p:nvSpPr>
            <p:cNvPr id="9" name="TextBox 8">
              <a:extLst>
                <a:ext uri="{FF2B5EF4-FFF2-40B4-BE49-F238E27FC236}">
                  <a16:creationId xmlns:a16="http://schemas.microsoft.com/office/drawing/2014/main" id="{D75D523D-4A05-A449-B618-004F9B2DFDA5}"/>
                </a:ext>
              </a:extLst>
            </p:cNvPr>
            <p:cNvSpPr txBox="1"/>
            <p:nvPr/>
          </p:nvSpPr>
          <p:spPr>
            <a:xfrm>
              <a:off x="7874932" y="1114521"/>
              <a:ext cx="564578" cy="369332"/>
            </a:xfrm>
            <a:prstGeom prst="rect">
              <a:avLst/>
            </a:prstGeom>
            <a:solidFill>
              <a:schemeClr val="bg1"/>
            </a:solidFill>
          </p:spPr>
          <p:txBody>
            <a:bodyPr wrap="none" rtlCol="0">
              <a:spAutoFit/>
            </a:bodyPr>
            <a:lstStyle/>
            <a:p>
              <a:r>
                <a:rPr lang="fr-FR" dirty="0" err="1"/>
                <a:t>OCv</a:t>
              </a:r>
              <a:endParaRPr lang="fr-FR" dirty="0"/>
            </a:p>
          </p:txBody>
        </p:sp>
        <p:sp>
          <p:nvSpPr>
            <p:cNvPr id="11" name="TextBox 10">
              <a:extLst>
                <a:ext uri="{FF2B5EF4-FFF2-40B4-BE49-F238E27FC236}">
                  <a16:creationId xmlns:a16="http://schemas.microsoft.com/office/drawing/2014/main" id="{E8E56F3B-C711-D74E-8F98-6CC1B8308B34}"/>
                </a:ext>
              </a:extLst>
            </p:cNvPr>
            <p:cNvSpPr txBox="1"/>
            <p:nvPr/>
          </p:nvSpPr>
          <p:spPr>
            <a:xfrm>
              <a:off x="8886176" y="1114521"/>
              <a:ext cx="579005" cy="369332"/>
            </a:xfrm>
            <a:prstGeom prst="rect">
              <a:avLst/>
            </a:prstGeom>
            <a:solidFill>
              <a:schemeClr val="bg1"/>
            </a:solidFill>
          </p:spPr>
          <p:txBody>
            <a:bodyPr wrap="none" rtlCol="0">
              <a:spAutoFit/>
            </a:bodyPr>
            <a:lstStyle/>
            <a:p>
              <a:r>
                <a:rPr lang="fr-FR" dirty="0"/>
                <a:t>POC</a:t>
              </a:r>
            </a:p>
          </p:txBody>
        </p:sp>
        <p:sp>
          <p:nvSpPr>
            <p:cNvPr id="13" name="TextBox 12">
              <a:extLst>
                <a:ext uri="{FF2B5EF4-FFF2-40B4-BE49-F238E27FC236}">
                  <a16:creationId xmlns:a16="http://schemas.microsoft.com/office/drawing/2014/main" id="{B43AD979-6093-FF4E-BCA8-B42333F4E3B6}"/>
                </a:ext>
              </a:extLst>
            </p:cNvPr>
            <p:cNvSpPr txBox="1"/>
            <p:nvPr/>
          </p:nvSpPr>
          <p:spPr>
            <a:xfrm>
              <a:off x="9960238" y="1114521"/>
              <a:ext cx="604653" cy="369332"/>
            </a:xfrm>
            <a:prstGeom prst="rect">
              <a:avLst/>
            </a:prstGeom>
            <a:solidFill>
              <a:schemeClr val="bg1"/>
            </a:solidFill>
          </p:spPr>
          <p:txBody>
            <a:bodyPr wrap="none" rtlCol="0">
              <a:spAutoFit/>
            </a:bodyPr>
            <a:lstStyle/>
            <a:p>
              <a:r>
                <a:rPr lang="fr-FR" dirty="0"/>
                <a:t>HOC</a:t>
              </a:r>
            </a:p>
          </p:txBody>
        </p:sp>
        <p:sp>
          <p:nvSpPr>
            <p:cNvPr id="17" name="TextBox 16">
              <a:extLst>
                <a:ext uri="{FF2B5EF4-FFF2-40B4-BE49-F238E27FC236}">
                  <a16:creationId xmlns:a16="http://schemas.microsoft.com/office/drawing/2014/main" id="{4C25C48C-FE20-EC4C-A296-9607FEE8D1B7}"/>
                </a:ext>
              </a:extLst>
            </p:cNvPr>
            <p:cNvSpPr txBox="1"/>
            <p:nvPr/>
          </p:nvSpPr>
          <p:spPr>
            <a:xfrm>
              <a:off x="11037674" y="1096503"/>
              <a:ext cx="579005" cy="369332"/>
            </a:xfrm>
            <a:prstGeom prst="rect">
              <a:avLst/>
            </a:prstGeom>
            <a:solidFill>
              <a:schemeClr val="bg1"/>
            </a:solidFill>
          </p:spPr>
          <p:txBody>
            <a:bodyPr wrap="none" rtlCol="0">
              <a:spAutoFit/>
            </a:bodyPr>
            <a:lstStyle/>
            <a:p>
              <a:r>
                <a:rPr lang="fr-FR" dirty="0"/>
                <a:t>ROC</a:t>
              </a:r>
            </a:p>
          </p:txBody>
        </p:sp>
        <p:sp>
          <p:nvSpPr>
            <p:cNvPr id="18" name="TextBox 17">
              <a:extLst>
                <a:ext uri="{FF2B5EF4-FFF2-40B4-BE49-F238E27FC236}">
                  <a16:creationId xmlns:a16="http://schemas.microsoft.com/office/drawing/2014/main" id="{72D81A98-26E1-184D-9F7D-CDBC3F4E28A7}"/>
                </a:ext>
              </a:extLst>
            </p:cNvPr>
            <p:cNvSpPr txBox="1"/>
            <p:nvPr/>
          </p:nvSpPr>
          <p:spPr>
            <a:xfrm>
              <a:off x="1058164" y="3818364"/>
              <a:ext cx="724942" cy="369332"/>
            </a:xfrm>
            <a:prstGeom prst="rect">
              <a:avLst/>
            </a:prstGeom>
            <a:solidFill>
              <a:schemeClr val="bg1"/>
            </a:solidFill>
          </p:spPr>
          <p:txBody>
            <a:bodyPr wrap="none" rtlCol="0">
              <a:spAutoFit/>
            </a:bodyPr>
            <a:lstStyle/>
            <a:p>
              <a:r>
                <a:rPr lang="fr-FR" dirty="0"/>
                <a:t>Argile</a:t>
              </a:r>
            </a:p>
          </p:txBody>
        </p:sp>
        <p:sp>
          <p:nvSpPr>
            <p:cNvPr id="19" name="TextBox 18">
              <a:extLst>
                <a:ext uri="{FF2B5EF4-FFF2-40B4-BE49-F238E27FC236}">
                  <a16:creationId xmlns:a16="http://schemas.microsoft.com/office/drawing/2014/main" id="{44DD7E00-0A49-EA43-91A1-A96245A18288}"/>
                </a:ext>
              </a:extLst>
            </p:cNvPr>
            <p:cNvSpPr txBox="1"/>
            <p:nvPr/>
          </p:nvSpPr>
          <p:spPr>
            <a:xfrm>
              <a:off x="2203032" y="3818364"/>
              <a:ext cx="541046" cy="369332"/>
            </a:xfrm>
            <a:prstGeom prst="rect">
              <a:avLst/>
            </a:prstGeom>
            <a:solidFill>
              <a:schemeClr val="bg1"/>
            </a:solidFill>
          </p:spPr>
          <p:txBody>
            <a:bodyPr wrap="none" rtlCol="0">
              <a:spAutoFit/>
            </a:bodyPr>
            <a:lstStyle/>
            <a:p>
              <a:r>
                <a:rPr lang="fr-FR" dirty="0"/>
                <a:t>CEC</a:t>
              </a:r>
            </a:p>
          </p:txBody>
        </p:sp>
        <p:sp>
          <p:nvSpPr>
            <p:cNvPr id="20" name="TextBox 19">
              <a:extLst>
                <a:ext uri="{FF2B5EF4-FFF2-40B4-BE49-F238E27FC236}">
                  <a16:creationId xmlns:a16="http://schemas.microsoft.com/office/drawing/2014/main" id="{90436173-6CC3-0F44-80DE-C1CA36C33E78}"/>
                </a:ext>
              </a:extLst>
            </p:cNvPr>
            <p:cNvSpPr txBox="1"/>
            <p:nvPr/>
          </p:nvSpPr>
          <p:spPr>
            <a:xfrm>
              <a:off x="3402584" y="3818364"/>
              <a:ext cx="615874" cy="369332"/>
            </a:xfrm>
            <a:prstGeom prst="rect">
              <a:avLst/>
            </a:prstGeom>
            <a:solidFill>
              <a:schemeClr val="bg1"/>
            </a:solidFill>
          </p:spPr>
          <p:txBody>
            <a:bodyPr wrap="none" rtlCol="0">
              <a:spAutoFit/>
            </a:bodyPr>
            <a:lstStyle/>
            <a:p>
              <a:r>
                <a:rPr lang="fr-FR" dirty="0" err="1"/>
                <a:t>pHw</a:t>
              </a:r>
              <a:endParaRPr lang="fr-FR" dirty="0"/>
            </a:p>
          </p:txBody>
        </p:sp>
        <p:sp>
          <p:nvSpPr>
            <p:cNvPr id="21" name="TextBox 20">
              <a:extLst>
                <a:ext uri="{FF2B5EF4-FFF2-40B4-BE49-F238E27FC236}">
                  <a16:creationId xmlns:a16="http://schemas.microsoft.com/office/drawing/2014/main" id="{2E3A18D6-8591-D34D-9987-59E1ED29FC77}"/>
                </a:ext>
              </a:extLst>
            </p:cNvPr>
            <p:cNvSpPr txBox="1"/>
            <p:nvPr/>
          </p:nvSpPr>
          <p:spPr>
            <a:xfrm>
              <a:off x="4513301" y="3818108"/>
              <a:ext cx="548548" cy="369332"/>
            </a:xfrm>
            <a:prstGeom prst="rect">
              <a:avLst/>
            </a:prstGeom>
            <a:solidFill>
              <a:schemeClr val="bg1"/>
            </a:solidFill>
          </p:spPr>
          <p:txBody>
            <a:bodyPr wrap="none" rtlCol="0">
              <a:spAutoFit/>
            </a:bodyPr>
            <a:lstStyle/>
            <a:p>
              <a:r>
                <a:rPr lang="fr-FR" dirty="0" err="1"/>
                <a:t>pHc</a:t>
              </a:r>
              <a:endParaRPr lang="fr-FR" dirty="0"/>
            </a:p>
          </p:txBody>
        </p:sp>
        <p:sp>
          <p:nvSpPr>
            <p:cNvPr id="22" name="TextBox 21">
              <a:extLst>
                <a:ext uri="{FF2B5EF4-FFF2-40B4-BE49-F238E27FC236}">
                  <a16:creationId xmlns:a16="http://schemas.microsoft.com/office/drawing/2014/main" id="{A74126CF-BC1C-C247-B1C4-AD004C94E0A8}"/>
                </a:ext>
              </a:extLst>
            </p:cNvPr>
            <p:cNvSpPr txBox="1"/>
            <p:nvPr/>
          </p:nvSpPr>
          <p:spPr>
            <a:xfrm>
              <a:off x="5565466" y="3836652"/>
              <a:ext cx="721351" cy="369332"/>
            </a:xfrm>
            <a:prstGeom prst="rect">
              <a:avLst/>
            </a:prstGeom>
            <a:solidFill>
              <a:schemeClr val="bg1"/>
            </a:solidFill>
          </p:spPr>
          <p:txBody>
            <a:bodyPr wrap="none" rtlCol="0">
              <a:spAutoFit/>
            </a:bodyPr>
            <a:lstStyle/>
            <a:p>
              <a:r>
                <a:rPr lang="fr-FR" dirty="0"/>
                <a:t>Eau v.</a:t>
              </a:r>
            </a:p>
          </p:txBody>
        </p:sp>
        <p:sp>
          <p:nvSpPr>
            <p:cNvPr id="23" name="TextBox 22">
              <a:extLst>
                <a:ext uri="{FF2B5EF4-FFF2-40B4-BE49-F238E27FC236}">
                  <a16:creationId xmlns:a16="http://schemas.microsoft.com/office/drawing/2014/main" id="{B2D8E8A5-1F03-2A4C-84BD-9990EB5150A8}"/>
                </a:ext>
              </a:extLst>
            </p:cNvPr>
            <p:cNvSpPr txBox="1"/>
            <p:nvPr/>
          </p:nvSpPr>
          <p:spPr>
            <a:xfrm>
              <a:off x="6782268" y="3836652"/>
              <a:ext cx="562975" cy="369332"/>
            </a:xfrm>
            <a:prstGeom prst="rect">
              <a:avLst/>
            </a:prstGeom>
            <a:solidFill>
              <a:schemeClr val="bg1"/>
            </a:solidFill>
          </p:spPr>
          <p:txBody>
            <a:bodyPr wrap="none" rtlCol="0">
              <a:spAutoFit/>
            </a:bodyPr>
            <a:lstStyle/>
            <a:p>
              <a:r>
                <a:rPr lang="fr-FR" dirty="0"/>
                <a:t>CED</a:t>
              </a:r>
            </a:p>
          </p:txBody>
        </p:sp>
        <p:sp>
          <p:nvSpPr>
            <p:cNvPr id="24" name="TextBox 23">
              <a:extLst>
                <a:ext uri="{FF2B5EF4-FFF2-40B4-BE49-F238E27FC236}">
                  <a16:creationId xmlns:a16="http://schemas.microsoft.com/office/drawing/2014/main" id="{49E7C165-881B-9346-9632-1D1A7EE6EA14}"/>
                </a:ext>
              </a:extLst>
            </p:cNvPr>
            <p:cNvSpPr txBox="1"/>
            <p:nvPr/>
          </p:nvSpPr>
          <p:spPr>
            <a:xfrm>
              <a:off x="7988662" y="3836652"/>
              <a:ext cx="586379" cy="369332"/>
            </a:xfrm>
            <a:prstGeom prst="rect">
              <a:avLst/>
            </a:prstGeom>
            <a:solidFill>
              <a:schemeClr val="bg1"/>
            </a:solidFill>
          </p:spPr>
          <p:txBody>
            <a:bodyPr wrap="none" rtlCol="0">
              <a:spAutoFit/>
            </a:bodyPr>
            <a:lstStyle/>
            <a:p>
              <a:r>
                <a:rPr lang="fr-FR" dirty="0" err="1"/>
                <a:t>Kaol</a:t>
              </a:r>
              <a:endParaRPr lang="fr-FR" dirty="0"/>
            </a:p>
          </p:txBody>
        </p:sp>
        <p:sp>
          <p:nvSpPr>
            <p:cNvPr id="25" name="TextBox 24">
              <a:extLst>
                <a:ext uri="{FF2B5EF4-FFF2-40B4-BE49-F238E27FC236}">
                  <a16:creationId xmlns:a16="http://schemas.microsoft.com/office/drawing/2014/main" id="{E6F88447-2CC1-5F46-A1BC-6E8F454311FC}"/>
                </a:ext>
              </a:extLst>
            </p:cNvPr>
            <p:cNvSpPr txBox="1"/>
            <p:nvPr/>
          </p:nvSpPr>
          <p:spPr>
            <a:xfrm>
              <a:off x="9099535" y="3836652"/>
              <a:ext cx="590931" cy="369332"/>
            </a:xfrm>
            <a:prstGeom prst="rect">
              <a:avLst/>
            </a:prstGeom>
            <a:solidFill>
              <a:schemeClr val="bg1"/>
            </a:solidFill>
          </p:spPr>
          <p:txBody>
            <a:bodyPr wrap="none" rtlCol="0">
              <a:spAutoFit/>
            </a:bodyPr>
            <a:lstStyle/>
            <a:p>
              <a:r>
                <a:rPr lang="fr-FR" dirty="0"/>
                <a:t>Illite</a:t>
              </a:r>
            </a:p>
          </p:txBody>
        </p:sp>
        <p:sp>
          <p:nvSpPr>
            <p:cNvPr id="26" name="TextBox 25">
              <a:extLst>
                <a:ext uri="{FF2B5EF4-FFF2-40B4-BE49-F238E27FC236}">
                  <a16:creationId xmlns:a16="http://schemas.microsoft.com/office/drawing/2014/main" id="{C4E25064-F216-174A-AC20-296A9B758D0D}"/>
                </a:ext>
              </a:extLst>
            </p:cNvPr>
            <p:cNvSpPr txBox="1"/>
            <p:nvPr/>
          </p:nvSpPr>
          <p:spPr>
            <a:xfrm>
              <a:off x="10050993" y="3836652"/>
              <a:ext cx="764953" cy="369332"/>
            </a:xfrm>
            <a:prstGeom prst="rect">
              <a:avLst/>
            </a:prstGeom>
            <a:solidFill>
              <a:schemeClr val="bg1"/>
            </a:solidFill>
          </p:spPr>
          <p:txBody>
            <a:bodyPr wrap="none" rtlCol="0">
              <a:spAutoFit/>
            </a:bodyPr>
            <a:lstStyle/>
            <a:p>
              <a:r>
                <a:rPr lang="fr-FR" dirty="0" err="1"/>
                <a:t>Smect</a:t>
              </a:r>
              <a:endParaRPr lang="fr-FR" dirty="0"/>
            </a:p>
          </p:txBody>
        </p:sp>
        <p:sp>
          <p:nvSpPr>
            <p:cNvPr id="27" name="TextBox 26">
              <a:extLst>
                <a:ext uri="{FF2B5EF4-FFF2-40B4-BE49-F238E27FC236}">
                  <a16:creationId xmlns:a16="http://schemas.microsoft.com/office/drawing/2014/main" id="{F138912D-730A-164B-A9C0-0528AE4BD3C1}"/>
                </a:ext>
              </a:extLst>
            </p:cNvPr>
            <p:cNvSpPr txBox="1"/>
            <p:nvPr/>
          </p:nvSpPr>
          <p:spPr>
            <a:xfrm>
              <a:off x="11245315" y="3818108"/>
              <a:ext cx="689741" cy="369332"/>
            </a:xfrm>
            <a:prstGeom prst="rect">
              <a:avLst/>
            </a:prstGeom>
            <a:solidFill>
              <a:schemeClr val="bg1"/>
            </a:solidFill>
          </p:spPr>
          <p:txBody>
            <a:bodyPr wrap="none" rtlCol="0">
              <a:spAutoFit/>
            </a:bodyPr>
            <a:lstStyle/>
            <a:p>
              <a:r>
                <a:rPr lang="fr-FR" dirty="0"/>
                <a:t>Fe-</a:t>
              </a:r>
              <a:r>
                <a:rPr lang="fr-FR" dirty="0" err="1"/>
                <a:t>ox</a:t>
              </a:r>
              <a:endParaRPr lang="fr-FR" dirty="0"/>
            </a:p>
          </p:txBody>
        </p:sp>
      </p:grpSp>
      <p:cxnSp>
        <p:nvCxnSpPr>
          <p:cNvPr id="28" name="Straight Connector 27">
            <a:extLst>
              <a:ext uri="{FF2B5EF4-FFF2-40B4-BE49-F238E27FC236}">
                <a16:creationId xmlns:a16="http://schemas.microsoft.com/office/drawing/2014/main" id="{F4053082-8588-914A-8579-782FCC9E87F0}"/>
              </a:ext>
            </a:extLst>
          </p:cNvPr>
          <p:cNvCxnSpPr>
            <a:cxnSpLocks/>
          </p:cNvCxnSpPr>
          <p:nvPr/>
        </p:nvCxnSpPr>
        <p:spPr>
          <a:xfrm>
            <a:off x="0" y="1125538"/>
            <a:ext cx="121920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60004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23A44ABF-6DDA-D646-A1A3-A003E0F951C3}"/>
              </a:ext>
            </a:extLst>
          </p:cNvPr>
          <p:cNvCxnSpPr>
            <a:cxnSpLocks/>
          </p:cNvCxnSpPr>
          <p:nvPr/>
        </p:nvCxnSpPr>
        <p:spPr>
          <a:xfrm>
            <a:off x="0" y="1125538"/>
            <a:ext cx="121920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1B14E018-5EBC-594B-AC45-BC975D40F181}"/>
              </a:ext>
            </a:extLst>
          </p:cNvPr>
          <p:cNvSpPr/>
          <p:nvPr/>
        </p:nvSpPr>
        <p:spPr>
          <a:xfrm>
            <a:off x="515939" y="489369"/>
            <a:ext cx="11422063" cy="523220"/>
          </a:xfrm>
          <a:prstGeom prst="rect">
            <a:avLst/>
          </a:prstGeom>
        </p:spPr>
        <p:txBody>
          <a:bodyPr wrap="square">
            <a:spAutoFit/>
          </a:bodyPr>
          <a:lstStyle/>
          <a:p>
            <a:r>
              <a:rPr lang="fr-FR" sz="2800" b="1" dirty="0">
                <a:latin typeface="Verdana" panose="020B0604030504040204" pitchFamily="34" charset="0"/>
                <a:ea typeface="Verdana" panose="020B0604030504040204" pitchFamily="34" charset="0"/>
                <a:cs typeface="Verdana" panose="020B0604030504040204" pitchFamily="34" charset="0"/>
              </a:rPr>
              <a:t>SCANS Cartographie 3D</a:t>
            </a:r>
          </a:p>
        </p:txBody>
      </p:sp>
      <p:pic>
        <p:nvPicPr>
          <p:cNvPr id="6" name="Picture 5" descr="lakeview_spbayes_profiles_reduced.jpg">
            <a:extLst>
              <a:ext uri="{FF2B5EF4-FFF2-40B4-BE49-F238E27FC236}">
                <a16:creationId xmlns:a16="http://schemas.microsoft.com/office/drawing/2014/main" id="{DBFBD7A3-C430-C241-97D9-8C59A67BDF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938" y="2976302"/>
            <a:ext cx="7497321" cy="3514369"/>
          </a:xfrm>
          <a:prstGeom prst="rect">
            <a:avLst/>
          </a:prstGeom>
        </p:spPr>
      </p:pic>
      <p:pic>
        <p:nvPicPr>
          <p:cNvPr id="7" name="Picture 6" descr="lakeview_3d_grid.png">
            <a:extLst>
              <a:ext uri="{FF2B5EF4-FFF2-40B4-BE49-F238E27FC236}">
                <a16:creationId xmlns:a16="http://schemas.microsoft.com/office/drawing/2014/main" id="{A2AEBAEB-7E05-A341-BC94-A5A58EAE3F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47026" y="1306685"/>
            <a:ext cx="3490951" cy="5236428"/>
          </a:xfrm>
          <a:prstGeom prst="rect">
            <a:avLst/>
          </a:prstGeom>
        </p:spPr>
      </p:pic>
      <p:sp>
        <p:nvSpPr>
          <p:cNvPr id="8" name="TextBox 7">
            <a:extLst>
              <a:ext uri="{FF2B5EF4-FFF2-40B4-BE49-F238E27FC236}">
                <a16:creationId xmlns:a16="http://schemas.microsoft.com/office/drawing/2014/main" id="{3E0FB323-410E-4545-B2C9-A4ACEC35C276}"/>
              </a:ext>
            </a:extLst>
          </p:cNvPr>
          <p:cNvSpPr txBox="1"/>
          <p:nvPr/>
        </p:nvSpPr>
        <p:spPr>
          <a:xfrm>
            <a:off x="515938" y="6432088"/>
            <a:ext cx="3892284" cy="338554"/>
          </a:xfrm>
          <a:prstGeom prst="rect">
            <a:avLst/>
          </a:prstGeom>
          <a:noFill/>
        </p:spPr>
        <p:txBody>
          <a:bodyPr wrap="none" rtlCol="0">
            <a:spAutoFit/>
          </a:bodyPr>
          <a:lstStyle/>
          <a:p>
            <a:r>
              <a:rPr lang="en-US" sz="1600" dirty="0" err="1">
                <a:cs typeface="Trebuchet MS"/>
              </a:rPr>
              <a:t>Lobsey</a:t>
            </a:r>
            <a:r>
              <a:rPr lang="en-US" sz="1600" dirty="0">
                <a:cs typeface="Trebuchet MS"/>
              </a:rPr>
              <a:t>, </a:t>
            </a:r>
            <a:r>
              <a:rPr lang="en-US" sz="1600" dirty="0" err="1">
                <a:cs typeface="Trebuchet MS"/>
              </a:rPr>
              <a:t>Viscarra</a:t>
            </a:r>
            <a:r>
              <a:rPr lang="en-US" sz="1600" dirty="0">
                <a:cs typeface="Trebuchet MS"/>
              </a:rPr>
              <a:t> </a:t>
            </a:r>
            <a:r>
              <a:rPr lang="en-US" sz="1600" dirty="0" err="1">
                <a:cs typeface="Trebuchet MS"/>
              </a:rPr>
              <a:t>Rossel</a:t>
            </a:r>
            <a:r>
              <a:rPr lang="en-US" sz="1600" dirty="0">
                <a:cs typeface="Trebuchet MS"/>
              </a:rPr>
              <a:t>, 2016 EJSS submitted</a:t>
            </a:r>
          </a:p>
        </p:txBody>
      </p:sp>
      <p:sp>
        <p:nvSpPr>
          <p:cNvPr id="9" name="TextBox 8">
            <a:extLst>
              <a:ext uri="{FF2B5EF4-FFF2-40B4-BE49-F238E27FC236}">
                <a16:creationId xmlns:a16="http://schemas.microsoft.com/office/drawing/2014/main" id="{A9B9478E-F933-0B46-A00C-BCEE65FDA7AC}"/>
              </a:ext>
            </a:extLst>
          </p:cNvPr>
          <p:cNvSpPr txBox="1"/>
          <p:nvPr/>
        </p:nvSpPr>
        <p:spPr>
          <a:xfrm>
            <a:off x="7358062" y="612479"/>
            <a:ext cx="4805362" cy="400110"/>
          </a:xfrm>
          <a:prstGeom prst="rect">
            <a:avLst/>
          </a:prstGeom>
          <a:noFill/>
        </p:spPr>
        <p:txBody>
          <a:bodyPr wrap="square" rtlCol="0">
            <a:spAutoFit/>
          </a:bodyPr>
          <a:lstStyle/>
          <a:p>
            <a:r>
              <a:rPr lang="en-US" sz="2000" dirty="0">
                <a:cs typeface="Trebuchet MS"/>
              </a:rPr>
              <a:t> Mean C stock 0–30 cm = 36 t/ha 	SE = 0.7 </a:t>
            </a:r>
          </a:p>
        </p:txBody>
      </p:sp>
      <p:pic>
        <p:nvPicPr>
          <p:cNvPr id="10" name="Picture 9" descr="Screen Shot 2016-09-21 at 6.03.52 PM.png">
            <a:extLst>
              <a:ext uri="{FF2B5EF4-FFF2-40B4-BE49-F238E27FC236}">
                <a16:creationId xmlns:a16="http://schemas.microsoft.com/office/drawing/2014/main" id="{7902F575-8779-FD4E-A496-11D487F728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8653" y="2295333"/>
            <a:ext cx="4260144" cy="568019"/>
          </a:xfrm>
          <a:prstGeom prst="rect">
            <a:avLst/>
          </a:prstGeom>
        </p:spPr>
      </p:pic>
      <p:sp>
        <p:nvSpPr>
          <p:cNvPr id="11" name="TextBox 10">
            <a:extLst>
              <a:ext uri="{FF2B5EF4-FFF2-40B4-BE49-F238E27FC236}">
                <a16:creationId xmlns:a16="http://schemas.microsoft.com/office/drawing/2014/main" id="{2AE1C415-1DAB-1E47-A3B7-7960BE8BA701}"/>
              </a:ext>
            </a:extLst>
          </p:cNvPr>
          <p:cNvSpPr txBox="1"/>
          <p:nvPr/>
        </p:nvSpPr>
        <p:spPr>
          <a:xfrm>
            <a:off x="496888" y="1211435"/>
            <a:ext cx="7961312" cy="892552"/>
          </a:xfrm>
          <a:prstGeom prst="rect">
            <a:avLst/>
          </a:prstGeom>
          <a:noFill/>
        </p:spPr>
        <p:txBody>
          <a:bodyPr wrap="square" rtlCol="0">
            <a:spAutoFit/>
          </a:bodyPr>
          <a:lstStyle/>
          <a:p>
            <a:r>
              <a:rPr lang="en-US" sz="2600" dirty="0" err="1">
                <a:ea typeface="Trebuchet MS" charset="0"/>
                <a:cs typeface="Trebuchet MS" charset="0"/>
              </a:rPr>
              <a:t>Modélisation</a:t>
            </a:r>
            <a:r>
              <a:rPr lang="en-US" sz="2600" dirty="0">
                <a:ea typeface="Trebuchet MS" charset="0"/>
                <a:cs typeface="Trebuchet MS" charset="0"/>
              </a:rPr>
              <a:t> </a:t>
            </a:r>
            <a:r>
              <a:rPr lang="en-US" sz="2600" dirty="0" err="1">
                <a:ea typeface="Trebuchet MS" charset="0"/>
                <a:cs typeface="Trebuchet MS" charset="0"/>
              </a:rPr>
              <a:t>hiérarchique</a:t>
            </a:r>
            <a:r>
              <a:rPr lang="en-US" sz="2600" dirty="0">
                <a:ea typeface="Trebuchet MS" charset="0"/>
                <a:cs typeface="Trebuchet MS" charset="0"/>
              </a:rPr>
              <a:t> </a:t>
            </a:r>
            <a:r>
              <a:rPr lang="en-US" sz="2600" dirty="0" err="1">
                <a:ea typeface="Trebuchet MS" charset="0"/>
                <a:cs typeface="Trebuchet MS" charset="0"/>
              </a:rPr>
              <a:t>Bayésienne</a:t>
            </a:r>
            <a:r>
              <a:rPr lang="en-US" sz="2600" dirty="0">
                <a:ea typeface="Trebuchet MS" charset="0"/>
                <a:cs typeface="Trebuchet MS" charset="0"/>
              </a:rPr>
              <a:t> pour </a:t>
            </a:r>
            <a:r>
              <a:rPr lang="en-US" sz="2600" dirty="0" err="1">
                <a:ea typeface="Trebuchet MS" charset="0"/>
                <a:cs typeface="Trebuchet MS" charset="0"/>
              </a:rPr>
              <a:t>cartographier</a:t>
            </a:r>
            <a:r>
              <a:rPr lang="en-US" sz="2600" dirty="0">
                <a:ea typeface="Trebuchet MS" charset="0"/>
                <a:cs typeface="Trebuchet MS" charset="0"/>
              </a:rPr>
              <a:t> les </a:t>
            </a:r>
            <a:r>
              <a:rPr lang="en-US" sz="2600" dirty="0" err="1">
                <a:ea typeface="Trebuchet MS" charset="0"/>
                <a:cs typeface="Trebuchet MS" charset="0"/>
              </a:rPr>
              <a:t>propriétés</a:t>
            </a:r>
            <a:r>
              <a:rPr lang="en-US" sz="2600" dirty="0">
                <a:ea typeface="Trebuchet MS" charset="0"/>
                <a:cs typeface="Trebuchet MS" charset="0"/>
              </a:rPr>
              <a:t> du sol et </a:t>
            </a:r>
            <a:r>
              <a:rPr lang="en-US" sz="2600" dirty="0" err="1">
                <a:ea typeface="Trebuchet MS" charset="0"/>
                <a:cs typeface="Trebuchet MS" charset="0"/>
              </a:rPr>
              <a:t>l'incertitude</a:t>
            </a:r>
            <a:r>
              <a:rPr lang="en-US" sz="2600" dirty="0">
                <a:ea typeface="Trebuchet MS" charset="0"/>
                <a:cs typeface="Trebuchet MS" charset="0"/>
              </a:rPr>
              <a:t> en 2D </a:t>
            </a:r>
            <a:r>
              <a:rPr lang="en-US" sz="2600" dirty="0" err="1">
                <a:ea typeface="Trebuchet MS" charset="0"/>
                <a:cs typeface="Trebuchet MS" charset="0"/>
              </a:rPr>
              <a:t>ou</a:t>
            </a:r>
            <a:r>
              <a:rPr lang="en-US" sz="2600" dirty="0">
                <a:ea typeface="Trebuchet MS" charset="0"/>
                <a:cs typeface="Trebuchet MS" charset="0"/>
              </a:rPr>
              <a:t> en 3D</a:t>
            </a:r>
          </a:p>
        </p:txBody>
      </p:sp>
    </p:spTree>
    <p:extLst>
      <p:ext uri="{BB962C8B-B14F-4D97-AF65-F5344CB8AC3E}">
        <p14:creationId xmlns:p14="http://schemas.microsoft.com/office/powerpoint/2010/main" val="8384903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D391160-8007-DA4A-9EDD-B76B04A49BA6}"/>
              </a:ext>
            </a:extLst>
          </p:cNvPr>
          <p:cNvSpPr/>
          <p:nvPr/>
        </p:nvSpPr>
        <p:spPr>
          <a:xfrm>
            <a:off x="530225" y="481207"/>
            <a:ext cx="10571163" cy="523220"/>
          </a:xfrm>
          <a:prstGeom prst="rect">
            <a:avLst/>
          </a:prstGeom>
        </p:spPr>
        <p:txBody>
          <a:bodyPr wrap="square">
            <a:spAutoFit/>
          </a:bodyPr>
          <a:lstStyle/>
          <a:p>
            <a:r>
              <a:rPr lang="fr-FR" sz="2800" b="1" dirty="0">
                <a:latin typeface="Verdana" panose="020B0604030504040204" pitchFamily="34" charset="0"/>
                <a:ea typeface="Verdana" panose="020B0604030504040204" pitchFamily="34" charset="0"/>
                <a:cs typeface="Verdana" panose="020B0604030504040204" pitchFamily="34" charset="0"/>
              </a:rPr>
              <a:t>Caractérisation du sol à différentes échelles</a:t>
            </a:r>
          </a:p>
        </p:txBody>
      </p:sp>
      <p:sp>
        <p:nvSpPr>
          <p:cNvPr id="4" name="TextBox 3">
            <a:extLst>
              <a:ext uri="{FF2B5EF4-FFF2-40B4-BE49-F238E27FC236}">
                <a16:creationId xmlns:a16="http://schemas.microsoft.com/office/drawing/2014/main" id="{E51ADA21-9606-3641-A522-4DD7317B5AE6}"/>
              </a:ext>
            </a:extLst>
          </p:cNvPr>
          <p:cNvSpPr txBox="1"/>
          <p:nvPr/>
        </p:nvSpPr>
        <p:spPr>
          <a:xfrm>
            <a:off x="4143375" y="1153588"/>
            <a:ext cx="4071938" cy="1246495"/>
          </a:xfrm>
          <a:prstGeom prst="rect">
            <a:avLst/>
          </a:prstGeom>
          <a:noFill/>
        </p:spPr>
        <p:txBody>
          <a:bodyPr wrap="square" rtlCol="0">
            <a:spAutoFit/>
          </a:bodyPr>
          <a:lstStyle/>
          <a:p>
            <a:pPr marL="285750" indent="-285750">
              <a:buFont typeface="Arial" panose="020B0604020202020204" pitchFamily="34" charset="0"/>
              <a:buChar char="•"/>
            </a:pPr>
            <a:r>
              <a:rPr lang="fr-FR" sz="2500" dirty="0"/>
              <a:t>Un indice de fertilité du sol pour la canne à sucre - à l'échelle de la ferme</a:t>
            </a:r>
          </a:p>
        </p:txBody>
      </p:sp>
      <p:sp>
        <p:nvSpPr>
          <p:cNvPr id="5" name="TextBox 4">
            <a:extLst>
              <a:ext uri="{FF2B5EF4-FFF2-40B4-BE49-F238E27FC236}">
                <a16:creationId xmlns:a16="http://schemas.microsoft.com/office/drawing/2014/main" id="{BFC319B7-B152-2646-BF08-86FD9791A530}"/>
              </a:ext>
            </a:extLst>
          </p:cNvPr>
          <p:cNvSpPr txBox="1"/>
          <p:nvPr/>
        </p:nvSpPr>
        <p:spPr>
          <a:xfrm>
            <a:off x="7990822" y="1180092"/>
            <a:ext cx="3989144" cy="2015936"/>
          </a:xfrm>
          <a:prstGeom prst="rect">
            <a:avLst/>
          </a:prstGeom>
          <a:noFill/>
        </p:spPr>
        <p:txBody>
          <a:bodyPr wrap="square" rtlCol="0">
            <a:spAutoFit/>
          </a:bodyPr>
          <a:lstStyle/>
          <a:p>
            <a:pPr marL="285750" indent="-285750">
              <a:buFont typeface="Arial" panose="020B0604020202020204" pitchFamily="34" charset="0"/>
              <a:buChar char="•"/>
            </a:pPr>
            <a:r>
              <a:rPr lang="fr-FR" sz="2500" dirty="0"/>
              <a:t>Cartographie régionale de la réserve en eau utile du sol en utilisant les données héritées d'une base de données nationale</a:t>
            </a:r>
          </a:p>
        </p:txBody>
      </p:sp>
      <p:sp>
        <p:nvSpPr>
          <p:cNvPr id="19" name="TextBox 18">
            <a:extLst>
              <a:ext uri="{FF2B5EF4-FFF2-40B4-BE49-F238E27FC236}">
                <a16:creationId xmlns:a16="http://schemas.microsoft.com/office/drawing/2014/main" id="{75CC4A19-622D-6D4B-9DFC-D0511951E42E}"/>
              </a:ext>
            </a:extLst>
          </p:cNvPr>
          <p:cNvSpPr txBox="1"/>
          <p:nvPr/>
        </p:nvSpPr>
        <p:spPr>
          <a:xfrm>
            <a:off x="225897" y="1180740"/>
            <a:ext cx="3917478" cy="2015936"/>
          </a:xfrm>
          <a:prstGeom prst="rect">
            <a:avLst/>
          </a:prstGeom>
          <a:noFill/>
        </p:spPr>
        <p:txBody>
          <a:bodyPr wrap="square" rtlCol="0">
            <a:spAutoFit/>
          </a:bodyPr>
          <a:lstStyle/>
          <a:p>
            <a:pPr marL="285750" indent="-285750" algn="ctr">
              <a:buFont typeface="Arial" panose="020B0604020202020204" pitchFamily="34" charset="0"/>
              <a:buChar char="•"/>
            </a:pPr>
            <a:r>
              <a:rPr lang="fr-FR" sz="2500" dirty="0"/>
              <a:t>Cartographie à l'échelle parcellaire des nutriments du sol à partir d'un système de détection électrochimique</a:t>
            </a:r>
          </a:p>
        </p:txBody>
      </p:sp>
      <p:pic>
        <p:nvPicPr>
          <p:cNvPr id="20" name="Picture 19">
            <a:extLst>
              <a:ext uri="{FF2B5EF4-FFF2-40B4-BE49-F238E27FC236}">
                <a16:creationId xmlns:a16="http://schemas.microsoft.com/office/drawing/2014/main" id="{3D91B965-A21C-124B-A252-3290BC93ADA8}"/>
              </a:ext>
            </a:extLst>
          </p:cNvPr>
          <p:cNvPicPr>
            <a:picLocks noChangeAspect="1"/>
          </p:cNvPicPr>
          <p:nvPr/>
        </p:nvPicPr>
        <p:blipFill rotWithShape="1">
          <a:blip r:embed="rId3"/>
          <a:srcRect l="1434" r="2419"/>
          <a:stretch/>
        </p:blipFill>
        <p:spPr>
          <a:xfrm>
            <a:off x="7700781" y="2983087"/>
            <a:ext cx="4491219" cy="2727084"/>
          </a:xfrm>
          <a:prstGeom prst="rect">
            <a:avLst/>
          </a:prstGeom>
        </p:spPr>
      </p:pic>
      <p:pic>
        <p:nvPicPr>
          <p:cNvPr id="24" name="Picture 23">
            <a:extLst>
              <a:ext uri="{FF2B5EF4-FFF2-40B4-BE49-F238E27FC236}">
                <a16:creationId xmlns:a16="http://schemas.microsoft.com/office/drawing/2014/main" id="{2D02DA06-E577-8542-B3EE-2C4D1E13AAA7}"/>
              </a:ext>
            </a:extLst>
          </p:cNvPr>
          <p:cNvPicPr>
            <a:picLocks noChangeAspect="1"/>
          </p:cNvPicPr>
          <p:nvPr/>
        </p:nvPicPr>
        <p:blipFill>
          <a:blip r:embed="rId4"/>
          <a:stretch>
            <a:fillRect/>
          </a:stretch>
        </p:blipFill>
        <p:spPr>
          <a:xfrm>
            <a:off x="225897" y="3174342"/>
            <a:ext cx="4362093" cy="2655431"/>
          </a:xfrm>
          <a:prstGeom prst="rect">
            <a:avLst/>
          </a:prstGeom>
        </p:spPr>
      </p:pic>
      <p:pic>
        <p:nvPicPr>
          <p:cNvPr id="3" name="Picture 2">
            <a:extLst>
              <a:ext uri="{FF2B5EF4-FFF2-40B4-BE49-F238E27FC236}">
                <a16:creationId xmlns:a16="http://schemas.microsoft.com/office/drawing/2014/main" id="{398A994D-9CF2-B647-BE53-973040A6A997}"/>
              </a:ext>
            </a:extLst>
          </p:cNvPr>
          <p:cNvPicPr>
            <a:picLocks noChangeAspect="1"/>
          </p:cNvPicPr>
          <p:nvPr/>
        </p:nvPicPr>
        <p:blipFill>
          <a:blip r:embed="rId5"/>
          <a:stretch>
            <a:fillRect/>
          </a:stretch>
        </p:blipFill>
        <p:spPr>
          <a:xfrm>
            <a:off x="4637549" y="2678250"/>
            <a:ext cx="2859098" cy="2989057"/>
          </a:xfrm>
          <a:prstGeom prst="rect">
            <a:avLst/>
          </a:prstGeom>
        </p:spPr>
      </p:pic>
      <p:sp>
        <p:nvSpPr>
          <p:cNvPr id="12" name="TextBox 11">
            <a:extLst>
              <a:ext uri="{FF2B5EF4-FFF2-40B4-BE49-F238E27FC236}">
                <a16:creationId xmlns:a16="http://schemas.microsoft.com/office/drawing/2014/main" id="{12F4FBA1-1EF5-C74D-B9D9-E69066B9895D}"/>
              </a:ext>
            </a:extLst>
          </p:cNvPr>
          <p:cNvSpPr txBox="1"/>
          <p:nvPr/>
        </p:nvSpPr>
        <p:spPr>
          <a:xfrm>
            <a:off x="515937" y="6255940"/>
            <a:ext cx="3496791" cy="369332"/>
          </a:xfrm>
          <a:prstGeom prst="rect">
            <a:avLst/>
          </a:prstGeom>
          <a:noFill/>
        </p:spPr>
        <p:txBody>
          <a:bodyPr wrap="none" rtlCol="0">
            <a:spAutoFit/>
          </a:bodyPr>
          <a:lstStyle/>
          <a:p>
            <a:r>
              <a:rPr lang="fr-FR" dirty="0" err="1"/>
              <a:t>Lobsey</a:t>
            </a:r>
            <a:r>
              <a:rPr lang="fr-FR" dirty="0"/>
              <a:t>, </a:t>
            </a:r>
            <a:r>
              <a:rPr lang="fr-FR" dirty="0" err="1"/>
              <a:t>Viscarra</a:t>
            </a:r>
            <a:r>
              <a:rPr lang="fr-FR" dirty="0"/>
              <a:t> Rossel et al. (2011)</a:t>
            </a:r>
          </a:p>
        </p:txBody>
      </p:sp>
      <p:sp>
        <p:nvSpPr>
          <p:cNvPr id="13" name="TextBox 12">
            <a:extLst>
              <a:ext uri="{FF2B5EF4-FFF2-40B4-BE49-F238E27FC236}">
                <a16:creationId xmlns:a16="http://schemas.microsoft.com/office/drawing/2014/main" id="{60DAD944-85F5-F14D-8322-587259414476}"/>
              </a:ext>
            </a:extLst>
          </p:cNvPr>
          <p:cNvSpPr txBox="1"/>
          <p:nvPr/>
        </p:nvSpPr>
        <p:spPr>
          <a:xfrm>
            <a:off x="4637549" y="6255940"/>
            <a:ext cx="3332451" cy="369332"/>
          </a:xfrm>
          <a:prstGeom prst="rect">
            <a:avLst/>
          </a:prstGeom>
          <a:noFill/>
        </p:spPr>
        <p:txBody>
          <a:bodyPr wrap="none" rtlCol="0">
            <a:spAutoFit/>
          </a:bodyPr>
          <a:lstStyle/>
          <a:p>
            <a:r>
              <a:rPr lang="fr-FR" dirty="0" err="1"/>
              <a:t>Viscarra</a:t>
            </a:r>
            <a:r>
              <a:rPr lang="fr-FR" dirty="0"/>
              <a:t> Rossel et al. (2010) SSSAJ</a:t>
            </a:r>
          </a:p>
        </p:txBody>
      </p:sp>
      <p:sp>
        <p:nvSpPr>
          <p:cNvPr id="14" name="TextBox 13">
            <a:extLst>
              <a:ext uri="{FF2B5EF4-FFF2-40B4-BE49-F238E27FC236}">
                <a16:creationId xmlns:a16="http://schemas.microsoft.com/office/drawing/2014/main" id="{1671E811-66F9-6A4E-85CD-8342514CEF94}"/>
              </a:ext>
            </a:extLst>
          </p:cNvPr>
          <p:cNvSpPr txBox="1"/>
          <p:nvPr/>
        </p:nvSpPr>
        <p:spPr>
          <a:xfrm>
            <a:off x="8333249" y="6227364"/>
            <a:ext cx="2904128" cy="369332"/>
          </a:xfrm>
          <a:prstGeom prst="rect">
            <a:avLst/>
          </a:prstGeom>
          <a:noFill/>
        </p:spPr>
        <p:txBody>
          <a:bodyPr wrap="none" rtlCol="0">
            <a:spAutoFit/>
          </a:bodyPr>
          <a:lstStyle/>
          <a:p>
            <a:r>
              <a:rPr lang="fr-FR" dirty="0" err="1"/>
              <a:t>Viscarra</a:t>
            </a:r>
            <a:r>
              <a:rPr lang="fr-FR" dirty="0"/>
              <a:t> Rossel  (2012) CSIRO</a:t>
            </a:r>
          </a:p>
        </p:txBody>
      </p:sp>
      <p:cxnSp>
        <p:nvCxnSpPr>
          <p:cNvPr id="8" name="Straight Connector 7">
            <a:extLst>
              <a:ext uri="{FF2B5EF4-FFF2-40B4-BE49-F238E27FC236}">
                <a16:creationId xmlns:a16="http://schemas.microsoft.com/office/drawing/2014/main" id="{1C40DF9F-3909-4B4E-B34C-AE4211E876E2}"/>
              </a:ext>
            </a:extLst>
          </p:cNvPr>
          <p:cNvCxnSpPr/>
          <p:nvPr/>
        </p:nvCxnSpPr>
        <p:spPr>
          <a:xfrm>
            <a:off x="3255264" y="5811485"/>
            <a:ext cx="79667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3E6B8E-4B9B-694B-BC2E-4CE72CD09B81}"/>
              </a:ext>
            </a:extLst>
          </p:cNvPr>
          <p:cNvCxnSpPr/>
          <p:nvPr/>
        </p:nvCxnSpPr>
        <p:spPr>
          <a:xfrm>
            <a:off x="6539797" y="5699784"/>
            <a:ext cx="79667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3EE4216-4046-1540-AE78-2A92820F8441}"/>
              </a:ext>
            </a:extLst>
          </p:cNvPr>
          <p:cNvCxnSpPr/>
          <p:nvPr/>
        </p:nvCxnSpPr>
        <p:spPr>
          <a:xfrm>
            <a:off x="10440706" y="5673595"/>
            <a:ext cx="79667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B3B23E34-7B91-F449-AF29-2E995B4A58F7}"/>
              </a:ext>
            </a:extLst>
          </p:cNvPr>
          <p:cNvSpPr txBox="1"/>
          <p:nvPr/>
        </p:nvSpPr>
        <p:spPr>
          <a:xfrm>
            <a:off x="3364992" y="5852160"/>
            <a:ext cx="655949" cy="369332"/>
          </a:xfrm>
          <a:prstGeom prst="rect">
            <a:avLst/>
          </a:prstGeom>
          <a:noFill/>
        </p:spPr>
        <p:txBody>
          <a:bodyPr wrap="none" rtlCol="0">
            <a:spAutoFit/>
          </a:bodyPr>
          <a:lstStyle/>
          <a:p>
            <a:r>
              <a:rPr lang="fr-FR" dirty="0"/>
              <a:t>80 m</a:t>
            </a:r>
          </a:p>
        </p:txBody>
      </p:sp>
      <p:sp>
        <p:nvSpPr>
          <p:cNvPr id="18" name="TextBox 17">
            <a:extLst>
              <a:ext uri="{FF2B5EF4-FFF2-40B4-BE49-F238E27FC236}">
                <a16:creationId xmlns:a16="http://schemas.microsoft.com/office/drawing/2014/main" id="{74A691DB-7F17-054D-BF75-BFA76C47F961}"/>
              </a:ext>
            </a:extLst>
          </p:cNvPr>
          <p:cNvSpPr txBox="1"/>
          <p:nvPr/>
        </p:nvSpPr>
        <p:spPr>
          <a:xfrm>
            <a:off x="6557274" y="5744218"/>
            <a:ext cx="889987" cy="369332"/>
          </a:xfrm>
          <a:prstGeom prst="rect">
            <a:avLst/>
          </a:prstGeom>
          <a:noFill/>
        </p:spPr>
        <p:txBody>
          <a:bodyPr wrap="none" rtlCol="0">
            <a:spAutoFit/>
          </a:bodyPr>
          <a:lstStyle/>
          <a:p>
            <a:r>
              <a:rPr lang="fr-FR" dirty="0"/>
              <a:t>1000 m</a:t>
            </a:r>
          </a:p>
        </p:txBody>
      </p:sp>
      <p:sp>
        <p:nvSpPr>
          <p:cNvPr id="21" name="TextBox 20">
            <a:extLst>
              <a:ext uri="{FF2B5EF4-FFF2-40B4-BE49-F238E27FC236}">
                <a16:creationId xmlns:a16="http://schemas.microsoft.com/office/drawing/2014/main" id="{89E2B979-7BC4-5943-B9B9-BA4818CAE5EB}"/>
              </a:ext>
            </a:extLst>
          </p:cNvPr>
          <p:cNvSpPr txBox="1"/>
          <p:nvPr/>
        </p:nvSpPr>
        <p:spPr>
          <a:xfrm>
            <a:off x="10440706" y="5667494"/>
            <a:ext cx="877163" cy="369332"/>
          </a:xfrm>
          <a:prstGeom prst="rect">
            <a:avLst/>
          </a:prstGeom>
          <a:noFill/>
        </p:spPr>
        <p:txBody>
          <a:bodyPr wrap="none" rtlCol="0">
            <a:spAutoFit/>
          </a:bodyPr>
          <a:lstStyle/>
          <a:p>
            <a:r>
              <a:rPr lang="fr-FR" dirty="0"/>
              <a:t>150 km</a:t>
            </a:r>
          </a:p>
        </p:txBody>
      </p:sp>
      <p:cxnSp>
        <p:nvCxnSpPr>
          <p:cNvPr id="22" name="Straight Connector 21">
            <a:extLst>
              <a:ext uri="{FF2B5EF4-FFF2-40B4-BE49-F238E27FC236}">
                <a16:creationId xmlns:a16="http://schemas.microsoft.com/office/drawing/2014/main" id="{935C8ED5-2D0D-494C-AE5C-FC8BABBFC293}"/>
              </a:ext>
            </a:extLst>
          </p:cNvPr>
          <p:cNvCxnSpPr>
            <a:cxnSpLocks/>
          </p:cNvCxnSpPr>
          <p:nvPr/>
        </p:nvCxnSpPr>
        <p:spPr>
          <a:xfrm>
            <a:off x="0" y="1125538"/>
            <a:ext cx="121920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2768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D391160-8007-DA4A-9EDD-B76B04A49BA6}"/>
              </a:ext>
            </a:extLst>
          </p:cNvPr>
          <p:cNvSpPr/>
          <p:nvPr/>
        </p:nvSpPr>
        <p:spPr>
          <a:xfrm>
            <a:off x="536273" y="492780"/>
            <a:ext cx="11655727" cy="523220"/>
          </a:xfrm>
          <a:prstGeom prst="rect">
            <a:avLst/>
          </a:prstGeom>
        </p:spPr>
        <p:txBody>
          <a:bodyPr wrap="square">
            <a:spAutoFit/>
          </a:bodyPr>
          <a:lstStyle/>
          <a:p>
            <a:r>
              <a:rPr lang="fr-FR" sz="2800" b="1" dirty="0">
                <a:latin typeface="Verdana" panose="020B0604030504040204" pitchFamily="34" charset="0"/>
                <a:ea typeface="Verdana" panose="020B0604030504040204" pitchFamily="34" charset="0"/>
                <a:cs typeface="Verdana" panose="020B0604030504040204" pitchFamily="34" charset="0"/>
              </a:rPr>
              <a:t>Cartographie numérique à l'échelle continentale</a:t>
            </a:r>
          </a:p>
        </p:txBody>
      </p:sp>
      <p:sp>
        <p:nvSpPr>
          <p:cNvPr id="6" name="TextBox 5">
            <a:extLst>
              <a:ext uri="{FF2B5EF4-FFF2-40B4-BE49-F238E27FC236}">
                <a16:creationId xmlns:a16="http://schemas.microsoft.com/office/drawing/2014/main" id="{E7DCC67F-D469-EF4B-993B-232A95CCB622}"/>
              </a:ext>
            </a:extLst>
          </p:cNvPr>
          <p:cNvSpPr txBox="1"/>
          <p:nvPr/>
        </p:nvSpPr>
        <p:spPr>
          <a:xfrm>
            <a:off x="521985" y="1235077"/>
            <a:ext cx="5742274" cy="892552"/>
          </a:xfrm>
          <a:prstGeom prst="rect">
            <a:avLst/>
          </a:prstGeom>
          <a:noFill/>
        </p:spPr>
        <p:txBody>
          <a:bodyPr wrap="square" rtlCol="0">
            <a:spAutoFit/>
          </a:bodyPr>
          <a:lstStyle/>
          <a:p>
            <a:pPr marL="342900" indent="-342900">
              <a:buFont typeface="Arial" panose="020B0604020202020204" pitchFamily="34" charset="0"/>
              <a:buChar char="•"/>
            </a:pPr>
            <a:r>
              <a:rPr lang="fr-FR" sz="2600" dirty="0"/>
              <a:t>Cartes 3D de la propriété numérique du sol australien</a:t>
            </a:r>
          </a:p>
        </p:txBody>
      </p:sp>
      <p:pic>
        <p:nvPicPr>
          <p:cNvPr id="14" name="Picture 13" descr="Figure1S_maps.jpg">
            <a:extLst>
              <a:ext uri="{FF2B5EF4-FFF2-40B4-BE49-F238E27FC236}">
                <a16:creationId xmlns:a16="http://schemas.microsoft.com/office/drawing/2014/main" id="{F1F4C50F-A30D-C949-A6B0-554B9548376B}"/>
              </a:ext>
            </a:extLst>
          </p:cNvPr>
          <p:cNvPicPr>
            <a:picLocks noChangeAspect="1"/>
          </p:cNvPicPr>
          <p:nvPr/>
        </p:nvPicPr>
        <p:blipFill rotWithShape="1">
          <a:blip r:embed="rId3">
            <a:extLst>
              <a:ext uri="{28A0092B-C50C-407E-A947-70E740481C1C}">
                <a14:useLocalDpi xmlns:a14="http://schemas.microsoft.com/office/drawing/2010/main" val="0"/>
              </a:ext>
            </a:extLst>
          </a:blip>
          <a:srcRect b="-194"/>
          <a:stretch/>
        </p:blipFill>
        <p:spPr>
          <a:xfrm>
            <a:off x="6782660" y="1235077"/>
            <a:ext cx="5243273" cy="5348184"/>
          </a:xfrm>
          <a:prstGeom prst="rect">
            <a:avLst/>
          </a:prstGeom>
        </p:spPr>
      </p:pic>
      <p:pic>
        <p:nvPicPr>
          <p:cNvPr id="16" name="Picture 15" descr="Screen Shot 2014-10-28 at 8.13.14 am.png">
            <a:extLst>
              <a:ext uri="{FF2B5EF4-FFF2-40B4-BE49-F238E27FC236}">
                <a16:creationId xmlns:a16="http://schemas.microsoft.com/office/drawing/2014/main" id="{F65BF8FE-41BD-FA48-A1AF-075A11A37D99}"/>
              </a:ext>
            </a:extLst>
          </p:cNvPr>
          <p:cNvPicPr>
            <a:picLocks noChangeAspect="1"/>
          </p:cNvPicPr>
          <p:nvPr/>
        </p:nvPicPr>
        <p:blipFill rotWithShape="1">
          <a:blip r:embed="rId4">
            <a:extLst>
              <a:ext uri="{28A0092B-C50C-407E-A947-70E740481C1C}">
                <a14:useLocalDpi xmlns:a14="http://schemas.microsoft.com/office/drawing/2010/main" val="0"/>
              </a:ext>
            </a:extLst>
          </a:blip>
          <a:srcRect t="12587" r="6967" b="19560"/>
          <a:stretch/>
        </p:blipFill>
        <p:spPr>
          <a:xfrm>
            <a:off x="1235391" y="2011125"/>
            <a:ext cx="4271059" cy="642930"/>
          </a:xfrm>
          <a:prstGeom prst="rect">
            <a:avLst/>
          </a:prstGeom>
        </p:spPr>
      </p:pic>
      <p:pic>
        <p:nvPicPr>
          <p:cNvPr id="3" name="Picture 2">
            <a:extLst>
              <a:ext uri="{FF2B5EF4-FFF2-40B4-BE49-F238E27FC236}">
                <a16:creationId xmlns:a16="http://schemas.microsoft.com/office/drawing/2014/main" id="{05D60788-7BC5-9244-817E-DEEA1D47CCE8}"/>
              </a:ext>
            </a:extLst>
          </p:cNvPr>
          <p:cNvPicPr>
            <a:picLocks noChangeAspect="1"/>
          </p:cNvPicPr>
          <p:nvPr/>
        </p:nvPicPr>
        <p:blipFill>
          <a:blip r:embed="rId5"/>
          <a:stretch>
            <a:fillRect/>
          </a:stretch>
        </p:blipFill>
        <p:spPr>
          <a:xfrm>
            <a:off x="622365" y="3260384"/>
            <a:ext cx="5708998" cy="2902474"/>
          </a:xfrm>
          <a:prstGeom prst="rect">
            <a:avLst/>
          </a:prstGeom>
        </p:spPr>
      </p:pic>
      <p:sp>
        <p:nvSpPr>
          <p:cNvPr id="21" name="TextBox 20">
            <a:extLst>
              <a:ext uri="{FF2B5EF4-FFF2-40B4-BE49-F238E27FC236}">
                <a16:creationId xmlns:a16="http://schemas.microsoft.com/office/drawing/2014/main" id="{7AF0E4BB-B6B6-0446-921E-3B485E322FE7}"/>
              </a:ext>
            </a:extLst>
          </p:cNvPr>
          <p:cNvSpPr txBox="1"/>
          <p:nvPr/>
        </p:nvSpPr>
        <p:spPr>
          <a:xfrm>
            <a:off x="615954" y="2737531"/>
            <a:ext cx="5518242" cy="492443"/>
          </a:xfrm>
          <a:prstGeom prst="rect">
            <a:avLst/>
          </a:prstGeom>
          <a:noFill/>
        </p:spPr>
        <p:txBody>
          <a:bodyPr wrap="none" rtlCol="0">
            <a:spAutoFit/>
          </a:bodyPr>
          <a:lstStyle/>
          <a:p>
            <a:r>
              <a:rPr lang="fr-FR" sz="2600" dirty="0"/>
              <a:t>DSM à </a:t>
            </a:r>
            <a:r>
              <a:rPr lang="fr-FR" sz="2600" dirty="0" err="1"/>
              <a:t>Globalsoilmap.net</a:t>
            </a:r>
            <a:r>
              <a:rPr lang="fr-FR" sz="2600" dirty="0"/>
              <a:t> spécifications</a:t>
            </a:r>
          </a:p>
        </p:txBody>
      </p:sp>
      <p:sp>
        <p:nvSpPr>
          <p:cNvPr id="23" name="TextBox 22">
            <a:extLst>
              <a:ext uri="{FF2B5EF4-FFF2-40B4-BE49-F238E27FC236}">
                <a16:creationId xmlns:a16="http://schemas.microsoft.com/office/drawing/2014/main" id="{9D023673-B4F2-BC40-8A00-5AE4AD35CB38}"/>
              </a:ext>
            </a:extLst>
          </p:cNvPr>
          <p:cNvSpPr txBox="1"/>
          <p:nvPr/>
        </p:nvSpPr>
        <p:spPr>
          <a:xfrm>
            <a:off x="502685" y="6162858"/>
            <a:ext cx="6229526" cy="646331"/>
          </a:xfrm>
          <a:prstGeom prst="rect">
            <a:avLst/>
          </a:prstGeom>
          <a:noFill/>
        </p:spPr>
        <p:txBody>
          <a:bodyPr wrap="none" rtlCol="0">
            <a:spAutoFit/>
          </a:bodyPr>
          <a:lstStyle/>
          <a:p>
            <a:r>
              <a:rPr lang="fr-FR" dirty="0" err="1"/>
              <a:t>Viscarra</a:t>
            </a:r>
            <a:r>
              <a:rPr lang="fr-FR" dirty="0"/>
              <a:t> Rossel et al. (2015); Grundy, </a:t>
            </a:r>
            <a:r>
              <a:rPr lang="fr-FR" dirty="0" err="1"/>
              <a:t>Viscarra</a:t>
            </a:r>
            <a:r>
              <a:rPr lang="fr-FR" dirty="0"/>
              <a:t> Rossel et al. (2015)</a:t>
            </a:r>
          </a:p>
          <a:p>
            <a:r>
              <a:rPr lang="fr-FR" dirty="0"/>
              <a:t>Behrens, </a:t>
            </a:r>
            <a:r>
              <a:rPr lang="fr-FR" dirty="0" err="1"/>
              <a:t>Viscarra</a:t>
            </a:r>
            <a:r>
              <a:rPr lang="fr-FR" dirty="0"/>
              <a:t> Rossel et al. (2015) SR</a:t>
            </a:r>
          </a:p>
        </p:txBody>
      </p:sp>
      <p:cxnSp>
        <p:nvCxnSpPr>
          <p:cNvPr id="9" name="Straight Connector 8">
            <a:extLst>
              <a:ext uri="{FF2B5EF4-FFF2-40B4-BE49-F238E27FC236}">
                <a16:creationId xmlns:a16="http://schemas.microsoft.com/office/drawing/2014/main" id="{2D2B2F12-6F88-2944-99E2-4558C3AC4A9B}"/>
              </a:ext>
            </a:extLst>
          </p:cNvPr>
          <p:cNvCxnSpPr>
            <a:cxnSpLocks/>
          </p:cNvCxnSpPr>
          <p:nvPr/>
        </p:nvCxnSpPr>
        <p:spPr>
          <a:xfrm>
            <a:off x="0" y="1125538"/>
            <a:ext cx="121920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34432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5F1F2BB-6537-7748-936C-305E89C50440}"/>
              </a:ext>
            </a:extLst>
          </p:cNvPr>
          <p:cNvSpPr/>
          <p:nvPr/>
        </p:nvSpPr>
        <p:spPr>
          <a:xfrm>
            <a:off x="530227" y="492125"/>
            <a:ext cx="11371263" cy="523220"/>
          </a:xfrm>
          <a:prstGeom prst="rect">
            <a:avLst/>
          </a:prstGeom>
        </p:spPr>
        <p:txBody>
          <a:bodyPr wrap="square">
            <a:spAutoFit/>
          </a:bodyPr>
          <a:lstStyle/>
          <a:p>
            <a:r>
              <a:rPr lang="fr-FR" sz="2800" b="1" dirty="0">
                <a:latin typeface="Verdana" panose="020B0604030504040204" pitchFamily="34" charset="0"/>
                <a:ea typeface="Verdana" panose="020B0604030504040204" pitchFamily="34" charset="0"/>
                <a:cs typeface="Verdana" panose="020B0604030504040204" pitchFamily="34" charset="0"/>
              </a:rPr>
              <a:t>Stocks de C organique, composition et vulnérabilité</a:t>
            </a:r>
          </a:p>
        </p:txBody>
      </p:sp>
      <p:sp>
        <p:nvSpPr>
          <p:cNvPr id="3" name="TextBox 2">
            <a:extLst>
              <a:ext uri="{FF2B5EF4-FFF2-40B4-BE49-F238E27FC236}">
                <a16:creationId xmlns:a16="http://schemas.microsoft.com/office/drawing/2014/main" id="{E2C5C9EF-15F3-D446-A938-054FAE9336B4}"/>
              </a:ext>
            </a:extLst>
          </p:cNvPr>
          <p:cNvSpPr txBox="1"/>
          <p:nvPr/>
        </p:nvSpPr>
        <p:spPr>
          <a:xfrm>
            <a:off x="515939" y="1628316"/>
            <a:ext cx="4977958" cy="892552"/>
          </a:xfrm>
          <a:prstGeom prst="rect">
            <a:avLst/>
          </a:prstGeom>
          <a:noFill/>
        </p:spPr>
        <p:txBody>
          <a:bodyPr wrap="square" rtlCol="0">
            <a:spAutoFit/>
          </a:bodyPr>
          <a:lstStyle/>
          <a:p>
            <a:pPr marL="342900" indent="-342900">
              <a:buFont typeface="Arial" panose="020B0604020202020204" pitchFamily="34" charset="0"/>
              <a:buChar char="•"/>
            </a:pPr>
            <a:r>
              <a:rPr lang="fr-FR" sz="2600" dirty="0"/>
              <a:t>Stocks de C organiques de base pour l'Australie</a:t>
            </a:r>
          </a:p>
        </p:txBody>
      </p:sp>
      <p:pic>
        <p:nvPicPr>
          <p:cNvPr id="15" name="Picture 14">
            <a:extLst>
              <a:ext uri="{FF2B5EF4-FFF2-40B4-BE49-F238E27FC236}">
                <a16:creationId xmlns:a16="http://schemas.microsoft.com/office/drawing/2014/main" id="{E3979108-5E23-1945-84B7-3A5DF2528CB9}"/>
              </a:ext>
            </a:extLst>
          </p:cNvPr>
          <p:cNvPicPr>
            <a:picLocks noChangeAspect="1"/>
          </p:cNvPicPr>
          <p:nvPr/>
        </p:nvPicPr>
        <p:blipFill>
          <a:blip r:embed="rId3"/>
          <a:stretch>
            <a:fillRect/>
          </a:stretch>
        </p:blipFill>
        <p:spPr>
          <a:xfrm>
            <a:off x="5502284" y="1222781"/>
            <a:ext cx="6433851" cy="2693663"/>
          </a:xfrm>
          <a:prstGeom prst="rect">
            <a:avLst/>
          </a:prstGeom>
        </p:spPr>
      </p:pic>
      <p:sp>
        <p:nvSpPr>
          <p:cNvPr id="28" name="TextBox 27">
            <a:extLst>
              <a:ext uri="{FF2B5EF4-FFF2-40B4-BE49-F238E27FC236}">
                <a16:creationId xmlns:a16="http://schemas.microsoft.com/office/drawing/2014/main" id="{F97CC84A-D055-3449-9C5A-CAD70CB2E155}"/>
              </a:ext>
            </a:extLst>
          </p:cNvPr>
          <p:cNvSpPr txBox="1"/>
          <p:nvPr/>
        </p:nvSpPr>
        <p:spPr>
          <a:xfrm>
            <a:off x="515939" y="3179962"/>
            <a:ext cx="6699250" cy="892552"/>
          </a:xfrm>
          <a:prstGeom prst="rect">
            <a:avLst/>
          </a:prstGeom>
          <a:noFill/>
        </p:spPr>
        <p:txBody>
          <a:bodyPr wrap="square" rtlCol="0">
            <a:spAutoFit/>
          </a:bodyPr>
          <a:lstStyle/>
          <a:p>
            <a:pPr marL="342900" indent="-342900">
              <a:buFont typeface="Arial" panose="020B0604020202020204" pitchFamily="34" charset="0"/>
              <a:buChar char="•"/>
            </a:pPr>
            <a:r>
              <a:rPr lang="fr-FR" sz="2600" dirty="0"/>
              <a:t>Composition du C organique du sol pour éclairer la modélisation</a:t>
            </a:r>
          </a:p>
        </p:txBody>
      </p:sp>
      <p:sp>
        <p:nvSpPr>
          <p:cNvPr id="37" name="TextBox 36">
            <a:extLst>
              <a:ext uri="{FF2B5EF4-FFF2-40B4-BE49-F238E27FC236}">
                <a16:creationId xmlns:a16="http://schemas.microsoft.com/office/drawing/2014/main" id="{36AC0D58-DBC2-AB49-8AC3-73F585BCF5B9}"/>
              </a:ext>
            </a:extLst>
          </p:cNvPr>
          <p:cNvSpPr txBox="1"/>
          <p:nvPr/>
        </p:nvSpPr>
        <p:spPr>
          <a:xfrm>
            <a:off x="515938" y="2517742"/>
            <a:ext cx="3201710" cy="369332"/>
          </a:xfrm>
          <a:prstGeom prst="rect">
            <a:avLst/>
          </a:prstGeom>
          <a:noFill/>
        </p:spPr>
        <p:txBody>
          <a:bodyPr wrap="none" rtlCol="0">
            <a:spAutoFit/>
          </a:bodyPr>
          <a:lstStyle/>
          <a:p>
            <a:r>
              <a:rPr lang="fr-FR" dirty="0" err="1"/>
              <a:t>Viscarra</a:t>
            </a:r>
            <a:r>
              <a:rPr lang="fr-FR" dirty="0"/>
              <a:t> Rossel et al. (2014) GCB</a:t>
            </a:r>
          </a:p>
        </p:txBody>
      </p:sp>
      <p:sp>
        <p:nvSpPr>
          <p:cNvPr id="38" name="TextBox 37">
            <a:extLst>
              <a:ext uri="{FF2B5EF4-FFF2-40B4-BE49-F238E27FC236}">
                <a16:creationId xmlns:a16="http://schemas.microsoft.com/office/drawing/2014/main" id="{CEF6079B-7141-A046-80E6-461EBC81FC6A}"/>
              </a:ext>
            </a:extLst>
          </p:cNvPr>
          <p:cNvSpPr txBox="1"/>
          <p:nvPr/>
        </p:nvSpPr>
        <p:spPr>
          <a:xfrm>
            <a:off x="515938" y="6423340"/>
            <a:ext cx="4252318" cy="369332"/>
          </a:xfrm>
          <a:prstGeom prst="rect">
            <a:avLst/>
          </a:prstGeom>
          <a:noFill/>
        </p:spPr>
        <p:txBody>
          <a:bodyPr wrap="none" rtlCol="0">
            <a:spAutoFit/>
          </a:bodyPr>
          <a:lstStyle/>
          <a:p>
            <a:r>
              <a:rPr lang="fr-FR" dirty="0" err="1"/>
              <a:t>Viscarra</a:t>
            </a:r>
            <a:r>
              <a:rPr lang="fr-FR" dirty="0"/>
              <a:t> Rossel et al. (2018) NG (</a:t>
            </a:r>
            <a:r>
              <a:rPr lang="fr-FR" dirty="0" err="1"/>
              <a:t>submitted</a:t>
            </a:r>
            <a:r>
              <a:rPr lang="fr-FR" dirty="0"/>
              <a:t>)</a:t>
            </a:r>
          </a:p>
        </p:txBody>
      </p:sp>
      <p:grpSp>
        <p:nvGrpSpPr>
          <p:cNvPr id="43" name="Group 42">
            <a:extLst>
              <a:ext uri="{FF2B5EF4-FFF2-40B4-BE49-F238E27FC236}">
                <a16:creationId xmlns:a16="http://schemas.microsoft.com/office/drawing/2014/main" id="{DED1D495-90A1-6D48-BE73-DCAA2068B572}"/>
              </a:ext>
            </a:extLst>
          </p:cNvPr>
          <p:cNvGrpSpPr/>
          <p:nvPr/>
        </p:nvGrpSpPr>
        <p:grpSpPr>
          <a:xfrm>
            <a:off x="1000125" y="4113598"/>
            <a:ext cx="10798437" cy="2548281"/>
            <a:chOff x="1000125" y="4270766"/>
            <a:chExt cx="10798437" cy="2548281"/>
          </a:xfrm>
        </p:grpSpPr>
        <p:grpSp>
          <p:nvGrpSpPr>
            <p:cNvPr id="41" name="Group 40">
              <a:extLst>
                <a:ext uri="{FF2B5EF4-FFF2-40B4-BE49-F238E27FC236}">
                  <a16:creationId xmlns:a16="http://schemas.microsoft.com/office/drawing/2014/main" id="{FBF0F19F-43FE-4041-89FE-B9E5542F7FB5}"/>
                </a:ext>
              </a:extLst>
            </p:cNvPr>
            <p:cNvGrpSpPr/>
            <p:nvPr/>
          </p:nvGrpSpPr>
          <p:grpSpPr>
            <a:xfrm>
              <a:off x="1000125" y="4270766"/>
              <a:ext cx="8535710" cy="2548281"/>
              <a:chOff x="3400425" y="4246631"/>
              <a:chExt cx="8535710" cy="2548281"/>
            </a:xfrm>
          </p:grpSpPr>
          <p:grpSp>
            <p:nvGrpSpPr>
              <p:cNvPr id="29" name="Group 28">
                <a:extLst>
                  <a:ext uri="{FF2B5EF4-FFF2-40B4-BE49-F238E27FC236}">
                    <a16:creationId xmlns:a16="http://schemas.microsoft.com/office/drawing/2014/main" id="{4D309A39-59A2-EC47-A130-1ADA36B07268}"/>
                  </a:ext>
                </a:extLst>
              </p:cNvPr>
              <p:cNvGrpSpPr/>
              <p:nvPr/>
            </p:nvGrpSpPr>
            <p:grpSpPr>
              <a:xfrm>
                <a:off x="3400425" y="4585483"/>
                <a:ext cx="8535710" cy="1943591"/>
                <a:chOff x="3400425" y="3942539"/>
                <a:chExt cx="8535710" cy="1943591"/>
              </a:xfrm>
            </p:grpSpPr>
            <p:grpSp>
              <p:nvGrpSpPr>
                <p:cNvPr id="26" name="Group 25">
                  <a:extLst>
                    <a:ext uri="{FF2B5EF4-FFF2-40B4-BE49-F238E27FC236}">
                      <a16:creationId xmlns:a16="http://schemas.microsoft.com/office/drawing/2014/main" id="{AC9B3D60-D88F-D74C-8CC5-317B642B6186}"/>
                    </a:ext>
                  </a:extLst>
                </p:cNvPr>
                <p:cNvGrpSpPr/>
                <p:nvPr/>
              </p:nvGrpSpPr>
              <p:grpSpPr>
                <a:xfrm>
                  <a:off x="5357454" y="3942539"/>
                  <a:ext cx="6578681" cy="1943591"/>
                  <a:chOff x="2819634" y="3961552"/>
                  <a:chExt cx="6578681" cy="1943591"/>
                </a:xfrm>
              </p:grpSpPr>
              <p:pic>
                <p:nvPicPr>
                  <p:cNvPr id="17" name="Picture 16">
                    <a:extLst>
                      <a:ext uri="{FF2B5EF4-FFF2-40B4-BE49-F238E27FC236}">
                        <a16:creationId xmlns:a16="http://schemas.microsoft.com/office/drawing/2014/main" id="{B5EED64E-F211-1546-B1A8-6586B1052F62}"/>
                      </a:ext>
                    </a:extLst>
                  </p:cNvPr>
                  <p:cNvPicPr>
                    <a:picLocks noChangeAspect="1"/>
                  </p:cNvPicPr>
                  <p:nvPr/>
                </p:nvPicPr>
                <p:blipFill>
                  <a:blip r:embed="rId4"/>
                  <a:stretch>
                    <a:fillRect/>
                  </a:stretch>
                </p:blipFill>
                <p:spPr>
                  <a:xfrm>
                    <a:off x="3009854" y="4298593"/>
                    <a:ext cx="1930781" cy="1603629"/>
                  </a:xfrm>
                  <a:prstGeom prst="rect">
                    <a:avLst/>
                  </a:prstGeom>
                </p:spPr>
              </p:pic>
              <p:pic>
                <p:nvPicPr>
                  <p:cNvPr id="18" name="Picture 17">
                    <a:extLst>
                      <a:ext uri="{FF2B5EF4-FFF2-40B4-BE49-F238E27FC236}">
                        <a16:creationId xmlns:a16="http://schemas.microsoft.com/office/drawing/2014/main" id="{C7A6B17D-D997-1347-9D7A-7F5AF991FF25}"/>
                      </a:ext>
                    </a:extLst>
                  </p:cNvPr>
                  <p:cNvPicPr>
                    <a:picLocks noChangeAspect="1"/>
                  </p:cNvPicPr>
                  <p:nvPr/>
                </p:nvPicPr>
                <p:blipFill>
                  <a:blip r:embed="rId5"/>
                  <a:stretch>
                    <a:fillRect/>
                  </a:stretch>
                </p:blipFill>
                <p:spPr>
                  <a:xfrm>
                    <a:off x="5276347" y="4307356"/>
                    <a:ext cx="1922018" cy="1594866"/>
                  </a:xfrm>
                  <a:prstGeom prst="rect">
                    <a:avLst/>
                  </a:prstGeom>
                </p:spPr>
              </p:pic>
              <p:pic>
                <p:nvPicPr>
                  <p:cNvPr id="19" name="Picture 18">
                    <a:extLst>
                      <a:ext uri="{FF2B5EF4-FFF2-40B4-BE49-F238E27FC236}">
                        <a16:creationId xmlns:a16="http://schemas.microsoft.com/office/drawing/2014/main" id="{16D1104C-1D29-4745-8F03-6F244B948F7F}"/>
                      </a:ext>
                    </a:extLst>
                  </p:cNvPr>
                  <p:cNvPicPr>
                    <a:picLocks noChangeAspect="1"/>
                  </p:cNvPicPr>
                  <p:nvPr/>
                </p:nvPicPr>
                <p:blipFill>
                  <a:blip r:embed="rId6"/>
                  <a:stretch>
                    <a:fillRect/>
                  </a:stretch>
                </p:blipFill>
                <p:spPr>
                  <a:xfrm>
                    <a:off x="7467534" y="4307356"/>
                    <a:ext cx="1930781" cy="1597787"/>
                  </a:xfrm>
                  <a:prstGeom prst="rect">
                    <a:avLst/>
                  </a:prstGeom>
                </p:spPr>
              </p:pic>
              <p:sp>
                <p:nvSpPr>
                  <p:cNvPr id="23" name="Rectangle 22">
                    <a:extLst>
                      <a:ext uri="{FF2B5EF4-FFF2-40B4-BE49-F238E27FC236}">
                        <a16:creationId xmlns:a16="http://schemas.microsoft.com/office/drawing/2014/main" id="{7083A758-1B78-0F41-B38A-061D5A726C32}"/>
                      </a:ext>
                    </a:extLst>
                  </p:cNvPr>
                  <p:cNvSpPr/>
                  <p:nvPr/>
                </p:nvSpPr>
                <p:spPr>
                  <a:xfrm>
                    <a:off x="2819634" y="3961552"/>
                    <a:ext cx="2536742" cy="369332"/>
                  </a:xfrm>
                  <a:prstGeom prst="rect">
                    <a:avLst/>
                  </a:prstGeom>
                </p:spPr>
                <p:txBody>
                  <a:bodyPr wrap="square">
                    <a:spAutoFit/>
                  </a:bodyPr>
                  <a:lstStyle/>
                  <a:p>
                    <a:r>
                      <a:rPr lang="en-US" b="1" dirty="0">
                        <a:ea typeface="Helvetica" charset="0"/>
                        <a:cs typeface="Helvetica" charset="0"/>
                      </a:rPr>
                      <a:t>Particulate 2–0.05 mm</a:t>
                    </a:r>
                    <a:endParaRPr lang="en-US" b="1" dirty="0"/>
                  </a:p>
                </p:txBody>
              </p:sp>
              <p:sp>
                <p:nvSpPr>
                  <p:cNvPr id="24" name="Rectangle 23">
                    <a:extLst>
                      <a:ext uri="{FF2B5EF4-FFF2-40B4-BE49-F238E27FC236}">
                        <a16:creationId xmlns:a16="http://schemas.microsoft.com/office/drawing/2014/main" id="{B7A85285-51E4-D244-944F-58A597BEF356}"/>
                      </a:ext>
                    </a:extLst>
                  </p:cNvPr>
                  <p:cNvSpPr/>
                  <p:nvPr/>
                </p:nvSpPr>
                <p:spPr>
                  <a:xfrm>
                    <a:off x="5366338" y="3961552"/>
                    <a:ext cx="1864613" cy="369332"/>
                  </a:xfrm>
                  <a:prstGeom prst="rect">
                    <a:avLst/>
                  </a:prstGeom>
                </p:spPr>
                <p:txBody>
                  <a:bodyPr wrap="none">
                    <a:spAutoFit/>
                  </a:bodyPr>
                  <a:lstStyle/>
                  <a:p>
                    <a:r>
                      <a:rPr lang="en-US" b="1" dirty="0">
                        <a:ea typeface="Helvetica" charset="0"/>
                        <a:cs typeface="Helvetica" charset="0"/>
                      </a:rPr>
                      <a:t>Humus &lt;0.05 mm</a:t>
                    </a:r>
                    <a:endParaRPr lang="en-US" b="1" dirty="0"/>
                  </a:p>
                </p:txBody>
              </p:sp>
              <p:sp>
                <p:nvSpPr>
                  <p:cNvPr id="25" name="Rectangle 24">
                    <a:extLst>
                      <a:ext uri="{FF2B5EF4-FFF2-40B4-BE49-F238E27FC236}">
                        <a16:creationId xmlns:a16="http://schemas.microsoft.com/office/drawing/2014/main" id="{977605C2-C9D9-C64F-AA80-5D7EB1132634}"/>
                      </a:ext>
                    </a:extLst>
                  </p:cNvPr>
                  <p:cNvSpPr/>
                  <p:nvPr/>
                </p:nvSpPr>
                <p:spPr>
                  <a:xfrm>
                    <a:off x="7495524" y="3961552"/>
                    <a:ext cx="1769331" cy="369332"/>
                  </a:xfrm>
                  <a:prstGeom prst="rect">
                    <a:avLst/>
                  </a:prstGeom>
                </p:spPr>
                <p:txBody>
                  <a:bodyPr wrap="none">
                    <a:spAutoFit/>
                  </a:bodyPr>
                  <a:lstStyle/>
                  <a:p>
                    <a:r>
                      <a:rPr lang="en-US" b="1" dirty="0">
                        <a:ea typeface="Helvetica" charset="0"/>
                        <a:cs typeface="Helvetica" charset="0"/>
                      </a:rPr>
                      <a:t>Resistant &lt;2 mm</a:t>
                    </a:r>
                    <a:endParaRPr lang="en-US" b="1" dirty="0"/>
                  </a:p>
                </p:txBody>
              </p:sp>
            </p:grpSp>
            <p:pic>
              <p:nvPicPr>
                <p:cNvPr id="27" name="Picture 26">
                  <a:extLst>
                    <a:ext uri="{FF2B5EF4-FFF2-40B4-BE49-F238E27FC236}">
                      <a16:creationId xmlns:a16="http://schemas.microsoft.com/office/drawing/2014/main" id="{2268FCCC-DA8E-DE45-95F3-6F26FE0C7386}"/>
                    </a:ext>
                  </a:extLst>
                </p:cNvPr>
                <p:cNvPicPr>
                  <a:picLocks noChangeAspect="1"/>
                </p:cNvPicPr>
                <p:nvPr/>
              </p:nvPicPr>
              <p:blipFill>
                <a:blip r:embed="rId7"/>
                <a:stretch>
                  <a:fillRect/>
                </a:stretch>
              </p:blipFill>
              <p:spPr>
                <a:xfrm>
                  <a:off x="3400425" y="4179867"/>
                  <a:ext cx="1907290" cy="1703342"/>
                </a:xfrm>
                <a:prstGeom prst="rect">
                  <a:avLst/>
                </a:prstGeom>
              </p:spPr>
            </p:pic>
          </p:grpSp>
          <p:grpSp>
            <p:nvGrpSpPr>
              <p:cNvPr id="31" name="Group 30">
                <a:extLst>
                  <a:ext uri="{FF2B5EF4-FFF2-40B4-BE49-F238E27FC236}">
                    <a16:creationId xmlns:a16="http://schemas.microsoft.com/office/drawing/2014/main" id="{A457A713-9AAA-6442-AADF-9FDD88360CD1}"/>
                  </a:ext>
                </a:extLst>
              </p:cNvPr>
              <p:cNvGrpSpPr/>
              <p:nvPr/>
            </p:nvGrpSpPr>
            <p:grpSpPr>
              <a:xfrm>
                <a:off x="10219391" y="6303372"/>
                <a:ext cx="1502706" cy="491540"/>
                <a:chOff x="3185253" y="4037690"/>
                <a:chExt cx="2072640" cy="664262"/>
              </a:xfrm>
            </p:grpSpPr>
            <p:sp>
              <p:nvSpPr>
                <p:cNvPr id="32" name="TextBox 31">
                  <a:extLst>
                    <a:ext uri="{FF2B5EF4-FFF2-40B4-BE49-F238E27FC236}">
                      <a16:creationId xmlns:a16="http://schemas.microsoft.com/office/drawing/2014/main" id="{9DBB8667-26EC-4146-811F-BE56E47A0D1B}"/>
                    </a:ext>
                  </a:extLst>
                </p:cNvPr>
                <p:cNvSpPr txBox="1"/>
                <p:nvPr/>
              </p:nvSpPr>
              <p:spPr>
                <a:xfrm>
                  <a:off x="3243072" y="4037690"/>
                  <a:ext cx="861133" cy="276999"/>
                </a:xfrm>
                <a:prstGeom prst="rect">
                  <a:avLst/>
                </a:prstGeom>
                <a:noFill/>
              </p:spPr>
              <p:txBody>
                <a:bodyPr wrap="none" rtlCol="0">
                  <a:spAutoFit/>
                </a:bodyPr>
                <a:lstStyle/>
                <a:p>
                  <a:r>
                    <a:rPr lang="en-US" sz="1200" b="1" i="1" dirty="0">
                      <a:latin typeface="Helvetica" charset="0"/>
                      <a:ea typeface="Helvetica" charset="0"/>
                      <a:cs typeface="Helvetica" charset="0"/>
                    </a:rPr>
                    <a:t>S</a:t>
                  </a:r>
                  <a:r>
                    <a:rPr lang="en-US" sz="1200" b="1" baseline="-25000" dirty="0">
                      <a:latin typeface="Helvetica" charset="0"/>
                      <a:ea typeface="Helvetica" charset="0"/>
                      <a:cs typeface="Helvetica" charset="0"/>
                    </a:rPr>
                    <a:t>CF </a:t>
                  </a:r>
                  <a:r>
                    <a:rPr lang="en-US" sz="1200" b="1" dirty="0">
                      <a:latin typeface="Helvetica" charset="0"/>
                      <a:ea typeface="Helvetica" charset="0"/>
                      <a:cs typeface="Helvetica" charset="0"/>
                    </a:rPr>
                    <a:t>/t ha</a:t>
                  </a:r>
                  <a:r>
                    <a:rPr lang="en-US" sz="1200" b="1" baseline="30000" dirty="0">
                      <a:latin typeface="Helvetica" charset="0"/>
                      <a:ea typeface="Helvetica" charset="0"/>
                      <a:cs typeface="Helvetica" charset="0"/>
                    </a:rPr>
                    <a:t>-1</a:t>
                  </a:r>
                </a:p>
              </p:txBody>
            </p:sp>
            <p:pic>
              <p:nvPicPr>
                <p:cNvPr id="33" name="Picture 32">
                  <a:extLst>
                    <a:ext uri="{FF2B5EF4-FFF2-40B4-BE49-F238E27FC236}">
                      <a16:creationId xmlns:a16="http://schemas.microsoft.com/office/drawing/2014/main" id="{9D8BDF37-AE66-D24D-9DBB-0EE7D350F2A1}"/>
                    </a:ext>
                  </a:extLst>
                </p:cNvPr>
                <p:cNvPicPr>
                  <a:picLocks noChangeAspect="1"/>
                </p:cNvPicPr>
                <p:nvPr/>
              </p:nvPicPr>
              <p:blipFill rotWithShape="1">
                <a:blip r:embed="rId8">
                  <a:extLst>
                    <a:ext uri="{28A0092B-C50C-407E-A947-70E740481C1C}">
                      <a14:useLocalDpi xmlns:a14="http://schemas.microsoft.com/office/drawing/2010/main" val="0"/>
                    </a:ext>
                  </a:extLst>
                </a:blip>
                <a:srcRect l="18719" t="86779" r="34673" b="2138"/>
                <a:stretch/>
              </p:blipFill>
              <p:spPr>
                <a:xfrm>
                  <a:off x="3185253" y="4314687"/>
                  <a:ext cx="2072640" cy="387265"/>
                </a:xfrm>
                <a:prstGeom prst="rect">
                  <a:avLst/>
                </a:prstGeom>
              </p:spPr>
            </p:pic>
          </p:grpSp>
          <p:sp>
            <p:nvSpPr>
              <p:cNvPr id="34" name="Notched Right Arrow 33">
                <a:extLst>
                  <a:ext uri="{FF2B5EF4-FFF2-40B4-BE49-F238E27FC236}">
                    <a16:creationId xmlns:a16="http://schemas.microsoft.com/office/drawing/2014/main" id="{DA38BC4E-6542-3549-9984-59B11848F085}"/>
                  </a:ext>
                </a:extLst>
              </p:cNvPr>
              <p:cNvSpPr/>
              <p:nvPr/>
            </p:nvSpPr>
            <p:spPr>
              <a:xfrm>
                <a:off x="7110158" y="4370934"/>
                <a:ext cx="3463321" cy="152775"/>
              </a:xfrm>
              <a:prstGeom prst="notchedRightArrow">
                <a:avLst>
                  <a:gd name="adj1" fmla="val 57095"/>
                  <a:gd name="adj2" fmla="val 75896"/>
                </a:avLst>
              </a:prstGeom>
              <a:gradFill flip="none" rotWithShape="1">
                <a:gsLst>
                  <a:gs pos="10000">
                    <a:schemeClr val="accent6">
                      <a:lumMod val="60000"/>
                      <a:lumOff val="40000"/>
                    </a:schemeClr>
                  </a:gs>
                  <a:gs pos="64000">
                    <a:schemeClr val="tx1">
                      <a:lumMod val="50000"/>
                      <a:lumOff val="50000"/>
                    </a:schemeClr>
                  </a:gs>
                  <a:gs pos="95000">
                    <a:schemeClr val="tx1"/>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ED085369-2562-7C4A-8D20-2E031F528F80}"/>
                  </a:ext>
                </a:extLst>
              </p:cNvPr>
              <p:cNvSpPr/>
              <p:nvPr/>
            </p:nvSpPr>
            <p:spPr>
              <a:xfrm>
                <a:off x="5465853" y="4268225"/>
                <a:ext cx="1578958" cy="369332"/>
              </a:xfrm>
              <a:prstGeom prst="rect">
                <a:avLst/>
              </a:prstGeom>
            </p:spPr>
            <p:txBody>
              <a:bodyPr wrap="none">
                <a:spAutoFit/>
              </a:bodyPr>
              <a:lstStyle/>
              <a:p>
                <a:r>
                  <a:rPr lang="en-US" dirty="0">
                    <a:ea typeface="Helvetica" charset="0"/>
                    <a:cs typeface="Helvetica" charset="0"/>
                  </a:rPr>
                  <a:t>Decomposable</a:t>
                </a:r>
                <a:endParaRPr lang="fr-FR" dirty="0"/>
              </a:p>
            </p:txBody>
          </p:sp>
          <p:sp>
            <p:nvSpPr>
              <p:cNvPr id="36" name="Rectangle 35">
                <a:extLst>
                  <a:ext uri="{FF2B5EF4-FFF2-40B4-BE49-F238E27FC236}">
                    <a16:creationId xmlns:a16="http://schemas.microsoft.com/office/drawing/2014/main" id="{75642B07-DE17-8145-A4BC-EE42A9846CB9}"/>
                  </a:ext>
                </a:extLst>
              </p:cNvPr>
              <p:cNvSpPr/>
              <p:nvPr/>
            </p:nvSpPr>
            <p:spPr>
              <a:xfrm>
                <a:off x="10670194" y="4246631"/>
                <a:ext cx="1032334" cy="369332"/>
              </a:xfrm>
              <a:prstGeom prst="rect">
                <a:avLst/>
              </a:prstGeom>
            </p:spPr>
            <p:txBody>
              <a:bodyPr wrap="none">
                <a:spAutoFit/>
              </a:bodyPr>
              <a:lstStyle/>
              <a:p>
                <a:r>
                  <a:rPr lang="en-US" dirty="0">
                    <a:ea typeface="Helvetica" charset="0"/>
                    <a:cs typeface="Helvetica" charset="0"/>
                  </a:rPr>
                  <a:t>Resistant</a:t>
                </a:r>
                <a:endParaRPr lang="fr-FR" dirty="0"/>
              </a:p>
            </p:txBody>
          </p:sp>
        </p:grpSp>
        <p:pic>
          <p:nvPicPr>
            <p:cNvPr id="40" name="Picture 39">
              <a:extLst>
                <a:ext uri="{FF2B5EF4-FFF2-40B4-BE49-F238E27FC236}">
                  <a16:creationId xmlns:a16="http://schemas.microsoft.com/office/drawing/2014/main" id="{6A24C12A-DCDC-194A-8E38-C32F1CFD092E}"/>
                </a:ext>
              </a:extLst>
            </p:cNvPr>
            <p:cNvPicPr>
              <a:picLocks noChangeAspect="1"/>
            </p:cNvPicPr>
            <p:nvPr/>
          </p:nvPicPr>
          <p:blipFill rotWithShape="1">
            <a:blip r:embed="rId9"/>
            <a:srcRect r="36162"/>
            <a:stretch/>
          </p:blipFill>
          <p:spPr>
            <a:xfrm>
              <a:off x="9750889" y="4768809"/>
              <a:ext cx="2047673" cy="1920046"/>
            </a:xfrm>
            <a:prstGeom prst="rect">
              <a:avLst/>
            </a:prstGeom>
          </p:spPr>
        </p:pic>
        <p:sp>
          <p:nvSpPr>
            <p:cNvPr id="42" name="Rectangle 41">
              <a:extLst>
                <a:ext uri="{FF2B5EF4-FFF2-40B4-BE49-F238E27FC236}">
                  <a16:creationId xmlns:a16="http://schemas.microsoft.com/office/drawing/2014/main" id="{A4102AB1-13C0-844B-8F68-455A5C6D0EC3}"/>
                </a:ext>
              </a:extLst>
            </p:cNvPr>
            <p:cNvSpPr/>
            <p:nvPr/>
          </p:nvSpPr>
          <p:spPr>
            <a:xfrm>
              <a:off x="9919105" y="4609618"/>
              <a:ext cx="1404167" cy="369332"/>
            </a:xfrm>
            <a:prstGeom prst="rect">
              <a:avLst/>
            </a:prstGeom>
          </p:spPr>
          <p:txBody>
            <a:bodyPr wrap="none">
              <a:spAutoFit/>
            </a:bodyPr>
            <a:lstStyle/>
            <a:p>
              <a:r>
                <a:rPr lang="en-US" b="1" dirty="0">
                  <a:ea typeface="Helvetica" charset="0"/>
                  <a:cs typeface="Helvetica" charset="0"/>
                </a:rPr>
                <a:t>Vulnerability</a:t>
              </a:r>
              <a:endParaRPr lang="en-US" b="1" dirty="0"/>
            </a:p>
          </p:txBody>
        </p:sp>
      </p:grpSp>
      <p:cxnSp>
        <p:nvCxnSpPr>
          <p:cNvPr id="30" name="Straight Connector 29">
            <a:extLst>
              <a:ext uri="{FF2B5EF4-FFF2-40B4-BE49-F238E27FC236}">
                <a16:creationId xmlns:a16="http://schemas.microsoft.com/office/drawing/2014/main" id="{DA4E897E-A73B-0D44-8497-F6BF987C7054}"/>
              </a:ext>
            </a:extLst>
          </p:cNvPr>
          <p:cNvCxnSpPr>
            <a:cxnSpLocks/>
          </p:cNvCxnSpPr>
          <p:nvPr/>
        </p:nvCxnSpPr>
        <p:spPr>
          <a:xfrm>
            <a:off x="0" y="1125538"/>
            <a:ext cx="121920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72977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898A0FA-9DD5-C34A-8A9C-6DE3B43527A6}"/>
              </a:ext>
            </a:extLst>
          </p:cNvPr>
          <p:cNvSpPr txBox="1"/>
          <p:nvPr/>
        </p:nvSpPr>
        <p:spPr>
          <a:xfrm>
            <a:off x="515938" y="492780"/>
            <a:ext cx="3276859" cy="523220"/>
          </a:xfrm>
          <a:prstGeom prst="rect">
            <a:avLst/>
          </a:prstGeom>
          <a:noFill/>
        </p:spPr>
        <p:txBody>
          <a:bodyPr wrap="none" rtlCol="0">
            <a:spAutoFit/>
          </a:bodyPr>
          <a:lstStyle/>
          <a:p>
            <a:r>
              <a:rPr lang="fr-FR" sz="2800" b="1" dirty="0">
                <a:latin typeface="Verdana" panose="020B0604030504040204" pitchFamily="34" charset="0"/>
                <a:ea typeface="Verdana" panose="020B0604030504040204" pitchFamily="34" charset="0"/>
                <a:cs typeface="Verdana" panose="020B0604030504040204" pitchFamily="34" charset="0"/>
              </a:rPr>
              <a:t>Postes occupés</a:t>
            </a:r>
          </a:p>
        </p:txBody>
      </p:sp>
      <p:sp>
        <p:nvSpPr>
          <p:cNvPr id="3" name="TextBox 2">
            <a:extLst>
              <a:ext uri="{FF2B5EF4-FFF2-40B4-BE49-F238E27FC236}">
                <a16:creationId xmlns:a16="http://schemas.microsoft.com/office/drawing/2014/main" id="{BFF6E5BE-ED16-0048-88DE-5D72514C3F27}"/>
              </a:ext>
            </a:extLst>
          </p:cNvPr>
          <p:cNvSpPr txBox="1"/>
          <p:nvPr/>
        </p:nvSpPr>
        <p:spPr>
          <a:xfrm>
            <a:off x="515938" y="1299090"/>
            <a:ext cx="11676062" cy="5293757"/>
          </a:xfrm>
          <a:prstGeom prst="rect">
            <a:avLst/>
          </a:prstGeom>
          <a:noFill/>
        </p:spPr>
        <p:txBody>
          <a:bodyPr wrap="square" rtlCol="0">
            <a:spAutoFit/>
          </a:bodyPr>
          <a:lstStyle/>
          <a:p>
            <a:r>
              <a:rPr lang="fr-FR" sz="2600" dirty="0">
                <a:ea typeface="Verdana" panose="020B0604030504040204" pitchFamily="34" charset="0"/>
                <a:cs typeface="Verdana" panose="020B0604030504040204" pitchFamily="34" charset="0"/>
              </a:rPr>
              <a:t>1996–2000 PhD </a:t>
            </a:r>
            <a:r>
              <a:rPr lang="fr-FR" sz="2600" dirty="0" err="1">
                <a:ea typeface="Verdana" panose="020B0604030504040204" pitchFamily="34" charset="0"/>
                <a:cs typeface="Verdana" panose="020B0604030504040204" pitchFamily="34" charset="0"/>
              </a:rPr>
              <a:t>Soil</a:t>
            </a:r>
            <a:r>
              <a:rPr lang="fr-FR" sz="2600" dirty="0">
                <a:ea typeface="Verdana" panose="020B0604030504040204" pitchFamily="34" charset="0"/>
                <a:cs typeface="Verdana" panose="020B0604030504040204" pitchFamily="34" charset="0"/>
              </a:rPr>
              <a:t> science, </a:t>
            </a:r>
            <a:r>
              <a:rPr lang="fr-FR" sz="2600" dirty="0" err="1">
                <a:ea typeface="Verdana" panose="020B0604030504040204" pitchFamily="34" charset="0"/>
                <a:cs typeface="Verdana" panose="020B0604030504040204" pitchFamily="34" charset="0"/>
              </a:rPr>
              <a:t>precision</a:t>
            </a:r>
            <a:r>
              <a:rPr lang="fr-FR" sz="2600" dirty="0">
                <a:ea typeface="Verdana" panose="020B0604030504040204" pitchFamily="34" charset="0"/>
                <a:cs typeface="Verdana" panose="020B0604030504040204" pitchFamily="34" charset="0"/>
              </a:rPr>
              <a:t> agriculture, </a:t>
            </a:r>
            <a:r>
              <a:rPr lang="fr-FR" sz="2600" dirty="0" err="1">
                <a:ea typeface="Verdana" panose="020B0604030504040204" pitchFamily="34" charset="0"/>
                <a:cs typeface="Verdana" panose="020B0604030504040204" pitchFamily="34" charset="0"/>
              </a:rPr>
              <a:t>University</a:t>
            </a:r>
            <a:r>
              <a:rPr lang="fr-FR" sz="2600" dirty="0">
                <a:ea typeface="Verdana" panose="020B0604030504040204" pitchFamily="34" charset="0"/>
                <a:cs typeface="Verdana" panose="020B0604030504040204" pitchFamily="34" charset="0"/>
              </a:rPr>
              <a:t> of Sydney</a:t>
            </a:r>
          </a:p>
          <a:p>
            <a:endParaRPr lang="fr-FR" sz="2600" dirty="0">
              <a:ea typeface="Verdana" panose="020B0604030504040204" pitchFamily="34" charset="0"/>
              <a:cs typeface="Verdana" panose="020B0604030504040204" pitchFamily="34" charset="0"/>
            </a:endParaRPr>
          </a:p>
          <a:p>
            <a:r>
              <a:rPr lang="fr-FR" sz="2600" dirty="0">
                <a:ea typeface="Verdana" panose="020B0604030504040204" pitchFamily="34" charset="0"/>
                <a:cs typeface="Verdana" panose="020B0604030504040204" pitchFamily="34" charset="0"/>
              </a:rPr>
              <a:t>2000 </a:t>
            </a:r>
            <a:r>
              <a:rPr lang="fr-FR" sz="2600" dirty="0" err="1">
                <a:ea typeface="Verdana" panose="020B0604030504040204" pitchFamily="34" charset="0"/>
                <a:cs typeface="Verdana" panose="020B0604030504040204" pitchFamily="34" charset="0"/>
              </a:rPr>
              <a:t>Post-doctoral</a:t>
            </a:r>
            <a:r>
              <a:rPr lang="fr-FR" sz="2600" dirty="0">
                <a:ea typeface="Verdana" panose="020B0604030504040204" pitchFamily="34" charset="0"/>
                <a:cs typeface="Verdana" panose="020B0604030504040204" pitchFamily="34" charset="0"/>
              </a:rPr>
              <a:t> </a:t>
            </a:r>
            <a:r>
              <a:rPr lang="fr-FR" sz="2600" dirty="0" err="1">
                <a:ea typeface="Verdana" panose="020B0604030504040204" pitchFamily="34" charset="0"/>
                <a:cs typeface="Verdana" panose="020B0604030504040204" pitchFamily="34" charset="0"/>
              </a:rPr>
              <a:t>Researcher</a:t>
            </a:r>
            <a:r>
              <a:rPr lang="fr-FR" sz="2600" dirty="0">
                <a:ea typeface="Verdana" panose="020B0604030504040204" pitchFamily="34" charset="0"/>
                <a:cs typeface="Verdana" panose="020B0604030504040204" pitchFamily="34" charset="0"/>
              </a:rPr>
              <a:t>, INRA, Rennes, France. </a:t>
            </a:r>
          </a:p>
          <a:p>
            <a:endParaRPr lang="fr-FR" sz="2600" dirty="0">
              <a:ea typeface="Verdana" panose="020B0604030504040204" pitchFamily="34" charset="0"/>
              <a:cs typeface="Verdana" panose="020B0604030504040204" pitchFamily="34" charset="0"/>
            </a:endParaRPr>
          </a:p>
          <a:p>
            <a:r>
              <a:rPr lang="fr-FR" sz="2600" dirty="0">
                <a:ea typeface="Verdana" panose="020B0604030504040204" pitchFamily="34" charset="0"/>
                <a:cs typeface="Verdana" panose="020B0604030504040204" pitchFamily="34" charset="0"/>
              </a:rPr>
              <a:t>2001 </a:t>
            </a:r>
            <a:r>
              <a:rPr lang="fr-FR" sz="2600" dirty="0" err="1">
                <a:ea typeface="Verdana" panose="020B0604030504040204" pitchFamily="34" charset="0"/>
                <a:cs typeface="Verdana" panose="020B0604030504040204" pitchFamily="34" charset="0"/>
              </a:rPr>
              <a:t>Research</a:t>
            </a:r>
            <a:r>
              <a:rPr lang="fr-FR" sz="2600" dirty="0">
                <a:ea typeface="Verdana" panose="020B0604030504040204" pitchFamily="34" charset="0"/>
                <a:cs typeface="Verdana" panose="020B0604030504040204" pitchFamily="34" charset="0"/>
              </a:rPr>
              <a:t> </a:t>
            </a:r>
            <a:r>
              <a:rPr lang="fr-FR" sz="2600" dirty="0" err="1">
                <a:ea typeface="Verdana" panose="020B0604030504040204" pitchFamily="34" charset="0"/>
                <a:cs typeface="Verdana" panose="020B0604030504040204" pitchFamily="34" charset="0"/>
              </a:rPr>
              <a:t>Fellow</a:t>
            </a:r>
            <a:r>
              <a:rPr lang="fr-FR" sz="2600" dirty="0">
                <a:ea typeface="Verdana" panose="020B0604030504040204" pitchFamily="34" charset="0"/>
                <a:cs typeface="Verdana" panose="020B0604030504040204" pitchFamily="34" charset="0"/>
              </a:rPr>
              <a:t>, </a:t>
            </a:r>
            <a:r>
              <a:rPr lang="fr-FR" sz="2600" dirty="0" err="1">
                <a:ea typeface="Verdana" panose="020B0604030504040204" pitchFamily="34" charset="0"/>
                <a:cs typeface="Verdana" panose="020B0604030504040204" pitchFamily="34" charset="0"/>
              </a:rPr>
              <a:t>University</a:t>
            </a:r>
            <a:r>
              <a:rPr lang="fr-FR" sz="2600" dirty="0">
                <a:ea typeface="Verdana" panose="020B0604030504040204" pitchFamily="34" charset="0"/>
                <a:cs typeface="Verdana" panose="020B0604030504040204" pitchFamily="34" charset="0"/>
              </a:rPr>
              <a:t> of Sydney.</a:t>
            </a:r>
          </a:p>
          <a:p>
            <a:endParaRPr lang="fr-FR" sz="2600" dirty="0">
              <a:ea typeface="Verdana" panose="020B0604030504040204" pitchFamily="34" charset="0"/>
              <a:cs typeface="Verdana" panose="020B0604030504040204" pitchFamily="34" charset="0"/>
            </a:endParaRPr>
          </a:p>
          <a:p>
            <a:r>
              <a:rPr lang="fr-FR" sz="2600" dirty="0">
                <a:ea typeface="Verdana" panose="020B0604030504040204" pitchFamily="34" charset="0"/>
                <a:cs typeface="Verdana" panose="020B0604030504040204" pitchFamily="34" charset="0"/>
              </a:rPr>
              <a:t>2005 Senior </a:t>
            </a:r>
            <a:r>
              <a:rPr lang="fr-FR" sz="2600" dirty="0" err="1">
                <a:ea typeface="Verdana" panose="020B0604030504040204" pitchFamily="34" charset="0"/>
                <a:cs typeface="Verdana" panose="020B0604030504040204" pitchFamily="34" charset="0"/>
              </a:rPr>
              <a:t>Research</a:t>
            </a:r>
            <a:r>
              <a:rPr lang="fr-FR" sz="2600" dirty="0">
                <a:ea typeface="Verdana" panose="020B0604030504040204" pitchFamily="34" charset="0"/>
                <a:cs typeface="Verdana" panose="020B0604030504040204" pitchFamily="34" charset="0"/>
              </a:rPr>
              <a:t> </a:t>
            </a:r>
            <a:r>
              <a:rPr lang="fr-FR" sz="2600" dirty="0" err="1">
                <a:ea typeface="Verdana" panose="020B0604030504040204" pitchFamily="34" charset="0"/>
                <a:cs typeface="Verdana" panose="020B0604030504040204" pitchFamily="34" charset="0"/>
              </a:rPr>
              <a:t>Fellow</a:t>
            </a:r>
            <a:r>
              <a:rPr lang="fr-FR" sz="2600" dirty="0">
                <a:ea typeface="Verdana" panose="020B0604030504040204" pitchFamily="34" charset="0"/>
                <a:cs typeface="Verdana" panose="020B0604030504040204" pitchFamily="34" charset="0"/>
              </a:rPr>
              <a:t>, </a:t>
            </a:r>
            <a:r>
              <a:rPr lang="fr-FR" sz="2600" dirty="0" err="1">
                <a:ea typeface="Verdana" panose="020B0604030504040204" pitchFamily="34" charset="0"/>
                <a:cs typeface="Verdana" panose="020B0604030504040204" pitchFamily="34" charset="0"/>
              </a:rPr>
              <a:t>University</a:t>
            </a:r>
            <a:r>
              <a:rPr lang="fr-FR" sz="2600" dirty="0">
                <a:ea typeface="Verdana" panose="020B0604030504040204" pitchFamily="34" charset="0"/>
                <a:cs typeface="Verdana" panose="020B0604030504040204" pitchFamily="34" charset="0"/>
              </a:rPr>
              <a:t> of Sydney.</a:t>
            </a:r>
          </a:p>
          <a:p>
            <a:endParaRPr lang="fr-FR" sz="2600" dirty="0">
              <a:ea typeface="Verdana" panose="020B0604030504040204" pitchFamily="34" charset="0"/>
              <a:cs typeface="Verdana" panose="020B0604030504040204" pitchFamily="34" charset="0"/>
            </a:endParaRPr>
          </a:p>
          <a:p>
            <a:r>
              <a:rPr lang="fr-FR" sz="2600" dirty="0">
                <a:ea typeface="Verdana" panose="020B0604030504040204" pitchFamily="34" charset="0"/>
                <a:cs typeface="Verdana" panose="020B0604030504040204" pitchFamily="34" charset="0"/>
              </a:rPr>
              <a:t>2008 Principal </a:t>
            </a:r>
            <a:r>
              <a:rPr lang="fr-FR" sz="2600" dirty="0" err="1">
                <a:ea typeface="Verdana" panose="020B0604030504040204" pitchFamily="34" charset="0"/>
                <a:cs typeface="Verdana" panose="020B0604030504040204" pitchFamily="34" charset="0"/>
              </a:rPr>
              <a:t>Research</a:t>
            </a:r>
            <a:r>
              <a:rPr lang="fr-FR" sz="2600" dirty="0">
                <a:ea typeface="Verdana" panose="020B0604030504040204" pitchFamily="34" charset="0"/>
                <a:cs typeface="Verdana" panose="020B0604030504040204" pitchFamily="34" charset="0"/>
              </a:rPr>
              <a:t> </a:t>
            </a:r>
            <a:r>
              <a:rPr lang="fr-FR" sz="2600" dirty="0" err="1">
                <a:ea typeface="Verdana" panose="020B0604030504040204" pitchFamily="34" charset="0"/>
                <a:cs typeface="Verdana" panose="020B0604030504040204" pitchFamily="34" charset="0"/>
              </a:rPr>
              <a:t>Scientist</a:t>
            </a:r>
            <a:r>
              <a:rPr lang="fr-FR" sz="2600" dirty="0">
                <a:ea typeface="Verdana" panose="020B0604030504040204" pitchFamily="34" charset="0"/>
                <a:cs typeface="Verdana" panose="020B0604030504040204" pitchFamily="34" charset="0"/>
              </a:rPr>
              <a:t>, CSIRO.</a:t>
            </a:r>
          </a:p>
          <a:p>
            <a:endParaRPr lang="fr-FR" sz="2600" dirty="0">
              <a:ea typeface="Verdana" panose="020B0604030504040204" pitchFamily="34" charset="0"/>
              <a:cs typeface="Verdana" panose="020B0604030504040204" pitchFamily="34" charset="0"/>
            </a:endParaRPr>
          </a:p>
          <a:p>
            <a:r>
              <a:rPr lang="fr-FR" sz="2600" dirty="0">
                <a:ea typeface="Verdana" panose="020B0604030504040204" pitchFamily="34" charset="0"/>
                <a:cs typeface="Verdana" panose="020B0604030504040204" pitchFamily="34" charset="0"/>
              </a:rPr>
              <a:t>2016 Senior Principal </a:t>
            </a:r>
            <a:r>
              <a:rPr lang="fr-FR" sz="2600" dirty="0" err="1">
                <a:ea typeface="Verdana" panose="020B0604030504040204" pitchFamily="34" charset="0"/>
                <a:cs typeface="Verdana" panose="020B0604030504040204" pitchFamily="34" charset="0"/>
              </a:rPr>
              <a:t>Research</a:t>
            </a:r>
            <a:r>
              <a:rPr lang="fr-FR" sz="2600" dirty="0">
                <a:ea typeface="Verdana" panose="020B0604030504040204" pitchFamily="34" charset="0"/>
                <a:cs typeface="Verdana" panose="020B0604030504040204" pitchFamily="34" charset="0"/>
              </a:rPr>
              <a:t> </a:t>
            </a:r>
            <a:r>
              <a:rPr lang="fr-FR" sz="2600" dirty="0" err="1">
                <a:ea typeface="Verdana" panose="020B0604030504040204" pitchFamily="34" charset="0"/>
                <a:cs typeface="Verdana" panose="020B0604030504040204" pitchFamily="34" charset="0"/>
              </a:rPr>
              <a:t>Scientist</a:t>
            </a:r>
            <a:r>
              <a:rPr lang="fr-FR" sz="2600" dirty="0">
                <a:ea typeface="Verdana" panose="020B0604030504040204" pitchFamily="34" charset="0"/>
                <a:cs typeface="Verdana" panose="020B0604030504040204" pitchFamily="34" charset="0"/>
              </a:rPr>
              <a:t> CSIRO. </a:t>
            </a:r>
          </a:p>
          <a:p>
            <a:endParaRPr lang="fr-FR" sz="2600" dirty="0">
              <a:ea typeface="Verdana" panose="020B0604030504040204" pitchFamily="34" charset="0"/>
              <a:cs typeface="Verdana" panose="020B0604030504040204" pitchFamily="34" charset="0"/>
            </a:endParaRPr>
          </a:p>
          <a:p>
            <a:r>
              <a:rPr lang="fr-FR" sz="2600" dirty="0">
                <a:ea typeface="Verdana" panose="020B0604030504040204" pitchFamily="34" charset="0"/>
                <a:cs typeface="Verdana" panose="020B0604030504040204" pitchFamily="34" charset="0"/>
              </a:rPr>
              <a:t>2015–17 </a:t>
            </a:r>
            <a:r>
              <a:rPr lang="fr-FR" sz="2600" dirty="0" err="1">
                <a:ea typeface="Verdana" panose="020B0604030504040204" pitchFamily="34" charset="0"/>
                <a:cs typeface="Verdana" panose="020B0604030504040204" pitchFamily="34" charset="0"/>
              </a:rPr>
              <a:t>Visiting</a:t>
            </a:r>
            <a:r>
              <a:rPr lang="fr-FR" sz="2600" dirty="0">
                <a:ea typeface="Verdana" panose="020B0604030504040204" pitchFamily="34" charset="0"/>
                <a:cs typeface="Verdana" panose="020B0604030504040204" pitchFamily="34" charset="0"/>
              </a:rPr>
              <a:t> Professor, High-end expert, Zhejiang </a:t>
            </a:r>
            <a:r>
              <a:rPr lang="fr-FR" sz="2600" dirty="0" err="1">
                <a:ea typeface="Verdana" panose="020B0604030504040204" pitchFamily="34" charset="0"/>
                <a:cs typeface="Verdana" panose="020B0604030504040204" pitchFamily="34" charset="0"/>
              </a:rPr>
              <a:t>University</a:t>
            </a:r>
            <a:r>
              <a:rPr lang="fr-FR" sz="2600" dirty="0">
                <a:ea typeface="Verdana" panose="020B0604030504040204" pitchFamily="34" charset="0"/>
                <a:cs typeface="Verdana" panose="020B0604030504040204" pitchFamily="34" charset="0"/>
              </a:rPr>
              <a:t>, China</a:t>
            </a:r>
          </a:p>
        </p:txBody>
      </p:sp>
      <p:cxnSp>
        <p:nvCxnSpPr>
          <p:cNvPr id="5" name="Straight Connector 4">
            <a:extLst>
              <a:ext uri="{FF2B5EF4-FFF2-40B4-BE49-F238E27FC236}">
                <a16:creationId xmlns:a16="http://schemas.microsoft.com/office/drawing/2014/main" id="{1ADC19B7-C93D-8D4B-BFB5-C2C76B1B8C9F}"/>
              </a:ext>
            </a:extLst>
          </p:cNvPr>
          <p:cNvCxnSpPr>
            <a:cxnSpLocks/>
          </p:cNvCxnSpPr>
          <p:nvPr/>
        </p:nvCxnSpPr>
        <p:spPr>
          <a:xfrm>
            <a:off x="0" y="1125538"/>
            <a:ext cx="121920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88571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2B48260-41E6-F94F-B8EA-60AD2294770B}"/>
              </a:ext>
            </a:extLst>
          </p:cNvPr>
          <p:cNvSpPr/>
          <p:nvPr/>
        </p:nvSpPr>
        <p:spPr>
          <a:xfrm>
            <a:off x="530227" y="492125"/>
            <a:ext cx="11371263" cy="523220"/>
          </a:xfrm>
          <a:prstGeom prst="rect">
            <a:avLst/>
          </a:prstGeom>
        </p:spPr>
        <p:txBody>
          <a:bodyPr wrap="square">
            <a:spAutoFit/>
          </a:bodyPr>
          <a:lstStyle/>
          <a:p>
            <a:r>
              <a:rPr lang="fr-FR" sz="2800" b="1" dirty="0">
                <a:latin typeface="Verdana" panose="020B0604030504040204" pitchFamily="34" charset="0"/>
                <a:ea typeface="Verdana" panose="020B0604030504040204" pitchFamily="34" charset="0"/>
                <a:cs typeface="Verdana" panose="020B0604030504040204" pitchFamily="34" charset="0"/>
              </a:rPr>
              <a:t>Contrôles environnementaux de la vulnérabilité</a:t>
            </a:r>
          </a:p>
        </p:txBody>
      </p:sp>
      <p:cxnSp>
        <p:nvCxnSpPr>
          <p:cNvPr id="5" name="Straight Connector 4">
            <a:extLst>
              <a:ext uri="{FF2B5EF4-FFF2-40B4-BE49-F238E27FC236}">
                <a16:creationId xmlns:a16="http://schemas.microsoft.com/office/drawing/2014/main" id="{488368E6-EDDF-4840-A00A-BF6994F9C902}"/>
              </a:ext>
            </a:extLst>
          </p:cNvPr>
          <p:cNvCxnSpPr>
            <a:cxnSpLocks/>
          </p:cNvCxnSpPr>
          <p:nvPr/>
        </p:nvCxnSpPr>
        <p:spPr>
          <a:xfrm>
            <a:off x="0" y="1125538"/>
            <a:ext cx="121920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504910C4-2C48-074D-AF53-5C804F9B09F3}"/>
              </a:ext>
            </a:extLst>
          </p:cNvPr>
          <p:cNvPicPr>
            <a:picLocks noChangeAspect="1"/>
          </p:cNvPicPr>
          <p:nvPr/>
        </p:nvPicPr>
        <p:blipFill rotWithShape="1">
          <a:blip r:embed="rId3"/>
          <a:srcRect l="69894" b="28214"/>
          <a:stretch/>
        </p:blipFill>
        <p:spPr>
          <a:xfrm>
            <a:off x="4533042" y="1251440"/>
            <a:ext cx="3382194" cy="5563177"/>
          </a:xfrm>
          <a:prstGeom prst="rect">
            <a:avLst/>
          </a:prstGeom>
        </p:spPr>
      </p:pic>
      <p:pic>
        <p:nvPicPr>
          <p:cNvPr id="26" name="Picture 25">
            <a:extLst>
              <a:ext uri="{FF2B5EF4-FFF2-40B4-BE49-F238E27FC236}">
                <a16:creationId xmlns:a16="http://schemas.microsoft.com/office/drawing/2014/main" id="{78660E6B-EB6A-3749-BBCC-91B056B719C4}"/>
              </a:ext>
            </a:extLst>
          </p:cNvPr>
          <p:cNvPicPr>
            <a:picLocks noChangeAspect="1"/>
          </p:cNvPicPr>
          <p:nvPr/>
        </p:nvPicPr>
        <p:blipFill rotWithShape="1">
          <a:blip r:embed="rId4"/>
          <a:srcRect r="36162"/>
          <a:stretch/>
        </p:blipFill>
        <p:spPr>
          <a:xfrm>
            <a:off x="8182101" y="3712231"/>
            <a:ext cx="3024176" cy="2835686"/>
          </a:xfrm>
          <a:prstGeom prst="rect">
            <a:avLst/>
          </a:prstGeom>
        </p:spPr>
      </p:pic>
      <p:grpSp>
        <p:nvGrpSpPr>
          <p:cNvPr id="31" name="Group 30">
            <a:extLst>
              <a:ext uri="{FF2B5EF4-FFF2-40B4-BE49-F238E27FC236}">
                <a16:creationId xmlns:a16="http://schemas.microsoft.com/office/drawing/2014/main" id="{8F362CB3-2B14-D947-B231-7C56177ECE73}"/>
              </a:ext>
            </a:extLst>
          </p:cNvPr>
          <p:cNvGrpSpPr/>
          <p:nvPr/>
        </p:nvGrpSpPr>
        <p:grpSpPr>
          <a:xfrm>
            <a:off x="7148405" y="1235732"/>
            <a:ext cx="5043595" cy="2877669"/>
            <a:chOff x="3454836" y="2375648"/>
            <a:chExt cx="5043595" cy="2877669"/>
          </a:xfrm>
        </p:grpSpPr>
        <p:pic>
          <p:nvPicPr>
            <p:cNvPr id="3" name="Picture 2">
              <a:extLst>
                <a:ext uri="{FF2B5EF4-FFF2-40B4-BE49-F238E27FC236}">
                  <a16:creationId xmlns:a16="http://schemas.microsoft.com/office/drawing/2014/main" id="{3FCEA1BF-4500-C041-B1BD-C0232E94B96C}"/>
                </a:ext>
              </a:extLst>
            </p:cNvPr>
            <p:cNvPicPr>
              <a:picLocks noChangeAspect="1"/>
            </p:cNvPicPr>
            <p:nvPr/>
          </p:nvPicPr>
          <p:blipFill rotWithShape="1">
            <a:blip r:embed="rId3"/>
            <a:srcRect l="70432" t="71900" b="1867"/>
            <a:stretch/>
          </p:blipFill>
          <p:spPr>
            <a:xfrm>
              <a:off x="4016188" y="2375648"/>
              <a:ext cx="4482243" cy="2743199"/>
            </a:xfrm>
            <a:prstGeom prst="rect">
              <a:avLst/>
            </a:prstGeom>
          </p:spPr>
        </p:pic>
        <p:pic>
          <p:nvPicPr>
            <p:cNvPr id="29" name="Picture 28">
              <a:extLst>
                <a:ext uri="{FF2B5EF4-FFF2-40B4-BE49-F238E27FC236}">
                  <a16:creationId xmlns:a16="http://schemas.microsoft.com/office/drawing/2014/main" id="{85ECFF20-7C61-FE44-A0D0-EDC64AF1C897}"/>
                </a:ext>
              </a:extLst>
            </p:cNvPr>
            <p:cNvPicPr>
              <a:picLocks noChangeAspect="1"/>
            </p:cNvPicPr>
            <p:nvPr/>
          </p:nvPicPr>
          <p:blipFill rotWithShape="1">
            <a:blip r:embed="rId5"/>
            <a:srcRect r="82474"/>
            <a:stretch/>
          </p:blipFill>
          <p:spPr>
            <a:xfrm>
              <a:off x="3454836" y="2510117"/>
              <a:ext cx="919257" cy="2743200"/>
            </a:xfrm>
            <a:prstGeom prst="rect">
              <a:avLst/>
            </a:prstGeom>
          </p:spPr>
        </p:pic>
      </p:grpSp>
      <p:sp>
        <p:nvSpPr>
          <p:cNvPr id="32" name="Rectangle 31">
            <a:extLst>
              <a:ext uri="{FF2B5EF4-FFF2-40B4-BE49-F238E27FC236}">
                <a16:creationId xmlns:a16="http://schemas.microsoft.com/office/drawing/2014/main" id="{B768ABA2-C30C-E940-831E-52481505D8A0}"/>
              </a:ext>
            </a:extLst>
          </p:cNvPr>
          <p:cNvSpPr/>
          <p:nvPr/>
        </p:nvSpPr>
        <p:spPr>
          <a:xfrm>
            <a:off x="515938" y="1213340"/>
            <a:ext cx="4056062" cy="5632311"/>
          </a:xfrm>
          <a:prstGeom prst="rect">
            <a:avLst/>
          </a:prstGeom>
        </p:spPr>
        <p:txBody>
          <a:bodyPr wrap="square">
            <a:spAutoFit/>
          </a:bodyPr>
          <a:lstStyle/>
          <a:p>
            <a:r>
              <a:rPr lang="fr-FR" sz="2400" dirty="0"/>
              <a:t>On a identifié 7 régions de plus en plus vulnérables </a:t>
            </a:r>
          </a:p>
          <a:p>
            <a:endParaRPr lang="fr-FR" sz="2400" dirty="0"/>
          </a:p>
          <a:p>
            <a:r>
              <a:rPr lang="fr-FR" sz="2400" dirty="0"/>
              <a:t>contrôles environnementaux de la variabilité de la vulnérabilité sont spécifiques à la région</a:t>
            </a:r>
          </a:p>
          <a:p>
            <a:endParaRPr lang="fr-FR" sz="2400" dirty="0"/>
          </a:p>
          <a:p>
            <a:r>
              <a:rPr lang="fr-FR" sz="2400" dirty="0"/>
              <a:t>le sol avec plus de carbone dans ces petites régions de l'Australie tempérée est le plus vulnérable</a:t>
            </a:r>
          </a:p>
          <a:p>
            <a:endParaRPr lang="fr-FR" sz="2400" dirty="0"/>
          </a:p>
          <a:p>
            <a:r>
              <a:rPr lang="fr-FR" sz="2400" dirty="0"/>
              <a:t>implications importantes pour la gestion du carbone du sol</a:t>
            </a:r>
          </a:p>
        </p:txBody>
      </p:sp>
      <p:sp>
        <p:nvSpPr>
          <p:cNvPr id="33" name="TextBox 32">
            <a:extLst>
              <a:ext uri="{FF2B5EF4-FFF2-40B4-BE49-F238E27FC236}">
                <a16:creationId xmlns:a16="http://schemas.microsoft.com/office/drawing/2014/main" id="{A874DAB4-8467-7045-B767-8576B6140D8F}"/>
              </a:ext>
            </a:extLst>
          </p:cNvPr>
          <p:cNvSpPr txBox="1"/>
          <p:nvPr/>
        </p:nvSpPr>
        <p:spPr>
          <a:xfrm>
            <a:off x="7649172" y="6443334"/>
            <a:ext cx="4252318" cy="369332"/>
          </a:xfrm>
          <a:prstGeom prst="rect">
            <a:avLst/>
          </a:prstGeom>
          <a:noFill/>
        </p:spPr>
        <p:txBody>
          <a:bodyPr wrap="none" rtlCol="0">
            <a:spAutoFit/>
          </a:bodyPr>
          <a:lstStyle/>
          <a:p>
            <a:r>
              <a:rPr lang="fr-FR" dirty="0" err="1"/>
              <a:t>Viscarra</a:t>
            </a:r>
            <a:r>
              <a:rPr lang="fr-FR" dirty="0"/>
              <a:t> Rossel et al. (2018) NG (</a:t>
            </a:r>
            <a:r>
              <a:rPr lang="fr-FR" dirty="0" err="1"/>
              <a:t>submitted</a:t>
            </a:r>
            <a:r>
              <a:rPr lang="fr-FR" dirty="0"/>
              <a:t>)</a:t>
            </a:r>
          </a:p>
        </p:txBody>
      </p:sp>
    </p:spTree>
    <p:extLst>
      <p:ext uri="{BB962C8B-B14F-4D97-AF65-F5344CB8AC3E}">
        <p14:creationId xmlns:p14="http://schemas.microsoft.com/office/powerpoint/2010/main" val="22925645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D391160-8007-DA4A-9EDD-B76B04A49BA6}"/>
              </a:ext>
            </a:extLst>
          </p:cNvPr>
          <p:cNvSpPr/>
          <p:nvPr/>
        </p:nvSpPr>
        <p:spPr>
          <a:xfrm>
            <a:off x="515937" y="492123"/>
            <a:ext cx="11618791" cy="523220"/>
          </a:xfrm>
          <a:prstGeom prst="rect">
            <a:avLst/>
          </a:prstGeom>
        </p:spPr>
        <p:txBody>
          <a:bodyPr wrap="square">
            <a:spAutoFit/>
          </a:bodyPr>
          <a:lstStyle/>
          <a:p>
            <a:r>
              <a:rPr lang="fr-FR" sz="2800" b="1" dirty="0">
                <a:latin typeface="Verdana" panose="020B0604030504040204" pitchFamily="34" charset="0"/>
                <a:ea typeface="Verdana" panose="020B0604030504040204" pitchFamily="34" charset="0"/>
                <a:cs typeface="Verdana" panose="020B0604030504040204" pitchFamily="34" charset="0"/>
              </a:rPr>
              <a:t>Différentes méthodes pour différentes questions</a:t>
            </a:r>
          </a:p>
        </p:txBody>
      </p:sp>
      <p:sp>
        <p:nvSpPr>
          <p:cNvPr id="6" name="TextBox 5">
            <a:extLst>
              <a:ext uri="{FF2B5EF4-FFF2-40B4-BE49-F238E27FC236}">
                <a16:creationId xmlns:a16="http://schemas.microsoft.com/office/drawing/2014/main" id="{E7DCC67F-D469-EF4B-993B-232A95CCB622}"/>
              </a:ext>
            </a:extLst>
          </p:cNvPr>
          <p:cNvSpPr txBox="1"/>
          <p:nvPr/>
        </p:nvSpPr>
        <p:spPr>
          <a:xfrm>
            <a:off x="515937" y="1201073"/>
            <a:ext cx="4507205" cy="5539978"/>
          </a:xfrm>
          <a:prstGeom prst="rect">
            <a:avLst/>
          </a:prstGeom>
          <a:noFill/>
        </p:spPr>
        <p:txBody>
          <a:bodyPr wrap="square" rtlCol="0">
            <a:spAutoFit/>
          </a:bodyPr>
          <a:lstStyle/>
          <a:p>
            <a:pPr marL="342900" indent="-342900">
              <a:buFont typeface="Arial" panose="020B0604020202020204" pitchFamily="34" charset="0"/>
              <a:buChar char="•"/>
            </a:pPr>
            <a:r>
              <a:rPr lang="fr-FR" sz="2600" dirty="0"/>
              <a:t>Minéralogie argileuse</a:t>
            </a:r>
            <a:br>
              <a:rPr lang="fr-FR" sz="2600" dirty="0"/>
            </a:br>
            <a:br>
              <a:rPr lang="fr-FR" sz="2000" dirty="0"/>
            </a:br>
            <a:endParaRPr lang="fr-FR" sz="2000" dirty="0"/>
          </a:p>
          <a:p>
            <a:pPr marL="342900" indent="-342900">
              <a:buFont typeface="Arial" panose="020B0604020202020204" pitchFamily="34" charset="0"/>
              <a:buChar char="•"/>
            </a:pPr>
            <a:r>
              <a:rPr lang="fr-FR" sz="2600" dirty="0"/>
              <a:t>Fe-oxydes et couleur </a:t>
            </a:r>
            <a:br>
              <a:rPr lang="fr-FR" sz="2000" dirty="0"/>
            </a:br>
            <a:endParaRPr lang="fr-FR" sz="2000" dirty="0"/>
          </a:p>
          <a:p>
            <a:pPr marL="342900" indent="-342900">
              <a:buFont typeface="Arial" panose="020B0604020202020204" pitchFamily="34" charset="0"/>
              <a:buChar char="•"/>
            </a:pPr>
            <a:endParaRPr lang="fr-FR" sz="2000" dirty="0"/>
          </a:p>
          <a:p>
            <a:pPr marL="342900" indent="-342900">
              <a:buFont typeface="Arial" panose="020B0604020202020204" pitchFamily="34" charset="0"/>
              <a:buChar char="•"/>
            </a:pPr>
            <a:r>
              <a:rPr lang="fr-FR" sz="2600" dirty="0"/>
              <a:t>Érosion du sol</a:t>
            </a:r>
            <a:br>
              <a:rPr lang="fr-FR" sz="2000" dirty="0"/>
            </a:br>
            <a:endParaRPr lang="fr-FR" sz="2000" dirty="0"/>
          </a:p>
          <a:p>
            <a:pPr marL="342900" indent="-342900">
              <a:buFont typeface="Arial" panose="020B0604020202020204" pitchFamily="34" charset="0"/>
              <a:buChar char="•"/>
            </a:pPr>
            <a:endParaRPr lang="fr-FR" sz="2000" dirty="0"/>
          </a:p>
          <a:p>
            <a:pPr marL="342900" indent="-342900">
              <a:buFont typeface="Arial" panose="020B0604020202020204" pitchFamily="34" charset="0"/>
              <a:buChar char="•"/>
            </a:pPr>
            <a:r>
              <a:rPr lang="fr-FR" sz="2600" dirty="0"/>
              <a:t>Stocks totaux de P</a:t>
            </a:r>
            <a:br>
              <a:rPr lang="fr-FR" sz="2000" dirty="0"/>
            </a:br>
            <a:endParaRPr lang="fr-FR" sz="2000" dirty="0"/>
          </a:p>
          <a:p>
            <a:pPr marL="342900" indent="-342900">
              <a:buFont typeface="Arial" panose="020B0604020202020204" pitchFamily="34" charset="0"/>
              <a:buChar char="•"/>
            </a:pPr>
            <a:endParaRPr lang="fr-FR" sz="2000" dirty="0"/>
          </a:p>
          <a:p>
            <a:pPr marL="342900" indent="-342900">
              <a:buFont typeface="Arial" panose="020B0604020202020204" pitchFamily="34" charset="0"/>
              <a:buChar char="•"/>
            </a:pPr>
            <a:r>
              <a:rPr lang="fr-FR" sz="2600" dirty="0"/>
              <a:t>Classification </a:t>
            </a:r>
            <a:br>
              <a:rPr lang="fr-FR" sz="2600" dirty="0"/>
            </a:br>
            <a:r>
              <a:rPr lang="fr-FR" sz="2600" dirty="0"/>
              <a:t>australienne des sols</a:t>
            </a:r>
          </a:p>
          <a:p>
            <a:pPr marL="342900" indent="-342900">
              <a:buFont typeface="Arial" panose="020B0604020202020204" pitchFamily="34" charset="0"/>
              <a:buChar char="•"/>
            </a:pPr>
            <a:endParaRPr lang="fr-FR" sz="2600" dirty="0"/>
          </a:p>
        </p:txBody>
      </p:sp>
      <p:pic>
        <p:nvPicPr>
          <p:cNvPr id="15" name="Picture 14" descr="graphical abstract2.jpg">
            <a:extLst>
              <a:ext uri="{FF2B5EF4-FFF2-40B4-BE49-F238E27FC236}">
                <a16:creationId xmlns:a16="http://schemas.microsoft.com/office/drawing/2014/main" id="{F64C63E0-F1A8-B64E-A1B1-D038ED6129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5388" y="1406540"/>
            <a:ext cx="3495574" cy="2522526"/>
          </a:xfrm>
          <a:prstGeom prst="rect">
            <a:avLst/>
          </a:prstGeom>
        </p:spPr>
      </p:pic>
      <p:pic>
        <p:nvPicPr>
          <p:cNvPr id="4" name="Picture 3">
            <a:extLst>
              <a:ext uri="{FF2B5EF4-FFF2-40B4-BE49-F238E27FC236}">
                <a16:creationId xmlns:a16="http://schemas.microsoft.com/office/drawing/2014/main" id="{A95B187F-8FFF-9D4D-808F-C48153DADCE3}"/>
              </a:ext>
            </a:extLst>
          </p:cNvPr>
          <p:cNvPicPr>
            <a:picLocks noChangeAspect="1"/>
          </p:cNvPicPr>
          <p:nvPr/>
        </p:nvPicPr>
        <p:blipFill>
          <a:blip r:embed="rId4"/>
          <a:stretch>
            <a:fillRect/>
          </a:stretch>
        </p:blipFill>
        <p:spPr>
          <a:xfrm>
            <a:off x="4383962" y="1263667"/>
            <a:ext cx="3468813" cy="2693975"/>
          </a:xfrm>
          <a:prstGeom prst="rect">
            <a:avLst/>
          </a:prstGeom>
        </p:spPr>
      </p:pic>
      <p:pic>
        <p:nvPicPr>
          <p:cNvPr id="21" name="Picture 20" descr="tp030w_aver.jpg">
            <a:extLst>
              <a:ext uri="{FF2B5EF4-FFF2-40B4-BE49-F238E27FC236}">
                <a16:creationId xmlns:a16="http://schemas.microsoft.com/office/drawing/2014/main" id="{4D0A5294-A9DF-684D-9BB8-F767BFBE16F7}"/>
              </a:ext>
            </a:extLst>
          </p:cNvPr>
          <p:cNvPicPr>
            <a:picLocks noChangeAspect="1"/>
          </p:cNvPicPr>
          <p:nvPr/>
        </p:nvPicPr>
        <p:blipFill rotWithShape="1">
          <a:blip r:embed="rId5">
            <a:extLst>
              <a:ext uri="{28A0092B-C50C-407E-A947-70E740481C1C}">
                <a14:useLocalDpi xmlns:a14="http://schemas.microsoft.com/office/drawing/2010/main" val="0"/>
              </a:ext>
            </a:extLst>
          </a:blip>
          <a:srcRect l="7962" r="8453"/>
          <a:stretch/>
        </p:blipFill>
        <p:spPr>
          <a:xfrm>
            <a:off x="6973677" y="4199593"/>
            <a:ext cx="2497941" cy="2241378"/>
          </a:xfrm>
          <a:prstGeom prst="rect">
            <a:avLst/>
          </a:prstGeom>
        </p:spPr>
      </p:pic>
      <p:sp>
        <p:nvSpPr>
          <p:cNvPr id="23" name="TextBox 22">
            <a:extLst>
              <a:ext uri="{FF2B5EF4-FFF2-40B4-BE49-F238E27FC236}">
                <a16:creationId xmlns:a16="http://schemas.microsoft.com/office/drawing/2014/main" id="{769ECD97-25E9-BC40-BA56-BA480B5FC6FE}"/>
              </a:ext>
            </a:extLst>
          </p:cNvPr>
          <p:cNvSpPr txBox="1"/>
          <p:nvPr/>
        </p:nvSpPr>
        <p:spPr>
          <a:xfrm>
            <a:off x="515938" y="1643436"/>
            <a:ext cx="2920158" cy="369332"/>
          </a:xfrm>
          <a:prstGeom prst="rect">
            <a:avLst/>
          </a:prstGeom>
          <a:noFill/>
        </p:spPr>
        <p:txBody>
          <a:bodyPr wrap="none" rtlCol="0">
            <a:spAutoFit/>
          </a:bodyPr>
          <a:lstStyle/>
          <a:p>
            <a:r>
              <a:rPr lang="fr-FR" dirty="0" err="1"/>
              <a:t>Viscarra</a:t>
            </a:r>
            <a:r>
              <a:rPr lang="fr-FR" dirty="0"/>
              <a:t> Rossel (2011) JGR-ES</a:t>
            </a:r>
          </a:p>
        </p:txBody>
      </p:sp>
      <p:sp>
        <p:nvSpPr>
          <p:cNvPr id="24" name="TextBox 23">
            <a:extLst>
              <a:ext uri="{FF2B5EF4-FFF2-40B4-BE49-F238E27FC236}">
                <a16:creationId xmlns:a16="http://schemas.microsoft.com/office/drawing/2014/main" id="{1EFDB202-2278-924C-A75F-5313FA589222}"/>
              </a:ext>
            </a:extLst>
          </p:cNvPr>
          <p:cNvSpPr txBox="1"/>
          <p:nvPr/>
        </p:nvSpPr>
        <p:spPr>
          <a:xfrm>
            <a:off x="561524" y="3658245"/>
            <a:ext cx="3773662" cy="369332"/>
          </a:xfrm>
          <a:prstGeom prst="rect">
            <a:avLst/>
          </a:prstGeom>
          <a:noFill/>
        </p:spPr>
        <p:txBody>
          <a:bodyPr wrap="none" rtlCol="0">
            <a:spAutoFit/>
          </a:bodyPr>
          <a:lstStyle/>
          <a:p>
            <a:r>
              <a:rPr lang="fr-FR" dirty="0" err="1"/>
              <a:t>Teng</a:t>
            </a:r>
            <a:r>
              <a:rPr lang="fr-FR" dirty="0"/>
              <a:t>, </a:t>
            </a:r>
            <a:r>
              <a:rPr lang="fr-FR" dirty="0" err="1"/>
              <a:t>Viscarra</a:t>
            </a:r>
            <a:r>
              <a:rPr lang="fr-FR" dirty="0"/>
              <a:t> Rossel et al. (2016) EMS</a:t>
            </a:r>
          </a:p>
        </p:txBody>
      </p:sp>
      <p:sp>
        <p:nvSpPr>
          <p:cNvPr id="25" name="TextBox 24">
            <a:extLst>
              <a:ext uri="{FF2B5EF4-FFF2-40B4-BE49-F238E27FC236}">
                <a16:creationId xmlns:a16="http://schemas.microsoft.com/office/drawing/2014/main" id="{89F3E359-0C6D-F74A-9C92-710D5EF18BAF}"/>
              </a:ext>
            </a:extLst>
          </p:cNvPr>
          <p:cNvSpPr txBox="1"/>
          <p:nvPr/>
        </p:nvSpPr>
        <p:spPr>
          <a:xfrm>
            <a:off x="444366" y="2625596"/>
            <a:ext cx="3438314" cy="369332"/>
          </a:xfrm>
          <a:prstGeom prst="rect">
            <a:avLst/>
          </a:prstGeom>
          <a:noFill/>
        </p:spPr>
        <p:txBody>
          <a:bodyPr wrap="none" rtlCol="0">
            <a:spAutoFit/>
          </a:bodyPr>
          <a:lstStyle/>
          <a:p>
            <a:r>
              <a:rPr lang="fr-FR" dirty="0" err="1"/>
              <a:t>Viscarra</a:t>
            </a:r>
            <a:r>
              <a:rPr lang="fr-FR" dirty="0"/>
              <a:t> Rossel et al. (2010) JGR-ES</a:t>
            </a:r>
          </a:p>
        </p:txBody>
      </p:sp>
      <p:sp>
        <p:nvSpPr>
          <p:cNvPr id="26" name="TextBox 25">
            <a:extLst>
              <a:ext uri="{FF2B5EF4-FFF2-40B4-BE49-F238E27FC236}">
                <a16:creationId xmlns:a16="http://schemas.microsoft.com/office/drawing/2014/main" id="{0AE5206F-8E71-0D44-A8A9-0930A26EA15B}"/>
              </a:ext>
            </a:extLst>
          </p:cNvPr>
          <p:cNvSpPr txBox="1"/>
          <p:nvPr/>
        </p:nvSpPr>
        <p:spPr>
          <a:xfrm>
            <a:off x="515936" y="4642564"/>
            <a:ext cx="3581301" cy="369332"/>
          </a:xfrm>
          <a:prstGeom prst="rect">
            <a:avLst/>
          </a:prstGeom>
          <a:noFill/>
        </p:spPr>
        <p:txBody>
          <a:bodyPr wrap="none" rtlCol="0">
            <a:spAutoFit/>
          </a:bodyPr>
          <a:lstStyle/>
          <a:p>
            <a:r>
              <a:rPr lang="fr-FR" dirty="0" err="1"/>
              <a:t>Viscarra</a:t>
            </a:r>
            <a:r>
              <a:rPr lang="fr-FR" dirty="0"/>
              <a:t> Rossel &amp; </a:t>
            </a:r>
            <a:r>
              <a:rPr lang="fr-FR" dirty="0" err="1"/>
              <a:t>Bui</a:t>
            </a:r>
            <a:r>
              <a:rPr lang="fr-FR" dirty="0"/>
              <a:t> (2015) STOTEN</a:t>
            </a:r>
          </a:p>
        </p:txBody>
      </p:sp>
      <p:grpSp>
        <p:nvGrpSpPr>
          <p:cNvPr id="29" name="Group 28">
            <a:extLst>
              <a:ext uri="{FF2B5EF4-FFF2-40B4-BE49-F238E27FC236}">
                <a16:creationId xmlns:a16="http://schemas.microsoft.com/office/drawing/2014/main" id="{0BCC1662-CB65-9647-93F8-6E9CB956FF64}"/>
              </a:ext>
            </a:extLst>
          </p:cNvPr>
          <p:cNvGrpSpPr/>
          <p:nvPr/>
        </p:nvGrpSpPr>
        <p:grpSpPr>
          <a:xfrm>
            <a:off x="9491164" y="4188193"/>
            <a:ext cx="2643564" cy="2205009"/>
            <a:chOff x="9493652" y="4360496"/>
            <a:chExt cx="2656104" cy="2194775"/>
          </a:xfrm>
        </p:grpSpPr>
        <p:pic>
          <p:nvPicPr>
            <p:cNvPr id="22" name="Picture 21">
              <a:extLst>
                <a:ext uri="{FF2B5EF4-FFF2-40B4-BE49-F238E27FC236}">
                  <a16:creationId xmlns:a16="http://schemas.microsoft.com/office/drawing/2014/main" id="{10E97B7F-93AE-0147-A123-E9DF733AE403}"/>
                </a:ext>
              </a:extLst>
            </p:cNvPr>
            <p:cNvPicPr>
              <a:picLocks noChangeAspect="1"/>
            </p:cNvPicPr>
            <p:nvPr/>
          </p:nvPicPr>
          <p:blipFill rotWithShape="1">
            <a:blip r:embed="rId6"/>
            <a:srcRect t="4062"/>
            <a:stretch/>
          </p:blipFill>
          <p:spPr>
            <a:xfrm>
              <a:off x="9493652" y="4360497"/>
              <a:ext cx="2656104" cy="2194774"/>
            </a:xfrm>
            <a:prstGeom prst="rect">
              <a:avLst/>
            </a:prstGeom>
          </p:spPr>
        </p:pic>
        <p:sp>
          <p:nvSpPr>
            <p:cNvPr id="28" name="Rectangle 27">
              <a:extLst>
                <a:ext uri="{FF2B5EF4-FFF2-40B4-BE49-F238E27FC236}">
                  <a16:creationId xmlns:a16="http://schemas.microsoft.com/office/drawing/2014/main" id="{AC21AE9D-51B7-0D4B-882B-615E8AC7B417}"/>
                </a:ext>
              </a:extLst>
            </p:cNvPr>
            <p:cNvSpPr/>
            <p:nvPr/>
          </p:nvSpPr>
          <p:spPr>
            <a:xfrm>
              <a:off x="9493652" y="4360496"/>
              <a:ext cx="379011" cy="3258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31" name="Picture 30">
            <a:extLst>
              <a:ext uri="{FF2B5EF4-FFF2-40B4-BE49-F238E27FC236}">
                <a16:creationId xmlns:a16="http://schemas.microsoft.com/office/drawing/2014/main" id="{540C06BD-2E56-2C49-98BC-3D1678C6E0AB}"/>
              </a:ext>
            </a:extLst>
          </p:cNvPr>
          <p:cNvPicPr>
            <a:picLocks noChangeAspect="1"/>
          </p:cNvPicPr>
          <p:nvPr/>
        </p:nvPicPr>
        <p:blipFill>
          <a:blip r:embed="rId7"/>
          <a:stretch>
            <a:fillRect/>
          </a:stretch>
        </p:blipFill>
        <p:spPr>
          <a:xfrm>
            <a:off x="9740309" y="6101752"/>
            <a:ext cx="1585072" cy="464247"/>
          </a:xfrm>
          <a:prstGeom prst="rect">
            <a:avLst/>
          </a:prstGeom>
        </p:spPr>
      </p:pic>
      <p:pic>
        <p:nvPicPr>
          <p:cNvPr id="34" name="Picture 33">
            <a:extLst>
              <a:ext uri="{FF2B5EF4-FFF2-40B4-BE49-F238E27FC236}">
                <a16:creationId xmlns:a16="http://schemas.microsoft.com/office/drawing/2014/main" id="{DB76B43E-AAE3-AF45-A88C-48380681CAFC}"/>
              </a:ext>
            </a:extLst>
          </p:cNvPr>
          <p:cNvPicPr>
            <a:picLocks noChangeAspect="1"/>
          </p:cNvPicPr>
          <p:nvPr/>
        </p:nvPicPr>
        <p:blipFill>
          <a:blip r:embed="rId8"/>
          <a:stretch>
            <a:fillRect/>
          </a:stretch>
        </p:blipFill>
        <p:spPr>
          <a:xfrm>
            <a:off x="7334589" y="6101752"/>
            <a:ext cx="1344063" cy="332000"/>
          </a:xfrm>
          <a:prstGeom prst="rect">
            <a:avLst/>
          </a:prstGeom>
        </p:spPr>
      </p:pic>
      <p:pic>
        <p:nvPicPr>
          <p:cNvPr id="39" name="Picture 38">
            <a:extLst>
              <a:ext uri="{FF2B5EF4-FFF2-40B4-BE49-F238E27FC236}">
                <a16:creationId xmlns:a16="http://schemas.microsoft.com/office/drawing/2014/main" id="{F1B839FD-D7D6-4B47-83CB-F0357CBA8C36}"/>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4307206" y="4199593"/>
            <a:ext cx="2756507" cy="2209958"/>
          </a:xfrm>
          <a:prstGeom prst="rect">
            <a:avLst/>
          </a:prstGeom>
        </p:spPr>
      </p:pic>
      <p:cxnSp>
        <p:nvCxnSpPr>
          <p:cNvPr id="18" name="Straight Connector 17">
            <a:extLst>
              <a:ext uri="{FF2B5EF4-FFF2-40B4-BE49-F238E27FC236}">
                <a16:creationId xmlns:a16="http://schemas.microsoft.com/office/drawing/2014/main" id="{766BDA94-F8C8-C046-B85C-DD5348CE96FC}"/>
              </a:ext>
            </a:extLst>
          </p:cNvPr>
          <p:cNvCxnSpPr>
            <a:cxnSpLocks/>
          </p:cNvCxnSpPr>
          <p:nvPr/>
        </p:nvCxnSpPr>
        <p:spPr>
          <a:xfrm>
            <a:off x="0" y="1125538"/>
            <a:ext cx="121920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01141D3D-2BB3-8C41-ADEF-EED79C3AD2A8}"/>
              </a:ext>
            </a:extLst>
          </p:cNvPr>
          <p:cNvSpPr txBox="1"/>
          <p:nvPr/>
        </p:nvSpPr>
        <p:spPr>
          <a:xfrm>
            <a:off x="509159" y="6096594"/>
            <a:ext cx="4012702" cy="369332"/>
          </a:xfrm>
          <a:prstGeom prst="rect">
            <a:avLst/>
          </a:prstGeom>
          <a:noFill/>
        </p:spPr>
        <p:txBody>
          <a:bodyPr wrap="none" rtlCol="0">
            <a:spAutoFit/>
          </a:bodyPr>
          <a:lstStyle/>
          <a:p>
            <a:r>
              <a:rPr lang="fr-FR" dirty="0" err="1"/>
              <a:t>Teng</a:t>
            </a:r>
            <a:r>
              <a:rPr lang="fr-FR" dirty="0"/>
              <a:t>, </a:t>
            </a:r>
            <a:r>
              <a:rPr lang="fr-FR" dirty="0" err="1"/>
              <a:t>Viscarra</a:t>
            </a:r>
            <a:r>
              <a:rPr lang="fr-FR" dirty="0"/>
              <a:t> Rossel et al. (2018) </a:t>
            </a:r>
            <a:r>
              <a:rPr lang="fr-FR" dirty="0" err="1"/>
              <a:t>Catena</a:t>
            </a:r>
            <a:endParaRPr lang="fr-FR" dirty="0"/>
          </a:p>
        </p:txBody>
      </p:sp>
    </p:spTree>
    <p:extLst>
      <p:ext uri="{BB962C8B-B14F-4D97-AF65-F5344CB8AC3E}">
        <p14:creationId xmlns:p14="http://schemas.microsoft.com/office/powerpoint/2010/main" val="30254614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6E4516-7AD4-CF45-9449-E3214C00E6C5}"/>
              </a:ext>
            </a:extLst>
          </p:cNvPr>
          <p:cNvSpPr/>
          <p:nvPr/>
        </p:nvSpPr>
        <p:spPr>
          <a:xfrm>
            <a:off x="515938" y="486128"/>
            <a:ext cx="10339690" cy="523220"/>
          </a:xfrm>
          <a:prstGeom prst="rect">
            <a:avLst/>
          </a:prstGeom>
        </p:spPr>
        <p:txBody>
          <a:bodyPr wrap="none">
            <a:spAutoFit/>
          </a:bodyPr>
          <a:lstStyle/>
          <a:p>
            <a:r>
              <a:rPr lang="fr-FR" sz="2800" b="1" dirty="0">
                <a:latin typeface="Verdana" panose="020B0604030504040204" pitchFamily="34" charset="0"/>
                <a:ea typeface="Verdana" panose="020B0604030504040204" pitchFamily="34" charset="0"/>
                <a:cs typeface="Verdana" panose="020B0604030504040204" pitchFamily="34" charset="0"/>
              </a:rPr>
              <a:t>Développement de bibliothèques spectrales de sol</a:t>
            </a:r>
          </a:p>
        </p:txBody>
      </p:sp>
      <p:pic>
        <p:nvPicPr>
          <p:cNvPr id="5" name="Picture 4" descr="Screen Shot 2016-08-28 at 9.32.20 PM.png">
            <a:extLst>
              <a:ext uri="{FF2B5EF4-FFF2-40B4-BE49-F238E27FC236}">
                <a16:creationId xmlns:a16="http://schemas.microsoft.com/office/drawing/2014/main" id="{E5EBB26F-8F81-C643-A078-2C6AE43B4328}"/>
              </a:ext>
            </a:extLst>
          </p:cNvPr>
          <p:cNvPicPr>
            <a:picLocks noChangeAspect="1"/>
          </p:cNvPicPr>
          <p:nvPr/>
        </p:nvPicPr>
        <p:blipFill rotWithShape="1">
          <a:blip r:embed="rId3">
            <a:extLst>
              <a:ext uri="{28A0092B-C50C-407E-A947-70E740481C1C}">
                <a14:useLocalDpi xmlns:a14="http://schemas.microsoft.com/office/drawing/2010/main" val="0"/>
              </a:ext>
            </a:extLst>
          </a:blip>
          <a:srcRect l="4115"/>
          <a:stretch/>
        </p:blipFill>
        <p:spPr>
          <a:xfrm>
            <a:off x="436030" y="2765491"/>
            <a:ext cx="3391576" cy="2073147"/>
          </a:xfrm>
          <a:prstGeom prst="rect">
            <a:avLst/>
          </a:prstGeom>
        </p:spPr>
      </p:pic>
      <p:pic>
        <p:nvPicPr>
          <p:cNvPr id="6" name="Picture 5">
            <a:extLst>
              <a:ext uri="{FF2B5EF4-FFF2-40B4-BE49-F238E27FC236}">
                <a16:creationId xmlns:a16="http://schemas.microsoft.com/office/drawing/2014/main" id="{17EC8643-D9C9-004C-B47A-BA1E7C9DFED6}"/>
              </a:ext>
            </a:extLst>
          </p:cNvPr>
          <p:cNvPicPr>
            <a:picLocks noChangeAspect="1"/>
          </p:cNvPicPr>
          <p:nvPr/>
        </p:nvPicPr>
        <p:blipFill rotWithShape="1">
          <a:blip r:embed="rId4"/>
          <a:srcRect l="9548" t="10285" r="8519" b="7493"/>
          <a:stretch/>
        </p:blipFill>
        <p:spPr>
          <a:xfrm>
            <a:off x="3686077" y="2591917"/>
            <a:ext cx="2738456" cy="2317164"/>
          </a:xfrm>
          <a:prstGeom prst="rect">
            <a:avLst/>
          </a:prstGeom>
        </p:spPr>
      </p:pic>
      <p:pic>
        <p:nvPicPr>
          <p:cNvPr id="10" name="Picture 9">
            <a:extLst>
              <a:ext uri="{FF2B5EF4-FFF2-40B4-BE49-F238E27FC236}">
                <a16:creationId xmlns:a16="http://schemas.microsoft.com/office/drawing/2014/main" id="{4BA4E91A-CCF0-0B41-AA17-F86EE0EF7452}"/>
              </a:ext>
            </a:extLst>
          </p:cNvPr>
          <p:cNvPicPr>
            <a:picLocks noChangeAspect="1"/>
          </p:cNvPicPr>
          <p:nvPr/>
        </p:nvPicPr>
        <p:blipFill>
          <a:blip r:embed="rId5"/>
          <a:stretch>
            <a:fillRect/>
          </a:stretch>
        </p:blipFill>
        <p:spPr>
          <a:xfrm>
            <a:off x="6397237" y="2731457"/>
            <a:ext cx="2435727" cy="2027830"/>
          </a:xfrm>
          <a:prstGeom prst="rect">
            <a:avLst/>
          </a:prstGeom>
        </p:spPr>
      </p:pic>
      <p:sp>
        <p:nvSpPr>
          <p:cNvPr id="11" name="Rectangle 10">
            <a:extLst>
              <a:ext uri="{FF2B5EF4-FFF2-40B4-BE49-F238E27FC236}">
                <a16:creationId xmlns:a16="http://schemas.microsoft.com/office/drawing/2014/main" id="{1A839EF4-2508-1542-BD07-84F5171968A9}"/>
              </a:ext>
            </a:extLst>
          </p:cNvPr>
          <p:cNvSpPr/>
          <p:nvPr/>
        </p:nvSpPr>
        <p:spPr>
          <a:xfrm>
            <a:off x="515938" y="1306385"/>
            <a:ext cx="10998092" cy="892552"/>
          </a:xfrm>
          <a:prstGeom prst="rect">
            <a:avLst/>
          </a:prstGeom>
        </p:spPr>
        <p:txBody>
          <a:bodyPr wrap="square">
            <a:spAutoFit/>
          </a:bodyPr>
          <a:lstStyle/>
          <a:p>
            <a:pPr marL="342900" indent="-342900">
              <a:buFont typeface="Arial" panose="020B0604020202020204" pitchFamily="34" charset="0"/>
              <a:buChar char="•"/>
            </a:pPr>
            <a:r>
              <a:rPr lang="fr-FR" sz="2600" dirty="0"/>
              <a:t>Quelque 20 000+ spectres vis–NIR (350-2500 nm) provenant de 12 509 sites</a:t>
            </a:r>
          </a:p>
          <a:p>
            <a:pPr marL="342900" indent="-342900">
              <a:buFont typeface="Arial" panose="020B0604020202020204" pitchFamily="34" charset="0"/>
              <a:buChar char="•"/>
            </a:pPr>
            <a:r>
              <a:rPr lang="fr-FR" sz="2600" dirty="0"/>
              <a:t>45 collaborateurs de 35 institutions</a:t>
            </a:r>
          </a:p>
        </p:txBody>
      </p:sp>
      <p:sp>
        <p:nvSpPr>
          <p:cNvPr id="12" name="Rectangle 11">
            <a:extLst>
              <a:ext uri="{FF2B5EF4-FFF2-40B4-BE49-F238E27FC236}">
                <a16:creationId xmlns:a16="http://schemas.microsoft.com/office/drawing/2014/main" id="{DA882C51-57C8-4349-A5E7-07A54CA88405}"/>
              </a:ext>
            </a:extLst>
          </p:cNvPr>
          <p:cNvSpPr/>
          <p:nvPr/>
        </p:nvSpPr>
        <p:spPr>
          <a:xfrm>
            <a:off x="515938" y="5357851"/>
            <a:ext cx="11462702" cy="892552"/>
          </a:xfrm>
          <a:prstGeom prst="rect">
            <a:avLst/>
          </a:prstGeom>
        </p:spPr>
        <p:txBody>
          <a:bodyPr wrap="square">
            <a:spAutoFit/>
          </a:bodyPr>
          <a:lstStyle/>
          <a:p>
            <a:pPr marL="342900" indent="-342900">
              <a:buFont typeface="Arial" panose="020B0604020202020204" pitchFamily="34" charset="0"/>
              <a:buChar char="•"/>
            </a:pPr>
            <a:r>
              <a:rPr lang="fr-FR" sz="2600" dirty="0"/>
              <a:t>Caractérise la composition </a:t>
            </a:r>
            <a:r>
              <a:rPr lang="fr-FR" sz="2600" dirty="0" err="1"/>
              <a:t>organo</a:t>
            </a:r>
            <a:r>
              <a:rPr lang="fr-FR" sz="2600" dirty="0"/>
              <a:t>-minérale du sol à l'échelle mondiale</a:t>
            </a:r>
          </a:p>
          <a:p>
            <a:pPr marL="342900" indent="-342900">
              <a:buFont typeface="Arial" panose="020B0604020202020204" pitchFamily="34" charset="0"/>
              <a:buChar char="•"/>
            </a:pPr>
            <a:r>
              <a:rPr lang="fr-FR" sz="2600" dirty="0"/>
              <a:t>Utilisé pour développer des modèles spectraux pour prédire les propriétés du sol</a:t>
            </a:r>
          </a:p>
        </p:txBody>
      </p:sp>
      <p:sp>
        <p:nvSpPr>
          <p:cNvPr id="13" name="TextBox 12">
            <a:extLst>
              <a:ext uri="{FF2B5EF4-FFF2-40B4-BE49-F238E27FC236}">
                <a16:creationId xmlns:a16="http://schemas.microsoft.com/office/drawing/2014/main" id="{F479AC82-90E2-E94A-B67E-171AA2F095EE}"/>
              </a:ext>
            </a:extLst>
          </p:cNvPr>
          <p:cNvSpPr txBox="1"/>
          <p:nvPr/>
        </p:nvSpPr>
        <p:spPr>
          <a:xfrm>
            <a:off x="604399" y="6360619"/>
            <a:ext cx="3217932" cy="369332"/>
          </a:xfrm>
          <a:prstGeom prst="rect">
            <a:avLst/>
          </a:prstGeom>
          <a:noFill/>
        </p:spPr>
        <p:txBody>
          <a:bodyPr wrap="none" rtlCol="0">
            <a:spAutoFit/>
          </a:bodyPr>
          <a:lstStyle/>
          <a:p>
            <a:r>
              <a:rPr lang="fr-FR" dirty="0" err="1"/>
              <a:t>Viscarra</a:t>
            </a:r>
            <a:r>
              <a:rPr lang="fr-FR" dirty="0"/>
              <a:t> Rossel et al. (2016) E-SR</a:t>
            </a:r>
          </a:p>
        </p:txBody>
      </p:sp>
      <p:pic>
        <p:nvPicPr>
          <p:cNvPr id="4" name="Picture 3">
            <a:extLst>
              <a:ext uri="{FF2B5EF4-FFF2-40B4-BE49-F238E27FC236}">
                <a16:creationId xmlns:a16="http://schemas.microsoft.com/office/drawing/2014/main" id="{337BB95B-D261-0449-B4AA-FAC6C79CA4B4}"/>
              </a:ext>
            </a:extLst>
          </p:cNvPr>
          <p:cNvPicPr>
            <a:picLocks noChangeAspect="1"/>
          </p:cNvPicPr>
          <p:nvPr/>
        </p:nvPicPr>
        <p:blipFill>
          <a:blip r:embed="rId6"/>
          <a:stretch>
            <a:fillRect/>
          </a:stretch>
        </p:blipFill>
        <p:spPr>
          <a:xfrm>
            <a:off x="8988473" y="1992371"/>
            <a:ext cx="3148877" cy="3310128"/>
          </a:xfrm>
          <a:prstGeom prst="rect">
            <a:avLst/>
          </a:prstGeom>
        </p:spPr>
      </p:pic>
      <p:cxnSp>
        <p:nvCxnSpPr>
          <p:cNvPr id="14" name="Straight Connector 13">
            <a:extLst>
              <a:ext uri="{FF2B5EF4-FFF2-40B4-BE49-F238E27FC236}">
                <a16:creationId xmlns:a16="http://schemas.microsoft.com/office/drawing/2014/main" id="{47F2455E-8764-B74E-8244-38C613469592}"/>
              </a:ext>
            </a:extLst>
          </p:cNvPr>
          <p:cNvCxnSpPr>
            <a:cxnSpLocks/>
          </p:cNvCxnSpPr>
          <p:nvPr/>
        </p:nvCxnSpPr>
        <p:spPr>
          <a:xfrm>
            <a:off x="0" y="1125538"/>
            <a:ext cx="121920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71737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3DA1EBB6-1A28-464D-968F-A5E76AB7B761}"/>
              </a:ext>
            </a:extLst>
          </p:cNvPr>
          <p:cNvCxnSpPr>
            <a:cxnSpLocks/>
          </p:cNvCxnSpPr>
          <p:nvPr/>
        </p:nvCxnSpPr>
        <p:spPr>
          <a:xfrm>
            <a:off x="0" y="1482728"/>
            <a:ext cx="121920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F2075294-457B-B446-903F-FE19F0E34966}"/>
              </a:ext>
            </a:extLst>
          </p:cNvPr>
          <p:cNvSpPr/>
          <p:nvPr/>
        </p:nvSpPr>
        <p:spPr>
          <a:xfrm>
            <a:off x="515939" y="477837"/>
            <a:ext cx="6770686" cy="954107"/>
          </a:xfrm>
          <a:prstGeom prst="rect">
            <a:avLst/>
          </a:prstGeom>
        </p:spPr>
        <p:txBody>
          <a:bodyPr wrap="square">
            <a:spAutoFit/>
          </a:bodyPr>
          <a:lstStyle/>
          <a:p>
            <a:r>
              <a:rPr lang="fr-FR" sz="2800" b="1" dirty="0">
                <a:latin typeface="Verdana" panose="020B0604030504040204" pitchFamily="34" charset="0"/>
                <a:ea typeface="Verdana" panose="020B0604030504040204" pitchFamily="34" charset="0"/>
                <a:cs typeface="Verdana" panose="020B0604030504040204" pitchFamily="34" charset="0"/>
              </a:rPr>
              <a:t>Applications de la </a:t>
            </a:r>
            <a:br>
              <a:rPr lang="fr-FR" sz="2800" b="1" dirty="0">
                <a:latin typeface="Verdana" panose="020B0604030504040204" pitchFamily="34" charset="0"/>
                <a:ea typeface="Verdana" panose="020B0604030504040204" pitchFamily="34" charset="0"/>
                <a:cs typeface="Verdana" panose="020B0604030504040204" pitchFamily="34" charset="0"/>
              </a:rPr>
            </a:br>
            <a:r>
              <a:rPr lang="fr-FR" sz="2800" b="1" dirty="0">
                <a:latin typeface="Verdana" panose="020B0604030504040204" pitchFamily="34" charset="0"/>
                <a:ea typeface="Verdana" panose="020B0604030504040204" pitchFamily="34" charset="0"/>
                <a:cs typeface="Verdana" panose="020B0604030504040204" pitchFamily="34" charset="0"/>
              </a:rPr>
              <a:t>spectroscopie</a:t>
            </a:r>
          </a:p>
        </p:txBody>
      </p:sp>
      <p:sp>
        <p:nvSpPr>
          <p:cNvPr id="3" name="TextBox 2">
            <a:extLst>
              <a:ext uri="{FF2B5EF4-FFF2-40B4-BE49-F238E27FC236}">
                <a16:creationId xmlns:a16="http://schemas.microsoft.com/office/drawing/2014/main" id="{4B3F2886-5D16-A346-B9E3-E8747BD6C203}"/>
              </a:ext>
            </a:extLst>
          </p:cNvPr>
          <p:cNvSpPr txBox="1"/>
          <p:nvPr/>
        </p:nvSpPr>
        <p:spPr>
          <a:xfrm>
            <a:off x="499761" y="5153901"/>
            <a:ext cx="6770686" cy="892552"/>
          </a:xfrm>
          <a:prstGeom prst="rect">
            <a:avLst/>
          </a:prstGeom>
          <a:noFill/>
        </p:spPr>
        <p:txBody>
          <a:bodyPr wrap="square" rtlCol="0">
            <a:spAutoFit/>
          </a:bodyPr>
          <a:lstStyle/>
          <a:p>
            <a:pPr marL="342900" indent="-342900">
              <a:buFont typeface="Arial" panose="020B0604020202020204" pitchFamily="34" charset="0"/>
              <a:buChar char="•"/>
            </a:pPr>
            <a:r>
              <a:rPr lang="fr-FR" sz="2600" dirty="0"/>
              <a:t>Fonctions de transfert de spectre pour prédire l'eau du sol disponible</a:t>
            </a:r>
          </a:p>
        </p:txBody>
      </p:sp>
      <p:sp>
        <p:nvSpPr>
          <p:cNvPr id="4" name="TextBox 3">
            <a:extLst>
              <a:ext uri="{FF2B5EF4-FFF2-40B4-BE49-F238E27FC236}">
                <a16:creationId xmlns:a16="http://schemas.microsoft.com/office/drawing/2014/main" id="{A304A29D-6ABC-DE4B-B365-0B1A01043F81}"/>
              </a:ext>
            </a:extLst>
          </p:cNvPr>
          <p:cNvSpPr txBox="1"/>
          <p:nvPr/>
        </p:nvSpPr>
        <p:spPr>
          <a:xfrm>
            <a:off x="515939" y="3301522"/>
            <a:ext cx="6542088" cy="1292662"/>
          </a:xfrm>
          <a:prstGeom prst="rect">
            <a:avLst/>
          </a:prstGeom>
          <a:noFill/>
        </p:spPr>
        <p:txBody>
          <a:bodyPr wrap="square" rtlCol="0">
            <a:spAutoFit/>
          </a:bodyPr>
          <a:lstStyle/>
          <a:p>
            <a:pPr marL="342900" indent="-342900">
              <a:buFont typeface="Arial" panose="020B0604020202020204" pitchFamily="34" charset="0"/>
              <a:buChar char="•"/>
            </a:pPr>
            <a:r>
              <a:rPr lang="fr-FR" sz="2600" dirty="0"/>
              <a:t>Fonctions de transfert de spectre pour prédire l'abondance et la diversité microbienne du sol</a:t>
            </a:r>
          </a:p>
        </p:txBody>
      </p:sp>
      <p:sp>
        <p:nvSpPr>
          <p:cNvPr id="5" name="TextBox 4">
            <a:extLst>
              <a:ext uri="{FF2B5EF4-FFF2-40B4-BE49-F238E27FC236}">
                <a16:creationId xmlns:a16="http://schemas.microsoft.com/office/drawing/2014/main" id="{81280C2D-D4BF-6846-BCB3-941CA45060E6}"/>
              </a:ext>
            </a:extLst>
          </p:cNvPr>
          <p:cNvSpPr txBox="1"/>
          <p:nvPr/>
        </p:nvSpPr>
        <p:spPr>
          <a:xfrm>
            <a:off x="557898" y="1549565"/>
            <a:ext cx="5327649" cy="1292662"/>
          </a:xfrm>
          <a:prstGeom prst="rect">
            <a:avLst/>
          </a:prstGeom>
          <a:noFill/>
        </p:spPr>
        <p:txBody>
          <a:bodyPr wrap="square" rtlCol="0">
            <a:spAutoFit/>
          </a:bodyPr>
          <a:lstStyle/>
          <a:p>
            <a:pPr marL="342900" indent="-342900">
              <a:buFont typeface="Arial" panose="020B0604020202020204" pitchFamily="34" charset="0"/>
              <a:buChar char="•"/>
            </a:pPr>
            <a:r>
              <a:rPr lang="fr-FR" sz="2600" dirty="0"/>
              <a:t>Fonctions de transfert de spectre pour prédire les fractions de carbone du sol</a:t>
            </a:r>
          </a:p>
        </p:txBody>
      </p:sp>
      <p:pic>
        <p:nvPicPr>
          <p:cNvPr id="7" name="Picture 6">
            <a:extLst>
              <a:ext uri="{FF2B5EF4-FFF2-40B4-BE49-F238E27FC236}">
                <a16:creationId xmlns:a16="http://schemas.microsoft.com/office/drawing/2014/main" id="{5ABF35E7-1C80-0C4A-8D72-E9765DB46A0C}"/>
              </a:ext>
            </a:extLst>
          </p:cNvPr>
          <p:cNvPicPr>
            <a:picLocks noChangeAspect="1"/>
          </p:cNvPicPr>
          <p:nvPr/>
        </p:nvPicPr>
        <p:blipFill>
          <a:blip r:embed="rId3"/>
          <a:stretch>
            <a:fillRect/>
          </a:stretch>
        </p:blipFill>
        <p:spPr>
          <a:xfrm>
            <a:off x="6299680" y="158536"/>
            <a:ext cx="2023110" cy="2286000"/>
          </a:xfrm>
          <a:prstGeom prst="rect">
            <a:avLst/>
          </a:prstGeom>
        </p:spPr>
      </p:pic>
      <p:pic>
        <p:nvPicPr>
          <p:cNvPr id="9" name="Picture 8">
            <a:extLst>
              <a:ext uri="{FF2B5EF4-FFF2-40B4-BE49-F238E27FC236}">
                <a16:creationId xmlns:a16="http://schemas.microsoft.com/office/drawing/2014/main" id="{F7639FAD-0718-8140-826B-D929E0DF16C9}"/>
              </a:ext>
            </a:extLst>
          </p:cNvPr>
          <p:cNvPicPr>
            <a:picLocks noChangeAspect="1"/>
          </p:cNvPicPr>
          <p:nvPr/>
        </p:nvPicPr>
        <p:blipFill>
          <a:blip r:embed="rId4"/>
          <a:stretch>
            <a:fillRect/>
          </a:stretch>
        </p:blipFill>
        <p:spPr>
          <a:xfrm>
            <a:off x="8322790" y="109958"/>
            <a:ext cx="1971675" cy="2383155"/>
          </a:xfrm>
          <a:prstGeom prst="rect">
            <a:avLst/>
          </a:prstGeom>
        </p:spPr>
      </p:pic>
      <p:pic>
        <p:nvPicPr>
          <p:cNvPr id="13" name="Picture 12">
            <a:extLst>
              <a:ext uri="{FF2B5EF4-FFF2-40B4-BE49-F238E27FC236}">
                <a16:creationId xmlns:a16="http://schemas.microsoft.com/office/drawing/2014/main" id="{5418EBD2-3E41-0548-8E7B-8AFFD18DFF0A}"/>
              </a:ext>
            </a:extLst>
          </p:cNvPr>
          <p:cNvPicPr>
            <a:picLocks noChangeAspect="1"/>
          </p:cNvPicPr>
          <p:nvPr/>
        </p:nvPicPr>
        <p:blipFill>
          <a:blip r:embed="rId5"/>
          <a:stretch>
            <a:fillRect/>
          </a:stretch>
        </p:blipFill>
        <p:spPr>
          <a:xfrm>
            <a:off x="10208895" y="158536"/>
            <a:ext cx="1983105" cy="2274570"/>
          </a:xfrm>
          <a:prstGeom prst="rect">
            <a:avLst/>
          </a:prstGeom>
        </p:spPr>
      </p:pic>
      <p:sp>
        <p:nvSpPr>
          <p:cNvPr id="14" name="TextBox 13">
            <a:extLst>
              <a:ext uri="{FF2B5EF4-FFF2-40B4-BE49-F238E27FC236}">
                <a16:creationId xmlns:a16="http://schemas.microsoft.com/office/drawing/2014/main" id="{C4DD0644-5AF2-A04C-88B9-B1C119009473}"/>
              </a:ext>
            </a:extLst>
          </p:cNvPr>
          <p:cNvSpPr txBox="1"/>
          <p:nvPr/>
        </p:nvSpPr>
        <p:spPr>
          <a:xfrm>
            <a:off x="518049" y="2773546"/>
            <a:ext cx="3204916" cy="369332"/>
          </a:xfrm>
          <a:prstGeom prst="rect">
            <a:avLst/>
          </a:prstGeom>
          <a:noFill/>
        </p:spPr>
        <p:txBody>
          <a:bodyPr wrap="none" rtlCol="0">
            <a:spAutoFit/>
          </a:bodyPr>
          <a:lstStyle/>
          <a:p>
            <a:r>
              <a:rPr lang="fr-FR" dirty="0" err="1"/>
              <a:t>Viscarra</a:t>
            </a:r>
            <a:r>
              <a:rPr lang="fr-FR" dirty="0"/>
              <a:t> Rossel et al. (2015) EJSS</a:t>
            </a:r>
          </a:p>
        </p:txBody>
      </p:sp>
      <p:pic>
        <p:nvPicPr>
          <p:cNvPr id="18" name="Picture 17">
            <a:extLst>
              <a:ext uri="{FF2B5EF4-FFF2-40B4-BE49-F238E27FC236}">
                <a16:creationId xmlns:a16="http://schemas.microsoft.com/office/drawing/2014/main" id="{1E800937-A5BC-2D40-8DD8-B004CA3D2755}"/>
              </a:ext>
            </a:extLst>
          </p:cNvPr>
          <p:cNvPicPr>
            <a:picLocks noChangeAspect="1"/>
          </p:cNvPicPr>
          <p:nvPr/>
        </p:nvPicPr>
        <p:blipFill>
          <a:blip r:embed="rId6"/>
          <a:stretch>
            <a:fillRect/>
          </a:stretch>
        </p:blipFill>
        <p:spPr>
          <a:xfrm>
            <a:off x="7371932" y="2461898"/>
            <a:ext cx="3500853" cy="2080349"/>
          </a:xfrm>
          <a:prstGeom prst="rect">
            <a:avLst/>
          </a:prstGeom>
        </p:spPr>
      </p:pic>
      <p:sp>
        <p:nvSpPr>
          <p:cNvPr id="19" name="TextBox 18">
            <a:extLst>
              <a:ext uri="{FF2B5EF4-FFF2-40B4-BE49-F238E27FC236}">
                <a16:creationId xmlns:a16="http://schemas.microsoft.com/office/drawing/2014/main" id="{2A172A19-409C-0C40-B77A-E89DAF6E8BC1}"/>
              </a:ext>
            </a:extLst>
          </p:cNvPr>
          <p:cNvSpPr txBox="1"/>
          <p:nvPr/>
        </p:nvSpPr>
        <p:spPr>
          <a:xfrm>
            <a:off x="515939" y="4572174"/>
            <a:ext cx="4723857" cy="369332"/>
          </a:xfrm>
          <a:prstGeom prst="rect">
            <a:avLst/>
          </a:prstGeom>
          <a:noFill/>
        </p:spPr>
        <p:txBody>
          <a:bodyPr wrap="none" rtlCol="0">
            <a:spAutoFit/>
          </a:bodyPr>
          <a:lstStyle/>
          <a:p>
            <a:r>
              <a:rPr lang="fr-FR" dirty="0"/>
              <a:t>Yang, </a:t>
            </a:r>
            <a:r>
              <a:rPr lang="fr-FR" dirty="0" err="1"/>
              <a:t>Viscarra</a:t>
            </a:r>
            <a:r>
              <a:rPr lang="fr-FR" dirty="0"/>
              <a:t> Rossel et al. (2018) </a:t>
            </a:r>
            <a:r>
              <a:rPr lang="fr-FR" dirty="0" err="1"/>
              <a:t>submitted</a:t>
            </a:r>
            <a:r>
              <a:rPr lang="fr-FR" dirty="0"/>
              <a:t> SBB</a:t>
            </a:r>
          </a:p>
        </p:txBody>
      </p:sp>
      <p:pic>
        <p:nvPicPr>
          <p:cNvPr id="21" name="Picture 20">
            <a:extLst>
              <a:ext uri="{FF2B5EF4-FFF2-40B4-BE49-F238E27FC236}">
                <a16:creationId xmlns:a16="http://schemas.microsoft.com/office/drawing/2014/main" id="{8C7DEB13-1805-C84A-B7ED-69347BF83C1F}"/>
              </a:ext>
            </a:extLst>
          </p:cNvPr>
          <p:cNvPicPr>
            <a:picLocks noChangeAspect="1"/>
          </p:cNvPicPr>
          <p:nvPr/>
        </p:nvPicPr>
        <p:blipFill>
          <a:blip r:embed="rId7"/>
          <a:stretch>
            <a:fillRect/>
          </a:stretch>
        </p:blipFill>
        <p:spPr>
          <a:xfrm>
            <a:off x="8187452" y="4477906"/>
            <a:ext cx="3125338" cy="2345728"/>
          </a:xfrm>
          <a:prstGeom prst="rect">
            <a:avLst/>
          </a:prstGeom>
        </p:spPr>
      </p:pic>
      <p:sp>
        <p:nvSpPr>
          <p:cNvPr id="22" name="TextBox 21">
            <a:extLst>
              <a:ext uri="{FF2B5EF4-FFF2-40B4-BE49-F238E27FC236}">
                <a16:creationId xmlns:a16="http://schemas.microsoft.com/office/drawing/2014/main" id="{50A1B920-14BB-9A44-8BD2-58CBFB6A3192}"/>
              </a:ext>
            </a:extLst>
          </p:cNvPr>
          <p:cNvSpPr txBox="1"/>
          <p:nvPr/>
        </p:nvSpPr>
        <p:spPr>
          <a:xfrm>
            <a:off x="499761" y="6075206"/>
            <a:ext cx="4360874" cy="369332"/>
          </a:xfrm>
          <a:prstGeom prst="rect">
            <a:avLst/>
          </a:prstGeom>
          <a:noFill/>
        </p:spPr>
        <p:txBody>
          <a:bodyPr wrap="none" rtlCol="0">
            <a:spAutoFit/>
          </a:bodyPr>
          <a:lstStyle/>
          <a:p>
            <a:r>
              <a:rPr lang="fr-FR" dirty="0" err="1"/>
              <a:t>Bauman</a:t>
            </a:r>
            <a:r>
              <a:rPr lang="fr-FR" dirty="0"/>
              <a:t>, </a:t>
            </a:r>
            <a:r>
              <a:rPr lang="fr-FR" dirty="0" err="1"/>
              <a:t>Viscarra</a:t>
            </a:r>
            <a:r>
              <a:rPr lang="fr-FR" dirty="0"/>
              <a:t> Rossel et al. (2018) In </a:t>
            </a:r>
            <a:r>
              <a:rPr lang="fr-FR" dirty="0" err="1"/>
              <a:t>prep</a:t>
            </a:r>
            <a:endParaRPr lang="fr-FR" dirty="0"/>
          </a:p>
        </p:txBody>
      </p:sp>
    </p:spTree>
    <p:extLst>
      <p:ext uri="{BB962C8B-B14F-4D97-AF65-F5344CB8AC3E}">
        <p14:creationId xmlns:p14="http://schemas.microsoft.com/office/powerpoint/2010/main" val="22266618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AD0FB1B-2E4A-5B41-B3B3-B53EF20B2F67}"/>
              </a:ext>
            </a:extLst>
          </p:cNvPr>
          <p:cNvSpPr/>
          <p:nvPr/>
        </p:nvSpPr>
        <p:spPr>
          <a:xfrm>
            <a:off x="515938" y="492780"/>
            <a:ext cx="11422063" cy="523220"/>
          </a:xfrm>
          <a:prstGeom prst="rect">
            <a:avLst/>
          </a:prstGeom>
        </p:spPr>
        <p:txBody>
          <a:bodyPr wrap="square">
            <a:spAutoFit/>
          </a:bodyPr>
          <a:lstStyle/>
          <a:p>
            <a:r>
              <a:rPr lang="fr-FR" sz="2800" b="1" dirty="0">
                <a:latin typeface="Verdana" panose="020B0604030504040204" pitchFamily="34" charset="0"/>
                <a:ea typeface="Verdana" panose="020B0604030504040204" pitchFamily="34" charset="0"/>
                <a:cs typeface="Verdana" panose="020B0604030504040204" pitchFamily="34" charset="0"/>
              </a:rPr>
              <a:t>Remarques de conclusion</a:t>
            </a:r>
          </a:p>
        </p:txBody>
      </p:sp>
      <p:cxnSp>
        <p:nvCxnSpPr>
          <p:cNvPr id="4" name="Straight Connector 3">
            <a:extLst>
              <a:ext uri="{FF2B5EF4-FFF2-40B4-BE49-F238E27FC236}">
                <a16:creationId xmlns:a16="http://schemas.microsoft.com/office/drawing/2014/main" id="{9B93A7DA-697E-AA4D-B038-5C65467363AC}"/>
              </a:ext>
            </a:extLst>
          </p:cNvPr>
          <p:cNvCxnSpPr>
            <a:cxnSpLocks/>
          </p:cNvCxnSpPr>
          <p:nvPr/>
        </p:nvCxnSpPr>
        <p:spPr>
          <a:xfrm>
            <a:off x="0" y="1125538"/>
            <a:ext cx="121920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7ACA62F4-A01E-5845-BC95-10C59695201A}"/>
              </a:ext>
            </a:extLst>
          </p:cNvPr>
          <p:cNvSpPr/>
          <p:nvPr/>
        </p:nvSpPr>
        <p:spPr>
          <a:xfrm>
            <a:off x="515937" y="1846603"/>
            <a:ext cx="11422063" cy="4524315"/>
          </a:xfrm>
          <a:prstGeom prst="rect">
            <a:avLst/>
          </a:prstGeom>
        </p:spPr>
        <p:txBody>
          <a:bodyPr wrap="square">
            <a:spAutoFit/>
          </a:bodyPr>
          <a:lstStyle/>
          <a:p>
            <a:r>
              <a:rPr lang="fr-FR" sz="2600" dirty="0"/>
              <a:t>J'ai passé 10 ans productifs au CSIRO où j'ai développé une science percutante qui a été appliquée à différentes échelles, du local au continental et au global. Mes résultats de recherche sont actuellement utilisés par les agriculteurs, les gestionnaires des terres, les entreprises, d'autres scientifiques et le gouvernement.</a:t>
            </a:r>
          </a:p>
          <a:p>
            <a:endParaRPr lang="fr-FR" sz="2600" dirty="0"/>
          </a:p>
          <a:p>
            <a:r>
              <a:rPr lang="fr-FR" sz="2600" dirty="0"/>
              <a:t>Bien que j'aie aimé travailler au CSIRO, je sens que je suis prêt à changer. Enseigner à l'étranger et superviser des étudiants m'a rappelé combien l'interaction avec les étudiants me manque. Ceci, combiné à l'intérêt actuel du CSIRO pour les résultats commerciaux, m'a fait penser que je suis prêt pour le prochain défi.</a:t>
            </a:r>
            <a:br>
              <a:rPr lang="fr-FR" sz="2600" dirty="0"/>
            </a:br>
            <a:endParaRPr lang="fr-FR" sz="2600" dirty="0"/>
          </a:p>
          <a:p>
            <a:pPr algn="r"/>
            <a:r>
              <a:rPr lang="fr-FR" sz="2800" b="1" dirty="0">
                <a:solidFill>
                  <a:schemeClr val="accent6"/>
                </a:solidFill>
              </a:rPr>
              <a:t>Merci de votre attention</a:t>
            </a:r>
            <a:endParaRPr lang="fr-FR" sz="2600" b="1" dirty="0">
              <a:solidFill>
                <a:schemeClr val="accent6"/>
              </a:solidFill>
            </a:endParaRPr>
          </a:p>
        </p:txBody>
      </p:sp>
    </p:spTree>
    <p:extLst>
      <p:ext uri="{BB962C8B-B14F-4D97-AF65-F5344CB8AC3E}">
        <p14:creationId xmlns:p14="http://schemas.microsoft.com/office/powerpoint/2010/main" val="17789585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3A20CE5-FFEE-F649-A7E2-9991E7A5C89A}"/>
              </a:ext>
            </a:extLst>
          </p:cNvPr>
          <p:cNvSpPr txBox="1"/>
          <p:nvPr/>
        </p:nvSpPr>
        <p:spPr>
          <a:xfrm>
            <a:off x="515938" y="492780"/>
            <a:ext cx="5120312" cy="523220"/>
          </a:xfrm>
          <a:prstGeom prst="rect">
            <a:avLst/>
          </a:prstGeom>
          <a:noFill/>
        </p:spPr>
        <p:txBody>
          <a:bodyPr wrap="none" rtlCol="0">
            <a:spAutoFit/>
          </a:bodyPr>
          <a:lstStyle/>
          <a:p>
            <a:r>
              <a:rPr lang="fr-FR" sz="2800" b="1" dirty="0">
                <a:latin typeface="Verdana" panose="020B0604030504040204" pitchFamily="34" charset="0"/>
                <a:ea typeface="Verdana" panose="020B0604030504040204" pitchFamily="34" charset="0"/>
                <a:cs typeface="Verdana" panose="020B0604030504040204" pitchFamily="34" charset="0"/>
              </a:rPr>
              <a:t>Plan de ma présentation</a:t>
            </a:r>
          </a:p>
        </p:txBody>
      </p:sp>
      <p:sp>
        <p:nvSpPr>
          <p:cNvPr id="4" name="Rectangle 3">
            <a:extLst>
              <a:ext uri="{FF2B5EF4-FFF2-40B4-BE49-F238E27FC236}">
                <a16:creationId xmlns:a16="http://schemas.microsoft.com/office/drawing/2014/main" id="{A0B949F8-FDED-3244-8E16-CF911EAFFE37}"/>
              </a:ext>
            </a:extLst>
          </p:cNvPr>
          <p:cNvSpPr/>
          <p:nvPr/>
        </p:nvSpPr>
        <p:spPr>
          <a:xfrm>
            <a:off x="515938" y="1394375"/>
            <a:ext cx="8116966" cy="4862870"/>
          </a:xfrm>
          <a:prstGeom prst="rect">
            <a:avLst/>
          </a:prstGeom>
        </p:spPr>
        <p:txBody>
          <a:bodyPr wrap="none">
            <a:spAutoFit/>
          </a:bodyPr>
          <a:lstStyle/>
          <a:p>
            <a:pPr marL="514350" indent="-514350">
              <a:buFont typeface="+mj-lt"/>
              <a:buAutoNum type="arabicPeriod"/>
            </a:pPr>
            <a:r>
              <a:rPr lang="fr-FR" sz="2600" dirty="0">
                <a:ea typeface="Verdana" panose="020B0604030504040204" pitchFamily="34" charset="0"/>
                <a:cs typeface="Verdana" panose="020B0604030504040204" pitchFamily="34" charset="0"/>
              </a:rPr>
              <a:t>Activités d’enseignement</a:t>
            </a:r>
            <a:br>
              <a:rPr lang="fr-FR" sz="1200" dirty="0">
                <a:ea typeface="Verdana" panose="020B0604030504040204" pitchFamily="34" charset="0"/>
                <a:cs typeface="Verdana" panose="020B0604030504040204" pitchFamily="34" charset="0"/>
              </a:rPr>
            </a:br>
            <a:endParaRPr lang="fr-FR" sz="1200" dirty="0">
              <a:ea typeface="Verdana" panose="020B0604030504040204" pitchFamily="34" charset="0"/>
              <a:cs typeface="Verdana" panose="020B0604030504040204" pitchFamily="34" charset="0"/>
            </a:endParaRPr>
          </a:p>
          <a:p>
            <a:pPr marL="800100" lvl="1" indent="-342900">
              <a:buFont typeface="Arial" panose="020B0604020202020204" pitchFamily="34" charset="0"/>
              <a:buChar char="•"/>
            </a:pPr>
            <a:r>
              <a:rPr lang="fr-FR" sz="2600" dirty="0">
                <a:ea typeface="Verdana" panose="020B0604030504040204" pitchFamily="34" charset="0"/>
                <a:cs typeface="Verdana" panose="020B0604030504040204" pitchFamily="34" charset="0"/>
              </a:rPr>
              <a:t>En l’Australie</a:t>
            </a:r>
          </a:p>
          <a:p>
            <a:pPr marL="800100" lvl="1" indent="-342900">
              <a:buFont typeface="Arial" panose="020B0604020202020204" pitchFamily="34" charset="0"/>
              <a:buChar char="•"/>
            </a:pPr>
            <a:r>
              <a:rPr lang="fr-FR" sz="2600" dirty="0">
                <a:ea typeface="Verdana" panose="020B0604030504040204" pitchFamily="34" charset="0"/>
                <a:cs typeface="Verdana" panose="020B0604030504040204" pitchFamily="34" charset="0"/>
              </a:rPr>
              <a:t>International</a:t>
            </a:r>
          </a:p>
          <a:p>
            <a:pPr marL="800100" lvl="1" indent="-342900">
              <a:buFont typeface="Arial" panose="020B0604020202020204" pitchFamily="34" charset="0"/>
              <a:buChar char="•"/>
            </a:pPr>
            <a:r>
              <a:rPr lang="fr-FR" sz="2600" dirty="0">
                <a:ea typeface="Verdana" panose="020B0604030504040204" pitchFamily="34" charset="0"/>
                <a:cs typeface="Verdana" panose="020B0604030504040204" pitchFamily="34" charset="0"/>
              </a:rPr>
              <a:t>Encadrement de la recherche des étudiantes</a:t>
            </a:r>
          </a:p>
          <a:p>
            <a:pPr marL="800100" lvl="1" indent="-342900">
              <a:buFont typeface="Arial" panose="020B0604020202020204" pitchFamily="34" charset="0"/>
              <a:buChar char="•"/>
            </a:pPr>
            <a:r>
              <a:rPr lang="fr-FR" sz="2600" dirty="0">
                <a:ea typeface="Verdana" panose="020B0604030504040204" pitchFamily="34" charset="0"/>
                <a:cs typeface="Verdana" panose="020B0604030504040204" pitchFamily="34" charset="0"/>
              </a:rPr>
              <a:t>Masters, Doctorats</a:t>
            </a:r>
          </a:p>
          <a:p>
            <a:pPr marL="800100" lvl="1" indent="-342900">
              <a:buFont typeface="Arial" panose="020B0604020202020204" pitchFamily="34" charset="0"/>
              <a:buChar char="•"/>
            </a:pPr>
            <a:endParaRPr lang="fr-FR" sz="2600" dirty="0">
              <a:ea typeface="Verdana" panose="020B0604030504040204" pitchFamily="34" charset="0"/>
              <a:cs typeface="Verdana" panose="020B0604030504040204" pitchFamily="34" charset="0"/>
            </a:endParaRPr>
          </a:p>
          <a:p>
            <a:pPr marL="514350" indent="-514350">
              <a:buFont typeface="+mj-lt"/>
              <a:buAutoNum type="arabicPeriod"/>
            </a:pPr>
            <a:r>
              <a:rPr lang="fr-FR" sz="2600" dirty="0">
                <a:ea typeface="Verdana" panose="020B0604030504040204" pitchFamily="34" charset="0"/>
                <a:cs typeface="Verdana" panose="020B0604030504040204" pitchFamily="34" charset="0"/>
              </a:rPr>
              <a:t>Activités de recherche</a:t>
            </a:r>
            <a:br>
              <a:rPr lang="fr-FR" sz="1200" dirty="0">
                <a:ea typeface="Verdana" panose="020B0604030504040204" pitchFamily="34" charset="0"/>
                <a:cs typeface="Verdana" panose="020B0604030504040204" pitchFamily="34" charset="0"/>
              </a:rPr>
            </a:br>
            <a:endParaRPr lang="fr-FR" sz="1200" dirty="0">
              <a:ea typeface="Verdana" panose="020B0604030504040204" pitchFamily="34" charset="0"/>
              <a:cs typeface="Verdana" panose="020B0604030504040204" pitchFamily="34" charset="0"/>
            </a:endParaRPr>
          </a:p>
          <a:p>
            <a:pPr marL="800100" lvl="1" indent="-342900">
              <a:buFont typeface="Arial" panose="020B0604020202020204" pitchFamily="34" charset="0"/>
              <a:buChar char="•"/>
            </a:pPr>
            <a:r>
              <a:rPr lang="fr-FR" sz="2600" dirty="0">
                <a:ea typeface="Verdana" panose="020B0604030504040204" pitchFamily="34" charset="0"/>
                <a:cs typeface="Verdana" panose="020B0604030504040204" pitchFamily="34" charset="0"/>
              </a:rPr>
              <a:t>Motivation pour ma recherche</a:t>
            </a:r>
          </a:p>
          <a:p>
            <a:pPr marL="800100" lvl="1" indent="-342900">
              <a:buFont typeface="Arial" panose="020B0604020202020204" pitchFamily="34" charset="0"/>
              <a:buChar char="•"/>
            </a:pPr>
            <a:r>
              <a:rPr lang="fr-FR" sz="2600" dirty="0">
                <a:ea typeface="Verdana" panose="020B0604030504040204" pitchFamily="34" charset="0"/>
                <a:cs typeface="Verdana" panose="020B0604030504040204" pitchFamily="34" charset="0"/>
              </a:rPr>
              <a:t>Défis et opportunités</a:t>
            </a:r>
          </a:p>
          <a:p>
            <a:pPr marL="800100" lvl="1" indent="-342900">
              <a:buFont typeface="Arial" panose="020B0604020202020204" pitchFamily="34" charset="0"/>
              <a:buChar char="•"/>
            </a:pPr>
            <a:r>
              <a:rPr lang="fr-FR" sz="2600" dirty="0">
                <a:ea typeface="Verdana" panose="020B0604030504040204" pitchFamily="34" charset="0"/>
                <a:cs typeface="Verdana" panose="020B0604030504040204" pitchFamily="34" charset="0"/>
              </a:rPr>
              <a:t>La question des échelles</a:t>
            </a:r>
          </a:p>
          <a:p>
            <a:pPr marL="800100" lvl="1" indent="-342900">
              <a:buFont typeface="Arial" panose="020B0604020202020204" pitchFamily="34" charset="0"/>
              <a:buChar char="•"/>
            </a:pPr>
            <a:r>
              <a:rPr lang="fr-FR" sz="2600" dirty="0">
                <a:ea typeface="Verdana" panose="020B0604030504040204" pitchFamily="34" charset="0"/>
                <a:cs typeface="Verdana" panose="020B0604030504040204" pitchFamily="34" charset="0"/>
              </a:rPr>
              <a:t>Exemples d'activités de recherche et développement</a:t>
            </a:r>
          </a:p>
        </p:txBody>
      </p:sp>
      <p:cxnSp>
        <p:nvCxnSpPr>
          <p:cNvPr id="6" name="Straight Connector 5">
            <a:extLst>
              <a:ext uri="{FF2B5EF4-FFF2-40B4-BE49-F238E27FC236}">
                <a16:creationId xmlns:a16="http://schemas.microsoft.com/office/drawing/2014/main" id="{C941A739-8399-6B4F-8BAD-982B3424A29A}"/>
              </a:ext>
            </a:extLst>
          </p:cNvPr>
          <p:cNvCxnSpPr>
            <a:cxnSpLocks/>
          </p:cNvCxnSpPr>
          <p:nvPr/>
        </p:nvCxnSpPr>
        <p:spPr>
          <a:xfrm>
            <a:off x="0" y="1125538"/>
            <a:ext cx="121920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30198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747A7A2-176F-D944-9F08-2E4AB99DAEC5}"/>
              </a:ext>
            </a:extLst>
          </p:cNvPr>
          <p:cNvSpPr txBox="1"/>
          <p:nvPr/>
        </p:nvSpPr>
        <p:spPr>
          <a:xfrm>
            <a:off x="515939" y="492124"/>
            <a:ext cx="7843814" cy="523220"/>
          </a:xfrm>
          <a:prstGeom prst="rect">
            <a:avLst/>
          </a:prstGeom>
          <a:noFill/>
        </p:spPr>
        <p:txBody>
          <a:bodyPr wrap="none" rtlCol="0">
            <a:spAutoFit/>
          </a:bodyPr>
          <a:lstStyle/>
          <a:p>
            <a:r>
              <a:rPr lang="fr-FR" sz="2800" b="1" dirty="0">
                <a:latin typeface="Verdana" panose="020B0604030504040204" pitchFamily="34" charset="0"/>
                <a:ea typeface="Verdana" panose="020B0604030504040204" pitchFamily="34" charset="0"/>
                <a:cs typeface="Verdana" panose="020B0604030504040204" pitchFamily="34" charset="0"/>
              </a:rPr>
              <a:t>Activités d’enseignement en Australie</a:t>
            </a:r>
          </a:p>
        </p:txBody>
      </p:sp>
      <p:sp>
        <p:nvSpPr>
          <p:cNvPr id="3" name="TextBox 2">
            <a:extLst>
              <a:ext uri="{FF2B5EF4-FFF2-40B4-BE49-F238E27FC236}">
                <a16:creationId xmlns:a16="http://schemas.microsoft.com/office/drawing/2014/main" id="{29AEACC8-F681-C441-BE4B-E30ABFD19DD5}"/>
              </a:ext>
            </a:extLst>
          </p:cNvPr>
          <p:cNvSpPr txBox="1"/>
          <p:nvPr/>
        </p:nvSpPr>
        <p:spPr>
          <a:xfrm>
            <a:off x="515938" y="2497902"/>
            <a:ext cx="11676062" cy="4031873"/>
          </a:xfrm>
          <a:prstGeom prst="rect">
            <a:avLst/>
          </a:prstGeom>
          <a:noFill/>
        </p:spPr>
        <p:txBody>
          <a:bodyPr wrap="square" rtlCol="0">
            <a:spAutoFit/>
          </a:bodyPr>
          <a:lstStyle/>
          <a:p>
            <a:r>
              <a:rPr lang="fr-FR" sz="2600" dirty="0">
                <a:ea typeface="Verdana" panose="020B0604030504040204" pitchFamily="34" charset="0"/>
                <a:cs typeface="Verdana" panose="020B0604030504040204" pitchFamily="34" charset="0"/>
              </a:rPr>
              <a:t>« Télé- et </a:t>
            </a:r>
            <a:r>
              <a:rPr lang="fr-FR" sz="2600" dirty="0" err="1">
                <a:ea typeface="Verdana" panose="020B0604030504040204" pitchFamily="34" charset="0"/>
                <a:cs typeface="Verdana" panose="020B0604030504040204" pitchFamily="34" charset="0"/>
              </a:rPr>
              <a:t>proxi</a:t>
            </a:r>
            <a:r>
              <a:rPr lang="fr-FR" sz="2600" dirty="0">
                <a:ea typeface="Verdana" panose="020B0604030504040204" pitchFamily="34" charset="0"/>
                <a:cs typeface="Verdana" panose="020B0604030504040204" pitchFamily="34" charset="0"/>
              </a:rPr>
              <a:t>-détection » dans un module agriculture de précision. </a:t>
            </a:r>
            <a:br>
              <a:rPr lang="fr-FR" sz="2600" dirty="0">
                <a:ea typeface="Verdana" panose="020B0604030504040204" pitchFamily="34" charset="0"/>
                <a:cs typeface="Verdana" panose="020B0604030504040204" pitchFamily="34" charset="0"/>
              </a:rPr>
            </a:br>
            <a:r>
              <a:rPr lang="fr-FR" sz="2600" dirty="0">
                <a:ea typeface="Verdana" panose="020B0604030504040204" pitchFamily="34" charset="0"/>
                <a:cs typeface="Verdana" panose="020B0604030504040204" pitchFamily="34" charset="0"/>
              </a:rPr>
              <a:t>	 1995–00, </a:t>
            </a:r>
            <a:r>
              <a:rPr lang="fr-FR" sz="2600" i="1" dirty="0">
                <a:ea typeface="Verdana" panose="020B0604030504040204" pitchFamily="34" charset="0"/>
                <a:cs typeface="Verdana" panose="020B0604030504040204" pitchFamily="34" charset="0"/>
              </a:rPr>
              <a:t>20 h, 15 étudiants</a:t>
            </a:r>
            <a:endParaRPr lang="fr-FR" sz="1600" dirty="0">
              <a:ea typeface="Verdana" panose="020B0604030504040204" pitchFamily="34" charset="0"/>
              <a:cs typeface="Verdana" panose="020B0604030504040204" pitchFamily="34" charset="0"/>
            </a:endParaRPr>
          </a:p>
          <a:p>
            <a:endParaRPr lang="fr-FR" sz="1600" dirty="0">
              <a:ea typeface="Verdana" panose="020B0604030504040204" pitchFamily="34" charset="0"/>
              <a:cs typeface="Verdana" panose="020B0604030504040204" pitchFamily="34" charset="0"/>
            </a:endParaRPr>
          </a:p>
          <a:p>
            <a:r>
              <a:rPr lang="fr-FR" sz="2600" dirty="0">
                <a:ea typeface="Verdana" panose="020B0604030504040204" pitchFamily="34" charset="0"/>
                <a:cs typeface="Verdana" panose="020B0604030504040204" pitchFamily="34" charset="0"/>
              </a:rPr>
              <a:t>« Prédiction spatiale et </a:t>
            </a:r>
            <a:r>
              <a:rPr lang="fr-FR" sz="2600" dirty="0" err="1">
                <a:ea typeface="Verdana" panose="020B0604030504040204" pitchFamily="34" charset="0"/>
                <a:cs typeface="Verdana" panose="020B0604030504040204" pitchFamily="34" charset="0"/>
              </a:rPr>
              <a:t>Pédométrie</a:t>
            </a:r>
            <a:r>
              <a:rPr lang="fr-FR" sz="2600" dirty="0">
                <a:ea typeface="Verdana" panose="020B0604030504040204" pitchFamily="34" charset="0"/>
                <a:cs typeface="Verdana" panose="020B0604030504040204" pitchFamily="34" charset="0"/>
              </a:rPr>
              <a:t> » dans module la science quantitative du sol.</a:t>
            </a:r>
            <a:br>
              <a:rPr lang="fr-FR" sz="2600" dirty="0">
                <a:ea typeface="Verdana" panose="020B0604030504040204" pitchFamily="34" charset="0"/>
                <a:cs typeface="Verdana" panose="020B0604030504040204" pitchFamily="34" charset="0"/>
              </a:rPr>
            </a:br>
            <a:r>
              <a:rPr lang="fr-FR" sz="2600" dirty="0">
                <a:ea typeface="Verdana" panose="020B0604030504040204" pitchFamily="34" charset="0"/>
                <a:cs typeface="Verdana" panose="020B0604030504040204" pitchFamily="34" charset="0"/>
              </a:rPr>
              <a:t>	 2002–07, </a:t>
            </a:r>
            <a:r>
              <a:rPr lang="fr-FR" sz="2600" i="1" dirty="0">
                <a:ea typeface="Verdana" panose="020B0604030504040204" pitchFamily="34" charset="0"/>
                <a:cs typeface="Verdana" panose="020B0604030504040204" pitchFamily="34" charset="0"/>
              </a:rPr>
              <a:t>75 h, 20 étudiants</a:t>
            </a:r>
            <a:endParaRPr lang="fr-FR" sz="1600" dirty="0">
              <a:ea typeface="Verdana" panose="020B0604030504040204" pitchFamily="34" charset="0"/>
              <a:cs typeface="Verdana" panose="020B0604030504040204" pitchFamily="34" charset="0"/>
            </a:endParaRPr>
          </a:p>
          <a:p>
            <a:endParaRPr lang="fr-FR" sz="1600" dirty="0">
              <a:ea typeface="Verdana" panose="020B0604030504040204" pitchFamily="34" charset="0"/>
              <a:cs typeface="Verdana" panose="020B0604030504040204" pitchFamily="34" charset="0"/>
            </a:endParaRPr>
          </a:p>
          <a:p>
            <a:r>
              <a:rPr lang="fr-FR" sz="2600" dirty="0">
                <a:ea typeface="Verdana" panose="020B0604030504040204" pitchFamily="34" charset="0"/>
                <a:cs typeface="Verdana" panose="020B0604030504040204" pitchFamily="34" charset="0"/>
              </a:rPr>
              <a:t>« Fondamentaux de la télédétection » dans Module Information spatiale rurale.</a:t>
            </a:r>
            <a:br>
              <a:rPr lang="fr-FR" sz="2600" dirty="0">
                <a:ea typeface="Verdana" panose="020B0604030504040204" pitchFamily="34" charset="0"/>
                <a:cs typeface="Verdana" panose="020B0604030504040204" pitchFamily="34" charset="0"/>
              </a:rPr>
            </a:br>
            <a:r>
              <a:rPr lang="fr-FR" sz="2600" dirty="0">
                <a:ea typeface="Verdana" panose="020B0604030504040204" pitchFamily="34" charset="0"/>
                <a:cs typeface="Verdana" panose="020B0604030504040204" pitchFamily="34" charset="0"/>
              </a:rPr>
              <a:t>	 2004–07, 45 h, </a:t>
            </a:r>
            <a:r>
              <a:rPr lang="fr-FR" sz="2600" i="1" dirty="0">
                <a:ea typeface="Verdana" panose="020B0604030504040204" pitchFamily="34" charset="0"/>
                <a:cs typeface="Verdana" panose="020B0604030504040204" pitchFamily="34" charset="0"/>
              </a:rPr>
              <a:t>20 étudiants</a:t>
            </a:r>
            <a:endParaRPr lang="fr-FR" sz="1600" i="1" dirty="0">
              <a:ea typeface="Verdana" panose="020B0604030504040204" pitchFamily="34" charset="0"/>
              <a:cs typeface="Verdana" panose="020B0604030504040204" pitchFamily="34" charset="0"/>
            </a:endParaRPr>
          </a:p>
          <a:p>
            <a:endParaRPr lang="fr-FR" sz="1600" dirty="0">
              <a:ea typeface="Verdana" panose="020B0604030504040204" pitchFamily="34" charset="0"/>
              <a:cs typeface="Verdana" panose="020B0604030504040204" pitchFamily="34" charset="0"/>
            </a:endParaRPr>
          </a:p>
          <a:p>
            <a:r>
              <a:rPr lang="fr-FR" sz="2600" dirty="0">
                <a:ea typeface="Verdana" panose="020B0604030504040204" pitchFamily="34" charset="0"/>
                <a:cs typeface="Verdana" panose="020B0604030504040204" pitchFamily="34" charset="0"/>
              </a:rPr>
              <a:t>Module « Méthodologies avancées de caractérisation des sols » </a:t>
            </a:r>
            <a:br>
              <a:rPr lang="fr-FR" sz="2600" dirty="0">
                <a:ea typeface="Verdana" panose="020B0604030504040204" pitchFamily="34" charset="0"/>
                <a:cs typeface="Verdana" panose="020B0604030504040204" pitchFamily="34" charset="0"/>
              </a:rPr>
            </a:br>
            <a:r>
              <a:rPr lang="fr-FR" sz="2600" dirty="0">
                <a:ea typeface="Verdana" panose="020B0604030504040204" pitchFamily="34" charset="0"/>
                <a:cs typeface="Verdana" panose="020B0604030504040204" pitchFamily="34" charset="0"/>
              </a:rPr>
              <a:t>	 2002–07, 50 h, </a:t>
            </a:r>
            <a:r>
              <a:rPr lang="fr-FR" sz="2600" i="1" dirty="0">
                <a:ea typeface="Verdana" panose="020B0604030504040204" pitchFamily="34" charset="0"/>
                <a:cs typeface="Verdana" panose="020B0604030504040204" pitchFamily="34" charset="0"/>
              </a:rPr>
              <a:t>5–10 étudiants</a:t>
            </a:r>
          </a:p>
        </p:txBody>
      </p:sp>
      <p:sp>
        <p:nvSpPr>
          <p:cNvPr id="4" name="Rectangle 3">
            <a:extLst>
              <a:ext uri="{FF2B5EF4-FFF2-40B4-BE49-F238E27FC236}">
                <a16:creationId xmlns:a16="http://schemas.microsoft.com/office/drawing/2014/main" id="{D5AA2911-DB53-494B-8182-079B24F217C6}"/>
              </a:ext>
            </a:extLst>
          </p:cNvPr>
          <p:cNvSpPr/>
          <p:nvPr/>
        </p:nvSpPr>
        <p:spPr>
          <a:xfrm>
            <a:off x="515938" y="1354336"/>
            <a:ext cx="9719327" cy="830997"/>
          </a:xfrm>
          <a:prstGeom prst="rect">
            <a:avLst/>
          </a:prstGeom>
        </p:spPr>
        <p:txBody>
          <a:bodyPr wrap="none">
            <a:spAutoFit/>
          </a:bodyPr>
          <a:lstStyle/>
          <a:p>
            <a:r>
              <a:rPr lang="fr-FR" sz="2400" b="1" dirty="0">
                <a:latin typeface="Verdana" panose="020B0604030504040204" pitchFamily="34" charset="0"/>
                <a:ea typeface="Verdana" panose="020B0604030504040204" pitchFamily="34" charset="0"/>
                <a:cs typeface="Verdana" panose="020B0604030504040204" pitchFamily="34" charset="0"/>
              </a:rPr>
              <a:t>Enseignement dispensé aux étudiants de premier cycle</a:t>
            </a:r>
          </a:p>
          <a:p>
            <a:r>
              <a:rPr lang="fr-FR" sz="2400" b="1" dirty="0">
                <a:latin typeface="Verdana" panose="020B0604030504040204" pitchFamily="34" charset="0"/>
                <a:ea typeface="Verdana" panose="020B0604030504040204" pitchFamily="34" charset="0"/>
                <a:cs typeface="Verdana" panose="020B0604030504040204" pitchFamily="34" charset="0"/>
              </a:rPr>
              <a:t>3rd </a:t>
            </a:r>
            <a:r>
              <a:rPr lang="fr-FR" sz="2400" b="1" dirty="0" err="1">
                <a:latin typeface="Verdana" panose="020B0604030504040204" pitchFamily="34" charset="0"/>
                <a:ea typeface="Verdana" panose="020B0604030504040204" pitchFamily="34" charset="0"/>
                <a:cs typeface="Verdana" panose="020B0604030504040204" pitchFamily="34" charset="0"/>
              </a:rPr>
              <a:t>year</a:t>
            </a:r>
            <a:r>
              <a:rPr lang="fr-FR" sz="2400" b="1" dirty="0">
                <a:latin typeface="Verdana" panose="020B0604030504040204" pitchFamily="34" charset="0"/>
                <a:ea typeface="Verdana" panose="020B0604030504040204" pitchFamily="34" charset="0"/>
                <a:cs typeface="Verdana" panose="020B0604030504040204" pitchFamily="34" charset="0"/>
              </a:rPr>
              <a:t> Agricultural Science, Université de Sydney</a:t>
            </a:r>
          </a:p>
        </p:txBody>
      </p:sp>
      <p:cxnSp>
        <p:nvCxnSpPr>
          <p:cNvPr id="6" name="Straight Connector 5">
            <a:extLst>
              <a:ext uri="{FF2B5EF4-FFF2-40B4-BE49-F238E27FC236}">
                <a16:creationId xmlns:a16="http://schemas.microsoft.com/office/drawing/2014/main" id="{1D4B0B20-C14B-D84C-B89A-F9671ADAC24A}"/>
              </a:ext>
            </a:extLst>
          </p:cNvPr>
          <p:cNvCxnSpPr>
            <a:cxnSpLocks/>
          </p:cNvCxnSpPr>
          <p:nvPr/>
        </p:nvCxnSpPr>
        <p:spPr>
          <a:xfrm>
            <a:off x="0" y="1125538"/>
            <a:ext cx="121920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74280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A8F6044-2C29-FD46-BDFD-1E84D99BDFEC}"/>
              </a:ext>
            </a:extLst>
          </p:cNvPr>
          <p:cNvSpPr txBox="1"/>
          <p:nvPr/>
        </p:nvSpPr>
        <p:spPr>
          <a:xfrm>
            <a:off x="515939" y="1206747"/>
            <a:ext cx="11438168" cy="5632311"/>
          </a:xfrm>
          <a:prstGeom prst="rect">
            <a:avLst/>
          </a:prstGeom>
          <a:noFill/>
        </p:spPr>
        <p:txBody>
          <a:bodyPr wrap="square" rtlCol="0">
            <a:spAutoFit/>
          </a:bodyPr>
          <a:lstStyle/>
          <a:p>
            <a:r>
              <a:rPr lang="fr-FR" sz="2600" dirty="0">
                <a:ea typeface="Verdana" panose="020B0604030504040204" pitchFamily="34" charset="0"/>
                <a:cs typeface="Verdana" panose="020B0604030504040204" pitchFamily="34" charset="0"/>
              </a:rPr>
              <a:t>Sino-</a:t>
            </a:r>
            <a:r>
              <a:rPr lang="fr-FR" sz="2600" dirty="0" err="1">
                <a:ea typeface="Verdana" panose="020B0604030504040204" pitchFamily="34" charset="0"/>
                <a:cs typeface="Verdana" panose="020B0604030504040204" pitchFamily="34" charset="0"/>
              </a:rPr>
              <a:t>German</a:t>
            </a:r>
            <a:r>
              <a:rPr lang="fr-FR" sz="2600" dirty="0">
                <a:ea typeface="Verdana" panose="020B0604030504040204" pitchFamily="34" charset="0"/>
                <a:cs typeface="Verdana" panose="020B0604030504040204" pitchFamily="34" charset="0"/>
              </a:rPr>
              <a:t> </a:t>
            </a:r>
            <a:r>
              <a:rPr lang="fr-FR" sz="2600" dirty="0" err="1">
                <a:ea typeface="Verdana" panose="020B0604030504040204" pitchFamily="34" charset="0"/>
                <a:cs typeface="Verdana" panose="020B0604030504040204" pitchFamily="34" charset="0"/>
              </a:rPr>
              <a:t>School</a:t>
            </a:r>
            <a:r>
              <a:rPr lang="fr-FR" sz="2600" dirty="0">
                <a:ea typeface="Verdana" panose="020B0604030504040204" pitchFamily="34" charset="0"/>
                <a:cs typeface="Verdana" panose="020B0604030504040204" pitchFamily="34" charset="0"/>
              </a:rPr>
              <a:t> on Concepts and </a:t>
            </a:r>
            <a:r>
              <a:rPr lang="fr-FR" sz="2600" dirty="0" err="1">
                <a:ea typeface="Verdana" panose="020B0604030504040204" pitchFamily="34" charset="0"/>
                <a:cs typeface="Verdana" panose="020B0604030504040204" pitchFamily="34" charset="0"/>
              </a:rPr>
              <a:t>Algorithms</a:t>
            </a:r>
            <a:r>
              <a:rPr lang="fr-FR" sz="2600" dirty="0">
                <a:ea typeface="Verdana" panose="020B0604030504040204" pitchFamily="34" charset="0"/>
                <a:cs typeface="Verdana" panose="020B0604030504040204" pitchFamily="34" charset="0"/>
              </a:rPr>
              <a:t> in </a:t>
            </a:r>
            <a:r>
              <a:rPr lang="fr-FR" sz="2600" dirty="0" err="1">
                <a:ea typeface="Verdana" panose="020B0604030504040204" pitchFamily="34" charset="0"/>
                <a:cs typeface="Verdana" panose="020B0604030504040204" pitchFamily="34" charset="0"/>
              </a:rPr>
              <a:t>Geoecosystem</a:t>
            </a:r>
            <a:r>
              <a:rPr lang="fr-FR" sz="2600" dirty="0">
                <a:ea typeface="Verdana" panose="020B0604030504040204" pitchFamily="34" charset="0"/>
                <a:cs typeface="Verdana" panose="020B0604030504040204" pitchFamily="34" charset="0"/>
              </a:rPr>
              <a:t> </a:t>
            </a:r>
            <a:r>
              <a:rPr lang="fr-FR" sz="2600" dirty="0" err="1">
                <a:ea typeface="Verdana" panose="020B0604030504040204" pitchFamily="34" charset="0"/>
                <a:cs typeface="Verdana" panose="020B0604030504040204" pitchFamily="34" charset="0"/>
              </a:rPr>
              <a:t>Modelling</a:t>
            </a:r>
            <a:r>
              <a:rPr lang="fr-FR" sz="2600" dirty="0">
                <a:ea typeface="Verdana" panose="020B0604030504040204" pitchFamily="34" charset="0"/>
                <a:cs typeface="Verdana" panose="020B0604030504040204" pitchFamily="34" charset="0"/>
              </a:rPr>
              <a:t> (CAGEM), Yichang, China. 2008</a:t>
            </a:r>
            <a:br>
              <a:rPr lang="fr-FR" sz="2600" dirty="0">
                <a:ea typeface="Verdana" panose="020B0604030504040204" pitchFamily="34" charset="0"/>
                <a:cs typeface="Verdana" panose="020B0604030504040204" pitchFamily="34" charset="0"/>
              </a:rPr>
            </a:br>
            <a:r>
              <a:rPr lang="fr-FR" sz="2600" dirty="0">
                <a:ea typeface="Verdana" panose="020B0604030504040204" pitchFamily="34" charset="0"/>
                <a:cs typeface="Verdana" panose="020B0604030504040204" pitchFamily="34" charset="0"/>
              </a:rPr>
              <a:t>	</a:t>
            </a:r>
            <a:r>
              <a:rPr lang="fr-FR" sz="2600" i="1" dirty="0">
                <a:ea typeface="Verdana" panose="020B0604030504040204" pitchFamily="34" charset="0"/>
                <a:cs typeface="Verdana" panose="020B0604030504040204" pitchFamily="34" charset="0"/>
              </a:rPr>
              <a:t>Workshop intensif 30 étudiants au doctorat/master 10 jours 35 h</a:t>
            </a:r>
            <a:endParaRPr lang="fr-FR" i="1" dirty="0">
              <a:ea typeface="Verdana" panose="020B0604030504040204" pitchFamily="34" charset="0"/>
              <a:cs typeface="Verdana" panose="020B0604030504040204" pitchFamily="34" charset="0"/>
            </a:endParaRPr>
          </a:p>
          <a:p>
            <a:pPr marL="285744" indent="-285744">
              <a:buFont typeface="Arial" panose="020B0604020202020204" pitchFamily="34" charset="0"/>
              <a:buChar char="•"/>
            </a:pPr>
            <a:endParaRPr lang="fr-FR" dirty="0">
              <a:ea typeface="Verdana" panose="020B0604030504040204" pitchFamily="34" charset="0"/>
              <a:cs typeface="Verdana" panose="020B0604030504040204" pitchFamily="34" charset="0"/>
            </a:endParaRPr>
          </a:p>
          <a:p>
            <a:r>
              <a:rPr lang="fr-FR" sz="2600" dirty="0">
                <a:ea typeface="Verdana" panose="020B0604030504040204" pitchFamily="34" charset="0"/>
                <a:cs typeface="Verdana" panose="020B0604030504040204" pitchFamily="34" charset="0"/>
              </a:rPr>
              <a:t>EUFAR Expert </a:t>
            </a:r>
            <a:r>
              <a:rPr lang="fr-FR" sz="2600" dirty="0" err="1">
                <a:ea typeface="Verdana" panose="020B0604030504040204" pitchFamily="34" charset="0"/>
                <a:cs typeface="Verdana" panose="020B0604030504040204" pitchFamily="34" charset="0"/>
              </a:rPr>
              <a:t>Working</a:t>
            </a:r>
            <a:r>
              <a:rPr lang="fr-FR" sz="2600" dirty="0">
                <a:ea typeface="Verdana" panose="020B0604030504040204" pitchFamily="34" charset="0"/>
                <a:cs typeface="Verdana" panose="020B0604030504040204" pitchFamily="34" charset="0"/>
              </a:rPr>
              <a:t> Group on Quantitative Applications of </a:t>
            </a:r>
            <a:r>
              <a:rPr lang="fr-FR" sz="2600" dirty="0" err="1">
                <a:ea typeface="Verdana" panose="020B0604030504040204" pitchFamily="34" charset="0"/>
                <a:cs typeface="Verdana" panose="020B0604030504040204" pitchFamily="34" charset="0"/>
              </a:rPr>
              <a:t>Soil</a:t>
            </a:r>
            <a:r>
              <a:rPr lang="fr-FR" sz="2600" dirty="0">
                <a:ea typeface="Verdana" panose="020B0604030504040204" pitchFamily="34" charset="0"/>
                <a:cs typeface="Verdana" panose="020B0604030504040204" pitchFamily="34" charset="0"/>
              </a:rPr>
              <a:t> </a:t>
            </a:r>
            <a:r>
              <a:rPr lang="fr-FR" sz="2600" dirty="0" err="1">
                <a:ea typeface="Verdana" panose="020B0604030504040204" pitchFamily="34" charset="0"/>
                <a:cs typeface="Verdana" panose="020B0604030504040204" pitchFamily="34" charset="0"/>
              </a:rPr>
              <a:t>Spectroscopy</a:t>
            </a:r>
            <a:r>
              <a:rPr lang="fr-FR" sz="2600" dirty="0">
                <a:ea typeface="Verdana" panose="020B0604030504040204" pitchFamily="34" charset="0"/>
                <a:cs typeface="Verdana" panose="020B0604030504040204" pitchFamily="34" charset="0"/>
              </a:rPr>
              <a:t>, Potsdam, Germany. 2010–11:</a:t>
            </a:r>
            <a:br>
              <a:rPr lang="fr-FR" sz="2600" dirty="0">
                <a:ea typeface="Verdana" panose="020B0604030504040204" pitchFamily="34" charset="0"/>
                <a:cs typeface="Verdana" panose="020B0604030504040204" pitchFamily="34" charset="0"/>
              </a:rPr>
            </a:br>
            <a:r>
              <a:rPr lang="fr-FR" sz="2600" dirty="0">
                <a:ea typeface="Verdana" panose="020B0604030504040204" pitchFamily="34" charset="0"/>
                <a:cs typeface="Verdana" panose="020B0604030504040204" pitchFamily="34" charset="0"/>
              </a:rPr>
              <a:t>	</a:t>
            </a:r>
            <a:r>
              <a:rPr lang="fr-FR" sz="2600" i="1" dirty="0">
                <a:ea typeface="Verdana" panose="020B0604030504040204" pitchFamily="34" charset="0"/>
                <a:cs typeface="Verdana" panose="020B0604030504040204" pitchFamily="34" charset="0"/>
              </a:rPr>
              <a:t>Workshop intensif 15 étudiants au doctorat/master 3 jour 15 h</a:t>
            </a:r>
            <a:endParaRPr lang="fr-FR" i="1" dirty="0">
              <a:ea typeface="Verdana" panose="020B0604030504040204" pitchFamily="34" charset="0"/>
              <a:cs typeface="Verdana" panose="020B0604030504040204" pitchFamily="34" charset="0"/>
            </a:endParaRPr>
          </a:p>
          <a:p>
            <a:pPr marL="285744" indent="-285744">
              <a:buFont typeface="Arial" panose="020B0604020202020204" pitchFamily="34" charset="0"/>
              <a:buChar char="•"/>
            </a:pPr>
            <a:endParaRPr lang="fr-FR" dirty="0">
              <a:ea typeface="Verdana" panose="020B0604030504040204" pitchFamily="34" charset="0"/>
              <a:cs typeface="Verdana" panose="020B0604030504040204" pitchFamily="34" charset="0"/>
            </a:endParaRPr>
          </a:p>
          <a:p>
            <a:r>
              <a:rPr lang="fr-FR" sz="2600" dirty="0">
                <a:ea typeface="Verdana" panose="020B0604030504040204" pitchFamily="34" charset="0"/>
                <a:cs typeface="Verdana" panose="020B0604030504040204" pitchFamily="34" charset="0"/>
              </a:rPr>
              <a:t>Zhejiang </a:t>
            </a:r>
            <a:r>
              <a:rPr lang="fr-FR" sz="2600" dirty="0" err="1">
                <a:ea typeface="Verdana" panose="020B0604030504040204" pitchFamily="34" charset="0"/>
                <a:cs typeface="Verdana" panose="020B0604030504040204" pitchFamily="34" charset="0"/>
              </a:rPr>
              <a:t>Universite</a:t>
            </a:r>
            <a:r>
              <a:rPr lang="fr-FR" sz="2600" dirty="0">
                <a:ea typeface="Verdana" panose="020B0604030504040204" pitchFamily="34" charset="0"/>
                <a:cs typeface="Verdana" panose="020B0604030504040204" pitchFamily="34" charset="0"/>
              </a:rPr>
              <a:t>, China. 2015–17</a:t>
            </a:r>
            <a:br>
              <a:rPr lang="fr-FR" sz="2600" dirty="0">
                <a:ea typeface="Verdana" panose="020B0604030504040204" pitchFamily="34" charset="0"/>
                <a:cs typeface="Verdana" panose="020B0604030504040204" pitchFamily="34" charset="0"/>
              </a:rPr>
            </a:br>
            <a:r>
              <a:rPr lang="fr-FR" sz="2600" dirty="0">
                <a:ea typeface="Verdana" panose="020B0604030504040204" pitchFamily="34" charset="0"/>
                <a:cs typeface="Verdana" panose="020B0604030504040204" pitchFamily="34" charset="0"/>
              </a:rPr>
              <a:t>	</a:t>
            </a:r>
            <a:r>
              <a:rPr lang="fr-FR" sz="2600" i="1" dirty="0">
                <a:ea typeface="Verdana" panose="020B0604030504040204" pitchFamily="34" charset="0"/>
                <a:cs typeface="Verdana" panose="020B0604030504040204" pitchFamily="34" charset="0"/>
              </a:rPr>
              <a:t>Module intensif 25 étudiants au doctorat / master 10 jours 35 h</a:t>
            </a:r>
            <a:br>
              <a:rPr lang="fr-FR" sz="1000" i="1" dirty="0">
                <a:ea typeface="Verdana" panose="020B0604030504040204" pitchFamily="34" charset="0"/>
                <a:cs typeface="Verdana" panose="020B0604030504040204" pitchFamily="34" charset="0"/>
              </a:rPr>
            </a:br>
            <a:br>
              <a:rPr lang="fr-FR" sz="1000" i="1" dirty="0">
                <a:ea typeface="Verdana" panose="020B0604030504040204" pitchFamily="34" charset="0"/>
                <a:cs typeface="Verdana" panose="020B0604030504040204" pitchFamily="34" charset="0"/>
              </a:rPr>
            </a:br>
            <a:r>
              <a:rPr lang="fr-FR" sz="2600" b="1" dirty="0">
                <a:ea typeface="Verdana" panose="020B0604030504040204" pitchFamily="34" charset="0"/>
                <a:cs typeface="Verdana" panose="020B0604030504040204" pitchFamily="34" charset="0"/>
              </a:rPr>
              <a:t>Sujets enseignés: </a:t>
            </a:r>
            <a:r>
              <a:rPr lang="fr-FR" sz="2600" dirty="0">
                <a:ea typeface="Verdana" panose="020B0604030504040204" pitchFamily="34" charset="0"/>
                <a:cs typeface="Verdana" panose="020B0604030504040204" pitchFamily="34" charset="0"/>
              </a:rPr>
              <a:t>spectroscopie; statistiques multivariées et </a:t>
            </a:r>
            <a:r>
              <a:rPr lang="fr-FR" sz="2600" dirty="0" err="1">
                <a:ea typeface="Verdana" panose="020B0604030504040204" pitchFamily="34" charset="0"/>
                <a:cs typeface="Verdana" panose="020B0604030504040204" pitchFamily="34" charset="0"/>
              </a:rPr>
              <a:t>chimiométrie</a:t>
            </a:r>
            <a:r>
              <a:rPr lang="fr-FR" sz="2600" dirty="0">
                <a:ea typeface="Verdana" panose="020B0604030504040204" pitchFamily="34" charset="0"/>
                <a:cs typeface="Verdana" panose="020B0604030504040204" pitchFamily="34" charset="0"/>
              </a:rPr>
              <a:t>; statistiques spatiales et cartographie numérique du sol; mesurer et surveiller le carbone organique du sol; modélisation du sol avec le logiciel R; Écriture scientifique et publication</a:t>
            </a:r>
          </a:p>
        </p:txBody>
      </p:sp>
      <p:sp>
        <p:nvSpPr>
          <p:cNvPr id="4" name="TextBox 3">
            <a:extLst>
              <a:ext uri="{FF2B5EF4-FFF2-40B4-BE49-F238E27FC236}">
                <a16:creationId xmlns:a16="http://schemas.microsoft.com/office/drawing/2014/main" id="{84733424-101A-E444-80DB-36BFEFBFA21C}"/>
              </a:ext>
            </a:extLst>
          </p:cNvPr>
          <p:cNvSpPr txBox="1"/>
          <p:nvPr/>
        </p:nvSpPr>
        <p:spPr>
          <a:xfrm>
            <a:off x="515938" y="492780"/>
            <a:ext cx="8626079" cy="523220"/>
          </a:xfrm>
          <a:prstGeom prst="rect">
            <a:avLst/>
          </a:prstGeom>
          <a:noFill/>
        </p:spPr>
        <p:txBody>
          <a:bodyPr wrap="none" rtlCol="0">
            <a:spAutoFit/>
          </a:bodyPr>
          <a:lstStyle/>
          <a:p>
            <a:r>
              <a:rPr lang="fr-FR" sz="2800" b="1" dirty="0">
                <a:latin typeface="Verdana" panose="020B0604030504040204" pitchFamily="34" charset="0"/>
                <a:ea typeface="Verdana" panose="020B0604030504040204" pitchFamily="34" charset="0"/>
                <a:cs typeface="Verdana" panose="020B0604030504040204" pitchFamily="34" charset="0"/>
              </a:rPr>
              <a:t>Activités d’enseignement à l’international</a:t>
            </a:r>
          </a:p>
        </p:txBody>
      </p:sp>
      <p:cxnSp>
        <p:nvCxnSpPr>
          <p:cNvPr id="6" name="Straight Connector 5">
            <a:extLst>
              <a:ext uri="{FF2B5EF4-FFF2-40B4-BE49-F238E27FC236}">
                <a16:creationId xmlns:a16="http://schemas.microsoft.com/office/drawing/2014/main" id="{924795FE-B2B4-AE43-80C3-9BDBBEC52116}"/>
              </a:ext>
            </a:extLst>
          </p:cNvPr>
          <p:cNvCxnSpPr>
            <a:cxnSpLocks/>
          </p:cNvCxnSpPr>
          <p:nvPr/>
        </p:nvCxnSpPr>
        <p:spPr>
          <a:xfrm>
            <a:off x="0" y="1125538"/>
            <a:ext cx="121920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47386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99211C-5D0E-4847-8FA7-20E4156A6715}"/>
              </a:ext>
            </a:extLst>
          </p:cNvPr>
          <p:cNvSpPr txBox="1"/>
          <p:nvPr/>
        </p:nvSpPr>
        <p:spPr>
          <a:xfrm>
            <a:off x="515938" y="492780"/>
            <a:ext cx="11354390" cy="523220"/>
          </a:xfrm>
          <a:prstGeom prst="rect">
            <a:avLst/>
          </a:prstGeom>
          <a:noFill/>
        </p:spPr>
        <p:txBody>
          <a:bodyPr wrap="none" rtlCol="0">
            <a:spAutoFit/>
          </a:bodyPr>
          <a:lstStyle/>
          <a:p>
            <a:r>
              <a:rPr lang="fr-FR" sz="2800" b="1" dirty="0">
                <a:latin typeface="Verdana" panose="020B0604030504040204" pitchFamily="34" charset="0"/>
                <a:ea typeface="Verdana" panose="020B0604030504040204" pitchFamily="34" charset="0"/>
                <a:cs typeface="Verdana" panose="020B0604030504040204" pitchFamily="34" charset="0"/>
              </a:rPr>
              <a:t>Encadrement de la recherche des étudiants 2005–2017</a:t>
            </a:r>
          </a:p>
        </p:txBody>
      </p:sp>
      <p:sp>
        <p:nvSpPr>
          <p:cNvPr id="4" name="TextBox 3">
            <a:extLst>
              <a:ext uri="{FF2B5EF4-FFF2-40B4-BE49-F238E27FC236}">
                <a16:creationId xmlns:a16="http://schemas.microsoft.com/office/drawing/2014/main" id="{66AB8240-B5CB-374C-8781-879D9A35A06A}"/>
              </a:ext>
            </a:extLst>
          </p:cNvPr>
          <p:cNvSpPr txBox="1"/>
          <p:nvPr/>
        </p:nvSpPr>
        <p:spPr>
          <a:xfrm>
            <a:off x="515938" y="2431669"/>
            <a:ext cx="11393564" cy="3693319"/>
          </a:xfrm>
          <a:prstGeom prst="rect">
            <a:avLst/>
          </a:prstGeom>
          <a:noFill/>
        </p:spPr>
        <p:txBody>
          <a:bodyPr wrap="square" rtlCol="0">
            <a:spAutoFit/>
          </a:bodyPr>
          <a:lstStyle/>
          <a:p>
            <a:pPr marL="342891" indent="-342891">
              <a:buFont typeface="Arial" panose="020B0604020202020204" pitchFamily="34" charset="0"/>
              <a:buChar char="•"/>
            </a:pPr>
            <a:r>
              <a:rPr lang="fr-FR" sz="2600" dirty="0">
                <a:latin typeface="Calibri" pitchFamily="34" charset="0"/>
                <a:ea typeface="Nanum Gothic" panose="020D0604000000000000" pitchFamily="34" charset="-127"/>
              </a:rPr>
              <a:t>Dix étudiants de l’Université de Sydney et l’</a:t>
            </a:r>
            <a:r>
              <a:rPr lang="fr-FR" sz="2600" dirty="0" err="1">
                <a:latin typeface="Calibri" pitchFamily="34" charset="0"/>
                <a:ea typeface="Nanum Gothic" panose="020D0604000000000000" pitchFamily="34" charset="-127"/>
              </a:rPr>
              <a:t>Australian</a:t>
            </a:r>
            <a:r>
              <a:rPr lang="fr-FR" sz="2600" dirty="0">
                <a:latin typeface="Calibri" pitchFamily="34" charset="0"/>
                <a:ea typeface="Nanum Gothic" panose="020D0604000000000000" pitchFamily="34" charset="-127"/>
              </a:rPr>
              <a:t> National Université.</a:t>
            </a:r>
          </a:p>
          <a:p>
            <a:pPr marL="342891" indent="-342891">
              <a:buFont typeface="Arial" panose="020B0604020202020204" pitchFamily="34" charset="0"/>
              <a:buChar char="•"/>
            </a:pPr>
            <a:endParaRPr lang="fr-FR" sz="2600" dirty="0">
              <a:latin typeface="Calibri" pitchFamily="34" charset="0"/>
              <a:ea typeface="Nanum Gothic" panose="020D0604000000000000" pitchFamily="34" charset="-127"/>
            </a:endParaRPr>
          </a:p>
          <a:p>
            <a:pPr lvl="1"/>
            <a:r>
              <a:rPr lang="fr-FR" sz="2600" b="1" dirty="0">
                <a:latin typeface="Calibri" pitchFamily="34" charset="0"/>
                <a:ea typeface="Nanum Gothic" panose="020D0604000000000000" pitchFamily="34" charset="-127"/>
              </a:rPr>
              <a:t>Sujets: </a:t>
            </a:r>
            <a:r>
              <a:rPr lang="fr-FR" sz="2600" dirty="0" err="1">
                <a:latin typeface="Calibri" pitchFamily="34" charset="0"/>
                <a:ea typeface="Nanum Gothic" panose="020D0604000000000000" pitchFamily="34" charset="-127"/>
              </a:rPr>
              <a:t>Proxi</a:t>
            </a:r>
            <a:r>
              <a:rPr lang="fr-FR" sz="2600" dirty="0">
                <a:latin typeface="Calibri" pitchFamily="34" charset="0"/>
                <a:ea typeface="Nanum Gothic" panose="020D0604000000000000" pitchFamily="34" charset="-127"/>
              </a:rPr>
              <a:t>-détection des sols avec XRF, détection de l'azote du sol avec des capteurs électrochimiques, cartographie des sols avec des capteurs gamma </a:t>
            </a:r>
            <a:r>
              <a:rPr lang="fr-FR" sz="2600" dirty="0" err="1">
                <a:latin typeface="Calibri" pitchFamily="34" charset="0"/>
                <a:ea typeface="Nanum Gothic" panose="020D0604000000000000" pitchFamily="34" charset="-127"/>
              </a:rPr>
              <a:t>hyperspectraux</a:t>
            </a:r>
            <a:r>
              <a:rPr lang="fr-FR" sz="2600" dirty="0">
                <a:latin typeface="Calibri" pitchFamily="34" charset="0"/>
                <a:ea typeface="Nanum Gothic" panose="020D0604000000000000" pitchFamily="34" charset="-127"/>
              </a:rPr>
              <a:t>, fractionnement du carbone organique du sol, diagnostic des contaminants urbains par spectroscopie, développement de bibliothèques spectrales</a:t>
            </a:r>
          </a:p>
          <a:p>
            <a:pPr marL="342891" indent="-342891">
              <a:buFont typeface="Arial" panose="020B0604020202020204" pitchFamily="34" charset="0"/>
              <a:buChar char="•"/>
            </a:pPr>
            <a:endParaRPr lang="fr-FR" sz="2600" dirty="0">
              <a:latin typeface="Calibri" pitchFamily="34" charset="0"/>
              <a:ea typeface="Nanum Gothic" panose="020D0604000000000000" pitchFamily="34" charset="-127"/>
            </a:endParaRPr>
          </a:p>
          <a:p>
            <a:pPr marL="342891" indent="-342891">
              <a:buFont typeface="Arial" panose="020B0604020202020204" pitchFamily="34" charset="0"/>
              <a:buChar char="•"/>
            </a:pPr>
            <a:r>
              <a:rPr lang="fr-FR" sz="2600" dirty="0">
                <a:latin typeface="Calibri" pitchFamily="34" charset="0"/>
                <a:ea typeface="Nanum Gothic" panose="020D0604000000000000" pitchFamily="34" charset="-127"/>
              </a:rPr>
              <a:t>Quatre publications dans des revues internationales à comité de lecture</a:t>
            </a:r>
          </a:p>
        </p:txBody>
      </p:sp>
      <p:sp>
        <p:nvSpPr>
          <p:cNvPr id="2" name="Rectangle 1">
            <a:extLst>
              <a:ext uri="{FF2B5EF4-FFF2-40B4-BE49-F238E27FC236}">
                <a16:creationId xmlns:a16="http://schemas.microsoft.com/office/drawing/2014/main" id="{EB182353-D4D1-0848-B58A-C21BBA45D3B5}"/>
              </a:ext>
            </a:extLst>
          </p:cNvPr>
          <p:cNvSpPr/>
          <p:nvPr/>
        </p:nvSpPr>
        <p:spPr>
          <a:xfrm>
            <a:off x="530226" y="1547011"/>
            <a:ext cx="5622052" cy="461665"/>
          </a:xfrm>
          <a:prstGeom prst="rect">
            <a:avLst/>
          </a:prstGeom>
        </p:spPr>
        <p:txBody>
          <a:bodyPr wrap="none">
            <a:spAutoFit/>
          </a:bodyPr>
          <a:lstStyle/>
          <a:p>
            <a:r>
              <a:rPr lang="fr-FR" sz="2400" b="1" dirty="0" err="1">
                <a:latin typeface="Verdana" panose="020B0604030504040204" pitchFamily="34" charset="0"/>
                <a:ea typeface="Verdana" panose="020B0604030504040204" pitchFamily="34" charset="0"/>
                <a:cs typeface="Verdana" panose="020B0604030504040204" pitchFamily="34" charset="0"/>
              </a:rPr>
              <a:t>Bachelor</a:t>
            </a:r>
            <a:r>
              <a:rPr lang="fr-FR" sz="2400" b="1" dirty="0">
                <a:latin typeface="Verdana" panose="020B0604030504040204" pitchFamily="34" charset="0"/>
                <a:ea typeface="Verdana" panose="020B0604030504040204" pitchFamily="34" charset="0"/>
                <a:cs typeface="Verdana" panose="020B0604030504040204" pitchFamily="34" charset="0"/>
              </a:rPr>
              <a:t> </a:t>
            </a:r>
            <a:r>
              <a:rPr lang="fr-FR" sz="2400" b="1" dirty="0" err="1">
                <a:latin typeface="Verdana" panose="020B0604030504040204" pitchFamily="34" charset="0"/>
                <a:ea typeface="Verdana" panose="020B0604030504040204" pitchFamily="34" charset="0"/>
                <a:cs typeface="Verdana" panose="020B0604030504040204" pitchFamily="34" charset="0"/>
              </a:rPr>
              <a:t>with</a:t>
            </a:r>
            <a:r>
              <a:rPr lang="fr-FR" sz="2400" b="1" dirty="0">
                <a:latin typeface="Verdana" panose="020B0604030504040204" pitchFamily="34" charset="0"/>
                <a:ea typeface="Verdana" panose="020B0604030504040204" pitchFamily="34" charset="0"/>
                <a:cs typeface="Verdana" panose="020B0604030504040204" pitchFamily="34" charset="0"/>
              </a:rPr>
              <a:t> </a:t>
            </a:r>
            <a:r>
              <a:rPr lang="fr-FR" sz="2400" b="1" dirty="0" err="1">
                <a:latin typeface="Verdana" panose="020B0604030504040204" pitchFamily="34" charset="0"/>
                <a:ea typeface="Verdana" panose="020B0604030504040204" pitchFamily="34" charset="0"/>
                <a:cs typeface="Verdana" panose="020B0604030504040204" pitchFamily="34" charset="0"/>
              </a:rPr>
              <a:t>honours</a:t>
            </a:r>
            <a:r>
              <a:rPr lang="fr-FR" sz="2400" b="1" dirty="0">
                <a:latin typeface="Verdana" panose="020B0604030504040204" pitchFamily="34" charset="0"/>
                <a:ea typeface="Verdana" panose="020B0604030504040204" pitchFamily="34" charset="0"/>
                <a:cs typeface="Verdana" panose="020B0604030504040204" pitchFamily="34" charset="0"/>
              </a:rPr>
              <a:t> (bac+4)</a:t>
            </a:r>
          </a:p>
        </p:txBody>
      </p:sp>
      <p:cxnSp>
        <p:nvCxnSpPr>
          <p:cNvPr id="5" name="Straight Connector 4">
            <a:extLst>
              <a:ext uri="{FF2B5EF4-FFF2-40B4-BE49-F238E27FC236}">
                <a16:creationId xmlns:a16="http://schemas.microsoft.com/office/drawing/2014/main" id="{01028CE5-2170-FE4C-B9C6-C3A12D95A25E}"/>
              </a:ext>
            </a:extLst>
          </p:cNvPr>
          <p:cNvCxnSpPr>
            <a:cxnSpLocks/>
          </p:cNvCxnSpPr>
          <p:nvPr/>
        </p:nvCxnSpPr>
        <p:spPr>
          <a:xfrm>
            <a:off x="0" y="1125538"/>
            <a:ext cx="121920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13390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99211C-5D0E-4847-8FA7-20E4156A6715}"/>
              </a:ext>
            </a:extLst>
          </p:cNvPr>
          <p:cNvSpPr txBox="1"/>
          <p:nvPr/>
        </p:nvSpPr>
        <p:spPr>
          <a:xfrm>
            <a:off x="515938" y="492780"/>
            <a:ext cx="11354390" cy="523220"/>
          </a:xfrm>
          <a:prstGeom prst="rect">
            <a:avLst/>
          </a:prstGeom>
          <a:noFill/>
        </p:spPr>
        <p:txBody>
          <a:bodyPr wrap="none" rtlCol="0">
            <a:spAutoFit/>
          </a:bodyPr>
          <a:lstStyle/>
          <a:p>
            <a:r>
              <a:rPr lang="fr-FR" sz="2800" b="1" dirty="0">
                <a:latin typeface="Verdana" panose="020B0604030504040204" pitchFamily="34" charset="0"/>
                <a:ea typeface="Verdana" panose="020B0604030504040204" pitchFamily="34" charset="0"/>
                <a:cs typeface="Verdana" panose="020B0604030504040204" pitchFamily="34" charset="0"/>
              </a:rPr>
              <a:t>Encadrement de la recherche des étudiants 2005–2017</a:t>
            </a:r>
          </a:p>
        </p:txBody>
      </p:sp>
      <p:sp>
        <p:nvSpPr>
          <p:cNvPr id="4" name="TextBox 3">
            <a:extLst>
              <a:ext uri="{FF2B5EF4-FFF2-40B4-BE49-F238E27FC236}">
                <a16:creationId xmlns:a16="http://schemas.microsoft.com/office/drawing/2014/main" id="{66AB8240-B5CB-374C-8781-879D9A35A06A}"/>
              </a:ext>
            </a:extLst>
          </p:cNvPr>
          <p:cNvSpPr txBox="1"/>
          <p:nvPr/>
        </p:nvSpPr>
        <p:spPr>
          <a:xfrm>
            <a:off x="515938" y="2576401"/>
            <a:ext cx="11393564" cy="2893100"/>
          </a:xfrm>
          <a:prstGeom prst="rect">
            <a:avLst/>
          </a:prstGeom>
          <a:noFill/>
        </p:spPr>
        <p:txBody>
          <a:bodyPr wrap="square" rtlCol="0">
            <a:spAutoFit/>
          </a:bodyPr>
          <a:lstStyle/>
          <a:p>
            <a:pPr marL="342891" indent="-342891">
              <a:buFont typeface="Arial" panose="020B0604020202020204" pitchFamily="34" charset="0"/>
              <a:buChar char="•"/>
            </a:pPr>
            <a:r>
              <a:rPr lang="fr-FR" sz="2600" dirty="0">
                <a:latin typeface="Calibri" pitchFamily="34" charset="0"/>
                <a:ea typeface="Nanum Gothic" panose="020D0604000000000000" pitchFamily="34" charset="-127"/>
              </a:rPr>
              <a:t>Quatre étudiants d’Australie, Brésil, Equateur, France.</a:t>
            </a:r>
          </a:p>
          <a:p>
            <a:endParaRPr lang="fr-FR" sz="2600" dirty="0">
              <a:latin typeface="Calibri" pitchFamily="34" charset="0"/>
              <a:ea typeface="Nanum Gothic" panose="020D0604000000000000" pitchFamily="34" charset="-127"/>
            </a:endParaRPr>
          </a:p>
          <a:p>
            <a:pPr lvl="1"/>
            <a:r>
              <a:rPr lang="fr-FR" sz="2600" b="1" dirty="0">
                <a:latin typeface="Calibri" pitchFamily="34" charset="0"/>
                <a:ea typeface="Nanum Gothic" panose="020D0604000000000000" pitchFamily="34" charset="-127"/>
              </a:rPr>
              <a:t>Sujets</a:t>
            </a:r>
            <a:r>
              <a:rPr lang="fr-FR" sz="2600" dirty="0">
                <a:latin typeface="Calibri" pitchFamily="34" charset="0"/>
                <a:ea typeface="Nanum Gothic" panose="020D0604000000000000" pitchFamily="34" charset="-127"/>
              </a:rPr>
              <a:t>: la spectroscopie des sols, la fertilité de sols, la détection proche des sols, mesures de la minéralogie du sol</a:t>
            </a:r>
          </a:p>
          <a:p>
            <a:endParaRPr lang="fr-FR" sz="2600" dirty="0">
              <a:latin typeface="Calibri" pitchFamily="34" charset="0"/>
              <a:ea typeface="Nanum Gothic" panose="020D0604000000000000" pitchFamily="34" charset="-127"/>
            </a:endParaRPr>
          </a:p>
          <a:p>
            <a:pPr marL="342891" indent="-342891">
              <a:buFont typeface="Arial" panose="020B0604020202020204" pitchFamily="34" charset="0"/>
              <a:buChar char="•"/>
            </a:pPr>
            <a:r>
              <a:rPr lang="fr-FR" sz="2600" dirty="0">
                <a:latin typeface="Calibri" pitchFamily="34" charset="0"/>
                <a:ea typeface="Nanum Gothic" panose="020D0604000000000000" pitchFamily="34" charset="-127"/>
              </a:rPr>
              <a:t>Quatre publications dans des revues internationales à comité de lecture</a:t>
            </a:r>
          </a:p>
          <a:p>
            <a:endParaRPr lang="fr-FR" sz="2600" dirty="0">
              <a:latin typeface="Calibri" pitchFamily="34" charset="0"/>
              <a:ea typeface="Nanum Gothic" panose="020D0604000000000000" pitchFamily="34" charset="-127"/>
            </a:endParaRPr>
          </a:p>
        </p:txBody>
      </p:sp>
      <p:sp>
        <p:nvSpPr>
          <p:cNvPr id="2" name="Rectangle 1">
            <a:extLst>
              <a:ext uri="{FF2B5EF4-FFF2-40B4-BE49-F238E27FC236}">
                <a16:creationId xmlns:a16="http://schemas.microsoft.com/office/drawing/2014/main" id="{B9B018B0-E902-D448-A6D2-B26CE5B737CB}"/>
              </a:ext>
            </a:extLst>
          </p:cNvPr>
          <p:cNvSpPr/>
          <p:nvPr/>
        </p:nvSpPr>
        <p:spPr>
          <a:xfrm>
            <a:off x="515938" y="1729680"/>
            <a:ext cx="7242688" cy="461665"/>
          </a:xfrm>
          <a:prstGeom prst="rect">
            <a:avLst/>
          </a:prstGeom>
        </p:spPr>
        <p:txBody>
          <a:bodyPr wrap="none">
            <a:spAutoFit/>
          </a:bodyPr>
          <a:lstStyle/>
          <a:p>
            <a:r>
              <a:rPr lang="fr-FR" sz="2400" b="1" dirty="0">
                <a:latin typeface="Verdana" panose="020B0604030504040204" pitchFamily="34" charset="0"/>
                <a:ea typeface="Verdana" panose="020B0604030504040204" pitchFamily="34" charset="0"/>
                <a:cs typeface="Verdana" panose="020B0604030504040204" pitchFamily="34" charset="0"/>
              </a:rPr>
              <a:t>Masters (direction/codirection de thèse)</a:t>
            </a:r>
          </a:p>
        </p:txBody>
      </p:sp>
      <p:cxnSp>
        <p:nvCxnSpPr>
          <p:cNvPr id="5" name="Straight Connector 4">
            <a:extLst>
              <a:ext uri="{FF2B5EF4-FFF2-40B4-BE49-F238E27FC236}">
                <a16:creationId xmlns:a16="http://schemas.microsoft.com/office/drawing/2014/main" id="{9B72E5FB-A09D-DC48-8DC1-EF918512C0AD}"/>
              </a:ext>
            </a:extLst>
          </p:cNvPr>
          <p:cNvCxnSpPr>
            <a:cxnSpLocks/>
          </p:cNvCxnSpPr>
          <p:nvPr/>
        </p:nvCxnSpPr>
        <p:spPr>
          <a:xfrm>
            <a:off x="0" y="1125538"/>
            <a:ext cx="121920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92213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446EE36-37A1-4947-BDB3-445E945C660D}"/>
              </a:ext>
            </a:extLst>
          </p:cNvPr>
          <p:cNvSpPr txBox="1"/>
          <p:nvPr/>
        </p:nvSpPr>
        <p:spPr>
          <a:xfrm>
            <a:off x="515938" y="492780"/>
            <a:ext cx="11354390" cy="523220"/>
          </a:xfrm>
          <a:prstGeom prst="rect">
            <a:avLst/>
          </a:prstGeom>
          <a:noFill/>
        </p:spPr>
        <p:txBody>
          <a:bodyPr wrap="none" rtlCol="0">
            <a:spAutoFit/>
          </a:bodyPr>
          <a:lstStyle/>
          <a:p>
            <a:r>
              <a:rPr lang="fr-FR" sz="2800" b="1" dirty="0">
                <a:latin typeface="Verdana" panose="020B0604030504040204" pitchFamily="34" charset="0"/>
                <a:ea typeface="Verdana" panose="020B0604030504040204" pitchFamily="34" charset="0"/>
                <a:cs typeface="Verdana" panose="020B0604030504040204" pitchFamily="34" charset="0"/>
              </a:rPr>
              <a:t>Encadrement de la recherche des étudiants 2005–2017</a:t>
            </a:r>
          </a:p>
        </p:txBody>
      </p:sp>
      <p:sp>
        <p:nvSpPr>
          <p:cNvPr id="3" name="TextBox 2">
            <a:extLst>
              <a:ext uri="{FF2B5EF4-FFF2-40B4-BE49-F238E27FC236}">
                <a16:creationId xmlns:a16="http://schemas.microsoft.com/office/drawing/2014/main" id="{4D7840E5-3C5C-7141-9EED-846553974781}"/>
              </a:ext>
            </a:extLst>
          </p:cNvPr>
          <p:cNvSpPr txBox="1"/>
          <p:nvPr/>
        </p:nvSpPr>
        <p:spPr>
          <a:xfrm>
            <a:off x="476764" y="2571701"/>
            <a:ext cx="11393564" cy="3293209"/>
          </a:xfrm>
          <a:prstGeom prst="rect">
            <a:avLst/>
          </a:prstGeom>
          <a:noFill/>
        </p:spPr>
        <p:txBody>
          <a:bodyPr wrap="square" rtlCol="0">
            <a:spAutoFit/>
          </a:bodyPr>
          <a:lstStyle/>
          <a:p>
            <a:pPr marL="342891" indent="-342891">
              <a:buFont typeface="Arial" panose="020B0604020202020204" pitchFamily="34" charset="0"/>
              <a:buChar char="•"/>
            </a:pPr>
            <a:r>
              <a:rPr lang="fr-FR" sz="2600" dirty="0">
                <a:latin typeface="Calibri" pitchFamily="34" charset="0"/>
                <a:ea typeface="Nanum Gothic" panose="020D0604000000000000" pitchFamily="34" charset="-127"/>
              </a:rPr>
              <a:t>Sept étudiants d’Australie, Brésil, Espagne, Chine.</a:t>
            </a:r>
          </a:p>
          <a:p>
            <a:endParaRPr lang="fr-FR" sz="2600" dirty="0">
              <a:latin typeface="Calibri" pitchFamily="34" charset="0"/>
              <a:ea typeface="Nanum Gothic" panose="020D0604000000000000" pitchFamily="34" charset="-127"/>
            </a:endParaRPr>
          </a:p>
          <a:p>
            <a:pPr lvl="1"/>
            <a:r>
              <a:rPr lang="fr-FR" sz="2600" b="1" dirty="0">
                <a:latin typeface="Calibri" pitchFamily="34" charset="0"/>
                <a:ea typeface="Nanum Gothic" panose="020D0604000000000000" pitchFamily="34" charset="-127"/>
              </a:rPr>
              <a:t>Sujets</a:t>
            </a:r>
            <a:r>
              <a:rPr lang="fr-FR" sz="2600" dirty="0">
                <a:latin typeface="Calibri" pitchFamily="34" charset="0"/>
                <a:ea typeface="Nanum Gothic" panose="020D0604000000000000" pitchFamily="34" charset="-127"/>
              </a:rPr>
              <a:t>: la détection proche des sols, </a:t>
            </a:r>
            <a:r>
              <a:rPr lang="fr-FR" sz="2600" dirty="0" err="1">
                <a:latin typeface="Calibri" pitchFamily="34" charset="0"/>
                <a:ea typeface="Nanum Gothic" panose="020D0604000000000000" pitchFamily="34" charset="-127"/>
              </a:rPr>
              <a:t>chimiométrie</a:t>
            </a:r>
            <a:r>
              <a:rPr lang="fr-FR" sz="2600" dirty="0">
                <a:latin typeface="Calibri" pitchFamily="34" charset="0"/>
                <a:ea typeface="Nanum Gothic" panose="020D0604000000000000" pitchFamily="34" charset="-127"/>
              </a:rPr>
              <a:t>, spectroscopie, cartographie numérique des sols à différentes échelles, toxicité des métaux lourds, classification numérique des sols, le carbone organique du sol, diversité bactérienne</a:t>
            </a:r>
          </a:p>
          <a:p>
            <a:endParaRPr lang="fr-FR" sz="2600" dirty="0">
              <a:latin typeface="Calibri" pitchFamily="34" charset="0"/>
              <a:ea typeface="Nanum Gothic" panose="020D0604000000000000" pitchFamily="34" charset="-127"/>
            </a:endParaRPr>
          </a:p>
          <a:p>
            <a:pPr marL="342891" indent="-342891">
              <a:buFont typeface="Arial" panose="020B0604020202020204" pitchFamily="34" charset="0"/>
              <a:buChar char="•"/>
            </a:pPr>
            <a:r>
              <a:rPr lang="fr-FR" sz="2600" dirty="0">
                <a:latin typeface="Calibri" pitchFamily="34" charset="0"/>
                <a:ea typeface="Nanum Gothic" panose="020D0604000000000000" pitchFamily="34" charset="-127"/>
              </a:rPr>
              <a:t>Quinze publications dans des revues internationales à comité de lecture</a:t>
            </a:r>
          </a:p>
        </p:txBody>
      </p:sp>
      <p:sp>
        <p:nvSpPr>
          <p:cNvPr id="4" name="Rectangle 3">
            <a:extLst>
              <a:ext uri="{FF2B5EF4-FFF2-40B4-BE49-F238E27FC236}">
                <a16:creationId xmlns:a16="http://schemas.microsoft.com/office/drawing/2014/main" id="{7A100FDD-4149-AD43-B763-62323B6F28B8}"/>
              </a:ext>
            </a:extLst>
          </p:cNvPr>
          <p:cNvSpPr/>
          <p:nvPr/>
        </p:nvSpPr>
        <p:spPr>
          <a:xfrm>
            <a:off x="515938" y="1651890"/>
            <a:ext cx="5737468" cy="461665"/>
          </a:xfrm>
          <a:prstGeom prst="rect">
            <a:avLst/>
          </a:prstGeom>
        </p:spPr>
        <p:txBody>
          <a:bodyPr wrap="none">
            <a:spAutoFit/>
          </a:bodyPr>
          <a:lstStyle/>
          <a:p>
            <a:r>
              <a:rPr lang="fr-FR" sz="2400" b="1" dirty="0">
                <a:latin typeface="Verdana" panose="020B0604030504040204" pitchFamily="34" charset="0"/>
                <a:ea typeface="Verdana" panose="020B0604030504040204" pitchFamily="34" charset="0"/>
                <a:cs typeface="Verdana" panose="020B0604030504040204" pitchFamily="34" charset="0"/>
              </a:rPr>
              <a:t>Doctorat (codirection de thèse) </a:t>
            </a:r>
            <a:endParaRPr lang="fr-FR" sz="2400" b="1" dirty="0">
              <a:solidFill>
                <a:srgbClr val="FF0000"/>
              </a:solidFill>
              <a:latin typeface="Verdana" panose="020B0604030504040204" pitchFamily="34" charset="0"/>
              <a:ea typeface="Verdana" panose="020B0604030504040204" pitchFamily="34" charset="0"/>
              <a:cs typeface="Verdana" panose="020B0604030504040204" pitchFamily="34" charset="0"/>
            </a:endParaRPr>
          </a:p>
        </p:txBody>
      </p:sp>
      <p:cxnSp>
        <p:nvCxnSpPr>
          <p:cNvPr id="5" name="Straight Connector 4">
            <a:extLst>
              <a:ext uri="{FF2B5EF4-FFF2-40B4-BE49-F238E27FC236}">
                <a16:creationId xmlns:a16="http://schemas.microsoft.com/office/drawing/2014/main" id="{047C7584-70C8-C245-B2AE-BEF4ADE3862C}"/>
              </a:ext>
            </a:extLst>
          </p:cNvPr>
          <p:cNvCxnSpPr>
            <a:cxnSpLocks/>
          </p:cNvCxnSpPr>
          <p:nvPr/>
        </p:nvCxnSpPr>
        <p:spPr>
          <a:xfrm>
            <a:off x="0" y="1125538"/>
            <a:ext cx="121920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07645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F94B60-B171-FD40-B5B2-4B175603D780}"/>
              </a:ext>
            </a:extLst>
          </p:cNvPr>
          <p:cNvSpPr/>
          <p:nvPr/>
        </p:nvSpPr>
        <p:spPr>
          <a:xfrm>
            <a:off x="515938" y="4602163"/>
            <a:ext cx="5319085" cy="584775"/>
          </a:xfrm>
          <a:prstGeom prst="rect">
            <a:avLst/>
          </a:prstGeom>
        </p:spPr>
        <p:txBody>
          <a:bodyPr wrap="none">
            <a:spAutoFit/>
          </a:bodyPr>
          <a:lstStyle/>
          <a:p>
            <a:r>
              <a:rPr lang="fr-FR" sz="3200" b="1" dirty="0">
                <a:latin typeface="Verdana" panose="020B0604030504040204" pitchFamily="34" charset="0"/>
                <a:ea typeface="Verdana" panose="020B0604030504040204" pitchFamily="34" charset="0"/>
                <a:cs typeface="Verdana" panose="020B0604030504040204" pitchFamily="34" charset="0"/>
              </a:rPr>
              <a:t>Activités de recherche</a:t>
            </a:r>
          </a:p>
        </p:txBody>
      </p:sp>
      <p:cxnSp>
        <p:nvCxnSpPr>
          <p:cNvPr id="4" name="Straight Connector 3">
            <a:extLst>
              <a:ext uri="{FF2B5EF4-FFF2-40B4-BE49-F238E27FC236}">
                <a16:creationId xmlns:a16="http://schemas.microsoft.com/office/drawing/2014/main" id="{0BB97F5B-6324-2D47-970E-2BDAB1F10D14}"/>
              </a:ext>
            </a:extLst>
          </p:cNvPr>
          <p:cNvCxnSpPr>
            <a:cxnSpLocks/>
          </p:cNvCxnSpPr>
          <p:nvPr/>
        </p:nvCxnSpPr>
        <p:spPr>
          <a:xfrm>
            <a:off x="0" y="5629584"/>
            <a:ext cx="12192000" cy="0"/>
          </a:xfrm>
          <a:prstGeom prst="line">
            <a:avLst/>
          </a:prstGeom>
          <a:ln w="1270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78223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5646</TotalTime>
  <Words>4069</Words>
  <Application>Microsoft Macintosh PowerPoint</Application>
  <PresentationFormat>Widescreen</PresentationFormat>
  <Paragraphs>368</Paragraphs>
  <Slides>24</Slides>
  <Notes>24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24</vt:i4>
      </vt:variant>
    </vt:vector>
  </HeadingPairs>
  <TitlesOfParts>
    <vt:vector size="34" baseType="lpstr">
      <vt:lpstr>Nanum Gothic</vt:lpstr>
      <vt:lpstr>Arial</vt:lpstr>
      <vt:lpstr>Bangla MN</vt:lpstr>
      <vt:lpstr>Calibri</vt:lpstr>
      <vt:lpstr>Calibri Light</vt:lpstr>
      <vt:lpstr>Helvetica</vt:lpstr>
      <vt:lpstr>Trebuchet MS</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236</cp:revision>
  <cp:lastPrinted>2018-06-12T06:01:29Z</cp:lastPrinted>
  <dcterms:created xsi:type="dcterms:W3CDTF">2018-05-19T03:09:12Z</dcterms:created>
  <dcterms:modified xsi:type="dcterms:W3CDTF">2018-06-13T01:31:54Z</dcterms:modified>
</cp:coreProperties>
</file>