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91" r:id="rId4"/>
    <p:sldId id="292" r:id="rId5"/>
    <p:sldId id="258" r:id="rId6"/>
    <p:sldId id="260" r:id="rId7"/>
    <p:sldId id="282" r:id="rId8"/>
    <p:sldId id="261" r:id="rId9"/>
    <p:sldId id="262" r:id="rId10"/>
    <p:sldId id="293" r:id="rId11"/>
    <p:sldId id="283" r:id="rId12"/>
    <p:sldId id="285" r:id="rId13"/>
    <p:sldId id="286" r:id="rId14"/>
    <p:sldId id="281" r:id="rId15"/>
    <p:sldId id="272" r:id="rId16"/>
    <p:sldId id="290" r:id="rId17"/>
    <p:sldId id="289" r:id="rId18"/>
    <p:sldId id="268" r:id="rId19"/>
    <p:sldId id="287" r:id="rId20"/>
    <p:sldId id="288" r:id="rId21"/>
    <p:sldId id="273" r:id="rId22"/>
    <p:sldId id="263" r:id="rId23"/>
    <p:sldId id="265"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3"/>
    <p:restoredTop sz="72416"/>
  </p:normalViewPr>
  <p:slideViewPr>
    <p:cSldViewPr snapToGrid="0" snapToObjects="1" showGuides="1">
      <p:cViewPr varScale="1">
        <p:scale>
          <a:sx n="103" d="100"/>
          <a:sy n="103" d="100"/>
        </p:scale>
        <p:origin x="912" y="176"/>
      </p:cViewPr>
      <p:guideLst>
        <p:guide orient="horz" pos="640"/>
        <p:guide pos="3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DC1B4-FD70-3643-8FED-58F72757E0F7}" type="datetimeFigureOut">
              <a:rPr lang="fr-FR" smtClean="0"/>
              <a:t>07/06/2018</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143C3-18A7-2A48-B910-E06C188FF4D0}" type="slidenum">
              <a:rPr lang="fr-FR" smtClean="0"/>
              <a:t>‹#›</a:t>
            </a:fld>
            <a:endParaRPr lang="fr-FR"/>
          </a:p>
        </p:txBody>
      </p:sp>
    </p:spTree>
    <p:extLst>
      <p:ext uri="{BB962C8B-B14F-4D97-AF65-F5344CB8AC3E}">
        <p14:creationId xmlns:p14="http://schemas.microsoft.com/office/powerpoint/2010/main" val="387193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1</a:t>
            </a:fld>
            <a:endParaRPr lang="fr-FR"/>
          </a:p>
        </p:txBody>
      </p:sp>
    </p:spTree>
    <p:extLst>
      <p:ext uri="{BB962C8B-B14F-4D97-AF65-F5344CB8AC3E}">
        <p14:creationId xmlns:p14="http://schemas.microsoft.com/office/powerpoint/2010/main" val="185455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Le sol est au cœur des écosystèmes et de l'humanité. Il est au centre de notre réponse à nos défis existentiels: la sécurité alimentaire, la dégradation des terres, la pollution de l'environnement, les émissions de GES et le changement climatique. Si nous voulons relever ces défis, nous devons mieux comprendre les fonctions du sol, leurs interactions avec l'environnement, leur hétérogénéité spatiale et temporelle et la capacité du sol à répondre aux perturbations anthropiques et environnementales.</a:t>
            </a:r>
          </a:p>
          <a:p>
            <a:endParaRPr lang="fr-FR" dirty="0"/>
          </a:p>
          <a:p>
            <a:r>
              <a:rPr lang="fr-FR" dirty="0"/>
              <a:t>Pour résoudre l'un de ces problèmes, nous appliquons la méthode scientifique décrite ici. Mais le développement rapide des technologies de l'information et des communications apporte des changements révolutionnaires dans la façon dont nous faisons de la science.</a:t>
            </a:r>
          </a:p>
          <a:p>
            <a:endParaRPr lang="fr-FR" dirty="0"/>
          </a:p>
          <a:p>
            <a:r>
              <a:rPr lang="fr-FR" dirty="0"/>
              <a:t>Les problèmes sont multivariés et nécessitent des équipes multidisciplinaires pour les aborder, nous avons plus d'options pour la mesure mais aussi des défis supplémentaires à surmonter, nous avons des méthodes statistiques modernes et des méthodes d'apprentissage automatique qui sont appliquées à l'aide d'ordinateurs plus puissants. des modèles biogéochimiques et ESM réalistes qui bénéficient de notre capacité accrue à collecter des informations.</a:t>
            </a:r>
          </a:p>
          <a:p>
            <a:endParaRPr lang="fr-FR" dirty="0"/>
          </a:p>
          <a:p>
            <a:r>
              <a:rPr lang="fr-FR" dirty="0"/>
              <a:t>Nous devons profiter de ces développements technologiques pour développer des solutions scientifiques multidisciplinaires efficaces qui contribueront à un avenir durable.</a:t>
            </a:r>
          </a:p>
          <a:p>
            <a:endParaRPr lang="fr-FR" dirty="0"/>
          </a:p>
          <a:p>
            <a:r>
              <a:rPr lang="fr-FR" dirty="0"/>
              <a:t>Bien sûr, cela affecte la façon dont nous appliquons la méthode scientifique, mais cela affecte également la façon dont nous enseignons la science du sol. Je pense que c'est un bon moment pour être un scientifique du sol, et un moment très excitant pour étudier la science du sol.</a:t>
            </a:r>
          </a:p>
        </p:txBody>
      </p:sp>
      <p:sp>
        <p:nvSpPr>
          <p:cNvPr id="4" name="Slide Number Placeholder 3"/>
          <p:cNvSpPr>
            <a:spLocks noGrp="1"/>
          </p:cNvSpPr>
          <p:nvPr>
            <p:ph type="sldNum" sz="quarter" idx="10"/>
          </p:nvPr>
        </p:nvSpPr>
        <p:spPr/>
        <p:txBody>
          <a:bodyPr/>
          <a:lstStyle/>
          <a:p>
            <a:fld id="{1AF143C3-18A7-2A48-B910-E06C188FF4D0}" type="slidenum">
              <a:rPr lang="fr-FR" smtClean="0"/>
              <a:t>11</a:t>
            </a:fld>
            <a:endParaRPr lang="fr-FR"/>
          </a:p>
        </p:txBody>
      </p:sp>
    </p:spTree>
    <p:extLst>
      <p:ext uri="{BB962C8B-B14F-4D97-AF65-F5344CB8AC3E}">
        <p14:creationId xmlns:p14="http://schemas.microsoft.com/office/powerpoint/2010/main" val="212210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Un objectif pour moi est de développer des méthodes scientifiques qui intègrent de nouvelles méthodes de détection avec la cartographie numérique et la modélisation pour prédire et surveiller les changements dans l'écosystème du sol.</a:t>
            </a:r>
          </a:p>
          <a:p>
            <a:endParaRPr lang="fr-FR" dirty="0"/>
          </a:p>
          <a:p>
            <a:r>
              <a:rPr lang="fr-FR" dirty="0"/>
              <a:t>Je pense que notre opportunité unique est d'utiliser ces méthodes intégrées pour mieux comprendre les processus, réduire les risques dans la prise de décision, gérer le sol pour sécuriser l'eau et l'énergie alimentaires, atténuer et s'adapter au changement climatique.</a:t>
            </a:r>
          </a:p>
        </p:txBody>
      </p:sp>
      <p:sp>
        <p:nvSpPr>
          <p:cNvPr id="4" name="Slide Number Placeholder 3"/>
          <p:cNvSpPr>
            <a:spLocks noGrp="1"/>
          </p:cNvSpPr>
          <p:nvPr>
            <p:ph type="sldNum" sz="quarter" idx="10"/>
          </p:nvPr>
        </p:nvSpPr>
        <p:spPr/>
        <p:txBody>
          <a:bodyPr/>
          <a:lstStyle/>
          <a:p>
            <a:fld id="{1AF143C3-18A7-2A48-B910-E06C188FF4D0}" type="slidenum">
              <a:rPr lang="fr-FR" smtClean="0"/>
              <a:t>12</a:t>
            </a:fld>
            <a:endParaRPr lang="fr-FR"/>
          </a:p>
        </p:txBody>
      </p:sp>
    </p:spTree>
    <p:extLst>
      <p:ext uri="{BB962C8B-B14F-4D97-AF65-F5344CB8AC3E}">
        <p14:creationId xmlns:p14="http://schemas.microsoft.com/office/powerpoint/2010/main" val="326815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Ces nouveaux systèmes de sol innovants peuvent également aider à améliorer notre compréhension du sol et de son rôle dans l'environnement à différentes échelles.</a:t>
            </a:r>
          </a:p>
          <a:p>
            <a:endParaRPr lang="fr-FR" dirty="0"/>
          </a:p>
          <a:p>
            <a:r>
              <a:rPr lang="fr-FR" dirty="0"/>
              <a:t>J'ai travaillé sur la recherche à différentes échelles de terrain, régionale et mondiale, et je commence à montrer que ce cadre de modélisation-détection-cartographie est robuste, qu'il peut être appliqué à différentes échelles - bien sûr, il faut tenir compte des différents processus, les données et les applications, qui seront inévitablement différents.</a:t>
            </a:r>
          </a:p>
          <a:p>
            <a:endParaRPr lang="fr-FR" dirty="0"/>
          </a:p>
          <a:p>
            <a:r>
              <a:rPr lang="fr-FR" dirty="0"/>
              <a:t>Dans le reste de mon exposé, je présenterai certains aspects de ma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13</a:t>
            </a:fld>
            <a:endParaRPr lang="fr-FR"/>
          </a:p>
        </p:txBody>
      </p:sp>
    </p:spTree>
    <p:extLst>
      <p:ext uri="{BB962C8B-B14F-4D97-AF65-F5344CB8AC3E}">
        <p14:creationId xmlns:p14="http://schemas.microsoft.com/office/powerpoint/2010/main" val="30148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Nanum Gothic" panose="020D0604000000000000" pitchFamily="34" charset="-127"/>
              <a:ea typeface="Nanum Gothic" panose="020D0604000000000000"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Nanum Gothic" panose="020D0604000000000000" pitchFamily="34" charset="-127"/>
                <a:ea typeface="Nanum Gothic" panose="020D0604000000000000" pitchFamily="34" charset="-127"/>
              </a:rPr>
              <a:t>Donc, je vais présenter quelques-unes des recherches que j'ai faites, qui sont divisées en trois catégories: la détection, la modélisation et la surveillance.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Nanum Gothic" panose="020D0604000000000000" pitchFamily="34" charset="-127"/>
                <a:ea typeface="Nanum Gothic" panose="020D0604000000000000" pitchFamily="34" charset="-127"/>
              </a:rPr>
              <a:t>J'ai organisé les exemples pour démontrer la diversité des projets à différentes échelles, du terrain à l'échelle mondiale.</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14</a:t>
            </a:fld>
            <a:endParaRPr lang="fr-FR"/>
          </a:p>
        </p:txBody>
      </p:sp>
    </p:spTree>
    <p:extLst>
      <p:ext uri="{BB962C8B-B14F-4D97-AF65-F5344CB8AC3E}">
        <p14:creationId xmlns:p14="http://schemas.microsoft.com/office/powerpoint/2010/main" val="15142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développé le SCANS qui intègre les nouvelles technologies de détection (spectroscopie vis-NIR, atténuation gamma pour la mesure de la densité, caméras couleur et infrarouges), les technologies de communication et les méthodes modernes d'analyse des données pour estimer les propriétés du sol paysage et à la profondeur.</a:t>
            </a:r>
          </a:p>
          <a:p>
            <a:endParaRPr lang="fr-FR" dirty="0"/>
          </a:p>
          <a:p>
            <a:r>
              <a:rPr lang="fr-FR" dirty="0"/>
              <a:t>Le système permet d'évaluer l'état et la fonction du sol et peut être utilisé pour différentes applications - par exemple, l'évaluation des contraintes du sous-sol pour la production agricole, l'agriculture de précision, la comptabilisation et la surveillance du carbone du sol.</a:t>
            </a:r>
          </a:p>
          <a:p>
            <a:endParaRPr lang="fr-FR" dirty="0"/>
          </a:p>
          <a:p>
            <a:r>
              <a:rPr lang="fr-FR" dirty="0"/>
              <a:t>À la base, le SCANS dispose d'une plate-forme de détection de carottes de sol permettant de mesurer automatiquement (via un logiciel de contrôle) à des intervalles de profondeur prédéterminés. Par exemple, tous les 2,5 cm de la surface à 1 m de profondeur. Chaque mesure prend 35 s et un noyau de sol de 1 m prend jusqu'à 20 m.</a:t>
            </a:r>
          </a:p>
          <a:p>
            <a:endParaRPr lang="fr-FR" dirty="0"/>
          </a:p>
          <a:p>
            <a:r>
              <a:rPr lang="fr-FR" dirty="0"/>
              <a:t>Nous avons publié ce travail dans ES &amp; </a:t>
            </a:r>
            <a:r>
              <a:rPr lang="fr-FR" dirty="0" err="1"/>
              <a:t>T</a:t>
            </a:r>
            <a:r>
              <a:rPr lang="fr-FR" dirty="0"/>
              <a:t> et </a:t>
            </a:r>
            <a:r>
              <a:rPr lang="fr-FR" dirty="0" err="1"/>
              <a:t>Geoderma</a:t>
            </a:r>
            <a:r>
              <a:rPr lang="fr-FR" dirty="0"/>
              <a:t>, et avons breveté le système. Si je réussissais ici, je chercherais des moyens d'amener l'IP du système avec moi.</a:t>
            </a:r>
          </a:p>
        </p:txBody>
      </p:sp>
      <p:sp>
        <p:nvSpPr>
          <p:cNvPr id="4" name="Slide Number Placeholder 3"/>
          <p:cNvSpPr>
            <a:spLocks noGrp="1"/>
          </p:cNvSpPr>
          <p:nvPr>
            <p:ph type="sldNum" sz="quarter" idx="10"/>
          </p:nvPr>
        </p:nvSpPr>
        <p:spPr/>
        <p:txBody>
          <a:bodyPr/>
          <a:lstStyle/>
          <a:p>
            <a:fld id="{1AF143C3-18A7-2A48-B910-E06C188FF4D0}" type="slidenum">
              <a:rPr lang="fr-FR" smtClean="0"/>
              <a:t>15</a:t>
            </a:fld>
            <a:endParaRPr lang="fr-FR"/>
          </a:p>
        </p:txBody>
      </p:sp>
    </p:spTree>
    <p:extLst>
      <p:ext uri="{BB962C8B-B14F-4D97-AF65-F5344CB8AC3E}">
        <p14:creationId xmlns:p14="http://schemas.microsoft.com/office/powerpoint/2010/main" val="86248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Once </a:t>
            </a:r>
            <a:r>
              <a:rPr lang="fr-FR" dirty="0" err="1"/>
              <a:t>we</a:t>
            </a:r>
            <a:r>
              <a:rPr lang="fr-FR" dirty="0"/>
              <a:t> analyse the </a:t>
            </a:r>
            <a:r>
              <a:rPr lang="fr-FR" dirty="0" err="1"/>
              <a:t>sensor</a:t>
            </a:r>
            <a:r>
              <a:rPr lang="fr-FR" dirty="0"/>
              <a:t> data </a:t>
            </a:r>
            <a:r>
              <a:rPr lang="fr-FR" dirty="0" err="1"/>
              <a:t>we</a:t>
            </a:r>
            <a:r>
              <a:rPr lang="fr-FR" dirty="0"/>
              <a:t> </a:t>
            </a:r>
            <a:r>
              <a:rPr lang="fr-FR" dirty="0" err="1"/>
              <a:t>derive</a:t>
            </a:r>
            <a:r>
              <a:rPr lang="fr-FR" dirty="0"/>
              <a:t> the </a:t>
            </a:r>
            <a:r>
              <a:rPr lang="fr-FR" dirty="0" err="1"/>
              <a:t>soil</a:t>
            </a:r>
            <a:r>
              <a:rPr lang="fr-FR" dirty="0"/>
              <a:t> </a:t>
            </a:r>
            <a:r>
              <a:rPr lang="fr-FR" dirty="0" err="1"/>
              <a:t>property</a:t>
            </a:r>
            <a:r>
              <a:rPr lang="fr-FR" dirty="0"/>
              <a:t> </a:t>
            </a:r>
            <a:r>
              <a:rPr lang="fr-FR" dirty="0" err="1"/>
              <a:t>measurements</a:t>
            </a:r>
            <a:r>
              <a:rPr lang="fr-FR" dirty="0"/>
              <a:t>. In </a:t>
            </a:r>
            <a:r>
              <a:rPr lang="fr-FR" dirty="0" err="1"/>
              <a:t>this</a:t>
            </a:r>
            <a:r>
              <a:rPr lang="fr-FR" dirty="0"/>
              <a:t> </a:t>
            </a:r>
            <a:r>
              <a:rPr lang="fr-FR" dirty="0" err="1"/>
              <a:t>example</a:t>
            </a:r>
            <a:r>
              <a:rPr lang="fr-FR" dirty="0"/>
              <a:t>, </a:t>
            </a:r>
            <a:r>
              <a:rPr lang="fr-FR" dirty="0" err="1"/>
              <a:t>we</a:t>
            </a:r>
            <a:r>
              <a:rPr lang="fr-FR" dirty="0"/>
              <a:t> have data </a:t>
            </a:r>
            <a:r>
              <a:rPr lang="fr-FR" dirty="0" err="1"/>
              <a:t>from</a:t>
            </a:r>
            <a:r>
              <a:rPr lang="fr-FR" dirty="0"/>
              <a:t> a 600 hectare </a:t>
            </a:r>
            <a:r>
              <a:rPr lang="fr-FR" dirty="0" err="1"/>
              <a:t>farm</a:t>
            </a:r>
            <a:r>
              <a:rPr lang="fr-FR" dirty="0"/>
              <a:t>, </a:t>
            </a:r>
            <a:r>
              <a:rPr lang="fr-FR" dirty="0" err="1"/>
              <a:t>where</a:t>
            </a:r>
            <a:r>
              <a:rPr lang="fr-FR" dirty="0"/>
              <a:t> </a:t>
            </a:r>
            <a:r>
              <a:rPr lang="fr-FR" dirty="0" err="1"/>
              <a:t>we</a:t>
            </a:r>
            <a:r>
              <a:rPr lang="fr-FR" dirty="0"/>
              <a:t> </a:t>
            </a:r>
            <a:r>
              <a:rPr lang="fr-FR" dirty="0" err="1"/>
              <a:t>sampled</a:t>
            </a:r>
            <a:r>
              <a:rPr lang="fr-FR" dirty="0"/>
              <a:t> 150 </a:t>
            </a:r>
            <a:r>
              <a:rPr lang="fr-FR" dirty="0" err="1"/>
              <a:t>soil</a:t>
            </a:r>
            <a:r>
              <a:rPr lang="fr-FR" dirty="0"/>
              <a:t> </a:t>
            </a:r>
            <a:r>
              <a:rPr lang="fr-FR" dirty="0" err="1"/>
              <a:t>cores</a:t>
            </a:r>
            <a:r>
              <a:rPr lang="fr-FR" dirty="0"/>
              <a:t> to 1 m </a:t>
            </a:r>
            <a:r>
              <a:rPr lang="fr-FR" dirty="0" err="1"/>
              <a:t>depth</a:t>
            </a:r>
            <a:r>
              <a:rPr lang="fr-FR" dirty="0"/>
              <a:t>. </a:t>
            </a:r>
            <a:r>
              <a:rPr lang="fr-FR" dirty="0" err="1"/>
              <a:t>We</a:t>
            </a:r>
            <a:r>
              <a:rPr lang="fr-FR" dirty="0"/>
              <a:t> set the system to </a:t>
            </a:r>
            <a:r>
              <a:rPr lang="fr-FR" dirty="0" err="1"/>
              <a:t>measure</a:t>
            </a:r>
            <a:r>
              <a:rPr lang="fr-FR" dirty="0"/>
              <a:t> </a:t>
            </a:r>
            <a:r>
              <a:rPr lang="fr-FR" dirty="0" err="1"/>
              <a:t>every</a:t>
            </a:r>
            <a:r>
              <a:rPr lang="fr-FR" dirty="0"/>
              <a:t> 2.5 cm </a:t>
            </a:r>
            <a:r>
              <a:rPr lang="fr-FR" dirty="0" err="1"/>
              <a:t>from</a:t>
            </a:r>
            <a:r>
              <a:rPr lang="fr-FR" dirty="0"/>
              <a:t> the surface to 30 cm and </a:t>
            </a:r>
            <a:r>
              <a:rPr lang="fr-FR" dirty="0" err="1"/>
              <a:t>then</a:t>
            </a:r>
            <a:r>
              <a:rPr lang="fr-FR" dirty="0"/>
              <a:t> </a:t>
            </a:r>
            <a:r>
              <a:rPr lang="fr-FR" dirty="0" err="1"/>
              <a:t>every</a:t>
            </a:r>
            <a:r>
              <a:rPr lang="fr-FR" dirty="0"/>
              <a:t> 5 cm </a:t>
            </a:r>
            <a:r>
              <a:rPr lang="fr-FR" dirty="0" err="1"/>
              <a:t>from</a:t>
            </a:r>
            <a:r>
              <a:rPr lang="fr-FR" dirty="0"/>
              <a:t> 30 cm to 1 m. </a:t>
            </a:r>
            <a:r>
              <a:rPr lang="fr-FR" dirty="0" err="1"/>
              <a:t>These</a:t>
            </a:r>
            <a:r>
              <a:rPr lang="fr-FR" dirty="0"/>
              <a:t> graphs show the variation of the </a:t>
            </a:r>
            <a:r>
              <a:rPr lang="fr-FR" dirty="0" err="1"/>
              <a:t>soil</a:t>
            </a:r>
            <a:r>
              <a:rPr lang="fr-FR" dirty="0"/>
              <a:t> </a:t>
            </a:r>
            <a:r>
              <a:rPr lang="fr-FR" dirty="0" err="1"/>
              <a:t>properties</a:t>
            </a:r>
            <a:r>
              <a:rPr lang="fr-FR" dirty="0"/>
              <a:t> </a:t>
            </a:r>
            <a:r>
              <a:rPr lang="fr-FR" dirty="0" err="1"/>
              <a:t>across</a:t>
            </a:r>
            <a:r>
              <a:rPr lang="fr-FR" dirty="0"/>
              <a:t> the </a:t>
            </a:r>
            <a:r>
              <a:rPr lang="fr-FR" dirty="0" err="1"/>
              <a:t>farm</a:t>
            </a:r>
            <a:r>
              <a:rPr lang="fr-FR" dirty="0"/>
              <a:t> and </a:t>
            </a:r>
            <a:r>
              <a:rPr lang="fr-FR" dirty="0" err="1"/>
              <a:t>with</a:t>
            </a:r>
            <a:r>
              <a:rPr lang="fr-FR" dirty="0"/>
              <a:t> </a:t>
            </a:r>
            <a:r>
              <a:rPr lang="fr-FR" dirty="0" err="1"/>
              <a:t>depth</a:t>
            </a:r>
            <a:r>
              <a:rPr lang="fr-FR" dirty="0"/>
              <a:t>. La ligne rouge est la médiane.</a:t>
            </a:r>
          </a:p>
        </p:txBody>
      </p:sp>
      <p:sp>
        <p:nvSpPr>
          <p:cNvPr id="4" name="Slide Number Placeholder 3"/>
          <p:cNvSpPr>
            <a:spLocks noGrp="1"/>
          </p:cNvSpPr>
          <p:nvPr>
            <p:ph type="sldNum" sz="quarter" idx="10"/>
          </p:nvPr>
        </p:nvSpPr>
        <p:spPr/>
        <p:txBody>
          <a:bodyPr/>
          <a:lstStyle/>
          <a:p>
            <a:fld id="{1AF143C3-18A7-2A48-B910-E06C188FF4D0}" type="slidenum">
              <a:rPr lang="fr-FR" smtClean="0"/>
              <a:t>16</a:t>
            </a:fld>
            <a:endParaRPr lang="fr-FR"/>
          </a:p>
        </p:txBody>
      </p:sp>
    </p:spTree>
    <p:extLst>
      <p:ext uri="{BB962C8B-B14F-4D97-AF65-F5344CB8AC3E}">
        <p14:creationId xmlns:p14="http://schemas.microsoft.com/office/powerpoint/2010/main" val="135391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mesures à travers le paysage et en profondeur nous permettent de cartographier le sol à une résolution spatiale fine en 2 ou 3 dimensions en utilisant des méthodes robustes qui peuvent également prendre en compte l'incertitude dans les mesures et la modélisation spatiale.</a:t>
            </a:r>
          </a:p>
        </p:txBody>
      </p:sp>
      <p:sp>
        <p:nvSpPr>
          <p:cNvPr id="4" name="Slide Number Placeholder 3"/>
          <p:cNvSpPr>
            <a:spLocks noGrp="1"/>
          </p:cNvSpPr>
          <p:nvPr>
            <p:ph type="sldNum" sz="quarter" idx="10"/>
          </p:nvPr>
        </p:nvSpPr>
        <p:spPr/>
        <p:txBody>
          <a:bodyPr/>
          <a:lstStyle/>
          <a:p>
            <a:fld id="{1AF143C3-18A7-2A48-B910-E06C188FF4D0}" type="slidenum">
              <a:rPr lang="fr-FR" smtClean="0"/>
              <a:t>17</a:t>
            </a:fld>
            <a:endParaRPr lang="fr-FR"/>
          </a:p>
        </p:txBody>
      </p:sp>
    </p:spTree>
    <p:extLst>
      <p:ext uri="{BB962C8B-B14F-4D97-AF65-F5344CB8AC3E}">
        <p14:creationId xmlns:p14="http://schemas.microsoft.com/office/powerpoint/2010/main" val="331184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développé des solutions différentes pour répondre aux questions à différentes échelles: du terrain, de la ferme et des échelles régionales. Par exemple, caractérisation de la disponibilité des nutriments avec détection électrochimique, la dérivation d'un indice de fertilité spatiale pour la production de canne à sucre près de Sao Paulo, Brésil, la cartographie numérique avec des données historiques de la teneur en eau disponible dans une région agricole de l'Australie</a:t>
            </a:r>
          </a:p>
        </p:txBody>
      </p:sp>
      <p:sp>
        <p:nvSpPr>
          <p:cNvPr id="4" name="Slide Number Placeholder 3"/>
          <p:cNvSpPr>
            <a:spLocks noGrp="1"/>
          </p:cNvSpPr>
          <p:nvPr>
            <p:ph type="sldNum" sz="quarter" idx="10"/>
          </p:nvPr>
        </p:nvSpPr>
        <p:spPr/>
        <p:txBody>
          <a:bodyPr/>
          <a:lstStyle/>
          <a:p>
            <a:fld id="{1AF143C3-18A7-2A48-B910-E06C188FF4D0}" type="slidenum">
              <a:rPr lang="fr-FR" smtClean="0"/>
              <a:t>18</a:t>
            </a:fld>
            <a:endParaRPr lang="fr-FR"/>
          </a:p>
        </p:txBody>
      </p:sp>
    </p:spTree>
    <p:extLst>
      <p:ext uri="{BB962C8B-B14F-4D97-AF65-F5344CB8AC3E}">
        <p14:creationId xmlns:p14="http://schemas.microsoft.com/office/powerpoint/2010/main" val="409323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avons obtenu des fonds du réseau TERN (</a:t>
            </a:r>
            <a:r>
              <a:rPr lang="fr-FR" dirty="0" err="1"/>
              <a:t>Terrestrial</a:t>
            </a:r>
            <a:r>
              <a:rPr lang="fr-FR" dirty="0"/>
              <a:t> </a:t>
            </a:r>
            <a:r>
              <a:rPr lang="fr-FR" dirty="0" err="1"/>
              <a:t>Ecosystem</a:t>
            </a:r>
            <a:r>
              <a:rPr lang="fr-FR" dirty="0"/>
              <a:t> </a:t>
            </a:r>
            <a:r>
              <a:rPr lang="fr-FR" dirty="0" err="1"/>
              <a:t>Research</a:t>
            </a:r>
            <a:r>
              <a:rPr lang="fr-FR" dirty="0"/>
              <a:t> </a:t>
            </a:r>
            <a:r>
              <a:rPr lang="fr-FR" dirty="0" err="1"/>
              <a:t>Netwrok</a:t>
            </a:r>
            <a:r>
              <a:rPr lang="fr-FR" dirty="0"/>
              <a:t>) pour mettre à jour les informations sur les sols et les terrains en Australie. Dans ce projet, j'ai dirigé le développement des méthodes combinant la spectroscopie, la cartographie numérique des sols et les méthodes de Monte Carlo pour développer les cartes numériques 3D de 13 propriétés du sol avec des estimations d'incertitude. Nous avons adhéré aux spécifications du projet </a:t>
            </a:r>
            <a:r>
              <a:rPr lang="fr-FR" dirty="0" err="1"/>
              <a:t>GlobalSoilMap.net</a:t>
            </a:r>
            <a:r>
              <a:rPr lang="fr-FR" dirty="0"/>
              <a:t>. L'Australie a été le premier contributeur à grande échelle à ce projet, actuellement dirigé par Dominique </a:t>
            </a:r>
            <a:r>
              <a:rPr lang="fr-FR" dirty="0" err="1"/>
              <a:t>Arrouays</a:t>
            </a:r>
            <a:r>
              <a:rPr lang="fr-FR" dirty="0"/>
              <a:t> de l'INRA Orléans.</a:t>
            </a:r>
          </a:p>
        </p:txBody>
      </p:sp>
      <p:sp>
        <p:nvSpPr>
          <p:cNvPr id="4" name="Slide Number Placeholder 3"/>
          <p:cNvSpPr>
            <a:spLocks noGrp="1"/>
          </p:cNvSpPr>
          <p:nvPr>
            <p:ph type="sldNum" sz="quarter" idx="10"/>
          </p:nvPr>
        </p:nvSpPr>
        <p:spPr/>
        <p:txBody>
          <a:bodyPr/>
          <a:lstStyle/>
          <a:p>
            <a:fld id="{1AF143C3-18A7-2A48-B910-E06C188FF4D0}" type="slidenum">
              <a:rPr lang="fr-FR" smtClean="0"/>
              <a:t>19</a:t>
            </a:fld>
            <a:endParaRPr lang="fr-FR"/>
          </a:p>
        </p:txBody>
      </p:sp>
    </p:spTree>
    <p:extLst>
      <p:ext uri="{BB962C8B-B14F-4D97-AF65-F5344CB8AC3E}">
        <p14:creationId xmlns:p14="http://schemas.microsoft.com/office/powerpoint/2010/main" val="58842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CSIRO est l'organisme de recherche national et la «business unit land and water» (ce que nous appelons maintenant) traite en grande partie de la recherche d'importance nationale, c'est-à-dire à l'échelle nationale. J'ai développé différentes approches pour répondre à une série de questions.</a:t>
            </a:r>
          </a:p>
          <a:p>
            <a:endParaRPr lang="fr-FR" dirty="0"/>
          </a:p>
          <a:p>
            <a:r>
              <a:rPr lang="fr-FR"/>
              <a:t>J'ai développé différentes méthodes pour caractériser la distribution spatiale de l'argile et la minéralogie de l'oxyde de fer en Australie, qui sont utilisées dans les modèles de provenance des poussières et de sol-paysage.</a:t>
            </a:r>
          </a:p>
          <a:p>
            <a:endParaRPr lang="fr-FR"/>
          </a:p>
          <a:p>
            <a:r>
              <a:rPr lang="fr-FR"/>
              <a:t>J'ai développé des méthodes pour assimiler la télédétection, la spectroscopie et la cartographie numérique pour quantifier la perte de sol due à l'érosion hydrique en Australie. Les données sont utilisées dans la planification de nouveaux relevés pour évaluer la quantité de sédiments provenant des fermes dans la Grande Barrière de Corail.</a:t>
            </a:r>
          </a:p>
          <a:p>
            <a:endParaRPr lang="fr-FR"/>
          </a:p>
          <a:p>
            <a:r>
              <a:rPr lang="fr-FR"/>
              <a:t>Quels </a:t>
            </a:r>
            <a:r>
              <a:rPr lang="fr-FR" dirty="0"/>
              <a:t>sont les stocks de P des sols australiens et comment </a:t>
            </a:r>
            <a:r>
              <a:rPr lang="fr-FR" dirty="0" err="1"/>
              <a:t>a-t-il</a:t>
            </a:r>
            <a:r>
              <a:rPr lang="fr-FR" dirty="0"/>
              <a:t> affecté les caractéristiques et la répartition de la végétation indigène australienne?</a:t>
            </a:r>
          </a:p>
          <a:p>
            <a:endParaRPr lang="fr-FR" dirty="0"/>
          </a:p>
          <a:p>
            <a:r>
              <a:rPr lang="fr-FR" dirty="0"/>
              <a:t>Pouvons-nous établir une classification objective du sol australien à l'aide de méthodes fondées sur des données qui intègrent également l'expérience des pédologues?</a:t>
            </a:r>
          </a:p>
        </p:txBody>
      </p:sp>
      <p:sp>
        <p:nvSpPr>
          <p:cNvPr id="4" name="Slide Number Placeholder 3"/>
          <p:cNvSpPr>
            <a:spLocks noGrp="1"/>
          </p:cNvSpPr>
          <p:nvPr>
            <p:ph type="sldNum" sz="quarter" idx="10"/>
          </p:nvPr>
        </p:nvSpPr>
        <p:spPr/>
        <p:txBody>
          <a:bodyPr/>
          <a:lstStyle/>
          <a:p>
            <a:fld id="{1AF143C3-18A7-2A48-B910-E06C188FF4D0}" type="slidenum">
              <a:rPr lang="fr-FR" smtClean="0"/>
              <a:t>20</a:t>
            </a:fld>
            <a:endParaRPr lang="fr-FR"/>
          </a:p>
        </p:txBody>
      </p:sp>
    </p:spTree>
    <p:extLst>
      <p:ext uri="{BB962C8B-B14F-4D97-AF65-F5344CB8AC3E}">
        <p14:creationId xmlns:p14="http://schemas.microsoft.com/office/powerpoint/2010/main" val="186201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 vais commencer avec un petit chronologie de mon histoire professionnelle</a:t>
            </a:r>
          </a:p>
          <a:p>
            <a:endParaRPr lang="fr-FR" dirty="0"/>
          </a:p>
          <a:p>
            <a:r>
              <a:rPr lang="fr-FR" dirty="0"/>
              <a:t>J'ai terminé mon doctorat en 2000. </a:t>
            </a:r>
          </a:p>
          <a:p>
            <a:endParaRPr lang="fr-FR" dirty="0"/>
          </a:p>
          <a:p>
            <a:r>
              <a:rPr lang="fr-FR" dirty="0"/>
              <a:t>J'ai occupé un poste </a:t>
            </a:r>
            <a:r>
              <a:rPr lang="fr-FR" dirty="0" err="1"/>
              <a:t>postoc</a:t>
            </a:r>
            <a:r>
              <a:rPr lang="fr-FR" dirty="0"/>
              <a:t> à l'INRA de Rennes dans le labo de Professeur Christian Walter où j'ai travaillé sur plusieurs projets dont la modélisation du carbone organique du sol en Bretagne, nous avons développé des travaux spectroscopiques pour mesurer le sol, et un étudiant nous avons travaillé sur la détection du pH du sol et des besoins en chaux. Travailler en France était très amusant - ma famille était jeune, notre premier fils n'avait que 7 semaines quand nous sommes arrivés à Rennes, donc c'était une vraie aventure!</a:t>
            </a:r>
          </a:p>
          <a:p>
            <a:endParaRPr lang="fr-FR" dirty="0"/>
          </a:p>
          <a:p>
            <a:r>
              <a:rPr lang="fr-FR" dirty="0" err="1"/>
              <a:t>Well</a:t>
            </a:r>
            <a:r>
              <a:rPr lang="fr-FR" dirty="0"/>
              <a:t>, in 2001, I </a:t>
            </a:r>
            <a:r>
              <a:rPr lang="fr-FR" dirty="0" err="1"/>
              <a:t>went</a:t>
            </a:r>
            <a:r>
              <a:rPr lang="fr-FR" dirty="0"/>
              <a:t> back to Sydney </a:t>
            </a:r>
            <a:r>
              <a:rPr lang="fr-FR" dirty="0" err="1"/>
              <a:t>where</a:t>
            </a:r>
            <a:r>
              <a:rPr lang="fr-FR" dirty="0"/>
              <a:t> I </a:t>
            </a:r>
            <a:r>
              <a:rPr lang="fr-FR" dirty="0" err="1"/>
              <a:t>had</a:t>
            </a:r>
            <a:r>
              <a:rPr lang="fr-FR" dirty="0"/>
              <a:t> a </a:t>
            </a:r>
            <a:r>
              <a:rPr lang="fr-FR" dirty="0" err="1"/>
              <a:t>research</a:t>
            </a:r>
            <a:r>
              <a:rPr lang="fr-FR" dirty="0"/>
              <a:t> </a:t>
            </a:r>
            <a:r>
              <a:rPr lang="fr-FR" dirty="0" err="1"/>
              <a:t>grant</a:t>
            </a:r>
            <a:r>
              <a:rPr lang="fr-FR" dirty="0"/>
              <a:t> to </a:t>
            </a:r>
            <a:r>
              <a:rPr lang="fr-FR" dirty="0" err="1"/>
              <a:t>work</a:t>
            </a:r>
            <a:r>
              <a:rPr lang="fr-FR" dirty="0"/>
              <a:t> on the management of pH and </a:t>
            </a:r>
            <a:r>
              <a:rPr lang="fr-FR" dirty="0" err="1"/>
              <a:t>soil</a:t>
            </a:r>
            <a:r>
              <a:rPr lang="fr-FR" dirty="0"/>
              <a:t> </a:t>
            </a:r>
            <a:r>
              <a:rPr lang="fr-FR" dirty="0" err="1"/>
              <a:t>nutrients</a:t>
            </a:r>
            <a:r>
              <a:rPr lang="fr-FR" dirty="0"/>
              <a:t> by </a:t>
            </a:r>
            <a:r>
              <a:rPr lang="fr-FR" dirty="0" err="1"/>
              <a:t>developing</a:t>
            </a:r>
            <a:r>
              <a:rPr lang="fr-FR" dirty="0"/>
              <a:t> a </a:t>
            </a:r>
            <a:r>
              <a:rPr lang="fr-FR" dirty="0" err="1"/>
              <a:t>sensing-ameliration</a:t>
            </a:r>
            <a:r>
              <a:rPr lang="fr-FR" dirty="0"/>
              <a:t> system.</a:t>
            </a:r>
          </a:p>
          <a:p>
            <a:endParaRPr lang="fr-FR" dirty="0"/>
          </a:p>
          <a:p>
            <a:r>
              <a:rPr lang="fr-FR" dirty="0"/>
              <a:t>In 2005, I </a:t>
            </a:r>
            <a:r>
              <a:rPr lang="fr-FR" dirty="0" err="1"/>
              <a:t>was</a:t>
            </a:r>
            <a:r>
              <a:rPr lang="fr-FR" dirty="0"/>
              <a:t> </a:t>
            </a:r>
            <a:r>
              <a:rPr lang="fr-FR" dirty="0" err="1"/>
              <a:t>promoted</a:t>
            </a:r>
            <a:r>
              <a:rPr lang="fr-FR" dirty="0"/>
              <a:t> and </a:t>
            </a:r>
            <a:r>
              <a:rPr lang="fr-FR" dirty="0" err="1"/>
              <a:t>started</a:t>
            </a:r>
            <a:r>
              <a:rPr lang="fr-FR" dirty="0"/>
              <a:t> a </a:t>
            </a:r>
            <a:r>
              <a:rPr lang="fr-FR" dirty="0" err="1"/>
              <a:t>project</a:t>
            </a:r>
            <a:r>
              <a:rPr lang="fr-FR" dirty="0"/>
              <a:t> to </a:t>
            </a:r>
            <a:r>
              <a:rPr lang="fr-FR" dirty="0" err="1"/>
              <a:t>develop</a:t>
            </a:r>
            <a:r>
              <a:rPr lang="fr-FR" dirty="0"/>
              <a:t> a spectral </a:t>
            </a:r>
            <a:r>
              <a:rPr lang="fr-FR" dirty="0" err="1"/>
              <a:t>library</a:t>
            </a:r>
            <a:r>
              <a:rPr lang="fr-FR" dirty="0"/>
              <a:t> and </a:t>
            </a:r>
            <a:r>
              <a:rPr lang="fr-FR" dirty="0" err="1"/>
              <a:t>soil</a:t>
            </a:r>
            <a:r>
              <a:rPr lang="fr-FR" dirty="0"/>
              <a:t> </a:t>
            </a:r>
            <a:r>
              <a:rPr lang="fr-FR" dirty="0" err="1"/>
              <a:t>mapping</a:t>
            </a:r>
            <a:r>
              <a:rPr lang="fr-FR" dirty="0"/>
              <a:t> in </a:t>
            </a:r>
            <a:r>
              <a:rPr lang="fr-FR" dirty="0" err="1"/>
              <a:t>cotton</a:t>
            </a:r>
            <a:r>
              <a:rPr lang="fr-FR" dirty="0"/>
              <a:t> </a:t>
            </a:r>
            <a:r>
              <a:rPr lang="fr-FR" dirty="0" err="1"/>
              <a:t>growing</a:t>
            </a:r>
            <a:r>
              <a:rPr lang="fr-FR" dirty="0"/>
              <a:t> areas in </a:t>
            </a:r>
            <a:r>
              <a:rPr lang="fr-FR" dirty="0" err="1"/>
              <a:t>eastern</a:t>
            </a:r>
            <a:r>
              <a:rPr lang="fr-FR" dirty="0"/>
              <a:t> </a:t>
            </a:r>
            <a:r>
              <a:rPr lang="fr-FR" dirty="0" err="1"/>
              <a:t>Australia</a:t>
            </a:r>
            <a:r>
              <a:rPr lang="fr-FR" dirty="0"/>
              <a:t> as </a:t>
            </a:r>
            <a:r>
              <a:rPr lang="fr-FR" dirty="0" err="1"/>
              <a:t>well</a:t>
            </a:r>
            <a:r>
              <a:rPr lang="fr-FR" dirty="0"/>
              <a:t> as a </a:t>
            </a:r>
            <a:r>
              <a:rPr lang="fr-FR" dirty="0" err="1"/>
              <a:t>number</a:t>
            </a:r>
            <a:r>
              <a:rPr lang="fr-FR" dirty="0"/>
              <a:t> of </a:t>
            </a:r>
            <a:r>
              <a:rPr lang="fr-FR" dirty="0" err="1"/>
              <a:t>other</a:t>
            </a:r>
            <a:r>
              <a:rPr lang="fr-FR" dirty="0"/>
              <a:t> </a:t>
            </a:r>
            <a:r>
              <a:rPr lang="fr-FR" dirty="0" err="1"/>
              <a:t>projects</a:t>
            </a:r>
            <a:r>
              <a:rPr lang="fr-FR" dirty="0"/>
              <a:t> in </a:t>
            </a:r>
            <a:r>
              <a:rPr lang="fr-FR" dirty="0" err="1"/>
              <a:t>precision</a:t>
            </a:r>
            <a:r>
              <a:rPr lang="fr-FR" dirty="0"/>
              <a:t> agriculture and </a:t>
            </a:r>
            <a:r>
              <a:rPr lang="fr-FR" dirty="0" err="1"/>
              <a:t>soil</a:t>
            </a:r>
            <a:r>
              <a:rPr lang="fr-FR" dirty="0"/>
              <a:t> contamination.</a:t>
            </a:r>
          </a:p>
          <a:p>
            <a:endParaRPr lang="fr-FR" dirty="0"/>
          </a:p>
          <a:p>
            <a:r>
              <a:rPr lang="fr-FR" dirty="0"/>
              <a:t>I </a:t>
            </a:r>
            <a:r>
              <a:rPr lang="fr-FR" dirty="0" err="1"/>
              <a:t>left</a:t>
            </a:r>
            <a:r>
              <a:rPr lang="fr-FR" dirty="0"/>
              <a:t> </a:t>
            </a:r>
            <a:r>
              <a:rPr lang="fr-FR" dirty="0" err="1"/>
              <a:t>university</a:t>
            </a:r>
            <a:r>
              <a:rPr lang="fr-FR" dirty="0"/>
              <a:t> in 2008 to </a:t>
            </a:r>
            <a:r>
              <a:rPr lang="fr-FR" dirty="0" err="1"/>
              <a:t>worki</a:t>
            </a:r>
            <a:r>
              <a:rPr lang="fr-FR" dirty="0"/>
              <a:t> at CSIRO, as a Principal </a:t>
            </a:r>
            <a:r>
              <a:rPr lang="fr-FR" dirty="0" err="1"/>
              <a:t>Research</a:t>
            </a:r>
            <a:r>
              <a:rPr lang="fr-FR" dirty="0"/>
              <a:t> </a:t>
            </a:r>
            <a:r>
              <a:rPr lang="fr-FR" dirty="0" err="1"/>
              <a:t>Scientsits</a:t>
            </a:r>
            <a:r>
              <a:rPr lang="fr-FR" dirty="0"/>
              <a:t> (</a:t>
            </a:r>
            <a:r>
              <a:rPr lang="fr-FR" dirty="0" err="1"/>
              <a:t>equivalent</a:t>
            </a:r>
            <a:r>
              <a:rPr lang="fr-FR" dirty="0"/>
              <a:t> to </a:t>
            </a:r>
            <a:r>
              <a:rPr lang="fr-FR" dirty="0" err="1"/>
              <a:t>Associate</a:t>
            </a:r>
            <a:r>
              <a:rPr lang="fr-FR" dirty="0"/>
              <a:t> Professor in a </a:t>
            </a:r>
            <a:r>
              <a:rPr lang="fr-FR" dirty="0" err="1"/>
              <a:t>univeristy</a:t>
            </a:r>
            <a:r>
              <a:rPr lang="fr-FR" dirty="0"/>
              <a:t>). </a:t>
            </a:r>
          </a:p>
          <a:p>
            <a:endParaRPr lang="fr-FR" dirty="0"/>
          </a:p>
          <a:p>
            <a:r>
              <a:rPr lang="fr-FR" dirty="0"/>
              <a:t>In 2016, I </a:t>
            </a:r>
            <a:r>
              <a:rPr lang="fr-FR" dirty="0" err="1"/>
              <a:t>was</a:t>
            </a:r>
            <a:r>
              <a:rPr lang="fr-FR" dirty="0"/>
              <a:t> </a:t>
            </a:r>
            <a:r>
              <a:rPr lang="fr-FR" dirty="0" err="1"/>
              <a:t>promoted</a:t>
            </a:r>
            <a:r>
              <a:rPr lang="fr-FR" dirty="0"/>
              <a:t> to Senior Principal </a:t>
            </a:r>
            <a:r>
              <a:rPr lang="fr-FR" dirty="0" err="1"/>
              <a:t>Research</a:t>
            </a:r>
            <a:r>
              <a:rPr lang="fr-FR" dirty="0"/>
              <a:t> </a:t>
            </a:r>
            <a:r>
              <a:rPr lang="fr-FR" dirty="0" err="1"/>
              <a:t>Scientist</a:t>
            </a:r>
            <a:r>
              <a:rPr lang="fr-FR" dirty="0"/>
              <a:t> (</a:t>
            </a:r>
            <a:r>
              <a:rPr lang="fr-FR" dirty="0" err="1"/>
              <a:t>equivalent</a:t>
            </a:r>
            <a:r>
              <a:rPr lang="fr-FR" dirty="0"/>
              <a:t> to a Full Professor).</a:t>
            </a:r>
          </a:p>
          <a:p>
            <a:endParaRPr lang="fr-FR" dirty="0"/>
          </a:p>
          <a:p>
            <a:r>
              <a:rPr lang="fr-FR" dirty="0"/>
              <a:t>De 2015 à 2017, j'ai été professeur invité à l'Université du Zhejiang, en Chine, dans le cadre de leur programme de recrutement de meilleurs experts étrangers.</a:t>
            </a:r>
          </a:p>
          <a:p>
            <a:endParaRPr lang="fr-FR" dirty="0"/>
          </a:p>
          <a:p>
            <a:r>
              <a:rPr lang="fr-FR" dirty="0"/>
              <a:t>Travailler dans une université en Chine m'a rappelé que travailler dans un établissement d'enseignement me manque. Le CSIRO est un institut de recherche (pas d'enseignement) où l'accent est de plus en plus mis sur les résultats commerciaux. J'aime enseigner et travailler avec des étudiants et j'apprécierai l'opportunité de travailler dans une institution pour aider à transférer des connaissances et des compétences aux générations futures, et </a:t>
            </a:r>
            <a:r>
              <a:rPr lang="fr-FR" dirty="0" err="1"/>
              <a:t>aussie</a:t>
            </a:r>
            <a:r>
              <a:rPr lang="fr-FR" dirty="0"/>
              <a:t> où le développement de nouvelles connaissances scientifiques et la compréhension </a:t>
            </a:r>
            <a:r>
              <a:rPr lang="fr-FR" dirty="0" err="1"/>
              <a:t>scientific</a:t>
            </a:r>
            <a:r>
              <a:rPr lang="fr-FR" dirty="0"/>
              <a:t> sont primordiaux. Donc, je suis là.</a:t>
            </a:r>
          </a:p>
        </p:txBody>
      </p:sp>
      <p:sp>
        <p:nvSpPr>
          <p:cNvPr id="4" name="Slide Number Placeholder 3"/>
          <p:cNvSpPr>
            <a:spLocks noGrp="1"/>
          </p:cNvSpPr>
          <p:nvPr>
            <p:ph type="sldNum" sz="quarter" idx="10"/>
          </p:nvPr>
        </p:nvSpPr>
        <p:spPr/>
        <p:txBody>
          <a:bodyPr/>
          <a:lstStyle/>
          <a:p>
            <a:fld id="{1AF143C3-18A7-2A48-B910-E06C188FF4D0}" type="slidenum">
              <a:rPr lang="fr-FR" smtClean="0"/>
              <a:t>2</a:t>
            </a:fld>
            <a:endParaRPr lang="fr-FR"/>
          </a:p>
        </p:txBody>
      </p:sp>
    </p:spTree>
    <p:extLst>
      <p:ext uri="{BB962C8B-B14F-4D97-AF65-F5344CB8AC3E}">
        <p14:creationId xmlns:p14="http://schemas.microsoft.com/office/powerpoint/2010/main" val="131239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Sur un projet financé par le gouvernement australien, j'ai développé une méthode pour calculer les stocks de carbone et la composition du carbone pour l'Australie et leurs incertitudes, qui sont maintenant utilisées pour initialiser et vérifier le modèle de comptabilisation du carbone en Australie. à la CCNUCC.</a:t>
            </a:r>
          </a:p>
          <a:p>
            <a:endParaRPr lang="fr-FR" dirty="0"/>
          </a:p>
          <a:p>
            <a:r>
              <a:rPr lang="fr-FR" dirty="0"/>
              <a:t>La composition du carbone a été quantifiée sous forme de particules particulaires, d'humus et de fractions de carbone résistant, chacune ayant des temps de séjour différents dans le sol.</a:t>
            </a:r>
          </a:p>
          <a:p>
            <a:r>
              <a:rPr lang="fr-FR"/>
              <a:t>Pour en tirer la compréhension, j'ai dérivé des estimations de la vulnérabilité du carbone organique du sol à la perte due au climat et aux perturbations anthropiques. </a:t>
            </a:r>
          </a:p>
          <a:p>
            <a:endParaRPr lang="fr-FR"/>
          </a:p>
          <a:p>
            <a:r>
              <a:rPr lang="fr-FR"/>
              <a:t>Nous avons effectué des analyses pour déterminer leurs contrôles environnementaux et nous prévoyons d'utiliser cette information pour mieux informer notre modélisation de la dynamique biogéochimique du carbone. Nous venons de soumettre ce travail à Nature Geosciences.</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21</a:t>
            </a:fld>
            <a:endParaRPr lang="fr-FR"/>
          </a:p>
        </p:txBody>
      </p:sp>
    </p:spTree>
    <p:extLst>
      <p:ext uri="{BB962C8B-B14F-4D97-AF65-F5344CB8AC3E}">
        <p14:creationId xmlns:p14="http://schemas.microsoft.com/office/powerpoint/2010/main" val="1114710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J'ai coordonné le développement d'une bibliothèque spectrale globale avec 45 colibris de 35 institutions. Il y a 20 000 + spectres de 92 pays et des sept continents. Nous avons montré comment ces données peuvent caractériser le sol à l'échelle mondiale et que les modèles spectroscopiques peuvent prédire avec précision les propriétés du sol lorsqu'il existe une base physique pour leurs prédictions.</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22</a:t>
            </a:fld>
            <a:endParaRPr lang="fr-FR"/>
          </a:p>
        </p:txBody>
      </p:sp>
    </p:spTree>
    <p:extLst>
      <p:ext uri="{BB962C8B-B14F-4D97-AF65-F5344CB8AC3E}">
        <p14:creationId xmlns:p14="http://schemas.microsoft.com/office/powerpoint/2010/main" val="2690953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Actuellement, la spectroscopie visible-proche infrarouge du sol est la technique la plus efficace pour mesurer les propriétés du sol. La technique est rapide, relativement peu coûteuse et parce qu'elle mesure la composition fondamentale du sol (ses minéraux, sa matière organique et son eau), elle peut être utilisée pour mesurer efficacement les propriétés du sol qui sont dérivées ou directement liées à cette composition.</a:t>
            </a:r>
          </a:p>
          <a:p>
            <a:endParaRPr lang="fr-FR" dirty="0"/>
          </a:p>
          <a:p>
            <a:r>
              <a:rPr lang="fr-FR" dirty="0"/>
              <a:t>Ainsi, j'ai développé des méthodes spectroscopiques pour mesurer la composition du carbone organique du sol: les particules, l'humus et les fractions résistantes; avec un doctorant, </a:t>
            </a:r>
          </a:p>
          <a:p>
            <a:endParaRPr lang="fr-FR" dirty="0"/>
          </a:p>
          <a:p>
            <a:r>
              <a:rPr lang="fr-FR" dirty="0"/>
              <a:t>nous avons développé une méthode de dérivation des fonctions de </a:t>
            </a:r>
            <a:r>
              <a:rPr lang="fr-FR" dirty="0" err="1"/>
              <a:t>spectro</a:t>
            </a:r>
            <a:r>
              <a:rPr lang="fr-FR" dirty="0"/>
              <a:t>-transfert pour mesurer l'abondance bactérienne et la </a:t>
            </a:r>
            <a:r>
              <a:rPr lang="fr-FR" dirty="0" err="1"/>
              <a:t>divernsité</a:t>
            </a:r>
            <a:r>
              <a:rPr lang="fr-FR" dirty="0"/>
              <a:t> (nous avons combiné les données spectrales avec d'autres informations environnementales et constaté que les spectres contribuent significativement à expliquer la variance de nos modèles); </a:t>
            </a:r>
          </a:p>
          <a:p>
            <a:endParaRPr lang="fr-FR"/>
          </a:p>
          <a:p>
            <a:r>
              <a:rPr lang="fr-FR"/>
              <a:t>et </a:t>
            </a:r>
            <a:r>
              <a:rPr lang="fr-FR" dirty="0"/>
              <a:t>avec un autre étudiant en thèse, nous développons des fonctions de transfert de spectres pour prédire la capacité d'eau disponible et les paramètres des modèles de rétention d'eau.</a:t>
            </a:r>
          </a:p>
        </p:txBody>
      </p:sp>
      <p:sp>
        <p:nvSpPr>
          <p:cNvPr id="4" name="Slide Number Placeholder 3"/>
          <p:cNvSpPr>
            <a:spLocks noGrp="1"/>
          </p:cNvSpPr>
          <p:nvPr>
            <p:ph type="sldNum" sz="quarter" idx="10"/>
          </p:nvPr>
        </p:nvSpPr>
        <p:spPr/>
        <p:txBody>
          <a:bodyPr/>
          <a:lstStyle/>
          <a:p>
            <a:fld id="{1AF143C3-18A7-2A48-B910-E06C188FF4D0}" type="slidenum">
              <a:rPr lang="fr-FR" smtClean="0"/>
              <a:t>23</a:t>
            </a:fld>
            <a:endParaRPr lang="fr-FR"/>
          </a:p>
        </p:txBody>
      </p:sp>
    </p:spTree>
    <p:extLst>
      <p:ext uri="{BB962C8B-B14F-4D97-AF65-F5344CB8AC3E}">
        <p14:creationId xmlns:p14="http://schemas.microsoft.com/office/powerpoint/2010/main" val="3798034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Finsih</a:t>
            </a:r>
            <a:r>
              <a:rPr lang="fr-FR" dirty="0"/>
              <a:t> </a:t>
            </a:r>
            <a:r>
              <a:rPr lang="fr-FR" dirty="0" err="1"/>
              <a:t>with</a:t>
            </a:r>
            <a:r>
              <a:rPr lang="fr-FR" dirty="0"/>
              <a:t> a comment about the importance of the </a:t>
            </a:r>
            <a:r>
              <a:rPr lang="fr-FR" dirty="0" err="1"/>
              <a:t>agroeco</a:t>
            </a:r>
            <a:r>
              <a:rPr lang="fr-FR" dirty="0"/>
              <a:t> </a:t>
            </a:r>
            <a:r>
              <a:rPr lang="fr-FR" dirty="0" err="1"/>
              <a:t>scale</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24</a:t>
            </a:fld>
            <a:endParaRPr lang="fr-FR"/>
          </a:p>
        </p:txBody>
      </p:sp>
    </p:spTree>
    <p:extLst>
      <p:ext uri="{BB962C8B-B14F-4D97-AF65-F5344CB8AC3E}">
        <p14:creationId xmlns:p14="http://schemas.microsoft.com/office/powerpoint/2010/main" val="302401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 vais maintenant vous dire un peu de ce que j'ai fait. Donc le reste de la présentation sera structuré comme ceci: je vais vous parler de mes activités d'enseignement et de recherche. Terminer avec quelques exemples brefs de mon travail scientifique au cours des 10 dernières années.</a:t>
            </a:r>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3</a:t>
            </a:fld>
            <a:endParaRPr lang="fr-FR"/>
          </a:p>
        </p:txBody>
      </p:sp>
    </p:spTree>
    <p:extLst>
      <p:ext uri="{BB962C8B-B14F-4D97-AF65-F5344CB8AC3E}">
        <p14:creationId xmlns:p14="http://schemas.microsoft.com/office/powerpoint/2010/main" val="422997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travaillant à l'Université de Sydney, j'ai participé à divers cours d'enseignement de premier cycle.</a:t>
            </a:r>
          </a:p>
          <a:p>
            <a:endParaRPr lang="fr-FR" dirty="0"/>
          </a:p>
          <a:p>
            <a:r>
              <a:rPr lang="fr-FR" dirty="0"/>
              <a:t>Pendant ma thèse, j'ai enseigné un module sur la «détection de l'agriculture de précision» dans le cadre d'un cours d'un semestre sur l'agriculture de précision.</a:t>
            </a:r>
          </a:p>
          <a:p>
            <a:endParaRPr lang="fr-FR" dirty="0"/>
          </a:p>
          <a:p>
            <a:r>
              <a:rPr lang="fr-FR" dirty="0"/>
              <a:t>À mon retour à l'université, je faisais alors partie du groupe d'enseignement pour enseigner les méthodes de prédiction spatiale et de </a:t>
            </a:r>
            <a:r>
              <a:rPr lang="fr-FR" dirty="0" err="1"/>
              <a:t>podométrie</a:t>
            </a:r>
            <a:r>
              <a:rPr lang="fr-FR" dirty="0"/>
              <a:t> aux étudiants de troisième année dans un cours d'un semestre sur la science quantitative du sol.</a:t>
            </a:r>
          </a:p>
          <a:p>
            <a:endParaRPr lang="fr-FR" dirty="0"/>
          </a:p>
          <a:p>
            <a:r>
              <a:rPr lang="fr-FR" dirty="0"/>
              <a:t>J'ai également enseigné un cours sur les méthodes avancées du sol où j'ai présenté des étudiants en spectroscopie, en </a:t>
            </a:r>
            <a:r>
              <a:rPr lang="fr-FR" dirty="0" err="1"/>
              <a:t>chimiométrie</a:t>
            </a:r>
            <a:r>
              <a:rPr lang="fr-FR" dirty="0"/>
              <a:t> et en contrôle de la qualité. C'était un cours d'un semestre pour les étudiants finaux de 4ème année</a:t>
            </a:r>
          </a:p>
          <a:p>
            <a:endParaRPr lang="fr-FR" dirty="0"/>
          </a:p>
          <a:p>
            <a:r>
              <a:rPr lang="fr-FR" dirty="0"/>
              <a:t>J'ai également enseigné les bases de la télédétection dans le cadre d'un cours d'un semestre sur les systèmes d'information spatiale rurale.</a:t>
            </a:r>
          </a:p>
        </p:txBody>
      </p:sp>
      <p:sp>
        <p:nvSpPr>
          <p:cNvPr id="4" name="Slide Number Placeholder 3"/>
          <p:cNvSpPr>
            <a:spLocks noGrp="1"/>
          </p:cNvSpPr>
          <p:nvPr>
            <p:ph type="sldNum" sz="quarter" idx="10"/>
          </p:nvPr>
        </p:nvSpPr>
        <p:spPr/>
        <p:txBody>
          <a:bodyPr/>
          <a:lstStyle/>
          <a:p>
            <a:fld id="{1AF143C3-18A7-2A48-B910-E06C188FF4D0}" type="slidenum">
              <a:rPr lang="fr-FR" smtClean="0"/>
              <a:t>5</a:t>
            </a:fld>
            <a:endParaRPr lang="fr-FR"/>
          </a:p>
        </p:txBody>
      </p:sp>
    </p:spTree>
    <p:extLst>
      <p:ext uri="{BB962C8B-B14F-4D97-AF65-F5344CB8AC3E}">
        <p14:creationId xmlns:p14="http://schemas.microsoft.com/office/powerpoint/2010/main" val="112996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aussi enseigné à l'étranger en Chine et en Allemagne, des cours intensifs de courte durée. J'ai fait partie de l'équipe enseignante de l'école sino-allemande, du groupe de travail d'experts EUFAR sur les applications quantitatives de la spectroscopie des sols et de l'université de Zhejiang dans le cadre de mon poste de professeur invité. Les sujets que j'ai enseignés comprennent </a:t>
            </a:r>
          </a:p>
          <a:p>
            <a:pPr marL="1257300" lvl="2" indent="-342900">
              <a:buFontTx/>
              <a:buChar char="-"/>
            </a:pPr>
            <a:r>
              <a:rPr lang="fr-FR" sz="2400" dirty="0">
                <a:ea typeface="Nanum Gothic" panose="020D0604000000000000" pitchFamily="34" charset="-127"/>
                <a:cs typeface="Bangla MN" pitchFamily="2" charset="0"/>
              </a:rPr>
              <a:t>spectroscopie</a:t>
            </a:r>
          </a:p>
          <a:p>
            <a:pPr marL="1257300" lvl="2" indent="-342900">
              <a:buFontTx/>
              <a:buChar char="-"/>
            </a:pPr>
            <a:r>
              <a:rPr lang="fr-FR" sz="2400" dirty="0">
                <a:ea typeface="Nanum Gothic" panose="020D0604000000000000" pitchFamily="34" charset="-127"/>
                <a:cs typeface="Bangla MN" pitchFamily="2" charset="0"/>
              </a:rPr>
              <a:t>statistiques multivariées et </a:t>
            </a:r>
            <a:r>
              <a:rPr lang="fr-FR" sz="2400" dirty="0" err="1">
                <a:ea typeface="Nanum Gothic" panose="020D0604000000000000" pitchFamily="34" charset="-127"/>
                <a:cs typeface="Bangla MN" pitchFamily="2" charset="0"/>
              </a:rPr>
              <a:t>chimiométrie</a:t>
            </a:r>
            <a:endParaRPr lang="fr-FR" sz="2400" dirty="0">
              <a:ea typeface="Nanum Gothic" panose="020D0604000000000000" pitchFamily="34" charset="-127"/>
              <a:cs typeface="Bangla MN" pitchFamily="2" charset="0"/>
            </a:endParaRPr>
          </a:p>
          <a:p>
            <a:pPr marL="1257300" lvl="2" indent="-342900">
              <a:buFontTx/>
              <a:buChar char="-"/>
            </a:pPr>
            <a:r>
              <a:rPr lang="fr-FR" sz="2400" dirty="0">
                <a:ea typeface="Nanum Gothic" panose="020D0604000000000000" pitchFamily="34" charset="-127"/>
                <a:cs typeface="Bangla MN" pitchFamily="2" charset="0"/>
              </a:rPr>
              <a:t>statistiques spatiales et le cartographie numérique du sol</a:t>
            </a:r>
          </a:p>
          <a:p>
            <a:pPr marL="1257300" lvl="2" indent="-342900">
              <a:buFontTx/>
              <a:buChar char="-"/>
            </a:pPr>
            <a:r>
              <a:rPr lang="fr-FR" sz="2400" dirty="0">
                <a:ea typeface="Nanum Gothic" panose="020D0604000000000000" pitchFamily="34" charset="-127"/>
                <a:cs typeface="Bangla MN" pitchFamily="2" charset="0"/>
              </a:rPr>
              <a:t>modélisation du sol avec le logiciel R</a:t>
            </a:r>
          </a:p>
          <a:p>
            <a:pPr marL="1257300" lvl="2" indent="-342900">
              <a:buFontTx/>
              <a:buChar char="-"/>
            </a:pPr>
            <a:r>
              <a:rPr lang="fr-FR" sz="2400" dirty="0">
                <a:ea typeface="Nanum Gothic" panose="020D0604000000000000" pitchFamily="34" charset="-127"/>
                <a:cs typeface="Bangla MN" pitchFamily="2" charset="0"/>
              </a:rPr>
              <a:t>Écriture scientifique et publication</a:t>
            </a:r>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6</a:t>
            </a:fld>
            <a:endParaRPr lang="fr-FR"/>
          </a:p>
        </p:txBody>
      </p:sp>
    </p:spTree>
    <p:extLst>
      <p:ext uri="{BB962C8B-B14F-4D97-AF65-F5344CB8AC3E}">
        <p14:creationId xmlns:p14="http://schemas.microsoft.com/office/powerpoint/2010/main" val="170097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supervisé des étudiants de dernière année dans le cadre de leur projet de recherche spécialisé. Je pense que cela pourrait être équivalent à un bac + 4 en France. J'ai supervisé la conception expérimentale, la conduite du projet et le développement des thèses de 10 étudiants sur divers sujets. Quatre des dix étudiants ont publié leur travail sur des revues scientifiques de sol évaluées par des pairs.</a:t>
            </a:r>
          </a:p>
        </p:txBody>
      </p:sp>
      <p:sp>
        <p:nvSpPr>
          <p:cNvPr id="4" name="Slide Number Placeholder 3"/>
          <p:cNvSpPr>
            <a:spLocks noGrp="1"/>
          </p:cNvSpPr>
          <p:nvPr>
            <p:ph type="sldNum" sz="quarter" idx="10"/>
          </p:nvPr>
        </p:nvSpPr>
        <p:spPr/>
        <p:txBody>
          <a:bodyPr/>
          <a:lstStyle/>
          <a:p>
            <a:fld id="{1AF143C3-18A7-2A48-B910-E06C188FF4D0}" type="slidenum">
              <a:rPr lang="fr-FR" smtClean="0"/>
              <a:t>7</a:t>
            </a:fld>
            <a:endParaRPr lang="fr-FR"/>
          </a:p>
        </p:txBody>
      </p:sp>
    </p:spTree>
    <p:extLst>
      <p:ext uri="{BB962C8B-B14F-4D97-AF65-F5344CB8AC3E}">
        <p14:creationId xmlns:p14="http://schemas.microsoft.com/office/powerpoint/2010/main" val="96338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 2005 à 2017, j’ai encadre/</a:t>
            </a:r>
            <a:r>
              <a:rPr lang="fr-FR" dirty="0" err="1"/>
              <a:t>co</a:t>
            </a:r>
            <a:r>
              <a:rPr lang="fr-FR" dirty="0"/>
              <a:t>-encadré quatre étudiants dans leurs masters de recherche. Les sujets de leurs projets de recherche étaient variés et les quatre étudiants ont publié leurs résultats de </a:t>
            </a:r>
            <a:r>
              <a:rPr lang="fr-FR" dirty="0" err="1"/>
              <a:t>these</a:t>
            </a:r>
            <a:r>
              <a:rPr lang="fr-FR" dirty="0"/>
              <a:t> dans des revues de sciences du sol évaluées par des pairs.</a:t>
            </a:r>
          </a:p>
        </p:txBody>
      </p:sp>
      <p:sp>
        <p:nvSpPr>
          <p:cNvPr id="4" name="Slide Number Placeholder 3"/>
          <p:cNvSpPr>
            <a:spLocks noGrp="1"/>
          </p:cNvSpPr>
          <p:nvPr>
            <p:ph type="sldNum" sz="quarter" idx="10"/>
          </p:nvPr>
        </p:nvSpPr>
        <p:spPr/>
        <p:txBody>
          <a:bodyPr/>
          <a:lstStyle/>
          <a:p>
            <a:fld id="{1AF143C3-18A7-2A48-B910-E06C188FF4D0}" type="slidenum">
              <a:rPr lang="fr-FR" smtClean="0"/>
              <a:t>8</a:t>
            </a:fld>
            <a:endParaRPr lang="fr-FR"/>
          </a:p>
        </p:txBody>
      </p:sp>
    </p:spTree>
    <p:extLst>
      <p:ext uri="{BB962C8B-B14F-4D97-AF65-F5344CB8AC3E}">
        <p14:creationId xmlns:p14="http://schemas.microsoft.com/office/powerpoint/2010/main" val="223819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 même, j'ai </a:t>
            </a:r>
            <a:r>
              <a:rPr lang="fr-FR" dirty="0" err="1"/>
              <a:t>co-dirigé</a:t>
            </a:r>
            <a:r>
              <a:rPr lang="fr-FR" dirty="0"/>
              <a:t> sept étudiants dans leurs thèses de doctorat. </a:t>
            </a:r>
          </a:p>
          <a:p>
            <a:r>
              <a:rPr lang="fr-FR" dirty="0"/>
              <a:t>Les sujets de leurs projets de recherche étaient variés et les sept étudiants ont publié leurs résultats dans un total de 15 revues </a:t>
            </a:r>
            <a:r>
              <a:rPr lang="fr-FR" dirty="0" err="1"/>
              <a:t>scientificques</a:t>
            </a:r>
            <a:r>
              <a:rPr lang="fr-FR" dirty="0"/>
              <a:t> révisées par des pairs.</a:t>
            </a:r>
          </a:p>
        </p:txBody>
      </p:sp>
      <p:sp>
        <p:nvSpPr>
          <p:cNvPr id="4" name="Slide Number Placeholder 3"/>
          <p:cNvSpPr>
            <a:spLocks noGrp="1"/>
          </p:cNvSpPr>
          <p:nvPr>
            <p:ph type="sldNum" sz="quarter" idx="10"/>
          </p:nvPr>
        </p:nvSpPr>
        <p:spPr/>
        <p:txBody>
          <a:bodyPr/>
          <a:lstStyle/>
          <a:p>
            <a:fld id="{1AF143C3-18A7-2A48-B910-E06C188FF4D0}" type="slidenum">
              <a:rPr lang="fr-FR" smtClean="0"/>
              <a:t>9</a:t>
            </a:fld>
            <a:endParaRPr lang="fr-FR"/>
          </a:p>
        </p:txBody>
      </p:sp>
    </p:spTree>
    <p:extLst>
      <p:ext uri="{BB962C8B-B14F-4D97-AF65-F5344CB8AC3E}">
        <p14:creationId xmlns:p14="http://schemas.microsoft.com/office/powerpoint/2010/main" val="367197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Eh bien, maintenant nous passons à mes activités de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10</a:t>
            </a:fld>
            <a:endParaRPr lang="fr-FR"/>
          </a:p>
        </p:txBody>
      </p:sp>
    </p:spTree>
    <p:extLst>
      <p:ext uri="{BB962C8B-B14F-4D97-AF65-F5344CB8AC3E}">
        <p14:creationId xmlns:p14="http://schemas.microsoft.com/office/powerpoint/2010/main" val="389013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1AC-5AEE-E042-A0EA-2DF455AA2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91FD7-60DD-BD48-B3A5-5B268E12BCE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10CD19-ECC0-2B42-92F6-04E9773035ED}"/>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5" name="Footer Placeholder 4">
            <a:extLst>
              <a:ext uri="{FF2B5EF4-FFF2-40B4-BE49-F238E27FC236}">
                <a16:creationId xmlns:a16="http://schemas.microsoft.com/office/drawing/2014/main" id="{EC1F7236-A160-C749-8590-32E37630A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CE45D-D9FB-7240-AD74-CC158A159858}"/>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43677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1A6A-14A4-6349-B782-0B380602C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8DDBB-841F-6C4A-ADA3-0F8EA9D3D1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E6300-A033-7D41-8FE1-62DDA9FB733C}"/>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5" name="Footer Placeholder 4">
            <a:extLst>
              <a:ext uri="{FF2B5EF4-FFF2-40B4-BE49-F238E27FC236}">
                <a16:creationId xmlns:a16="http://schemas.microsoft.com/office/drawing/2014/main" id="{0D49FC37-26A2-4343-8038-CBCF75C50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4B47E-873B-9E4B-BBC9-81ABC152F054}"/>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36535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D03F4-23E8-D24F-B877-DAE1503D903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1F8D-23C4-9341-87EC-ED907BAE9186}"/>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ED96C-8F3C-984B-AEA7-29668F0ECDD0}"/>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5" name="Footer Placeholder 4">
            <a:extLst>
              <a:ext uri="{FF2B5EF4-FFF2-40B4-BE49-F238E27FC236}">
                <a16:creationId xmlns:a16="http://schemas.microsoft.com/office/drawing/2014/main" id="{B561BFA2-CFE4-8542-B034-8A2A7D863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ACAD1-93E2-6D4D-9EBE-1CEA40ED0DC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892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3E81-AB61-B846-AC14-AF49DE27B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67626-37CE-2443-8D16-1A8E34454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F1E3-0B2E-884E-82E0-610522E79F04}"/>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5" name="Footer Placeholder 4">
            <a:extLst>
              <a:ext uri="{FF2B5EF4-FFF2-40B4-BE49-F238E27FC236}">
                <a16:creationId xmlns:a16="http://schemas.microsoft.com/office/drawing/2014/main" id="{116EFAB5-C45C-EE44-A562-F153620E7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A90F6-D3F4-3047-AF29-8B4D062E691D}"/>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02097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32CE-08F3-954D-949B-E66C9C2B877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6EF14F-DD51-8C4A-A9E5-F05533D78BC9}"/>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26C882-26EA-764F-9C9A-BE7634C969B6}"/>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5" name="Footer Placeholder 4">
            <a:extLst>
              <a:ext uri="{FF2B5EF4-FFF2-40B4-BE49-F238E27FC236}">
                <a16:creationId xmlns:a16="http://schemas.microsoft.com/office/drawing/2014/main" id="{9F54AA63-E20E-D647-B7E5-22C2ABFD2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5B2C-921E-CD41-88CF-B54806621D2F}"/>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80960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56A7-6A6D-8F49-9B6B-0B4DBA401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F05EB-7AEE-FD46-80BF-4278042583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5D1B1-A9EB-6F4A-82AB-7219363701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9182B-181E-7844-83C1-8EDDA9A59556}"/>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6" name="Footer Placeholder 5">
            <a:extLst>
              <a:ext uri="{FF2B5EF4-FFF2-40B4-BE49-F238E27FC236}">
                <a16:creationId xmlns:a16="http://schemas.microsoft.com/office/drawing/2014/main" id="{23C5359F-200E-2945-A623-4BD35943B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5E362-BA82-7F40-9AF2-65FF67EF648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623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A7E-FB8A-DD45-AC06-D163826A88E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C1BF60-1F74-A148-9E45-AD92C49A84D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D4C2A0-835F-9B41-89DA-2DB88D656FD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0DB64-45B7-B14B-8542-223672D719A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5E9BA6-132D-7940-8F2E-95C48AAB9E08}"/>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F08D6-6052-5D40-A4D7-74F1FDD5579C}"/>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8" name="Footer Placeholder 7">
            <a:extLst>
              <a:ext uri="{FF2B5EF4-FFF2-40B4-BE49-F238E27FC236}">
                <a16:creationId xmlns:a16="http://schemas.microsoft.com/office/drawing/2014/main" id="{2A4EC757-85D5-F046-8ADF-242C9534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76C00-FBFD-924C-8E45-36914DCE4DF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5656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F388-1758-5144-97D3-92B8D43C0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FE534-1D62-AC4E-BE07-8B51060EDD6C}"/>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4" name="Footer Placeholder 3">
            <a:extLst>
              <a:ext uri="{FF2B5EF4-FFF2-40B4-BE49-F238E27FC236}">
                <a16:creationId xmlns:a16="http://schemas.microsoft.com/office/drawing/2014/main" id="{01398BA7-5C50-2548-BE0B-E6EC53383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05956-9445-1E4F-A02C-1135C91BF0B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63951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252C7-5B5E-F24F-926D-EA899372EA1C}"/>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3" name="Footer Placeholder 2">
            <a:extLst>
              <a:ext uri="{FF2B5EF4-FFF2-40B4-BE49-F238E27FC236}">
                <a16:creationId xmlns:a16="http://schemas.microsoft.com/office/drawing/2014/main" id="{4A2A0CF3-1ABF-844B-B602-45DC60624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9E7140-9531-2142-A189-CC85ECD6616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65996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4423-191F-F849-9FA0-D3EC84EF0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E4A26-398E-994C-86C3-0E8C2EE6C81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84929-CB1E-6F42-90DE-901FAC1477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76D076-E6C4-2345-8070-A6AC774F1388}"/>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6" name="Footer Placeholder 5">
            <a:extLst>
              <a:ext uri="{FF2B5EF4-FFF2-40B4-BE49-F238E27FC236}">
                <a16:creationId xmlns:a16="http://schemas.microsoft.com/office/drawing/2014/main" id="{0688EA2C-06F8-E24B-9F01-7A773DA80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833E8-9018-2142-806E-6C272A97C0A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47781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290B-1179-944A-993E-7E4ED61CA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4F7A2-0247-6646-ADBC-01CEE2828ECF}"/>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F82635A-478C-224F-A16D-3EE4C95E7A2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10905D-4646-ED41-9611-5BD44ADB686D}"/>
              </a:ext>
            </a:extLst>
          </p:cNvPr>
          <p:cNvSpPr>
            <a:spLocks noGrp="1"/>
          </p:cNvSpPr>
          <p:nvPr>
            <p:ph type="dt" sz="half" idx="10"/>
          </p:nvPr>
        </p:nvSpPr>
        <p:spPr/>
        <p:txBody>
          <a:bodyPr/>
          <a:lstStyle/>
          <a:p>
            <a:fld id="{F773BBE3-92D9-9A4C-BF2D-ADEC0D24D42A}" type="datetimeFigureOut">
              <a:rPr lang="en-US" smtClean="0"/>
              <a:t>6/7/18</a:t>
            </a:fld>
            <a:endParaRPr lang="en-US"/>
          </a:p>
        </p:txBody>
      </p:sp>
      <p:sp>
        <p:nvSpPr>
          <p:cNvPr id="6" name="Footer Placeholder 5">
            <a:extLst>
              <a:ext uri="{FF2B5EF4-FFF2-40B4-BE49-F238E27FC236}">
                <a16:creationId xmlns:a16="http://schemas.microsoft.com/office/drawing/2014/main" id="{E05ACB10-F080-A54C-8D43-608CE153F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B95ED-5AE3-B64A-B240-3CDF3D51A665}"/>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114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06F4B-05D2-AF4B-BB6C-AC0A18D7589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BC5C8-36AA-0C48-ACF0-EF6B9A6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786E1-BD1C-0642-8206-E1A22EE7154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3BBE3-92D9-9A4C-BF2D-ADEC0D24D42A}" type="datetimeFigureOut">
              <a:rPr lang="en-US" smtClean="0"/>
              <a:t>6/7/18</a:t>
            </a:fld>
            <a:endParaRPr lang="en-US"/>
          </a:p>
        </p:txBody>
      </p:sp>
      <p:sp>
        <p:nvSpPr>
          <p:cNvPr id="5" name="Footer Placeholder 4">
            <a:extLst>
              <a:ext uri="{FF2B5EF4-FFF2-40B4-BE49-F238E27FC236}">
                <a16:creationId xmlns:a16="http://schemas.microsoft.com/office/drawing/2014/main" id="{7401A6C2-2B13-2342-8E41-84DF6E79A6A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547DBC-4D60-C449-9918-0EC88EE8660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3232-0D44-1F4F-A82E-5ED1DD7FDD7B}" type="slidenum">
              <a:rPr lang="en-US" smtClean="0"/>
              <a:t>‹#›</a:t>
            </a:fld>
            <a:endParaRPr lang="en-US"/>
          </a:p>
        </p:txBody>
      </p:sp>
    </p:spTree>
    <p:extLst>
      <p:ext uri="{BB962C8B-B14F-4D97-AF65-F5344CB8AC3E}">
        <p14:creationId xmlns:p14="http://schemas.microsoft.com/office/powerpoint/2010/main" val="417696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emf"/><Relationship Id="rId9" Type="http://schemas.openxmlformats.org/officeDocument/2006/relationships/image" Target="../media/image24.emf"/></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 Id="rId9"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9C4677-294F-AC4B-985F-5FCB18FECB7D}"/>
              </a:ext>
            </a:extLst>
          </p:cNvPr>
          <p:cNvSpPr txBox="1"/>
          <p:nvPr/>
        </p:nvSpPr>
        <p:spPr>
          <a:xfrm>
            <a:off x="515939" y="3577065"/>
            <a:ext cx="4261103" cy="1138773"/>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cs typeface="Bangla Sangam MN" panose="02000000000000000000" pitchFamily="2" charset="0"/>
              </a:rPr>
              <a:t>Résumé du rapport d’activité</a:t>
            </a:r>
          </a:p>
          <a:p>
            <a:endParaRPr lang="fr-FR" sz="2400" b="1" dirty="0">
              <a:latin typeface="Nanum Gothic" panose="020D0604000000000000" pitchFamily="34" charset="-127"/>
              <a:ea typeface="Nanum Gothic" panose="020D0604000000000000" pitchFamily="34" charset="-127"/>
              <a:cs typeface="Bangla Sangam MN" panose="02000000000000000000" pitchFamily="2" charset="0"/>
            </a:endParaRPr>
          </a:p>
          <a:p>
            <a:r>
              <a:rPr lang="fr-FR" sz="2000" dirty="0">
                <a:latin typeface="Nanum Gothic" panose="020D0604000000000000" pitchFamily="34" charset="-127"/>
                <a:ea typeface="Nanum Gothic" panose="020D0604000000000000" pitchFamily="34" charset="-127"/>
                <a:cs typeface="Bangla Sangam MN" panose="02000000000000000000" pitchFamily="2" charset="0"/>
              </a:rPr>
              <a:t>Raphael VISCARRA ROSSEL</a:t>
            </a:r>
          </a:p>
        </p:txBody>
      </p:sp>
    </p:spTree>
    <p:extLst>
      <p:ext uri="{BB962C8B-B14F-4D97-AF65-F5344CB8AC3E}">
        <p14:creationId xmlns:p14="http://schemas.microsoft.com/office/powerpoint/2010/main" val="329720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94B60-B171-FD40-B5B2-4B175603D780}"/>
              </a:ext>
            </a:extLst>
          </p:cNvPr>
          <p:cNvSpPr/>
          <p:nvPr/>
        </p:nvSpPr>
        <p:spPr>
          <a:xfrm>
            <a:off x="3859674" y="2939534"/>
            <a:ext cx="3483005" cy="523220"/>
          </a:xfrm>
          <a:prstGeom prst="rect">
            <a:avLst/>
          </a:prstGeom>
        </p:spPr>
        <p:txBody>
          <a:bodyPr wrap="none">
            <a:spAutoFit/>
          </a:bodyPr>
          <a:lstStyle/>
          <a:p>
            <a:r>
              <a:rPr lang="fr-FR" sz="2800" b="1" dirty="0">
                <a:ea typeface="Nanum Gothic" panose="020D0604000000000000" pitchFamily="34" charset="-127"/>
              </a:rPr>
              <a:t>Activités de recherche</a:t>
            </a:r>
          </a:p>
        </p:txBody>
      </p:sp>
    </p:spTree>
    <p:extLst>
      <p:ext uri="{BB962C8B-B14F-4D97-AF65-F5344CB8AC3E}">
        <p14:creationId xmlns:p14="http://schemas.microsoft.com/office/powerpoint/2010/main" val="146782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9" y="549276"/>
            <a:ext cx="3656770" cy="461665"/>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rPr>
              <a:t>Motivation de recherche</a:t>
            </a:r>
          </a:p>
        </p:txBody>
      </p:sp>
      <p:pic>
        <p:nvPicPr>
          <p:cNvPr id="4" name="Picture 3">
            <a:extLst>
              <a:ext uri="{FF2B5EF4-FFF2-40B4-BE49-F238E27FC236}">
                <a16:creationId xmlns:a16="http://schemas.microsoft.com/office/drawing/2014/main" id="{03E8EF2A-4672-F642-B560-829121DB6994}"/>
              </a:ext>
            </a:extLst>
          </p:cNvPr>
          <p:cNvPicPr>
            <a:picLocks noChangeAspect="1"/>
          </p:cNvPicPr>
          <p:nvPr/>
        </p:nvPicPr>
        <p:blipFill rotWithShape="1">
          <a:blip r:embed="rId3"/>
          <a:srcRect b="13598"/>
          <a:stretch/>
        </p:blipFill>
        <p:spPr>
          <a:xfrm>
            <a:off x="4532295" y="1546609"/>
            <a:ext cx="7523717" cy="4709617"/>
          </a:xfrm>
          <a:prstGeom prst="rect">
            <a:avLst/>
          </a:prstGeom>
        </p:spPr>
      </p:pic>
      <p:sp>
        <p:nvSpPr>
          <p:cNvPr id="5" name="Rectangle 4">
            <a:extLst>
              <a:ext uri="{FF2B5EF4-FFF2-40B4-BE49-F238E27FC236}">
                <a16:creationId xmlns:a16="http://schemas.microsoft.com/office/drawing/2014/main" id="{1AD7FD90-CFBE-9049-B22D-D9F34143B522}"/>
              </a:ext>
            </a:extLst>
          </p:cNvPr>
          <p:cNvSpPr/>
          <p:nvPr/>
        </p:nvSpPr>
        <p:spPr>
          <a:xfrm>
            <a:off x="4532295" y="3453860"/>
            <a:ext cx="7455877" cy="2912012"/>
          </a:xfrm>
          <a:prstGeom prst="rect">
            <a:avLst/>
          </a:prstGeom>
          <a:noFill/>
          <a:ln w="19050" cap="rnd" cmpd="sng">
            <a:solidFill>
              <a:srgbClr val="FF0000"/>
            </a:solid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362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31166-4067-9740-988F-3BC24B1FCFF2}"/>
              </a:ext>
            </a:extLst>
          </p:cNvPr>
          <p:cNvPicPr>
            <a:picLocks noChangeAspect="1"/>
          </p:cNvPicPr>
          <p:nvPr/>
        </p:nvPicPr>
        <p:blipFill rotWithShape="1">
          <a:blip r:embed="rId3"/>
          <a:srcRect t="31447"/>
          <a:stretch/>
        </p:blipFill>
        <p:spPr>
          <a:xfrm>
            <a:off x="1108077" y="2371727"/>
            <a:ext cx="9987101" cy="3529012"/>
          </a:xfrm>
          <a:prstGeom prst="rect">
            <a:avLst/>
          </a:prstGeom>
        </p:spPr>
      </p:pic>
      <p:sp>
        <p:nvSpPr>
          <p:cNvPr id="3" name="TextBox 2">
            <a:extLst>
              <a:ext uri="{FF2B5EF4-FFF2-40B4-BE49-F238E27FC236}">
                <a16:creationId xmlns:a16="http://schemas.microsoft.com/office/drawing/2014/main" id="{FF170B85-6A54-B74E-8191-3EAE432D1F8B}"/>
              </a:ext>
            </a:extLst>
          </p:cNvPr>
          <p:cNvSpPr txBox="1"/>
          <p:nvPr/>
        </p:nvSpPr>
        <p:spPr>
          <a:xfrm>
            <a:off x="239347" y="1635426"/>
            <a:ext cx="11724556" cy="461665"/>
          </a:xfrm>
          <a:prstGeom prst="rect">
            <a:avLst/>
          </a:prstGeom>
          <a:noFill/>
        </p:spPr>
        <p:txBody>
          <a:bodyPr wrap="none" rtlCol="0">
            <a:spAutoFit/>
          </a:bodyPr>
          <a:lstStyle/>
          <a:p>
            <a:r>
              <a:rPr lang="fr-FR" sz="2400" dirty="0"/>
              <a:t>…</a:t>
            </a:r>
            <a:r>
              <a:rPr lang="fr-FR" sz="2400" dirty="0" err="1"/>
              <a:t>develop</a:t>
            </a:r>
            <a:r>
              <a:rPr lang="fr-FR" sz="2400" dirty="0"/>
              <a:t> </a:t>
            </a:r>
            <a:r>
              <a:rPr lang="fr-FR" sz="2400" dirty="0" err="1"/>
              <a:t>innovative</a:t>
            </a:r>
            <a:r>
              <a:rPr lang="fr-FR" sz="2400" dirty="0"/>
              <a:t> </a:t>
            </a:r>
            <a:r>
              <a:rPr lang="fr-FR" sz="2400" dirty="0" err="1"/>
              <a:t>scientific</a:t>
            </a:r>
            <a:r>
              <a:rPr lang="fr-FR" sz="2400" dirty="0"/>
              <a:t> </a:t>
            </a:r>
            <a:r>
              <a:rPr lang="fr-FR" sz="2400" dirty="0" err="1"/>
              <a:t>methods</a:t>
            </a:r>
            <a:r>
              <a:rPr lang="fr-FR" sz="2400" dirty="0"/>
              <a:t>  and use </a:t>
            </a:r>
            <a:r>
              <a:rPr lang="fr-FR" sz="2400" dirty="0" err="1"/>
              <a:t>them</a:t>
            </a:r>
            <a:r>
              <a:rPr lang="fr-FR" sz="2400" dirty="0"/>
              <a:t> to </a:t>
            </a:r>
            <a:r>
              <a:rPr lang="fr-FR" sz="2400" dirty="0" err="1"/>
              <a:t>better</a:t>
            </a:r>
            <a:r>
              <a:rPr lang="fr-FR" sz="2400" dirty="0"/>
              <a:t> </a:t>
            </a:r>
            <a:r>
              <a:rPr lang="fr-FR" sz="2400" dirty="0" err="1"/>
              <a:t>understand</a:t>
            </a:r>
            <a:r>
              <a:rPr lang="fr-FR" sz="2400" dirty="0"/>
              <a:t> and manage </a:t>
            </a:r>
            <a:r>
              <a:rPr lang="fr-FR" sz="2400" dirty="0" err="1"/>
              <a:t>soil</a:t>
            </a:r>
            <a:endParaRPr lang="fr-FR" sz="2400" dirty="0"/>
          </a:p>
        </p:txBody>
      </p:sp>
      <p:sp>
        <p:nvSpPr>
          <p:cNvPr id="4" name="Rectangle 3">
            <a:extLst>
              <a:ext uri="{FF2B5EF4-FFF2-40B4-BE49-F238E27FC236}">
                <a16:creationId xmlns:a16="http://schemas.microsoft.com/office/drawing/2014/main" id="{9DB852F8-44B2-3048-ABB2-7DA540104C9B}"/>
              </a:ext>
            </a:extLst>
          </p:cNvPr>
          <p:cNvSpPr/>
          <p:nvPr/>
        </p:nvSpPr>
        <p:spPr>
          <a:xfrm>
            <a:off x="515938" y="431226"/>
            <a:ext cx="3791807" cy="584775"/>
          </a:xfrm>
          <a:prstGeom prst="rect">
            <a:avLst/>
          </a:prstGeom>
        </p:spPr>
        <p:txBody>
          <a:bodyPr wrap="none">
            <a:spAutoFit/>
          </a:bodyPr>
          <a:lstStyle/>
          <a:p>
            <a:r>
              <a:rPr lang="fr-FR" sz="3200" b="1" dirty="0"/>
              <a:t>Défis et opportunités</a:t>
            </a:r>
          </a:p>
        </p:txBody>
      </p:sp>
    </p:spTree>
    <p:extLst>
      <p:ext uri="{BB962C8B-B14F-4D97-AF65-F5344CB8AC3E}">
        <p14:creationId xmlns:p14="http://schemas.microsoft.com/office/powerpoint/2010/main" val="415147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E279D-077D-0143-89D0-E84256EB0398}"/>
              </a:ext>
            </a:extLst>
          </p:cNvPr>
          <p:cNvPicPr>
            <a:picLocks noChangeAspect="1"/>
          </p:cNvPicPr>
          <p:nvPr/>
        </p:nvPicPr>
        <p:blipFill>
          <a:blip r:embed="rId3"/>
          <a:stretch>
            <a:fillRect/>
          </a:stretch>
        </p:blipFill>
        <p:spPr>
          <a:xfrm>
            <a:off x="1274554" y="856974"/>
            <a:ext cx="9015677" cy="5670551"/>
          </a:xfrm>
          <a:prstGeom prst="rect">
            <a:avLst/>
          </a:prstGeom>
        </p:spPr>
      </p:pic>
      <p:sp>
        <p:nvSpPr>
          <p:cNvPr id="3" name="Rectangle 2">
            <a:extLst>
              <a:ext uri="{FF2B5EF4-FFF2-40B4-BE49-F238E27FC236}">
                <a16:creationId xmlns:a16="http://schemas.microsoft.com/office/drawing/2014/main" id="{A098AF86-30AF-DE40-8025-51F11BA79B74}"/>
              </a:ext>
            </a:extLst>
          </p:cNvPr>
          <p:cNvSpPr/>
          <p:nvPr/>
        </p:nvSpPr>
        <p:spPr>
          <a:xfrm>
            <a:off x="515939" y="431226"/>
            <a:ext cx="7936340" cy="584775"/>
          </a:xfrm>
          <a:prstGeom prst="rect">
            <a:avLst/>
          </a:prstGeom>
        </p:spPr>
        <p:txBody>
          <a:bodyPr wrap="none">
            <a:spAutoFit/>
          </a:bodyPr>
          <a:lstStyle/>
          <a:p>
            <a:r>
              <a:rPr lang="fr-FR" sz="3200" b="1" dirty="0"/>
              <a:t>Des systèmes innovants à différentes échelles</a:t>
            </a:r>
          </a:p>
        </p:txBody>
      </p:sp>
      <p:sp>
        <p:nvSpPr>
          <p:cNvPr id="4" name="Rectangle 3">
            <a:extLst>
              <a:ext uri="{FF2B5EF4-FFF2-40B4-BE49-F238E27FC236}">
                <a16:creationId xmlns:a16="http://schemas.microsoft.com/office/drawing/2014/main" id="{284E5657-11BD-5049-9781-D2005E106E3E}"/>
              </a:ext>
            </a:extLst>
          </p:cNvPr>
          <p:cNvSpPr/>
          <p:nvPr/>
        </p:nvSpPr>
        <p:spPr>
          <a:xfrm>
            <a:off x="6015591" y="5326402"/>
            <a:ext cx="5725835" cy="830997"/>
          </a:xfrm>
          <a:prstGeom prst="rect">
            <a:avLst/>
          </a:prstGeom>
        </p:spPr>
        <p:txBody>
          <a:bodyPr wrap="square">
            <a:spAutoFit/>
          </a:bodyPr>
          <a:lstStyle/>
          <a:p>
            <a:r>
              <a:rPr lang="fr-FR" sz="2400" dirty="0"/>
              <a:t>Ces systèmes peuvent également aider à comprendre le sol a différentes échelles</a:t>
            </a:r>
          </a:p>
        </p:txBody>
      </p:sp>
    </p:spTree>
    <p:extLst>
      <p:ext uri="{BB962C8B-B14F-4D97-AF65-F5344CB8AC3E}">
        <p14:creationId xmlns:p14="http://schemas.microsoft.com/office/powerpoint/2010/main" val="197399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7F6DB1-FF39-4D46-A932-55DAAB369DA5}"/>
              </a:ext>
            </a:extLst>
          </p:cNvPr>
          <p:cNvSpPr txBox="1"/>
          <p:nvPr/>
        </p:nvSpPr>
        <p:spPr>
          <a:xfrm>
            <a:off x="515938" y="1328617"/>
            <a:ext cx="10562877" cy="5262979"/>
          </a:xfrm>
          <a:prstGeom prst="rect">
            <a:avLst/>
          </a:prstGeom>
          <a:noFill/>
        </p:spPr>
        <p:txBody>
          <a:bodyPr wrap="square" rtlCol="0">
            <a:spAutoFit/>
          </a:bodyPr>
          <a:lstStyle/>
          <a:p>
            <a:pPr marL="342891" indent="-342891">
              <a:buFont typeface="+mj-lt"/>
              <a:buAutoNum type="arabicPeriod"/>
            </a:pPr>
            <a:r>
              <a:rPr lang="fr-FR" sz="2400" dirty="0">
                <a:ea typeface="Nanum Gothic" panose="020D0604000000000000" pitchFamily="34" charset="-127"/>
              </a:rPr>
              <a:t>Développement de un système de détection de sol intégré pour le surveillance de l'état du sol : le </a:t>
            </a:r>
            <a:r>
              <a:rPr lang="fr-FR" sz="2400" dirty="0" err="1">
                <a:ea typeface="Nanum Gothic" panose="020D0604000000000000" pitchFamily="34" charset="-127"/>
              </a:rPr>
              <a:t>Soil</a:t>
            </a:r>
            <a:r>
              <a:rPr lang="fr-FR" sz="2400" dirty="0">
                <a:ea typeface="Nanum Gothic" panose="020D0604000000000000" pitchFamily="34" charset="-127"/>
              </a:rPr>
              <a:t> Condition Analyses System (SCANS)</a:t>
            </a:r>
          </a:p>
          <a:p>
            <a:pPr marL="342891" indent="-342891">
              <a:buFont typeface="+mj-lt"/>
              <a:buAutoNum type="arabicPeriod"/>
            </a:pPr>
            <a:endParaRPr lang="fr-FR" sz="2400" dirty="0">
              <a:ea typeface="Nanum Gothic" panose="020D0604000000000000" pitchFamily="34" charset="-127"/>
            </a:endParaRPr>
          </a:p>
          <a:p>
            <a:pPr marL="342891" indent="-342891">
              <a:buFont typeface="+mj-lt"/>
              <a:buAutoNum type="arabicPeriod"/>
            </a:pPr>
            <a:r>
              <a:rPr lang="fr-FR" sz="2400" dirty="0">
                <a:ea typeface="Nanum Gothic" panose="020D0604000000000000" pitchFamily="34" charset="-127"/>
              </a:rPr>
              <a:t>Caractérisation du sol à différentes échelles: </a:t>
            </a:r>
            <a:br>
              <a:rPr lang="fr-FR" sz="2400" dirty="0">
                <a:ea typeface="Nanum Gothic" panose="020D0604000000000000" pitchFamily="34" charset="-127"/>
              </a:rPr>
            </a:br>
            <a:r>
              <a:rPr lang="fr-FR" sz="2400" dirty="0">
                <a:ea typeface="Nanum Gothic" panose="020D0604000000000000" pitchFamily="34" charset="-127"/>
              </a:rPr>
              <a:t>		parcelle – ferme – régional – continental</a:t>
            </a:r>
          </a:p>
          <a:p>
            <a:pPr marL="342891" indent="-342891">
              <a:buFont typeface="+mj-lt"/>
              <a:buAutoNum type="arabicPeriod"/>
            </a:pPr>
            <a:endParaRPr lang="fr-FR" sz="2400" dirty="0">
              <a:ea typeface="Nanum Gothic" panose="020D0604000000000000" pitchFamily="34" charset="-127"/>
            </a:endParaRPr>
          </a:p>
          <a:p>
            <a:pPr marL="342891" indent="-342891">
              <a:buFont typeface="+mj-lt"/>
              <a:buAutoNum type="arabicPeriod"/>
            </a:pPr>
            <a:r>
              <a:rPr lang="fr-FR" sz="2400" dirty="0">
                <a:ea typeface="Nanum Gothic" panose="020D0604000000000000" pitchFamily="34" charset="-127"/>
              </a:rPr>
              <a:t>Différentes méthodes pour répondre à différentes questions : apprentissage automatique, géostatistique, télédétection, classification</a:t>
            </a:r>
          </a:p>
          <a:p>
            <a:pPr marL="342891" indent="-342891">
              <a:buFont typeface="+mj-lt"/>
              <a:buAutoNum type="arabicPeriod"/>
            </a:pPr>
            <a:endParaRPr lang="fr-FR" sz="2400" dirty="0">
              <a:ea typeface="Nanum Gothic" panose="020D0604000000000000" pitchFamily="34" charset="-127"/>
            </a:endParaRPr>
          </a:p>
          <a:p>
            <a:pPr marL="342891" indent="-342891">
              <a:buFont typeface="+mj-lt"/>
              <a:buAutoNum type="arabicPeriod"/>
            </a:pPr>
            <a:r>
              <a:rPr lang="fr-FR" sz="2400" dirty="0">
                <a:ea typeface="Nanum Gothic" panose="020D0604000000000000" pitchFamily="34" charset="-127"/>
              </a:rPr>
              <a:t>Stocks de carbone organique du sol, composition et vulnérabilité</a:t>
            </a:r>
          </a:p>
          <a:p>
            <a:pPr marL="342891" indent="-342891">
              <a:buFont typeface="+mj-lt"/>
              <a:buAutoNum type="arabicPeriod"/>
            </a:pPr>
            <a:endParaRPr lang="fr-FR" sz="2400" dirty="0">
              <a:ea typeface="Nanum Gothic" panose="020D0604000000000000" pitchFamily="34" charset="-127"/>
            </a:endParaRPr>
          </a:p>
          <a:p>
            <a:pPr marL="342891" indent="-342891">
              <a:buFont typeface="+mj-lt"/>
              <a:buAutoNum type="arabicPeriod"/>
            </a:pPr>
            <a:r>
              <a:rPr lang="fr-FR" sz="2400" dirty="0">
                <a:ea typeface="Nanum Gothic" panose="020D0604000000000000" pitchFamily="34" charset="-127"/>
              </a:rPr>
              <a:t>Développement de bibliothèques spectrales de sol</a:t>
            </a:r>
          </a:p>
          <a:p>
            <a:pPr marL="342891" indent="-342891">
              <a:buFont typeface="+mj-lt"/>
              <a:buAutoNum type="arabicPeriod"/>
            </a:pPr>
            <a:endParaRPr lang="fr-FR" sz="2400" dirty="0">
              <a:ea typeface="Nanum Gothic" panose="020D0604000000000000" pitchFamily="34" charset="-127"/>
            </a:endParaRPr>
          </a:p>
          <a:p>
            <a:pPr marL="342891" indent="-342891">
              <a:buFont typeface="+mj-lt"/>
              <a:buAutoNum type="arabicPeriod"/>
            </a:pPr>
            <a:r>
              <a:rPr lang="fr-FR" sz="2400" dirty="0">
                <a:ea typeface="Nanum Gothic" panose="020D0604000000000000" pitchFamily="34" charset="-127"/>
              </a:rPr>
              <a:t>Applications de la spectroscopie du sol</a:t>
            </a:r>
          </a:p>
        </p:txBody>
      </p:sp>
      <p:sp>
        <p:nvSpPr>
          <p:cNvPr id="2" name="TextBox 1">
            <a:extLst>
              <a:ext uri="{FF2B5EF4-FFF2-40B4-BE49-F238E27FC236}">
                <a16:creationId xmlns:a16="http://schemas.microsoft.com/office/drawing/2014/main" id="{E747A7A2-176F-D944-9F08-2E4AB99DAEC5}"/>
              </a:ext>
            </a:extLst>
          </p:cNvPr>
          <p:cNvSpPr txBox="1"/>
          <p:nvPr/>
        </p:nvSpPr>
        <p:spPr>
          <a:xfrm>
            <a:off x="515938" y="549276"/>
            <a:ext cx="6421951" cy="461665"/>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rPr>
              <a:t>Activités de recherche et de développement</a:t>
            </a:r>
          </a:p>
        </p:txBody>
      </p:sp>
      <p:grpSp>
        <p:nvGrpSpPr>
          <p:cNvPr id="17" name="Group 16">
            <a:extLst>
              <a:ext uri="{FF2B5EF4-FFF2-40B4-BE49-F238E27FC236}">
                <a16:creationId xmlns:a16="http://schemas.microsoft.com/office/drawing/2014/main" id="{1C3DC3E5-DD0A-F142-A2CD-05988192E866}"/>
              </a:ext>
            </a:extLst>
          </p:cNvPr>
          <p:cNvGrpSpPr/>
          <p:nvPr/>
        </p:nvGrpSpPr>
        <p:grpSpPr>
          <a:xfrm>
            <a:off x="10820090" y="999041"/>
            <a:ext cx="1012841" cy="5578430"/>
            <a:chOff x="10820090" y="999041"/>
            <a:chExt cx="1012841" cy="5578430"/>
          </a:xfrm>
        </p:grpSpPr>
        <p:sp>
          <p:nvSpPr>
            <p:cNvPr id="13" name="Chevron 12">
              <a:extLst>
                <a:ext uri="{FF2B5EF4-FFF2-40B4-BE49-F238E27FC236}">
                  <a16:creationId xmlns:a16="http://schemas.microsoft.com/office/drawing/2014/main" id="{3881CA5E-1B6E-0541-AB4B-A911A0F403A0}"/>
                </a:ext>
              </a:extLst>
            </p:cNvPr>
            <p:cNvSpPr/>
            <p:nvPr/>
          </p:nvSpPr>
          <p:spPr>
            <a:xfrm rot="5400000">
              <a:off x="8943946" y="3635762"/>
              <a:ext cx="4728601" cy="326345"/>
            </a:xfrm>
            <a:prstGeom prst="chevron">
              <a:avLst/>
            </a:prstGeom>
            <a:gradFill flip="none" rotWithShape="1">
              <a:gsLst>
                <a:gs pos="0">
                  <a:schemeClr val="accent1">
                    <a:lumMod val="0"/>
                    <a:lumOff val="100000"/>
                  </a:schemeClr>
                </a:gs>
                <a:gs pos="23000">
                  <a:schemeClr val="accent1">
                    <a:lumMod val="0"/>
                    <a:lumOff val="100000"/>
                  </a:schemeClr>
                </a:gs>
                <a:gs pos="100000">
                  <a:schemeClr val="tx1"/>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TextBox 13">
              <a:extLst>
                <a:ext uri="{FF2B5EF4-FFF2-40B4-BE49-F238E27FC236}">
                  <a16:creationId xmlns:a16="http://schemas.microsoft.com/office/drawing/2014/main" id="{EDC36B2F-459B-CD40-A905-6B0D8B0F579F}"/>
                </a:ext>
              </a:extLst>
            </p:cNvPr>
            <p:cNvSpPr txBox="1"/>
            <p:nvPr/>
          </p:nvSpPr>
          <p:spPr>
            <a:xfrm>
              <a:off x="10820090" y="999041"/>
              <a:ext cx="1012841" cy="400110"/>
            </a:xfrm>
            <a:prstGeom prst="rect">
              <a:avLst/>
            </a:prstGeom>
            <a:noFill/>
          </p:spPr>
          <p:txBody>
            <a:bodyPr wrap="none" rtlCol="0">
              <a:spAutoFit/>
            </a:bodyPr>
            <a:lstStyle/>
            <a:p>
              <a:r>
                <a:rPr lang="fr-FR" sz="2000" dirty="0"/>
                <a:t>parcelle</a:t>
              </a:r>
            </a:p>
          </p:txBody>
        </p:sp>
        <p:sp>
          <p:nvSpPr>
            <p:cNvPr id="15" name="TextBox 14">
              <a:extLst>
                <a:ext uri="{FF2B5EF4-FFF2-40B4-BE49-F238E27FC236}">
                  <a16:creationId xmlns:a16="http://schemas.microsoft.com/office/drawing/2014/main" id="{A1C33FC0-CA45-4449-8CD5-754EC5BF6CE1}"/>
                </a:ext>
              </a:extLst>
            </p:cNvPr>
            <p:cNvSpPr txBox="1"/>
            <p:nvPr/>
          </p:nvSpPr>
          <p:spPr>
            <a:xfrm>
              <a:off x="10899602" y="6177361"/>
              <a:ext cx="816249" cy="400110"/>
            </a:xfrm>
            <a:prstGeom prst="rect">
              <a:avLst/>
            </a:prstGeom>
            <a:noFill/>
          </p:spPr>
          <p:txBody>
            <a:bodyPr wrap="none" rtlCol="0">
              <a:spAutoFit/>
            </a:bodyPr>
            <a:lstStyle/>
            <a:p>
              <a:r>
                <a:rPr lang="fr-FR" sz="2000" dirty="0"/>
                <a:t>global</a:t>
              </a:r>
            </a:p>
          </p:txBody>
        </p:sp>
        <p:sp>
          <p:nvSpPr>
            <p:cNvPr id="16" name="TextBox 15">
              <a:extLst>
                <a:ext uri="{FF2B5EF4-FFF2-40B4-BE49-F238E27FC236}">
                  <a16:creationId xmlns:a16="http://schemas.microsoft.com/office/drawing/2014/main" id="{7D0B0C24-F2D0-C44F-9646-8E2F3BD77596}"/>
                </a:ext>
              </a:extLst>
            </p:cNvPr>
            <p:cNvSpPr txBox="1"/>
            <p:nvPr/>
          </p:nvSpPr>
          <p:spPr>
            <a:xfrm rot="5400000">
              <a:off x="10856638" y="3600531"/>
              <a:ext cx="939744" cy="369332"/>
            </a:xfrm>
            <a:prstGeom prst="rect">
              <a:avLst/>
            </a:prstGeom>
            <a:noFill/>
          </p:spPr>
          <p:txBody>
            <a:bodyPr wrap="none" rtlCol="0">
              <a:spAutoFit/>
            </a:bodyPr>
            <a:lstStyle/>
            <a:p>
              <a:r>
                <a:rPr lang="fr-FR" dirty="0">
                  <a:solidFill>
                    <a:srgbClr val="FF0000"/>
                  </a:solidFill>
                </a:rPr>
                <a:t>Echelles</a:t>
              </a:r>
            </a:p>
          </p:txBody>
        </p:sp>
      </p:grpSp>
    </p:spTree>
    <p:extLst>
      <p:ext uri="{BB962C8B-B14F-4D97-AF65-F5344CB8AC3E}">
        <p14:creationId xmlns:p14="http://schemas.microsoft.com/office/powerpoint/2010/main" val="1942510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9C7F1-675A-404D-9F7F-1C9C9A573AC3}"/>
              </a:ext>
            </a:extLst>
          </p:cNvPr>
          <p:cNvSpPr/>
          <p:nvPr/>
        </p:nvSpPr>
        <p:spPr>
          <a:xfrm>
            <a:off x="515939" y="549277"/>
            <a:ext cx="11422063" cy="830997"/>
          </a:xfrm>
          <a:prstGeom prst="rect">
            <a:avLst/>
          </a:prstGeom>
        </p:spPr>
        <p:txBody>
          <a:bodyPr wrap="square">
            <a:spAutoFit/>
          </a:bodyPr>
          <a:lstStyle/>
          <a:p>
            <a:pPr marL="457200" indent="-457200">
              <a:buFont typeface="+mj-lt"/>
              <a:buAutoNum type="arabicPeriod"/>
            </a:pPr>
            <a:r>
              <a:rPr lang="fr-FR" sz="2400" b="1" dirty="0">
                <a:latin typeface="Nanum Gothic" panose="020D0604000000000000" pitchFamily="34" charset="-127"/>
                <a:ea typeface="Nanum Gothic" panose="020D0604000000000000" pitchFamily="34" charset="-127"/>
              </a:rPr>
              <a:t>Un système de détection de sol intégré: </a:t>
            </a:r>
            <a:r>
              <a:rPr lang="fr-FR" sz="2400" b="1" dirty="0" err="1">
                <a:latin typeface="Nanum Gothic" panose="020D0604000000000000" pitchFamily="34" charset="-127"/>
                <a:ea typeface="Nanum Gothic" panose="020D0604000000000000" pitchFamily="34" charset="-127"/>
              </a:rPr>
              <a:t>Soil</a:t>
            </a:r>
            <a:r>
              <a:rPr lang="fr-FR" sz="2400" b="1" dirty="0">
                <a:latin typeface="Nanum Gothic" panose="020D0604000000000000" pitchFamily="34" charset="-127"/>
                <a:ea typeface="Nanum Gothic" panose="020D0604000000000000" pitchFamily="34" charset="-127"/>
              </a:rPr>
              <a:t> Condition Analyses System (SCANS)</a:t>
            </a:r>
          </a:p>
        </p:txBody>
      </p:sp>
      <p:sp>
        <p:nvSpPr>
          <p:cNvPr id="7" name="Rectangle 6">
            <a:extLst>
              <a:ext uri="{FF2B5EF4-FFF2-40B4-BE49-F238E27FC236}">
                <a16:creationId xmlns:a16="http://schemas.microsoft.com/office/drawing/2014/main" id="{820B67E2-669D-D847-A275-2C92DCB0151B}"/>
              </a:ext>
            </a:extLst>
          </p:cNvPr>
          <p:cNvSpPr/>
          <p:nvPr/>
        </p:nvSpPr>
        <p:spPr>
          <a:xfrm>
            <a:off x="515938" y="4153048"/>
            <a:ext cx="4853386" cy="2154436"/>
          </a:xfrm>
          <a:prstGeom prst="rect">
            <a:avLst/>
          </a:prstGeom>
        </p:spPr>
        <p:txBody>
          <a:bodyPr wrap="square">
            <a:spAutoFit/>
          </a:bodyPr>
          <a:lstStyle/>
          <a:p>
            <a:pPr marL="342900" indent="-342900">
              <a:buFont typeface="Arial"/>
              <a:buChar char="•"/>
            </a:pPr>
            <a:r>
              <a:rPr lang="en-US" sz="2200" dirty="0" err="1">
                <a:ea typeface="Helvetica" charset="0"/>
                <a:cs typeface="Helvetica" charset="0"/>
              </a:rPr>
              <a:t>Caméras</a:t>
            </a:r>
            <a:r>
              <a:rPr lang="en-US" sz="2200" dirty="0">
                <a:ea typeface="Helvetica" charset="0"/>
                <a:cs typeface="Helvetica" charset="0"/>
              </a:rPr>
              <a:t> </a:t>
            </a:r>
            <a:r>
              <a:rPr lang="en-US" sz="2200" dirty="0" err="1">
                <a:ea typeface="Helvetica" charset="0"/>
                <a:cs typeface="Helvetica" charset="0"/>
              </a:rPr>
              <a:t>visibles</a:t>
            </a:r>
            <a:r>
              <a:rPr lang="en-US" sz="2200" dirty="0">
                <a:ea typeface="Helvetica" charset="0"/>
                <a:cs typeface="Helvetica" charset="0"/>
              </a:rPr>
              <a:t> et </a:t>
            </a:r>
            <a:r>
              <a:rPr lang="en-US" sz="2200" dirty="0" err="1">
                <a:ea typeface="Helvetica" charset="0"/>
                <a:cs typeface="Helvetica" charset="0"/>
              </a:rPr>
              <a:t>thermiques</a:t>
            </a:r>
            <a:endParaRPr lang="en-US" sz="2200" dirty="0">
              <a:ea typeface="Helvetica" charset="0"/>
              <a:cs typeface="Helvetica" charset="0"/>
            </a:endParaRPr>
          </a:p>
          <a:p>
            <a:pPr marL="342900" indent="-342900">
              <a:buFont typeface="Arial"/>
              <a:buChar char="•"/>
            </a:pPr>
            <a:r>
              <a:rPr lang="en-US" sz="2200" dirty="0">
                <a:ea typeface="Helvetica" charset="0"/>
                <a:cs typeface="Helvetica" charset="0"/>
              </a:rPr>
              <a:t>vis–NIR </a:t>
            </a:r>
            <a:r>
              <a:rPr lang="en-US" sz="2200" dirty="0" err="1">
                <a:ea typeface="Helvetica" charset="0"/>
                <a:cs typeface="Helvetica" charset="0"/>
              </a:rPr>
              <a:t>spectromètre</a:t>
            </a:r>
            <a:endParaRPr lang="en-US" sz="2200" dirty="0">
              <a:ea typeface="Helvetica" charset="0"/>
              <a:cs typeface="Helvetica" charset="0"/>
            </a:endParaRPr>
          </a:p>
          <a:p>
            <a:pPr marL="342900" indent="-342900">
              <a:buFont typeface="Arial"/>
              <a:buChar char="•"/>
            </a:pPr>
            <a:r>
              <a:rPr lang="en-US" sz="2200" dirty="0" err="1">
                <a:ea typeface="Helvetica" charset="0"/>
                <a:cs typeface="Helvetica" charset="0"/>
              </a:rPr>
              <a:t>Capteur</a:t>
            </a:r>
            <a:r>
              <a:rPr lang="en-US" sz="2200" dirty="0">
                <a:ea typeface="Helvetica" charset="0"/>
                <a:cs typeface="Helvetica" charset="0"/>
              </a:rPr>
              <a:t> </a:t>
            </a:r>
            <a:r>
              <a:rPr lang="en-US" sz="2200" dirty="0" err="1">
                <a:ea typeface="Helvetica" charset="0"/>
                <a:cs typeface="Helvetica" charset="0"/>
              </a:rPr>
              <a:t>d'atténuation</a:t>
            </a:r>
            <a:r>
              <a:rPr lang="en-US" sz="2200" dirty="0">
                <a:ea typeface="Helvetica" charset="0"/>
                <a:cs typeface="Helvetica" charset="0"/>
              </a:rPr>
              <a:t> gamma</a:t>
            </a:r>
            <a:br>
              <a:rPr lang="en-US" sz="2400" dirty="0">
                <a:ea typeface="Helvetica" charset="0"/>
                <a:cs typeface="Helvetica" charset="0"/>
              </a:rPr>
            </a:br>
            <a:r>
              <a:rPr lang="en-US" sz="1600" dirty="0">
                <a:ea typeface="Helvetica" charset="0"/>
                <a:cs typeface="Helvetica" charset="0"/>
              </a:rPr>
              <a:t> (</a:t>
            </a:r>
            <a:r>
              <a:rPr lang="en-US" sz="1600" dirty="0" err="1">
                <a:ea typeface="Helvetica" charset="0"/>
                <a:cs typeface="Helvetica" charset="0"/>
              </a:rPr>
              <a:t>Lobsey</a:t>
            </a:r>
            <a:r>
              <a:rPr lang="en-US" sz="1600" dirty="0">
                <a:ea typeface="Helvetica" charset="0"/>
                <a:cs typeface="Helvetica" charset="0"/>
              </a:rPr>
              <a:t> &amp; </a:t>
            </a:r>
            <a:r>
              <a:rPr lang="en-US" sz="1600" dirty="0" err="1">
                <a:ea typeface="Helvetica" charset="0"/>
                <a:cs typeface="Helvetica" charset="0"/>
              </a:rPr>
              <a:t>Viscarra</a:t>
            </a:r>
            <a:r>
              <a:rPr lang="en-US" sz="1600" dirty="0">
                <a:ea typeface="Helvetica" charset="0"/>
                <a:cs typeface="Helvetica" charset="0"/>
              </a:rPr>
              <a:t> </a:t>
            </a:r>
            <a:r>
              <a:rPr lang="en-US" sz="1600" dirty="0" err="1">
                <a:ea typeface="Helvetica" charset="0"/>
                <a:cs typeface="Helvetica" charset="0"/>
              </a:rPr>
              <a:t>Rossel</a:t>
            </a:r>
            <a:r>
              <a:rPr lang="en-US" sz="1600" dirty="0">
                <a:ea typeface="Helvetica" charset="0"/>
                <a:cs typeface="Helvetica" charset="0"/>
              </a:rPr>
              <a:t>, 2016 - EJSS)</a:t>
            </a:r>
            <a:br>
              <a:rPr lang="en-US" sz="800" dirty="0">
                <a:ea typeface="Helvetica" charset="0"/>
                <a:cs typeface="Helvetica" charset="0"/>
              </a:rPr>
            </a:br>
            <a:endParaRPr lang="en-US" sz="800" dirty="0">
              <a:ea typeface="Helvetica" charset="0"/>
              <a:cs typeface="Helvetica" charset="0"/>
            </a:endParaRPr>
          </a:p>
          <a:p>
            <a:pPr marL="342900" indent="-342900">
              <a:buFont typeface="Arial"/>
              <a:buChar char="•"/>
            </a:pPr>
            <a:r>
              <a:rPr lang="en-US" sz="2200" dirty="0">
                <a:ea typeface="Helvetica" charset="0"/>
                <a:cs typeface="Helvetica" charset="0"/>
              </a:rPr>
              <a:t>Informatique </a:t>
            </a:r>
            <a:r>
              <a:rPr lang="en-US" sz="2200" dirty="0" err="1">
                <a:ea typeface="Helvetica" charset="0"/>
                <a:cs typeface="Helvetica" charset="0"/>
              </a:rPr>
              <a:t>embarquée</a:t>
            </a:r>
            <a:endParaRPr lang="en-US" sz="2200" dirty="0">
              <a:ea typeface="Helvetica" charset="0"/>
              <a:cs typeface="Helvetica" charset="0"/>
            </a:endParaRPr>
          </a:p>
          <a:p>
            <a:pPr marL="342900" indent="-342900">
              <a:buFont typeface="Arial"/>
              <a:buChar char="•"/>
            </a:pPr>
            <a:r>
              <a:rPr lang="en-US" sz="2200" dirty="0">
                <a:ea typeface="Helvetica" charset="0"/>
                <a:cs typeface="Helvetica" charset="0"/>
              </a:rPr>
              <a:t>Communication 3G</a:t>
            </a:r>
          </a:p>
        </p:txBody>
      </p:sp>
      <p:sp>
        <p:nvSpPr>
          <p:cNvPr id="8" name="Rectangle 7">
            <a:extLst>
              <a:ext uri="{FF2B5EF4-FFF2-40B4-BE49-F238E27FC236}">
                <a16:creationId xmlns:a16="http://schemas.microsoft.com/office/drawing/2014/main" id="{CD8444DA-AEC2-AF4D-81BE-9B295E32DE4C}"/>
              </a:ext>
            </a:extLst>
          </p:cNvPr>
          <p:cNvSpPr/>
          <p:nvPr/>
        </p:nvSpPr>
        <p:spPr>
          <a:xfrm>
            <a:off x="4745751" y="4155250"/>
            <a:ext cx="3769599" cy="2123658"/>
          </a:xfrm>
          <a:prstGeom prst="rect">
            <a:avLst/>
          </a:prstGeom>
        </p:spPr>
        <p:txBody>
          <a:bodyPr wrap="square">
            <a:spAutoFit/>
          </a:bodyPr>
          <a:lstStyle/>
          <a:p>
            <a:pPr marL="342900" lvl="0" indent="-342900">
              <a:buFont typeface="Arial" charset="0"/>
              <a:buChar char="•"/>
            </a:pPr>
            <a:r>
              <a:rPr lang="en-US" sz="2200" dirty="0" err="1">
                <a:ea typeface="Helvetica" charset="0"/>
                <a:cs typeface="Helvetica" charset="0"/>
              </a:rPr>
              <a:t>Peut</a:t>
            </a:r>
            <a:r>
              <a:rPr lang="en-US" sz="2200" dirty="0">
                <a:ea typeface="Helvetica" charset="0"/>
                <a:cs typeface="Helvetica" charset="0"/>
              </a:rPr>
              <a:t> </a:t>
            </a:r>
            <a:r>
              <a:rPr lang="en-US" sz="2200" dirty="0" err="1">
                <a:ea typeface="Helvetica" charset="0"/>
                <a:cs typeface="Helvetica" charset="0"/>
              </a:rPr>
              <a:t>mesurer</a:t>
            </a:r>
            <a:r>
              <a:rPr lang="en-US" sz="2200" dirty="0">
                <a:ea typeface="Helvetica" charset="0"/>
                <a:cs typeface="Helvetica" charset="0"/>
              </a:rPr>
              <a:t> 1,5 m de sol</a:t>
            </a:r>
          </a:p>
          <a:p>
            <a:pPr marL="342900" lvl="0" indent="-342900">
              <a:buFont typeface="Arial" charset="0"/>
              <a:buChar char="•"/>
            </a:pPr>
            <a:r>
              <a:rPr lang="en-US" sz="2200" dirty="0" err="1">
                <a:ea typeface="Helvetica" charset="0"/>
                <a:cs typeface="Helvetica" charset="0"/>
              </a:rPr>
              <a:t>Mesures</a:t>
            </a:r>
            <a:r>
              <a:rPr lang="en-US" sz="2200" dirty="0">
                <a:ea typeface="Helvetica" charset="0"/>
                <a:cs typeface="Helvetica" charset="0"/>
              </a:rPr>
              <a:t> </a:t>
            </a:r>
            <a:r>
              <a:rPr lang="en-US" sz="2200" dirty="0" err="1">
                <a:ea typeface="Helvetica" charset="0"/>
                <a:cs typeface="Helvetica" charset="0"/>
              </a:rPr>
              <a:t>à</a:t>
            </a:r>
            <a:r>
              <a:rPr lang="en-US" sz="2200" dirty="0">
                <a:ea typeface="Helvetica" charset="0"/>
                <a:cs typeface="Helvetica" charset="0"/>
              </a:rPr>
              <a:t> des </a:t>
            </a:r>
            <a:r>
              <a:rPr lang="en-US" sz="2200" dirty="0" err="1">
                <a:ea typeface="Helvetica" charset="0"/>
                <a:cs typeface="Helvetica" charset="0"/>
              </a:rPr>
              <a:t>intervalles</a:t>
            </a:r>
            <a:r>
              <a:rPr lang="en-US" sz="2200" dirty="0">
                <a:ea typeface="Helvetica" charset="0"/>
                <a:cs typeface="Helvetica" charset="0"/>
              </a:rPr>
              <a:t> de z cm. 1 m de noyau de sol avec z = 2.5 cm </a:t>
            </a:r>
            <a:r>
              <a:rPr lang="en-US" sz="2200" dirty="0" err="1">
                <a:ea typeface="Helvetica" charset="0"/>
                <a:cs typeface="Helvetica" charset="0"/>
              </a:rPr>
              <a:t>mesurée</a:t>
            </a:r>
            <a:r>
              <a:rPr lang="en-US" sz="2200" dirty="0">
                <a:ea typeface="Helvetica" charset="0"/>
                <a:cs typeface="Helvetica" charset="0"/>
              </a:rPr>
              <a:t> </a:t>
            </a:r>
            <a:r>
              <a:rPr lang="en-US" sz="2200" dirty="0" err="1">
                <a:ea typeface="Helvetica" charset="0"/>
                <a:cs typeface="Helvetica" charset="0"/>
              </a:rPr>
              <a:t>en</a:t>
            </a:r>
            <a:r>
              <a:rPr lang="en-US" sz="2200" dirty="0">
                <a:ea typeface="Helvetica" charset="0"/>
                <a:cs typeface="Helvetica" charset="0"/>
              </a:rPr>
              <a:t> environ 15–20 min, i.e. ~ 35 s par </a:t>
            </a:r>
            <a:r>
              <a:rPr lang="en-US" sz="2200" dirty="0" err="1">
                <a:ea typeface="Helvetica" charset="0"/>
                <a:cs typeface="Helvetica" charset="0"/>
              </a:rPr>
              <a:t>mesure</a:t>
            </a:r>
            <a:endParaRPr lang="en-US" sz="2200" dirty="0">
              <a:ea typeface="Helvetica" charset="0"/>
              <a:cs typeface="Helvetica" charset="0"/>
            </a:endParaRPr>
          </a:p>
        </p:txBody>
      </p:sp>
      <p:sp>
        <p:nvSpPr>
          <p:cNvPr id="9" name="TextBox 8">
            <a:extLst>
              <a:ext uri="{FF2B5EF4-FFF2-40B4-BE49-F238E27FC236}">
                <a16:creationId xmlns:a16="http://schemas.microsoft.com/office/drawing/2014/main" id="{D6F45C72-47C0-0B4F-9E12-965CCD5CDCB2}"/>
              </a:ext>
            </a:extLst>
          </p:cNvPr>
          <p:cNvSpPr txBox="1"/>
          <p:nvPr/>
        </p:nvSpPr>
        <p:spPr>
          <a:xfrm>
            <a:off x="661586" y="1476467"/>
            <a:ext cx="10073079" cy="461665"/>
          </a:xfrm>
          <a:prstGeom prst="rect">
            <a:avLst/>
          </a:prstGeom>
          <a:noFill/>
        </p:spPr>
        <p:txBody>
          <a:bodyPr wrap="none" rtlCol="0">
            <a:spAutoFit/>
          </a:bodyPr>
          <a:lstStyle/>
          <a:p>
            <a:r>
              <a:rPr lang="en-US" sz="2400" dirty="0">
                <a:ea typeface="Helvetica" charset="0"/>
                <a:cs typeface="Helvetica" charset="0"/>
              </a:rPr>
              <a:t>Plate-</a:t>
            </a:r>
            <a:r>
              <a:rPr lang="en-US" sz="2400" dirty="0" err="1">
                <a:ea typeface="Helvetica" charset="0"/>
                <a:cs typeface="Helvetica" charset="0"/>
              </a:rPr>
              <a:t>forme</a:t>
            </a:r>
            <a:r>
              <a:rPr lang="en-US" sz="2400" dirty="0">
                <a:ea typeface="Helvetica" charset="0"/>
                <a:cs typeface="Helvetica" charset="0"/>
              </a:rPr>
              <a:t> de </a:t>
            </a:r>
            <a:r>
              <a:rPr lang="en-US" sz="2400" dirty="0" err="1">
                <a:ea typeface="Helvetica" charset="0"/>
                <a:cs typeface="Helvetica" charset="0"/>
              </a:rPr>
              <a:t>détection</a:t>
            </a:r>
            <a:r>
              <a:rPr lang="en-US" sz="2400" dirty="0">
                <a:ea typeface="Helvetica" charset="0"/>
                <a:cs typeface="Helvetica" charset="0"/>
              </a:rPr>
              <a:t> de noyau de sol </a:t>
            </a:r>
            <a:r>
              <a:rPr lang="en-US" sz="2400" dirty="0" err="1">
                <a:ea typeface="Helvetica" charset="0"/>
                <a:cs typeface="Helvetica" charset="0"/>
              </a:rPr>
              <a:t>automatisée</a:t>
            </a:r>
            <a:r>
              <a:rPr lang="en-US" sz="2400" dirty="0">
                <a:ea typeface="Helvetica" charset="0"/>
                <a:cs typeface="Helvetica" charset="0"/>
              </a:rPr>
              <a:t> </a:t>
            </a:r>
            <a:r>
              <a:rPr lang="en-US" sz="2400" dirty="0" err="1">
                <a:ea typeface="Helvetica" charset="0"/>
                <a:cs typeface="Helvetica" charset="0"/>
              </a:rPr>
              <a:t>déployable</a:t>
            </a:r>
            <a:r>
              <a:rPr lang="en-US" sz="2400" dirty="0">
                <a:ea typeface="Helvetica" charset="0"/>
                <a:cs typeface="Helvetica" charset="0"/>
              </a:rPr>
              <a:t> sur le terrain</a:t>
            </a:r>
            <a:endParaRPr lang="en-US" dirty="0"/>
          </a:p>
        </p:txBody>
      </p:sp>
      <p:sp>
        <p:nvSpPr>
          <p:cNvPr id="11" name="Rectangle 10">
            <a:extLst>
              <a:ext uri="{FF2B5EF4-FFF2-40B4-BE49-F238E27FC236}">
                <a16:creationId xmlns:a16="http://schemas.microsoft.com/office/drawing/2014/main" id="{EFD593FD-7392-EE4F-916F-35A6276AE3F1}"/>
              </a:ext>
            </a:extLst>
          </p:cNvPr>
          <p:cNvSpPr/>
          <p:nvPr/>
        </p:nvSpPr>
        <p:spPr>
          <a:xfrm>
            <a:off x="529189" y="6412334"/>
            <a:ext cx="11132723" cy="338554"/>
          </a:xfrm>
          <a:prstGeom prst="rect">
            <a:avLst/>
          </a:prstGeom>
        </p:spPr>
        <p:txBody>
          <a:bodyPr wrap="square">
            <a:spAutoFit/>
          </a:bodyPr>
          <a:lstStyle/>
          <a:p>
            <a:r>
              <a:rPr lang="en-US" sz="1600" dirty="0" err="1">
                <a:ea typeface="Helvetica" charset="0"/>
                <a:cs typeface="Helvetica" charset="0"/>
              </a:rPr>
              <a:t>Viscarra</a:t>
            </a:r>
            <a:r>
              <a:rPr lang="en-US" sz="1600" dirty="0">
                <a:ea typeface="Helvetica" charset="0"/>
                <a:cs typeface="Helvetica" charset="0"/>
              </a:rPr>
              <a:t> </a:t>
            </a:r>
            <a:r>
              <a:rPr lang="en-US" sz="1600" dirty="0" err="1">
                <a:ea typeface="Helvetica" charset="0"/>
                <a:cs typeface="Helvetica" charset="0"/>
              </a:rPr>
              <a:t>Rossel</a:t>
            </a:r>
            <a:r>
              <a:rPr lang="en-US" sz="1600" dirty="0">
                <a:ea typeface="Helvetica" charset="0"/>
                <a:cs typeface="Helvetica" charset="0"/>
              </a:rPr>
              <a:t> et al. (2017) ES&amp;T; </a:t>
            </a:r>
            <a:r>
              <a:rPr lang="en-US" sz="1600" dirty="0" err="1">
                <a:cs typeface="Trebuchet MS"/>
              </a:rPr>
              <a:t>Viscarra</a:t>
            </a:r>
            <a:r>
              <a:rPr lang="en-US" sz="1600" dirty="0">
                <a:cs typeface="Trebuchet MS"/>
              </a:rPr>
              <a:t> </a:t>
            </a:r>
            <a:r>
              <a:rPr lang="en-US" sz="1600" dirty="0" err="1">
                <a:cs typeface="Trebuchet MS"/>
              </a:rPr>
              <a:t>Rossel</a:t>
            </a:r>
            <a:r>
              <a:rPr lang="en-US" sz="1600" dirty="0">
                <a:cs typeface="Trebuchet MS"/>
              </a:rPr>
              <a:t> et al. (2016), </a:t>
            </a:r>
            <a:r>
              <a:rPr lang="en-US" sz="1600" dirty="0" err="1">
                <a:cs typeface="Trebuchet MS"/>
              </a:rPr>
              <a:t>Geoderma</a:t>
            </a:r>
            <a:r>
              <a:rPr lang="en-US" sz="1600" dirty="0">
                <a:cs typeface="Trebuchet MS"/>
              </a:rPr>
              <a:t>;  </a:t>
            </a:r>
            <a:r>
              <a:rPr lang="en-US" sz="1600" dirty="0" err="1">
                <a:cs typeface="Trebuchet MS"/>
              </a:rPr>
              <a:t>Viscarra</a:t>
            </a:r>
            <a:r>
              <a:rPr lang="en-US" sz="1600" dirty="0">
                <a:cs typeface="Trebuchet MS"/>
              </a:rPr>
              <a:t> </a:t>
            </a:r>
            <a:r>
              <a:rPr lang="en-US" sz="1600" dirty="0" err="1">
                <a:cs typeface="Trebuchet MS"/>
              </a:rPr>
              <a:t>Rossel</a:t>
            </a:r>
            <a:r>
              <a:rPr lang="en-US" sz="1600" dirty="0">
                <a:cs typeface="Trebuchet MS"/>
              </a:rPr>
              <a:t> et al. (2016-patent)</a:t>
            </a:r>
          </a:p>
        </p:txBody>
      </p:sp>
      <p:pic>
        <p:nvPicPr>
          <p:cNvPr id="13" name="Picture 12">
            <a:extLst>
              <a:ext uri="{FF2B5EF4-FFF2-40B4-BE49-F238E27FC236}">
                <a16:creationId xmlns:a16="http://schemas.microsoft.com/office/drawing/2014/main" id="{A09B142A-1438-1E4F-9816-9F273E999499}"/>
              </a:ext>
            </a:extLst>
          </p:cNvPr>
          <p:cNvPicPr>
            <a:picLocks noChangeAspect="1"/>
          </p:cNvPicPr>
          <p:nvPr/>
        </p:nvPicPr>
        <p:blipFill>
          <a:blip r:embed="rId3"/>
          <a:stretch>
            <a:fillRect/>
          </a:stretch>
        </p:blipFill>
        <p:spPr>
          <a:xfrm>
            <a:off x="661586" y="2164594"/>
            <a:ext cx="6896502" cy="1704968"/>
          </a:xfrm>
          <a:prstGeom prst="rect">
            <a:avLst/>
          </a:prstGeom>
        </p:spPr>
      </p:pic>
      <p:pic>
        <p:nvPicPr>
          <p:cNvPr id="15" name="Picture 14">
            <a:extLst>
              <a:ext uri="{FF2B5EF4-FFF2-40B4-BE49-F238E27FC236}">
                <a16:creationId xmlns:a16="http://schemas.microsoft.com/office/drawing/2014/main" id="{C754D81F-F711-E94F-8A5D-784115B2448B}"/>
              </a:ext>
            </a:extLst>
          </p:cNvPr>
          <p:cNvPicPr>
            <a:picLocks noChangeAspect="1"/>
          </p:cNvPicPr>
          <p:nvPr/>
        </p:nvPicPr>
        <p:blipFill>
          <a:blip r:embed="rId4"/>
          <a:stretch>
            <a:fillRect/>
          </a:stretch>
        </p:blipFill>
        <p:spPr>
          <a:xfrm>
            <a:off x="8206817" y="1905917"/>
            <a:ext cx="3852933" cy="2354842"/>
          </a:xfrm>
          <a:prstGeom prst="rect">
            <a:avLst/>
          </a:prstGeom>
        </p:spPr>
      </p:pic>
      <p:sp>
        <p:nvSpPr>
          <p:cNvPr id="16" name="Right Arrow 15">
            <a:extLst>
              <a:ext uri="{FF2B5EF4-FFF2-40B4-BE49-F238E27FC236}">
                <a16:creationId xmlns:a16="http://schemas.microsoft.com/office/drawing/2014/main" id="{74B761E5-A431-C24F-88CF-ACDE282750C1}"/>
              </a:ext>
            </a:extLst>
          </p:cNvPr>
          <p:cNvSpPr/>
          <p:nvPr/>
        </p:nvSpPr>
        <p:spPr>
          <a:xfrm>
            <a:off x="7690565" y="2912330"/>
            <a:ext cx="469503" cy="326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ight Arrow 16">
            <a:extLst>
              <a:ext uri="{FF2B5EF4-FFF2-40B4-BE49-F238E27FC236}">
                <a16:creationId xmlns:a16="http://schemas.microsoft.com/office/drawing/2014/main" id="{0FABC469-B8C6-A844-8129-47CFAB6872CE}"/>
              </a:ext>
            </a:extLst>
          </p:cNvPr>
          <p:cNvSpPr/>
          <p:nvPr/>
        </p:nvSpPr>
        <p:spPr>
          <a:xfrm rot="5400000">
            <a:off x="9663333" y="4834147"/>
            <a:ext cx="959097" cy="3453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a16="http://schemas.microsoft.com/office/drawing/2014/main" id="{163B9853-55C5-7545-BD25-ACC77E41AEAB}"/>
              </a:ext>
            </a:extLst>
          </p:cNvPr>
          <p:cNvSpPr txBox="1"/>
          <p:nvPr/>
        </p:nvSpPr>
        <p:spPr>
          <a:xfrm>
            <a:off x="9013854" y="5709550"/>
            <a:ext cx="2258054" cy="400110"/>
          </a:xfrm>
          <a:prstGeom prst="rect">
            <a:avLst/>
          </a:prstGeom>
          <a:noFill/>
          <a:ln>
            <a:solidFill>
              <a:schemeClr val="tx1"/>
            </a:solidFill>
          </a:ln>
        </p:spPr>
        <p:txBody>
          <a:bodyPr wrap="none" rtlCol="0">
            <a:spAutoFit/>
          </a:bodyPr>
          <a:lstStyle/>
          <a:p>
            <a:r>
              <a:rPr lang="fr-FR" sz="2000" dirty="0"/>
              <a:t>prochaine diapositif</a:t>
            </a:r>
          </a:p>
        </p:txBody>
      </p:sp>
    </p:spTree>
    <p:extLst>
      <p:ext uri="{BB962C8B-B14F-4D97-AF65-F5344CB8AC3E}">
        <p14:creationId xmlns:p14="http://schemas.microsoft.com/office/powerpoint/2010/main" val="193323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52C795-013C-8445-8F6A-45AA3E380AA7}"/>
              </a:ext>
            </a:extLst>
          </p:cNvPr>
          <p:cNvPicPr>
            <a:picLocks noChangeAspect="1"/>
          </p:cNvPicPr>
          <p:nvPr/>
        </p:nvPicPr>
        <p:blipFill>
          <a:blip r:embed="rId3"/>
          <a:stretch>
            <a:fillRect/>
          </a:stretch>
        </p:blipFill>
        <p:spPr>
          <a:xfrm>
            <a:off x="7402511" y="3875013"/>
            <a:ext cx="4581797" cy="2654375"/>
          </a:xfrm>
          <a:prstGeom prst="rect">
            <a:avLst/>
          </a:prstGeom>
        </p:spPr>
      </p:pic>
      <p:pic>
        <p:nvPicPr>
          <p:cNvPr id="12" name="Picture 11">
            <a:extLst>
              <a:ext uri="{FF2B5EF4-FFF2-40B4-BE49-F238E27FC236}">
                <a16:creationId xmlns:a16="http://schemas.microsoft.com/office/drawing/2014/main" id="{FA818783-5EF2-2E4D-A424-1F5D6D1A3B5F}"/>
              </a:ext>
            </a:extLst>
          </p:cNvPr>
          <p:cNvPicPr>
            <a:picLocks noChangeAspect="1"/>
          </p:cNvPicPr>
          <p:nvPr/>
        </p:nvPicPr>
        <p:blipFill>
          <a:blip r:embed="rId4"/>
          <a:stretch>
            <a:fillRect/>
          </a:stretch>
        </p:blipFill>
        <p:spPr>
          <a:xfrm>
            <a:off x="430212" y="3875014"/>
            <a:ext cx="6972300" cy="2764527"/>
          </a:xfrm>
          <a:prstGeom prst="rect">
            <a:avLst/>
          </a:prstGeom>
        </p:spPr>
      </p:pic>
      <p:pic>
        <p:nvPicPr>
          <p:cNvPr id="14" name="Picture 13">
            <a:extLst>
              <a:ext uri="{FF2B5EF4-FFF2-40B4-BE49-F238E27FC236}">
                <a16:creationId xmlns:a16="http://schemas.microsoft.com/office/drawing/2014/main" id="{238E425A-D5CE-764D-A132-7685AC553976}"/>
              </a:ext>
            </a:extLst>
          </p:cNvPr>
          <p:cNvPicPr>
            <a:picLocks noChangeAspect="1"/>
          </p:cNvPicPr>
          <p:nvPr/>
        </p:nvPicPr>
        <p:blipFill>
          <a:blip r:embed="rId5"/>
          <a:stretch>
            <a:fillRect/>
          </a:stretch>
        </p:blipFill>
        <p:spPr>
          <a:xfrm>
            <a:off x="5259387" y="973136"/>
            <a:ext cx="6600825" cy="2560281"/>
          </a:xfrm>
          <a:prstGeom prst="rect">
            <a:avLst/>
          </a:prstGeom>
        </p:spPr>
      </p:pic>
      <p:sp>
        <p:nvSpPr>
          <p:cNvPr id="15" name="Rectangle 14">
            <a:extLst>
              <a:ext uri="{FF2B5EF4-FFF2-40B4-BE49-F238E27FC236}">
                <a16:creationId xmlns:a16="http://schemas.microsoft.com/office/drawing/2014/main" id="{C01EA902-56F9-A149-923B-75B620138FE4}"/>
              </a:ext>
            </a:extLst>
          </p:cNvPr>
          <p:cNvSpPr/>
          <p:nvPr/>
        </p:nvSpPr>
        <p:spPr>
          <a:xfrm>
            <a:off x="515939" y="549277"/>
            <a:ext cx="11422063" cy="461665"/>
          </a:xfrm>
          <a:prstGeom prst="rect">
            <a:avLst/>
          </a:prstGeom>
        </p:spPr>
        <p:txBody>
          <a:bodyPr wrap="square">
            <a:spAutoFit/>
          </a:bodyPr>
          <a:lstStyle/>
          <a:p>
            <a:pPr marL="457200" indent="-457200">
              <a:buFont typeface="+mj-lt"/>
              <a:buAutoNum type="arabicPeriod"/>
            </a:pPr>
            <a:r>
              <a:rPr lang="fr-FR" sz="2400" b="1" dirty="0">
                <a:latin typeface="Nanum Gothic" panose="020D0604000000000000" pitchFamily="34" charset="-127"/>
                <a:ea typeface="Nanum Gothic" panose="020D0604000000000000" pitchFamily="34" charset="-127"/>
              </a:rPr>
              <a:t>SCANS mesures en profondeur</a:t>
            </a:r>
          </a:p>
        </p:txBody>
      </p:sp>
      <p:sp>
        <p:nvSpPr>
          <p:cNvPr id="16" name="Rectangle 15">
            <a:extLst>
              <a:ext uri="{FF2B5EF4-FFF2-40B4-BE49-F238E27FC236}">
                <a16:creationId xmlns:a16="http://schemas.microsoft.com/office/drawing/2014/main" id="{CBF546AC-1628-F247-97D0-300760D99868}"/>
              </a:ext>
            </a:extLst>
          </p:cNvPr>
          <p:cNvSpPr/>
          <p:nvPr/>
        </p:nvSpPr>
        <p:spPr>
          <a:xfrm>
            <a:off x="600903" y="1154494"/>
            <a:ext cx="4658484" cy="2677656"/>
          </a:xfrm>
          <a:prstGeom prst="rect">
            <a:avLst/>
          </a:prstGeom>
        </p:spPr>
        <p:txBody>
          <a:bodyPr wrap="square">
            <a:spAutoFit/>
          </a:bodyPr>
          <a:lstStyle/>
          <a:p>
            <a:pPr marL="342900" indent="-342900">
              <a:buFont typeface="Arial" panose="020B0604020202020204" pitchFamily="34" charset="0"/>
              <a:buChar char="•"/>
            </a:pPr>
            <a:r>
              <a:rPr lang="fr-FR" sz="2400" dirty="0"/>
              <a:t>Enquête sur une ferme de 600 ha</a:t>
            </a:r>
          </a:p>
          <a:p>
            <a:pPr marL="342900" indent="-342900">
              <a:buFont typeface="Arial" panose="020B0604020202020204" pitchFamily="34" charset="0"/>
              <a:buChar char="•"/>
            </a:pPr>
            <a:r>
              <a:rPr lang="fr-FR" sz="2400" dirty="0"/>
              <a:t>150 échantillons de sol à 1 m de profondeur</a:t>
            </a:r>
          </a:p>
          <a:p>
            <a:pPr marL="342900" indent="-342900">
              <a:buFont typeface="Arial" panose="020B0604020202020204" pitchFamily="34" charset="0"/>
              <a:buChar char="•"/>
            </a:pPr>
            <a:r>
              <a:rPr lang="fr-FR" sz="2400" dirty="0"/>
              <a:t>Mesuré à intervalles de 2,5 cm et 5 cm</a:t>
            </a:r>
          </a:p>
          <a:p>
            <a:pPr marL="342900" indent="-342900">
              <a:buFont typeface="Arial" panose="020B0604020202020204" pitchFamily="34" charset="0"/>
              <a:buChar char="•"/>
            </a:pPr>
            <a:r>
              <a:rPr lang="fr-FR" sz="2400" dirty="0"/>
              <a:t>Les graphiques montrent la variabilité du sol dans la ferme</a:t>
            </a:r>
          </a:p>
        </p:txBody>
      </p:sp>
    </p:spTree>
    <p:extLst>
      <p:ext uri="{BB962C8B-B14F-4D97-AF65-F5344CB8AC3E}">
        <p14:creationId xmlns:p14="http://schemas.microsoft.com/office/powerpoint/2010/main" val="408600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14E018-5EBC-594B-AC45-BC975D40F181}"/>
              </a:ext>
            </a:extLst>
          </p:cNvPr>
          <p:cNvSpPr/>
          <p:nvPr/>
        </p:nvSpPr>
        <p:spPr>
          <a:xfrm>
            <a:off x="515939" y="549277"/>
            <a:ext cx="11422063" cy="461665"/>
          </a:xfrm>
          <a:prstGeom prst="rect">
            <a:avLst/>
          </a:prstGeom>
        </p:spPr>
        <p:txBody>
          <a:bodyPr wrap="square">
            <a:spAutoFit/>
          </a:bodyPr>
          <a:lstStyle/>
          <a:p>
            <a:pPr marL="457200" indent="-457200">
              <a:buFont typeface="+mj-lt"/>
              <a:buAutoNum type="arabicPeriod"/>
            </a:pPr>
            <a:r>
              <a:rPr lang="fr-FR" sz="2400" b="1" dirty="0">
                <a:latin typeface="Nanum Gothic" panose="020D0604000000000000" pitchFamily="34" charset="-127"/>
                <a:ea typeface="Nanum Gothic" panose="020D0604000000000000" pitchFamily="34" charset="-127"/>
              </a:rPr>
              <a:t>SCANS Cartographie 3D</a:t>
            </a:r>
          </a:p>
        </p:txBody>
      </p:sp>
      <p:pic>
        <p:nvPicPr>
          <p:cNvPr id="6" name="Picture 5" descr="lakeview_spbayes_profiles_reduced.jpg">
            <a:extLst>
              <a:ext uri="{FF2B5EF4-FFF2-40B4-BE49-F238E27FC236}">
                <a16:creationId xmlns:a16="http://schemas.microsoft.com/office/drawing/2014/main" id="{DBFBD7A3-C430-C241-97D9-8C59A67B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45" y="3121150"/>
            <a:ext cx="7124743" cy="3339723"/>
          </a:xfrm>
          <a:prstGeom prst="rect">
            <a:avLst/>
          </a:prstGeom>
        </p:spPr>
      </p:pic>
      <p:pic>
        <p:nvPicPr>
          <p:cNvPr id="7" name="Picture 6" descr="lakeview_3d_grid.png">
            <a:extLst>
              <a:ext uri="{FF2B5EF4-FFF2-40B4-BE49-F238E27FC236}">
                <a16:creationId xmlns:a16="http://schemas.microsoft.com/office/drawing/2014/main" id="{A2AEBAEB-7E05-A341-BC94-A5A58EAE3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925" y="340496"/>
            <a:ext cx="4135077" cy="6202617"/>
          </a:xfrm>
          <a:prstGeom prst="rect">
            <a:avLst/>
          </a:prstGeom>
        </p:spPr>
      </p:pic>
      <p:sp>
        <p:nvSpPr>
          <p:cNvPr id="8" name="TextBox 7">
            <a:extLst>
              <a:ext uri="{FF2B5EF4-FFF2-40B4-BE49-F238E27FC236}">
                <a16:creationId xmlns:a16="http://schemas.microsoft.com/office/drawing/2014/main" id="{3E0FB323-410E-4545-B2C9-A4ACEC35C276}"/>
              </a:ext>
            </a:extLst>
          </p:cNvPr>
          <p:cNvSpPr txBox="1"/>
          <p:nvPr/>
        </p:nvSpPr>
        <p:spPr>
          <a:xfrm>
            <a:off x="5694207" y="7833801"/>
            <a:ext cx="2992113" cy="307777"/>
          </a:xfrm>
          <a:prstGeom prst="rect">
            <a:avLst/>
          </a:prstGeom>
          <a:noFill/>
        </p:spPr>
        <p:txBody>
          <a:bodyPr wrap="none" rtlCol="0">
            <a:spAutoFit/>
          </a:bodyPr>
          <a:lstStyle/>
          <a:p>
            <a:r>
              <a:rPr lang="en-US" sz="1400" dirty="0" err="1">
                <a:latin typeface="Trebuchet MS"/>
                <a:cs typeface="Trebuchet MS"/>
              </a:rPr>
              <a:t>Lobsey</a:t>
            </a:r>
            <a:r>
              <a:rPr lang="en-US" sz="1400" dirty="0">
                <a:latin typeface="Trebuchet MS"/>
                <a:cs typeface="Trebuchet MS"/>
              </a:rPr>
              <a:t> et al., 2016 EJSS submitted</a:t>
            </a:r>
          </a:p>
        </p:txBody>
      </p:sp>
      <p:sp>
        <p:nvSpPr>
          <p:cNvPr id="9" name="TextBox 8">
            <a:extLst>
              <a:ext uri="{FF2B5EF4-FFF2-40B4-BE49-F238E27FC236}">
                <a16:creationId xmlns:a16="http://schemas.microsoft.com/office/drawing/2014/main" id="{A9B9478E-F933-0B46-A00C-BCEE65FDA7AC}"/>
              </a:ext>
            </a:extLst>
          </p:cNvPr>
          <p:cNvSpPr txBox="1"/>
          <p:nvPr/>
        </p:nvSpPr>
        <p:spPr>
          <a:xfrm>
            <a:off x="17418" y="7106217"/>
            <a:ext cx="4895737" cy="830997"/>
          </a:xfrm>
          <a:prstGeom prst="rect">
            <a:avLst/>
          </a:prstGeom>
          <a:noFill/>
        </p:spPr>
        <p:txBody>
          <a:bodyPr wrap="square" rtlCol="0">
            <a:spAutoFit/>
          </a:bodyPr>
          <a:lstStyle/>
          <a:p>
            <a:r>
              <a:rPr lang="en-US" sz="2400" dirty="0">
                <a:latin typeface="Trebuchet MS"/>
                <a:cs typeface="Trebuchet MS"/>
              </a:rPr>
              <a:t> Mean C stock 0–30 cm = 36 t/ha 						SE = 0.7 </a:t>
            </a:r>
          </a:p>
        </p:txBody>
      </p:sp>
      <p:pic>
        <p:nvPicPr>
          <p:cNvPr id="10" name="Picture 9" descr="Screen Shot 2016-09-21 at 6.03.52 PM.png">
            <a:extLst>
              <a:ext uri="{FF2B5EF4-FFF2-40B4-BE49-F238E27FC236}">
                <a16:creationId xmlns:a16="http://schemas.microsoft.com/office/drawing/2014/main" id="{7902F575-8779-FD4E-A496-11D487F72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710" y="2295333"/>
            <a:ext cx="3895876" cy="519450"/>
          </a:xfrm>
          <a:prstGeom prst="rect">
            <a:avLst/>
          </a:prstGeom>
        </p:spPr>
      </p:pic>
      <p:sp>
        <p:nvSpPr>
          <p:cNvPr id="11" name="TextBox 10">
            <a:extLst>
              <a:ext uri="{FF2B5EF4-FFF2-40B4-BE49-F238E27FC236}">
                <a16:creationId xmlns:a16="http://schemas.microsoft.com/office/drawing/2014/main" id="{2AE1C415-1DAB-1E47-A3B7-7960BE8BA701}"/>
              </a:ext>
            </a:extLst>
          </p:cNvPr>
          <p:cNvSpPr txBox="1"/>
          <p:nvPr/>
        </p:nvSpPr>
        <p:spPr>
          <a:xfrm>
            <a:off x="608653" y="1306685"/>
            <a:ext cx="7194272" cy="830997"/>
          </a:xfrm>
          <a:prstGeom prst="rect">
            <a:avLst/>
          </a:prstGeom>
          <a:noFill/>
        </p:spPr>
        <p:txBody>
          <a:bodyPr wrap="square" rtlCol="0">
            <a:spAutoFit/>
          </a:bodyPr>
          <a:lstStyle/>
          <a:p>
            <a:r>
              <a:rPr lang="en-US" sz="2400" dirty="0">
                <a:ea typeface="Trebuchet MS" charset="0"/>
                <a:cs typeface="Trebuchet MS" charset="0"/>
              </a:rPr>
              <a:t>BHSM pour </a:t>
            </a:r>
            <a:r>
              <a:rPr lang="en-US" sz="2400" dirty="0" err="1">
                <a:ea typeface="Trebuchet MS" charset="0"/>
                <a:cs typeface="Trebuchet MS" charset="0"/>
              </a:rPr>
              <a:t>cartographier</a:t>
            </a:r>
            <a:r>
              <a:rPr lang="en-US" sz="2400" dirty="0">
                <a:ea typeface="Trebuchet MS" charset="0"/>
                <a:cs typeface="Trebuchet MS" charset="0"/>
              </a:rPr>
              <a:t> les </a:t>
            </a:r>
            <a:r>
              <a:rPr lang="en-US" sz="2400" dirty="0" err="1">
                <a:ea typeface="Trebuchet MS" charset="0"/>
                <a:cs typeface="Trebuchet MS" charset="0"/>
              </a:rPr>
              <a:t>propriétés</a:t>
            </a:r>
            <a:r>
              <a:rPr lang="en-US" sz="2400" dirty="0">
                <a:ea typeface="Trebuchet MS" charset="0"/>
                <a:cs typeface="Trebuchet MS" charset="0"/>
              </a:rPr>
              <a:t> du sol et </a:t>
            </a:r>
            <a:r>
              <a:rPr lang="en-US" sz="2400" dirty="0" err="1">
                <a:ea typeface="Trebuchet MS" charset="0"/>
                <a:cs typeface="Trebuchet MS" charset="0"/>
              </a:rPr>
              <a:t>l'incertitude</a:t>
            </a:r>
            <a:r>
              <a:rPr lang="en-US" sz="2400" dirty="0">
                <a:ea typeface="Trebuchet MS" charset="0"/>
                <a:cs typeface="Trebuchet MS" charset="0"/>
              </a:rPr>
              <a:t> </a:t>
            </a:r>
            <a:r>
              <a:rPr lang="en-US" sz="2400" dirty="0" err="1">
                <a:ea typeface="Trebuchet MS" charset="0"/>
                <a:cs typeface="Trebuchet MS" charset="0"/>
              </a:rPr>
              <a:t>en</a:t>
            </a:r>
            <a:r>
              <a:rPr lang="en-US" sz="2400" dirty="0">
                <a:ea typeface="Trebuchet MS" charset="0"/>
                <a:cs typeface="Trebuchet MS" charset="0"/>
              </a:rPr>
              <a:t> 2D </a:t>
            </a:r>
            <a:r>
              <a:rPr lang="en-US" sz="2400" dirty="0" err="1">
                <a:ea typeface="Trebuchet MS" charset="0"/>
                <a:cs typeface="Trebuchet MS" charset="0"/>
              </a:rPr>
              <a:t>ou</a:t>
            </a:r>
            <a:r>
              <a:rPr lang="en-US" sz="2400" dirty="0">
                <a:ea typeface="Trebuchet MS" charset="0"/>
                <a:cs typeface="Trebuchet MS" charset="0"/>
              </a:rPr>
              <a:t> </a:t>
            </a:r>
            <a:r>
              <a:rPr lang="en-US" sz="2400" dirty="0" err="1">
                <a:ea typeface="Trebuchet MS" charset="0"/>
                <a:cs typeface="Trebuchet MS" charset="0"/>
              </a:rPr>
              <a:t>en</a:t>
            </a:r>
            <a:r>
              <a:rPr lang="en-US" sz="2400" dirty="0">
                <a:ea typeface="Trebuchet MS" charset="0"/>
                <a:cs typeface="Trebuchet MS" charset="0"/>
              </a:rPr>
              <a:t> 3D</a:t>
            </a:r>
          </a:p>
        </p:txBody>
      </p:sp>
    </p:spTree>
    <p:extLst>
      <p:ext uri="{BB962C8B-B14F-4D97-AF65-F5344CB8AC3E}">
        <p14:creationId xmlns:p14="http://schemas.microsoft.com/office/powerpoint/2010/main" val="83849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15937" y="549275"/>
            <a:ext cx="10571163" cy="461665"/>
          </a:xfrm>
          <a:prstGeom prst="rect">
            <a:avLst/>
          </a:prstGeom>
        </p:spPr>
        <p:txBody>
          <a:bodyPr wrap="square">
            <a:spAutoFit/>
          </a:bodyPr>
          <a:lstStyle/>
          <a:p>
            <a:pPr marL="457200" indent="-457200">
              <a:buFont typeface="+mj-lt"/>
              <a:buAutoNum type="arabicPeriod" startAt="2"/>
            </a:pPr>
            <a:r>
              <a:rPr lang="fr-FR" sz="2400" b="1" dirty="0">
                <a:latin typeface="Nanum Gothic" panose="020D0604000000000000" pitchFamily="34" charset="-127"/>
                <a:ea typeface="Nanum Gothic" panose="020D0604000000000000" pitchFamily="34" charset="-127"/>
              </a:rPr>
              <a:t>Caractérisation du sol à différentes échelles</a:t>
            </a:r>
          </a:p>
        </p:txBody>
      </p:sp>
      <p:sp>
        <p:nvSpPr>
          <p:cNvPr id="4" name="TextBox 3">
            <a:extLst>
              <a:ext uri="{FF2B5EF4-FFF2-40B4-BE49-F238E27FC236}">
                <a16:creationId xmlns:a16="http://schemas.microsoft.com/office/drawing/2014/main" id="{E51ADA21-9606-3641-A522-4DD7317B5AE6}"/>
              </a:ext>
            </a:extLst>
          </p:cNvPr>
          <p:cNvSpPr txBox="1"/>
          <p:nvPr/>
        </p:nvSpPr>
        <p:spPr>
          <a:xfrm>
            <a:off x="4143375" y="1153588"/>
            <a:ext cx="4071938" cy="1200329"/>
          </a:xfrm>
          <a:prstGeom prst="rect">
            <a:avLst/>
          </a:prstGeom>
          <a:noFill/>
        </p:spPr>
        <p:txBody>
          <a:bodyPr wrap="square" rtlCol="0">
            <a:spAutoFit/>
          </a:bodyPr>
          <a:lstStyle/>
          <a:p>
            <a:pPr marL="285750" indent="-285750">
              <a:buFont typeface="Arial" panose="020B0604020202020204" pitchFamily="34" charset="0"/>
              <a:buChar char="•"/>
            </a:pPr>
            <a:r>
              <a:rPr lang="fr-FR" sz="2400" dirty="0"/>
              <a:t>Un indice de fertilité du sol pour la canne à sucre - à l'échelle de la ferme</a:t>
            </a:r>
          </a:p>
        </p:txBody>
      </p:sp>
      <p:sp>
        <p:nvSpPr>
          <p:cNvPr id="5" name="TextBox 4">
            <a:extLst>
              <a:ext uri="{FF2B5EF4-FFF2-40B4-BE49-F238E27FC236}">
                <a16:creationId xmlns:a16="http://schemas.microsoft.com/office/drawing/2014/main" id="{BFC319B7-B152-2646-BF08-86FD9791A530}"/>
              </a:ext>
            </a:extLst>
          </p:cNvPr>
          <p:cNvSpPr txBox="1"/>
          <p:nvPr/>
        </p:nvSpPr>
        <p:spPr>
          <a:xfrm>
            <a:off x="7990822" y="1180092"/>
            <a:ext cx="3989144" cy="1938992"/>
          </a:xfrm>
          <a:prstGeom prst="rect">
            <a:avLst/>
          </a:prstGeom>
          <a:noFill/>
        </p:spPr>
        <p:txBody>
          <a:bodyPr wrap="square" rtlCol="0">
            <a:spAutoFit/>
          </a:bodyPr>
          <a:lstStyle/>
          <a:p>
            <a:pPr marL="285750" indent="-285750">
              <a:buFont typeface="Arial" panose="020B0604020202020204" pitchFamily="34" charset="0"/>
              <a:buChar char="•"/>
            </a:pPr>
            <a:r>
              <a:rPr lang="fr-FR" sz="2400" dirty="0"/>
              <a:t>Cartographie régionale de l'eau du sol disponible en utilisant les données héritées d'une base de données nationale</a:t>
            </a:r>
          </a:p>
        </p:txBody>
      </p:sp>
      <p:sp>
        <p:nvSpPr>
          <p:cNvPr id="19" name="TextBox 18">
            <a:extLst>
              <a:ext uri="{FF2B5EF4-FFF2-40B4-BE49-F238E27FC236}">
                <a16:creationId xmlns:a16="http://schemas.microsoft.com/office/drawing/2014/main" id="{75CC4A19-622D-6D4B-9DFC-D0511951E42E}"/>
              </a:ext>
            </a:extLst>
          </p:cNvPr>
          <p:cNvSpPr txBox="1"/>
          <p:nvPr/>
        </p:nvSpPr>
        <p:spPr>
          <a:xfrm>
            <a:off x="225897" y="1180740"/>
            <a:ext cx="3917478" cy="1569660"/>
          </a:xfrm>
          <a:prstGeom prst="rect">
            <a:avLst/>
          </a:prstGeom>
          <a:noFill/>
        </p:spPr>
        <p:txBody>
          <a:bodyPr wrap="square" rtlCol="0">
            <a:spAutoFit/>
          </a:bodyPr>
          <a:lstStyle/>
          <a:p>
            <a:pPr marL="285750" indent="-285750" algn="ctr">
              <a:buFont typeface="Arial" panose="020B0604020202020204" pitchFamily="34" charset="0"/>
              <a:buChar char="•"/>
            </a:pPr>
            <a:r>
              <a:rPr lang="fr-FR" sz="2400" dirty="0"/>
              <a:t>Cartographie à l'échelle du parcelle des nutriments du sol à partir d'un système de détection électrochimique</a:t>
            </a:r>
          </a:p>
        </p:txBody>
      </p:sp>
      <p:pic>
        <p:nvPicPr>
          <p:cNvPr id="20" name="Picture 19">
            <a:extLst>
              <a:ext uri="{FF2B5EF4-FFF2-40B4-BE49-F238E27FC236}">
                <a16:creationId xmlns:a16="http://schemas.microsoft.com/office/drawing/2014/main" id="{3D91B965-A21C-124B-A252-3290BC93ADA8}"/>
              </a:ext>
            </a:extLst>
          </p:cNvPr>
          <p:cNvPicPr>
            <a:picLocks noChangeAspect="1"/>
          </p:cNvPicPr>
          <p:nvPr/>
        </p:nvPicPr>
        <p:blipFill rotWithShape="1">
          <a:blip r:embed="rId3"/>
          <a:srcRect l="1434" r="2419"/>
          <a:stretch/>
        </p:blipFill>
        <p:spPr>
          <a:xfrm>
            <a:off x="7700781" y="2946511"/>
            <a:ext cx="4491219" cy="2727084"/>
          </a:xfrm>
          <a:prstGeom prst="rect">
            <a:avLst/>
          </a:prstGeom>
        </p:spPr>
      </p:pic>
      <p:pic>
        <p:nvPicPr>
          <p:cNvPr id="24" name="Picture 23">
            <a:extLst>
              <a:ext uri="{FF2B5EF4-FFF2-40B4-BE49-F238E27FC236}">
                <a16:creationId xmlns:a16="http://schemas.microsoft.com/office/drawing/2014/main" id="{2D02DA06-E577-8542-B3EE-2C4D1E13AAA7}"/>
              </a:ext>
            </a:extLst>
          </p:cNvPr>
          <p:cNvPicPr>
            <a:picLocks noChangeAspect="1"/>
          </p:cNvPicPr>
          <p:nvPr/>
        </p:nvPicPr>
        <p:blipFill>
          <a:blip r:embed="rId4"/>
          <a:stretch>
            <a:fillRect/>
          </a:stretch>
        </p:blipFill>
        <p:spPr>
          <a:xfrm>
            <a:off x="225897" y="3137766"/>
            <a:ext cx="4362093" cy="2655431"/>
          </a:xfrm>
          <a:prstGeom prst="rect">
            <a:avLst/>
          </a:prstGeom>
        </p:spPr>
      </p:pic>
      <p:pic>
        <p:nvPicPr>
          <p:cNvPr id="3" name="Picture 2">
            <a:extLst>
              <a:ext uri="{FF2B5EF4-FFF2-40B4-BE49-F238E27FC236}">
                <a16:creationId xmlns:a16="http://schemas.microsoft.com/office/drawing/2014/main" id="{398A994D-9CF2-B647-BE53-973040A6A997}"/>
              </a:ext>
            </a:extLst>
          </p:cNvPr>
          <p:cNvPicPr>
            <a:picLocks noChangeAspect="1"/>
          </p:cNvPicPr>
          <p:nvPr/>
        </p:nvPicPr>
        <p:blipFill>
          <a:blip r:embed="rId5"/>
          <a:stretch>
            <a:fillRect/>
          </a:stretch>
        </p:blipFill>
        <p:spPr>
          <a:xfrm>
            <a:off x="4637549" y="2641674"/>
            <a:ext cx="2859098" cy="2989057"/>
          </a:xfrm>
          <a:prstGeom prst="rect">
            <a:avLst/>
          </a:prstGeom>
        </p:spPr>
      </p:pic>
      <p:sp>
        <p:nvSpPr>
          <p:cNvPr id="12" name="TextBox 11">
            <a:extLst>
              <a:ext uri="{FF2B5EF4-FFF2-40B4-BE49-F238E27FC236}">
                <a16:creationId xmlns:a16="http://schemas.microsoft.com/office/drawing/2014/main" id="{12F4FBA1-1EF5-C74D-B9D9-E69066B9895D}"/>
              </a:ext>
            </a:extLst>
          </p:cNvPr>
          <p:cNvSpPr txBox="1"/>
          <p:nvPr/>
        </p:nvSpPr>
        <p:spPr>
          <a:xfrm>
            <a:off x="515937" y="6255940"/>
            <a:ext cx="3128421" cy="338554"/>
          </a:xfrm>
          <a:prstGeom prst="rect">
            <a:avLst/>
          </a:prstGeom>
          <a:noFill/>
        </p:spPr>
        <p:txBody>
          <a:bodyPr wrap="none" rtlCol="0">
            <a:spAutoFit/>
          </a:bodyPr>
          <a:lstStyle/>
          <a:p>
            <a:r>
              <a:rPr lang="fr-FR" sz="1600" dirty="0" err="1"/>
              <a:t>Lobsey</a:t>
            </a:r>
            <a:r>
              <a:rPr lang="fr-FR" sz="1600" dirty="0"/>
              <a:t>, </a:t>
            </a:r>
            <a:r>
              <a:rPr lang="fr-FR" sz="1600" dirty="0" err="1"/>
              <a:t>Viscarra</a:t>
            </a:r>
            <a:r>
              <a:rPr lang="fr-FR" sz="1600" dirty="0"/>
              <a:t> Rossel et al. (2011)</a:t>
            </a:r>
          </a:p>
        </p:txBody>
      </p:sp>
      <p:sp>
        <p:nvSpPr>
          <p:cNvPr id="13" name="TextBox 12">
            <a:extLst>
              <a:ext uri="{FF2B5EF4-FFF2-40B4-BE49-F238E27FC236}">
                <a16:creationId xmlns:a16="http://schemas.microsoft.com/office/drawing/2014/main" id="{60DAD944-85F5-F14D-8322-587259414476}"/>
              </a:ext>
            </a:extLst>
          </p:cNvPr>
          <p:cNvSpPr txBox="1"/>
          <p:nvPr/>
        </p:nvSpPr>
        <p:spPr>
          <a:xfrm>
            <a:off x="4637549" y="6255940"/>
            <a:ext cx="2984278" cy="338554"/>
          </a:xfrm>
          <a:prstGeom prst="rect">
            <a:avLst/>
          </a:prstGeom>
          <a:noFill/>
        </p:spPr>
        <p:txBody>
          <a:bodyPr wrap="none" rtlCol="0">
            <a:spAutoFit/>
          </a:bodyPr>
          <a:lstStyle/>
          <a:p>
            <a:r>
              <a:rPr lang="fr-FR" sz="1600" dirty="0" err="1"/>
              <a:t>Viscarra</a:t>
            </a:r>
            <a:r>
              <a:rPr lang="fr-FR" sz="1600" dirty="0"/>
              <a:t> Rossel et al. (2010) SSSAJ</a:t>
            </a:r>
          </a:p>
        </p:txBody>
      </p:sp>
      <p:sp>
        <p:nvSpPr>
          <p:cNvPr id="14" name="TextBox 13">
            <a:extLst>
              <a:ext uri="{FF2B5EF4-FFF2-40B4-BE49-F238E27FC236}">
                <a16:creationId xmlns:a16="http://schemas.microsoft.com/office/drawing/2014/main" id="{1671E811-66F9-6A4E-85CD-8342514CEF94}"/>
              </a:ext>
            </a:extLst>
          </p:cNvPr>
          <p:cNvSpPr txBox="1"/>
          <p:nvPr/>
        </p:nvSpPr>
        <p:spPr>
          <a:xfrm>
            <a:off x="8333249" y="6227364"/>
            <a:ext cx="2604239" cy="338554"/>
          </a:xfrm>
          <a:prstGeom prst="rect">
            <a:avLst/>
          </a:prstGeom>
          <a:noFill/>
        </p:spPr>
        <p:txBody>
          <a:bodyPr wrap="none" rtlCol="0">
            <a:spAutoFit/>
          </a:bodyPr>
          <a:lstStyle/>
          <a:p>
            <a:r>
              <a:rPr lang="fr-FR" sz="1600" dirty="0" err="1"/>
              <a:t>Viscarra</a:t>
            </a:r>
            <a:r>
              <a:rPr lang="fr-FR" sz="1600" dirty="0"/>
              <a:t> Rossel  (2012) CSIRO</a:t>
            </a:r>
          </a:p>
        </p:txBody>
      </p:sp>
      <p:sp>
        <p:nvSpPr>
          <p:cNvPr id="6" name="TextBox 5">
            <a:extLst>
              <a:ext uri="{FF2B5EF4-FFF2-40B4-BE49-F238E27FC236}">
                <a16:creationId xmlns:a16="http://schemas.microsoft.com/office/drawing/2014/main" id="{A3748AC3-9FFF-864E-9137-03DEEE83AE9E}"/>
              </a:ext>
            </a:extLst>
          </p:cNvPr>
          <p:cNvSpPr txBox="1"/>
          <p:nvPr/>
        </p:nvSpPr>
        <p:spPr>
          <a:xfrm>
            <a:off x="9841736" y="410775"/>
            <a:ext cx="1858714" cy="369332"/>
          </a:xfrm>
          <a:prstGeom prst="rect">
            <a:avLst/>
          </a:prstGeom>
          <a:noFill/>
        </p:spPr>
        <p:txBody>
          <a:bodyPr wrap="none" rtlCol="0">
            <a:spAutoFit/>
          </a:bodyPr>
          <a:lstStyle/>
          <a:p>
            <a:r>
              <a:rPr lang="fr-FR" dirty="0" err="1"/>
              <a:t>Include</a:t>
            </a:r>
            <a:r>
              <a:rPr lang="fr-FR" dirty="0"/>
              <a:t> </a:t>
            </a:r>
            <a:r>
              <a:rPr lang="fr-FR" dirty="0" err="1"/>
              <a:t>Scale</a:t>
            </a:r>
            <a:r>
              <a:rPr lang="fr-FR" dirty="0"/>
              <a:t> bars</a:t>
            </a:r>
          </a:p>
        </p:txBody>
      </p:sp>
    </p:spTree>
    <p:extLst>
      <p:ext uri="{BB962C8B-B14F-4D97-AF65-F5344CB8AC3E}">
        <p14:creationId xmlns:p14="http://schemas.microsoft.com/office/powerpoint/2010/main" val="14927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6273" y="492780"/>
            <a:ext cx="10571163" cy="523220"/>
          </a:xfrm>
          <a:prstGeom prst="rect">
            <a:avLst/>
          </a:prstGeom>
        </p:spPr>
        <p:txBody>
          <a:bodyPr wrap="square">
            <a:spAutoFit/>
          </a:bodyPr>
          <a:lstStyle/>
          <a:p>
            <a:pPr marL="457200" indent="-457200">
              <a:buFont typeface="+mj-lt"/>
              <a:buAutoNum type="arabicPeriod" startAt="2"/>
            </a:pPr>
            <a:r>
              <a:rPr lang="fr-FR" sz="2800" b="1" dirty="0">
                <a:ea typeface="Nanum Gothic" panose="020D0604000000000000" pitchFamily="34" charset="-127"/>
              </a:rPr>
              <a:t>Cartographie numérique des sols à l'échelle continentale</a:t>
            </a:r>
          </a:p>
        </p:txBody>
      </p:sp>
      <p:sp>
        <p:nvSpPr>
          <p:cNvPr id="6" name="TextBox 5">
            <a:extLst>
              <a:ext uri="{FF2B5EF4-FFF2-40B4-BE49-F238E27FC236}">
                <a16:creationId xmlns:a16="http://schemas.microsoft.com/office/drawing/2014/main" id="{E7DCC67F-D469-EF4B-993B-232A95CCB622}"/>
              </a:ext>
            </a:extLst>
          </p:cNvPr>
          <p:cNvSpPr txBox="1"/>
          <p:nvPr/>
        </p:nvSpPr>
        <p:spPr>
          <a:xfrm>
            <a:off x="516135" y="1212945"/>
            <a:ext cx="5742274"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t>Cartes 3D de la propriété numérique du sol australien</a:t>
            </a:r>
          </a:p>
        </p:txBody>
      </p:sp>
      <p:pic>
        <p:nvPicPr>
          <p:cNvPr id="14" name="Picture 13" descr="Figure1S_maps.jpg">
            <a:extLst>
              <a:ext uri="{FF2B5EF4-FFF2-40B4-BE49-F238E27FC236}">
                <a16:creationId xmlns:a16="http://schemas.microsoft.com/office/drawing/2014/main" id="{F1F4C50F-A30D-C949-A6B0-554B9548376B}"/>
              </a:ext>
            </a:extLst>
          </p:cNvPr>
          <p:cNvPicPr>
            <a:picLocks noChangeAspect="1"/>
          </p:cNvPicPr>
          <p:nvPr/>
        </p:nvPicPr>
        <p:blipFill rotWithShape="1">
          <a:blip r:embed="rId3">
            <a:extLst>
              <a:ext uri="{28A0092B-C50C-407E-A947-70E740481C1C}">
                <a14:useLocalDpi xmlns:a14="http://schemas.microsoft.com/office/drawing/2010/main" val="0"/>
              </a:ext>
            </a:extLst>
          </a:blip>
          <a:srcRect b="-194"/>
          <a:stretch/>
        </p:blipFill>
        <p:spPr>
          <a:xfrm>
            <a:off x="6729810" y="1181170"/>
            <a:ext cx="5296123" cy="5402091"/>
          </a:xfrm>
          <a:prstGeom prst="rect">
            <a:avLst/>
          </a:prstGeom>
        </p:spPr>
      </p:pic>
      <p:pic>
        <p:nvPicPr>
          <p:cNvPr id="16" name="Picture 15" descr="Screen Shot 2014-10-28 at 8.13.14 am.png">
            <a:extLst>
              <a:ext uri="{FF2B5EF4-FFF2-40B4-BE49-F238E27FC236}">
                <a16:creationId xmlns:a16="http://schemas.microsoft.com/office/drawing/2014/main" id="{F65BF8FE-41BD-FA48-A1AF-075A11A37D99}"/>
              </a:ext>
            </a:extLst>
          </p:cNvPr>
          <p:cNvPicPr>
            <a:picLocks noChangeAspect="1"/>
          </p:cNvPicPr>
          <p:nvPr/>
        </p:nvPicPr>
        <p:blipFill rotWithShape="1">
          <a:blip r:embed="rId4">
            <a:extLst>
              <a:ext uri="{28A0092B-C50C-407E-A947-70E740481C1C}">
                <a14:useLocalDpi xmlns:a14="http://schemas.microsoft.com/office/drawing/2010/main" val="0"/>
              </a:ext>
            </a:extLst>
          </a:blip>
          <a:srcRect t="12587" r="6967" b="19560"/>
          <a:stretch/>
        </p:blipFill>
        <p:spPr>
          <a:xfrm>
            <a:off x="1192528" y="2051701"/>
            <a:ext cx="3832620" cy="576931"/>
          </a:xfrm>
          <a:prstGeom prst="rect">
            <a:avLst/>
          </a:prstGeom>
        </p:spPr>
      </p:pic>
      <p:pic>
        <p:nvPicPr>
          <p:cNvPr id="3" name="Picture 2">
            <a:extLst>
              <a:ext uri="{FF2B5EF4-FFF2-40B4-BE49-F238E27FC236}">
                <a16:creationId xmlns:a16="http://schemas.microsoft.com/office/drawing/2014/main" id="{05D60788-7BC5-9244-817E-DEEA1D47CCE8}"/>
              </a:ext>
            </a:extLst>
          </p:cNvPr>
          <p:cNvPicPr>
            <a:picLocks noChangeAspect="1"/>
          </p:cNvPicPr>
          <p:nvPr/>
        </p:nvPicPr>
        <p:blipFill>
          <a:blip r:embed="rId5"/>
          <a:stretch>
            <a:fillRect/>
          </a:stretch>
        </p:blipFill>
        <p:spPr>
          <a:xfrm>
            <a:off x="477270" y="3351824"/>
            <a:ext cx="5780941" cy="2939050"/>
          </a:xfrm>
          <a:prstGeom prst="rect">
            <a:avLst/>
          </a:prstGeom>
        </p:spPr>
      </p:pic>
      <p:sp>
        <p:nvSpPr>
          <p:cNvPr id="21" name="TextBox 20">
            <a:extLst>
              <a:ext uri="{FF2B5EF4-FFF2-40B4-BE49-F238E27FC236}">
                <a16:creationId xmlns:a16="http://schemas.microsoft.com/office/drawing/2014/main" id="{7AF0E4BB-B6B6-0446-921E-3B485E322FE7}"/>
              </a:ext>
            </a:extLst>
          </p:cNvPr>
          <p:cNvSpPr txBox="1"/>
          <p:nvPr/>
        </p:nvSpPr>
        <p:spPr>
          <a:xfrm>
            <a:off x="615954" y="2792395"/>
            <a:ext cx="5214376" cy="461665"/>
          </a:xfrm>
          <a:prstGeom prst="rect">
            <a:avLst/>
          </a:prstGeom>
          <a:noFill/>
        </p:spPr>
        <p:txBody>
          <a:bodyPr wrap="none" rtlCol="0">
            <a:spAutoFit/>
          </a:bodyPr>
          <a:lstStyle/>
          <a:p>
            <a:r>
              <a:rPr lang="fr-FR" sz="2400" dirty="0"/>
              <a:t>DSM à </a:t>
            </a:r>
            <a:r>
              <a:rPr lang="fr-FR" sz="2400" dirty="0" err="1"/>
              <a:t>Globalsoilmap.net</a:t>
            </a:r>
            <a:r>
              <a:rPr lang="fr-FR" sz="2400" dirty="0"/>
              <a:t> spécifications</a:t>
            </a:r>
          </a:p>
        </p:txBody>
      </p:sp>
      <p:sp>
        <p:nvSpPr>
          <p:cNvPr id="23" name="TextBox 22">
            <a:extLst>
              <a:ext uri="{FF2B5EF4-FFF2-40B4-BE49-F238E27FC236}">
                <a16:creationId xmlns:a16="http://schemas.microsoft.com/office/drawing/2014/main" id="{9D023673-B4F2-BC40-8A00-5AE4AD35CB38}"/>
              </a:ext>
            </a:extLst>
          </p:cNvPr>
          <p:cNvSpPr txBox="1"/>
          <p:nvPr/>
        </p:nvSpPr>
        <p:spPr>
          <a:xfrm>
            <a:off x="502685" y="6290874"/>
            <a:ext cx="5554406" cy="584775"/>
          </a:xfrm>
          <a:prstGeom prst="rect">
            <a:avLst/>
          </a:prstGeom>
          <a:noFill/>
        </p:spPr>
        <p:txBody>
          <a:bodyPr wrap="none" rtlCol="0">
            <a:spAutoFit/>
          </a:bodyPr>
          <a:lstStyle/>
          <a:p>
            <a:r>
              <a:rPr lang="fr-FR" sz="1600" dirty="0" err="1"/>
              <a:t>Viscarra</a:t>
            </a:r>
            <a:r>
              <a:rPr lang="fr-FR" sz="1600" dirty="0"/>
              <a:t> Rossel et al. (2015); Grundy, </a:t>
            </a:r>
            <a:r>
              <a:rPr lang="fr-FR" sz="1600" dirty="0" err="1"/>
              <a:t>Viscarra</a:t>
            </a:r>
            <a:r>
              <a:rPr lang="fr-FR" sz="1600" dirty="0"/>
              <a:t> Rossel et al. (2015)</a:t>
            </a:r>
          </a:p>
          <a:p>
            <a:r>
              <a:rPr lang="fr-FR" sz="1600" dirty="0"/>
              <a:t>Behrens, </a:t>
            </a:r>
            <a:r>
              <a:rPr lang="fr-FR" sz="1600" dirty="0" err="1"/>
              <a:t>Viscarra</a:t>
            </a:r>
            <a:r>
              <a:rPr lang="fr-FR" sz="1600" dirty="0"/>
              <a:t> Rossel et al. (2015) SR</a:t>
            </a:r>
          </a:p>
        </p:txBody>
      </p:sp>
    </p:spTree>
    <p:extLst>
      <p:ext uri="{BB962C8B-B14F-4D97-AF65-F5344CB8AC3E}">
        <p14:creationId xmlns:p14="http://schemas.microsoft.com/office/powerpoint/2010/main" val="159344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8A0FA-9DD5-C34A-8A9C-6DE3B43527A6}"/>
              </a:ext>
            </a:extLst>
          </p:cNvPr>
          <p:cNvSpPr txBox="1"/>
          <p:nvPr/>
        </p:nvSpPr>
        <p:spPr>
          <a:xfrm>
            <a:off x="515939" y="549276"/>
            <a:ext cx="2316275" cy="461665"/>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rPr>
              <a:t>Postes occupes</a:t>
            </a:r>
          </a:p>
        </p:txBody>
      </p:sp>
      <p:sp>
        <p:nvSpPr>
          <p:cNvPr id="3" name="TextBox 2">
            <a:extLst>
              <a:ext uri="{FF2B5EF4-FFF2-40B4-BE49-F238E27FC236}">
                <a16:creationId xmlns:a16="http://schemas.microsoft.com/office/drawing/2014/main" id="{BFF6E5BE-ED16-0048-88DE-5D72514C3F27}"/>
              </a:ext>
            </a:extLst>
          </p:cNvPr>
          <p:cNvSpPr txBox="1"/>
          <p:nvPr/>
        </p:nvSpPr>
        <p:spPr>
          <a:xfrm>
            <a:off x="515939" y="1650384"/>
            <a:ext cx="11422063" cy="4708981"/>
          </a:xfrm>
          <a:prstGeom prst="rect">
            <a:avLst/>
          </a:prstGeom>
          <a:noFill/>
        </p:spPr>
        <p:txBody>
          <a:bodyPr wrap="square" rtlCol="0">
            <a:spAutoFit/>
          </a:bodyPr>
          <a:lstStyle/>
          <a:p>
            <a:r>
              <a:rPr lang="fr-FR" sz="2000" dirty="0">
                <a:latin typeface="Nanum Gothic" panose="020D0604000000000000" pitchFamily="34" charset="-127"/>
                <a:ea typeface="Nanum Gothic" panose="020D0604000000000000" pitchFamily="34" charset="-127"/>
              </a:rPr>
              <a:t>1996–2000 PhD </a:t>
            </a:r>
            <a:r>
              <a:rPr lang="fr-FR" sz="2000" dirty="0" err="1">
                <a:latin typeface="Nanum Gothic" panose="020D0604000000000000" pitchFamily="34" charset="-127"/>
                <a:ea typeface="Nanum Gothic" panose="020D0604000000000000" pitchFamily="34" charset="-127"/>
              </a:rPr>
              <a:t>Soil</a:t>
            </a:r>
            <a:r>
              <a:rPr lang="fr-FR" sz="2000" dirty="0">
                <a:latin typeface="Nanum Gothic" panose="020D0604000000000000" pitchFamily="34" charset="-127"/>
                <a:ea typeface="Nanum Gothic" panose="020D0604000000000000" pitchFamily="34" charset="-127"/>
              </a:rPr>
              <a:t> science, </a:t>
            </a:r>
            <a:r>
              <a:rPr lang="fr-FR" sz="2000" dirty="0" err="1">
                <a:latin typeface="Nanum Gothic" panose="020D0604000000000000" pitchFamily="34" charset="-127"/>
                <a:ea typeface="Nanum Gothic" panose="020D0604000000000000" pitchFamily="34" charset="-127"/>
              </a:rPr>
              <a:t>precision</a:t>
            </a:r>
            <a:r>
              <a:rPr lang="fr-FR" sz="2000" dirty="0">
                <a:latin typeface="Nanum Gothic" panose="020D0604000000000000" pitchFamily="34" charset="-127"/>
                <a:ea typeface="Nanum Gothic" panose="020D0604000000000000" pitchFamily="34" charset="-127"/>
              </a:rPr>
              <a:t> agriculture, </a:t>
            </a:r>
            <a:r>
              <a:rPr lang="fr-FR" sz="2000" dirty="0" err="1">
                <a:latin typeface="Nanum Gothic" panose="020D0604000000000000" pitchFamily="34" charset="-127"/>
                <a:ea typeface="Nanum Gothic" panose="020D0604000000000000" pitchFamily="34" charset="-127"/>
              </a:rPr>
              <a:t>Faculty</a:t>
            </a:r>
            <a:r>
              <a:rPr lang="fr-FR" sz="2000" dirty="0">
                <a:latin typeface="Nanum Gothic" panose="020D0604000000000000" pitchFamily="34" charset="-127"/>
                <a:ea typeface="Nanum Gothic" panose="020D0604000000000000" pitchFamily="34" charset="-127"/>
              </a:rPr>
              <a:t> of Agriculture, </a:t>
            </a:r>
            <a:r>
              <a:rPr lang="fr-FR" sz="2000" dirty="0" err="1">
                <a:latin typeface="Nanum Gothic" panose="020D0604000000000000" pitchFamily="34" charset="-127"/>
                <a:ea typeface="Nanum Gothic" panose="020D0604000000000000" pitchFamily="34" charset="-127"/>
              </a:rPr>
              <a:t>University</a:t>
            </a:r>
            <a:r>
              <a:rPr lang="fr-FR" sz="2000" dirty="0">
                <a:latin typeface="Nanum Gothic" panose="020D0604000000000000" pitchFamily="34" charset="-127"/>
                <a:ea typeface="Nanum Gothic" panose="020D0604000000000000" pitchFamily="34" charset="-127"/>
              </a:rPr>
              <a:t> of Sydney</a:t>
            </a:r>
          </a:p>
          <a:p>
            <a:endParaRPr lang="fr-FR" sz="2000" dirty="0">
              <a:latin typeface="Nanum Gothic" panose="020D0604000000000000" pitchFamily="34" charset="-127"/>
              <a:ea typeface="Nanum Gothic" panose="020D0604000000000000" pitchFamily="34" charset="-127"/>
            </a:endParaRPr>
          </a:p>
          <a:p>
            <a:r>
              <a:rPr lang="fr-FR" sz="2000" dirty="0">
                <a:latin typeface="Nanum Gothic" panose="020D0604000000000000" pitchFamily="34" charset="-127"/>
                <a:ea typeface="Nanum Gothic" panose="020D0604000000000000" pitchFamily="34" charset="-127"/>
              </a:rPr>
              <a:t>2000 </a:t>
            </a:r>
            <a:r>
              <a:rPr lang="fr-FR" sz="2000" dirty="0" err="1">
                <a:latin typeface="Nanum Gothic" panose="020D0604000000000000" pitchFamily="34" charset="-127"/>
                <a:ea typeface="Nanum Gothic" panose="020D0604000000000000" pitchFamily="34" charset="-127"/>
              </a:rPr>
              <a:t>Post-doctoral</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Researcher</a:t>
            </a:r>
            <a:r>
              <a:rPr lang="fr-FR" sz="2000" dirty="0">
                <a:latin typeface="Nanum Gothic" panose="020D0604000000000000" pitchFamily="34" charset="-127"/>
                <a:ea typeface="Nanum Gothic" panose="020D0604000000000000" pitchFamily="34" charset="-127"/>
              </a:rPr>
              <a:t>, Institut National de la Recherche Agronomique, Rennes, France. </a:t>
            </a:r>
          </a:p>
          <a:p>
            <a:endParaRPr lang="fr-FR" sz="2000" dirty="0">
              <a:latin typeface="Nanum Gothic" panose="020D0604000000000000" pitchFamily="34" charset="-127"/>
              <a:ea typeface="Nanum Gothic" panose="020D0604000000000000" pitchFamily="34" charset="-127"/>
            </a:endParaRPr>
          </a:p>
          <a:p>
            <a:r>
              <a:rPr lang="fr-FR" sz="2000" dirty="0">
                <a:latin typeface="Nanum Gothic" panose="020D0604000000000000" pitchFamily="34" charset="-127"/>
                <a:ea typeface="Nanum Gothic" panose="020D0604000000000000" pitchFamily="34" charset="-127"/>
              </a:rPr>
              <a:t>2001 </a:t>
            </a:r>
            <a:r>
              <a:rPr lang="fr-FR" sz="2000" dirty="0" err="1">
                <a:latin typeface="Nanum Gothic" panose="020D0604000000000000" pitchFamily="34" charset="-127"/>
                <a:ea typeface="Nanum Gothic" panose="020D0604000000000000" pitchFamily="34" charset="-127"/>
              </a:rPr>
              <a:t>Research</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Fellow</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Faculty</a:t>
            </a:r>
            <a:r>
              <a:rPr lang="fr-FR" sz="2000" dirty="0">
                <a:latin typeface="Nanum Gothic" panose="020D0604000000000000" pitchFamily="34" charset="-127"/>
                <a:ea typeface="Nanum Gothic" panose="020D0604000000000000" pitchFamily="34" charset="-127"/>
              </a:rPr>
              <a:t> of </a:t>
            </a:r>
            <a:r>
              <a:rPr lang="fr-FR" sz="2000" dirty="0" err="1">
                <a:latin typeface="Nanum Gothic" panose="020D0604000000000000" pitchFamily="34" charset="-127"/>
                <a:ea typeface="Nanum Gothic" panose="020D0604000000000000" pitchFamily="34" charset="-127"/>
              </a:rPr>
              <a:t>Agric</a:t>
            </a:r>
            <a:r>
              <a:rPr lang="fr-FR" sz="2000" dirty="0">
                <a:latin typeface="Nanum Gothic" panose="020D0604000000000000" pitchFamily="34" charset="-127"/>
                <a:ea typeface="Nanum Gothic" panose="020D0604000000000000" pitchFamily="34" charset="-127"/>
              </a:rPr>
              <a:t>., Food &amp; Natural </a:t>
            </a:r>
            <a:r>
              <a:rPr lang="fr-FR" sz="2000" dirty="0" err="1">
                <a:latin typeface="Nanum Gothic" panose="020D0604000000000000" pitchFamily="34" charset="-127"/>
                <a:ea typeface="Nanum Gothic" panose="020D0604000000000000" pitchFamily="34" charset="-127"/>
              </a:rPr>
              <a:t>Resources</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University</a:t>
            </a:r>
            <a:r>
              <a:rPr lang="fr-FR" sz="2000" dirty="0">
                <a:latin typeface="Nanum Gothic" panose="020D0604000000000000" pitchFamily="34" charset="-127"/>
                <a:ea typeface="Nanum Gothic" panose="020D0604000000000000" pitchFamily="34" charset="-127"/>
              </a:rPr>
              <a:t> of Sydney.</a:t>
            </a:r>
          </a:p>
          <a:p>
            <a:endParaRPr lang="fr-FR" sz="2000" dirty="0">
              <a:latin typeface="Nanum Gothic" panose="020D0604000000000000" pitchFamily="34" charset="-127"/>
              <a:ea typeface="Nanum Gothic" panose="020D0604000000000000" pitchFamily="34" charset="-127"/>
            </a:endParaRPr>
          </a:p>
          <a:p>
            <a:r>
              <a:rPr lang="fr-FR" sz="2000" dirty="0">
                <a:latin typeface="Nanum Gothic" panose="020D0604000000000000" pitchFamily="34" charset="-127"/>
                <a:ea typeface="Nanum Gothic" panose="020D0604000000000000" pitchFamily="34" charset="-127"/>
              </a:rPr>
              <a:t>2005 Senior </a:t>
            </a:r>
            <a:r>
              <a:rPr lang="fr-FR" sz="2000" dirty="0" err="1">
                <a:latin typeface="Nanum Gothic" panose="020D0604000000000000" pitchFamily="34" charset="-127"/>
                <a:ea typeface="Nanum Gothic" panose="020D0604000000000000" pitchFamily="34" charset="-127"/>
              </a:rPr>
              <a:t>Research</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Fellow</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Faculty</a:t>
            </a:r>
            <a:r>
              <a:rPr lang="fr-FR" sz="2000" dirty="0">
                <a:latin typeface="Nanum Gothic" panose="020D0604000000000000" pitchFamily="34" charset="-127"/>
                <a:ea typeface="Nanum Gothic" panose="020D0604000000000000" pitchFamily="34" charset="-127"/>
              </a:rPr>
              <a:t> of </a:t>
            </a:r>
            <a:r>
              <a:rPr lang="fr-FR" sz="2000" dirty="0" err="1">
                <a:latin typeface="Nanum Gothic" panose="020D0604000000000000" pitchFamily="34" charset="-127"/>
                <a:ea typeface="Nanum Gothic" panose="020D0604000000000000" pitchFamily="34" charset="-127"/>
              </a:rPr>
              <a:t>Agric</a:t>
            </a:r>
            <a:r>
              <a:rPr lang="fr-FR" sz="2000" dirty="0">
                <a:latin typeface="Nanum Gothic" panose="020D0604000000000000" pitchFamily="34" charset="-127"/>
                <a:ea typeface="Nanum Gothic" panose="020D0604000000000000" pitchFamily="34" charset="-127"/>
              </a:rPr>
              <a:t>., Food &amp; Natural </a:t>
            </a:r>
            <a:r>
              <a:rPr lang="fr-FR" sz="2000" dirty="0" err="1">
                <a:latin typeface="Nanum Gothic" panose="020D0604000000000000" pitchFamily="34" charset="-127"/>
                <a:ea typeface="Nanum Gothic" panose="020D0604000000000000" pitchFamily="34" charset="-127"/>
              </a:rPr>
              <a:t>Resources</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University</a:t>
            </a:r>
            <a:r>
              <a:rPr lang="fr-FR" sz="2000" dirty="0">
                <a:latin typeface="Nanum Gothic" panose="020D0604000000000000" pitchFamily="34" charset="-127"/>
                <a:ea typeface="Nanum Gothic" panose="020D0604000000000000" pitchFamily="34" charset="-127"/>
              </a:rPr>
              <a:t> of Sydney.</a:t>
            </a:r>
          </a:p>
          <a:p>
            <a:endParaRPr lang="fr-FR" sz="2000" dirty="0">
              <a:latin typeface="Nanum Gothic" panose="020D0604000000000000" pitchFamily="34" charset="-127"/>
              <a:ea typeface="Nanum Gothic" panose="020D0604000000000000" pitchFamily="34" charset="-127"/>
            </a:endParaRPr>
          </a:p>
          <a:p>
            <a:r>
              <a:rPr lang="fr-FR" sz="2000" dirty="0">
                <a:latin typeface="Nanum Gothic" panose="020D0604000000000000" pitchFamily="34" charset="-127"/>
                <a:ea typeface="Nanum Gothic" panose="020D0604000000000000" pitchFamily="34" charset="-127"/>
              </a:rPr>
              <a:t>2008 Principal </a:t>
            </a:r>
            <a:r>
              <a:rPr lang="fr-FR" sz="2000" dirty="0" err="1">
                <a:latin typeface="Nanum Gothic" panose="020D0604000000000000" pitchFamily="34" charset="-127"/>
                <a:ea typeface="Nanum Gothic" panose="020D0604000000000000" pitchFamily="34" charset="-127"/>
              </a:rPr>
              <a:t>Research</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Scientist</a:t>
            </a:r>
            <a:r>
              <a:rPr lang="fr-FR" sz="2000" dirty="0">
                <a:latin typeface="Nanum Gothic" panose="020D0604000000000000" pitchFamily="34" charset="-127"/>
                <a:ea typeface="Nanum Gothic" panose="020D0604000000000000" pitchFamily="34" charset="-127"/>
              </a:rPr>
              <a:t>, CSIRO.</a:t>
            </a:r>
          </a:p>
          <a:p>
            <a:endParaRPr lang="fr-FR" sz="2000" dirty="0">
              <a:latin typeface="Nanum Gothic" panose="020D0604000000000000" pitchFamily="34" charset="-127"/>
              <a:ea typeface="Nanum Gothic" panose="020D0604000000000000" pitchFamily="34" charset="-127"/>
            </a:endParaRPr>
          </a:p>
          <a:p>
            <a:r>
              <a:rPr lang="fr-FR" sz="2000" dirty="0">
                <a:latin typeface="Nanum Gothic" panose="020D0604000000000000" pitchFamily="34" charset="-127"/>
                <a:ea typeface="Nanum Gothic" panose="020D0604000000000000" pitchFamily="34" charset="-127"/>
              </a:rPr>
              <a:t>2016 Senior Principal </a:t>
            </a:r>
            <a:r>
              <a:rPr lang="fr-FR" sz="2000" dirty="0" err="1">
                <a:latin typeface="Nanum Gothic" panose="020D0604000000000000" pitchFamily="34" charset="-127"/>
                <a:ea typeface="Nanum Gothic" panose="020D0604000000000000" pitchFamily="34" charset="-127"/>
              </a:rPr>
              <a:t>Research</a:t>
            </a:r>
            <a:r>
              <a:rPr lang="fr-FR" sz="2000" dirty="0">
                <a:latin typeface="Nanum Gothic" panose="020D0604000000000000" pitchFamily="34" charset="-127"/>
                <a:ea typeface="Nanum Gothic" panose="020D0604000000000000" pitchFamily="34" charset="-127"/>
              </a:rPr>
              <a:t> </a:t>
            </a:r>
            <a:r>
              <a:rPr lang="fr-FR" sz="2000" dirty="0" err="1">
                <a:latin typeface="Nanum Gothic" panose="020D0604000000000000" pitchFamily="34" charset="-127"/>
                <a:ea typeface="Nanum Gothic" panose="020D0604000000000000" pitchFamily="34" charset="-127"/>
              </a:rPr>
              <a:t>Scientist</a:t>
            </a:r>
            <a:r>
              <a:rPr lang="fr-FR" sz="2000" dirty="0">
                <a:latin typeface="Nanum Gothic" panose="020D0604000000000000" pitchFamily="34" charset="-127"/>
                <a:ea typeface="Nanum Gothic" panose="020D0604000000000000" pitchFamily="34" charset="-127"/>
              </a:rPr>
              <a:t> CSIRO.</a:t>
            </a:r>
          </a:p>
          <a:p>
            <a:br>
              <a:rPr lang="fr-FR" sz="2000" dirty="0">
                <a:latin typeface="Nanum Gothic" panose="020D0604000000000000" pitchFamily="34" charset="-127"/>
                <a:ea typeface="Nanum Gothic" panose="020D0604000000000000" pitchFamily="34" charset="-127"/>
              </a:rPr>
            </a:br>
            <a:endParaRPr lang="fr-FR" sz="2000" dirty="0">
              <a:latin typeface="Nanum Gothic" panose="020D0604000000000000" pitchFamily="34" charset="-127"/>
              <a:ea typeface="Nanum Gothic" panose="020D0604000000000000" pitchFamily="34" charset="-127"/>
            </a:endParaRPr>
          </a:p>
          <a:p>
            <a:r>
              <a:rPr lang="fr-FR" sz="2000" dirty="0">
                <a:latin typeface="Nanum Gothic" panose="020D0604000000000000" pitchFamily="34" charset="-127"/>
                <a:ea typeface="Nanum Gothic" panose="020D0604000000000000" pitchFamily="34" charset="-127"/>
              </a:rPr>
              <a:t>2015–17 </a:t>
            </a:r>
            <a:r>
              <a:rPr lang="fr-FR" sz="2000" dirty="0" err="1">
                <a:latin typeface="Nanum Gothic" panose="020D0604000000000000" pitchFamily="34" charset="-127"/>
                <a:ea typeface="Nanum Gothic" panose="020D0604000000000000" pitchFamily="34" charset="-127"/>
              </a:rPr>
              <a:t>Visiting</a:t>
            </a:r>
            <a:r>
              <a:rPr lang="fr-FR" sz="2000" dirty="0">
                <a:latin typeface="Nanum Gothic" panose="020D0604000000000000" pitchFamily="34" charset="-127"/>
                <a:ea typeface="Nanum Gothic" panose="020D0604000000000000" pitchFamily="34" charset="-127"/>
              </a:rPr>
              <a:t> Professor High-end </a:t>
            </a:r>
            <a:r>
              <a:rPr lang="fr-FR" sz="2000" dirty="0" err="1">
                <a:latin typeface="Nanum Gothic" panose="020D0604000000000000" pitchFamily="34" charset="-127"/>
                <a:ea typeface="Nanum Gothic" panose="020D0604000000000000" pitchFamily="34" charset="-127"/>
              </a:rPr>
              <a:t>foreign</a:t>
            </a:r>
            <a:r>
              <a:rPr lang="fr-FR" sz="2000" dirty="0">
                <a:latin typeface="Nanum Gothic" panose="020D0604000000000000" pitchFamily="34" charset="-127"/>
                <a:ea typeface="Nanum Gothic" panose="020D0604000000000000" pitchFamily="34" charset="-127"/>
              </a:rPr>
              <a:t> expert Zhejiang </a:t>
            </a:r>
            <a:r>
              <a:rPr lang="fr-FR" sz="2000" dirty="0" err="1">
                <a:latin typeface="Nanum Gothic" panose="020D0604000000000000" pitchFamily="34" charset="-127"/>
                <a:ea typeface="Nanum Gothic" panose="020D0604000000000000" pitchFamily="34" charset="-127"/>
              </a:rPr>
              <a:t>University</a:t>
            </a:r>
            <a:r>
              <a:rPr lang="fr-FR" sz="2000" dirty="0">
                <a:latin typeface="Nanum Gothic" panose="020D0604000000000000" pitchFamily="34" charset="-127"/>
                <a:ea typeface="Nanum Gothic" panose="020D0604000000000000" pitchFamily="34" charset="-127"/>
              </a:rPr>
              <a:t>, Hangzhou, China. </a:t>
            </a:r>
          </a:p>
          <a:p>
            <a:endParaRPr lang="fr-FR" sz="2000" dirty="0">
              <a:latin typeface="Nanum Gothic" panose="020D0604000000000000" pitchFamily="34" charset="-127"/>
              <a:ea typeface="Nanum Gothic" panose="020D0604000000000000" pitchFamily="34" charset="-127"/>
            </a:endParaRPr>
          </a:p>
        </p:txBody>
      </p:sp>
    </p:spTree>
    <p:extLst>
      <p:ext uri="{BB962C8B-B14F-4D97-AF65-F5344CB8AC3E}">
        <p14:creationId xmlns:p14="http://schemas.microsoft.com/office/powerpoint/2010/main" val="140885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15937" y="549275"/>
            <a:ext cx="10571163" cy="461665"/>
          </a:xfrm>
          <a:prstGeom prst="rect">
            <a:avLst/>
          </a:prstGeom>
        </p:spPr>
        <p:txBody>
          <a:bodyPr wrap="square">
            <a:spAutoFit/>
          </a:bodyPr>
          <a:lstStyle/>
          <a:p>
            <a:pPr marL="342891" indent="-342891">
              <a:buFont typeface="+mj-lt"/>
              <a:buAutoNum type="arabicPeriod" startAt="3"/>
            </a:pPr>
            <a:r>
              <a:rPr lang="fr-FR" sz="2400" b="1" dirty="0">
                <a:latin typeface="Nanum Gothic" panose="020D0604000000000000" pitchFamily="34" charset="-127"/>
                <a:ea typeface="Nanum Gothic" panose="020D0604000000000000" pitchFamily="34" charset="-127"/>
              </a:rPr>
              <a:t>Différentes méthodes pour répondre à différentes questions</a:t>
            </a:r>
          </a:p>
        </p:txBody>
      </p:sp>
      <p:sp>
        <p:nvSpPr>
          <p:cNvPr id="6" name="TextBox 5">
            <a:extLst>
              <a:ext uri="{FF2B5EF4-FFF2-40B4-BE49-F238E27FC236}">
                <a16:creationId xmlns:a16="http://schemas.microsoft.com/office/drawing/2014/main" id="{E7DCC67F-D469-EF4B-993B-232A95CCB622}"/>
              </a:ext>
            </a:extLst>
          </p:cNvPr>
          <p:cNvSpPr txBox="1"/>
          <p:nvPr/>
        </p:nvSpPr>
        <p:spPr>
          <a:xfrm>
            <a:off x="515938" y="1201073"/>
            <a:ext cx="4038034" cy="5632311"/>
          </a:xfrm>
          <a:prstGeom prst="rect">
            <a:avLst/>
          </a:prstGeom>
          <a:noFill/>
        </p:spPr>
        <p:txBody>
          <a:bodyPr wrap="square" rtlCol="0">
            <a:spAutoFit/>
          </a:bodyPr>
          <a:lstStyle/>
          <a:p>
            <a:pPr marL="342900" indent="-342900">
              <a:buFont typeface="Arial" panose="020B0604020202020204" pitchFamily="34" charset="0"/>
              <a:buChar char="•"/>
            </a:pPr>
            <a:r>
              <a:rPr lang="fr-FR" sz="2400" dirty="0"/>
              <a:t>Minéralogie argileuse</a:t>
            </a:r>
            <a:br>
              <a:rPr lang="fr-FR" sz="2400" dirty="0"/>
            </a:br>
            <a:br>
              <a:rPr lang="fr-FR" sz="2400" dirty="0"/>
            </a:br>
            <a:endParaRPr lang="fr-FR" sz="2400" dirty="0"/>
          </a:p>
          <a:p>
            <a:pPr marL="342900" indent="-342900">
              <a:buFont typeface="Arial" panose="020B0604020202020204" pitchFamily="34" charset="0"/>
              <a:buChar char="•"/>
            </a:pPr>
            <a:r>
              <a:rPr lang="fr-FR" sz="2400" dirty="0"/>
              <a:t>Fe-oxydes et couleur </a:t>
            </a:r>
            <a:br>
              <a:rPr lang="fr-FR" sz="2400" dirty="0"/>
            </a:br>
            <a:endParaRPr lang="fr-FR" sz="2400" dirty="0"/>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Érosion du sol</a:t>
            </a:r>
            <a:br>
              <a:rPr lang="fr-FR" sz="2400" dirty="0"/>
            </a:br>
            <a:endParaRPr lang="fr-FR" sz="2400" dirty="0"/>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Stocks totaux de P</a:t>
            </a:r>
            <a:br>
              <a:rPr lang="fr-FR" sz="2400" dirty="0"/>
            </a:br>
            <a:endParaRPr lang="fr-FR" sz="2400" dirty="0"/>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Classification australienne des sols</a:t>
            </a:r>
          </a:p>
          <a:p>
            <a:pPr marL="342900" indent="-342900">
              <a:buFont typeface="Arial" panose="020B0604020202020204" pitchFamily="34" charset="0"/>
              <a:buChar char="•"/>
            </a:pPr>
            <a:endParaRPr lang="fr-FR" sz="2400" dirty="0"/>
          </a:p>
        </p:txBody>
      </p:sp>
      <p:pic>
        <p:nvPicPr>
          <p:cNvPr id="15" name="Picture 14" descr="graphical abstract2.jpg">
            <a:extLst>
              <a:ext uri="{FF2B5EF4-FFF2-40B4-BE49-F238E27FC236}">
                <a16:creationId xmlns:a16="http://schemas.microsoft.com/office/drawing/2014/main" id="{F64C63E0-F1A8-B64E-A1B1-D038ED612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88" y="1092212"/>
            <a:ext cx="3495574" cy="2522526"/>
          </a:xfrm>
          <a:prstGeom prst="rect">
            <a:avLst/>
          </a:prstGeom>
        </p:spPr>
      </p:pic>
      <p:pic>
        <p:nvPicPr>
          <p:cNvPr id="4" name="Picture 3">
            <a:extLst>
              <a:ext uri="{FF2B5EF4-FFF2-40B4-BE49-F238E27FC236}">
                <a16:creationId xmlns:a16="http://schemas.microsoft.com/office/drawing/2014/main" id="{A95B187F-8FFF-9D4D-808F-C48153DADCE3}"/>
              </a:ext>
            </a:extLst>
          </p:cNvPr>
          <p:cNvPicPr>
            <a:picLocks noChangeAspect="1"/>
          </p:cNvPicPr>
          <p:nvPr/>
        </p:nvPicPr>
        <p:blipFill>
          <a:blip r:embed="rId4"/>
          <a:stretch>
            <a:fillRect/>
          </a:stretch>
        </p:blipFill>
        <p:spPr>
          <a:xfrm>
            <a:off x="4383962" y="1092212"/>
            <a:ext cx="3468813" cy="2693975"/>
          </a:xfrm>
          <a:prstGeom prst="rect">
            <a:avLst/>
          </a:prstGeom>
        </p:spPr>
      </p:pic>
      <p:pic>
        <p:nvPicPr>
          <p:cNvPr id="21" name="Picture 20" descr="tp030w_aver.jpg">
            <a:extLst>
              <a:ext uri="{FF2B5EF4-FFF2-40B4-BE49-F238E27FC236}">
                <a16:creationId xmlns:a16="http://schemas.microsoft.com/office/drawing/2014/main" id="{4D0A5294-A9DF-684D-9BB8-F767BFBE16F7}"/>
              </a:ext>
            </a:extLst>
          </p:cNvPr>
          <p:cNvPicPr>
            <a:picLocks noChangeAspect="1"/>
          </p:cNvPicPr>
          <p:nvPr/>
        </p:nvPicPr>
        <p:blipFill rotWithShape="1">
          <a:blip r:embed="rId5">
            <a:extLst>
              <a:ext uri="{28A0092B-C50C-407E-A947-70E740481C1C}">
                <a14:useLocalDpi xmlns:a14="http://schemas.microsoft.com/office/drawing/2010/main" val="0"/>
              </a:ext>
            </a:extLst>
          </a:blip>
          <a:srcRect l="7962" r="8453"/>
          <a:stretch/>
        </p:blipFill>
        <p:spPr>
          <a:xfrm>
            <a:off x="6973677" y="4199593"/>
            <a:ext cx="2497941" cy="2241378"/>
          </a:xfrm>
          <a:prstGeom prst="rect">
            <a:avLst/>
          </a:prstGeom>
        </p:spPr>
      </p:pic>
      <p:sp>
        <p:nvSpPr>
          <p:cNvPr id="23" name="TextBox 22">
            <a:extLst>
              <a:ext uri="{FF2B5EF4-FFF2-40B4-BE49-F238E27FC236}">
                <a16:creationId xmlns:a16="http://schemas.microsoft.com/office/drawing/2014/main" id="{769ECD97-25E9-BC40-BA56-BA480B5FC6FE}"/>
              </a:ext>
            </a:extLst>
          </p:cNvPr>
          <p:cNvSpPr txBox="1"/>
          <p:nvPr/>
        </p:nvSpPr>
        <p:spPr>
          <a:xfrm>
            <a:off x="515938" y="1643436"/>
            <a:ext cx="2620269" cy="338554"/>
          </a:xfrm>
          <a:prstGeom prst="rect">
            <a:avLst/>
          </a:prstGeom>
          <a:noFill/>
        </p:spPr>
        <p:txBody>
          <a:bodyPr wrap="none" rtlCol="0">
            <a:spAutoFit/>
          </a:bodyPr>
          <a:lstStyle/>
          <a:p>
            <a:r>
              <a:rPr lang="fr-FR" sz="1600" dirty="0" err="1"/>
              <a:t>Viscarra</a:t>
            </a:r>
            <a:r>
              <a:rPr lang="fr-FR" sz="1600" dirty="0"/>
              <a:t> Rossel (2011) JGR-ES</a:t>
            </a:r>
          </a:p>
        </p:txBody>
      </p:sp>
      <p:sp>
        <p:nvSpPr>
          <p:cNvPr id="24" name="TextBox 23">
            <a:extLst>
              <a:ext uri="{FF2B5EF4-FFF2-40B4-BE49-F238E27FC236}">
                <a16:creationId xmlns:a16="http://schemas.microsoft.com/office/drawing/2014/main" id="{1EFDB202-2278-924C-A75F-5313FA589222}"/>
              </a:ext>
            </a:extLst>
          </p:cNvPr>
          <p:cNvSpPr txBox="1"/>
          <p:nvPr/>
        </p:nvSpPr>
        <p:spPr>
          <a:xfrm>
            <a:off x="561524" y="3822837"/>
            <a:ext cx="3373103" cy="338554"/>
          </a:xfrm>
          <a:prstGeom prst="rect">
            <a:avLst/>
          </a:prstGeom>
          <a:noFill/>
        </p:spPr>
        <p:txBody>
          <a:bodyPr wrap="none" rtlCol="0">
            <a:spAutoFit/>
          </a:bodyPr>
          <a:lstStyle/>
          <a:p>
            <a:r>
              <a:rPr lang="fr-FR" sz="1600" dirty="0" err="1"/>
              <a:t>Teng</a:t>
            </a:r>
            <a:r>
              <a:rPr lang="fr-FR" sz="1600" dirty="0"/>
              <a:t>, </a:t>
            </a:r>
            <a:r>
              <a:rPr lang="fr-FR" sz="1600" dirty="0" err="1"/>
              <a:t>Viscarra</a:t>
            </a:r>
            <a:r>
              <a:rPr lang="fr-FR" sz="1600" dirty="0"/>
              <a:t> Rossel et al. (2016) EMS</a:t>
            </a:r>
          </a:p>
        </p:txBody>
      </p:sp>
      <p:sp>
        <p:nvSpPr>
          <p:cNvPr id="25" name="TextBox 24">
            <a:extLst>
              <a:ext uri="{FF2B5EF4-FFF2-40B4-BE49-F238E27FC236}">
                <a16:creationId xmlns:a16="http://schemas.microsoft.com/office/drawing/2014/main" id="{89F3E359-0C6D-F74A-9C92-710D5EF18BAF}"/>
              </a:ext>
            </a:extLst>
          </p:cNvPr>
          <p:cNvSpPr txBox="1"/>
          <p:nvPr/>
        </p:nvSpPr>
        <p:spPr>
          <a:xfrm>
            <a:off x="444366" y="2698748"/>
            <a:ext cx="3079241" cy="338554"/>
          </a:xfrm>
          <a:prstGeom prst="rect">
            <a:avLst/>
          </a:prstGeom>
          <a:noFill/>
        </p:spPr>
        <p:txBody>
          <a:bodyPr wrap="none" rtlCol="0">
            <a:spAutoFit/>
          </a:bodyPr>
          <a:lstStyle/>
          <a:p>
            <a:r>
              <a:rPr lang="fr-FR" sz="1600" dirty="0" err="1"/>
              <a:t>Viscarra</a:t>
            </a:r>
            <a:r>
              <a:rPr lang="fr-FR" sz="1600" dirty="0"/>
              <a:t> Rossel et al. (2010) JGR-ES</a:t>
            </a:r>
          </a:p>
        </p:txBody>
      </p:sp>
      <p:sp>
        <p:nvSpPr>
          <p:cNvPr id="26" name="TextBox 25">
            <a:extLst>
              <a:ext uri="{FF2B5EF4-FFF2-40B4-BE49-F238E27FC236}">
                <a16:creationId xmlns:a16="http://schemas.microsoft.com/office/drawing/2014/main" id="{0AE5206F-8E71-0D44-A8A9-0930A26EA15B}"/>
              </a:ext>
            </a:extLst>
          </p:cNvPr>
          <p:cNvSpPr txBox="1"/>
          <p:nvPr/>
        </p:nvSpPr>
        <p:spPr>
          <a:xfrm>
            <a:off x="515936" y="4916884"/>
            <a:ext cx="3205814" cy="338554"/>
          </a:xfrm>
          <a:prstGeom prst="rect">
            <a:avLst/>
          </a:prstGeom>
          <a:noFill/>
        </p:spPr>
        <p:txBody>
          <a:bodyPr wrap="none" rtlCol="0">
            <a:spAutoFit/>
          </a:bodyPr>
          <a:lstStyle/>
          <a:p>
            <a:r>
              <a:rPr lang="fr-FR" sz="1600" dirty="0" err="1"/>
              <a:t>Viscarra</a:t>
            </a:r>
            <a:r>
              <a:rPr lang="fr-FR" sz="1600" dirty="0"/>
              <a:t> Rossel &amp; </a:t>
            </a:r>
            <a:r>
              <a:rPr lang="fr-FR" sz="1600" dirty="0" err="1"/>
              <a:t>Bui</a:t>
            </a:r>
            <a:r>
              <a:rPr lang="fr-FR" sz="1600" dirty="0"/>
              <a:t> (2015) STOTEN</a:t>
            </a:r>
          </a:p>
        </p:txBody>
      </p:sp>
      <p:sp>
        <p:nvSpPr>
          <p:cNvPr id="27" name="TextBox 26">
            <a:extLst>
              <a:ext uri="{FF2B5EF4-FFF2-40B4-BE49-F238E27FC236}">
                <a16:creationId xmlns:a16="http://schemas.microsoft.com/office/drawing/2014/main" id="{01141D3D-2BB3-8C41-ADEF-EED79C3AD2A8}"/>
              </a:ext>
            </a:extLst>
          </p:cNvPr>
          <p:cNvSpPr txBox="1"/>
          <p:nvPr/>
        </p:nvSpPr>
        <p:spPr>
          <a:xfrm>
            <a:off x="509159" y="6393202"/>
            <a:ext cx="3582199" cy="338554"/>
          </a:xfrm>
          <a:prstGeom prst="rect">
            <a:avLst/>
          </a:prstGeom>
          <a:noFill/>
        </p:spPr>
        <p:txBody>
          <a:bodyPr wrap="none" rtlCol="0">
            <a:spAutoFit/>
          </a:bodyPr>
          <a:lstStyle/>
          <a:p>
            <a:r>
              <a:rPr lang="fr-FR" sz="1600" dirty="0" err="1"/>
              <a:t>Teng</a:t>
            </a:r>
            <a:r>
              <a:rPr lang="fr-FR" sz="1600" dirty="0"/>
              <a:t>, </a:t>
            </a:r>
            <a:r>
              <a:rPr lang="fr-FR" sz="1600" dirty="0" err="1"/>
              <a:t>Viscarra</a:t>
            </a:r>
            <a:r>
              <a:rPr lang="fr-FR" sz="1600" dirty="0"/>
              <a:t> Rossel et al. (2018) </a:t>
            </a:r>
            <a:r>
              <a:rPr lang="fr-FR" sz="1600" dirty="0" err="1"/>
              <a:t>Catena</a:t>
            </a:r>
            <a:endParaRPr lang="fr-FR" sz="1600" dirty="0"/>
          </a:p>
        </p:txBody>
      </p:sp>
      <p:grpSp>
        <p:nvGrpSpPr>
          <p:cNvPr id="29" name="Group 28">
            <a:extLst>
              <a:ext uri="{FF2B5EF4-FFF2-40B4-BE49-F238E27FC236}">
                <a16:creationId xmlns:a16="http://schemas.microsoft.com/office/drawing/2014/main" id="{0BCC1662-CB65-9647-93F8-6E9CB956FF64}"/>
              </a:ext>
            </a:extLst>
          </p:cNvPr>
          <p:cNvGrpSpPr/>
          <p:nvPr/>
        </p:nvGrpSpPr>
        <p:grpSpPr>
          <a:xfrm>
            <a:off x="9491164" y="4188193"/>
            <a:ext cx="2643564" cy="2205009"/>
            <a:chOff x="9493652" y="4360496"/>
            <a:chExt cx="2656104" cy="2194775"/>
          </a:xfrm>
        </p:grpSpPr>
        <p:pic>
          <p:nvPicPr>
            <p:cNvPr id="22" name="Picture 21">
              <a:extLst>
                <a:ext uri="{FF2B5EF4-FFF2-40B4-BE49-F238E27FC236}">
                  <a16:creationId xmlns:a16="http://schemas.microsoft.com/office/drawing/2014/main" id="{10E97B7F-93AE-0147-A123-E9DF733AE403}"/>
                </a:ext>
              </a:extLst>
            </p:cNvPr>
            <p:cNvPicPr>
              <a:picLocks noChangeAspect="1"/>
            </p:cNvPicPr>
            <p:nvPr/>
          </p:nvPicPr>
          <p:blipFill rotWithShape="1">
            <a:blip r:embed="rId6"/>
            <a:srcRect t="4062"/>
            <a:stretch/>
          </p:blipFill>
          <p:spPr>
            <a:xfrm>
              <a:off x="9493652" y="4360497"/>
              <a:ext cx="2656104" cy="2194774"/>
            </a:xfrm>
            <a:prstGeom prst="rect">
              <a:avLst/>
            </a:prstGeom>
          </p:spPr>
        </p:pic>
        <p:sp>
          <p:nvSpPr>
            <p:cNvPr id="28" name="Rectangle 27">
              <a:extLst>
                <a:ext uri="{FF2B5EF4-FFF2-40B4-BE49-F238E27FC236}">
                  <a16:creationId xmlns:a16="http://schemas.microsoft.com/office/drawing/2014/main" id="{AC21AE9D-51B7-0D4B-882B-615E8AC7B417}"/>
                </a:ext>
              </a:extLst>
            </p:cNvPr>
            <p:cNvSpPr/>
            <p:nvPr/>
          </p:nvSpPr>
          <p:spPr>
            <a:xfrm>
              <a:off x="9493652" y="4360496"/>
              <a:ext cx="379011" cy="325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1" name="Picture 30">
            <a:extLst>
              <a:ext uri="{FF2B5EF4-FFF2-40B4-BE49-F238E27FC236}">
                <a16:creationId xmlns:a16="http://schemas.microsoft.com/office/drawing/2014/main" id="{540C06BD-2E56-2C49-98BC-3D1678C6E0AB}"/>
              </a:ext>
            </a:extLst>
          </p:cNvPr>
          <p:cNvPicPr>
            <a:picLocks noChangeAspect="1"/>
          </p:cNvPicPr>
          <p:nvPr/>
        </p:nvPicPr>
        <p:blipFill>
          <a:blip r:embed="rId7"/>
          <a:stretch>
            <a:fillRect/>
          </a:stretch>
        </p:blipFill>
        <p:spPr>
          <a:xfrm>
            <a:off x="9740309" y="6101752"/>
            <a:ext cx="1585072" cy="464247"/>
          </a:xfrm>
          <a:prstGeom prst="rect">
            <a:avLst/>
          </a:prstGeom>
        </p:spPr>
      </p:pic>
      <p:pic>
        <p:nvPicPr>
          <p:cNvPr id="34" name="Picture 33">
            <a:extLst>
              <a:ext uri="{FF2B5EF4-FFF2-40B4-BE49-F238E27FC236}">
                <a16:creationId xmlns:a16="http://schemas.microsoft.com/office/drawing/2014/main" id="{DB76B43E-AAE3-AF45-A88C-48380681CAFC}"/>
              </a:ext>
            </a:extLst>
          </p:cNvPr>
          <p:cNvPicPr>
            <a:picLocks noChangeAspect="1"/>
          </p:cNvPicPr>
          <p:nvPr/>
        </p:nvPicPr>
        <p:blipFill>
          <a:blip r:embed="rId8"/>
          <a:stretch>
            <a:fillRect/>
          </a:stretch>
        </p:blipFill>
        <p:spPr>
          <a:xfrm>
            <a:off x="7334589" y="6101752"/>
            <a:ext cx="1344063" cy="332000"/>
          </a:xfrm>
          <a:prstGeom prst="rect">
            <a:avLst/>
          </a:prstGeom>
        </p:spPr>
      </p:pic>
      <p:pic>
        <p:nvPicPr>
          <p:cNvPr id="39" name="Picture 38">
            <a:extLst>
              <a:ext uri="{FF2B5EF4-FFF2-40B4-BE49-F238E27FC236}">
                <a16:creationId xmlns:a16="http://schemas.microsoft.com/office/drawing/2014/main" id="{F1B839FD-D7D6-4B47-83CB-F0357CBA8C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292918" y="4199593"/>
            <a:ext cx="2756507" cy="2209958"/>
          </a:xfrm>
          <a:prstGeom prst="rect">
            <a:avLst/>
          </a:prstGeom>
        </p:spPr>
      </p:pic>
    </p:spTree>
    <p:extLst>
      <p:ext uri="{BB962C8B-B14F-4D97-AF65-F5344CB8AC3E}">
        <p14:creationId xmlns:p14="http://schemas.microsoft.com/office/powerpoint/2010/main" val="302546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1F2BB-6537-7748-936C-305E89C50440}"/>
              </a:ext>
            </a:extLst>
          </p:cNvPr>
          <p:cNvSpPr/>
          <p:nvPr/>
        </p:nvSpPr>
        <p:spPr>
          <a:xfrm>
            <a:off x="515939" y="549277"/>
            <a:ext cx="11371263" cy="461665"/>
          </a:xfrm>
          <a:prstGeom prst="rect">
            <a:avLst/>
          </a:prstGeom>
        </p:spPr>
        <p:txBody>
          <a:bodyPr wrap="square">
            <a:spAutoFit/>
          </a:bodyPr>
          <a:lstStyle/>
          <a:p>
            <a:pPr marL="457189" indent="-457189">
              <a:buFont typeface="+mj-lt"/>
              <a:buAutoNum type="arabicPeriod" startAt="4"/>
            </a:pPr>
            <a:r>
              <a:rPr lang="fr-FR" sz="2400" b="1" dirty="0">
                <a:latin typeface="Nanum Gothic" panose="020D0604000000000000" pitchFamily="34" charset="-127"/>
                <a:ea typeface="Nanum Gothic" panose="020D0604000000000000" pitchFamily="34" charset="-127"/>
              </a:rPr>
              <a:t>Stocks de carbone organique du sol, composition et vulnérabilité</a:t>
            </a:r>
          </a:p>
        </p:txBody>
      </p:sp>
      <p:sp>
        <p:nvSpPr>
          <p:cNvPr id="3" name="TextBox 2">
            <a:extLst>
              <a:ext uri="{FF2B5EF4-FFF2-40B4-BE49-F238E27FC236}">
                <a16:creationId xmlns:a16="http://schemas.microsoft.com/office/drawing/2014/main" id="{E2C5C9EF-15F3-D446-A938-054FAE9336B4}"/>
              </a:ext>
            </a:extLst>
          </p:cNvPr>
          <p:cNvSpPr txBox="1"/>
          <p:nvPr/>
        </p:nvSpPr>
        <p:spPr>
          <a:xfrm>
            <a:off x="515939" y="1262556"/>
            <a:ext cx="4977958"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t>Stocks de C organiques de base pour l'Australie</a:t>
            </a:r>
          </a:p>
        </p:txBody>
      </p:sp>
      <p:pic>
        <p:nvPicPr>
          <p:cNvPr id="15" name="Picture 14">
            <a:extLst>
              <a:ext uri="{FF2B5EF4-FFF2-40B4-BE49-F238E27FC236}">
                <a16:creationId xmlns:a16="http://schemas.microsoft.com/office/drawing/2014/main" id="{E3979108-5E23-1945-84B7-3A5DF2528CB9}"/>
              </a:ext>
            </a:extLst>
          </p:cNvPr>
          <p:cNvPicPr>
            <a:picLocks noChangeAspect="1"/>
          </p:cNvPicPr>
          <p:nvPr/>
        </p:nvPicPr>
        <p:blipFill>
          <a:blip r:embed="rId3"/>
          <a:stretch>
            <a:fillRect/>
          </a:stretch>
        </p:blipFill>
        <p:spPr>
          <a:xfrm>
            <a:off x="5502284" y="1122766"/>
            <a:ext cx="6433851" cy="2693663"/>
          </a:xfrm>
          <a:prstGeom prst="rect">
            <a:avLst/>
          </a:prstGeom>
        </p:spPr>
      </p:pic>
      <p:sp>
        <p:nvSpPr>
          <p:cNvPr id="28" name="TextBox 27">
            <a:extLst>
              <a:ext uri="{FF2B5EF4-FFF2-40B4-BE49-F238E27FC236}">
                <a16:creationId xmlns:a16="http://schemas.microsoft.com/office/drawing/2014/main" id="{F97CC84A-D055-3449-9C5A-CAD70CB2E155}"/>
              </a:ext>
            </a:extLst>
          </p:cNvPr>
          <p:cNvSpPr txBox="1"/>
          <p:nvPr/>
        </p:nvSpPr>
        <p:spPr>
          <a:xfrm>
            <a:off x="515939" y="3179962"/>
            <a:ext cx="6699250"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t>Composition du C organique du sol pour éclairer la modélisation</a:t>
            </a:r>
          </a:p>
        </p:txBody>
      </p:sp>
      <p:sp>
        <p:nvSpPr>
          <p:cNvPr id="37" name="TextBox 36">
            <a:extLst>
              <a:ext uri="{FF2B5EF4-FFF2-40B4-BE49-F238E27FC236}">
                <a16:creationId xmlns:a16="http://schemas.microsoft.com/office/drawing/2014/main" id="{36AC0D58-DBC2-AB49-8AC3-73F585BCF5B9}"/>
              </a:ext>
            </a:extLst>
          </p:cNvPr>
          <p:cNvSpPr txBox="1"/>
          <p:nvPr/>
        </p:nvSpPr>
        <p:spPr>
          <a:xfrm>
            <a:off x="515938" y="2097118"/>
            <a:ext cx="2866426" cy="338554"/>
          </a:xfrm>
          <a:prstGeom prst="rect">
            <a:avLst/>
          </a:prstGeom>
          <a:noFill/>
        </p:spPr>
        <p:txBody>
          <a:bodyPr wrap="none" rtlCol="0">
            <a:spAutoFit/>
          </a:bodyPr>
          <a:lstStyle/>
          <a:p>
            <a:r>
              <a:rPr lang="fr-FR" sz="1600" dirty="0" err="1"/>
              <a:t>Viscarra</a:t>
            </a:r>
            <a:r>
              <a:rPr lang="fr-FR" sz="1600" dirty="0"/>
              <a:t> Rossel et al. (2014) GCB</a:t>
            </a:r>
          </a:p>
        </p:txBody>
      </p:sp>
      <p:sp>
        <p:nvSpPr>
          <p:cNvPr id="38" name="TextBox 37">
            <a:extLst>
              <a:ext uri="{FF2B5EF4-FFF2-40B4-BE49-F238E27FC236}">
                <a16:creationId xmlns:a16="http://schemas.microsoft.com/office/drawing/2014/main" id="{CEF6079B-7141-A046-80E6-461EBC81FC6A}"/>
              </a:ext>
            </a:extLst>
          </p:cNvPr>
          <p:cNvSpPr txBox="1"/>
          <p:nvPr/>
        </p:nvSpPr>
        <p:spPr>
          <a:xfrm>
            <a:off x="515938" y="6423340"/>
            <a:ext cx="3797514" cy="338554"/>
          </a:xfrm>
          <a:prstGeom prst="rect">
            <a:avLst/>
          </a:prstGeom>
          <a:noFill/>
        </p:spPr>
        <p:txBody>
          <a:bodyPr wrap="none" rtlCol="0">
            <a:spAutoFit/>
          </a:bodyPr>
          <a:lstStyle/>
          <a:p>
            <a:r>
              <a:rPr lang="fr-FR" sz="1600" dirty="0" err="1"/>
              <a:t>Viscarra</a:t>
            </a:r>
            <a:r>
              <a:rPr lang="fr-FR" sz="1600" dirty="0"/>
              <a:t> Rossel et al. (2018) NG (</a:t>
            </a:r>
            <a:r>
              <a:rPr lang="fr-FR" sz="1600" dirty="0" err="1"/>
              <a:t>submitted</a:t>
            </a:r>
            <a:r>
              <a:rPr lang="fr-FR" sz="1600" dirty="0"/>
              <a:t>)</a:t>
            </a:r>
          </a:p>
        </p:txBody>
      </p:sp>
      <p:grpSp>
        <p:nvGrpSpPr>
          <p:cNvPr id="43" name="Group 42">
            <a:extLst>
              <a:ext uri="{FF2B5EF4-FFF2-40B4-BE49-F238E27FC236}">
                <a16:creationId xmlns:a16="http://schemas.microsoft.com/office/drawing/2014/main" id="{DED1D495-90A1-6D48-BE73-DCAA2068B572}"/>
              </a:ext>
            </a:extLst>
          </p:cNvPr>
          <p:cNvGrpSpPr/>
          <p:nvPr/>
        </p:nvGrpSpPr>
        <p:grpSpPr>
          <a:xfrm>
            <a:off x="1000125" y="4113598"/>
            <a:ext cx="10798437" cy="2548281"/>
            <a:chOff x="1000125" y="4270766"/>
            <a:chExt cx="10798437" cy="2548281"/>
          </a:xfrm>
        </p:grpSpPr>
        <p:grpSp>
          <p:nvGrpSpPr>
            <p:cNvPr id="41" name="Group 40">
              <a:extLst>
                <a:ext uri="{FF2B5EF4-FFF2-40B4-BE49-F238E27FC236}">
                  <a16:creationId xmlns:a16="http://schemas.microsoft.com/office/drawing/2014/main" id="{FBF0F19F-43FE-4041-89FE-B9E5542F7FB5}"/>
                </a:ext>
              </a:extLst>
            </p:cNvPr>
            <p:cNvGrpSpPr/>
            <p:nvPr/>
          </p:nvGrpSpPr>
          <p:grpSpPr>
            <a:xfrm>
              <a:off x="1000125" y="4270766"/>
              <a:ext cx="8535710" cy="2548281"/>
              <a:chOff x="3400425" y="4246631"/>
              <a:chExt cx="8535710" cy="2548281"/>
            </a:xfrm>
          </p:grpSpPr>
          <p:grpSp>
            <p:nvGrpSpPr>
              <p:cNvPr id="29" name="Group 28">
                <a:extLst>
                  <a:ext uri="{FF2B5EF4-FFF2-40B4-BE49-F238E27FC236}">
                    <a16:creationId xmlns:a16="http://schemas.microsoft.com/office/drawing/2014/main" id="{4D309A39-59A2-EC47-A130-1ADA36B07268}"/>
                  </a:ext>
                </a:extLst>
              </p:cNvPr>
              <p:cNvGrpSpPr/>
              <p:nvPr/>
            </p:nvGrpSpPr>
            <p:grpSpPr>
              <a:xfrm>
                <a:off x="3400425" y="4585483"/>
                <a:ext cx="8535710" cy="1943591"/>
                <a:chOff x="3400425" y="3942539"/>
                <a:chExt cx="8535710" cy="1943591"/>
              </a:xfrm>
            </p:grpSpPr>
            <p:grpSp>
              <p:nvGrpSpPr>
                <p:cNvPr id="26" name="Group 25">
                  <a:extLst>
                    <a:ext uri="{FF2B5EF4-FFF2-40B4-BE49-F238E27FC236}">
                      <a16:creationId xmlns:a16="http://schemas.microsoft.com/office/drawing/2014/main" id="{AC9B3D60-D88F-D74C-8CC5-317B642B6186}"/>
                    </a:ext>
                  </a:extLst>
                </p:cNvPr>
                <p:cNvGrpSpPr/>
                <p:nvPr/>
              </p:nvGrpSpPr>
              <p:grpSpPr>
                <a:xfrm>
                  <a:off x="5357454" y="3942539"/>
                  <a:ext cx="6578681" cy="1943591"/>
                  <a:chOff x="2819634" y="3961552"/>
                  <a:chExt cx="6578681" cy="1943591"/>
                </a:xfrm>
              </p:grpSpPr>
              <p:pic>
                <p:nvPicPr>
                  <p:cNvPr id="17" name="Picture 16">
                    <a:extLst>
                      <a:ext uri="{FF2B5EF4-FFF2-40B4-BE49-F238E27FC236}">
                        <a16:creationId xmlns:a16="http://schemas.microsoft.com/office/drawing/2014/main" id="{B5EED64E-F211-1546-B1A8-6586B1052F62}"/>
                      </a:ext>
                    </a:extLst>
                  </p:cNvPr>
                  <p:cNvPicPr>
                    <a:picLocks noChangeAspect="1"/>
                  </p:cNvPicPr>
                  <p:nvPr/>
                </p:nvPicPr>
                <p:blipFill>
                  <a:blip r:embed="rId4"/>
                  <a:stretch>
                    <a:fillRect/>
                  </a:stretch>
                </p:blipFill>
                <p:spPr>
                  <a:xfrm>
                    <a:off x="3009854" y="4298593"/>
                    <a:ext cx="1930781" cy="1603629"/>
                  </a:xfrm>
                  <a:prstGeom prst="rect">
                    <a:avLst/>
                  </a:prstGeom>
                </p:spPr>
              </p:pic>
              <p:pic>
                <p:nvPicPr>
                  <p:cNvPr id="18" name="Picture 17">
                    <a:extLst>
                      <a:ext uri="{FF2B5EF4-FFF2-40B4-BE49-F238E27FC236}">
                        <a16:creationId xmlns:a16="http://schemas.microsoft.com/office/drawing/2014/main" id="{C7A6B17D-D997-1347-9D7A-7F5AF991FF25}"/>
                      </a:ext>
                    </a:extLst>
                  </p:cNvPr>
                  <p:cNvPicPr>
                    <a:picLocks noChangeAspect="1"/>
                  </p:cNvPicPr>
                  <p:nvPr/>
                </p:nvPicPr>
                <p:blipFill>
                  <a:blip r:embed="rId5"/>
                  <a:stretch>
                    <a:fillRect/>
                  </a:stretch>
                </p:blipFill>
                <p:spPr>
                  <a:xfrm>
                    <a:off x="5276347" y="4307356"/>
                    <a:ext cx="1922018" cy="1594866"/>
                  </a:xfrm>
                  <a:prstGeom prst="rect">
                    <a:avLst/>
                  </a:prstGeom>
                </p:spPr>
              </p:pic>
              <p:pic>
                <p:nvPicPr>
                  <p:cNvPr id="19" name="Picture 18">
                    <a:extLst>
                      <a:ext uri="{FF2B5EF4-FFF2-40B4-BE49-F238E27FC236}">
                        <a16:creationId xmlns:a16="http://schemas.microsoft.com/office/drawing/2014/main" id="{16D1104C-1D29-4745-8F03-6F244B948F7F}"/>
                      </a:ext>
                    </a:extLst>
                  </p:cNvPr>
                  <p:cNvPicPr>
                    <a:picLocks noChangeAspect="1"/>
                  </p:cNvPicPr>
                  <p:nvPr/>
                </p:nvPicPr>
                <p:blipFill>
                  <a:blip r:embed="rId6"/>
                  <a:stretch>
                    <a:fillRect/>
                  </a:stretch>
                </p:blipFill>
                <p:spPr>
                  <a:xfrm>
                    <a:off x="7467534" y="4307356"/>
                    <a:ext cx="1930781" cy="1597787"/>
                  </a:xfrm>
                  <a:prstGeom prst="rect">
                    <a:avLst/>
                  </a:prstGeom>
                </p:spPr>
              </p:pic>
              <p:sp>
                <p:nvSpPr>
                  <p:cNvPr id="23" name="Rectangle 22">
                    <a:extLst>
                      <a:ext uri="{FF2B5EF4-FFF2-40B4-BE49-F238E27FC236}">
                        <a16:creationId xmlns:a16="http://schemas.microsoft.com/office/drawing/2014/main" id="{7083A758-1B78-0F41-B38A-061D5A726C32}"/>
                      </a:ext>
                    </a:extLst>
                  </p:cNvPr>
                  <p:cNvSpPr/>
                  <p:nvPr/>
                </p:nvSpPr>
                <p:spPr>
                  <a:xfrm>
                    <a:off x="2819634" y="3961552"/>
                    <a:ext cx="2536742" cy="369332"/>
                  </a:xfrm>
                  <a:prstGeom prst="rect">
                    <a:avLst/>
                  </a:prstGeom>
                </p:spPr>
                <p:txBody>
                  <a:bodyPr wrap="square">
                    <a:spAutoFit/>
                  </a:bodyPr>
                  <a:lstStyle/>
                  <a:p>
                    <a:r>
                      <a:rPr lang="en-US" b="1" dirty="0">
                        <a:ea typeface="Helvetica" charset="0"/>
                        <a:cs typeface="Helvetica" charset="0"/>
                      </a:rPr>
                      <a:t>Particulate 2–0.05 mm</a:t>
                    </a:r>
                    <a:endParaRPr lang="en-US" b="1" dirty="0"/>
                  </a:p>
                </p:txBody>
              </p:sp>
              <p:sp>
                <p:nvSpPr>
                  <p:cNvPr id="24" name="Rectangle 23">
                    <a:extLst>
                      <a:ext uri="{FF2B5EF4-FFF2-40B4-BE49-F238E27FC236}">
                        <a16:creationId xmlns:a16="http://schemas.microsoft.com/office/drawing/2014/main" id="{B7A85285-51E4-D244-944F-58A597BEF356}"/>
                      </a:ext>
                    </a:extLst>
                  </p:cNvPr>
                  <p:cNvSpPr/>
                  <p:nvPr/>
                </p:nvSpPr>
                <p:spPr>
                  <a:xfrm>
                    <a:off x="5366338" y="3961552"/>
                    <a:ext cx="1864613" cy="369332"/>
                  </a:xfrm>
                  <a:prstGeom prst="rect">
                    <a:avLst/>
                  </a:prstGeom>
                </p:spPr>
                <p:txBody>
                  <a:bodyPr wrap="none">
                    <a:spAutoFit/>
                  </a:bodyPr>
                  <a:lstStyle/>
                  <a:p>
                    <a:r>
                      <a:rPr lang="en-US" b="1" dirty="0">
                        <a:ea typeface="Helvetica" charset="0"/>
                        <a:cs typeface="Helvetica" charset="0"/>
                      </a:rPr>
                      <a:t>Humus &lt;0.05 mm</a:t>
                    </a:r>
                    <a:endParaRPr lang="en-US" b="1" dirty="0"/>
                  </a:p>
                </p:txBody>
              </p:sp>
              <p:sp>
                <p:nvSpPr>
                  <p:cNvPr id="25" name="Rectangle 24">
                    <a:extLst>
                      <a:ext uri="{FF2B5EF4-FFF2-40B4-BE49-F238E27FC236}">
                        <a16:creationId xmlns:a16="http://schemas.microsoft.com/office/drawing/2014/main" id="{977605C2-C9D9-C64F-AA80-5D7EB1132634}"/>
                      </a:ext>
                    </a:extLst>
                  </p:cNvPr>
                  <p:cNvSpPr/>
                  <p:nvPr/>
                </p:nvSpPr>
                <p:spPr>
                  <a:xfrm>
                    <a:off x="7495524" y="3961552"/>
                    <a:ext cx="1769331" cy="369332"/>
                  </a:xfrm>
                  <a:prstGeom prst="rect">
                    <a:avLst/>
                  </a:prstGeom>
                </p:spPr>
                <p:txBody>
                  <a:bodyPr wrap="none">
                    <a:spAutoFit/>
                  </a:bodyPr>
                  <a:lstStyle/>
                  <a:p>
                    <a:r>
                      <a:rPr lang="en-US" b="1" dirty="0">
                        <a:ea typeface="Helvetica" charset="0"/>
                        <a:cs typeface="Helvetica" charset="0"/>
                      </a:rPr>
                      <a:t>Resistant &lt;2 mm</a:t>
                    </a:r>
                    <a:endParaRPr lang="en-US" b="1" dirty="0"/>
                  </a:p>
                </p:txBody>
              </p:sp>
            </p:grpSp>
            <p:pic>
              <p:nvPicPr>
                <p:cNvPr id="27" name="Picture 26">
                  <a:extLst>
                    <a:ext uri="{FF2B5EF4-FFF2-40B4-BE49-F238E27FC236}">
                      <a16:creationId xmlns:a16="http://schemas.microsoft.com/office/drawing/2014/main" id="{2268FCCC-DA8E-DE45-95F3-6F26FE0C7386}"/>
                    </a:ext>
                  </a:extLst>
                </p:cNvPr>
                <p:cNvPicPr>
                  <a:picLocks noChangeAspect="1"/>
                </p:cNvPicPr>
                <p:nvPr/>
              </p:nvPicPr>
              <p:blipFill>
                <a:blip r:embed="rId7"/>
                <a:stretch>
                  <a:fillRect/>
                </a:stretch>
              </p:blipFill>
              <p:spPr>
                <a:xfrm>
                  <a:off x="3400425" y="4179867"/>
                  <a:ext cx="1907290" cy="1703342"/>
                </a:xfrm>
                <a:prstGeom prst="rect">
                  <a:avLst/>
                </a:prstGeom>
              </p:spPr>
            </p:pic>
          </p:grpSp>
          <p:grpSp>
            <p:nvGrpSpPr>
              <p:cNvPr id="31" name="Group 30">
                <a:extLst>
                  <a:ext uri="{FF2B5EF4-FFF2-40B4-BE49-F238E27FC236}">
                    <a16:creationId xmlns:a16="http://schemas.microsoft.com/office/drawing/2014/main" id="{A457A713-9AAA-6442-AADF-9FDD88360CD1}"/>
                  </a:ext>
                </a:extLst>
              </p:cNvPr>
              <p:cNvGrpSpPr/>
              <p:nvPr/>
            </p:nvGrpSpPr>
            <p:grpSpPr>
              <a:xfrm>
                <a:off x="10219391" y="6303372"/>
                <a:ext cx="1502706" cy="491540"/>
                <a:chOff x="3185253" y="4037690"/>
                <a:chExt cx="2072640" cy="664262"/>
              </a:xfrm>
            </p:grpSpPr>
            <p:sp>
              <p:nvSpPr>
                <p:cNvPr id="32" name="TextBox 31">
                  <a:extLst>
                    <a:ext uri="{FF2B5EF4-FFF2-40B4-BE49-F238E27FC236}">
                      <a16:creationId xmlns:a16="http://schemas.microsoft.com/office/drawing/2014/main" id="{9DBB8667-26EC-4146-811F-BE56E47A0D1B}"/>
                    </a:ext>
                  </a:extLst>
                </p:cNvPr>
                <p:cNvSpPr txBox="1"/>
                <p:nvPr/>
              </p:nvSpPr>
              <p:spPr>
                <a:xfrm>
                  <a:off x="3243072" y="4037690"/>
                  <a:ext cx="861133" cy="276999"/>
                </a:xfrm>
                <a:prstGeom prst="rect">
                  <a:avLst/>
                </a:prstGeom>
                <a:noFill/>
              </p:spPr>
              <p:txBody>
                <a:bodyPr wrap="none" rtlCol="0">
                  <a:spAutoFit/>
                </a:bodyPr>
                <a:lstStyle/>
                <a:p>
                  <a:r>
                    <a:rPr lang="en-US" sz="1200" b="1" i="1" dirty="0">
                      <a:latin typeface="Helvetica" charset="0"/>
                      <a:ea typeface="Helvetica" charset="0"/>
                      <a:cs typeface="Helvetica" charset="0"/>
                    </a:rPr>
                    <a:t>S</a:t>
                  </a:r>
                  <a:r>
                    <a:rPr lang="en-US" sz="1200" b="1" baseline="-25000" dirty="0">
                      <a:latin typeface="Helvetica" charset="0"/>
                      <a:ea typeface="Helvetica" charset="0"/>
                      <a:cs typeface="Helvetica" charset="0"/>
                    </a:rPr>
                    <a:t>CF </a:t>
                  </a:r>
                  <a:r>
                    <a:rPr lang="en-US" sz="1200" b="1" dirty="0">
                      <a:latin typeface="Helvetica" charset="0"/>
                      <a:ea typeface="Helvetica" charset="0"/>
                      <a:cs typeface="Helvetica" charset="0"/>
                    </a:rPr>
                    <a:t>/t ha</a:t>
                  </a:r>
                  <a:r>
                    <a:rPr lang="en-US" sz="1200" b="1" baseline="30000" dirty="0">
                      <a:latin typeface="Helvetica" charset="0"/>
                      <a:ea typeface="Helvetica" charset="0"/>
                      <a:cs typeface="Helvetica" charset="0"/>
                    </a:rPr>
                    <a:t>-1</a:t>
                  </a:r>
                </a:p>
              </p:txBody>
            </p:sp>
            <p:pic>
              <p:nvPicPr>
                <p:cNvPr id="33" name="Picture 32">
                  <a:extLst>
                    <a:ext uri="{FF2B5EF4-FFF2-40B4-BE49-F238E27FC236}">
                      <a16:creationId xmlns:a16="http://schemas.microsoft.com/office/drawing/2014/main" id="{9D8BDF37-AE66-D24D-9DBB-0EE7D350F2A1}"/>
                    </a:ext>
                  </a:extLst>
                </p:cNvPr>
                <p:cNvPicPr>
                  <a:picLocks noChangeAspect="1"/>
                </p:cNvPicPr>
                <p:nvPr/>
              </p:nvPicPr>
              <p:blipFill rotWithShape="1">
                <a:blip r:embed="rId8">
                  <a:extLst>
                    <a:ext uri="{28A0092B-C50C-407E-A947-70E740481C1C}">
                      <a14:useLocalDpi xmlns:a14="http://schemas.microsoft.com/office/drawing/2010/main" val="0"/>
                    </a:ext>
                  </a:extLst>
                </a:blip>
                <a:srcRect l="18719" t="86779" r="34673" b="2138"/>
                <a:stretch/>
              </p:blipFill>
              <p:spPr>
                <a:xfrm>
                  <a:off x="3185253" y="4314687"/>
                  <a:ext cx="2072640" cy="387265"/>
                </a:xfrm>
                <a:prstGeom prst="rect">
                  <a:avLst/>
                </a:prstGeom>
              </p:spPr>
            </p:pic>
          </p:grpSp>
          <p:sp>
            <p:nvSpPr>
              <p:cNvPr id="34" name="Notched Right Arrow 33">
                <a:extLst>
                  <a:ext uri="{FF2B5EF4-FFF2-40B4-BE49-F238E27FC236}">
                    <a16:creationId xmlns:a16="http://schemas.microsoft.com/office/drawing/2014/main" id="{DA38BC4E-6542-3549-9984-59B11848F085}"/>
                  </a:ext>
                </a:extLst>
              </p:cNvPr>
              <p:cNvSpPr/>
              <p:nvPr/>
            </p:nvSpPr>
            <p:spPr>
              <a:xfrm>
                <a:off x="7110158" y="4370934"/>
                <a:ext cx="3463321" cy="152775"/>
              </a:xfrm>
              <a:prstGeom prst="notchedRightArrow">
                <a:avLst>
                  <a:gd name="adj1" fmla="val 57095"/>
                  <a:gd name="adj2" fmla="val 75896"/>
                </a:avLst>
              </a:prstGeom>
              <a:gradFill flip="none" rotWithShape="1">
                <a:gsLst>
                  <a:gs pos="10000">
                    <a:schemeClr val="accent6">
                      <a:lumMod val="60000"/>
                      <a:lumOff val="40000"/>
                    </a:schemeClr>
                  </a:gs>
                  <a:gs pos="64000">
                    <a:schemeClr val="tx1">
                      <a:lumMod val="50000"/>
                      <a:lumOff val="50000"/>
                    </a:schemeClr>
                  </a:gs>
                  <a:gs pos="95000">
                    <a:schemeClr val="tx1"/>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085369-2562-7C4A-8D20-2E031F528F80}"/>
                  </a:ext>
                </a:extLst>
              </p:cNvPr>
              <p:cNvSpPr/>
              <p:nvPr/>
            </p:nvSpPr>
            <p:spPr>
              <a:xfrm>
                <a:off x="5465853" y="4268225"/>
                <a:ext cx="1578958" cy="369332"/>
              </a:xfrm>
              <a:prstGeom prst="rect">
                <a:avLst/>
              </a:prstGeom>
            </p:spPr>
            <p:txBody>
              <a:bodyPr wrap="none">
                <a:spAutoFit/>
              </a:bodyPr>
              <a:lstStyle/>
              <a:p>
                <a:r>
                  <a:rPr lang="en-US" dirty="0">
                    <a:ea typeface="Helvetica" charset="0"/>
                    <a:cs typeface="Helvetica" charset="0"/>
                  </a:rPr>
                  <a:t>Decomposable</a:t>
                </a:r>
                <a:endParaRPr lang="fr-FR" dirty="0"/>
              </a:p>
            </p:txBody>
          </p:sp>
          <p:sp>
            <p:nvSpPr>
              <p:cNvPr id="36" name="Rectangle 35">
                <a:extLst>
                  <a:ext uri="{FF2B5EF4-FFF2-40B4-BE49-F238E27FC236}">
                    <a16:creationId xmlns:a16="http://schemas.microsoft.com/office/drawing/2014/main" id="{75642B07-DE17-8145-A4BC-EE42A9846CB9}"/>
                  </a:ext>
                </a:extLst>
              </p:cNvPr>
              <p:cNvSpPr/>
              <p:nvPr/>
            </p:nvSpPr>
            <p:spPr>
              <a:xfrm>
                <a:off x="10670194" y="4246631"/>
                <a:ext cx="1032334" cy="369332"/>
              </a:xfrm>
              <a:prstGeom prst="rect">
                <a:avLst/>
              </a:prstGeom>
            </p:spPr>
            <p:txBody>
              <a:bodyPr wrap="none">
                <a:spAutoFit/>
              </a:bodyPr>
              <a:lstStyle/>
              <a:p>
                <a:r>
                  <a:rPr lang="en-US" dirty="0">
                    <a:ea typeface="Helvetica" charset="0"/>
                    <a:cs typeface="Helvetica" charset="0"/>
                  </a:rPr>
                  <a:t>Resistant</a:t>
                </a:r>
                <a:endParaRPr lang="fr-FR" dirty="0"/>
              </a:p>
            </p:txBody>
          </p:sp>
        </p:grpSp>
        <p:pic>
          <p:nvPicPr>
            <p:cNvPr id="40" name="Picture 39">
              <a:extLst>
                <a:ext uri="{FF2B5EF4-FFF2-40B4-BE49-F238E27FC236}">
                  <a16:creationId xmlns:a16="http://schemas.microsoft.com/office/drawing/2014/main" id="{6A24C12A-DCDC-194A-8E38-C32F1CFD092E}"/>
                </a:ext>
              </a:extLst>
            </p:cNvPr>
            <p:cNvPicPr>
              <a:picLocks noChangeAspect="1"/>
            </p:cNvPicPr>
            <p:nvPr/>
          </p:nvPicPr>
          <p:blipFill rotWithShape="1">
            <a:blip r:embed="rId9"/>
            <a:srcRect r="36162"/>
            <a:stretch/>
          </p:blipFill>
          <p:spPr>
            <a:xfrm>
              <a:off x="9750889" y="4768809"/>
              <a:ext cx="2047673" cy="1920046"/>
            </a:xfrm>
            <a:prstGeom prst="rect">
              <a:avLst/>
            </a:prstGeom>
          </p:spPr>
        </p:pic>
        <p:sp>
          <p:nvSpPr>
            <p:cNvPr id="42" name="Rectangle 41">
              <a:extLst>
                <a:ext uri="{FF2B5EF4-FFF2-40B4-BE49-F238E27FC236}">
                  <a16:creationId xmlns:a16="http://schemas.microsoft.com/office/drawing/2014/main" id="{A4102AB1-13C0-844B-8F68-455A5C6D0EC3}"/>
                </a:ext>
              </a:extLst>
            </p:cNvPr>
            <p:cNvSpPr/>
            <p:nvPr/>
          </p:nvSpPr>
          <p:spPr>
            <a:xfrm>
              <a:off x="9919105" y="4609618"/>
              <a:ext cx="1404167" cy="369332"/>
            </a:xfrm>
            <a:prstGeom prst="rect">
              <a:avLst/>
            </a:prstGeom>
          </p:spPr>
          <p:txBody>
            <a:bodyPr wrap="none">
              <a:spAutoFit/>
            </a:bodyPr>
            <a:lstStyle/>
            <a:p>
              <a:r>
                <a:rPr lang="en-US" b="1" dirty="0">
                  <a:ea typeface="Helvetica" charset="0"/>
                  <a:cs typeface="Helvetica" charset="0"/>
                </a:rPr>
                <a:t>Vulnerability</a:t>
              </a:r>
              <a:endParaRPr lang="en-US" b="1" dirty="0"/>
            </a:p>
          </p:txBody>
        </p:sp>
      </p:grpSp>
    </p:spTree>
    <p:extLst>
      <p:ext uri="{BB962C8B-B14F-4D97-AF65-F5344CB8AC3E}">
        <p14:creationId xmlns:p14="http://schemas.microsoft.com/office/powerpoint/2010/main" val="2717297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E4516-7AD4-CF45-9449-E3214C00E6C5}"/>
              </a:ext>
            </a:extLst>
          </p:cNvPr>
          <p:cNvSpPr/>
          <p:nvPr/>
        </p:nvSpPr>
        <p:spPr>
          <a:xfrm>
            <a:off x="515939" y="549276"/>
            <a:ext cx="7752443" cy="461665"/>
          </a:xfrm>
          <a:prstGeom prst="rect">
            <a:avLst/>
          </a:prstGeom>
        </p:spPr>
        <p:txBody>
          <a:bodyPr wrap="none">
            <a:spAutoFit/>
          </a:bodyPr>
          <a:lstStyle/>
          <a:p>
            <a:pPr marL="457200" indent="-457200">
              <a:buFont typeface="+mj-lt"/>
              <a:buAutoNum type="arabicPeriod" startAt="5"/>
            </a:pPr>
            <a:r>
              <a:rPr lang="fr-FR" sz="2400" b="1" dirty="0">
                <a:latin typeface="Nanum Gothic" panose="020D0604000000000000" pitchFamily="34" charset="-127"/>
                <a:ea typeface="Nanum Gothic" panose="020D0604000000000000" pitchFamily="34" charset="-127"/>
              </a:rPr>
              <a:t>Développement de bibliothèques spectrales de sol</a:t>
            </a:r>
          </a:p>
        </p:txBody>
      </p:sp>
      <p:pic>
        <p:nvPicPr>
          <p:cNvPr id="5" name="Picture 4" descr="Screen Shot 2016-08-28 at 9.32.20 PM.png">
            <a:extLst>
              <a:ext uri="{FF2B5EF4-FFF2-40B4-BE49-F238E27FC236}">
                <a16:creationId xmlns:a16="http://schemas.microsoft.com/office/drawing/2014/main" id="{E5EBB26F-8F81-C643-A078-2C6AE43B4328}"/>
              </a:ext>
            </a:extLst>
          </p:cNvPr>
          <p:cNvPicPr>
            <a:picLocks noChangeAspect="1"/>
          </p:cNvPicPr>
          <p:nvPr/>
        </p:nvPicPr>
        <p:blipFill rotWithShape="1">
          <a:blip r:embed="rId3">
            <a:extLst>
              <a:ext uri="{28A0092B-C50C-407E-A947-70E740481C1C}">
                <a14:useLocalDpi xmlns:a14="http://schemas.microsoft.com/office/drawing/2010/main" val="0"/>
              </a:ext>
            </a:extLst>
          </a:blip>
          <a:srcRect l="4115"/>
          <a:stretch/>
        </p:blipFill>
        <p:spPr>
          <a:xfrm>
            <a:off x="436030" y="2765491"/>
            <a:ext cx="3391576" cy="2073147"/>
          </a:xfrm>
          <a:prstGeom prst="rect">
            <a:avLst/>
          </a:prstGeom>
        </p:spPr>
      </p:pic>
      <p:pic>
        <p:nvPicPr>
          <p:cNvPr id="6" name="Picture 5">
            <a:extLst>
              <a:ext uri="{FF2B5EF4-FFF2-40B4-BE49-F238E27FC236}">
                <a16:creationId xmlns:a16="http://schemas.microsoft.com/office/drawing/2014/main" id="{17EC8643-D9C9-004C-B47A-BA1E7C9DFED6}"/>
              </a:ext>
            </a:extLst>
          </p:cNvPr>
          <p:cNvPicPr>
            <a:picLocks noChangeAspect="1"/>
          </p:cNvPicPr>
          <p:nvPr/>
        </p:nvPicPr>
        <p:blipFill rotWithShape="1">
          <a:blip r:embed="rId4"/>
          <a:srcRect l="9548" t="10285" r="8519" b="7493"/>
          <a:stretch/>
        </p:blipFill>
        <p:spPr>
          <a:xfrm>
            <a:off x="3686077" y="2591917"/>
            <a:ext cx="2738456" cy="2317164"/>
          </a:xfrm>
          <a:prstGeom prst="rect">
            <a:avLst/>
          </a:prstGeom>
        </p:spPr>
      </p:pic>
      <p:pic>
        <p:nvPicPr>
          <p:cNvPr id="10" name="Picture 9">
            <a:extLst>
              <a:ext uri="{FF2B5EF4-FFF2-40B4-BE49-F238E27FC236}">
                <a16:creationId xmlns:a16="http://schemas.microsoft.com/office/drawing/2014/main" id="{4BA4E91A-CCF0-0B41-AA17-F86EE0EF7452}"/>
              </a:ext>
            </a:extLst>
          </p:cNvPr>
          <p:cNvPicPr>
            <a:picLocks noChangeAspect="1"/>
          </p:cNvPicPr>
          <p:nvPr/>
        </p:nvPicPr>
        <p:blipFill>
          <a:blip r:embed="rId5"/>
          <a:stretch>
            <a:fillRect/>
          </a:stretch>
        </p:blipFill>
        <p:spPr>
          <a:xfrm>
            <a:off x="6424533" y="2731457"/>
            <a:ext cx="2435727" cy="2027830"/>
          </a:xfrm>
          <a:prstGeom prst="rect">
            <a:avLst/>
          </a:prstGeom>
        </p:spPr>
      </p:pic>
      <p:sp>
        <p:nvSpPr>
          <p:cNvPr id="11" name="Rectangle 10">
            <a:extLst>
              <a:ext uri="{FF2B5EF4-FFF2-40B4-BE49-F238E27FC236}">
                <a16:creationId xmlns:a16="http://schemas.microsoft.com/office/drawing/2014/main" id="{1A839EF4-2508-1542-BD07-84F5171968A9}"/>
              </a:ext>
            </a:extLst>
          </p:cNvPr>
          <p:cNvSpPr/>
          <p:nvPr/>
        </p:nvSpPr>
        <p:spPr>
          <a:xfrm>
            <a:off x="515938" y="1306385"/>
            <a:ext cx="10998092" cy="830997"/>
          </a:xfrm>
          <a:prstGeom prst="rect">
            <a:avLst/>
          </a:prstGeom>
        </p:spPr>
        <p:txBody>
          <a:bodyPr wrap="square">
            <a:spAutoFit/>
          </a:bodyPr>
          <a:lstStyle/>
          <a:p>
            <a:pPr marL="342900" indent="-342900">
              <a:buFont typeface="Arial" panose="020B0604020202020204" pitchFamily="34" charset="0"/>
              <a:buChar char="•"/>
            </a:pPr>
            <a:r>
              <a:rPr lang="fr-FR" sz="2400" dirty="0"/>
              <a:t>Quelque 20 000+ spectres vis–NIR (350-2500 nm) provenant de 12 509 sites</a:t>
            </a:r>
          </a:p>
          <a:p>
            <a:pPr marL="342900" indent="-342900">
              <a:buFont typeface="Arial" panose="020B0604020202020204" pitchFamily="34" charset="0"/>
              <a:buChar char="•"/>
            </a:pPr>
            <a:r>
              <a:rPr lang="fr-FR" sz="2400" dirty="0"/>
              <a:t>45 collaborateurs de 35 institutions</a:t>
            </a:r>
          </a:p>
        </p:txBody>
      </p:sp>
      <p:sp>
        <p:nvSpPr>
          <p:cNvPr id="12" name="Rectangle 11">
            <a:extLst>
              <a:ext uri="{FF2B5EF4-FFF2-40B4-BE49-F238E27FC236}">
                <a16:creationId xmlns:a16="http://schemas.microsoft.com/office/drawing/2014/main" id="{DA882C51-57C8-4349-A5E7-07A54CA88405}"/>
              </a:ext>
            </a:extLst>
          </p:cNvPr>
          <p:cNvSpPr/>
          <p:nvPr/>
        </p:nvSpPr>
        <p:spPr>
          <a:xfrm>
            <a:off x="515938" y="5503156"/>
            <a:ext cx="10998092" cy="830997"/>
          </a:xfrm>
          <a:prstGeom prst="rect">
            <a:avLst/>
          </a:prstGeom>
        </p:spPr>
        <p:txBody>
          <a:bodyPr wrap="square">
            <a:spAutoFit/>
          </a:bodyPr>
          <a:lstStyle/>
          <a:p>
            <a:pPr marL="342900" indent="-342900">
              <a:buFont typeface="Arial" panose="020B0604020202020204" pitchFamily="34" charset="0"/>
              <a:buChar char="•"/>
            </a:pPr>
            <a:r>
              <a:rPr lang="fr-FR" sz="2400" dirty="0"/>
              <a:t>Caractérise la composition </a:t>
            </a:r>
            <a:r>
              <a:rPr lang="fr-FR" sz="2400" dirty="0" err="1"/>
              <a:t>organo</a:t>
            </a:r>
            <a:r>
              <a:rPr lang="fr-FR" sz="2400" dirty="0"/>
              <a:t>-minérale du sol à l'échelle mondiale</a:t>
            </a:r>
          </a:p>
          <a:p>
            <a:pPr marL="342900" indent="-342900">
              <a:buFont typeface="Arial" panose="020B0604020202020204" pitchFamily="34" charset="0"/>
              <a:buChar char="•"/>
            </a:pPr>
            <a:r>
              <a:rPr lang="fr-FR" sz="2400" dirty="0"/>
              <a:t>Utilisé pour développer des modèles spectraux pour prédire les propriétés du sol</a:t>
            </a:r>
          </a:p>
        </p:txBody>
      </p:sp>
      <p:sp>
        <p:nvSpPr>
          <p:cNvPr id="13" name="TextBox 12">
            <a:extLst>
              <a:ext uri="{FF2B5EF4-FFF2-40B4-BE49-F238E27FC236}">
                <a16:creationId xmlns:a16="http://schemas.microsoft.com/office/drawing/2014/main" id="{F479AC82-90E2-E94A-B67E-171AA2F095EE}"/>
              </a:ext>
            </a:extLst>
          </p:cNvPr>
          <p:cNvSpPr txBox="1"/>
          <p:nvPr/>
        </p:nvSpPr>
        <p:spPr>
          <a:xfrm>
            <a:off x="8932333" y="6334153"/>
            <a:ext cx="2882969" cy="338554"/>
          </a:xfrm>
          <a:prstGeom prst="rect">
            <a:avLst/>
          </a:prstGeom>
          <a:noFill/>
        </p:spPr>
        <p:txBody>
          <a:bodyPr wrap="none" rtlCol="0">
            <a:spAutoFit/>
          </a:bodyPr>
          <a:lstStyle/>
          <a:p>
            <a:r>
              <a:rPr lang="fr-FR" sz="1600" dirty="0" err="1"/>
              <a:t>Viscarra</a:t>
            </a:r>
            <a:r>
              <a:rPr lang="fr-FR" sz="1600" dirty="0"/>
              <a:t> Rossel et al. (2016) E-SR</a:t>
            </a:r>
          </a:p>
        </p:txBody>
      </p:sp>
    </p:spTree>
    <p:extLst>
      <p:ext uri="{BB962C8B-B14F-4D97-AF65-F5344CB8AC3E}">
        <p14:creationId xmlns:p14="http://schemas.microsoft.com/office/powerpoint/2010/main" val="113717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075294-457B-B446-903F-FE19F0E34966}"/>
              </a:ext>
            </a:extLst>
          </p:cNvPr>
          <p:cNvSpPr/>
          <p:nvPr/>
        </p:nvSpPr>
        <p:spPr>
          <a:xfrm>
            <a:off x="515939" y="549276"/>
            <a:ext cx="6122189" cy="461665"/>
          </a:xfrm>
          <a:prstGeom prst="rect">
            <a:avLst/>
          </a:prstGeom>
        </p:spPr>
        <p:txBody>
          <a:bodyPr wrap="square">
            <a:spAutoFit/>
          </a:bodyPr>
          <a:lstStyle/>
          <a:p>
            <a:pPr marL="457200" indent="-457200">
              <a:buFont typeface="+mj-lt"/>
              <a:buAutoNum type="arabicPeriod" startAt="6"/>
            </a:pPr>
            <a:r>
              <a:rPr lang="fr-FR" sz="2400" b="1" dirty="0">
                <a:latin typeface="Nanum Gothic" panose="020D0604000000000000" pitchFamily="34" charset="-127"/>
                <a:ea typeface="Nanum Gothic" panose="020D0604000000000000" pitchFamily="34" charset="-127"/>
              </a:rPr>
              <a:t>Applications de la spectroscopie</a:t>
            </a:r>
          </a:p>
        </p:txBody>
      </p:sp>
      <p:sp>
        <p:nvSpPr>
          <p:cNvPr id="3" name="TextBox 2">
            <a:extLst>
              <a:ext uri="{FF2B5EF4-FFF2-40B4-BE49-F238E27FC236}">
                <a16:creationId xmlns:a16="http://schemas.microsoft.com/office/drawing/2014/main" id="{4B3F2886-5D16-A346-B9E3-E8747BD6C203}"/>
              </a:ext>
            </a:extLst>
          </p:cNvPr>
          <p:cNvSpPr txBox="1"/>
          <p:nvPr/>
        </p:nvSpPr>
        <p:spPr>
          <a:xfrm>
            <a:off x="515939" y="4784786"/>
            <a:ext cx="6770686"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t>Fonctions de transfert de spectre pour prédire l'eau du sol disponible</a:t>
            </a:r>
          </a:p>
        </p:txBody>
      </p:sp>
      <p:sp>
        <p:nvSpPr>
          <p:cNvPr id="4" name="TextBox 3">
            <a:extLst>
              <a:ext uri="{FF2B5EF4-FFF2-40B4-BE49-F238E27FC236}">
                <a16:creationId xmlns:a16="http://schemas.microsoft.com/office/drawing/2014/main" id="{A304A29D-6ABC-DE4B-B365-0B1A01043F81}"/>
              </a:ext>
            </a:extLst>
          </p:cNvPr>
          <p:cNvSpPr txBox="1"/>
          <p:nvPr/>
        </p:nvSpPr>
        <p:spPr>
          <a:xfrm>
            <a:off x="515939" y="2909590"/>
            <a:ext cx="6542088"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t>Fonctions de transfert de spectre pour prédire l'abondance et la diversité microbienne du sol</a:t>
            </a:r>
          </a:p>
        </p:txBody>
      </p:sp>
      <p:sp>
        <p:nvSpPr>
          <p:cNvPr id="5" name="TextBox 4">
            <a:extLst>
              <a:ext uri="{FF2B5EF4-FFF2-40B4-BE49-F238E27FC236}">
                <a16:creationId xmlns:a16="http://schemas.microsoft.com/office/drawing/2014/main" id="{81280C2D-D4BF-6846-BCB3-941CA45060E6}"/>
              </a:ext>
            </a:extLst>
          </p:cNvPr>
          <p:cNvSpPr txBox="1"/>
          <p:nvPr/>
        </p:nvSpPr>
        <p:spPr>
          <a:xfrm>
            <a:off x="557898" y="1238669"/>
            <a:ext cx="5327649"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t>Fonctions de transfert de spectre pour prédire les fractions de carbone du sol</a:t>
            </a:r>
          </a:p>
        </p:txBody>
      </p:sp>
      <p:pic>
        <p:nvPicPr>
          <p:cNvPr id="7" name="Picture 6">
            <a:extLst>
              <a:ext uri="{FF2B5EF4-FFF2-40B4-BE49-F238E27FC236}">
                <a16:creationId xmlns:a16="http://schemas.microsoft.com/office/drawing/2014/main" id="{5ABF35E7-1C80-0C4A-8D72-E9765DB46A0C}"/>
              </a:ext>
            </a:extLst>
          </p:cNvPr>
          <p:cNvPicPr>
            <a:picLocks noChangeAspect="1"/>
          </p:cNvPicPr>
          <p:nvPr/>
        </p:nvPicPr>
        <p:blipFill>
          <a:blip r:embed="rId3"/>
          <a:stretch>
            <a:fillRect/>
          </a:stretch>
        </p:blipFill>
        <p:spPr>
          <a:xfrm>
            <a:off x="6299680" y="158536"/>
            <a:ext cx="2023110" cy="2286000"/>
          </a:xfrm>
          <a:prstGeom prst="rect">
            <a:avLst/>
          </a:prstGeom>
        </p:spPr>
      </p:pic>
      <p:pic>
        <p:nvPicPr>
          <p:cNvPr id="9" name="Picture 8">
            <a:extLst>
              <a:ext uri="{FF2B5EF4-FFF2-40B4-BE49-F238E27FC236}">
                <a16:creationId xmlns:a16="http://schemas.microsoft.com/office/drawing/2014/main" id="{F7639FAD-0718-8140-826B-D929E0DF16C9}"/>
              </a:ext>
            </a:extLst>
          </p:cNvPr>
          <p:cNvPicPr>
            <a:picLocks noChangeAspect="1"/>
          </p:cNvPicPr>
          <p:nvPr/>
        </p:nvPicPr>
        <p:blipFill>
          <a:blip r:embed="rId4"/>
          <a:stretch>
            <a:fillRect/>
          </a:stretch>
        </p:blipFill>
        <p:spPr>
          <a:xfrm>
            <a:off x="8322790" y="109958"/>
            <a:ext cx="1971675" cy="2383155"/>
          </a:xfrm>
          <a:prstGeom prst="rect">
            <a:avLst/>
          </a:prstGeom>
        </p:spPr>
      </p:pic>
      <p:pic>
        <p:nvPicPr>
          <p:cNvPr id="13" name="Picture 12">
            <a:extLst>
              <a:ext uri="{FF2B5EF4-FFF2-40B4-BE49-F238E27FC236}">
                <a16:creationId xmlns:a16="http://schemas.microsoft.com/office/drawing/2014/main" id="{5418EBD2-3E41-0548-8E7B-8AFFD18DFF0A}"/>
              </a:ext>
            </a:extLst>
          </p:cNvPr>
          <p:cNvPicPr>
            <a:picLocks noChangeAspect="1"/>
          </p:cNvPicPr>
          <p:nvPr/>
        </p:nvPicPr>
        <p:blipFill>
          <a:blip r:embed="rId5"/>
          <a:stretch>
            <a:fillRect/>
          </a:stretch>
        </p:blipFill>
        <p:spPr>
          <a:xfrm>
            <a:off x="10208895" y="158536"/>
            <a:ext cx="1983105" cy="2274570"/>
          </a:xfrm>
          <a:prstGeom prst="rect">
            <a:avLst/>
          </a:prstGeom>
        </p:spPr>
      </p:pic>
      <p:sp>
        <p:nvSpPr>
          <p:cNvPr id="14" name="TextBox 13">
            <a:extLst>
              <a:ext uri="{FF2B5EF4-FFF2-40B4-BE49-F238E27FC236}">
                <a16:creationId xmlns:a16="http://schemas.microsoft.com/office/drawing/2014/main" id="{C4DD0644-5AF2-A04C-88B9-B1C119009473}"/>
              </a:ext>
            </a:extLst>
          </p:cNvPr>
          <p:cNvSpPr txBox="1"/>
          <p:nvPr/>
        </p:nvSpPr>
        <p:spPr>
          <a:xfrm>
            <a:off x="557897" y="2278731"/>
            <a:ext cx="2871235" cy="338554"/>
          </a:xfrm>
          <a:prstGeom prst="rect">
            <a:avLst/>
          </a:prstGeom>
          <a:noFill/>
        </p:spPr>
        <p:txBody>
          <a:bodyPr wrap="none" rtlCol="0">
            <a:spAutoFit/>
          </a:bodyPr>
          <a:lstStyle/>
          <a:p>
            <a:r>
              <a:rPr lang="fr-FR" sz="1600" dirty="0" err="1"/>
              <a:t>Viscarra</a:t>
            </a:r>
            <a:r>
              <a:rPr lang="fr-FR" sz="1600" dirty="0"/>
              <a:t> Rossel et al. (2015) EJSS</a:t>
            </a:r>
          </a:p>
        </p:txBody>
      </p:sp>
      <p:pic>
        <p:nvPicPr>
          <p:cNvPr id="18" name="Picture 17">
            <a:extLst>
              <a:ext uri="{FF2B5EF4-FFF2-40B4-BE49-F238E27FC236}">
                <a16:creationId xmlns:a16="http://schemas.microsoft.com/office/drawing/2014/main" id="{1E800937-A5BC-2D40-8DD8-B004CA3D2755}"/>
              </a:ext>
            </a:extLst>
          </p:cNvPr>
          <p:cNvPicPr>
            <a:picLocks noChangeAspect="1"/>
          </p:cNvPicPr>
          <p:nvPr/>
        </p:nvPicPr>
        <p:blipFill>
          <a:blip r:embed="rId6"/>
          <a:stretch>
            <a:fillRect/>
          </a:stretch>
        </p:blipFill>
        <p:spPr>
          <a:xfrm>
            <a:off x="7371932" y="2461898"/>
            <a:ext cx="3500853" cy="2080349"/>
          </a:xfrm>
          <a:prstGeom prst="rect">
            <a:avLst/>
          </a:prstGeom>
        </p:spPr>
      </p:pic>
      <p:sp>
        <p:nvSpPr>
          <p:cNvPr id="19" name="TextBox 18">
            <a:extLst>
              <a:ext uri="{FF2B5EF4-FFF2-40B4-BE49-F238E27FC236}">
                <a16:creationId xmlns:a16="http://schemas.microsoft.com/office/drawing/2014/main" id="{2A172A19-409C-0C40-B77A-E89DAF6E8BC1}"/>
              </a:ext>
            </a:extLst>
          </p:cNvPr>
          <p:cNvSpPr txBox="1"/>
          <p:nvPr/>
        </p:nvSpPr>
        <p:spPr>
          <a:xfrm>
            <a:off x="572185" y="3929027"/>
            <a:ext cx="4216026" cy="338554"/>
          </a:xfrm>
          <a:prstGeom prst="rect">
            <a:avLst/>
          </a:prstGeom>
          <a:noFill/>
        </p:spPr>
        <p:txBody>
          <a:bodyPr wrap="none" rtlCol="0">
            <a:spAutoFit/>
          </a:bodyPr>
          <a:lstStyle/>
          <a:p>
            <a:r>
              <a:rPr lang="fr-FR" sz="1600" dirty="0"/>
              <a:t>Yang, </a:t>
            </a:r>
            <a:r>
              <a:rPr lang="fr-FR" sz="1600" dirty="0" err="1"/>
              <a:t>Viscarra</a:t>
            </a:r>
            <a:r>
              <a:rPr lang="fr-FR" sz="1600" dirty="0"/>
              <a:t> Rossel et al. (2018) </a:t>
            </a:r>
            <a:r>
              <a:rPr lang="fr-FR" sz="1600" dirty="0" err="1"/>
              <a:t>submitted</a:t>
            </a:r>
            <a:r>
              <a:rPr lang="fr-FR" sz="1600" dirty="0"/>
              <a:t> SBB</a:t>
            </a:r>
          </a:p>
        </p:txBody>
      </p:sp>
      <p:pic>
        <p:nvPicPr>
          <p:cNvPr id="21" name="Picture 20">
            <a:extLst>
              <a:ext uri="{FF2B5EF4-FFF2-40B4-BE49-F238E27FC236}">
                <a16:creationId xmlns:a16="http://schemas.microsoft.com/office/drawing/2014/main" id="{8C7DEB13-1805-C84A-B7ED-69347BF83C1F}"/>
              </a:ext>
            </a:extLst>
          </p:cNvPr>
          <p:cNvPicPr>
            <a:picLocks noChangeAspect="1"/>
          </p:cNvPicPr>
          <p:nvPr/>
        </p:nvPicPr>
        <p:blipFill>
          <a:blip r:embed="rId7"/>
          <a:stretch>
            <a:fillRect/>
          </a:stretch>
        </p:blipFill>
        <p:spPr>
          <a:xfrm>
            <a:off x="8187452" y="4477906"/>
            <a:ext cx="3125338" cy="2345728"/>
          </a:xfrm>
          <a:prstGeom prst="rect">
            <a:avLst/>
          </a:prstGeom>
        </p:spPr>
      </p:pic>
      <p:sp>
        <p:nvSpPr>
          <p:cNvPr id="22" name="TextBox 21">
            <a:extLst>
              <a:ext uri="{FF2B5EF4-FFF2-40B4-BE49-F238E27FC236}">
                <a16:creationId xmlns:a16="http://schemas.microsoft.com/office/drawing/2014/main" id="{50A1B920-14BB-9A44-8BD2-58CBFB6A3192}"/>
              </a:ext>
            </a:extLst>
          </p:cNvPr>
          <p:cNvSpPr txBox="1"/>
          <p:nvPr/>
        </p:nvSpPr>
        <p:spPr>
          <a:xfrm>
            <a:off x="572185" y="5742283"/>
            <a:ext cx="3891258" cy="338554"/>
          </a:xfrm>
          <a:prstGeom prst="rect">
            <a:avLst/>
          </a:prstGeom>
          <a:noFill/>
        </p:spPr>
        <p:txBody>
          <a:bodyPr wrap="none" rtlCol="0">
            <a:spAutoFit/>
          </a:bodyPr>
          <a:lstStyle/>
          <a:p>
            <a:r>
              <a:rPr lang="fr-FR" sz="1600" dirty="0" err="1"/>
              <a:t>Bauman</a:t>
            </a:r>
            <a:r>
              <a:rPr lang="fr-FR" sz="1600" dirty="0"/>
              <a:t>, </a:t>
            </a:r>
            <a:r>
              <a:rPr lang="fr-FR" sz="1600" dirty="0" err="1"/>
              <a:t>Viscarra</a:t>
            </a:r>
            <a:r>
              <a:rPr lang="fr-FR" sz="1600" dirty="0"/>
              <a:t> Rossel et al. (2018) In </a:t>
            </a:r>
            <a:r>
              <a:rPr lang="fr-FR" sz="1600" dirty="0" err="1"/>
              <a:t>prep</a:t>
            </a:r>
            <a:endParaRPr lang="fr-FR" sz="1600" dirty="0"/>
          </a:p>
        </p:txBody>
      </p:sp>
    </p:spTree>
    <p:extLst>
      <p:ext uri="{BB962C8B-B14F-4D97-AF65-F5344CB8AC3E}">
        <p14:creationId xmlns:p14="http://schemas.microsoft.com/office/powerpoint/2010/main" val="222666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0FB1B-2E4A-5B41-B3B3-B53EF20B2F67}"/>
              </a:ext>
            </a:extLst>
          </p:cNvPr>
          <p:cNvSpPr/>
          <p:nvPr/>
        </p:nvSpPr>
        <p:spPr>
          <a:xfrm>
            <a:off x="515939" y="549278"/>
            <a:ext cx="11422063" cy="461665"/>
          </a:xfrm>
          <a:prstGeom prst="rect">
            <a:avLst/>
          </a:prstGeom>
        </p:spPr>
        <p:txBody>
          <a:bodyPr wrap="square">
            <a:spAutoFit/>
          </a:bodyPr>
          <a:lstStyle/>
          <a:p>
            <a:r>
              <a:rPr lang="fr-FR" sz="2400" b="1" dirty="0" err="1">
                <a:latin typeface="Nanum Gothic" panose="020D0604000000000000" pitchFamily="34" charset="-127"/>
                <a:ea typeface="Nanum Gothic" panose="020D0604000000000000" pitchFamily="34" charset="-127"/>
              </a:rPr>
              <a:t>Concluding</a:t>
            </a:r>
            <a:r>
              <a:rPr lang="fr-FR" sz="2400" b="1" dirty="0">
                <a:latin typeface="Nanum Gothic" panose="020D0604000000000000" pitchFamily="34" charset="-127"/>
                <a:ea typeface="Nanum Gothic" panose="020D0604000000000000" pitchFamily="34" charset="-127"/>
              </a:rPr>
              <a:t> </a:t>
            </a:r>
            <a:r>
              <a:rPr lang="fr-FR" sz="2400" b="1" dirty="0" err="1">
                <a:latin typeface="Nanum Gothic" panose="020D0604000000000000" pitchFamily="34" charset="-127"/>
                <a:ea typeface="Nanum Gothic" panose="020D0604000000000000" pitchFamily="34" charset="-127"/>
              </a:rPr>
              <a:t>remarks</a:t>
            </a:r>
            <a:endParaRPr lang="fr-FR" sz="2400" b="1" dirty="0">
              <a:latin typeface="Nanum Gothic" panose="020D0604000000000000" pitchFamily="34" charset="-127"/>
              <a:ea typeface="Nanum Gothic" panose="020D0604000000000000" pitchFamily="34" charset="-127"/>
            </a:endParaRPr>
          </a:p>
        </p:txBody>
      </p:sp>
    </p:spTree>
    <p:extLst>
      <p:ext uri="{BB962C8B-B14F-4D97-AF65-F5344CB8AC3E}">
        <p14:creationId xmlns:p14="http://schemas.microsoft.com/office/powerpoint/2010/main" val="177895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20CE5-FFEE-F649-A7E2-9991E7A5C89A}"/>
              </a:ext>
            </a:extLst>
          </p:cNvPr>
          <p:cNvSpPr txBox="1"/>
          <p:nvPr/>
        </p:nvSpPr>
        <p:spPr>
          <a:xfrm>
            <a:off x="515938" y="431225"/>
            <a:ext cx="4341060" cy="584775"/>
          </a:xfrm>
          <a:prstGeom prst="rect">
            <a:avLst/>
          </a:prstGeom>
          <a:noFill/>
        </p:spPr>
        <p:txBody>
          <a:bodyPr wrap="none" rtlCol="0">
            <a:spAutoFit/>
          </a:bodyPr>
          <a:lstStyle/>
          <a:p>
            <a:r>
              <a:rPr lang="fr-FR" sz="3200" b="1" dirty="0"/>
              <a:t>Plan de ma présentation</a:t>
            </a:r>
          </a:p>
        </p:txBody>
      </p:sp>
      <p:sp>
        <p:nvSpPr>
          <p:cNvPr id="4" name="Rectangle 3">
            <a:extLst>
              <a:ext uri="{FF2B5EF4-FFF2-40B4-BE49-F238E27FC236}">
                <a16:creationId xmlns:a16="http://schemas.microsoft.com/office/drawing/2014/main" id="{A0B949F8-FDED-3244-8E16-CF911EAFFE37}"/>
              </a:ext>
            </a:extLst>
          </p:cNvPr>
          <p:cNvSpPr/>
          <p:nvPr/>
        </p:nvSpPr>
        <p:spPr>
          <a:xfrm>
            <a:off x="515938" y="1669534"/>
            <a:ext cx="7579126" cy="4893647"/>
          </a:xfrm>
          <a:prstGeom prst="rect">
            <a:avLst/>
          </a:prstGeom>
        </p:spPr>
        <p:txBody>
          <a:bodyPr wrap="none">
            <a:spAutoFit/>
          </a:bodyPr>
          <a:lstStyle/>
          <a:p>
            <a:pPr marL="342900" indent="-342900">
              <a:buFont typeface="Arial" panose="020B0604020202020204" pitchFamily="34" charset="0"/>
              <a:buChar char="•"/>
            </a:pPr>
            <a:r>
              <a:rPr lang="fr-FR" sz="2400" dirty="0">
                <a:ea typeface="Nanum Gothic" panose="020D0604000000000000" pitchFamily="34" charset="-127"/>
              </a:rPr>
              <a:t>Activités d’enseignement</a:t>
            </a:r>
          </a:p>
          <a:p>
            <a:pPr marL="800100" lvl="1" indent="-342900">
              <a:buFont typeface="Arial" panose="020B0604020202020204" pitchFamily="34" charset="0"/>
              <a:buChar char="•"/>
            </a:pPr>
            <a:r>
              <a:rPr lang="fr-FR" sz="2400" dirty="0">
                <a:ea typeface="Nanum Gothic" panose="020D0604000000000000" pitchFamily="34" charset="-127"/>
              </a:rPr>
              <a:t>En l’Australie</a:t>
            </a:r>
          </a:p>
          <a:p>
            <a:pPr marL="800100" lvl="1" indent="-342900">
              <a:buFont typeface="Arial" panose="020B0604020202020204" pitchFamily="34" charset="0"/>
              <a:buChar char="•"/>
            </a:pPr>
            <a:r>
              <a:rPr lang="fr-FR" sz="2400" dirty="0">
                <a:ea typeface="Nanum Gothic" panose="020D0604000000000000" pitchFamily="34" charset="-127"/>
              </a:rPr>
              <a:t>International</a:t>
            </a:r>
          </a:p>
          <a:p>
            <a:pPr marL="800100" lvl="1" indent="-342900">
              <a:buFont typeface="Arial" panose="020B0604020202020204" pitchFamily="34" charset="0"/>
              <a:buChar char="•"/>
            </a:pPr>
            <a:r>
              <a:rPr lang="fr-FR" sz="2400" dirty="0">
                <a:ea typeface="Nanum Gothic" panose="020D0604000000000000" pitchFamily="34" charset="-127"/>
              </a:rPr>
              <a:t>Encadrement de la recherche des étudiantes</a:t>
            </a:r>
          </a:p>
          <a:p>
            <a:pPr marL="800100" lvl="1" indent="-342900">
              <a:buFont typeface="Arial" panose="020B0604020202020204" pitchFamily="34" charset="0"/>
              <a:buChar char="•"/>
            </a:pPr>
            <a:r>
              <a:rPr lang="fr-FR" sz="2400" dirty="0">
                <a:ea typeface="Nanum Gothic" panose="020D0604000000000000" pitchFamily="34" charset="-127"/>
              </a:rPr>
              <a:t>Masters, Doctorats</a:t>
            </a:r>
          </a:p>
          <a:p>
            <a:pPr marL="800100" lvl="1" indent="-342900">
              <a:buFont typeface="Arial" panose="020B0604020202020204" pitchFamily="34" charset="0"/>
              <a:buChar char="•"/>
            </a:pPr>
            <a:endParaRPr lang="fr-FR" sz="2400" dirty="0">
              <a:ea typeface="Nanum Gothic" panose="020D0604000000000000" pitchFamily="34" charset="-127"/>
            </a:endParaRPr>
          </a:p>
          <a:p>
            <a:pPr marL="342900" indent="-342900">
              <a:buFont typeface="Arial" panose="020B0604020202020204" pitchFamily="34" charset="0"/>
              <a:buChar char="•"/>
            </a:pPr>
            <a:r>
              <a:rPr lang="fr-FR" sz="2400" dirty="0">
                <a:ea typeface="Nanum Gothic" panose="020D0604000000000000" pitchFamily="34" charset="-127"/>
              </a:rPr>
              <a:t>Activités de recherche</a:t>
            </a:r>
          </a:p>
          <a:p>
            <a:pPr marL="800100" lvl="1" indent="-342900">
              <a:buFont typeface="Arial" panose="020B0604020202020204" pitchFamily="34" charset="0"/>
              <a:buChar char="•"/>
            </a:pPr>
            <a:r>
              <a:rPr lang="fr-FR" sz="2400" dirty="0">
                <a:ea typeface="Nanum Gothic" panose="020D0604000000000000" pitchFamily="34" charset="-127"/>
              </a:rPr>
              <a:t>Motivation pour ma recherche</a:t>
            </a:r>
          </a:p>
          <a:p>
            <a:pPr marL="800100" lvl="1" indent="-342900">
              <a:buFont typeface="Arial" panose="020B0604020202020204" pitchFamily="34" charset="0"/>
              <a:buChar char="•"/>
            </a:pPr>
            <a:r>
              <a:rPr lang="fr-FR" sz="2400" dirty="0">
                <a:ea typeface="Nanum Gothic" panose="020D0604000000000000" pitchFamily="34" charset="-127"/>
              </a:rPr>
              <a:t>Défis et opportunités</a:t>
            </a:r>
          </a:p>
          <a:p>
            <a:pPr marL="800100" lvl="1" indent="-342900">
              <a:buFont typeface="Arial" panose="020B0604020202020204" pitchFamily="34" charset="0"/>
              <a:buChar char="•"/>
            </a:pPr>
            <a:r>
              <a:rPr lang="fr-FR" sz="2400" dirty="0">
                <a:ea typeface="Nanum Gothic" panose="020D0604000000000000" pitchFamily="34" charset="-127"/>
              </a:rPr>
              <a:t>La question des échelles</a:t>
            </a:r>
          </a:p>
          <a:p>
            <a:pPr marL="800100" lvl="1" indent="-342900">
              <a:buFont typeface="Arial" panose="020B0604020202020204" pitchFamily="34" charset="0"/>
              <a:buChar char="•"/>
            </a:pPr>
            <a:r>
              <a:rPr lang="fr-FR" sz="2400" dirty="0">
                <a:ea typeface="Nanum Gothic" panose="020D0604000000000000" pitchFamily="34" charset="-127"/>
              </a:rPr>
              <a:t>Exemples d'activités de recherche et développement</a:t>
            </a:r>
          </a:p>
          <a:p>
            <a:pPr marL="800100" lvl="1" indent="-342900">
              <a:buFont typeface="Arial" panose="020B0604020202020204" pitchFamily="34" charset="0"/>
              <a:buChar char="•"/>
            </a:pPr>
            <a:endParaRPr lang="fr-FR" sz="2400" dirty="0">
              <a:ea typeface="Nanum Gothic" panose="020D0604000000000000" pitchFamily="34" charset="-127"/>
            </a:endParaRPr>
          </a:p>
          <a:p>
            <a:pPr marL="342900" indent="-342900">
              <a:buFont typeface="Arial" panose="020B0604020202020204" pitchFamily="34" charset="0"/>
              <a:buChar char="•"/>
            </a:pPr>
            <a:endParaRPr lang="fr-FR" sz="2400" dirty="0">
              <a:ea typeface="Nanum Gothic" panose="020D0604000000000000" pitchFamily="34" charset="-127"/>
            </a:endParaRPr>
          </a:p>
        </p:txBody>
      </p:sp>
    </p:spTree>
    <p:extLst>
      <p:ext uri="{BB962C8B-B14F-4D97-AF65-F5344CB8AC3E}">
        <p14:creationId xmlns:p14="http://schemas.microsoft.com/office/powerpoint/2010/main" val="7830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94B60-B171-FD40-B5B2-4B175603D780}"/>
              </a:ext>
            </a:extLst>
          </p:cNvPr>
          <p:cNvSpPr/>
          <p:nvPr/>
        </p:nvSpPr>
        <p:spPr>
          <a:xfrm>
            <a:off x="3859674" y="2939534"/>
            <a:ext cx="3928191" cy="523220"/>
          </a:xfrm>
          <a:prstGeom prst="rect">
            <a:avLst/>
          </a:prstGeom>
        </p:spPr>
        <p:txBody>
          <a:bodyPr wrap="none">
            <a:spAutoFit/>
          </a:bodyPr>
          <a:lstStyle/>
          <a:p>
            <a:r>
              <a:rPr lang="fr-FR" sz="2800" b="1" dirty="0">
                <a:ea typeface="Nanum Gothic" panose="020D0604000000000000" pitchFamily="34" charset="-127"/>
              </a:rPr>
              <a:t>Activités d’enseignement</a:t>
            </a:r>
          </a:p>
        </p:txBody>
      </p:sp>
    </p:spTree>
    <p:extLst>
      <p:ext uri="{BB962C8B-B14F-4D97-AF65-F5344CB8AC3E}">
        <p14:creationId xmlns:p14="http://schemas.microsoft.com/office/powerpoint/2010/main" val="3000096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9" y="549276"/>
            <a:ext cx="4993226" cy="461665"/>
          </a:xfrm>
          <a:prstGeom prst="rect">
            <a:avLst/>
          </a:prstGeom>
          <a:noFill/>
        </p:spPr>
        <p:txBody>
          <a:bodyPr wrap="none" rtlCol="0">
            <a:spAutoFit/>
          </a:bodyPr>
          <a:lstStyle/>
          <a:p>
            <a:r>
              <a:rPr lang="fr-FR" sz="2400" b="1" dirty="0">
                <a:ea typeface="Nanum Gothic" panose="020D0604000000000000" pitchFamily="34" charset="-127"/>
              </a:rPr>
              <a:t>Activités d’enseignement en Australie</a:t>
            </a:r>
          </a:p>
        </p:txBody>
      </p:sp>
      <p:sp>
        <p:nvSpPr>
          <p:cNvPr id="3" name="TextBox 2">
            <a:extLst>
              <a:ext uri="{FF2B5EF4-FFF2-40B4-BE49-F238E27FC236}">
                <a16:creationId xmlns:a16="http://schemas.microsoft.com/office/drawing/2014/main" id="{29AEACC8-F681-C441-BE4B-E30ABFD19DD5}"/>
              </a:ext>
            </a:extLst>
          </p:cNvPr>
          <p:cNvSpPr txBox="1"/>
          <p:nvPr/>
        </p:nvSpPr>
        <p:spPr>
          <a:xfrm>
            <a:off x="515940" y="1828544"/>
            <a:ext cx="11203995" cy="4093428"/>
          </a:xfrm>
          <a:prstGeom prst="rect">
            <a:avLst/>
          </a:prstGeom>
          <a:noFill/>
        </p:spPr>
        <p:txBody>
          <a:bodyPr wrap="square" rtlCol="0">
            <a:spAutoFit/>
          </a:bodyPr>
          <a:lstStyle/>
          <a:p>
            <a:pPr marL="285744" indent="-285744">
              <a:buFont typeface="Arial" panose="020B0604020202020204" pitchFamily="34" charset="0"/>
              <a:buChar char="•"/>
            </a:pPr>
            <a:r>
              <a:rPr lang="fr-FR" sz="2000" dirty="0">
                <a:ea typeface="Nanum Gothic" panose="020D0604000000000000" pitchFamily="34" charset="-127"/>
              </a:rPr>
              <a:t>Détection et agriculture de précision. </a:t>
            </a:r>
            <a:r>
              <a:rPr lang="fr-FR" sz="2000" dirty="0" err="1">
                <a:ea typeface="Nanum Gothic" panose="020D0604000000000000" pitchFamily="34" charset="-127"/>
              </a:rPr>
              <a:t>Undergraduate</a:t>
            </a:r>
            <a:r>
              <a:rPr lang="fr-FR" sz="2000" dirty="0">
                <a:ea typeface="Nanum Gothic" panose="020D0604000000000000" pitchFamily="34" charset="-127"/>
              </a:rPr>
              <a:t> 3rd </a:t>
            </a:r>
            <a:r>
              <a:rPr lang="fr-FR" sz="2000" dirty="0" err="1">
                <a:ea typeface="Nanum Gothic" panose="020D0604000000000000" pitchFamily="34" charset="-127"/>
              </a:rPr>
              <a:t>year</a:t>
            </a:r>
            <a:r>
              <a:rPr lang="fr-FR" sz="2000" dirty="0">
                <a:ea typeface="Nanum Gothic" panose="020D0604000000000000" pitchFamily="34" charset="-127"/>
              </a:rPr>
              <a:t> Agricultural Science </a:t>
            </a:r>
            <a:r>
              <a:rPr lang="fr-FR" sz="2000" dirty="0" err="1">
                <a:ea typeface="Nanum Gothic" panose="020D0604000000000000" pitchFamily="34" charset="-127"/>
              </a:rPr>
              <a:t>degree</a:t>
            </a:r>
            <a:r>
              <a:rPr lang="fr-FR" sz="2000" dirty="0">
                <a:ea typeface="Nanum Gothic" panose="020D0604000000000000" pitchFamily="34" charset="-127"/>
              </a:rPr>
              <a:t>. 1995–00</a:t>
            </a:r>
          </a:p>
          <a:p>
            <a:pPr marL="285744" indent="-285744">
              <a:buFont typeface="Arial" panose="020B0604020202020204" pitchFamily="34" charset="0"/>
              <a:buChar char="•"/>
            </a:pPr>
            <a:endParaRPr lang="fr-FR" sz="2000" dirty="0">
              <a:ea typeface="Nanum Gothic" panose="020D0604000000000000" pitchFamily="34" charset="-127"/>
            </a:endParaRPr>
          </a:p>
          <a:p>
            <a:pPr marL="285744" indent="-285744">
              <a:buFont typeface="Arial" panose="020B0604020202020204" pitchFamily="34" charset="0"/>
              <a:buChar char="•"/>
            </a:pPr>
            <a:endParaRPr lang="fr-FR" sz="2000" dirty="0">
              <a:ea typeface="Nanum Gothic" panose="020D0604000000000000" pitchFamily="34" charset="-127"/>
            </a:endParaRPr>
          </a:p>
          <a:p>
            <a:pPr marL="285744" indent="-285744">
              <a:buFont typeface="Arial" panose="020B0604020202020204" pitchFamily="34" charset="0"/>
              <a:buChar char="•"/>
            </a:pPr>
            <a:r>
              <a:rPr lang="fr-FR" sz="2000" dirty="0">
                <a:ea typeface="Nanum Gothic" panose="020D0604000000000000" pitchFamily="34" charset="-127"/>
              </a:rPr>
              <a:t>Prédiction spatiale et </a:t>
            </a:r>
            <a:r>
              <a:rPr lang="fr-FR" sz="2000" dirty="0" err="1">
                <a:ea typeface="Nanum Gothic" panose="020D0604000000000000" pitchFamily="34" charset="-127"/>
              </a:rPr>
              <a:t>pedometrics</a:t>
            </a:r>
            <a:r>
              <a:rPr lang="fr-FR" sz="2000" dirty="0">
                <a:ea typeface="Nanum Gothic" panose="020D0604000000000000" pitchFamily="34" charset="-127"/>
              </a:rPr>
              <a:t>. </a:t>
            </a:r>
            <a:r>
              <a:rPr lang="fr-FR" sz="2000" dirty="0" err="1">
                <a:ea typeface="Nanum Gothic" panose="020D0604000000000000" pitchFamily="34" charset="-127"/>
              </a:rPr>
              <a:t>Undergraduate</a:t>
            </a:r>
            <a:r>
              <a:rPr lang="fr-FR" sz="2000" dirty="0">
                <a:ea typeface="Nanum Gothic" panose="020D0604000000000000" pitchFamily="34" charset="-127"/>
              </a:rPr>
              <a:t> 3rd </a:t>
            </a:r>
            <a:r>
              <a:rPr lang="fr-FR" sz="2000" dirty="0" err="1">
                <a:ea typeface="Nanum Gothic" panose="020D0604000000000000" pitchFamily="34" charset="-127"/>
              </a:rPr>
              <a:t>year</a:t>
            </a:r>
            <a:r>
              <a:rPr lang="fr-FR" sz="2000" dirty="0">
                <a:ea typeface="Nanum Gothic" panose="020D0604000000000000" pitchFamily="34" charset="-127"/>
              </a:rPr>
              <a:t> Agricultural Science </a:t>
            </a:r>
            <a:r>
              <a:rPr lang="fr-FR" sz="2000" dirty="0" err="1">
                <a:ea typeface="Nanum Gothic" panose="020D0604000000000000" pitchFamily="34" charset="-127"/>
              </a:rPr>
              <a:t>degree</a:t>
            </a:r>
            <a:r>
              <a:rPr lang="fr-FR" sz="2000" dirty="0">
                <a:ea typeface="Nanum Gothic" panose="020D0604000000000000" pitchFamily="34" charset="-127"/>
              </a:rPr>
              <a:t>. 2002–2007.</a:t>
            </a:r>
          </a:p>
          <a:p>
            <a:pPr marL="285744" indent="-285744">
              <a:buFont typeface="Arial" panose="020B0604020202020204" pitchFamily="34" charset="0"/>
              <a:buChar char="•"/>
            </a:pPr>
            <a:endParaRPr lang="fr-FR" sz="2000" dirty="0">
              <a:ea typeface="Nanum Gothic" panose="020D0604000000000000" pitchFamily="34" charset="-127"/>
            </a:endParaRPr>
          </a:p>
          <a:p>
            <a:pPr marL="285744" indent="-285744">
              <a:buFont typeface="Arial" panose="020B0604020202020204" pitchFamily="34" charset="0"/>
              <a:buChar char="•"/>
            </a:pPr>
            <a:endParaRPr lang="fr-FR" sz="2000" dirty="0">
              <a:ea typeface="Nanum Gothic" panose="020D0604000000000000" pitchFamily="34" charset="-127"/>
            </a:endParaRPr>
          </a:p>
          <a:p>
            <a:pPr marL="285744" indent="-285744">
              <a:buFont typeface="Arial" panose="020B0604020202020204" pitchFamily="34" charset="0"/>
              <a:buChar char="•"/>
            </a:pPr>
            <a:r>
              <a:rPr lang="fr-FR" sz="2000" dirty="0">
                <a:ea typeface="Nanum Gothic" panose="020D0604000000000000" pitchFamily="34" charset="-127"/>
              </a:rPr>
              <a:t>Méthodologies avancées des sols : Introduction à la spectroscopie, à la </a:t>
            </a:r>
            <a:r>
              <a:rPr lang="fr-FR" sz="2000" dirty="0" err="1">
                <a:ea typeface="Nanum Gothic" panose="020D0604000000000000" pitchFamily="34" charset="-127"/>
              </a:rPr>
              <a:t>chimiométrie</a:t>
            </a:r>
            <a:r>
              <a:rPr lang="fr-FR" sz="2000" dirty="0">
                <a:ea typeface="Nanum Gothic" panose="020D0604000000000000" pitchFamily="34" charset="-127"/>
              </a:rPr>
              <a:t> et au contrôle de la qualité des données de capteurs. </a:t>
            </a:r>
            <a:r>
              <a:rPr lang="fr-FR" sz="2000" dirty="0" err="1">
                <a:ea typeface="Nanum Gothic" panose="020D0604000000000000" pitchFamily="34" charset="-127"/>
              </a:rPr>
              <a:t>Undergraduate</a:t>
            </a:r>
            <a:r>
              <a:rPr lang="fr-FR" sz="2000" dirty="0">
                <a:ea typeface="Nanum Gothic" panose="020D0604000000000000" pitchFamily="34" charset="-127"/>
              </a:rPr>
              <a:t> 3rd </a:t>
            </a:r>
            <a:r>
              <a:rPr lang="fr-FR" sz="2000" dirty="0" err="1">
                <a:ea typeface="Nanum Gothic" panose="020D0604000000000000" pitchFamily="34" charset="-127"/>
              </a:rPr>
              <a:t>year</a:t>
            </a:r>
            <a:r>
              <a:rPr lang="fr-FR" sz="2000" dirty="0">
                <a:ea typeface="Nanum Gothic" panose="020D0604000000000000" pitchFamily="34" charset="-127"/>
              </a:rPr>
              <a:t> Science &amp; 4th </a:t>
            </a:r>
            <a:r>
              <a:rPr lang="fr-FR" sz="2000" dirty="0" err="1">
                <a:ea typeface="Nanum Gothic" panose="020D0604000000000000" pitchFamily="34" charset="-127"/>
              </a:rPr>
              <a:t>year</a:t>
            </a:r>
            <a:r>
              <a:rPr lang="fr-FR" sz="2000" dirty="0">
                <a:ea typeface="Nanum Gothic" panose="020D0604000000000000" pitchFamily="34" charset="-127"/>
              </a:rPr>
              <a:t> Agricultural Science </a:t>
            </a:r>
            <a:r>
              <a:rPr lang="fr-FR" sz="2000" dirty="0" err="1">
                <a:ea typeface="Nanum Gothic" panose="020D0604000000000000" pitchFamily="34" charset="-127"/>
              </a:rPr>
              <a:t>degree</a:t>
            </a:r>
            <a:r>
              <a:rPr lang="fr-FR" sz="2000" dirty="0">
                <a:ea typeface="Nanum Gothic" panose="020D0604000000000000" pitchFamily="34" charset="-127"/>
              </a:rPr>
              <a:t>. 2002–2007.</a:t>
            </a:r>
          </a:p>
          <a:p>
            <a:pPr marL="285744" indent="-285744">
              <a:buFont typeface="Arial" panose="020B0604020202020204" pitchFamily="34" charset="0"/>
              <a:buChar char="•"/>
            </a:pPr>
            <a:endParaRPr lang="fr-FR" sz="2000" dirty="0">
              <a:ea typeface="Nanum Gothic" panose="020D0604000000000000" pitchFamily="34" charset="-127"/>
            </a:endParaRPr>
          </a:p>
          <a:p>
            <a:pPr marL="285744" indent="-285744">
              <a:buFont typeface="Arial" panose="020B0604020202020204" pitchFamily="34" charset="0"/>
              <a:buChar char="•"/>
            </a:pPr>
            <a:endParaRPr lang="fr-FR" sz="2000" dirty="0">
              <a:ea typeface="Nanum Gothic" panose="020D0604000000000000" pitchFamily="34" charset="-127"/>
            </a:endParaRPr>
          </a:p>
          <a:p>
            <a:pPr marL="285744" indent="-285744">
              <a:buFont typeface="Arial" panose="020B0604020202020204" pitchFamily="34" charset="0"/>
              <a:buChar char="•"/>
            </a:pPr>
            <a:r>
              <a:rPr lang="fr-FR" sz="2000" dirty="0">
                <a:ea typeface="Nanum Gothic" panose="020D0604000000000000" pitchFamily="34" charset="-127"/>
              </a:rPr>
              <a:t>Les fondamentaux de la télédétection, </a:t>
            </a:r>
            <a:r>
              <a:rPr lang="fr-FR" sz="2000" dirty="0" err="1">
                <a:ea typeface="Nanum Gothic" panose="020D0604000000000000" pitchFamily="34" charset="-127"/>
              </a:rPr>
              <a:t>Undergraduate</a:t>
            </a:r>
            <a:r>
              <a:rPr lang="fr-FR" sz="2000" dirty="0">
                <a:ea typeface="Nanum Gothic" panose="020D0604000000000000" pitchFamily="34" charset="-127"/>
              </a:rPr>
              <a:t> 3rd </a:t>
            </a:r>
            <a:r>
              <a:rPr lang="fr-FR" sz="2000" dirty="0" err="1">
                <a:ea typeface="Nanum Gothic" panose="020D0604000000000000" pitchFamily="34" charset="-127"/>
              </a:rPr>
              <a:t>year</a:t>
            </a:r>
            <a:r>
              <a:rPr lang="fr-FR" sz="2000" dirty="0">
                <a:ea typeface="Nanum Gothic" panose="020D0604000000000000" pitchFamily="34" charset="-127"/>
              </a:rPr>
              <a:t> Rural Spatial Information </a:t>
            </a:r>
            <a:r>
              <a:rPr lang="fr-FR" sz="2000" dirty="0" err="1">
                <a:ea typeface="Nanum Gothic" panose="020D0604000000000000" pitchFamily="34" charset="-127"/>
              </a:rPr>
              <a:t>Systems</a:t>
            </a:r>
            <a:r>
              <a:rPr lang="fr-FR" sz="2000" dirty="0">
                <a:ea typeface="Nanum Gothic" panose="020D0604000000000000" pitchFamily="34" charset="-127"/>
              </a:rPr>
              <a:t> </a:t>
            </a:r>
            <a:r>
              <a:rPr lang="fr-FR" sz="2000" dirty="0" err="1">
                <a:ea typeface="Nanum Gothic" panose="020D0604000000000000" pitchFamily="34" charset="-127"/>
              </a:rPr>
              <a:t>degree</a:t>
            </a:r>
            <a:r>
              <a:rPr lang="fr-FR" sz="2000" dirty="0">
                <a:ea typeface="Nanum Gothic" panose="020D0604000000000000" pitchFamily="34" charset="-127"/>
              </a:rPr>
              <a:t>. 2004–2007.</a:t>
            </a:r>
          </a:p>
        </p:txBody>
      </p:sp>
      <p:sp>
        <p:nvSpPr>
          <p:cNvPr id="4" name="Rectangle 3">
            <a:extLst>
              <a:ext uri="{FF2B5EF4-FFF2-40B4-BE49-F238E27FC236}">
                <a16:creationId xmlns:a16="http://schemas.microsoft.com/office/drawing/2014/main" id="{D5AA2911-DB53-494B-8182-079B24F217C6}"/>
              </a:ext>
            </a:extLst>
          </p:cNvPr>
          <p:cNvSpPr/>
          <p:nvPr/>
        </p:nvSpPr>
        <p:spPr>
          <a:xfrm>
            <a:off x="839323" y="1226036"/>
            <a:ext cx="4575548" cy="400110"/>
          </a:xfrm>
          <a:prstGeom prst="rect">
            <a:avLst/>
          </a:prstGeom>
        </p:spPr>
        <p:txBody>
          <a:bodyPr wrap="none">
            <a:spAutoFit/>
          </a:bodyPr>
          <a:lstStyle/>
          <a:p>
            <a:r>
              <a:rPr lang="fr-FR" sz="2000" b="1" dirty="0">
                <a:ea typeface="Nanum Gothic" panose="020D0604000000000000" pitchFamily="34" charset="-127"/>
              </a:rPr>
              <a:t>Conférences d'étudiants de premier cycle</a:t>
            </a:r>
          </a:p>
        </p:txBody>
      </p:sp>
    </p:spTree>
    <p:extLst>
      <p:ext uri="{BB962C8B-B14F-4D97-AF65-F5344CB8AC3E}">
        <p14:creationId xmlns:p14="http://schemas.microsoft.com/office/powerpoint/2010/main" val="414742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8F6044-2C29-FD46-BDFD-1E84D99BDFEC}"/>
              </a:ext>
            </a:extLst>
          </p:cNvPr>
          <p:cNvSpPr txBox="1"/>
          <p:nvPr/>
        </p:nvSpPr>
        <p:spPr>
          <a:xfrm>
            <a:off x="515938" y="1359363"/>
            <a:ext cx="11523663" cy="5262979"/>
          </a:xfrm>
          <a:prstGeom prst="rect">
            <a:avLst/>
          </a:prstGeom>
          <a:noFill/>
        </p:spPr>
        <p:txBody>
          <a:bodyPr wrap="square" rtlCol="0">
            <a:spAutoFit/>
          </a:bodyPr>
          <a:lstStyle/>
          <a:p>
            <a:pPr marL="285744" indent="-285744">
              <a:buFont typeface="Arial" panose="020B0604020202020204" pitchFamily="34" charset="0"/>
              <a:buChar char="•"/>
            </a:pPr>
            <a:r>
              <a:rPr lang="fr-FR" sz="2400" dirty="0">
                <a:ea typeface="Nanum Gothic" panose="020D0604000000000000" pitchFamily="34" charset="-127"/>
                <a:cs typeface="Bangla MN" pitchFamily="2" charset="0"/>
              </a:rPr>
              <a:t>Conférences invitée Sino-</a:t>
            </a:r>
            <a:r>
              <a:rPr lang="fr-FR" sz="2400" dirty="0" err="1">
                <a:ea typeface="Nanum Gothic" panose="020D0604000000000000" pitchFamily="34" charset="-127"/>
                <a:cs typeface="Bangla MN" pitchFamily="2" charset="0"/>
              </a:rPr>
              <a:t>German</a:t>
            </a:r>
            <a:r>
              <a:rPr lang="fr-FR" sz="2400" dirty="0">
                <a:ea typeface="Nanum Gothic" panose="020D0604000000000000" pitchFamily="34" charset="-127"/>
                <a:cs typeface="Bangla MN" pitchFamily="2" charset="0"/>
              </a:rPr>
              <a:t> </a:t>
            </a:r>
            <a:r>
              <a:rPr lang="fr-FR" sz="2400" dirty="0" err="1">
                <a:ea typeface="Nanum Gothic" panose="020D0604000000000000" pitchFamily="34" charset="-127"/>
                <a:cs typeface="Bangla MN" pitchFamily="2" charset="0"/>
              </a:rPr>
              <a:t>School</a:t>
            </a:r>
            <a:r>
              <a:rPr lang="fr-FR" sz="2400" dirty="0">
                <a:ea typeface="Nanum Gothic" panose="020D0604000000000000" pitchFamily="34" charset="-127"/>
                <a:cs typeface="Bangla MN" pitchFamily="2" charset="0"/>
              </a:rPr>
              <a:t> on Concepts and </a:t>
            </a:r>
            <a:r>
              <a:rPr lang="fr-FR" sz="2400" dirty="0" err="1">
                <a:ea typeface="Nanum Gothic" panose="020D0604000000000000" pitchFamily="34" charset="-127"/>
                <a:cs typeface="Bangla MN" pitchFamily="2" charset="0"/>
              </a:rPr>
              <a:t>Algorithms</a:t>
            </a:r>
            <a:r>
              <a:rPr lang="fr-FR" sz="2400" dirty="0">
                <a:ea typeface="Nanum Gothic" panose="020D0604000000000000" pitchFamily="34" charset="-127"/>
                <a:cs typeface="Bangla MN" pitchFamily="2" charset="0"/>
              </a:rPr>
              <a:t> in </a:t>
            </a:r>
            <a:r>
              <a:rPr lang="fr-FR" sz="2400" dirty="0" err="1">
                <a:ea typeface="Nanum Gothic" panose="020D0604000000000000" pitchFamily="34" charset="-127"/>
                <a:cs typeface="Bangla MN" pitchFamily="2" charset="0"/>
              </a:rPr>
              <a:t>Geoecosystem</a:t>
            </a:r>
            <a:r>
              <a:rPr lang="fr-FR" sz="2400" dirty="0">
                <a:ea typeface="Nanum Gothic" panose="020D0604000000000000" pitchFamily="34" charset="-127"/>
                <a:cs typeface="Bangla MN" pitchFamily="2" charset="0"/>
              </a:rPr>
              <a:t> </a:t>
            </a:r>
            <a:r>
              <a:rPr lang="fr-FR" sz="2400" dirty="0" err="1">
                <a:ea typeface="Nanum Gothic" panose="020D0604000000000000" pitchFamily="34" charset="-127"/>
                <a:cs typeface="Bangla MN" pitchFamily="2" charset="0"/>
              </a:rPr>
              <a:t>Modelling</a:t>
            </a:r>
            <a:r>
              <a:rPr lang="fr-FR" sz="2400" dirty="0">
                <a:ea typeface="Nanum Gothic" panose="020D0604000000000000" pitchFamily="34" charset="-127"/>
                <a:cs typeface="Bangla MN" pitchFamily="2" charset="0"/>
              </a:rPr>
              <a:t> (CAGEM), Yichang, China, 2008. 30 étudiants au doctorat / master</a:t>
            </a:r>
          </a:p>
          <a:p>
            <a:pPr marL="285744" indent="-285744">
              <a:buFont typeface="Arial" panose="020B0604020202020204" pitchFamily="34" charset="0"/>
              <a:buChar char="•"/>
            </a:pPr>
            <a:endParaRPr lang="fr-FR" sz="2400" dirty="0">
              <a:ea typeface="Nanum Gothic" panose="020D0604000000000000" pitchFamily="34" charset="-127"/>
              <a:cs typeface="Bangla MN" pitchFamily="2" charset="0"/>
            </a:endParaRPr>
          </a:p>
          <a:p>
            <a:pPr marL="285744" indent="-285744">
              <a:buFont typeface="Arial" panose="020B0604020202020204" pitchFamily="34" charset="0"/>
              <a:buChar char="•"/>
            </a:pPr>
            <a:r>
              <a:rPr lang="fr-FR" sz="2400" dirty="0">
                <a:ea typeface="Nanum Gothic" panose="020D0604000000000000" pitchFamily="34" charset="-127"/>
                <a:cs typeface="Bangla MN" pitchFamily="2" charset="0"/>
              </a:rPr>
              <a:t>Conférences invitée. EUFAR Expert </a:t>
            </a:r>
            <a:r>
              <a:rPr lang="fr-FR" sz="2400" dirty="0" err="1">
                <a:ea typeface="Nanum Gothic" panose="020D0604000000000000" pitchFamily="34" charset="-127"/>
                <a:cs typeface="Bangla MN" pitchFamily="2" charset="0"/>
              </a:rPr>
              <a:t>Working</a:t>
            </a:r>
            <a:r>
              <a:rPr lang="fr-FR" sz="2400" dirty="0">
                <a:ea typeface="Nanum Gothic" panose="020D0604000000000000" pitchFamily="34" charset="-127"/>
                <a:cs typeface="Bangla MN" pitchFamily="2" charset="0"/>
              </a:rPr>
              <a:t> Group on Quantitative Applications of </a:t>
            </a:r>
            <a:r>
              <a:rPr lang="fr-FR" sz="2400" dirty="0" err="1">
                <a:ea typeface="Nanum Gothic" panose="020D0604000000000000" pitchFamily="34" charset="-127"/>
                <a:cs typeface="Bangla MN" pitchFamily="2" charset="0"/>
              </a:rPr>
              <a:t>Soil</a:t>
            </a:r>
            <a:r>
              <a:rPr lang="fr-FR" sz="2400" dirty="0">
                <a:ea typeface="Nanum Gothic" panose="020D0604000000000000" pitchFamily="34" charset="-127"/>
                <a:cs typeface="Bangla MN" pitchFamily="2" charset="0"/>
              </a:rPr>
              <a:t> </a:t>
            </a:r>
            <a:r>
              <a:rPr lang="fr-FR" sz="2400" dirty="0" err="1">
                <a:ea typeface="Nanum Gothic" panose="020D0604000000000000" pitchFamily="34" charset="-127"/>
                <a:cs typeface="Bangla MN" pitchFamily="2" charset="0"/>
              </a:rPr>
              <a:t>Spectroscopy</a:t>
            </a:r>
            <a:r>
              <a:rPr lang="fr-FR" sz="2400" dirty="0">
                <a:ea typeface="Nanum Gothic" panose="020D0604000000000000" pitchFamily="34" charset="-127"/>
                <a:cs typeface="Bangla MN" pitchFamily="2" charset="0"/>
              </a:rPr>
              <a:t>, Potsdam, Germany 2010, 2011. 25 étudiants au doctorat / master</a:t>
            </a:r>
          </a:p>
          <a:p>
            <a:pPr marL="285744" indent="-285744">
              <a:buFont typeface="Arial" panose="020B0604020202020204" pitchFamily="34" charset="0"/>
              <a:buChar char="•"/>
            </a:pPr>
            <a:endParaRPr lang="fr-FR" sz="2400" dirty="0">
              <a:ea typeface="Nanum Gothic" panose="020D0604000000000000" pitchFamily="34" charset="-127"/>
              <a:cs typeface="Bangla MN" pitchFamily="2" charset="0"/>
            </a:endParaRPr>
          </a:p>
          <a:p>
            <a:pPr marL="285744" indent="-285744">
              <a:buFont typeface="Arial" panose="020B0604020202020204" pitchFamily="34" charset="0"/>
              <a:buChar char="•"/>
            </a:pPr>
            <a:r>
              <a:rPr lang="fr-FR" sz="2400" dirty="0">
                <a:ea typeface="Nanum Gothic" panose="020D0604000000000000" pitchFamily="34" charset="-127"/>
                <a:cs typeface="Bangla MN" pitchFamily="2" charset="0"/>
              </a:rPr>
              <a:t>Zhejiang </a:t>
            </a:r>
            <a:r>
              <a:rPr lang="fr-FR" sz="2400" dirty="0" err="1">
                <a:ea typeface="Nanum Gothic" panose="020D0604000000000000" pitchFamily="34" charset="-127"/>
                <a:cs typeface="Bangla MN" pitchFamily="2" charset="0"/>
              </a:rPr>
              <a:t>University</a:t>
            </a:r>
            <a:r>
              <a:rPr lang="fr-FR" sz="2400" dirty="0">
                <a:ea typeface="Nanum Gothic" panose="020D0604000000000000" pitchFamily="34" charset="-127"/>
                <a:cs typeface="Bangla MN" pitchFamily="2" charset="0"/>
              </a:rPr>
              <a:t>, China, 2015, 2016 et 2017. 20 étudiants au doctorat / master</a:t>
            </a:r>
          </a:p>
          <a:p>
            <a:endParaRPr lang="fr-FR" sz="2400" dirty="0">
              <a:ea typeface="Nanum Gothic" panose="020D0604000000000000" pitchFamily="34" charset="-127"/>
              <a:cs typeface="Bangla MN" pitchFamily="2" charset="0"/>
            </a:endParaRPr>
          </a:p>
          <a:p>
            <a:pPr lvl="1"/>
            <a:r>
              <a:rPr lang="fr-FR" sz="2400" dirty="0">
                <a:ea typeface="Nanum Gothic" panose="020D0604000000000000" pitchFamily="34" charset="-127"/>
                <a:cs typeface="Bangla MN" pitchFamily="2" charset="0"/>
              </a:rPr>
              <a:t>Sujets enseignés:</a:t>
            </a:r>
          </a:p>
          <a:p>
            <a:pPr marL="1257300" lvl="2" indent="-342900">
              <a:buFontTx/>
              <a:buChar char="-"/>
            </a:pPr>
            <a:r>
              <a:rPr lang="fr-FR" sz="2400" dirty="0">
                <a:ea typeface="Nanum Gothic" panose="020D0604000000000000" pitchFamily="34" charset="-127"/>
                <a:cs typeface="Bangla MN" pitchFamily="2" charset="0"/>
              </a:rPr>
              <a:t>spectroscopie</a:t>
            </a:r>
          </a:p>
          <a:p>
            <a:pPr marL="1257300" lvl="2" indent="-342900">
              <a:buFontTx/>
              <a:buChar char="-"/>
            </a:pPr>
            <a:r>
              <a:rPr lang="fr-FR" sz="2400" dirty="0">
                <a:ea typeface="Nanum Gothic" panose="020D0604000000000000" pitchFamily="34" charset="-127"/>
                <a:cs typeface="Bangla MN" pitchFamily="2" charset="0"/>
              </a:rPr>
              <a:t>statistiques multivariées et </a:t>
            </a:r>
            <a:r>
              <a:rPr lang="fr-FR" sz="2400" dirty="0" err="1">
                <a:ea typeface="Nanum Gothic" panose="020D0604000000000000" pitchFamily="34" charset="-127"/>
                <a:cs typeface="Bangla MN" pitchFamily="2" charset="0"/>
              </a:rPr>
              <a:t>chimiométrie</a:t>
            </a:r>
            <a:endParaRPr lang="fr-FR" sz="2400" dirty="0">
              <a:ea typeface="Nanum Gothic" panose="020D0604000000000000" pitchFamily="34" charset="-127"/>
              <a:cs typeface="Bangla MN" pitchFamily="2" charset="0"/>
            </a:endParaRPr>
          </a:p>
          <a:p>
            <a:pPr marL="1257300" lvl="2" indent="-342900">
              <a:buFontTx/>
              <a:buChar char="-"/>
            </a:pPr>
            <a:r>
              <a:rPr lang="fr-FR" sz="2400" dirty="0">
                <a:ea typeface="Nanum Gothic" panose="020D0604000000000000" pitchFamily="34" charset="-127"/>
                <a:cs typeface="Bangla MN" pitchFamily="2" charset="0"/>
              </a:rPr>
              <a:t>statistiques spatiales et le cartographie numérique du sol</a:t>
            </a:r>
          </a:p>
          <a:p>
            <a:pPr marL="1257300" lvl="2" indent="-342900">
              <a:buFontTx/>
              <a:buChar char="-"/>
            </a:pPr>
            <a:r>
              <a:rPr lang="fr-FR" sz="2400" dirty="0">
                <a:ea typeface="Nanum Gothic" panose="020D0604000000000000" pitchFamily="34" charset="-127"/>
                <a:cs typeface="Bangla MN" pitchFamily="2" charset="0"/>
              </a:rPr>
              <a:t>modélisation du sol avec le logiciel R</a:t>
            </a:r>
          </a:p>
          <a:p>
            <a:pPr marL="1257300" lvl="2" indent="-342900">
              <a:buFontTx/>
              <a:buChar char="-"/>
            </a:pPr>
            <a:r>
              <a:rPr lang="fr-FR" sz="2400" dirty="0">
                <a:ea typeface="Nanum Gothic" panose="020D0604000000000000" pitchFamily="34" charset="-127"/>
                <a:cs typeface="Bangla MN" pitchFamily="2" charset="0"/>
              </a:rPr>
              <a:t>Écriture scientifique et publication</a:t>
            </a:r>
          </a:p>
        </p:txBody>
      </p:sp>
      <p:sp>
        <p:nvSpPr>
          <p:cNvPr id="4" name="TextBox 3">
            <a:extLst>
              <a:ext uri="{FF2B5EF4-FFF2-40B4-BE49-F238E27FC236}">
                <a16:creationId xmlns:a16="http://schemas.microsoft.com/office/drawing/2014/main" id="{84733424-101A-E444-80DB-36BFEFBFA21C}"/>
              </a:ext>
            </a:extLst>
          </p:cNvPr>
          <p:cNvSpPr txBox="1"/>
          <p:nvPr/>
        </p:nvSpPr>
        <p:spPr>
          <a:xfrm>
            <a:off x="515938" y="492780"/>
            <a:ext cx="6715300" cy="523220"/>
          </a:xfrm>
          <a:prstGeom prst="rect">
            <a:avLst/>
          </a:prstGeom>
          <a:noFill/>
        </p:spPr>
        <p:txBody>
          <a:bodyPr wrap="none" rtlCol="0">
            <a:spAutoFit/>
          </a:bodyPr>
          <a:lstStyle/>
          <a:p>
            <a:r>
              <a:rPr lang="fr-FR" sz="2800" b="1" dirty="0">
                <a:latin typeface="Nanum Gothic" panose="020D0604000000000000" pitchFamily="34" charset="-127"/>
                <a:ea typeface="Nanum Gothic" panose="020D0604000000000000" pitchFamily="34" charset="-127"/>
              </a:rPr>
              <a:t>Activités d’enseignement internationale</a:t>
            </a:r>
          </a:p>
        </p:txBody>
      </p:sp>
    </p:spTree>
    <p:extLst>
      <p:ext uri="{BB962C8B-B14F-4D97-AF65-F5344CB8AC3E}">
        <p14:creationId xmlns:p14="http://schemas.microsoft.com/office/powerpoint/2010/main" val="259473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9" y="549276"/>
            <a:ext cx="8016938" cy="461665"/>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9" y="1695589"/>
            <a:ext cx="11393564" cy="4093428"/>
          </a:xfrm>
          <a:prstGeom prst="rect">
            <a:avLst/>
          </a:prstGeom>
          <a:noFill/>
        </p:spPr>
        <p:txBody>
          <a:bodyPr wrap="square" rtlCol="0">
            <a:spAutoFit/>
          </a:bodyPr>
          <a:lstStyle/>
          <a:p>
            <a:r>
              <a:rPr lang="fr-FR" sz="2000" b="1" dirty="0" err="1">
                <a:latin typeface="Nanum Gothic" panose="020D0604000000000000" pitchFamily="34" charset="-127"/>
                <a:ea typeface="Nanum Gothic" panose="020D0604000000000000" pitchFamily="34" charset="-127"/>
              </a:rPr>
              <a:t>Bachelor</a:t>
            </a:r>
            <a:r>
              <a:rPr lang="fr-FR" sz="2000" b="1" dirty="0">
                <a:latin typeface="Nanum Gothic" panose="020D0604000000000000" pitchFamily="34" charset="-127"/>
                <a:ea typeface="Nanum Gothic" panose="020D0604000000000000" pitchFamily="34" charset="-127"/>
              </a:rPr>
              <a:t> </a:t>
            </a:r>
            <a:r>
              <a:rPr lang="fr-FR" sz="2000" b="1" dirty="0" err="1">
                <a:latin typeface="Nanum Gothic" panose="020D0604000000000000" pitchFamily="34" charset="-127"/>
                <a:ea typeface="Nanum Gothic" panose="020D0604000000000000" pitchFamily="34" charset="-127"/>
              </a:rPr>
              <a:t>with</a:t>
            </a:r>
            <a:r>
              <a:rPr lang="fr-FR" sz="2000" b="1" dirty="0">
                <a:latin typeface="Nanum Gothic" panose="020D0604000000000000" pitchFamily="34" charset="-127"/>
                <a:ea typeface="Nanum Gothic" panose="020D0604000000000000" pitchFamily="34" charset="-127"/>
              </a:rPr>
              <a:t> </a:t>
            </a:r>
            <a:r>
              <a:rPr lang="fr-FR" sz="2000" b="1" dirty="0" err="1">
                <a:latin typeface="Nanum Gothic" panose="020D0604000000000000" pitchFamily="34" charset="-127"/>
                <a:ea typeface="Nanum Gothic" panose="020D0604000000000000" pitchFamily="34" charset="-127"/>
              </a:rPr>
              <a:t>honours</a:t>
            </a:r>
            <a:r>
              <a:rPr lang="fr-FR" sz="2000" b="1" dirty="0">
                <a:latin typeface="Nanum Gothic" panose="020D0604000000000000" pitchFamily="34" charset="-127"/>
                <a:ea typeface="Nanum Gothic" panose="020D0604000000000000" pitchFamily="34" charset="-127"/>
              </a:rPr>
              <a:t> (ou bac+4?)</a:t>
            </a:r>
          </a:p>
          <a:p>
            <a:endParaRPr lang="fr-FR" sz="2000" b="1" dirty="0">
              <a:latin typeface="Nanum Gothic" panose="020D0604000000000000" pitchFamily="34" charset="-127"/>
              <a:ea typeface="Nanum Gothic" panose="020D0604000000000000" pitchFamily="34" charset="-127"/>
            </a:endParaRPr>
          </a:p>
          <a:p>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Dix étudiants de l’</a:t>
            </a:r>
            <a:r>
              <a:rPr lang="fr-FR" sz="2000" dirty="0" err="1">
                <a:latin typeface="Nanum Gothic" panose="020D0604000000000000" pitchFamily="34" charset="-127"/>
                <a:ea typeface="Nanum Gothic" panose="020D0604000000000000" pitchFamily="34" charset="-127"/>
              </a:rPr>
              <a:t>Univeristy</a:t>
            </a:r>
            <a:r>
              <a:rPr lang="fr-FR" sz="2000" dirty="0">
                <a:latin typeface="Nanum Gothic" panose="020D0604000000000000" pitchFamily="34" charset="-127"/>
                <a:ea typeface="Nanum Gothic" panose="020D0604000000000000" pitchFamily="34" charset="-127"/>
              </a:rPr>
              <a:t> de Sydney et l’</a:t>
            </a:r>
            <a:r>
              <a:rPr lang="fr-FR" sz="2000" dirty="0" err="1">
                <a:latin typeface="Nanum Gothic" panose="020D0604000000000000" pitchFamily="34" charset="-127"/>
                <a:ea typeface="Nanum Gothic" panose="020D0604000000000000" pitchFamily="34" charset="-127"/>
              </a:rPr>
              <a:t>Australian</a:t>
            </a:r>
            <a:r>
              <a:rPr lang="fr-FR" sz="2000" dirty="0">
                <a:latin typeface="Nanum Gothic" panose="020D0604000000000000" pitchFamily="34" charset="-127"/>
                <a:ea typeface="Nanum Gothic" panose="020D0604000000000000" pitchFamily="34" charset="-127"/>
              </a:rPr>
              <a:t> National </a:t>
            </a:r>
            <a:r>
              <a:rPr lang="fr-FR" sz="2000" dirty="0" err="1">
                <a:latin typeface="Nanum Gothic" panose="020D0604000000000000" pitchFamily="34" charset="-127"/>
                <a:ea typeface="Nanum Gothic" panose="020D0604000000000000" pitchFamily="34" charset="-127"/>
              </a:rPr>
              <a:t>Univeristy</a:t>
            </a:r>
            <a:r>
              <a:rPr lang="fr-FR" sz="2000" dirty="0">
                <a:latin typeface="Nanum Gothic" panose="020D0604000000000000" pitchFamily="34" charset="-127"/>
                <a:ea typeface="Nanum Gothic" panose="020D0604000000000000" pitchFamily="34" charset="-127"/>
              </a:rPr>
              <a:t>.</a:t>
            </a: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Sujets: la détection proche des sols avec XRF, détection de l'azote du sol avec des capteurs électrochimiques, cartographie des sols avec des capteurs gamma </a:t>
            </a:r>
            <a:r>
              <a:rPr lang="fr-FR" sz="2000" dirty="0" err="1">
                <a:latin typeface="Nanum Gothic" panose="020D0604000000000000" pitchFamily="34" charset="-127"/>
                <a:ea typeface="Nanum Gothic" panose="020D0604000000000000" pitchFamily="34" charset="-127"/>
              </a:rPr>
              <a:t>hyperspectraux</a:t>
            </a:r>
            <a:r>
              <a:rPr lang="fr-FR" sz="2000" dirty="0">
                <a:latin typeface="Nanum Gothic" panose="020D0604000000000000" pitchFamily="34" charset="-127"/>
                <a:ea typeface="Nanum Gothic" panose="020D0604000000000000" pitchFamily="34" charset="-127"/>
              </a:rPr>
              <a:t>, le fractionnement de carbone organique du sol, diagnostic des contaminants urbains avec des spectres, développement de bibliothèques spectrales</a:t>
            </a: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Quatre publications dans des revues internationales à comité de lecture</a:t>
            </a:r>
          </a:p>
        </p:txBody>
      </p:sp>
    </p:spTree>
    <p:extLst>
      <p:ext uri="{BB962C8B-B14F-4D97-AF65-F5344CB8AC3E}">
        <p14:creationId xmlns:p14="http://schemas.microsoft.com/office/powerpoint/2010/main" val="185133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9" y="549276"/>
            <a:ext cx="8016938" cy="461665"/>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9" y="1708289"/>
            <a:ext cx="11393564" cy="3785652"/>
          </a:xfrm>
          <a:prstGeom prst="rect">
            <a:avLst/>
          </a:prstGeom>
          <a:noFill/>
        </p:spPr>
        <p:txBody>
          <a:bodyPr wrap="square" rtlCol="0">
            <a:spAutoFit/>
          </a:bodyPr>
          <a:lstStyle/>
          <a:p>
            <a:r>
              <a:rPr lang="fr-FR" sz="2000" b="1" dirty="0">
                <a:latin typeface="Nanum Gothic" panose="020D0604000000000000" pitchFamily="34" charset="-127"/>
                <a:ea typeface="Nanum Gothic" panose="020D0604000000000000" pitchFamily="34" charset="-127"/>
              </a:rPr>
              <a:t>Masters (direction/codirection de thèse)</a:t>
            </a:r>
          </a:p>
          <a:p>
            <a:endParaRPr lang="fr-FR" sz="2000" b="1" dirty="0">
              <a:latin typeface="Nanum Gothic" panose="020D0604000000000000" pitchFamily="34" charset="-127"/>
              <a:ea typeface="Nanum Gothic" panose="020D0604000000000000" pitchFamily="34" charset="-127"/>
            </a:endParaRPr>
          </a:p>
          <a:p>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Quatre étudiants de l’Australie, Brésil, Equateur, France.</a:t>
            </a: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Sujets: la spectroscopie des sols, la fertilité de sols, la détection proche des sols, mesures de la minéralogie du sol</a:t>
            </a: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Quatre publications dans des revues internationales à comité de lecture</a:t>
            </a:r>
          </a:p>
          <a:p>
            <a:endParaRPr lang="fr-FR" sz="2000" dirty="0">
              <a:latin typeface="Nanum Gothic" panose="020D0604000000000000" pitchFamily="34" charset="-127"/>
              <a:ea typeface="Nanum Gothic" panose="020D0604000000000000" pitchFamily="34" charset="-127"/>
            </a:endParaRPr>
          </a:p>
        </p:txBody>
      </p:sp>
    </p:spTree>
    <p:extLst>
      <p:ext uri="{BB962C8B-B14F-4D97-AF65-F5344CB8AC3E}">
        <p14:creationId xmlns:p14="http://schemas.microsoft.com/office/powerpoint/2010/main" val="189922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6EE36-37A1-4947-BDB3-445E945C660D}"/>
              </a:ext>
            </a:extLst>
          </p:cNvPr>
          <p:cNvSpPr txBox="1"/>
          <p:nvPr/>
        </p:nvSpPr>
        <p:spPr>
          <a:xfrm>
            <a:off x="515939" y="549276"/>
            <a:ext cx="8016938" cy="461665"/>
          </a:xfrm>
          <a:prstGeom prst="rect">
            <a:avLst/>
          </a:prstGeom>
          <a:noFill/>
        </p:spPr>
        <p:txBody>
          <a:bodyPr wrap="none" rtlCol="0">
            <a:spAutoFit/>
          </a:bodyPr>
          <a:lstStyle/>
          <a:p>
            <a:r>
              <a:rPr lang="fr-FR" sz="2400" b="1" dirty="0">
                <a:latin typeface="Nanum Gothic" panose="020D0604000000000000" pitchFamily="34" charset="-127"/>
                <a:ea typeface="Nanum Gothic" panose="020D0604000000000000" pitchFamily="34" charset="-127"/>
              </a:rPr>
              <a:t>Encadrement de la recherche des étudiants 2005–2017</a:t>
            </a:r>
          </a:p>
        </p:txBody>
      </p:sp>
      <p:sp>
        <p:nvSpPr>
          <p:cNvPr id="3" name="TextBox 2">
            <a:extLst>
              <a:ext uri="{FF2B5EF4-FFF2-40B4-BE49-F238E27FC236}">
                <a16:creationId xmlns:a16="http://schemas.microsoft.com/office/drawing/2014/main" id="{4D7840E5-3C5C-7141-9EED-846553974781}"/>
              </a:ext>
            </a:extLst>
          </p:cNvPr>
          <p:cNvSpPr txBox="1"/>
          <p:nvPr/>
        </p:nvSpPr>
        <p:spPr>
          <a:xfrm>
            <a:off x="515939" y="1695590"/>
            <a:ext cx="11393564" cy="3785652"/>
          </a:xfrm>
          <a:prstGeom prst="rect">
            <a:avLst/>
          </a:prstGeom>
          <a:noFill/>
        </p:spPr>
        <p:txBody>
          <a:bodyPr wrap="square" rtlCol="0">
            <a:spAutoFit/>
          </a:bodyPr>
          <a:lstStyle/>
          <a:p>
            <a:r>
              <a:rPr lang="fr-FR" sz="2000" b="1" dirty="0">
                <a:latin typeface="Nanum Gothic" panose="020D0604000000000000" pitchFamily="34" charset="-127"/>
                <a:ea typeface="Nanum Gothic" panose="020D0604000000000000" pitchFamily="34" charset="-127"/>
              </a:rPr>
              <a:t>Doctorat (codirection de thèse)</a:t>
            </a:r>
          </a:p>
          <a:p>
            <a:endParaRPr lang="fr-FR" sz="2000" b="1" dirty="0">
              <a:latin typeface="Nanum Gothic" panose="020D0604000000000000" pitchFamily="34" charset="-127"/>
              <a:ea typeface="Nanum Gothic" panose="020D0604000000000000" pitchFamily="34" charset="-127"/>
            </a:endParaRPr>
          </a:p>
          <a:p>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Sept étudiants de l’Australie, Brésil, Espagne, Chine.</a:t>
            </a:r>
          </a:p>
          <a:p>
            <a:endParaRPr lang="fr-FR" sz="2000" dirty="0">
              <a:latin typeface="Nanum Gothic" panose="020D0604000000000000" pitchFamily="34" charset="-127"/>
              <a:ea typeface="Nanum Gothic" panose="020D0604000000000000" pitchFamily="34" charset="-127"/>
            </a:endParaRPr>
          </a:p>
          <a:p>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Sujets: la détection proche des sols, </a:t>
            </a:r>
            <a:r>
              <a:rPr lang="fr-FR" sz="2000" dirty="0" err="1">
                <a:latin typeface="Nanum Gothic" panose="020D0604000000000000" pitchFamily="34" charset="-127"/>
                <a:ea typeface="Nanum Gothic" panose="020D0604000000000000" pitchFamily="34" charset="-127"/>
              </a:rPr>
              <a:t>chimiométrie</a:t>
            </a:r>
            <a:r>
              <a:rPr lang="fr-FR" sz="2000" dirty="0">
                <a:latin typeface="Nanum Gothic" panose="020D0604000000000000" pitchFamily="34" charset="-127"/>
                <a:ea typeface="Nanum Gothic" panose="020D0604000000000000" pitchFamily="34" charset="-127"/>
              </a:rPr>
              <a:t>, spectroscopie, cartographie numérique des sols à différentes échelles, toxicité des métaux lourds, classification numérique des sols, le carbone organique du sol, diversité bactérienne</a:t>
            </a: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endParaRPr lang="fr-FR" sz="2000" dirty="0">
              <a:latin typeface="Nanum Gothic" panose="020D0604000000000000" pitchFamily="34" charset="-127"/>
              <a:ea typeface="Nanum Gothic" panose="020D0604000000000000" pitchFamily="34" charset="-127"/>
            </a:endParaRPr>
          </a:p>
          <a:p>
            <a:pPr marL="342891" indent="-342891">
              <a:buFont typeface="Arial" panose="020B0604020202020204" pitchFamily="34" charset="0"/>
              <a:buChar char="•"/>
            </a:pPr>
            <a:r>
              <a:rPr lang="fr-FR" sz="2000" dirty="0">
                <a:latin typeface="Nanum Gothic" panose="020D0604000000000000" pitchFamily="34" charset="-127"/>
                <a:ea typeface="Nanum Gothic" panose="020D0604000000000000" pitchFamily="34" charset="-127"/>
              </a:rPr>
              <a:t>Quinze publications dans des revues internationales à comité de lecture</a:t>
            </a:r>
          </a:p>
        </p:txBody>
      </p:sp>
    </p:spTree>
    <p:extLst>
      <p:ext uri="{BB962C8B-B14F-4D97-AF65-F5344CB8AC3E}">
        <p14:creationId xmlns:p14="http://schemas.microsoft.com/office/powerpoint/2010/main" val="2440764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4289</TotalTime>
  <Words>3613</Words>
  <Application>Microsoft Macintosh PowerPoint</Application>
  <PresentationFormat>Widescreen</PresentationFormat>
  <Paragraphs>298</Paragraphs>
  <Slides>24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Nanum Gothic</vt:lpstr>
      <vt:lpstr>Arial</vt:lpstr>
      <vt:lpstr>Bangla MN</vt:lpstr>
      <vt:lpstr>Bangla Sangam MN</vt:lpstr>
      <vt:lpstr>Calibri</vt:lpstr>
      <vt:lpstr>Calibri Light</vt:lpstr>
      <vt:lpstr>Helvetica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123</cp:revision>
  <dcterms:created xsi:type="dcterms:W3CDTF">2018-05-19T03:09:12Z</dcterms:created>
  <dcterms:modified xsi:type="dcterms:W3CDTF">2018-06-07T13:47:17Z</dcterms:modified>
</cp:coreProperties>
</file>