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479" r:id="rId3"/>
    <p:sldId id="396" r:id="rId4"/>
    <p:sldId id="487" r:id="rId5"/>
    <p:sldId id="488" r:id="rId6"/>
    <p:sldId id="298" r:id="rId7"/>
    <p:sldId id="404" r:id="rId8"/>
    <p:sldId id="445" r:id="rId9"/>
    <p:sldId id="481" r:id="rId10"/>
    <p:sldId id="482" r:id="rId11"/>
    <p:sldId id="489" r:id="rId12"/>
    <p:sldId id="446" r:id="rId13"/>
    <p:sldId id="447" r:id="rId14"/>
    <p:sldId id="448" r:id="rId15"/>
    <p:sldId id="480" r:id="rId16"/>
    <p:sldId id="450" r:id="rId17"/>
    <p:sldId id="452" r:id="rId18"/>
    <p:sldId id="451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3" r:id="rId27"/>
    <p:sldId id="477" r:id="rId28"/>
    <p:sldId id="464" r:id="rId29"/>
    <p:sldId id="478" r:id="rId30"/>
    <p:sldId id="470" r:id="rId31"/>
    <p:sldId id="465" r:id="rId32"/>
    <p:sldId id="466" r:id="rId33"/>
    <p:sldId id="471" r:id="rId34"/>
    <p:sldId id="467" r:id="rId35"/>
    <p:sldId id="468" r:id="rId36"/>
    <p:sldId id="469" r:id="rId37"/>
    <p:sldId id="485" r:id="rId38"/>
    <p:sldId id="460" r:id="rId39"/>
    <p:sldId id="484" r:id="rId40"/>
    <p:sldId id="461" r:id="rId41"/>
    <p:sldId id="462" r:id="rId42"/>
    <p:sldId id="472" r:id="rId43"/>
    <p:sldId id="473" r:id="rId44"/>
    <p:sldId id="474" r:id="rId45"/>
    <p:sldId id="475" r:id="rId46"/>
    <p:sldId id="476" r:id="rId47"/>
    <p:sldId id="483" r:id="rId4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4665"/>
  </p:normalViewPr>
  <p:slideViewPr>
    <p:cSldViewPr>
      <p:cViewPr>
        <p:scale>
          <a:sx n="106" d="100"/>
          <a:sy n="106" d="100"/>
        </p:scale>
        <p:origin x="183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5155A-91D9-4298-960F-34C174E3408E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FDFBE-9359-4C5A-9D65-48C9121C651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954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62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99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57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2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4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2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29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73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1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72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E1E169-5030-4A3F-9164-BD67DD35555C}" type="datetimeFigureOut">
              <a:rPr lang="fr-FR" smtClean="0"/>
              <a:pPr/>
              <a:t>27/03/2018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FF20BB-DFF6-423D-8CC7-B50C66A0D42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66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449658"/>
            <a:ext cx="9144000" cy="395868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81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Relationship Id="rId3" Type="http://schemas.openxmlformats.org/officeDocument/2006/relationships/image" Target="../media/image4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Relationship Id="rId3" Type="http://schemas.openxmlformats.org/officeDocument/2006/relationships/image" Target="../media/image4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51520" y="18864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</a:rPr>
              <a:t>CHAPITRE 5 : CONTRÔLE SOCIAL ET DÉVIANCE</a:t>
            </a:r>
            <a:endParaRPr lang="fr-FR" sz="16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8732" y="773415"/>
            <a:ext cx="3717156" cy="29237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721" y="3284984"/>
            <a:ext cx="4919806" cy="32095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5049" y="3697186"/>
            <a:ext cx="3411407" cy="31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22044"/>
              </p:ext>
            </p:extLst>
          </p:nvPr>
        </p:nvGraphicFramePr>
        <p:xfrm>
          <a:off x="179513" y="1196752"/>
          <a:ext cx="8568951" cy="48245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55809"/>
                <a:gridCol w="2856571"/>
                <a:gridCol w="2856571"/>
              </a:tblGrid>
              <a:tr h="5307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fr-FR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</a:rPr>
                        <a:t>Sanctions positives</a:t>
                      </a:r>
                      <a:endParaRPr lang="fr-FR" sz="3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</a:rPr>
                        <a:t>Sanctions négatives</a:t>
                      </a:r>
                      <a:endParaRPr lang="fr-FR" sz="3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0715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Normes juridiques institutionnalisées</a:t>
                      </a:r>
                      <a:endParaRPr lang="fr-FR" sz="2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(contrôle social formel : il est le fait d’institutions spécialisées)</a:t>
                      </a:r>
                      <a:endParaRPr lang="fr-FR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Médaille</a:t>
                      </a:r>
                      <a:endParaRPr lang="fr-FR" sz="2000" b="1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Légion d’honneur</a:t>
                      </a:r>
                      <a:endParaRPr lang="fr-FR" sz="2000" b="1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Amende</a:t>
                      </a:r>
                      <a:endParaRPr lang="fr-FR" sz="20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Emprisonnement</a:t>
                      </a:r>
                      <a:endParaRPr lang="fr-FR" sz="20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22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Normes sociales informelles </a:t>
                      </a:r>
                      <a:endParaRPr lang="fr-FR" sz="2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(contrôle social informel : il est le fait des groupes sociaux ou des individus)</a:t>
                      </a:r>
                      <a:endParaRPr lang="fr-FR" sz="2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fr-FR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Sourire</a:t>
                      </a:r>
                      <a:endParaRPr lang="fr-FR" sz="20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Ovation</a:t>
                      </a:r>
                      <a:endParaRPr lang="fr-FR" sz="20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applaudissements</a:t>
                      </a:r>
                      <a:endParaRPr lang="fr-FR" sz="20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Blâmes</a:t>
                      </a:r>
                      <a:endParaRPr lang="fr-FR" sz="20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Moqueries</a:t>
                      </a:r>
                      <a:endParaRPr lang="fr-FR" sz="20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Exclusion</a:t>
                      </a:r>
                      <a:endParaRPr lang="fr-FR" sz="20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rejet</a:t>
                      </a:r>
                      <a:endParaRPr lang="fr-FR" sz="20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3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901"/>
            <a:ext cx="9144000" cy="40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63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32803"/>
            <a:ext cx="9252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fr-FR" sz="3600" b="1" dirty="0" smtClean="0">
                <a:solidFill>
                  <a:srgbClr val="FF0000"/>
                </a:solidFill>
              </a:rPr>
              <a:t>Comment le contrôle social s’exerce-t-il aujourd’hui ?</a:t>
            </a:r>
          </a:p>
          <a:p>
            <a:pPr marL="742950" indent="-742950">
              <a:buAutoNum type="arabicPeriod"/>
            </a:pPr>
            <a:endParaRPr lang="fr-FR" sz="3600" b="1" dirty="0">
              <a:solidFill>
                <a:srgbClr val="FF0000"/>
              </a:solidFill>
            </a:endParaRPr>
          </a:p>
          <a:p>
            <a:r>
              <a:rPr lang="fr-FR" sz="3600" b="1" dirty="0" smtClean="0">
                <a:solidFill>
                  <a:srgbClr val="FF0000"/>
                </a:solidFill>
              </a:rPr>
              <a:t>	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1.1. L’évolution du contrôle social : vers plus de contrôle social formel 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07704" y="321773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a. Contrôle social formel et informel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03648" y="450912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2400" b="1" dirty="0" smtClean="0"/>
              <a:t>Doc 2 page 242</a:t>
            </a:r>
          </a:p>
        </p:txBody>
      </p:sp>
    </p:spTree>
    <p:extLst>
      <p:ext uri="{BB962C8B-B14F-4D97-AF65-F5344CB8AC3E}">
        <p14:creationId xmlns:p14="http://schemas.microsoft.com/office/powerpoint/2010/main" val="1804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32803"/>
            <a:ext cx="9252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fr-FR" sz="3600" b="1" dirty="0" smtClean="0">
                <a:solidFill>
                  <a:srgbClr val="FF0000"/>
                </a:solidFill>
              </a:rPr>
              <a:t>Comment le contrôle social s’exerce-t-il aujourd’hui ?</a:t>
            </a:r>
          </a:p>
          <a:p>
            <a:pPr marL="742950" indent="-742950">
              <a:buAutoNum type="arabicPeriod"/>
            </a:pPr>
            <a:endParaRPr lang="fr-FR" sz="3600" b="1" dirty="0">
              <a:solidFill>
                <a:srgbClr val="FF0000"/>
              </a:solidFill>
            </a:endParaRPr>
          </a:p>
          <a:p>
            <a:r>
              <a:rPr lang="fr-FR" sz="3600" b="1" dirty="0" smtClean="0">
                <a:solidFill>
                  <a:srgbClr val="FF0000"/>
                </a:solidFill>
              </a:rPr>
              <a:t>	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1.1. L’évolution du contrôle social : vers plus de contrôle social formel 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07704" y="321773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b. Vers davantage de contrôle social formel</a:t>
            </a:r>
            <a:endParaRPr lang="fr-FR" sz="2800" b="1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3933056"/>
            <a:ext cx="32131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4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476750" cy="2276475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988840"/>
            <a:ext cx="3530600" cy="381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429000"/>
            <a:ext cx="3852540" cy="2892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pic>
        <p:nvPicPr>
          <p:cNvPr id="4" name="Image 3" descr="Afficher l'image d'origi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980728"/>
            <a:ext cx="9252520" cy="51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2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32803"/>
            <a:ext cx="9252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fr-FR" sz="3600" b="1" dirty="0" smtClean="0">
                <a:solidFill>
                  <a:srgbClr val="FF0000"/>
                </a:solidFill>
              </a:rPr>
              <a:t>Comment le contrôle social s’exerce-t-il aujourd’hui ?</a:t>
            </a:r>
          </a:p>
          <a:p>
            <a:pPr marL="742950" indent="-742950">
              <a:buAutoNum type="arabicPeriod"/>
            </a:pPr>
            <a:endParaRPr lang="fr-FR" sz="3600" b="1" dirty="0">
              <a:solidFill>
                <a:srgbClr val="FF0000"/>
              </a:solidFill>
            </a:endParaRPr>
          </a:p>
          <a:p>
            <a:r>
              <a:rPr lang="fr-FR" sz="3600" b="1" dirty="0" smtClean="0">
                <a:solidFill>
                  <a:srgbClr val="FF0000"/>
                </a:solidFill>
              </a:rPr>
              <a:t>	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1.1</a:t>
            </a:r>
            <a:r>
              <a:rPr lang="fr-FR" sz="3200" b="1" dirty="0">
                <a:solidFill>
                  <a:srgbClr val="00B050"/>
                </a:solidFill>
              </a:rPr>
              <a:t>. Le contrôle social, moyen de lutter contre la déviance.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07704" y="3217734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>
                <a:solidFill>
                  <a:srgbClr val="002060"/>
                </a:solidFill>
              </a:rPr>
              <a:t>a</a:t>
            </a:r>
            <a:r>
              <a:rPr lang="fr-FR" sz="2800" b="1" dirty="0" smtClean="0">
                <a:solidFill>
                  <a:srgbClr val="002060"/>
                </a:solidFill>
              </a:rPr>
              <a:t>. </a:t>
            </a:r>
            <a:r>
              <a:rPr lang="fr-FR" sz="2800" b="1" dirty="0">
                <a:solidFill>
                  <a:srgbClr val="002060"/>
                </a:solidFill>
              </a:rPr>
              <a:t>Qu’est-ce que la déviance ? </a:t>
            </a:r>
          </a:p>
          <a:p>
            <a:pPr lvl="0"/>
            <a:endParaRPr lang="fr-FR" sz="2800" b="1" dirty="0">
              <a:solidFill>
                <a:srgbClr val="0070C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7527" y="4171841"/>
            <a:ext cx="3517466" cy="22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32803"/>
            <a:ext cx="9252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fr-FR" sz="3600" b="1" dirty="0" smtClean="0">
                <a:solidFill>
                  <a:srgbClr val="FF0000"/>
                </a:solidFill>
              </a:rPr>
              <a:t>Comment le contrôle social s’exerce-t-il aujourd’hui ?</a:t>
            </a:r>
          </a:p>
          <a:p>
            <a:pPr marL="742950" indent="-742950">
              <a:buAutoNum type="arabicPeriod"/>
            </a:pPr>
            <a:endParaRPr lang="fr-FR" sz="3600" b="1" dirty="0">
              <a:solidFill>
                <a:srgbClr val="FF0000"/>
              </a:solidFill>
            </a:endParaRPr>
          </a:p>
          <a:p>
            <a:r>
              <a:rPr lang="fr-FR" sz="3600" b="1" dirty="0" smtClean="0">
                <a:solidFill>
                  <a:srgbClr val="FF0000"/>
                </a:solidFill>
              </a:rPr>
              <a:t>	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1.1</a:t>
            </a:r>
            <a:r>
              <a:rPr lang="fr-FR" sz="3200" b="1" dirty="0">
                <a:solidFill>
                  <a:srgbClr val="00B050"/>
                </a:solidFill>
              </a:rPr>
              <a:t>. Le contrôle social, moyen de lutter contre la déviance.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07704" y="3217734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 smtClean="0">
                <a:solidFill>
                  <a:srgbClr val="002060"/>
                </a:solidFill>
              </a:rPr>
              <a:t>b. Les procédés qui permettent de limiter la déviance</a:t>
            </a:r>
            <a:endParaRPr lang="fr-FR" sz="2800" b="1" dirty="0">
              <a:solidFill>
                <a:srgbClr val="002060"/>
              </a:solidFill>
            </a:endParaRPr>
          </a:p>
          <a:p>
            <a:pPr lvl="0"/>
            <a:endParaRPr lang="fr-F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2606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(1) La stigmatisation</a:t>
            </a:r>
            <a:endParaRPr lang="fr-FR" sz="3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518" y="1625600"/>
            <a:ext cx="8603682" cy="37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4903304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24128" y="2492896"/>
            <a:ext cx="3024336" cy="2246769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hmer MN" charset="0"/>
                <a:ea typeface="Khmer MN" charset="0"/>
                <a:cs typeface="Khmer MN" charset="0"/>
              </a:rPr>
              <a:t>Notions :</a:t>
            </a:r>
          </a:p>
          <a:p>
            <a:endParaRPr lang="fr-FR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Khmer MN" charset="0"/>
              <a:ea typeface="Khmer MN" charset="0"/>
              <a:cs typeface="Khmer MN" charset="0"/>
            </a:endParaRPr>
          </a:p>
          <a:p>
            <a:pPr algn="ctr"/>
            <a:r>
              <a:rPr lang="fr-FR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Khmer MN" charset="0"/>
                <a:ea typeface="Khmer MN" charset="0"/>
                <a:cs typeface="Khmer MN" charset="0"/>
              </a:rPr>
              <a:t>Contrôle social formel / informel, stigmatisation, déviance, anomie, chiffre noir de la délinquance, enquête de </a:t>
            </a:r>
            <a:r>
              <a:rPr lang="fr-FR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hmer MN" charset="0"/>
                <a:ea typeface="Khmer MN" charset="0"/>
                <a:cs typeface="Khmer MN" charset="0"/>
              </a:rPr>
              <a:t>victimation</a:t>
            </a:r>
            <a:r>
              <a:rPr lang="fr-FR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Khmer MN" charset="0"/>
                <a:ea typeface="Khmer MN" charset="0"/>
                <a:cs typeface="Khmer MN" charset="0"/>
              </a:rPr>
              <a:t>. .</a:t>
            </a:r>
          </a:p>
        </p:txBody>
      </p:sp>
    </p:spTree>
    <p:extLst>
      <p:ext uri="{BB962C8B-B14F-4D97-AF65-F5344CB8AC3E}">
        <p14:creationId xmlns:p14="http://schemas.microsoft.com/office/powerpoint/2010/main" val="10666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712428"/>
            <a:ext cx="4318000" cy="5511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3496" y="663292"/>
            <a:ext cx="4751882" cy="55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6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2606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(2) La dissuasion et la soumission à l’autorité</a:t>
            </a:r>
            <a:endParaRPr lang="fr-FR" sz="3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440" y="1412776"/>
            <a:ext cx="803760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0120"/>
            <a:ext cx="91440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2606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(3) Le recours aux nouvelles technologies</a:t>
            </a:r>
            <a:endParaRPr lang="fr-FR" sz="32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3611240" cy="27084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4107541"/>
            <a:ext cx="4805164" cy="32034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833174"/>
            <a:ext cx="3044056" cy="28461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31506" y="1494869"/>
            <a:ext cx="3966964" cy="262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19564"/>
            <a:ext cx="8191630" cy="62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7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118906"/>
            <a:ext cx="5400600" cy="58384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2606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(4) La conformité au groupe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76878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79512" y="260648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2. 	Quels sont les processus qui 	conduisent à la déviance ?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50"/>
                </a:solidFill>
              </a:rPr>
              <a:t>2</a:t>
            </a:r>
            <a:r>
              <a:rPr lang="fr-FR" sz="3200" b="1" dirty="0" smtClean="0">
                <a:solidFill>
                  <a:srgbClr val="00B050"/>
                </a:solidFill>
              </a:rPr>
              <a:t>.1. La déviance comme conséquence de situations d’anomie</a:t>
            </a:r>
            <a:endParaRPr lang="fr-FR" sz="3200" b="1" dirty="0">
              <a:solidFill>
                <a:srgbClr val="00B05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025461"/>
            <a:ext cx="5184576" cy="368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260648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2. 	Quels sont les processus qui 	conduisent à la déviance ?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50"/>
                </a:solidFill>
              </a:rPr>
              <a:t>2</a:t>
            </a:r>
            <a:r>
              <a:rPr lang="fr-FR" sz="3200" b="1" dirty="0" smtClean="0">
                <a:solidFill>
                  <a:srgbClr val="00B050"/>
                </a:solidFill>
              </a:rPr>
              <a:t>.1. La déviance comme conséquences de situations d’anomie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07704" y="3217734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 smtClean="0">
                <a:solidFill>
                  <a:srgbClr val="002060"/>
                </a:solidFill>
              </a:rPr>
              <a:t>a. Qu’est-ce que l’anomie ?</a:t>
            </a:r>
            <a:endParaRPr lang="fr-FR" sz="2800" b="1" dirty="0">
              <a:solidFill>
                <a:srgbClr val="002060"/>
              </a:solidFill>
            </a:endParaRPr>
          </a:p>
          <a:p>
            <a:pPr lvl="0"/>
            <a:endParaRPr lang="fr-F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196752"/>
            <a:ext cx="3460829" cy="48965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64088" y="256490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Émile Durkheim (1858-1917)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3172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260648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2. 	Quels sont les processus qui 	conduisent à la déviance ?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50"/>
                </a:solidFill>
              </a:rPr>
              <a:t>2</a:t>
            </a:r>
            <a:r>
              <a:rPr lang="fr-FR" sz="3200" b="1" dirty="0" smtClean="0">
                <a:solidFill>
                  <a:srgbClr val="00B050"/>
                </a:solidFill>
              </a:rPr>
              <a:t>.1. La déviance comme conséquences de situations d’anomie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07704" y="3217734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>
                <a:solidFill>
                  <a:srgbClr val="002060"/>
                </a:solidFill>
              </a:rPr>
              <a:t>b</a:t>
            </a:r>
            <a:r>
              <a:rPr lang="fr-FR" sz="2800" b="1" dirty="0" smtClean="0">
                <a:solidFill>
                  <a:srgbClr val="002060"/>
                </a:solidFill>
              </a:rPr>
              <a:t>. Typologie de la déviance chez Merton</a:t>
            </a:r>
            <a:endParaRPr lang="fr-FR" sz="2800" b="1" dirty="0">
              <a:solidFill>
                <a:srgbClr val="002060"/>
              </a:solidFill>
            </a:endParaRPr>
          </a:p>
          <a:p>
            <a:pPr lvl="0"/>
            <a:endParaRPr lang="fr-F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8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332803"/>
            <a:ext cx="9252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fr-FR" sz="3600" b="1" dirty="0" smtClean="0">
                <a:solidFill>
                  <a:srgbClr val="FF0000"/>
                </a:solidFill>
              </a:rPr>
              <a:t>Comment le contrôle social s’exerce-t-il aujourd’hui ?</a:t>
            </a:r>
          </a:p>
          <a:p>
            <a:pPr marL="742950" indent="-742950">
              <a:buAutoNum type="arabicPeriod"/>
            </a:pPr>
            <a:endParaRPr lang="fr-FR" sz="3600" b="1" dirty="0">
              <a:solidFill>
                <a:srgbClr val="FF0000"/>
              </a:solidFill>
            </a:endParaRPr>
          </a:p>
          <a:p>
            <a:r>
              <a:rPr lang="fr-FR" sz="3600" b="1" dirty="0" smtClean="0">
                <a:solidFill>
                  <a:srgbClr val="FF0000"/>
                </a:solidFill>
              </a:rPr>
              <a:t>	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1980129"/>
            <a:ext cx="9144000" cy="58477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</a:rPr>
              <a:t>Introduction : La révolution des crabes</a:t>
            </a:r>
            <a:endParaRPr lang="fr-FR" sz="3200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97" y="2564904"/>
            <a:ext cx="9223191" cy="42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764704"/>
            <a:ext cx="3665553" cy="514843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60032" y="256490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Robert K. Merton</a:t>
            </a:r>
          </a:p>
          <a:p>
            <a:r>
              <a:rPr lang="fr-FR" sz="3600" b="1" dirty="0" smtClean="0"/>
              <a:t>(1910-2003)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8053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26064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Les typologies de la déviance chez Merton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51520" y="98072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1- </a:t>
            </a:r>
            <a:r>
              <a:rPr lang="fr-FR" sz="2000" dirty="0" err="1" smtClean="0"/>
              <a:t>Comformisme</a:t>
            </a:r>
            <a:r>
              <a:rPr lang="fr-FR" sz="2000" dirty="0" smtClean="0"/>
              <a:t> : L’individu se conforme aux attentes du groupe.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46650"/>
            <a:ext cx="9144000" cy="51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9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8072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</a:t>
            </a:r>
            <a:r>
              <a:rPr lang="fr-FR" sz="2000" dirty="0" smtClean="0"/>
              <a:t>- Innovation : L’individu adhère aux valeurs du groupe mais n’a pas les moyens légitimes pour y accéder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947029"/>
            <a:ext cx="6146744" cy="45076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3568" y="26064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Les typologies de la déviance chez Merton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965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7704856" cy="3872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80728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3</a:t>
            </a:r>
            <a:r>
              <a:rPr lang="fr-FR" sz="2000" dirty="0" smtClean="0"/>
              <a:t>- </a:t>
            </a:r>
            <a:r>
              <a:rPr lang="en-US" sz="2000" dirty="0" err="1" smtClean="0"/>
              <a:t>Ritualisme</a:t>
            </a:r>
            <a:r>
              <a:rPr lang="en-US" sz="2000" dirty="0" smtClean="0"/>
              <a:t> : </a:t>
            </a:r>
            <a:r>
              <a:rPr lang="fr-FR" sz="2000" dirty="0" smtClean="0"/>
              <a:t>l’individu applique les règles sans se soucier de leur adaptation aux buts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768086"/>
            <a:ext cx="8010636" cy="50899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3568" y="26064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Les typologies de la déviance chez Merton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5261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98072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4</a:t>
            </a:r>
            <a:r>
              <a:rPr lang="fr-FR" sz="2000" dirty="0" smtClean="0"/>
              <a:t>- </a:t>
            </a:r>
            <a:r>
              <a:rPr lang="en-US" sz="2000" dirty="0" err="1"/>
              <a:t>É</a:t>
            </a:r>
            <a:r>
              <a:rPr lang="en-US" sz="2000" dirty="0" err="1" smtClean="0"/>
              <a:t>vasion</a:t>
            </a:r>
            <a:r>
              <a:rPr lang="en-US" sz="2000" dirty="0" smtClean="0"/>
              <a:t> : </a:t>
            </a:r>
            <a:r>
              <a:rPr lang="en-US" sz="2000" dirty="0" err="1" smtClean="0"/>
              <a:t>l’individu</a:t>
            </a:r>
            <a:r>
              <a:rPr lang="en-US" sz="2000" dirty="0" smtClean="0"/>
              <a:t> </a:t>
            </a:r>
            <a:r>
              <a:rPr lang="en-US" sz="2000" dirty="0" err="1" smtClean="0"/>
              <a:t>vit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marge de la </a:t>
            </a:r>
            <a:r>
              <a:rPr lang="en-US" sz="2000" dirty="0" err="1" smtClean="0"/>
              <a:t>société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772816"/>
            <a:ext cx="7200800" cy="448049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3568" y="26064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Les typologies de la déviance chez Merton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253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5</a:t>
            </a:r>
            <a:r>
              <a:rPr lang="fr-FR" sz="2000" dirty="0" smtClean="0"/>
              <a:t>- Rébellion: l’individu conteste et combat les normes sociales avec des moyens légitimes ou non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504" y="1888435"/>
            <a:ext cx="7493000" cy="4953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3568" y="26064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Les typologies de la déviance chez Merton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86044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883"/>
            <a:ext cx="9144000" cy="59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89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79512" y="260648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2. 	Quels sont les processus qui 	conduisent à la déviance ?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2.2. La déviance comme résultat d’interactions sociales</a:t>
            </a:r>
            <a:endParaRPr lang="fr-FR" sz="3200" b="1" dirty="0">
              <a:solidFill>
                <a:srgbClr val="00B05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212976"/>
            <a:ext cx="4181343" cy="321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8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12776"/>
            <a:ext cx="3549159" cy="40324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11133" y="55892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Erving</a:t>
            </a:r>
            <a:r>
              <a:rPr lang="fr-FR" dirty="0"/>
              <a:t> </a:t>
            </a:r>
            <a:r>
              <a:rPr lang="fr-FR" dirty="0" smtClean="0"/>
              <a:t>Goffman (1922 -1982)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20489" y="55892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Howard Becker (1928- )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412776"/>
            <a:ext cx="3994423" cy="399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8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56" y="669032"/>
            <a:ext cx="7429500" cy="6096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62" y="44624"/>
            <a:ext cx="583629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outsiders becke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4664"/>
            <a:ext cx="3800475" cy="5981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93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548680"/>
            <a:ext cx="27363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Première transgression</a:t>
            </a:r>
          </a:p>
          <a:p>
            <a:pPr algn="ctr"/>
            <a:r>
              <a:rPr lang="fr-FR" dirty="0" smtClean="0"/>
              <a:t>(volontaire ou non)</a:t>
            </a:r>
            <a:endParaRPr lang="fr-FR" dirty="0"/>
          </a:p>
        </p:txBody>
      </p:sp>
      <p:cxnSp>
        <p:nvCxnSpPr>
          <p:cNvPr id="6" name="Connecteur droit avec flèche 5"/>
          <p:cNvCxnSpPr>
            <a:stCxn id="4" idx="2"/>
          </p:cNvCxnSpPr>
          <p:nvPr/>
        </p:nvCxnSpPr>
        <p:spPr>
          <a:xfrm>
            <a:off x="1907704" y="1195011"/>
            <a:ext cx="1152128" cy="649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763688" y="1841342"/>
            <a:ext cx="27363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Persistance de cette transgression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635896" y="692697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latin typeface="Chalkduster" charset="0"/>
                <a:ea typeface="Chalkduster" charset="0"/>
                <a:cs typeface="Chalkduster" charset="0"/>
              </a:rPr>
              <a:t>Participation à un vol avec un ami</a:t>
            </a:r>
            <a:endParaRPr lang="fr-FR" dirty="0">
              <a:solidFill>
                <a:schemeClr val="tx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16016" y="197984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latin typeface="Chalkduster" charset="0"/>
                <a:ea typeface="Chalkduster" charset="0"/>
                <a:cs typeface="Chalkduster" charset="0"/>
              </a:rPr>
              <a:t>Vols à répétition</a:t>
            </a:r>
            <a:endParaRPr lang="fr-FR" dirty="0">
              <a:solidFill>
                <a:schemeClr val="tx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3033192" y="2484191"/>
            <a:ext cx="1152128" cy="649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817168" y="3134004"/>
            <a:ext cx="27363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Repérage et étiquetage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868144" y="3140968"/>
            <a:ext cx="294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latin typeface="Chalkduster" charset="0"/>
                <a:ea typeface="Chalkduster" charset="0"/>
                <a:cs typeface="Chalkduster" charset="0"/>
              </a:rPr>
              <a:t>Police / justice</a:t>
            </a:r>
            <a:endParaRPr lang="fr-FR" dirty="0">
              <a:solidFill>
                <a:schemeClr val="tx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139952" y="3499854"/>
            <a:ext cx="1152128" cy="649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851920" y="4166816"/>
            <a:ext cx="27363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Stigmatisation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5292080" y="4539605"/>
            <a:ext cx="1152128" cy="649813"/>
          </a:xfrm>
          <a:prstGeom prst="straightConnector1">
            <a:avLst/>
          </a:prstGeom>
          <a:ln>
            <a:solidFill>
              <a:schemeClr val="dk1">
                <a:shade val="95000"/>
                <a:satMod val="105000"/>
              </a:schemeClr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076056" y="5205979"/>
            <a:ext cx="2736304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L’individu peut parfois rejoindre un groupe déviant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271260" y="5361627"/>
            <a:ext cx="294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latin typeface="Chalkduster" charset="0"/>
                <a:ea typeface="Chalkduster" charset="0"/>
                <a:cs typeface="Chalkduster" charset="0"/>
              </a:rPr>
              <a:t>Rejoindre un groupe de délinquants</a:t>
            </a:r>
            <a:endParaRPr lang="fr-FR" dirty="0">
              <a:solidFill>
                <a:schemeClr val="tx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78360" y="1354274"/>
            <a:ext cx="2277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Déviance primaire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483768" y="2634747"/>
            <a:ext cx="24691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Déviance secondaire</a:t>
            </a:r>
            <a:endParaRPr lang="fr-F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2" grpId="0"/>
      <p:bldP spid="14" grpId="0" animBg="1"/>
      <p:bldP spid="16" grpId="0" animBg="1"/>
      <p:bldP spid="17" grpId="0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260648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3.	Comment mesurer le niveau de la 	délinquance ?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4" y="2204864"/>
            <a:ext cx="8397646" cy="400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1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539552" y="1340768"/>
            <a:ext cx="4680520" cy="4392488"/>
          </a:xfrm>
          <a:prstGeom prst="ellipse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555776" y="2636912"/>
            <a:ext cx="5868144" cy="2160240"/>
          </a:xfrm>
          <a:prstGeom prst="ellipse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691680" y="191683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DÉVIANCE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99992" y="317408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DÉLINQUANCE</a:t>
            </a:r>
            <a:endParaRPr lang="fr-FR" sz="2400" b="1" dirty="0">
              <a:solidFill>
                <a:srgbClr val="002060"/>
              </a:solidFill>
            </a:endParaRPr>
          </a:p>
        </p:txBody>
      </p:sp>
      <p:cxnSp>
        <p:nvCxnSpPr>
          <p:cNvPr id="9" name="Connecteur droit 8"/>
          <p:cNvCxnSpPr>
            <a:endCxn id="12" idx="2"/>
          </p:cNvCxnSpPr>
          <p:nvPr/>
        </p:nvCxnSpPr>
        <p:spPr>
          <a:xfrm flipH="1" flipV="1">
            <a:off x="2015716" y="1134162"/>
            <a:ext cx="1476164" cy="782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328084" y="1747555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Crimes, délits, drogue (dans certains milieux sociaux !)</a:t>
            </a:r>
            <a:r>
              <a:rPr lang="is-IS" sz="1600" b="1" i="1" dirty="0" smtClean="0"/>
              <a:t>…</a:t>
            </a:r>
            <a:endParaRPr lang="fr-FR" sz="1600" b="1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95536" y="303165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Ne pas dire bonjour, ne pas céder sa place à une personne âgée dans les transports en communs, </a:t>
            </a:r>
            <a:r>
              <a:rPr lang="is-IS" sz="1600" b="1" i="1" dirty="0" smtClean="0"/>
              <a:t>…</a:t>
            </a:r>
            <a:endParaRPr lang="fr-FR" sz="1600" b="1" i="1" dirty="0"/>
          </a:p>
        </p:txBody>
      </p:sp>
      <p:cxnSp>
        <p:nvCxnSpPr>
          <p:cNvPr id="14" name="Connecteur droit 13"/>
          <p:cNvCxnSpPr>
            <a:stCxn id="11" idx="1"/>
          </p:cNvCxnSpPr>
          <p:nvPr/>
        </p:nvCxnSpPr>
        <p:spPr>
          <a:xfrm flipH="1">
            <a:off x="4814900" y="2039943"/>
            <a:ext cx="513184" cy="908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652120" y="5347955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Rouler à 60 km/heure en ville, téléchargement illégal, délits dans certains groupe sociaux (ex : mafia)</a:t>
            </a:r>
            <a:endParaRPr lang="fr-FR" sz="1600" b="1" i="1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6948264" y="4293096"/>
            <a:ext cx="0" cy="102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259632" y="2855547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Déroger à la règle de manière durable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211960" y="3653152"/>
            <a:ext cx="328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Risque de sanction formelles (amende / emprisonnement</a:t>
            </a:r>
            <a:r>
              <a:rPr lang="is-IS" b="1" dirty="0" smtClean="0">
                <a:solidFill>
                  <a:srgbClr val="002060"/>
                </a:solidFill>
              </a:rPr>
              <a:t>…)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260648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3.	Comment mesurer le niveau de la 	délinquance ?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3.1. La construction des statistiques par la police et la justice</a:t>
            </a:r>
            <a:endParaRPr lang="fr-FR" sz="3200" b="1" dirty="0">
              <a:solidFill>
                <a:srgbClr val="00B05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58246"/>
            <a:ext cx="3851920" cy="25758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684" y="3041655"/>
            <a:ext cx="4253680" cy="22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260648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3.	Comment mesurer le niveau de la 	délinquance ?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87624" y="177281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3.2. L’apport des enquêtes de </a:t>
            </a:r>
            <a:r>
              <a:rPr lang="fr-FR" sz="3200" b="1" dirty="0" err="1" smtClean="0">
                <a:solidFill>
                  <a:srgbClr val="00B050"/>
                </a:solidFill>
              </a:rPr>
              <a:t>victimation</a:t>
            </a:r>
            <a:endParaRPr lang="fr-FR" sz="3200" b="1" dirty="0">
              <a:solidFill>
                <a:srgbClr val="00B05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2555085"/>
            <a:ext cx="2709750" cy="40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30852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6166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18864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Exercice :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961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88640"/>
            <a:ext cx="9144000" cy="650789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95536" y="476672"/>
            <a:ext cx="828092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Franklin Gothic Demi" charset="0"/>
                <a:ea typeface="Franklin Gothic Demi" charset="0"/>
                <a:cs typeface="Franklin Gothic Demi" charset="0"/>
              </a:rPr>
              <a:t>Selon vous, nos gestes et nos postures sont-elles spontanées à la plage ?</a:t>
            </a:r>
            <a:endParaRPr lang="fr-FR" sz="3200" dirty="0">
              <a:latin typeface="Franklin Gothic Demi" charset="0"/>
              <a:ea typeface="Franklin Gothic Demi" charset="0"/>
              <a:cs typeface="Franklin Gothic Demi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6" y="1481882"/>
            <a:ext cx="82809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Franklin Gothic Demi" charset="0"/>
                <a:ea typeface="Franklin Gothic Demi" charset="0"/>
                <a:cs typeface="Franklin Gothic Demi" charset="0"/>
              </a:rPr>
              <a:t>Montrez qu’il existe des codes implicites pour entrer dans l’eau ou en sortir, différents selon que l’on est une fille ou un garçon.</a:t>
            </a:r>
            <a:endParaRPr lang="fr-FR" sz="3200" dirty="0">
              <a:latin typeface="Franklin Gothic Demi" charset="0"/>
              <a:ea typeface="Franklin Gothic Demi" charset="0"/>
              <a:cs typeface="Franklin Gothic Demi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6" y="3011779"/>
            <a:ext cx="828092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Franklin Gothic Demi" charset="0"/>
                <a:ea typeface="Franklin Gothic Demi" charset="0"/>
                <a:cs typeface="Franklin Gothic Demi" charset="0"/>
              </a:rPr>
              <a:t>N’importe quelle femme peut-elle s’exposer « seins nus » à la plage ?</a:t>
            </a:r>
            <a:endParaRPr lang="fr-FR" sz="3200" dirty="0">
              <a:latin typeface="Franklin Gothic Demi" charset="0"/>
              <a:ea typeface="Franklin Gothic Demi" charset="0"/>
              <a:cs typeface="Franklin Gothic Demi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5536" y="4074170"/>
            <a:ext cx="828092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Franklin Gothic Demi" charset="0"/>
                <a:ea typeface="Franklin Gothic Demi" charset="0"/>
                <a:cs typeface="Franklin Gothic Demi" charset="0"/>
              </a:rPr>
              <a:t>Donnez d’autres exemples de gestes de la vie quotidiennes qui sont « sous contrôle »</a:t>
            </a:r>
            <a:endParaRPr lang="fr-FR" sz="3200" dirty="0">
              <a:latin typeface="Franklin Gothic Demi" charset="0"/>
              <a:ea typeface="Franklin Gothic Demi" charset="0"/>
              <a:cs typeface="Franklin Gothic D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50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32803"/>
            <a:ext cx="9252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fr-FR" sz="3600" b="1" dirty="0" smtClean="0">
                <a:solidFill>
                  <a:srgbClr val="FF0000"/>
                </a:solidFill>
              </a:rPr>
              <a:t>Comment le contrôle social s’exerce-t-il aujourd’hui ?</a:t>
            </a:r>
          </a:p>
          <a:p>
            <a:pPr marL="742950" indent="-742950">
              <a:buAutoNum type="arabicPeriod"/>
            </a:pPr>
            <a:endParaRPr lang="fr-FR" sz="3600" b="1" dirty="0">
              <a:solidFill>
                <a:srgbClr val="FF0000"/>
              </a:solidFill>
            </a:endParaRPr>
          </a:p>
          <a:p>
            <a:r>
              <a:rPr lang="fr-FR" sz="3600" b="1" dirty="0" smtClean="0">
                <a:solidFill>
                  <a:srgbClr val="FF0000"/>
                </a:solidFill>
              </a:rPr>
              <a:t>	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1.1. L’évolution du contrôle social : vers plus de contrôle social formel</a:t>
            </a:r>
            <a:endParaRPr lang="fr-FR" sz="3200" b="1" dirty="0">
              <a:solidFill>
                <a:srgbClr val="00B05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3820" y="2946306"/>
            <a:ext cx="2664296" cy="19982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001843"/>
            <a:ext cx="2520280" cy="17685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5601" y="5153435"/>
            <a:ext cx="2380735" cy="16500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018193"/>
            <a:ext cx="3155099" cy="17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32803"/>
            <a:ext cx="9252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fr-FR" sz="3600" b="1" dirty="0" smtClean="0">
                <a:solidFill>
                  <a:srgbClr val="FF0000"/>
                </a:solidFill>
              </a:rPr>
              <a:t>Comment le contrôle social s’exerce-t-il aujourd’hui ?</a:t>
            </a:r>
          </a:p>
          <a:p>
            <a:pPr marL="742950" indent="-742950">
              <a:buAutoNum type="arabicPeriod"/>
            </a:pPr>
            <a:endParaRPr lang="fr-FR" sz="3600" b="1" dirty="0">
              <a:solidFill>
                <a:srgbClr val="FF0000"/>
              </a:solidFill>
            </a:endParaRPr>
          </a:p>
          <a:p>
            <a:r>
              <a:rPr lang="fr-FR" sz="3600" b="1" dirty="0" smtClean="0">
                <a:solidFill>
                  <a:srgbClr val="FF0000"/>
                </a:solidFill>
              </a:rPr>
              <a:t>	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87624" y="17728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1.1. L’évolution du contrôle social : vers plus de contrôle social formel 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07704" y="321773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a. Contrôle social formel et informel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565719" cy="582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252911"/>
              </p:ext>
            </p:extLst>
          </p:nvPr>
        </p:nvGraphicFramePr>
        <p:xfrm>
          <a:off x="179513" y="1196752"/>
          <a:ext cx="8568951" cy="48245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55809"/>
                <a:gridCol w="2856571"/>
                <a:gridCol w="2856571"/>
              </a:tblGrid>
              <a:tr h="5307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fr-FR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</a:rPr>
                        <a:t>Sanctions positives</a:t>
                      </a:r>
                      <a:endParaRPr lang="fr-FR" sz="3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</a:rPr>
                        <a:t>Sanctions négatives</a:t>
                      </a:r>
                      <a:endParaRPr lang="fr-FR" sz="3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0715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Normes juridiques institutionnalisées</a:t>
                      </a:r>
                      <a:endParaRPr lang="fr-FR" sz="2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(contrôle social formel : il est le fait d’institutions spécialisées)</a:t>
                      </a:r>
                      <a:endParaRPr lang="fr-FR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fr-FR" sz="28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28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22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Normes sociales informelles </a:t>
                      </a:r>
                      <a:endParaRPr lang="fr-FR" sz="2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(contrôle social informel : il est le fait des groupes sociaux ou des individus)</a:t>
                      </a:r>
                      <a:endParaRPr lang="fr-FR" sz="2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fr-FR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fr-FR" sz="28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28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7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4036</TotalTime>
  <Words>670</Words>
  <Application>Microsoft Macintosh PowerPoint</Application>
  <PresentationFormat>Présentation à l'écran (4:3)</PresentationFormat>
  <Paragraphs>123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6" baseType="lpstr">
      <vt:lpstr>Book Antiqua</vt:lpstr>
      <vt:lpstr>Calibri</vt:lpstr>
      <vt:lpstr>Chalkduster</vt:lpstr>
      <vt:lpstr>Franklin Gothic Demi</vt:lpstr>
      <vt:lpstr>Khmer MN</vt:lpstr>
      <vt:lpstr>Times New Roman</vt:lpstr>
      <vt:lpstr>Wingdings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</dc:creator>
  <cp:lastModifiedBy>Antoine Merriaux</cp:lastModifiedBy>
  <cp:revision>200</cp:revision>
  <dcterms:created xsi:type="dcterms:W3CDTF">2015-03-30T13:33:15Z</dcterms:created>
  <dcterms:modified xsi:type="dcterms:W3CDTF">2018-03-27T16:14:22Z</dcterms:modified>
</cp:coreProperties>
</file>