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22"/>
  </p:notesMasterIdLst>
  <p:sldIdLst>
    <p:sldId id="256" r:id="rId2"/>
    <p:sldId id="259" r:id="rId3"/>
    <p:sldId id="257" r:id="rId4"/>
    <p:sldId id="295" r:id="rId5"/>
    <p:sldId id="260" r:id="rId6"/>
    <p:sldId id="261" r:id="rId7"/>
    <p:sldId id="262" r:id="rId8"/>
    <p:sldId id="263" r:id="rId9"/>
    <p:sldId id="264" r:id="rId10"/>
    <p:sldId id="285" r:id="rId11"/>
    <p:sldId id="286" r:id="rId12"/>
    <p:sldId id="271" r:id="rId13"/>
    <p:sldId id="287" r:id="rId14"/>
    <p:sldId id="288" r:id="rId15"/>
    <p:sldId id="289" r:id="rId16"/>
    <p:sldId id="290" r:id="rId17"/>
    <p:sldId id="270" r:id="rId18"/>
    <p:sldId id="292" r:id="rId19"/>
    <p:sldId id="291" r:id="rId20"/>
    <p:sldId id="293" r:id="rId21"/>
  </p:sldIdLst>
  <p:sldSz cx="9144000" cy="5143500" type="screen16x9"/>
  <p:notesSz cx="6858000" cy="9144000"/>
  <p:embeddedFontLst>
    <p:embeddedFont>
      <p:font typeface="Baskerville Old Face" panose="02020602080505020303" pitchFamily="18" charset="0"/>
      <p:regular r:id="rId23"/>
    </p:embeddedFont>
    <p:embeddedFont>
      <p:font typeface="Bookman Old Style" panose="02050604050505020204" pitchFamily="18" charset="0"/>
      <p:regular r:id="rId24"/>
      <p:bold r:id="rId25"/>
      <p:italic r:id="rId26"/>
      <p:boldItalic r:id="rId27"/>
    </p:embeddedFont>
    <p:embeddedFont>
      <p:font typeface="Broadway" panose="04040905080B02020502" pitchFamily="82" charset="0"/>
      <p:regular r:id="rId28"/>
    </p:embeddedFont>
    <p:embeddedFont>
      <p:font typeface="Montserrat" panose="02000505000000020004" pitchFamily="2" charset="0"/>
      <p:regular r:id="rId29"/>
    </p:embeddedFont>
    <p:embeddedFont>
      <p:font typeface="Bradley Hand ITC" panose="03070402050302030203" pitchFamily="66" charset="0"/>
      <p:regular r:id="rId30"/>
    </p:embeddedFont>
    <p:embeddedFont>
      <p:font typeface="Arial Black" panose="020B0A04020102020204" pitchFamily="34" charset="0"/>
      <p:bold r:id="rId31"/>
    </p:embeddedFont>
    <p:embeddedFont>
      <p:font typeface="Stencil" panose="040409050D0802020404" pitchFamily="82" charset="0"/>
      <p:regular r:id="rId32"/>
    </p:embeddedFont>
    <p:embeddedFont>
      <p:font typeface="Karla" panose="020B0604020202020204" charset="0"/>
      <p:regular r:id="rId33"/>
      <p:bold r:id="rId34"/>
      <p:italic r:id="rId35"/>
      <p:boldItalic r:id="rId36"/>
    </p:embeddedFont>
    <p:embeddedFont>
      <p:font typeface="Arial Rounded MT Bold" panose="020F0704030504030204" pitchFamily="34" charset="0"/>
      <p:regular r:id="rId37"/>
    </p:embeddedFont>
    <p:embeddedFont>
      <p:font typeface="Microsoft Yi Baiti" panose="03000500000000000000" pitchFamily="66" charset="0"/>
      <p:regular r:id="rId38"/>
    </p:embeddedFont>
    <p:embeddedFont>
      <p:font typeface="Goudy Stout" panose="0202090407030B020401" pitchFamily="18" charset="0"/>
      <p:regular r:id="rId39"/>
    </p:embeddedFont>
    <p:embeddedFont>
      <p:font typeface="Batang" panose="02030600000101010101" pitchFamily="18" charset="-127"/>
      <p:regular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C07"/>
    <a:srgbClr val="9900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DCB25FE3-717E-488D-B673-11EE931FB1D2}">
  <a:tblStyle styleId="{DCB25FE3-717E-488D-B673-11EE931FB1D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86" autoAdjust="0"/>
    <p:restoredTop sz="94671" autoAdjust="0"/>
  </p:normalViewPr>
  <p:slideViewPr>
    <p:cSldViewPr>
      <p:cViewPr>
        <p:scale>
          <a:sx n="70" d="100"/>
          <a:sy n="70" d="100"/>
        </p:scale>
        <p:origin x="-252" y="-23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21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531522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Shape 2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0" name="Shape 10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48300" y="3175950"/>
            <a:ext cx="3530700" cy="1182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21892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14" name="Shape 14"/>
          <p:cNvSpPr/>
          <p:nvPr/>
        </p:nvSpPr>
        <p:spPr>
          <a:xfrm>
            <a:off x="-9675" y="-9675"/>
            <a:ext cx="5276875" cy="5167075"/>
          </a:xfrm>
          <a:custGeom>
            <a:avLst/>
            <a:gdLst/>
            <a:ahLst/>
            <a:cxnLst/>
            <a:rect l="0" t="0" r="0" b="0"/>
            <a:pathLst>
              <a:path w="211075" h="206683" extrusionOk="0">
                <a:moveTo>
                  <a:pt x="387" y="0"/>
                </a:moveTo>
                <a:lnTo>
                  <a:pt x="0" y="206683"/>
                </a:lnTo>
                <a:lnTo>
                  <a:pt x="211075" y="206545"/>
                </a:lnTo>
                <a:lnTo>
                  <a:pt x="155812" y="30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48300" y="1354750"/>
            <a:ext cx="3522300" cy="298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6724950" y="3265700"/>
            <a:ext cx="1906200" cy="1031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28" name="Shape 28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29" name="Shape 29"/>
          <p:cNvSpPr txBox="1"/>
          <p:nvPr/>
        </p:nvSpPr>
        <p:spPr>
          <a:xfrm>
            <a:off x="799645" y="697675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0">
                <a:solidFill>
                  <a:srgbClr val="CCCCCC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endParaRPr sz="12000">
              <a:solidFill>
                <a:srgbClr val="CCCCC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838250" y="1657350"/>
            <a:ext cx="5324100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Font typeface="Montserrat"/>
              <a:buChar char="▸"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▹"/>
              <a:defRPr sz="2400"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▹"/>
              <a:defRPr sz="2400"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  <a:defRPr sz="2400"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○"/>
              <a:defRPr sz="2400"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■"/>
              <a:defRPr sz="2400"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●"/>
              <a:defRPr sz="2400"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○"/>
              <a:defRPr sz="2400"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Font typeface="Montserrat"/>
              <a:buChar char="■"/>
              <a:defRPr sz="24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3" name="Shape 33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838350" y="893500"/>
            <a:ext cx="5324100" cy="48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838250" y="1504950"/>
            <a:ext cx="5324100" cy="2255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▸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38" name="Shape 38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841000" y="969700"/>
            <a:ext cx="4801500" cy="409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841001" y="1578025"/>
            <a:ext cx="2671800" cy="2433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▸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3673842" y="1578025"/>
            <a:ext cx="2671800" cy="2433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▸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▹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44" name="Shape 44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841000" y="969700"/>
            <a:ext cx="4801500" cy="409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841000" y="1600975"/>
            <a:ext cx="2094900" cy="2410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▸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2"/>
          </p:nvPr>
        </p:nvSpPr>
        <p:spPr>
          <a:xfrm>
            <a:off x="3043281" y="1600975"/>
            <a:ext cx="2094900" cy="2410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▸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3"/>
          </p:nvPr>
        </p:nvSpPr>
        <p:spPr>
          <a:xfrm>
            <a:off x="5245562" y="1600975"/>
            <a:ext cx="2094900" cy="2410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▸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▹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▹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1" name="Shape 51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841000" y="969700"/>
            <a:ext cx="4801500" cy="409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/>
        </p:nvSpPr>
        <p:spPr>
          <a:xfrm>
            <a:off x="22860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000000">
              <a:alpha val="7310"/>
            </a:srgbClr>
          </a:solidFill>
          <a:ln>
            <a:noFill/>
          </a:ln>
        </p:spPr>
      </p:sp>
      <p:sp>
        <p:nvSpPr>
          <p:cNvPr id="59" name="Shape 59"/>
          <p:cNvSpPr/>
          <p:nvPr/>
        </p:nvSpPr>
        <p:spPr>
          <a:xfrm>
            <a:off x="0" y="-10437"/>
            <a:ext cx="8229315" cy="5164387"/>
          </a:xfrm>
          <a:custGeom>
            <a:avLst/>
            <a:gdLst/>
            <a:ahLst/>
            <a:cxnLst/>
            <a:rect l="0" t="0" r="0" b="0"/>
            <a:pathLst>
              <a:path w="328450" h="206122" extrusionOk="0">
                <a:moveTo>
                  <a:pt x="0" y="0"/>
                </a:moveTo>
                <a:lnTo>
                  <a:pt x="0" y="206122"/>
                </a:lnTo>
                <a:lnTo>
                  <a:pt x="328450" y="206122"/>
                </a:lnTo>
                <a:lnTo>
                  <a:pt x="273309" y="3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pty">
  <p:cSld name="BLANK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8BC34A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741100"/>
            <a:ext cx="5185200" cy="47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352550"/>
            <a:ext cx="5185200" cy="22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▸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▹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●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○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■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●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○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000"/>
              <a:buFont typeface="Karla"/>
              <a:buChar char="■"/>
              <a:defRPr sz="2000">
                <a:solidFill>
                  <a:srgbClr val="666666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8" r:id="rId8"/>
    <p:sldLayoutId id="2147483659" r:id="rId9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ganju-vacuum-blue-whale-challenge-song.mp3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575;&#1604;&#1602;&#1576;&#1590;%20&#1593;&#1604;&#1609;%20&#1605;&#1576;&#1585;&#1605;&#1580;%20%20&#1604;&#1593;&#1576;&#1577;%20&#1575;&#1604;&#1581;&#1608;&#1578;%20&#1575;&#1604;&#1575;&#1586;&#1585;&#1602;%20&#1604;&#1606;%20&#1578;&#1589;&#1583;&#1602;%20&#1604;&#1605;&#1575;&#1584;&#1575;%20&#1589;&#1606;&#1593;&#1607;&#1575;%20&#1567;.mp4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brainwashing-ghsyl-aldmagh.mp4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slide" Target="slide3.xml"/><Relationship Id="rId7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4" Type="http://schemas.openxmlformats.org/officeDocument/2006/relationships/image" Target="../media/image2.png"/><Relationship Id="rId9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581;&#1602;&#1575;&#1574;&#1602;%20&#1604;&#1575;%20&#1578;&#1593;&#1585;&#1601;&#1607;&#1575;%20&#1593;&#1606;%20&#1604;&#1593;&#1576;&#1577;%20&#1575;&#1604;&#1581;&#1608;&#1578;%20&#1575;&#1604;&#1571;&#1586;&#1585;&#1602;%20&#128011;%20&#1575;&#1604;&#1606;&#1587;&#1582;&#1577;%20&#1575;&#1604;&#1571;&#1580;&#1606;&#1576;&#1610;&#1577;%20&#1605;&#1606;%20&#1604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y%20conversation%20with%20blue%20whale%20game.mp4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ctrTitle"/>
          </p:nvPr>
        </p:nvSpPr>
        <p:spPr>
          <a:xfrm>
            <a:off x="0" y="915566"/>
            <a:ext cx="4229100" cy="193021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ar-AE" sz="5400" spc="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لعبة الحوت </a:t>
            </a:r>
            <a:r>
              <a:rPr lang="ar-AE" sz="5400" spc="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الأزرق</a:t>
            </a:r>
            <a:endParaRPr sz="5400" spc="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5496" y="3396937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spc="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The</a:t>
            </a:r>
            <a:r>
              <a:rPr lang="fr-FR" sz="2400" spc="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 </a:t>
            </a:r>
            <a:r>
              <a:rPr lang="fr-FR" sz="2400" spc="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udy Stout" panose="0202090407030B020401" pitchFamily="18" charset="0"/>
              </a:rPr>
              <a:t>B</a:t>
            </a:r>
            <a:r>
              <a:rPr lang="fr-FR" sz="2400" spc="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lue</a:t>
            </a:r>
            <a:r>
              <a:rPr lang="fr-FR" sz="2400" spc="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 </a:t>
            </a:r>
            <a:r>
              <a:rPr lang="fr-FR" sz="2400" spc="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udy Stout" panose="0202090407030B020401" pitchFamily="18" charset="0"/>
              </a:rPr>
              <a:t>W</a:t>
            </a:r>
            <a:r>
              <a:rPr lang="fr-FR" sz="2400" spc="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hale</a:t>
            </a:r>
            <a:r>
              <a:rPr lang="fr-FR" sz="2400" spc="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 </a:t>
            </a:r>
            <a:r>
              <a:rPr lang="fr-FR" sz="2400" spc="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udy Stout" panose="0202090407030B020401" pitchFamily="18" charset="0"/>
              </a:rPr>
              <a:t>C</a:t>
            </a:r>
            <a:r>
              <a:rPr lang="fr-FR" sz="2400" spc="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hallenge</a:t>
            </a:r>
            <a:endParaRPr lang="fr-FR" sz="2400" spc="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315406" y="168055"/>
            <a:ext cx="12394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u="sng" dirty="0" smtClean="0">
                <a:solidFill>
                  <a:schemeClr val="tx2">
                    <a:lumMod val="50000"/>
                  </a:schemeClr>
                </a:solidFill>
                <a:latin typeface="Broadway" panose="04040905080B02020502" pitchFamily="82" charset="0"/>
                <a:ea typeface="Batang" panose="02030600000101010101" pitchFamily="18" charset="-127"/>
              </a:rPr>
              <a:t>E</a:t>
            </a:r>
            <a:r>
              <a:rPr lang="fr-FR" sz="1600" b="1" u="sng" dirty="0" smtClean="0">
                <a:solidFill>
                  <a:schemeClr val="tx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xemples</a:t>
            </a:r>
            <a:r>
              <a:rPr lang="fr-FR" sz="1600" b="1" dirty="0" smtClean="0">
                <a:solidFill>
                  <a:schemeClr val="tx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dirty="0" smtClean="0"/>
              <a:t>: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432" y="2787774"/>
            <a:ext cx="2310455" cy="1991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39502"/>
            <a:ext cx="2771800" cy="20459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2" name="Shape 550"/>
          <p:cNvGrpSpPr/>
          <p:nvPr/>
        </p:nvGrpSpPr>
        <p:grpSpPr>
          <a:xfrm>
            <a:off x="8716097" y="91132"/>
            <a:ext cx="320399" cy="320378"/>
            <a:chOff x="1951075" y="2333250"/>
            <a:chExt cx="381200" cy="381175"/>
          </a:xfrm>
        </p:grpSpPr>
        <p:sp>
          <p:nvSpPr>
            <p:cNvPr id="13" name="Shape 551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Shape 552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Shape 553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Shape 554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16494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315406" y="168055"/>
            <a:ext cx="12394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u="sng" dirty="0" smtClean="0">
                <a:solidFill>
                  <a:schemeClr val="tx2">
                    <a:lumMod val="50000"/>
                  </a:schemeClr>
                </a:solidFill>
                <a:latin typeface="Broadway" panose="04040905080B02020502" pitchFamily="82" charset="0"/>
                <a:ea typeface="Batang" panose="02030600000101010101" pitchFamily="18" charset="-127"/>
              </a:rPr>
              <a:t>E</a:t>
            </a:r>
            <a:r>
              <a:rPr lang="fr-FR" sz="1600" b="1" u="sng" dirty="0" smtClean="0">
                <a:solidFill>
                  <a:schemeClr val="tx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xemples</a:t>
            </a:r>
            <a:r>
              <a:rPr lang="fr-FR" sz="1600" b="1" dirty="0" smtClean="0">
                <a:solidFill>
                  <a:schemeClr val="tx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dirty="0" smtClean="0"/>
              <a:t>:</a:t>
            </a:r>
            <a:endParaRPr lang="fr-FR" dirty="0"/>
          </a:p>
        </p:txBody>
      </p:sp>
      <p:pic>
        <p:nvPicPr>
          <p:cNvPr id="2" name="Image 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012462" y="1851670"/>
            <a:ext cx="1584176" cy="1584176"/>
          </a:xfrm>
          <a:prstGeom prst="rect">
            <a:avLst/>
          </a:prstGeom>
        </p:spPr>
      </p:pic>
      <p:grpSp>
        <p:nvGrpSpPr>
          <p:cNvPr id="11" name="Shape 550"/>
          <p:cNvGrpSpPr/>
          <p:nvPr/>
        </p:nvGrpSpPr>
        <p:grpSpPr>
          <a:xfrm>
            <a:off x="8716097" y="91132"/>
            <a:ext cx="320399" cy="320378"/>
            <a:chOff x="1951075" y="2333250"/>
            <a:chExt cx="381200" cy="381175"/>
          </a:xfrm>
        </p:grpSpPr>
        <p:sp>
          <p:nvSpPr>
            <p:cNvPr id="12" name="Shape 551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Shape 552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Shape 553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Shape 554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7" name="Image 1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67861" y="4567361"/>
            <a:ext cx="576139" cy="57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8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A9F4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98"/>
          <p:cNvSpPr txBox="1">
            <a:spLocks/>
          </p:cNvSpPr>
          <p:nvPr/>
        </p:nvSpPr>
        <p:spPr>
          <a:xfrm>
            <a:off x="-756592" y="237661"/>
            <a:ext cx="8964488" cy="2334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3600" u="sng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Batang" panose="02030600000101010101" pitchFamily="18" charset="-127"/>
                <a:cs typeface="Karla"/>
                <a:sym typeface="Karla"/>
              </a:rPr>
              <a:t>Q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ui 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est le créateur </a:t>
            </a:r>
            <a:endParaRPr lang="fr-FR" sz="3600" spc="600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  <a:cs typeface="Karla"/>
              <a:sym typeface="Karla"/>
            </a:endParaRPr>
          </a:p>
          <a:p>
            <a:pPr algn="ctr"/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du</a:t>
            </a:r>
            <a:r>
              <a:rPr lang="fr-FR" sz="36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 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jeu ?</a:t>
            </a:r>
            <a:r>
              <a:rPr lang="fr-FR" sz="3600" spc="6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  </a:t>
            </a:r>
            <a: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/>
            </a:r>
            <a:b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</a:br>
            <a:endParaRPr lang="fr-FR" sz="7200" dirty="0">
              <a:solidFill>
                <a:srgbClr val="FFC107"/>
              </a:solidFill>
            </a:endParaRPr>
          </a:p>
        </p:txBody>
      </p:sp>
      <p:grpSp>
        <p:nvGrpSpPr>
          <p:cNvPr id="8" name="Groupe 7"/>
          <p:cNvGrpSpPr/>
          <p:nvPr/>
        </p:nvGrpSpPr>
        <p:grpSpPr>
          <a:xfrm>
            <a:off x="3214117" y="2365995"/>
            <a:ext cx="1213867" cy="1213867"/>
            <a:chOff x="2915816" y="2161095"/>
            <a:chExt cx="1213867" cy="1213867"/>
          </a:xfrm>
        </p:grpSpPr>
        <p:pic>
          <p:nvPicPr>
            <p:cNvPr id="9" name="Image 8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816" y="2161095"/>
              <a:ext cx="1213867" cy="1213867"/>
            </a:xfrm>
            <a:prstGeom prst="rect">
              <a:avLst/>
            </a:prstGeom>
          </p:spPr>
        </p:pic>
        <p:sp>
          <p:nvSpPr>
            <p:cNvPr id="10" name="ZoneTexte 9"/>
            <p:cNvSpPr txBox="1"/>
            <p:nvPr/>
          </p:nvSpPr>
          <p:spPr>
            <a:xfrm>
              <a:off x="3244987" y="2635137"/>
              <a:ext cx="606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err="1" smtClean="0">
                  <a:latin typeface="Stencil" panose="040409050D0802020404" pitchFamily="82" charset="0"/>
                  <a:ea typeface="Batang" panose="02030600000101010101" pitchFamily="18" charset="-127"/>
                </a:rPr>
                <a:t>play</a:t>
              </a:r>
              <a:endParaRPr lang="fr-FR" sz="1200" dirty="0">
                <a:latin typeface="Stencil" panose="040409050D0802020404" pitchFamily="82" charset="0"/>
                <a:ea typeface="Batang" panose="02030600000101010101" pitchFamily="18" charset="-127"/>
              </a:endParaRPr>
            </a:p>
          </p:txBody>
        </p:sp>
      </p:grpSp>
      <p:sp>
        <p:nvSpPr>
          <p:cNvPr id="11" name="Shape 379"/>
          <p:cNvSpPr/>
          <p:nvPr/>
        </p:nvSpPr>
        <p:spPr>
          <a:xfrm>
            <a:off x="1573189" y="1539952"/>
            <a:ext cx="4438971" cy="3455789"/>
          </a:xfrm>
          <a:custGeom>
            <a:avLst/>
            <a:gdLst/>
            <a:ahLst/>
            <a:cxnLst/>
            <a:rect l="0" t="0" r="0" b="0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041" y="373068"/>
            <a:ext cx="4500874" cy="300294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10150" y="3632125"/>
            <a:ext cx="15680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Philipp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Budeikin</a:t>
            </a:r>
            <a:endParaRPr lang="fr-FR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1" name="Shape 140">
            <a:hlinkClick r:id="rId4" action="ppaction://hlinksldjump"/>
          </p:cNvPr>
          <p:cNvSpPr/>
          <p:nvPr/>
        </p:nvSpPr>
        <p:spPr>
          <a:xfrm>
            <a:off x="3563888" y="4011910"/>
            <a:ext cx="773707" cy="720080"/>
          </a:xfrm>
          <a:custGeom>
            <a:avLst/>
            <a:gdLst/>
            <a:ahLst/>
            <a:cxnLst/>
            <a:rect l="0" t="0" r="0" b="0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2175" cap="rnd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Shape 591"/>
          <p:cNvGrpSpPr/>
          <p:nvPr/>
        </p:nvGrpSpPr>
        <p:grpSpPr>
          <a:xfrm>
            <a:off x="8801118" y="26860"/>
            <a:ext cx="342882" cy="350068"/>
            <a:chOff x="3951850" y="2985350"/>
            <a:chExt cx="407950" cy="416500"/>
          </a:xfrm>
        </p:grpSpPr>
        <p:sp>
          <p:nvSpPr>
            <p:cNvPr id="13" name="Shape 592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Shape 593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Shape 594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Shape 595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8972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519240" y="333162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Batang" panose="02030600000101010101" pitchFamily="18" charset="-127"/>
                <a:ea typeface="Batang" panose="02030600000101010101" pitchFamily="18" charset="-127"/>
              </a:rPr>
              <a:t>'There are people - and there is biological waste</a:t>
            </a:r>
            <a:r>
              <a:rPr lang="en-US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.'</a:t>
            </a:r>
            <a:endParaRPr lang="en-US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2771800" y="662803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AE" sz="1800" dirty="0" smtClean="0"/>
              <a:t>هناك </a:t>
            </a:r>
            <a:r>
              <a:rPr lang="ar-AE" sz="1800" dirty="0"/>
              <a:t>أشخاص - وهناك نفايات بيولوجية.</a:t>
            </a:r>
            <a:endParaRPr lang="fr-FR" sz="1800" dirty="0"/>
          </a:p>
        </p:txBody>
      </p:sp>
      <p:grpSp>
        <p:nvGrpSpPr>
          <p:cNvPr id="11" name="Groupe 10"/>
          <p:cNvGrpSpPr/>
          <p:nvPr/>
        </p:nvGrpSpPr>
        <p:grpSpPr>
          <a:xfrm>
            <a:off x="265162" y="1513116"/>
            <a:ext cx="7043142" cy="842610"/>
            <a:chOff x="265162" y="1347614"/>
            <a:chExt cx="7043142" cy="842610"/>
          </a:xfrm>
        </p:grpSpPr>
        <p:sp>
          <p:nvSpPr>
            <p:cNvPr id="3" name="ZoneTexte 2"/>
            <p:cNvSpPr txBox="1"/>
            <p:nvPr/>
          </p:nvSpPr>
          <p:spPr>
            <a:xfrm>
              <a:off x="265162" y="1347614"/>
              <a:ext cx="669674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Batang" panose="02030600000101010101" pitchFamily="18" charset="-127"/>
                  <a:ea typeface="Batang" panose="02030600000101010101" pitchFamily="18" charset="-127"/>
                </a:rPr>
                <a:t>'Those who do not represent any value for society. Who cause or will cause only harm to society</a:t>
              </a:r>
              <a:r>
                <a:rPr lang="en-US" b="1" dirty="0" smtClean="0">
                  <a:latin typeface="Batang" panose="02030600000101010101" pitchFamily="18" charset="-127"/>
                  <a:ea typeface="Batang" panose="02030600000101010101" pitchFamily="18" charset="-127"/>
                </a:rPr>
                <a:t>.'</a:t>
              </a:r>
              <a:endParaRPr lang="en-US" b="1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  <a:p>
              <a:endParaRPr lang="fr-FR" dirty="0"/>
            </a:p>
          </p:txBody>
        </p:sp>
        <p:sp>
          <p:nvSpPr>
            <p:cNvPr id="5" name="ZoneTexte 4"/>
            <p:cNvSpPr txBox="1"/>
            <p:nvPr/>
          </p:nvSpPr>
          <p:spPr>
            <a:xfrm>
              <a:off x="1619672" y="1851670"/>
              <a:ext cx="56886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ar-AE" dirty="0"/>
                <a:t>أ</a:t>
              </a:r>
              <a:r>
                <a:rPr lang="ar-AE" sz="1600" dirty="0"/>
                <a:t>ولئك الذين لا يمثلون أي قيمة للمجتمع من سيتسبّب بالضّرر للمجتمع.</a:t>
              </a:r>
              <a:endParaRPr lang="fr-FR" sz="1600" dirty="0"/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179512" y="2427734"/>
            <a:ext cx="7776864" cy="1850722"/>
            <a:chOff x="251520" y="2571750"/>
            <a:chExt cx="7776864" cy="1850722"/>
          </a:xfrm>
        </p:grpSpPr>
        <p:sp>
          <p:nvSpPr>
            <p:cNvPr id="7" name="Rectangle 6"/>
            <p:cNvSpPr/>
            <p:nvPr/>
          </p:nvSpPr>
          <p:spPr>
            <a:xfrm>
              <a:off x="251520" y="2571750"/>
              <a:ext cx="756084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en-US" b="1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  <a:p>
              <a:endParaRPr lang="en-US" b="1" dirty="0">
                <a:latin typeface="Batang" panose="02030600000101010101" pitchFamily="18" charset="-127"/>
                <a:ea typeface="Batang" panose="02030600000101010101" pitchFamily="18" charset="-127"/>
              </a:endParaRPr>
            </a:p>
            <a:p>
              <a:r>
                <a:rPr lang="en-US" b="1" dirty="0" smtClean="0">
                  <a:latin typeface="Batang" panose="02030600000101010101" pitchFamily="18" charset="-127"/>
                  <a:ea typeface="Batang" panose="02030600000101010101" pitchFamily="18" charset="-127"/>
                </a:rPr>
                <a:t>'I </a:t>
              </a:r>
              <a:r>
                <a:rPr lang="en-US" b="1" dirty="0">
                  <a:latin typeface="Batang" panose="02030600000101010101" pitchFamily="18" charset="-127"/>
                  <a:ea typeface="Batang" panose="02030600000101010101" pitchFamily="18" charset="-127"/>
                </a:rPr>
                <a:t>was cleaning our society of such people. It started in 2013 when I created F57 [online] community. I'd been thinking through this idea for 5 years. It was necessary to distinguish normal [people] from biological rubbish.'</a:t>
              </a:r>
            </a:p>
            <a:p>
              <a:endParaRPr lang="en-US" dirty="0"/>
            </a:p>
          </p:txBody>
        </p:sp>
        <p:grpSp>
          <p:nvGrpSpPr>
            <p:cNvPr id="13" name="Groupe 12"/>
            <p:cNvGrpSpPr/>
            <p:nvPr/>
          </p:nvGrpSpPr>
          <p:grpSpPr>
            <a:xfrm>
              <a:off x="519240" y="3795886"/>
              <a:ext cx="7509144" cy="626586"/>
              <a:chOff x="519240" y="3795886"/>
              <a:chExt cx="7509144" cy="626586"/>
            </a:xfrm>
          </p:grpSpPr>
          <p:grpSp>
            <p:nvGrpSpPr>
              <p:cNvPr id="12" name="Groupe 11"/>
              <p:cNvGrpSpPr/>
              <p:nvPr/>
            </p:nvGrpSpPr>
            <p:grpSpPr>
              <a:xfrm>
                <a:off x="519240" y="3795886"/>
                <a:ext cx="7200800" cy="345524"/>
                <a:chOff x="519240" y="3795886"/>
                <a:chExt cx="7200800" cy="345524"/>
              </a:xfrm>
            </p:grpSpPr>
            <p:sp>
              <p:nvSpPr>
                <p:cNvPr id="6" name="ZoneTexte 5"/>
                <p:cNvSpPr txBox="1"/>
                <p:nvPr/>
              </p:nvSpPr>
              <p:spPr>
                <a:xfrm>
                  <a:off x="519240" y="3802856"/>
                  <a:ext cx="720080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ar-AE" sz="1600" dirty="0"/>
                    <a:t>كنت أنظف مجتمعنا من هؤلاء الناس</a:t>
                  </a:r>
                  <a:r>
                    <a:rPr lang="ar-AE" sz="1600" dirty="0" smtClean="0"/>
                    <a:t>.</a:t>
                  </a:r>
                  <a:r>
                    <a:rPr lang="fr-FR" dirty="0" smtClean="0"/>
                    <a:t> </a:t>
                  </a:r>
                  <a:endParaRPr lang="fr-FR" dirty="0"/>
                </a:p>
              </p:txBody>
            </p:sp>
            <p:sp>
              <p:nvSpPr>
                <p:cNvPr id="8" name="ZoneTexte 7"/>
                <p:cNvSpPr txBox="1"/>
                <p:nvPr/>
              </p:nvSpPr>
              <p:spPr>
                <a:xfrm>
                  <a:off x="899592" y="3795886"/>
                  <a:ext cx="441485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ar-AE" sz="1600" dirty="0"/>
                    <a:t>بدأت في عام 2013 عندما أنشأت </a:t>
                  </a:r>
                  <a:r>
                    <a:rPr lang="ar-AE" sz="1600" dirty="0" smtClean="0"/>
                    <a:t>مجموعة</a:t>
                  </a:r>
                  <a:r>
                    <a:rPr lang="fr-FR" dirty="0" smtClean="0"/>
                    <a:t>  </a:t>
                  </a:r>
                  <a:endParaRPr lang="fr-FR" dirty="0"/>
                </a:p>
              </p:txBody>
            </p:sp>
            <p:sp>
              <p:nvSpPr>
                <p:cNvPr id="9" name="ZoneTexte 8"/>
                <p:cNvSpPr txBox="1"/>
                <p:nvPr/>
              </p:nvSpPr>
              <p:spPr>
                <a:xfrm>
                  <a:off x="1907704" y="3795886"/>
                  <a:ext cx="120177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dirty="0"/>
                    <a:t>.</a:t>
                  </a:r>
                  <a:r>
                    <a:rPr lang="fr-FR" sz="1600" dirty="0" smtClean="0"/>
                    <a:t>F57</a:t>
                  </a:r>
                  <a:endParaRPr lang="fr-FR" sz="1600" dirty="0"/>
                </a:p>
              </p:txBody>
            </p:sp>
          </p:grpSp>
          <p:sp>
            <p:nvSpPr>
              <p:cNvPr id="10" name="ZoneTexte 9"/>
              <p:cNvSpPr txBox="1"/>
              <p:nvPr/>
            </p:nvSpPr>
            <p:spPr>
              <a:xfrm>
                <a:off x="827584" y="4083918"/>
                <a:ext cx="720080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ar-AE" sz="1600" dirty="0"/>
                  <a:t>كنت أفكر في هذه الفكرة لمدة 5 سنوات. كان من الضروري التمييز بين الناس العاديين من القمامة البيولوجية. </a:t>
                </a:r>
                <a:endParaRPr lang="fr-FR" dirty="0"/>
              </a:p>
            </p:txBody>
          </p:sp>
        </p:grpSp>
      </p:grpSp>
      <p:grpSp>
        <p:nvGrpSpPr>
          <p:cNvPr id="21" name="Shape 591"/>
          <p:cNvGrpSpPr/>
          <p:nvPr/>
        </p:nvGrpSpPr>
        <p:grpSpPr>
          <a:xfrm>
            <a:off x="8801118" y="26860"/>
            <a:ext cx="342882" cy="350068"/>
            <a:chOff x="3951850" y="2985350"/>
            <a:chExt cx="407950" cy="416500"/>
          </a:xfrm>
        </p:grpSpPr>
        <p:sp>
          <p:nvSpPr>
            <p:cNvPr id="22" name="Shape 592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Shape 593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Shape 594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Shape 595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6" name="Image 2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67861" y="4567361"/>
            <a:ext cx="576139" cy="57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2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98"/>
          <p:cNvSpPr txBox="1">
            <a:spLocks/>
          </p:cNvSpPr>
          <p:nvPr/>
        </p:nvSpPr>
        <p:spPr>
          <a:xfrm>
            <a:off x="-900608" y="-884634"/>
            <a:ext cx="8820472" cy="3990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171450" lvl="0" indent="-171450" algn="ctr">
              <a:spcBef>
                <a:spcPts val="60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q"/>
            </a:pP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3600" u="sng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roadway" panose="04040905080B02020502" pitchFamily="82" charset="0"/>
                <a:ea typeface="Batang" panose="02030600000101010101" pitchFamily="18" charset="-127"/>
                <a:cs typeface="Karla"/>
                <a:sym typeface="Karla"/>
              </a:rPr>
              <a:t>C</a:t>
            </a:r>
            <a:r>
              <a:rPr lang="fr-FR" sz="36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omment </a:t>
            </a:r>
            <a:r>
              <a:rPr lang="fr-FR" sz="3600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est-il arrivé à </a:t>
            </a:r>
            <a:endParaRPr lang="fr-FR" sz="3600" dirty="0">
              <a:ln>
                <a:solidFill>
                  <a:srgbClr val="00B0F0"/>
                </a:solidFill>
              </a:ln>
              <a:solidFill>
                <a:srgbClr val="00B0F0"/>
              </a:solidFill>
              <a:latin typeface="Batang" panose="02030600000101010101" pitchFamily="18" charset="-127"/>
              <a:ea typeface="Batang" panose="02030600000101010101" pitchFamily="18" charset="-127"/>
              <a:cs typeface="Karla"/>
              <a:sym typeface="Karla"/>
            </a:endParaRPr>
          </a:p>
          <a:p>
            <a:pPr lvl="0" algn="ctr">
              <a:spcBef>
                <a:spcPts val="600"/>
              </a:spcBef>
              <a:buClr>
                <a:schemeClr val="dk1"/>
              </a:buClr>
              <a:buSzPts val="1100"/>
            </a:pPr>
            <a:r>
              <a:rPr lang="fr-FR" sz="36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convaincre ses </a:t>
            </a:r>
            <a:r>
              <a:rPr lang="fr-FR" sz="3600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victimes ?</a:t>
            </a:r>
          </a:p>
          <a:p>
            <a:r>
              <a:rPr lang="fr-FR" sz="3600" spc="6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  </a:t>
            </a:r>
            <a: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/>
            </a:r>
            <a:b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</a:br>
            <a:endParaRPr lang="fr-FR" sz="7200" dirty="0">
              <a:solidFill>
                <a:srgbClr val="FFC107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79512" y="1491630"/>
            <a:ext cx="7704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Dans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un cas, il a dit à une adolescente vulnérable que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‘la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vie était horrible </a:t>
            </a:r>
            <a:endParaRPr lang="fr-FR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just"/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et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qu'elle ne s'améliorerait jamais, qu'elle n'était pas intéressante, que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ses</a:t>
            </a:r>
          </a:p>
          <a:p>
            <a:pPr algn="just"/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parents n'avaient pas besoin d'elle, qu'ils ne la comprendraient jamais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.’</a:t>
            </a:r>
            <a:endParaRPr lang="fr-FR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-1476672" y="2230294"/>
            <a:ext cx="8928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AE" sz="1600" dirty="0" smtClean="0"/>
              <a:t>في </a:t>
            </a:r>
            <a:r>
              <a:rPr lang="ar-AE" sz="1600" dirty="0"/>
              <a:t>إحدى الحالات، أخبر فتاة في سن المراهقة الحسّاس أن </a:t>
            </a:r>
            <a:r>
              <a:rPr lang="ar-AE" sz="1600" dirty="0" smtClean="0"/>
              <a:t>الحياة </a:t>
            </a:r>
            <a:r>
              <a:rPr lang="ar-AE" sz="1600" dirty="0"/>
              <a:t>كانت فظيعة وأنها لن تتحسن أبدا، </a:t>
            </a:r>
            <a:endParaRPr lang="fr-FR" sz="1600" dirty="0" smtClean="0"/>
          </a:p>
          <a:p>
            <a:pPr algn="r"/>
            <a:r>
              <a:rPr lang="ar-AE" sz="1600" dirty="0" smtClean="0"/>
              <a:t>وأنها </a:t>
            </a:r>
            <a:r>
              <a:rPr lang="ar-AE" sz="1600" dirty="0"/>
              <a:t>لم تكن مثيرة للاهتمام، و أن والديها لم يكنا في حاجة إليها، وأنهما لن يفهمونها أبدا.</a:t>
            </a:r>
            <a:endParaRPr lang="fr-FR" sz="1600" dirty="0"/>
          </a:p>
        </p:txBody>
      </p:sp>
      <p:sp>
        <p:nvSpPr>
          <p:cNvPr id="5" name="ZoneTexte 4"/>
          <p:cNvSpPr txBox="1"/>
          <p:nvPr/>
        </p:nvSpPr>
        <p:spPr>
          <a:xfrm>
            <a:off x="4499992" y="3291830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sz="1600" dirty="0"/>
              <a:t> </a:t>
            </a:r>
            <a:r>
              <a:rPr lang="ar-AE" sz="1600" dirty="0" err="1"/>
              <a:t>إفعل</a:t>
            </a:r>
            <a:r>
              <a:rPr lang="ar-AE" sz="1600" dirty="0"/>
              <a:t> شيئا جميلا مرة واحدة على الأقل في حياتك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  <a:p>
            <a:endParaRPr lang="fr-FR" sz="1600" dirty="0"/>
          </a:p>
        </p:txBody>
      </p:sp>
      <p:sp>
        <p:nvSpPr>
          <p:cNvPr id="6" name="ZoneTexte 5"/>
          <p:cNvSpPr txBox="1"/>
          <p:nvPr/>
        </p:nvSpPr>
        <p:spPr>
          <a:xfrm>
            <a:off x="107504" y="3075806"/>
            <a:ext cx="5616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- ‘Fais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quelque chose de beau au moins une fois dans ta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vie’.</a:t>
            </a:r>
            <a:endParaRPr lang="fr-FR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07504" y="3723878"/>
            <a:ext cx="7560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-Il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disait qu'elle était spéciale, une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"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élue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" rare qui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pouvait comprendre la vérité.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331640" y="4122827"/>
            <a:ext cx="66247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AE" sz="1600" dirty="0"/>
              <a:t>كان يقول أنها كانت خاصة، نادرة ،"المختارة" التي يمكن أن تفهم الحقيقة.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83745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66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67861" y="4567361"/>
            <a:ext cx="576139" cy="57613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9512" y="987574"/>
            <a:ext cx="75608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Elle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sentait qu'elle avait peur de faire le dernier pas </a:t>
            </a:r>
            <a:endParaRPr lang="fr-FR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et </a:t>
            </a:r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Philipp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 offrit immédiatement une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alternative :</a:t>
            </a:r>
            <a:endParaRPr lang="fr-FR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endParaRPr lang="fr-FR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144016" y="2715186"/>
            <a:ext cx="774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‘Tu n’as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pas besoin de sauter d'un toit ou de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te jeter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sous le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train’, </a:t>
            </a:r>
            <a:r>
              <a:rPr lang="fr-FR" b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a-t-il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dit. </a:t>
            </a:r>
            <a:endParaRPr lang="fr-FR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‘Il est possible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de prendre des pilules, c'est indolore.’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467544" y="3403908"/>
            <a:ext cx="7560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sz="1600" dirty="0"/>
              <a:t>" لست مجبرة على القفز من سقف </a:t>
            </a:r>
            <a:r>
              <a:rPr lang="ar-AE" sz="1600" dirty="0" smtClean="0"/>
              <a:t>أو </a:t>
            </a:r>
            <a:r>
              <a:rPr lang="ar-AE" sz="1600" dirty="0"/>
              <a:t>رمي نفسك تحت القطار"، وقال: "يمكنك أخذ حبوب، فإنّها لا تسبب ألما. "</a:t>
            </a:r>
            <a:endParaRPr lang="fr-FR" sz="1600" dirty="0"/>
          </a:p>
        </p:txBody>
      </p:sp>
      <p:sp>
        <p:nvSpPr>
          <p:cNvPr id="7" name="ZoneTexte 6"/>
          <p:cNvSpPr txBox="1"/>
          <p:nvPr/>
        </p:nvSpPr>
        <p:spPr>
          <a:xfrm>
            <a:off x="2483768" y="1891740"/>
            <a:ext cx="6480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sz="1600" dirty="0"/>
              <a:t>شعرت أنها كانت خائفة من أخذ الخطوة النهائية، فعرض فيليب بديلا فورا:</a:t>
            </a:r>
            <a:endParaRPr lang="fr-FR" sz="1600" dirty="0"/>
          </a:p>
        </p:txBody>
      </p:sp>
      <p:grpSp>
        <p:nvGrpSpPr>
          <p:cNvPr id="9" name="Shape 591"/>
          <p:cNvGrpSpPr/>
          <p:nvPr/>
        </p:nvGrpSpPr>
        <p:grpSpPr>
          <a:xfrm>
            <a:off x="8676456" y="61442"/>
            <a:ext cx="342882" cy="350068"/>
            <a:chOff x="3951850" y="2985350"/>
            <a:chExt cx="407950" cy="416500"/>
          </a:xfrm>
        </p:grpSpPr>
        <p:sp>
          <p:nvSpPr>
            <p:cNvPr id="10" name="Shape 592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Shape 593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Shape 594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Shape 595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3258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699542"/>
            <a:ext cx="4806927" cy="3608986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547664" y="4371950"/>
            <a:ext cx="5904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L'une des 20 victimes des groupes de suicides, </a:t>
            </a:r>
            <a:r>
              <a:rPr lang="fr-FR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identifiée </a:t>
            </a:r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comme Angelina </a:t>
            </a:r>
            <a:r>
              <a:rPr lang="fr-FR" b="1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Davydova</a:t>
            </a:r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12 ans, de </a:t>
            </a:r>
            <a:r>
              <a:rPr lang="fr-FR" b="1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Ryazan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2051720" y="444434"/>
            <a:ext cx="4807994" cy="3608986"/>
            <a:chOff x="-396552" y="444434"/>
            <a:chExt cx="4807994" cy="3608986"/>
          </a:xfrm>
        </p:grpSpPr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1720" y="444434"/>
              <a:ext cx="2359722" cy="3608986"/>
            </a:xfrm>
            <a:prstGeom prst="rect">
              <a:avLst/>
            </a:prstGeom>
          </p:spPr>
        </p:pic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96552" y="444434"/>
              <a:ext cx="2359722" cy="3608986"/>
            </a:xfrm>
            <a:prstGeom prst="rect">
              <a:avLst/>
            </a:prstGeom>
          </p:spPr>
        </p:pic>
      </p:grpSp>
      <p:sp>
        <p:nvSpPr>
          <p:cNvPr id="3" name="Rectangle 2"/>
          <p:cNvSpPr/>
          <p:nvPr/>
        </p:nvSpPr>
        <p:spPr>
          <a:xfrm>
            <a:off x="1331640" y="4155926"/>
            <a:ext cx="61024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La mort de </a:t>
            </a:r>
            <a:r>
              <a:rPr lang="fr-FR" b="1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Yulia</a:t>
            </a:r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Konstantinova</a:t>
            </a:r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15 ans, </a:t>
            </a:r>
            <a:r>
              <a:rPr lang="fr-FR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(à gauche), </a:t>
            </a:r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et </a:t>
            </a:r>
            <a:r>
              <a:rPr lang="fr-FR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de </a:t>
            </a:r>
            <a:r>
              <a:rPr lang="fr-FR" b="1" dirty="0" err="1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Veronika</a:t>
            </a:r>
            <a:r>
              <a:rPr lang="fr-FR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fr-FR" b="1" dirty="0" err="1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Volkova</a:t>
            </a:r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16 ans</a:t>
            </a:r>
            <a:r>
              <a:rPr lang="fr-FR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(à droite), </a:t>
            </a:r>
            <a:r>
              <a:rPr lang="fr-FR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étaient liées au défi en </a:t>
            </a:r>
            <a:r>
              <a:rPr lang="fr-FR" b="1" dirty="0" smtClean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Russie.</a:t>
            </a:r>
            <a:endParaRPr lang="fr-FR" b="1" dirty="0"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9924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98"/>
          <p:cNvSpPr txBox="1">
            <a:spLocks/>
          </p:cNvSpPr>
          <p:nvPr/>
        </p:nvSpPr>
        <p:spPr>
          <a:xfrm>
            <a:off x="3923928" y="123478"/>
            <a:ext cx="5112568" cy="2334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3600" u="sng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Batang" panose="02030600000101010101" pitchFamily="18" charset="-127"/>
                <a:cs typeface="Karla"/>
                <a:sym typeface="Karla"/>
              </a:rPr>
              <a:t>P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our alle</a:t>
            </a:r>
            <a:r>
              <a:rPr lang="fr-FR" sz="3600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r plus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 loin</a:t>
            </a:r>
            <a: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/>
            </a:r>
            <a:b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</a:br>
            <a:endParaRPr lang="fr-FR" sz="7200" dirty="0">
              <a:solidFill>
                <a:srgbClr val="FFC107"/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180" y="-72008"/>
            <a:ext cx="3876669" cy="5308054"/>
          </a:xfrm>
          <a:prstGeom prst="rect">
            <a:avLst/>
          </a:prstGeom>
        </p:spPr>
      </p:pic>
      <p:grpSp>
        <p:nvGrpSpPr>
          <p:cNvPr id="258" name="Shape 258"/>
          <p:cNvGrpSpPr/>
          <p:nvPr/>
        </p:nvGrpSpPr>
        <p:grpSpPr>
          <a:xfrm>
            <a:off x="318294" y="694222"/>
            <a:ext cx="449036" cy="470808"/>
            <a:chOff x="5961125" y="1623900"/>
            <a:chExt cx="427450" cy="448175"/>
          </a:xfrm>
        </p:grpSpPr>
        <p:sp>
          <p:nvSpPr>
            <p:cNvPr id="259" name="Shape 259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0" t="0" r="0" b="0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Shape 260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0" t="0" r="0" b="0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Shape 261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Shape 262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0" t="0" r="0" b="0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Shape 263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0" t="0" r="0" b="0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Shape 264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0" t="0" r="0" b="0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Shape 265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0" t="0" r="0" b="0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rgbClr val="B7B7B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ZoneTexte 5">
            <a:hlinkClick r:id="rId4" action="ppaction://hlinkfile"/>
          </p:cNvPr>
          <p:cNvSpPr txBox="1"/>
          <p:nvPr/>
        </p:nvSpPr>
        <p:spPr>
          <a:xfrm>
            <a:off x="5364088" y="1935688"/>
            <a:ext cx="1584176" cy="64633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r-FR" sz="1800" b="1" dirty="0" smtClean="0">
                <a:latin typeface="Arial Rounded MT Bold" panose="020F0704030504030204" pitchFamily="34" charset="0"/>
                <a:ea typeface="Batang" panose="02030600000101010101" pitchFamily="18" charset="-127"/>
              </a:rPr>
              <a:t>Le lavage de cerveau</a:t>
            </a:r>
            <a:endParaRPr lang="fr-FR" sz="1800" b="1" dirty="0">
              <a:latin typeface="Arial Rounded MT Bold" panose="020F0704030504030204" pitchFamily="34" charset="0"/>
              <a:ea typeface="Batang" panose="02030600000101010101" pitchFamily="18" charset="-127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2091" y="4835723"/>
            <a:ext cx="33121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Photo by Victoria </a:t>
            </a:r>
            <a:r>
              <a:rPr lang="fr-FR" dirty="0" err="1">
                <a:solidFill>
                  <a:schemeClr val="bg1"/>
                </a:solidFill>
              </a:rPr>
              <a:t>Palacios</a:t>
            </a:r>
            <a:r>
              <a:rPr lang="fr-FR" dirty="0">
                <a:solidFill>
                  <a:schemeClr val="bg1"/>
                </a:solidFill>
              </a:rPr>
              <a:t> on </a:t>
            </a:r>
            <a:r>
              <a:rPr lang="fr-FR" dirty="0" err="1">
                <a:solidFill>
                  <a:schemeClr val="bg1"/>
                </a:solidFill>
              </a:rPr>
              <a:t>Unsplash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58880" y="2787774"/>
            <a:ext cx="1417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AE" sz="2400" dirty="0"/>
              <a:t>غسيل الدّماغ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415728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/>
          <p:cNvSpPr txBox="1"/>
          <p:nvPr/>
        </p:nvSpPr>
        <p:spPr>
          <a:xfrm>
            <a:off x="5076056" y="3795886"/>
            <a:ext cx="4368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sz="1800" u="sng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roadway" panose="04040905080B02020502" pitchFamily="82" charset="0"/>
                <a:ea typeface="Batang" panose="02030600000101010101" pitchFamily="18" charset="-127"/>
                <a:cs typeface="Karla"/>
              </a:rPr>
              <a:t>Q</a:t>
            </a:r>
            <a:r>
              <a:rPr lang="fr-FR" sz="18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</a:rPr>
              <a:t>ui sont les premières </a:t>
            </a:r>
          </a:p>
          <a:p>
            <a:r>
              <a:rPr lang="fr-FR" sz="18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</a:rPr>
              <a:t>    victimes ?</a:t>
            </a:r>
            <a:endParaRPr lang="fr-FR" sz="18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Karla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-324544" y="3003798"/>
            <a:ext cx="585288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ctr">
              <a:spcBef>
                <a:spcPts val="60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q"/>
            </a:pPr>
            <a:r>
              <a:rPr lang="fr-FR" sz="1800" u="sng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roadway" panose="04040905080B02020502" pitchFamily="82" charset="0"/>
                <a:ea typeface="Batang" panose="02030600000101010101" pitchFamily="18" charset="-127"/>
                <a:cs typeface="Karla"/>
                <a:sym typeface="Karla"/>
              </a:rPr>
              <a:t>C</a:t>
            </a:r>
            <a:r>
              <a:rPr lang="fr-FR" sz="18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omment est-il arrivé à convaincre </a:t>
            </a:r>
          </a:p>
          <a:p>
            <a:pPr lvl="0" algn="ctr">
              <a:spcBef>
                <a:spcPts val="600"/>
              </a:spcBef>
              <a:buClr>
                <a:schemeClr val="dk1"/>
              </a:buClr>
              <a:buSzPts val="1100"/>
            </a:pPr>
            <a:r>
              <a:rPr lang="fr-FR" sz="18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ses victimes ?</a:t>
            </a:r>
            <a:endParaRPr lang="fr-FR" dirty="0">
              <a:ln>
                <a:solidFill>
                  <a:srgbClr val="00B0F0"/>
                </a:solidFill>
              </a:ln>
              <a:solidFill>
                <a:srgbClr val="00B0F0"/>
              </a:solidFill>
              <a:latin typeface="Batang" panose="02030600000101010101" pitchFamily="18" charset="-127"/>
              <a:ea typeface="Batang" panose="02030600000101010101" pitchFamily="18" charset="-127"/>
              <a:cs typeface="Karla"/>
              <a:sym typeface="Karla"/>
            </a:endParaRPr>
          </a:p>
          <a:p>
            <a:endParaRPr lang="fr-FR" dirty="0"/>
          </a:p>
        </p:txBody>
      </p:sp>
      <p:sp>
        <p:nvSpPr>
          <p:cNvPr id="11" name="Shape 79"/>
          <p:cNvSpPr txBox="1"/>
          <p:nvPr/>
        </p:nvSpPr>
        <p:spPr>
          <a:xfrm>
            <a:off x="2195736" y="806508"/>
            <a:ext cx="4052687" cy="1023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71450">
              <a:spcBef>
                <a:spcPts val="60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q"/>
            </a:pPr>
            <a:r>
              <a:rPr lang="fr-FR" sz="1800" u="sng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roadway" panose="04040905080B02020502" pitchFamily="82" charset="0"/>
                <a:ea typeface="Batang" panose="02030600000101010101" pitchFamily="18" charset="-127"/>
                <a:cs typeface="Karla"/>
                <a:sym typeface="Karla"/>
              </a:rPr>
              <a:t>C</a:t>
            </a:r>
            <a:r>
              <a:rPr lang="fr-FR" sz="18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’est quoi ?  </a:t>
            </a:r>
          </a:p>
          <a:p>
            <a:pPr lvl="0">
              <a:spcBef>
                <a:spcPts val="600"/>
              </a:spcBef>
              <a:buClr>
                <a:schemeClr val="dk1"/>
              </a:buClr>
              <a:buSzPts val="1100"/>
            </a:pPr>
            <a:endParaRPr lang="fr-FR" sz="1800" dirty="0">
              <a:ln>
                <a:solidFill>
                  <a:srgbClr val="00B0F0"/>
                </a:solidFill>
              </a:ln>
              <a:solidFill>
                <a:srgbClr val="00B0F0"/>
              </a:solidFill>
              <a:latin typeface="Batang" panose="02030600000101010101" pitchFamily="18" charset="-127"/>
              <a:ea typeface="Batang" panose="02030600000101010101" pitchFamily="18" charset="-127"/>
              <a:cs typeface="Karla"/>
              <a:sym typeface="Karla"/>
            </a:endParaRPr>
          </a:p>
          <a:p>
            <a:pPr marL="171450" lvl="0" indent="-171450">
              <a:spcBef>
                <a:spcPts val="60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q"/>
            </a:pPr>
            <a:endParaRPr sz="1600" dirty="0">
              <a:ln>
                <a:solidFill>
                  <a:srgbClr val="00B0F0"/>
                </a:solidFill>
              </a:ln>
              <a:solidFill>
                <a:srgbClr val="00B0F0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2" name="Titre 1"/>
          <p:cNvSpPr txBox="1">
            <a:spLocks/>
          </p:cNvSpPr>
          <p:nvPr/>
        </p:nvSpPr>
        <p:spPr>
          <a:xfrm>
            <a:off x="1403648" y="0"/>
            <a:ext cx="4801500" cy="933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Montserrat"/>
              <a:buNone/>
              <a:defRPr sz="30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fr-FR" sz="3600" u="sng" spc="300" dirty="0" smtClean="0">
                <a:solidFill>
                  <a:srgbClr val="00B0F0"/>
                </a:solidFill>
                <a:latin typeface="Broadway" panose="04040905080B02020502" pitchFamily="82" charset="0"/>
                <a:ea typeface="Microsoft Yi Baiti" panose="03000500000000000000" pitchFamily="66" charset="0"/>
              </a:rPr>
              <a:t>L</a:t>
            </a:r>
            <a:r>
              <a:rPr lang="fr-FR" sz="3600" spc="300" dirty="0" smtClean="0">
                <a:solidFill>
                  <a:srgbClr val="00B0F0"/>
                </a:solidFill>
                <a:latin typeface="Arial Black" panose="020B0A04020102020204" pitchFamily="34" charset="0"/>
                <a:ea typeface="Microsoft Yi Baiti" panose="03000500000000000000" pitchFamily="66" charset="0"/>
              </a:rPr>
              <a:t>es ti</a:t>
            </a:r>
            <a:r>
              <a:rPr lang="fr-FR" sz="3600" spc="300" dirty="0" smtClean="0">
                <a:solidFill>
                  <a:schemeClr val="bg1"/>
                </a:solidFill>
                <a:latin typeface="Arial Black" panose="020B0A04020102020204" pitchFamily="34" charset="0"/>
                <a:ea typeface="Microsoft Yi Baiti" panose="03000500000000000000" pitchFamily="66" charset="0"/>
              </a:rPr>
              <a:t>tres</a:t>
            </a:r>
            <a:endParaRPr lang="fr-FR" sz="3600" spc="300" dirty="0">
              <a:solidFill>
                <a:schemeClr val="bg1"/>
              </a:solidFill>
              <a:latin typeface="Arial Black" panose="020B0A04020102020204" pitchFamily="34" charset="0"/>
              <a:ea typeface="Microsoft Yi Baiti" panose="03000500000000000000" pitchFamily="66" charset="0"/>
            </a:endParaRPr>
          </a:p>
        </p:txBody>
      </p:sp>
      <p:pic>
        <p:nvPicPr>
          <p:cNvPr id="13" name="Image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279" y="944981"/>
            <a:ext cx="339502" cy="339502"/>
          </a:xfrm>
          <a:prstGeom prst="rect">
            <a:avLst/>
          </a:prstGeom>
        </p:spPr>
      </p:pic>
      <p:pic>
        <p:nvPicPr>
          <p:cNvPr id="14" name="Image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363838"/>
            <a:ext cx="339502" cy="339502"/>
          </a:xfrm>
          <a:prstGeom prst="rect">
            <a:avLst/>
          </a:prstGeom>
        </p:spPr>
      </p:pic>
      <p:pic>
        <p:nvPicPr>
          <p:cNvPr id="15" name="Image 14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4104456"/>
            <a:ext cx="339502" cy="339502"/>
          </a:xfrm>
          <a:prstGeom prst="rect">
            <a:avLst/>
          </a:prstGeom>
        </p:spPr>
      </p:pic>
      <p:pic>
        <p:nvPicPr>
          <p:cNvPr id="16" name="Image 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368152"/>
            <a:ext cx="339502" cy="339502"/>
          </a:xfrm>
          <a:prstGeom prst="rect">
            <a:avLst/>
          </a:prstGeom>
        </p:spPr>
      </p:pic>
      <p:pic>
        <p:nvPicPr>
          <p:cNvPr id="17" name="Image 16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474" y="1872208"/>
            <a:ext cx="339502" cy="339502"/>
          </a:xfrm>
          <a:prstGeom prst="rect">
            <a:avLst/>
          </a:prstGeom>
        </p:spPr>
      </p:pic>
      <p:pic>
        <p:nvPicPr>
          <p:cNvPr id="18" name="Image 1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930" y="2456854"/>
            <a:ext cx="339502" cy="339502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323528" y="1851670"/>
            <a:ext cx="381664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spcBef>
                <a:spcPts val="60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q"/>
            </a:pPr>
            <a:r>
              <a:rPr lang="fr-FR" sz="1800" u="sng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roadway" panose="04040905080B02020502" pitchFamily="82" charset="0"/>
                <a:ea typeface="Batang" panose="02030600000101010101" pitchFamily="18" charset="-127"/>
                <a:cs typeface="Karla"/>
                <a:sym typeface="Karla"/>
              </a:rPr>
              <a:t>Q</a:t>
            </a:r>
            <a:r>
              <a:rPr lang="fr-FR" sz="1800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uels sont les défis proposés ?</a:t>
            </a:r>
          </a:p>
          <a:p>
            <a:pPr lvl="0">
              <a:spcBef>
                <a:spcPts val="600"/>
              </a:spcBef>
              <a:buClr>
                <a:schemeClr val="dk1"/>
              </a:buClr>
              <a:buSzPts val="1100"/>
            </a:pPr>
            <a:endParaRPr lang="fr-FR" dirty="0">
              <a:ln>
                <a:solidFill>
                  <a:srgbClr val="00B0F0"/>
                </a:solidFill>
              </a:ln>
              <a:solidFill>
                <a:srgbClr val="00B0F0"/>
              </a:solidFill>
              <a:latin typeface="Batang" panose="02030600000101010101" pitchFamily="18" charset="-127"/>
              <a:ea typeface="Batang" panose="02030600000101010101" pitchFamily="18" charset="-127"/>
              <a:cs typeface="Karla"/>
              <a:sym typeface="Karla"/>
            </a:endParaRPr>
          </a:p>
          <a:p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4427984" y="1338322"/>
            <a:ext cx="2600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sz="1800" u="sng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roadway" panose="04040905080B02020502" pitchFamily="82" charset="0"/>
                <a:ea typeface="Batang" panose="02030600000101010101" pitchFamily="18" charset="-127"/>
                <a:cs typeface="Karla"/>
              </a:rPr>
              <a:t>D</a:t>
            </a:r>
            <a:r>
              <a:rPr lang="fr-FR" sz="18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</a:rPr>
              <a:t>’où vient le titre ?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4716030" y="2427734"/>
            <a:ext cx="3528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sz="1800" u="sng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roadway" panose="04040905080B02020502" pitchFamily="82" charset="0"/>
                <a:ea typeface="Batang" panose="02030600000101010101" pitchFamily="18" charset="-127"/>
                <a:cs typeface="Karla"/>
              </a:rPr>
              <a:t>Q</a:t>
            </a:r>
            <a:r>
              <a:rPr lang="fr-FR" sz="18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</a:rPr>
              <a:t>ui est le créateur du jeu ?</a:t>
            </a:r>
            <a:endParaRPr lang="fr-FR" sz="1800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Batang" panose="02030600000101010101" pitchFamily="18" charset="-127"/>
              <a:ea typeface="Batang" panose="02030600000101010101" pitchFamily="18" charset="-127"/>
              <a:cs typeface="Karl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00CC"/>
            </a:gs>
            <a:gs pos="82000">
              <a:schemeClr val="accent1">
                <a:tint val="44500"/>
                <a:satMod val="160000"/>
                <a:lumMod val="58000"/>
                <a:lumOff val="42000"/>
              </a:schemeClr>
            </a:gs>
            <a:gs pos="100000">
              <a:srgbClr val="FFFF00">
                <a:lumMod val="39000"/>
                <a:lumOff val="61000"/>
              </a:srgbClr>
            </a:gs>
          </a:gsLst>
          <a:lin ang="5400000" scaled="0"/>
        </a:grad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880"/>
          <p:cNvSpPr txBox="1"/>
          <p:nvPr/>
        </p:nvSpPr>
        <p:spPr>
          <a:xfrm>
            <a:off x="251520" y="780214"/>
            <a:ext cx="1440600" cy="12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9600" dirty="0">
                <a:solidFill>
                  <a:srgbClr val="FFEB3B"/>
                </a:solidFill>
              </a:rPr>
              <a:t>😉</a:t>
            </a:r>
            <a:endParaRPr sz="9600" dirty="0">
              <a:solidFill>
                <a:srgbClr val="FFEB3B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691680" y="796493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b="1" dirty="0" err="1" smtClean="0">
                <a:ln>
                  <a:solidFill>
                    <a:schemeClr val="tx1"/>
                  </a:solidFill>
                </a:ln>
                <a:solidFill>
                  <a:srgbClr val="F7EC07"/>
                </a:solidFill>
                <a:latin typeface="Bradley Hand ITC" panose="03070402050302030203" pitchFamily="66" charset="0"/>
              </a:rPr>
              <a:t>Stay</a:t>
            </a:r>
            <a:r>
              <a:rPr lang="fr-FR" sz="4800" b="1" dirty="0" smtClean="0">
                <a:ln>
                  <a:solidFill>
                    <a:schemeClr val="tx1"/>
                  </a:solidFill>
                </a:ln>
                <a:solidFill>
                  <a:srgbClr val="F7EC07"/>
                </a:solidFill>
                <a:latin typeface="Bradley Hand ITC" panose="03070402050302030203" pitchFamily="66" charset="0"/>
              </a:rPr>
              <a:t> </a:t>
            </a:r>
            <a:r>
              <a:rPr lang="fr-FR" sz="4800" b="1" dirty="0" err="1" smtClean="0">
                <a:ln>
                  <a:solidFill>
                    <a:schemeClr val="tx1"/>
                  </a:solidFill>
                </a:ln>
                <a:solidFill>
                  <a:srgbClr val="F7EC07"/>
                </a:solidFill>
                <a:latin typeface="Bradley Hand ITC" panose="03070402050302030203" pitchFamily="66" charset="0"/>
              </a:rPr>
              <a:t>safe</a:t>
            </a:r>
            <a:r>
              <a:rPr lang="fr-FR" sz="4800" b="1" dirty="0" smtClean="0">
                <a:ln>
                  <a:solidFill>
                    <a:schemeClr val="tx1"/>
                  </a:solidFill>
                </a:ln>
                <a:solidFill>
                  <a:srgbClr val="F7EC07"/>
                </a:solidFill>
                <a:latin typeface="Bradley Hand ITC" panose="03070402050302030203" pitchFamily="66" charset="0"/>
              </a:rPr>
              <a:t> and </a:t>
            </a:r>
            <a:r>
              <a:rPr lang="fr-FR" sz="4800" b="1" dirty="0" err="1" smtClean="0">
                <a:ln>
                  <a:solidFill>
                    <a:schemeClr val="tx1"/>
                  </a:solidFill>
                </a:ln>
                <a:solidFill>
                  <a:srgbClr val="F7EC07"/>
                </a:solidFill>
                <a:latin typeface="Bradley Hand ITC" panose="03070402050302030203" pitchFamily="66" charset="0"/>
              </a:rPr>
              <a:t>take</a:t>
            </a:r>
            <a:r>
              <a:rPr lang="fr-FR" sz="4800" b="1" dirty="0" smtClean="0">
                <a:ln>
                  <a:solidFill>
                    <a:schemeClr val="tx1"/>
                  </a:solidFill>
                </a:ln>
                <a:solidFill>
                  <a:srgbClr val="F7EC07"/>
                </a:solidFill>
                <a:latin typeface="Bradley Hand ITC" panose="03070402050302030203" pitchFamily="66" charset="0"/>
              </a:rPr>
              <a:t> care!</a:t>
            </a:r>
            <a:endParaRPr lang="fr-FR" sz="4800" b="1" dirty="0">
              <a:ln>
                <a:solidFill>
                  <a:schemeClr val="tx1"/>
                </a:solidFill>
              </a:ln>
              <a:solidFill>
                <a:srgbClr val="F7EC07"/>
              </a:solidFill>
              <a:latin typeface="Bradley Hand ITC" panose="03070402050302030203" pitchFamily="66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195736" y="987574"/>
            <a:ext cx="53667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/>
              <a:t/>
            </a:r>
            <a:br>
              <a:rPr lang="fr-FR" sz="4800" dirty="0"/>
            </a:br>
            <a:r>
              <a:rPr lang="fr-FR" sz="4800" b="1" dirty="0">
                <a:ln>
                  <a:solidFill>
                    <a:schemeClr val="tx1"/>
                  </a:solidFill>
                </a:ln>
                <a:solidFill>
                  <a:srgbClr val="F7EC07"/>
                </a:solidFill>
                <a:latin typeface="Bradley Hand ITC" panose="03070402050302030203" pitchFamily="66" charset="0"/>
              </a:rPr>
              <a:t>Restez en sécurité et prenez soin de vous!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2915816" y="341668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AE" sz="2800" dirty="0" err="1"/>
              <a:t>كونو</a:t>
            </a:r>
            <a:r>
              <a:rPr lang="ar-AE" sz="2800" dirty="0"/>
              <a:t> حذيرين </a:t>
            </a:r>
            <a:r>
              <a:rPr lang="ar-AE" sz="2800" dirty="0" err="1"/>
              <a:t>واعتنو</a:t>
            </a:r>
            <a:r>
              <a:rPr lang="ar-AE" sz="2800" dirty="0"/>
              <a:t> بأنفسكم!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344793" y="4083918"/>
            <a:ext cx="914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latin typeface="Bookman Old Style" panose="02050604050505020204" pitchFamily="18" charset="0"/>
              </a:rPr>
              <a:t>Sources</a:t>
            </a:r>
            <a:r>
              <a:rPr lang="fr-FR" sz="1200" dirty="0" smtClean="0">
                <a:latin typeface="Bookman Old Style" panose="02050604050505020204" pitchFamily="18" charset="0"/>
              </a:rPr>
              <a:t>:</a:t>
            </a:r>
          </a:p>
        </p:txBody>
      </p:sp>
      <p:sp>
        <p:nvSpPr>
          <p:cNvPr id="8" name="Rectangle 7"/>
          <p:cNvSpPr/>
          <p:nvPr/>
        </p:nvSpPr>
        <p:spPr>
          <a:xfrm>
            <a:off x="1173031" y="4083918"/>
            <a:ext cx="15199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>
                <a:latin typeface="Bookman Old Style" panose="02050604050505020204" pitchFamily="18" charset="0"/>
                <a:ea typeface="Adobe Ming Std L" pitchFamily="18" charset="-128"/>
              </a:rPr>
              <a:t>francetvinfo.fr</a:t>
            </a:r>
          </a:p>
          <a:p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ingeniousmag.net</a:t>
            </a:r>
          </a:p>
          <a:p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droidopedia.com</a:t>
            </a:r>
          </a:p>
          <a:p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dailymail.co.uk</a:t>
            </a:r>
          </a:p>
          <a:p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pixaby.com</a:t>
            </a:r>
            <a:endParaRPr lang="fr-FR" sz="1200" dirty="0">
              <a:latin typeface="Bookman Old Style" panose="02050604050505020204" pitchFamily="18" charset="0"/>
              <a:ea typeface="Adobe Ming Std L" pitchFamily="18" charset="-12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987824" y="4083918"/>
            <a:ext cx="24945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Youtube.com/</a:t>
            </a:r>
            <a:r>
              <a:rPr lang="fr-FR" sz="1200" dirty="0" err="1" smtClean="0">
                <a:latin typeface="Bookman Old Style" panose="02050604050505020204" pitchFamily="18" charset="0"/>
                <a:ea typeface="Adobe Ming Std L" pitchFamily="18" charset="-128"/>
              </a:rPr>
              <a:t>Creepy</a:t>
            </a:r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 Music</a:t>
            </a:r>
          </a:p>
          <a:p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	/</a:t>
            </a:r>
            <a:r>
              <a:rPr lang="ar-AE" sz="1200" dirty="0" err="1">
                <a:latin typeface="Bookman Old Style" panose="02050604050505020204" pitchFamily="18" charset="0"/>
              </a:rPr>
              <a:t>جزايرس</a:t>
            </a:r>
            <a:r>
              <a:rPr lang="ar-AE" sz="1200" dirty="0">
                <a:latin typeface="Bookman Old Style" panose="02050604050505020204" pitchFamily="18" charset="0"/>
              </a:rPr>
              <a:t>-</a:t>
            </a:r>
            <a:r>
              <a:rPr lang="fr-FR" sz="1200" dirty="0">
                <a:latin typeface="Bookman Old Style" panose="02050604050505020204" pitchFamily="18" charset="0"/>
              </a:rPr>
              <a:t>TV</a:t>
            </a:r>
          </a:p>
          <a:p>
            <a:r>
              <a:rPr lang="fr-FR" sz="1200" dirty="0" smtClean="0">
                <a:latin typeface="Bookman Old Style" panose="02050604050505020204" pitchFamily="18" charset="0"/>
                <a:ea typeface="Adobe Ming Std L" pitchFamily="18" charset="-128"/>
              </a:rPr>
              <a:t>	/</a:t>
            </a:r>
            <a:r>
              <a:rPr lang="ar-AE" sz="1200" dirty="0">
                <a:latin typeface="Bookman Old Style" panose="02050604050505020204" pitchFamily="18" charset="0"/>
              </a:rPr>
              <a:t>ثقف </a:t>
            </a:r>
            <a:r>
              <a:rPr lang="ar-AE" sz="1200" dirty="0" smtClean="0">
                <a:latin typeface="Bookman Old Style" panose="02050604050505020204" pitchFamily="18" charset="0"/>
              </a:rPr>
              <a:t>عقلك</a:t>
            </a:r>
            <a:endParaRPr lang="fr-FR" sz="1200" dirty="0" smtClean="0">
              <a:latin typeface="Bookman Old Style" panose="02050604050505020204" pitchFamily="18" charset="0"/>
            </a:endParaRPr>
          </a:p>
          <a:p>
            <a:r>
              <a:rPr lang="fr-FR" sz="1200" dirty="0" smtClean="0">
                <a:latin typeface="Bookman Old Style" panose="02050604050505020204" pitchFamily="18" charset="0"/>
              </a:rPr>
              <a:t>	/</a:t>
            </a:r>
            <a:r>
              <a:rPr lang="fr-FR" sz="1200" dirty="0" err="1">
                <a:latin typeface="Bookman Old Style" panose="02050604050505020204" pitchFamily="18" charset="0"/>
              </a:rPr>
              <a:t>Draw</a:t>
            </a:r>
            <a:r>
              <a:rPr lang="fr-FR" sz="1200" dirty="0">
                <a:latin typeface="Bookman Old Style" panose="02050604050505020204" pitchFamily="18" charset="0"/>
              </a:rPr>
              <a:t> </a:t>
            </a:r>
            <a:r>
              <a:rPr lang="fr-FR" sz="1200" dirty="0" err="1">
                <a:latin typeface="Bookman Old Style" panose="02050604050505020204" pitchFamily="18" charset="0"/>
              </a:rPr>
              <a:t>My</a:t>
            </a:r>
            <a:r>
              <a:rPr lang="fr-FR" sz="1200" dirty="0">
                <a:latin typeface="Bookman Old Style" panose="02050604050505020204" pitchFamily="18" charset="0"/>
              </a:rPr>
              <a:t> Science</a:t>
            </a:r>
            <a:endParaRPr lang="fr-FR" sz="1200" b="1" dirty="0">
              <a:latin typeface="Bookman Old Style" panose="02050604050505020204" pitchFamily="18" charset="0"/>
            </a:endParaRPr>
          </a:p>
          <a:p>
            <a:endParaRPr lang="ar-AE" sz="1200" dirty="0"/>
          </a:p>
          <a:p>
            <a:endParaRPr lang="fr-FR" sz="1200" dirty="0">
              <a:latin typeface="Bookman Old Style" panose="02050604050505020204" pitchFamily="18" charset="0"/>
              <a:ea typeface="Adobe Ming Std L" pitchFamily="18" charset="-128"/>
            </a:endParaRPr>
          </a:p>
        </p:txBody>
      </p:sp>
      <p:pic>
        <p:nvPicPr>
          <p:cNvPr id="18" name="Image 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67861" y="4567361"/>
            <a:ext cx="576139" cy="57613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5725004" y="4083918"/>
            <a:ext cx="26749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latin typeface="Bookman Old Style" panose="02050604050505020204" pitchFamily="18" charset="0"/>
                <a:ea typeface="Batang" panose="02030600000101010101" pitchFamily="18" charset="-127"/>
              </a:rPr>
              <a:t>Élaboré par: Nadia </a:t>
            </a:r>
            <a:r>
              <a:rPr lang="fr-FR" sz="1200" dirty="0" err="1" smtClean="0">
                <a:latin typeface="Bookman Old Style" panose="02050604050505020204" pitchFamily="18" charset="0"/>
                <a:ea typeface="Batang" panose="02030600000101010101" pitchFamily="18" charset="-127"/>
              </a:rPr>
              <a:t>Chaibi</a:t>
            </a:r>
            <a:endParaRPr lang="fr-FR" sz="1200" dirty="0">
              <a:latin typeface="Bookman Old Style" panose="02050604050505020204" pitchFamily="18" charset="0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176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98"/>
          <p:cNvSpPr txBox="1">
            <a:spLocks/>
          </p:cNvSpPr>
          <p:nvPr/>
        </p:nvSpPr>
        <p:spPr>
          <a:xfrm>
            <a:off x="395536" y="360040"/>
            <a:ext cx="7128792" cy="1707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3600" u="sng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Batang" panose="02030600000101010101" pitchFamily="18" charset="-127"/>
                <a:cs typeface="Karla"/>
                <a:sym typeface="Karla"/>
              </a:rPr>
              <a:t>C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’est 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quoi ?</a:t>
            </a:r>
            <a:r>
              <a:rPr lang="fr-FR" sz="3600" spc="6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  </a:t>
            </a:r>
            <a: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/>
            </a:r>
            <a:b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</a:br>
            <a:endParaRPr lang="fr-FR" sz="7200" dirty="0">
              <a:solidFill>
                <a:srgbClr val="FFC107"/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3430141" y="2293987"/>
            <a:ext cx="1213867" cy="1213867"/>
            <a:chOff x="2915816" y="2161095"/>
            <a:chExt cx="1213867" cy="1213867"/>
          </a:xfrm>
        </p:grpSpPr>
        <p:pic>
          <p:nvPicPr>
            <p:cNvPr id="17" name="Image 16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816" y="2161095"/>
              <a:ext cx="1213867" cy="1213867"/>
            </a:xfrm>
            <a:prstGeom prst="rect">
              <a:avLst/>
            </a:prstGeom>
          </p:spPr>
        </p:pic>
        <p:sp>
          <p:nvSpPr>
            <p:cNvPr id="18" name="ZoneTexte 17"/>
            <p:cNvSpPr txBox="1"/>
            <p:nvPr/>
          </p:nvSpPr>
          <p:spPr>
            <a:xfrm>
              <a:off x="3275856" y="2635137"/>
              <a:ext cx="6069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err="1" smtClean="0">
                  <a:latin typeface="Stencil" panose="040409050D0802020404" pitchFamily="82" charset="0"/>
                  <a:ea typeface="Batang" panose="02030600000101010101" pitchFamily="18" charset="-127"/>
                </a:rPr>
                <a:t>play</a:t>
              </a:r>
              <a:endParaRPr lang="fr-FR" sz="1200" dirty="0">
                <a:latin typeface="Stencil" panose="040409050D0802020404" pitchFamily="82" charset="0"/>
                <a:ea typeface="Batang" panose="02030600000101010101" pitchFamily="18" charset="-127"/>
              </a:endParaRPr>
            </a:p>
          </p:txBody>
        </p:sp>
      </p:grpSp>
      <p:pic>
        <p:nvPicPr>
          <p:cNvPr id="19" name="Image 1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67861" y="4567361"/>
            <a:ext cx="576139" cy="576139"/>
          </a:xfrm>
          <a:prstGeom prst="rect">
            <a:avLst/>
          </a:prstGeom>
        </p:spPr>
      </p:pic>
      <p:sp>
        <p:nvSpPr>
          <p:cNvPr id="7" name="Shape 370"/>
          <p:cNvSpPr/>
          <p:nvPr/>
        </p:nvSpPr>
        <p:spPr>
          <a:xfrm>
            <a:off x="2627784" y="987574"/>
            <a:ext cx="2735488" cy="3960440"/>
          </a:xfrm>
          <a:custGeom>
            <a:avLst/>
            <a:gdLst/>
            <a:ahLst/>
            <a:cxnLst/>
            <a:rect l="0" t="0" r="0" b="0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Shape 660"/>
          <p:cNvSpPr/>
          <p:nvPr/>
        </p:nvSpPr>
        <p:spPr>
          <a:xfrm>
            <a:off x="8748464" y="41629"/>
            <a:ext cx="340844" cy="297873"/>
          </a:xfrm>
          <a:custGeom>
            <a:avLst/>
            <a:gdLst/>
            <a:ahLst/>
            <a:cxnLst/>
            <a:rect l="0" t="0" r="0" b="0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98"/>
          <p:cNvSpPr txBox="1">
            <a:spLocks/>
          </p:cNvSpPr>
          <p:nvPr/>
        </p:nvSpPr>
        <p:spPr>
          <a:xfrm>
            <a:off x="179512" y="-596602"/>
            <a:ext cx="7128792" cy="2592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999999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ctr"/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4000" dirty="0" smtClean="0">
                <a:solidFill>
                  <a:srgbClr val="00B0F0"/>
                </a:solidFill>
              </a:rPr>
              <a:t/>
            </a:r>
            <a:br>
              <a:rPr lang="fr-FR" sz="4000" dirty="0" smtClean="0">
                <a:solidFill>
                  <a:srgbClr val="00B0F0"/>
                </a:solidFill>
              </a:rPr>
            </a:br>
            <a:r>
              <a:rPr lang="fr-FR" sz="3600" u="sng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</a:rPr>
              <a:t>D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’où </a:t>
            </a:r>
            <a:r>
              <a:rPr lang="fr-FR" sz="3600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vient le titre</a:t>
            </a:r>
            <a:r>
              <a:rPr lang="fr-FR" sz="3600" spc="6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 ?</a:t>
            </a:r>
            <a:r>
              <a:rPr lang="fr-FR" sz="3600" spc="6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>  </a:t>
            </a:r>
            <a: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  <a:t/>
            </a:r>
            <a:br>
              <a:rPr lang="fr-FR" sz="7200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  <a:cs typeface="Karla"/>
                <a:sym typeface="Karla"/>
              </a:rPr>
            </a:br>
            <a:endParaRPr lang="fr-FR" sz="7200" dirty="0">
              <a:solidFill>
                <a:srgbClr val="FFC107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26633"/>
            <a:ext cx="6097836" cy="32320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4184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>
          <a:xfrm>
            <a:off x="1192116" y="1203598"/>
            <a:ext cx="5324100" cy="2255700"/>
          </a:xfrm>
        </p:spPr>
        <p:txBody>
          <a:bodyPr/>
          <a:lstStyle/>
          <a:p>
            <a:pPr marL="76200" indent="0">
              <a:buNone/>
            </a:pPr>
            <a:r>
              <a:rPr lang="fr-FR" i="1" dirty="0"/>
              <a:t>refusent d'abandonner leurs compagnons mourants"</a:t>
            </a:r>
            <a:endParaRPr lang="fr-FR" dirty="0"/>
          </a:p>
        </p:txBody>
      </p:sp>
      <p:pic>
        <p:nvPicPr>
          <p:cNvPr id="3" name="Imag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567861" y="4567361"/>
            <a:ext cx="576139" cy="576139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1043608" y="823813"/>
            <a:ext cx="43924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latin typeface="Baskerville Old Face" panose="02020602080505020303" pitchFamily="18" charset="0"/>
                <a:ea typeface="Batang" panose="02030600000101010101" pitchFamily="18" charset="-127"/>
              </a:rPr>
              <a:t>Certaines baleines …</a:t>
            </a:r>
            <a:endParaRPr lang="fr-FR" sz="1600" dirty="0">
              <a:latin typeface="Baskerville Old Face" panose="02020602080505020303" pitchFamily="18" charset="0"/>
              <a:ea typeface="Batang" panose="02030600000101010101" pitchFamily="18" charset="-127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180830"/>
            <a:ext cx="3816424" cy="2686762"/>
          </a:xfrm>
          <a:prstGeom prst="rect">
            <a:avLst/>
          </a:prstGeom>
        </p:spPr>
      </p:pic>
      <p:sp>
        <p:nvSpPr>
          <p:cNvPr id="8" name="Shape 660"/>
          <p:cNvSpPr/>
          <p:nvPr/>
        </p:nvSpPr>
        <p:spPr>
          <a:xfrm>
            <a:off x="8748464" y="41629"/>
            <a:ext cx="340844" cy="297873"/>
          </a:xfrm>
          <a:custGeom>
            <a:avLst/>
            <a:gdLst/>
            <a:ahLst/>
            <a:cxnLst/>
            <a:rect l="0" t="0" r="0" b="0"/>
            <a:pathLst>
              <a:path w="16221" h="14176" fill="none" extrusionOk="0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-108520" y="144757"/>
            <a:ext cx="756084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ts val="600"/>
              </a:spcBef>
              <a:buClr>
                <a:schemeClr val="dk1"/>
              </a:buClr>
              <a:buSzPts val="1100"/>
            </a:pPr>
            <a:r>
              <a:rPr lang="fr-FR" sz="3600" b="1" u="sng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adway" panose="04040905080B02020502" pitchFamily="82" charset="0"/>
                <a:ea typeface="Batang" panose="02030600000101010101" pitchFamily="18" charset="-127"/>
                <a:cs typeface="Montserrat"/>
                <a:sym typeface="Karla"/>
              </a:rPr>
              <a:t>Q</a:t>
            </a:r>
            <a:r>
              <a:rPr lang="fr-FR" sz="3600" b="1" spc="6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Montserrat"/>
                <a:sym typeface="Karla"/>
              </a:rPr>
              <a:t>uels </a:t>
            </a:r>
            <a:r>
              <a:rPr lang="fr-FR" sz="3600" b="1" spc="6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Montserrat"/>
                <a:sym typeface="Karla"/>
              </a:rPr>
              <a:t>sont les défis proposés ?</a:t>
            </a:r>
          </a:p>
          <a:p>
            <a:pPr lvl="0">
              <a:spcBef>
                <a:spcPts val="600"/>
              </a:spcBef>
              <a:buClr>
                <a:schemeClr val="dk1"/>
              </a:buClr>
              <a:buSzPts val="1100"/>
            </a:pPr>
            <a:endParaRPr lang="fr-FR" dirty="0">
              <a:ln>
                <a:solidFill>
                  <a:srgbClr val="00B0F0"/>
                </a:solidFill>
              </a:ln>
              <a:solidFill>
                <a:srgbClr val="00B0F0"/>
              </a:solidFill>
              <a:latin typeface="Batang" panose="02030600000101010101" pitchFamily="18" charset="-127"/>
              <a:ea typeface="Batang" panose="02030600000101010101" pitchFamily="18" charset="-127"/>
              <a:cs typeface="Karla"/>
              <a:sym typeface="Karla"/>
            </a:endParaRP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144054" y="1372870"/>
            <a:ext cx="9180474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1 - Ecris F57 sur ta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main.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– Lève-toi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à 4h20 et regarde des vidéos effrayantes (musiques tristes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suic</a:t>
            </a:r>
            <a:r>
              <a:rPr lang="fr-FR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ides</a:t>
            </a:r>
            <a:r>
              <a:rPr lang="fr-FR" b="1" dirty="0" smtClean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...).</a:t>
            </a:r>
            <a:r>
              <a:rPr lang="fr-FR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3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– Scarifie-toi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la main sur toute sa longueur, 3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fois.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4 - Dessine une baleine et écrit </a:t>
            </a:r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Whale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 sur une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feuille.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5 - Si tu acceptes d'être une baleine scarifie "</a:t>
            </a:r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yes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"(oui) sur ta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jambe.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6 - Tâche codée, uniquement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délivrée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par les gérants du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site.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7 - Scarifie toi F40.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8 -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Ecris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sur ton mur #</a:t>
            </a:r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imWhale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 (#</a:t>
            </a:r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JeSuisUneBaleine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).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9 - Tu dois battre et affronter ta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peur.</a:t>
            </a:r>
          </a:p>
          <a:p>
            <a:pPr>
              <a:lnSpc>
                <a:spcPct val="150000"/>
              </a:lnSpc>
            </a:pP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10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– Lève-toi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à 4h20 et monte sur le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toit.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fr-FR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3" name="Shape 550"/>
          <p:cNvGrpSpPr/>
          <p:nvPr/>
        </p:nvGrpSpPr>
        <p:grpSpPr>
          <a:xfrm>
            <a:off x="8748464" y="91132"/>
            <a:ext cx="320399" cy="320378"/>
            <a:chOff x="1951075" y="2333250"/>
            <a:chExt cx="381200" cy="381175"/>
          </a:xfrm>
        </p:grpSpPr>
        <p:sp>
          <p:nvSpPr>
            <p:cNvPr id="14" name="Shape 551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Shape 552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Shape 553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Shape 554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504" y="-93685"/>
            <a:ext cx="7234042" cy="5185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11 - Scarifie "</a:t>
            </a:r>
            <a:r>
              <a:rPr lang="fr-FR" b="1" dirty="0" err="1">
                <a:latin typeface="Batang" panose="02030600000101010101" pitchFamily="18" charset="-127"/>
                <a:ea typeface="Batang" panose="02030600000101010101" pitchFamily="18" charset="-127"/>
              </a:rPr>
              <a:t>Whale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" (baleine) sur ta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main,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12 - Regarde des vidéos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effrayantes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(musiques tristes,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suicide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...) toute la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journée.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13 - Ecoute les musiques qu'ils t'envoient 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(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musiques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déprimantes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et tristes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).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14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– Coupe-toi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les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lèvres.</a:t>
            </a:r>
          </a:p>
          <a:p>
            <a:pPr>
              <a:lnSpc>
                <a:spcPct val="200000"/>
              </a:lnSpc>
            </a:pP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15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-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Pique tes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mains avec une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aiguille.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16 - Frappe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toi.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17 - Monte sur le toit le plus haut et assis toi sur le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bord.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18 - Assis toi sur le bord d'un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pont.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19 - Rends toi sur une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grue.</a:t>
            </a:r>
          </a:p>
          <a:p>
            <a:pPr>
              <a:lnSpc>
                <a:spcPct val="200000"/>
              </a:lnSpc>
            </a:pP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20 - Ils vérifient la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loyauté.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fr-FR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grpSp>
        <p:nvGrpSpPr>
          <p:cNvPr id="14" name="Shape 550"/>
          <p:cNvGrpSpPr/>
          <p:nvPr/>
        </p:nvGrpSpPr>
        <p:grpSpPr>
          <a:xfrm>
            <a:off x="8748464" y="91132"/>
            <a:ext cx="320399" cy="320378"/>
            <a:chOff x="1951075" y="2333250"/>
            <a:chExt cx="381200" cy="381175"/>
          </a:xfrm>
        </p:grpSpPr>
        <p:sp>
          <p:nvSpPr>
            <p:cNvPr id="15" name="Shape 551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Shape 552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Shape 553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Shape 554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1E63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51520" y="176897"/>
            <a:ext cx="788436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21 - Tu dois parler avec la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baleine.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22 - Assis toi sur le bord du toit les jambes dans le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vide.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23 -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Tâche codée.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24 -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Tâche secrète.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25 - 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Rencontre la </a:t>
            </a:r>
            <a:r>
              <a:rPr lang="fr-FR" b="1" dirty="0" smtClean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baleine.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26 - 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Tu obtiens ta date de </a:t>
            </a:r>
            <a:r>
              <a:rPr lang="fr-FR" b="1" dirty="0" smtClean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mort.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27 - 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Lève toi à 4h20 et allonge toi sur les rails du </a:t>
            </a:r>
            <a:r>
              <a:rPr lang="fr-FR" b="1" dirty="0" smtClean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train.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28 - 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Ne parle à </a:t>
            </a:r>
            <a:r>
              <a:rPr lang="fr-FR" b="1" dirty="0" smtClean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personne.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29 - Promets que tu es une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baleine.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solidFill>
                  <a:schemeClr val="tx1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Du jour 30 à 49 -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Lève toi à 4h20, regarde des vidéos effrayantes, écoute des musiques tristes, </a:t>
            </a:r>
            <a:r>
              <a:rPr lang="fr-FR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déprimantes, scarifie 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tes mains chaque jour, </a:t>
            </a: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parle avec la baleine</a:t>
            </a:r>
            <a: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  <a:t>. </a:t>
            </a:r>
            <a:br>
              <a:rPr lang="fr-FR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fr-FR" b="1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50 - </a:t>
            </a:r>
            <a:r>
              <a:rPr lang="fr-FR" sz="1600" b="1" u="sng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Sautes du toit ou </a:t>
            </a:r>
            <a:r>
              <a:rPr lang="fr-FR" sz="1600" b="1" u="sng" dirty="0" smtClean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pends-toi</a:t>
            </a:r>
            <a:r>
              <a:rPr lang="fr-FR" sz="1600" b="1" u="sng" dirty="0">
                <a:solidFill>
                  <a:srgbClr val="FF006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</a:p>
          <a:p>
            <a:endParaRPr lang="fr-FR" dirty="0"/>
          </a:p>
        </p:txBody>
      </p:sp>
      <p:sp>
        <p:nvSpPr>
          <p:cNvPr id="9" name="Shape 361"/>
          <p:cNvSpPr/>
          <p:nvPr/>
        </p:nvSpPr>
        <p:spPr>
          <a:xfrm rot="5400000">
            <a:off x="6121767" y="-198963"/>
            <a:ext cx="1800200" cy="3453193"/>
          </a:xfrm>
          <a:custGeom>
            <a:avLst/>
            <a:gdLst/>
            <a:ahLst/>
            <a:cxnLst/>
            <a:rect l="0" t="0" r="0" b="0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B7B7B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" name="Groupe 4"/>
          <p:cNvGrpSpPr/>
          <p:nvPr/>
        </p:nvGrpSpPr>
        <p:grpSpPr>
          <a:xfrm>
            <a:off x="6516216" y="997843"/>
            <a:ext cx="1054417" cy="997843"/>
            <a:chOff x="2915816" y="2161095"/>
            <a:chExt cx="1213867" cy="1213867"/>
          </a:xfrm>
        </p:grpSpPr>
        <p:pic>
          <p:nvPicPr>
            <p:cNvPr id="7" name="Image 6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816" y="2161095"/>
              <a:ext cx="1213867" cy="1213867"/>
            </a:xfrm>
            <a:prstGeom prst="rect">
              <a:avLst/>
            </a:prstGeom>
          </p:spPr>
        </p:pic>
        <p:sp>
          <p:nvSpPr>
            <p:cNvPr id="8" name="ZoneTexte 7"/>
            <p:cNvSpPr txBox="1"/>
            <p:nvPr/>
          </p:nvSpPr>
          <p:spPr>
            <a:xfrm>
              <a:off x="3244987" y="2635137"/>
              <a:ext cx="606933" cy="299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 err="1" smtClean="0">
                  <a:latin typeface="Stencil" panose="040409050D0802020404" pitchFamily="82" charset="0"/>
                  <a:ea typeface="Batang" panose="02030600000101010101" pitchFamily="18" charset="-127"/>
                </a:rPr>
                <a:t>play</a:t>
              </a:r>
              <a:endParaRPr lang="fr-FR" sz="1000" dirty="0">
                <a:latin typeface="Stencil" panose="040409050D0802020404" pitchFamily="82" charset="0"/>
                <a:ea typeface="Batang" panose="02030600000101010101" pitchFamily="18" charset="-127"/>
              </a:endParaRPr>
            </a:p>
          </p:txBody>
        </p:sp>
      </p:grpSp>
      <p:grpSp>
        <p:nvGrpSpPr>
          <p:cNvPr id="10" name="Shape 550"/>
          <p:cNvGrpSpPr/>
          <p:nvPr/>
        </p:nvGrpSpPr>
        <p:grpSpPr>
          <a:xfrm>
            <a:off x="8716097" y="91132"/>
            <a:ext cx="320399" cy="320378"/>
            <a:chOff x="1951075" y="2333250"/>
            <a:chExt cx="381200" cy="381175"/>
          </a:xfrm>
        </p:grpSpPr>
        <p:sp>
          <p:nvSpPr>
            <p:cNvPr id="11" name="Shape 551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Shape 552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Shape 553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Shape 554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/>
          <p:cNvSpPr txBox="1"/>
          <p:nvPr/>
        </p:nvSpPr>
        <p:spPr>
          <a:xfrm>
            <a:off x="133494" y="168055"/>
            <a:ext cx="14141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b="1" u="sng" spc="200" dirty="0" smtClean="0">
                <a:solidFill>
                  <a:schemeClr val="tx2">
                    <a:lumMod val="50000"/>
                  </a:schemeClr>
                </a:solidFill>
                <a:latin typeface="Broadway" panose="04040905080B02020502" pitchFamily="82" charset="0"/>
                <a:ea typeface="Batang" panose="02030600000101010101" pitchFamily="18" charset="-127"/>
              </a:rPr>
              <a:t>E</a:t>
            </a:r>
            <a:r>
              <a:rPr lang="fr-FR" sz="1600" b="1" u="sng" spc="200" dirty="0" smtClean="0">
                <a:solidFill>
                  <a:schemeClr val="tx2">
                    <a:lumMod val="5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xemples</a:t>
            </a:r>
            <a:r>
              <a:rPr lang="fr-FR" b="1" spc="200" dirty="0" smtClean="0"/>
              <a:t>:</a:t>
            </a:r>
            <a:endParaRPr lang="fr-FR" b="1" spc="2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50" y="123478"/>
            <a:ext cx="4634163" cy="2498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832961"/>
            <a:ext cx="2536991" cy="2187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3" name="Shape 550"/>
          <p:cNvGrpSpPr/>
          <p:nvPr/>
        </p:nvGrpSpPr>
        <p:grpSpPr>
          <a:xfrm>
            <a:off x="8716097" y="91132"/>
            <a:ext cx="320399" cy="320378"/>
            <a:chOff x="1951075" y="2333250"/>
            <a:chExt cx="381200" cy="381175"/>
          </a:xfrm>
        </p:grpSpPr>
        <p:sp>
          <p:nvSpPr>
            <p:cNvPr id="15" name="Shape 551"/>
            <p:cNvSpPr/>
            <p:nvPr/>
          </p:nvSpPr>
          <p:spPr>
            <a:xfrm>
              <a:off x="1951075" y="2333250"/>
              <a:ext cx="381200" cy="381175"/>
            </a:xfrm>
            <a:custGeom>
              <a:avLst/>
              <a:gdLst/>
              <a:ahLst/>
              <a:cxnLst/>
              <a:rect l="0" t="0" r="0" b="0"/>
              <a:pathLst>
                <a:path w="15248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Shape 552"/>
            <p:cNvSpPr/>
            <p:nvPr/>
          </p:nvSpPr>
          <p:spPr>
            <a:xfrm>
              <a:off x="2197675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Shape 553"/>
            <p:cNvSpPr/>
            <p:nvPr/>
          </p:nvSpPr>
          <p:spPr>
            <a:xfrm>
              <a:off x="2041800" y="2503125"/>
              <a:ext cx="43875" cy="47525"/>
            </a:xfrm>
            <a:custGeom>
              <a:avLst/>
              <a:gdLst/>
              <a:ahLst/>
              <a:cxnLst/>
              <a:rect l="0" t="0" r="0" b="0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Shape 554"/>
            <p:cNvSpPr/>
            <p:nvPr/>
          </p:nvSpPr>
          <p:spPr>
            <a:xfrm>
              <a:off x="2041800" y="2584100"/>
              <a:ext cx="199750" cy="41425"/>
            </a:xfrm>
            <a:custGeom>
              <a:avLst/>
              <a:gdLst/>
              <a:ahLst/>
              <a:cxnLst/>
              <a:rect l="0" t="0" r="0" b="0"/>
              <a:pathLst>
                <a:path w="7990" h="1657" fill="none" extrusionOk="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virarg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745</TotalTime>
  <Words>525</Words>
  <Application>Microsoft Office PowerPoint</Application>
  <PresentationFormat>Affichage à l'écran (16:9)</PresentationFormat>
  <Paragraphs>81</Paragraphs>
  <Slides>20</Slides>
  <Notes>20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36" baseType="lpstr">
      <vt:lpstr>Arial</vt:lpstr>
      <vt:lpstr>Baskerville Old Face</vt:lpstr>
      <vt:lpstr>Bookman Old Style</vt:lpstr>
      <vt:lpstr>Wingdings</vt:lpstr>
      <vt:lpstr>Broadway</vt:lpstr>
      <vt:lpstr>Montserrat</vt:lpstr>
      <vt:lpstr>Bradley Hand ITC</vt:lpstr>
      <vt:lpstr>Arial Black</vt:lpstr>
      <vt:lpstr>Stencil</vt:lpstr>
      <vt:lpstr>Karla</vt:lpstr>
      <vt:lpstr>Adobe Ming Std L</vt:lpstr>
      <vt:lpstr>Arial Rounded MT Bold</vt:lpstr>
      <vt:lpstr>Microsoft Yi Baiti</vt:lpstr>
      <vt:lpstr>Goudy Stout</vt:lpstr>
      <vt:lpstr>Batang</vt:lpstr>
      <vt:lpstr>Arvirargus template</vt:lpstr>
      <vt:lpstr>لعبة الحوت الأزرق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لعبة الحوت الأزرق</dc:title>
  <dc:creator>Nadia</dc:creator>
  <cp:lastModifiedBy>Nadia</cp:lastModifiedBy>
  <cp:revision>51</cp:revision>
  <dcterms:modified xsi:type="dcterms:W3CDTF">2018-03-04T21:05:10Z</dcterms:modified>
</cp:coreProperties>
</file>