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870926-3629-40D4-951C-E0B48C44A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A9A21B4-2A5C-4A9D-9323-DBDB02DF8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165317C-4DA1-4CF1-B022-0C61EA81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70B3F1E-8C09-4312-8C01-FC3693BF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2C6018-EEDE-476C-9C1F-25590027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98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1C3477-D9EB-4F4B-8468-2EB9E78B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ECD45C1-BAF5-4806-89E9-D56FEAE85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CB3D4B8-3E67-4D5E-82CB-A65FD987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66C04D-F3D4-440A-9C85-A38D4E85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C93E077-06D9-4A83-A9C3-B670DAFB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62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21BC6B2-2A6B-4764-91FF-C1418571A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1DC7330-5A02-4A87-9A8F-62B21F5A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41070F-FB8B-423D-BFD9-723B1C6D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851395F-88DD-4677-B8FE-824B2480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A12A102-861C-4CE5-B029-D160416A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66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702423-BCB1-4CAF-A641-3C7CE57B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2F14539-C7C9-413B-AB2E-A533B3F6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3E7715-BC9F-4E4D-8366-18B2BA5C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4560051-A2F1-4E78-BB1F-EA738D5D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3CFA947-7522-46A5-88A8-A9908CE1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89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69ADAD-4091-4283-8F7D-5322A366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8586FB4-319E-475D-B562-732155CC3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2A4F964-D67F-4BC5-ADE9-CCC1E57F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3A8EB75-D63C-4370-96FB-B722BC0F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A5A344A-BDC1-42C2-9E7B-2C34FB6D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5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11271C-68A7-4EB7-9C57-CAFE0FD3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3BE75D6-5C03-44C1-80DA-16000AA92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B9991B3-0A7A-4D60-8FA4-B443E2BBB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8BF4223-FF37-4EBF-B611-F5B54DF0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2F996B6-1BD7-4B0A-AAE0-13A46CF7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D036C3F-F4FF-46F9-BE05-9306D65A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6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AEC9A8-F16B-449B-8958-60F38800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62C9A75-B169-4C03-9DDD-89D25AA9E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FE66DB8-89BA-4916-9B58-7DD87E935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EA945D7-1FBA-443A-93FB-D5E91A123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A535457-8694-4877-8CBF-45B81EC81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1F1E6D5-824F-404B-8B93-BDAE046F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F15908E-7F36-4437-9F20-831F4C9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72885FC-26D0-402C-A13B-7A11CC37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5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1B7B0E-6A2F-4F40-A4F7-FA9CFF76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634F945-B7D1-4F1C-B64C-C620A0C5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26DE4A1-C5B5-4434-896C-CAAB32C1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B7BF11C-2AEF-44D1-9E3F-F778DC61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05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465CD6E-C93D-4E40-9C84-565063E1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0032552-33CC-40C5-B119-5DFEE8EE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83C1220-0292-421B-A09A-5855DAD4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9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753986-C640-443D-86A9-7FCDCE9D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C19C693-17A2-4B26-BE90-711BD6D8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3EFF6FF-E625-4CFE-8340-914A33348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A697199-3008-4CA1-8147-99587D1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9A2255C-55EE-4A33-B36F-183837FA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7E4D48A-8346-4C93-9907-B5B7617C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65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A35B58-05DA-4768-A45F-4F75F737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229B4CF-77D5-4DD9-BB46-6575AE3E5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0A9764D-A805-46B0-97DE-2E50F9B44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71BE78E-85BA-4795-8A45-119F4AC1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EFBA344-657A-4B31-93C2-5C7F9BCB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9D6E38F-F3DB-4C4B-ADAB-D68F67D4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46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D2ECF3B-99B6-4572-8F24-D6D3DA6C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1BA2633-30CC-4623-92E8-1C8344E4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2412C5-91D1-490E-B1D8-DD7CCAFF4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CFAA-D844-4E69-B357-50BAE4863CA7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05AE9E2-AD3E-44A9-82BE-0D1ADF23A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FA65374-14A0-402C-BB37-F818E141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F8992-E2A7-44DA-9E29-3735CE57F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872978-9811-45CB-8F35-DEA472935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947" y="2088858"/>
            <a:ext cx="9144000" cy="2083835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/>
              <a:t>“Endoscopic or surgical step-up approach for infected </a:t>
            </a:r>
            <a:r>
              <a:rPr lang="en-US" b="1" dirty="0" err="1"/>
              <a:t>necrotising</a:t>
            </a:r>
            <a:r>
              <a:rPr lang="en-US" b="1" dirty="0"/>
              <a:t> pancreatitis: a </a:t>
            </a:r>
            <a:r>
              <a:rPr lang="en-US" b="1" dirty="0" err="1"/>
              <a:t>multicentre</a:t>
            </a:r>
            <a:r>
              <a:rPr lang="en-US" b="1" dirty="0"/>
              <a:t> </a:t>
            </a:r>
            <a:r>
              <a:rPr lang="en-US" b="1" dirty="0" err="1"/>
              <a:t>randomised</a:t>
            </a:r>
            <a:r>
              <a:rPr lang="en-US" b="1" dirty="0"/>
              <a:t> trial”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FE2EACD-4806-4DAE-B216-D1A19C7C5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781" y="4357047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fr-FR" dirty="0"/>
              <a:t>LEBRUN Hugo</a:t>
            </a:r>
          </a:p>
          <a:p>
            <a:pPr algn="r"/>
            <a:r>
              <a:rPr lang="fr-FR" dirty="0"/>
              <a:t>Bibliographie</a:t>
            </a:r>
          </a:p>
          <a:p>
            <a:pPr algn="r"/>
            <a:r>
              <a:rPr lang="fr-FR" dirty="0"/>
              <a:t>CAO-B</a:t>
            </a:r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3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89BAA5-E8C3-44C9-92B3-22B266C5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57A8AD9-C9A1-4D69-BBC6-4537F17AF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 Adultes majeurs, venant de 7 centres hospitaliers universitaire et 12 </a:t>
            </a:r>
            <a:r>
              <a:rPr lang="fr-FR" dirty="0" err="1"/>
              <a:t>hopitaux</a:t>
            </a:r>
            <a:r>
              <a:rPr lang="fr-FR" dirty="0"/>
              <a:t>.</a:t>
            </a:r>
          </a:p>
          <a:p>
            <a:pPr>
              <a:buFontTx/>
              <a:buChar char="-"/>
            </a:pPr>
            <a:r>
              <a:rPr lang="fr-FR" dirty="0"/>
              <a:t>Suspicion d’infection de nécrose pancréatique ou péri-pancréatique.</a:t>
            </a:r>
          </a:p>
          <a:p>
            <a:pPr>
              <a:buFontTx/>
              <a:buChar char="-"/>
            </a:pPr>
            <a:r>
              <a:rPr lang="fr-FR" dirty="0"/>
              <a:t>Indication à une intervention invasive, où l’on peut réaliser soit </a:t>
            </a:r>
            <a:r>
              <a:rPr lang="fr-FR" b="1" dirty="0"/>
              <a:t>l’approche endoscopique</a:t>
            </a:r>
            <a:r>
              <a:rPr lang="fr-FR" dirty="0"/>
              <a:t>, soit </a:t>
            </a:r>
            <a:r>
              <a:rPr lang="fr-FR" b="1" dirty="0"/>
              <a:t>l’approche chirurgicale</a:t>
            </a:r>
            <a:r>
              <a:rPr lang="fr-FR" dirty="0"/>
              <a:t>, décidé par un panel d’expert.</a:t>
            </a:r>
          </a:p>
          <a:p>
            <a:pPr>
              <a:buFontTx/>
              <a:buChar char="-"/>
            </a:pPr>
            <a:r>
              <a:rPr lang="fr-FR" dirty="0"/>
              <a:t>Définition de </a:t>
            </a:r>
            <a:r>
              <a:rPr lang="fr-FR" b="1" dirty="0"/>
              <a:t>l’infection de nécrose </a:t>
            </a:r>
            <a:r>
              <a:rPr lang="fr-FR" dirty="0"/>
              <a:t>: par une ponction à l’aiguille fine, ou des bulles d’air dans les collections de coulées.</a:t>
            </a:r>
          </a:p>
          <a:p>
            <a:pPr>
              <a:buFontTx/>
              <a:buChar char="-"/>
            </a:pPr>
            <a:r>
              <a:rPr lang="fr-FR" dirty="0"/>
              <a:t>Randomisation 1:1 </a:t>
            </a:r>
          </a:p>
        </p:txBody>
      </p:sp>
    </p:spTree>
    <p:extLst>
      <p:ext uri="{BB962C8B-B14F-4D97-AF65-F5344CB8AC3E}">
        <p14:creationId xmlns:p14="http://schemas.microsoft.com/office/powerpoint/2010/main" val="271027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F077C7-4D5C-4351-829E-BBE1137B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Methods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C045512-BE05-4094-9E27-15AB4736F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Groupe endoscopie </a:t>
            </a:r>
            <a:r>
              <a:rPr lang="fr-FR" dirty="0"/>
              <a:t>: </a:t>
            </a:r>
            <a:r>
              <a:rPr lang="fr-FR" b="1" dirty="0" err="1"/>
              <a:t>échoendoscopie</a:t>
            </a:r>
            <a:r>
              <a:rPr lang="fr-FR" dirty="0"/>
              <a:t> et </a:t>
            </a:r>
            <a:r>
              <a:rPr lang="fr-FR" b="1" dirty="0"/>
              <a:t>drainage</a:t>
            </a:r>
            <a:r>
              <a:rPr lang="fr-FR" dirty="0"/>
              <a:t> par deux drains en queue de cochon. Si échec : </a:t>
            </a:r>
            <a:r>
              <a:rPr lang="fr-FR" b="1" dirty="0" err="1"/>
              <a:t>nécrosectomie</a:t>
            </a:r>
            <a:r>
              <a:rPr lang="fr-FR" b="1" dirty="0"/>
              <a:t> endoscopique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u="sng" dirty="0"/>
              <a:t>Groupe chirurgie : </a:t>
            </a:r>
            <a:r>
              <a:rPr lang="fr-FR" dirty="0"/>
              <a:t> </a:t>
            </a:r>
            <a:r>
              <a:rPr lang="fr-FR" b="1" dirty="0"/>
              <a:t>drainage </a:t>
            </a:r>
            <a:r>
              <a:rPr lang="fr-FR" b="1" dirty="0" err="1"/>
              <a:t>per-cutané</a:t>
            </a:r>
            <a:r>
              <a:rPr lang="fr-FR" b="1" dirty="0"/>
              <a:t> </a:t>
            </a:r>
            <a:r>
              <a:rPr lang="fr-FR" dirty="0"/>
              <a:t>radio ou </a:t>
            </a:r>
            <a:r>
              <a:rPr lang="fr-FR" dirty="0" err="1"/>
              <a:t>écho-guidé</a:t>
            </a:r>
            <a:r>
              <a:rPr lang="fr-FR" dirty="0"/>
              <a:t>. Si échec : </a:t>
            </a:r>
            <a:r>
              <a:rPr lang="fr-FR" dirty="0" err="1"/>
              <a:t>VaRD</a:t>
            </a:r>
            <a:r>
              <a:rPr lang="fr-FR" dirty="0"/>
              <a:t> (</a:t>
            </a:r>
            <a:r>
              <a:rPr lang="fr-FR" b="1" dirty="0" err="1"/>
              <a:t>nécrosectomie</a:t>
            </a:r>
            <a:r>
              <a:rPr lang="fr-FR" b="1" dirty="0"/>
              <a:t> par voie </a:t>
            </a:r>
            <a:r>
              <a:rPr lang="fr-FR" b="1" dirty="0" err="1"/>
              <a:t>rétro-péritonéale</a:t>
            </a:r>
            <a:r>
              <a:rPr lang="fr-FR" b="1" dirty="0"/>
              <a:t> vidéo-assistée</a:t>
            </a:r>
            <a:r>
              <a:rPr lang="fr-FR" dirty="0"/>
              <a:t>).</a:t>
            </a:r>
          </a:p>
          <a:p>
            <a:endParaRPr lang="fr-FR" dirty="0"/>
          </a:p>
          <a:p>
            <a:r>
              <a:rPr lang="fr-FR" dirty="0"/>
              <a:t>98 patients répartis de façon aléatoire</a:t>
            </a:r>
          </a:p>
          <a:p>
            <a:pPr marL="0" indent="0" algn="ctr">
              <a:buNone/>
            </a:pPr>
            <a:r>
              <a:rPr lang="fr-FR" sz="2000" dirty="0"/>
              <a:t>- 51 au groupe endoscopie </a:t>
            </a:r>
          </a:p>
          <a:p>
            <a:pPr marL="0" indent="0" algn="ctr">
              <a:buNone/>
            </a:pPr>
            <a:r>
              <a:rPr lang="fr-FR" sz="2000" dirty="0"/>
              <a:t>- 47 au groupe chirurgie </a:t>
            </a:r>
          </a:p>
        </p:txBody>
      </p:sp>
    </p:spTree>
    <p:extLst>
      <p:ext uri="{BB962C8B-B14F-4D97-AF65-F5344CB8AC3E}">
        <p14:creationId xmlns:p14="http://schemas.microsoft.com/office/powerpoint/2010/main" val="105439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CB8021E-013F-4E8C-801F-514F71C0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Methods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917B8C7-3B47-45A5-AA53-502C3DC81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err="1"/>
              <a:t>Primary</a:t>
            </a:r>
            <a:r>
              <a:rPr lang="fr-FR" b="1" u="sng" dirty="0"/>
              <a:t> </a:t>
            </a:r>
            <a:r>
              <a:rPr lang="fr-FR" b="1" u="sng" dirty="0" err="1"/>
              <a:t>endpoint</a:t>
            </a:r>
            <a:r>
              <a:rPr lang="fr-FR" b="1" u="sng" dirty="0"/>
              <a:t> </a:t>
            </a:r>
            <a:r>
              <a:rPr lang="fr-FR" dirty="0"/>
              <a:t>: complication majeure ou décès dans les 6 mois après la randomisation. </a:t>
            </a:r>
          </a:p>
          <a:p>
            <a:endParaRPr lang="fr-FR" dirty="0"/>
          </a:p>
          <a:p>
            <a:r>
              <a:rPr lang="fr-FR" dirty="0"/>
              <a:t>Complication majeure : défaillance d’organe, saignement nécessitant une intervention, perforation d’un organe creux, fistule entéro-cutanée nécessitant une intervention.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92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256CB9-DAE7-491F-9F87-23209394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La pancréatite aigue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F4DFC4-6E28-46B9-B802-E7DD53CE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Atteinte inflammatoire du pancréas exocrine.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u="sng" dirty="0"/>
              <a:t>Alcoolique</a:t>
            </a:r>
            <a:r>
              <a:rPr lang="fr-FR" dirty="0"/>
              <a:t> : augmente la viscosité du suc pancréatique et crée des « bouchons » obstruant la lumière canalaire.</a:t>
            </a:r>
          </a:p>
          <a:p>
            <a:r>
              <a:rPr lang="fr-FR" b="1" u="sng" dirty="0"/>
              <a:t>Lithiasique</a:t>
            </a:r>
            <a:r>
              <a:rPr lang="fr-FR" dirty="0"/>
              <a:t> : obstruction canalaire mécanique par la lithiase.</a:t>
            </a:r>
          </a:p>
          <a:p>
            <a:endParaRPr lang="fr-FR" dirty="0"/>
          </a:p>
          <a:p>
            <a:r>
              <a:rPr lang="fr-FR" dirty="0"/>
              <a:t>Conséquence : augmentation de pression en amont, majoration de perméabilité </a:t>
            </a:r>
            <a:r>
              <a:rPr lang="fr-FR" dirty="0" err="1"/>
              <a:t>ductulaire</a:t>
            </a:r>
            <a:r>
              <a:rPr lang="fr-FR" dirty="0"/>
              <a:t>, passage vers l’interstitium des enzymes du suc pancréatique</a:t>
            </a:r>
          </a:p>
          <a:p>
            <a:r>
              <a:rPr lang="fr-FR" dirty="0"/>
              <a:t>              Nécrose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xmlns="" id="{8C0AB1E4-DC27-4784-8353-F8B30EAC1DCF}"/>
              </a:ext>
            </a:extLst>
          </p:cNvPr>
          <p:cNvSpPr/>
          <p:nvPr/>
        </p:nvSpPr>
        <p:spPr>
          <a:xfrm>
            <a:off x="1443791" y="5454316"/>
            <a:ext cx="59355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F063AB-7FF1-42A4-8279-87C432C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La pancréatite aigue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5D7B36B-B623-4E96-AA2F-4B0C056C8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97" y="1283759"/>
            <a:ext cx="5739606" cy="5413820"/>
          </a:xfrm>
        </p:spPr>
      </p:pic>
    </p:spTree>
    <p:extLst>
      <p:ext uri="{BB962C8B-B14F-4D97-AF65-F5344CB8AC3E}">
        <p14:creationId xmlns:p14="http://schemas.microsoft.com/office/powerpoint/2010/main" val="16439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06884A-7868-46C8-9BEC-B48068E3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Nécrose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0437108-A8A4-4779-A60D-C528BFD96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15% de l’ensemble des pancréatites compliquées de nécrose</a:t>
            </a:r>
          </a:p>
          <a:p>
            <a:r>
              <a:rPr lang="fr-FR" dirty="0"/>
              <a:t>Syndrome inflammatoire de réponse systémique +/- défaillance d’organe.</a:t>
            </a:r>
          </a:p>
          <a:p>
            <a:r>
              <a:rPr lang="fr-FR" dirty="0"/>
              <a:t>Pas d’intervention dans la phase précoce</a:t>
            </a:r>
          </a:p>
          <a:p>
            <a:r>
              <a:rPr lang="fr-FR" dirty="0"/>
              <a:t>Pancréatite </a:t>
            </a:r>
            <a:r>
              <a:rPr lang="fr-FR" b="1" u="sng" dirty="0"/>
              <a:t>sans infection de la nécrose </a:t>
            </a:r>
            <a:r>
              <a:rPr lang="fr-FR" dirty="0"/>
              <a:t>: pas de geste interventionnel, surveillance par scanner, peut récupérer en 3 à 6 semaines.</a:t>
            </a:r>
          </a:p>
          <a:p>
            <a:r>
              <a:rPr lang="fr-FR" dirty="0"/>
              <a:t>Pancréatite avec </a:t>
            </a:r>
            <a:r>
              <a:rPr lang="fr-FR" b="1" u="sng" dirty="0"/>
              <a:t>infection de nécrose </a:t>
            </a:r>
            <a:r>
              <a:rPr lang="fr-FR" dirty="0"/>
              <a:t>: entre 3 et 8 semaines.</a:t>
            </a:r>
          </a:p>
          <a:p>
            <a:r>
              <a:rPr lang="fr-FR" dirty="0"/>
              <a:t>Mortalité sans infection : 15%</a:t>
            </a:r>
          </a:p>
          <a:p>
            <a:r>
              <a:rPr lang="fr-FR" dirty="0"/>
              <a:t>Mortalité avec infection : 35%</a:t>
            </a:r>
          </a:p>
        </p:txBody>
      </p:sp>
    </p:spTree>
    <p:extLst>
      <p:ext uri="{BB962C8B-B14F-4D97-AF65-F5344CB8AC3E}">
        <p14:creationId xmlns:p14="http://schemas.microsoft.com/office/powerpoint/2010/main" val="69483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69ED79-5AED-46F3-B648-EE52DB15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Pancréatite compliquée d’infection de nécrose, « </a:t>
            </a:r>
            <a:r>
              <a:rPr lang="fr-FR" b="1" u="sng" dirty="0" err="1"/>
              <a:t>step</a:t>
            </a:r>
            <a:r>
              <a:rPr lang="fr-FR" b="1" u="sng" dirty="0"/>
              <a:t>-up </a:t>
            </a:r>
            <a:r>
              <a:rPr lang="fr-FR" b="1" u="sng" dirty="0" err="1"/>
              <a:t>approach</a:t>
            </a:r>
            <a:r>
              <a:rPr lang="fr-FR" b="1" u="sng" dirty="0"/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9191032-2276-40C4-9CC5-6E5868D35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Repousser la </a:t>
            </a:r>
            <a:r>
              <a:rPr lang="fr-FR" dirty="0" err="1"/>
              <a:t>nécrosectomie</a:t>
            </a:r>
            <a:endParaRPr lang="fr-FR" dirty="0"/>
          </a:p>
          <a:p>
            <a:r>
              <a:rPr lang="fr-FR" dirty="0"/>
              <a:t>5,1% de mortalité après 28 jours, 20% avant 28 jours </a:t>
            </a:r>
            <a:r>
              <a:rPr lang="fr-FR" sz="1400" i="1" dirty="0"/>
              <a:t>(Rodriguez, 2008)</a:t>
            </a:r>
          </a:p>
          <a:p>
            <a:r>
              <a:rPr lang="fr-FR" dirty="0"/>
              <a:t>Si surinfection de nécrose </a:t>
            </a:r>
            <a:r>
              <a:rPr lang="fr-FR" b="1" dirty="0"/>
              <a:t>précoce</a:t>
            </a:r>
            <a:r>
              <a:rPr lang="fr-FR" dirty="0"/>
              <a:t> (&lt; 4 semaines) : </a:t>
            </a:r>
            <a:r>
              <a:rPr lang="fr-FR" b="1" dirty="0"/>
              <a:t>antibiothérapie</a:t>
            </a:r>
            <a:r>
              <a:rPr lang="fr-FR" dirty="0"/>
              <a:t>.</a:t>
            </a:r>
          </a:p>
          <a:p>
            <a:r>
              <a:rPr lang="fr-FR" dirty="0"/>
              <a:t>Si détérioration : </a:t>
            </a:r>
            <a:r>
              <a:rPr lang="fr-FR" b="1" dirty="0"/>
              <a:t>drainage percutané </a:t>
            </a:r>
            <a:r>
              <a:rPr lang="fr-FR" dirty="0"/>
              <a:t>ou </a:t>
            </a:r>
            <a:r>
              <a:rPr lang="fr-FR" b="1" dirty="0"/>
              <a:t>endoscopique</a:t>
            </a:r>
          </a:p>
          <a:p>
            <a:r>
              <a:rPr lang="fr-FR" dirty="0"/>
              <a:t>Enfin, </a:t>
            </a:r>
            <a:r>
              <a:rPr lang="fr-FR" b="1" dirty="0" err="1"/>
              <a:t>nécrosectomie</a:t>
            </a:r>
            <a:r>
              <a:rPr lang="fr-FR" b="1" dirty="0"/>
              <a:t>. </a:t>
            </a:r>
            <a:r>
              <a:rPr lang="fr-FR" dirty="0"/>
              <a:t>(chirurgie mini-invasive ou </a:t>
            </a:r>
            <a:r>
              <a:rPr lang="fr-FR" dirty="0" err="1"/>
              <a:t>nécrosectomie</a:t>
            </a:r>
            <a:r>
              <a:rPr lang="fr-FR" dirty="0"/>
              <a:t> endoscopique)</a:t>
            </a:r>
          </a:p>
          <a:p>
            <a:r>
              <a:rPr lang="fr-FR" b="1" dirty="0"/>
              <a:t>40% de mortalité </a:t>
            </a:r>
            <a:r>
              <a:rPr lang="fr-FR" dirty="0"/>
              <a:t>pour la </a:t>
            </a:r>
            <a:r>
              <a:rPr lang="fr-FR" dirty="0" err="1"/>
              <a:t>nécrosectomie</a:t>
            </a:r>
            <a:r>
              <a:rPr lang="fr-FR" dirty="0"/>
              <a:t> ouverte par laparotomie vs </a:t>
            </a:r>
            <a:r>
              <a:rPr lang="fr-FR" b="1" dirty="0"/>
              <a:t>12% </a:t>
            </a:r>
            <a:r>
              <a:rPr lang="fr-FR" dirty="0"/>
              <a:t>pour la </a:t>
            </a:r>
            <a:r>
              <a:rPr lang="fr-FR" dirty="0" err="1"/>
              <a:t>step</a:t>
            </a:r>
            <a:r>
              <a:rPr lang="fr-FR" dirty="0"/>
              <a:t>-up </a:t>
            </a:r>
            <a:r>
              <a:rPr lang="fr-FR" dirty="0" err="1"/>
              <a:t>approach</a:t>
            </a:r>
            <a:r>
              <a:rPr lang="fr-FR" dirty="0"/>
              <a:t>.</a:t>
            </a:r>
            <a:r>
              <a:rPr lang="fr-FR" sz="1300" i="1" dirty="0"/>
              <a:t>. (Van </a:t>
            </a:r>
            <a:r>
              <a:rPr lang="fr-FR" sz="1300" i="1" dirty="0" err="1"/>
              <a:t>Santvoort</a:t>
            </a:r>
            <a:r>
              <a:rPr lang="fr-FR" sz="1300" i="1" dirty="0"/>
              <a:t> H.C., </a:t>
            </a:r>
            <a:r>
              <a:rPr lang="fr-FR" sz="1300" i="1" dirty="0" err="1"/>
              <a:t>Besselink</a:t>
            </a:r>
            <a:r>
              <a:rPr lang="fr-FR" sz="1300" i="1" dirty="0"/>
              <a:t> M.G., Bakker O.J., </a:t>
            </a:r>
            <a:r>
              <a:rPr lang="fr-FR" sz="1300" i="1" dirty="0" err="1"/>
              <a:t>Hofker</a:t>
            </a:r>
            <a:r>
              <a:rPr lang="fr-FR" sz="1300" i="1" dirty="0"/>
              <a:t> H.S., </a:t>
            </a:r>
            <a:r>
              <a:rPr lang="fr-FR" sz="1300" i="1" dirty="0" err="1"/>
              <a:t>Boermeester</a:t>
            </a:r>
            <a:r>
              <a:rPr lang="fr-FR" sz="1300" i="1" dirty="0"/>
              <a:t> M.A., </a:t>
            </a:r>
            <a:r>
              <a:rPr lang="fr-FR" sz="1300" i="1" dirty="0" err="1"/>
              <a:t>Dejong</a:t>
            </a:r>
            <a:r>
              <a:rPr lang="fr-FR" sz="1300" i="1" dirty="0"/>
              <a:t> C.H. , et al. A </a:t>
            </a:r>
            <a:r>
              <a:rPr lang="fr-FR" sz="1300" i="1" dirty="0" err="1"/>
              <a:t>step</a:t>
            </a:r>
            <a:r>
              <a:rPr lang="fr-FR" sz="1300" i="1" dirty="0"/>
              <a:t>-up </a:t>
            </a:r>
            <a:r>
              <a:rPr lang="fr-FR" sz="1300" i="1" dirty="0" err="1"/>
              <a:t>approach</a:t>
            </a:r>
            <a:r>
              <a:rPr lang="fr-FR" sz="1300" i="1" dirty="0"/>
              <a:t> or open </a:t>
            </a:r>
            <a:r>
              <a:rPr lang="fr-FR" sz="1300" i="1" dirty="0" err="1"/>
              <a:t>necrosectomy</a:t>
            </a:r>
            <a:r>
              <a:rPr lang="fr-FR" sz="1300" i="1" dirty="0"/>
              <a:t> for </a:t>
            </a:r>
            <a:r>
              <a:rPr lang="fr-FR" sz="1300" i="1" dirty="0" err="1"/>
              <a:t>necrotizing</a:t>
            </a:r>
            <a:r>
              <a:rPr lang="fr-FR" sz="1300" i="1" dirty="0"/>
              <a:t> </a:t>
            </a:r>
            <a:r>
              <a:rPr lang="fr-FR" sz="1300" i="1" dirty="0" err="1"/>
              <a:t>pancreatitis</a:t>
            </a:r>
            <a:r>
              <a:rPr lang="fr-FR" sz="1300" i="1" dirty="0"/>
              <a:t> N </a:t>
            </a:r>
            <a:r>
              <a:rPr lang="fr-FR" sz="1300" i="1" dirty="0" err="1"/>
              <a:t>Engl</a:t>
            </a:r>
            <a:r>
              <a:rPr lang="fr-FR" sz="1300" i="1" dirty="0"/>
              <a:t> J Med 2010 ;  362 : 1491-1502)</a:t>
            </a:r>
          </a:p>
        </p:txBody>
      </p:sp>
    </p:spTree>
    <p:extLst>
      <p:ext uri="{BB962C8B-B14F-4D97-AF65-F5344CB8AC3E}">
        <p14:creationId xmlns:p14="http://schemas.microsoft.com/office/powerpoint/2010/main" val="257676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B1D7D3-60FA-4944-A0C0-C26D6C6E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Drainage endoscopique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xmlns="" id="{D52940A6-1193-45D6-9490-12314DEED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28" y="1439782"/>
            <a:ext cx="6451346" cy="5053093"/>
          </a:xfrm>
        </p:spPr>
      </p:pic>
    </p:spTree>
    <p:extLst>
      <p:ext uri="{BB962C8B-B14F-4D97-AF65-F5344CB8AC3E}">
        <p14:creationId xmlns:p14="http://schemas.microsoft.com/office/powerpoint/2010/main" val="280192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37429D-5657-4CF9-AD93-927DEB5B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err="1"/>
              <a:t>Nécrosectomie</a:t>
            </a:r>
            <a:r>
              <a:rPr lang="fr-FR" b="1" u="sng" dirty="0"/>
              <a:t> endoscopique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41C7A5EF-7847-40B4-981F-65599BA4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82" y="1489516"/>
            <a:ext cx="7578835" cy="5003359"/>
          </a:xfrm>
        </p:spPr>
      </p:pic>
    </p:spTree>
    <p:extLst>
      <p:ext uri="{BB962C8B-B14F-4D97-AF65-F5344CB8AC3E}">
        <p14:creationId xmlns:p14="http://schemas.microsoft.com/office/powerpoint/2010/main" val="368384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DAD1BB-A109-4304-9254-913C6651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err="1"/>
              <a:t>Nécrosectomie</a:t>
            </a:r>
            <a:r>
              <a:rPr lang="fr-FR" b="1" u="sng" dirty="0"/>
              <a:t> chirurgicale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46CD609C-CE01-4A46-8681-95052D77A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69" y="1338345"/>
            <a:ext cx="8329061" cy="5393069"/>
          </a:xfrm>
        </p:spPr>
      </p:pic>
    </p:spTree>
    <p:extLst>
      <p:ext uri="{BB962C8B-B14F-4D97-AF65-F5344CB8AC3E}">
        <p14:creationId xmlns:p14="http://schemas.microsoft.com/office/powerpoint/2010/main" val="21662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629A2E63-CEC5-4A55-A52F-42CA83F4B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44"/>
            <a:ext cx="12159435" cy="384833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E593B77-FA40-48E2-BB78-CEB18EF4B77F}"/>
              </a:ext>
            </a:extLst>
          </p:cNvPr>
          <p:cNvSpPr txBox="1"/>
          <p:nvPr/>
        </p:nvSpPr>
        <p:spPr>
          <a:xfrm>
            <a:off x="9448801" y="5617825"/>
            <a:ext cx="24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Lancet, novembre 2017</a:t>
            </a:r>
          </a:p>
          <a:p>
            <a:r>
              <a:rPr lang="fr-FR" dirty="0"/>
              <a:t>IF : 47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7DC1FB6-7700-43BD-B3EC-B0EC59CCBAA8}"/>
              </a:ext>
            </a:extLst>
          </p:cNvPr>
          <p:cNvSpPr txBox="1"/>
          <p:nvPr/>
        </p:nvSpPr>
        <p:spPr>
          <a:xfrm>
            <a:off x="834189" y="4796589"/>
            <a:ext cx="778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b="1" dirty="0"/>
              <a:t>Essai randomisé contrôlé </a:t>
            </a:r>
          </a:p>
          <a:p>
            <a:pPr>
              <a:buFontTx/>
              <a:buChar char="-"/>
            </a:pPr>
            <a:r>
              <a:rPr lang="fr-FR" b="1" dirty="0"/>
              <a:t>Essai </a:t>
            </a:r>
            <a:r>
              <a:rPr lang="fr-FR" b="1" dirty="0" err="1"/>
              <a:t>multi-centrique</a:t>
            </a:r>
            <a:r>
              <a:rPr lang="fr-FR" b="1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1316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381</Words>
  <Application>Microsoft Office PowerPoint</Application>
  <PresentationFormat>Personnalisé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“Endoscopic or surgical step-up approach for infected necrotising pancreatitis: a multicentre randomised trial”</vt:lpstr>
      <vt:lpstr>La pancréatite aigue</vt:lpstr>
      <vt:lpstr>La pancréatite aigue</vt:lpstr>
      <vt:lpstr>Nécrose</vt:lpstr>
      <vt:lpstr>Pancréatite compliquée d’infection de nécrose, « step-up approach »</vt:lpstr>
      <vt:lpstr>Drainage endoscopique</vt:lpstr>
      <vt:lpstr>Nécrosectomie endoscopique</vt:lpstr>
      <vt:lpstr>Nécrosectomie chirurgicale</vt:lpstr>
      <vt:lpstr>Présentation PowerPoint</vt:lpstr>
      <vt:lpstr>Methods</vt:lpstr>
      <vt:lpstr>Methods</vt:lpstr>
      <vt:lpstr>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“Endoscopic or surgical step-up approach for infected necrotising pancreatitis: a multicentre randomised trial”</dc:title>
  <dc:creator>Hugo LEBRUN</dc:creator>
  <cp:lastModifiedBy>LEBRUN, Hugo</cp:lastModifiedBy>
  <cp:revision>10</cp:revision>
  <dcterms:created xsi:type="dcterms:W3CDTF">2018-02-19T19:48:52Z</dcterms:created>
  <dcterms:modified xsi:type="dcterms:W3CDTF">2018-02-20T08:53:08Z</dcterms:modified>
</cp:coreProperties>
</file>