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1" r:id="rId3"/>
    <p:sldId id="283" r:id="rId4"/>
    <p:sldId id="282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81" r:id="rId14"/>
    <p:sldId id="273" r:id="rId15"/>
    <p:sldId id="270" r:id="rId16"/>
    <p:sldId id="276" r:id="rId17"/>
    <p:sldId id="277" r:id="rId18"/>
  </p:sldIdLst>
  <p:sldSz cx="10693400" cy="7561263"/>
  <p:notesSz cx="10002838" cy="6881813"/>
  <p:defaultTextStyle>
    <a:defPPr>
      <a:defRPr lang="fr-FR"/>
    </a:defPPr>
    <a:lvl1pPr marL="0" algn="l" defTabSz="4485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48504" algn="l" defTabSz="4485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97008" algn="l" defTabSz="4485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45512" algn="l" defTabSz="4485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794015" algn="l" defTabSz="4485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42520" algn="l" defTabSz="4485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691023" algn="l" defTabSz="4485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3139527" algn="l" defTabSz="4485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588031" algn="l" defTabSz="4485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AB0"/>
    <a:srgbClr val="EFB61A"/>
    <a:srgbClr val="8F3900"/>
    <a:srgbClr val="C91B22"/>
    <a:srgbClr val="E541E5"/>
    <a:srgbClr val="FF46FA"/>
    <a:srgbClr val="EF4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5476" autoAdjust="0"/>
  </p:normalViewPr>
  <p:slideViewPr>
    <p:cSldViewPr snapToGrid="0" snapToObjects="1">
      <p:cViewPr varScale="1">
        <p:scale>
          <a:sx n="100" d="100"/>
          <a:sy n="100" d="100"/>
        </p:scale>
        <p:origin x="-1434" y="-84"/>
      </p:cViewPr>
      <p:guideLst>
        <p:guide orient="horz" pos="2380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6" d="100"/>
          <a:sy n="116" d="100"/>
        </p:scale>
        <p:origin x="-2430" y="-108"/>
      </p:cViewPr>
      <p:guideLst>
        <p:guide orient="horz" pos="2168"/>
        <p:guide pos="31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7439461601359E-2"/>
          <c:y val="0.10389617682034299"/>
          <c:w val="0.91861253025704104"/>
          <c:h val="0.89610395239506502"/>
        </c:manualLayout>
      </c:layout>
      <c:pie3DChart>
        <c:varyColors val="1"/>
        <c:ser>
          <c:idx val="0"/>
          <c:order val="0"/>
          <c:explosion val="25"/>
          <c:cat>
            <c:strRef>
              <c:f>Sheet1!$A$6:$A$15</c:f>
              <c:strCache>
                <c:ptCount val="10"/>
                <c:pt idx="0">
                  <c:v>Inscription</c:v>
                </c:pt>
                <c:pt idx="1">
                  <c:v>Géolocalisation</c:v>
                </c:pt>
                <c:pt idx="2">
                  <c:v>Tripy</c:v>
                </c:pt>
                <c:pt idx="3">
                  <c:v>Assurance</c:v>
                </c:pt>
                <c:pt idx="4">
                  <c:v>Frais de route</c:v>
                </c:pt>
                <c:pt idx="5">
                  <c:v>4x4</c:v>
                </c:pt>
                <c:pt idx="6">
                  <c:v>Securite</c:v>
                </c:pt>
                <c:pt idx="7">
                  <c:v>Equipement</c:v>
                </c:pt>
                <c:pt idx="8">
                  <c:v>Formation</c:v>
                </c:pt>
                <c:pt idx="9">
                  <c:v>Communication</c:v>
                </c:pt>
              </c:strCache>
            </c:strRef>
          </c:cat>
          <c:val>
            <c:numRef>
              <c:f>Sheet1!$B$6:$B$15</c:f>
              <c:numCache>
                <c:formatCode>General</c:formatCode>
                <c:ptCount val="10"/>
                <c:pt idx="0">
                  <c:v>7200</c:v>
                </c:pt>
                <c:pt idx="1">
                  <c:v>740</c:v>
                </c:pt>
                <c:pt idx="2">
                  <c:v>200</c:v>
                </c:pt>
                <c:pt idx="3">
                  <c:v>310</c:v>
                </c:pt>
                <c:pt idx="4">
                  <c:v>1500</c:v>
                </c:pt>
                <c:pt idx="5">
                  <c:v>4000</c:v>
                </c:pt>
                <c:pt idx="6">
                  <c:v>250</c:v>
                </c:pt>
                <c:pt idx="7">
                  <c:v>400</c:v>
                </c:pt>
                <c:pt idx="8">
                  <c:v>600</c:v>
                </c:pt>
                <c:pt idx="9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3858851436358599"/>
          <c:y val="4.0768059584250999E-4"/>
          <c:w val="0.71519055900643902"/>
          <c:h val="0.19683591895203201"/>
        </c:manualLayout>
      </c:layout>
      <c:overlay val="0"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66539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1E0AF891-ED3E-45EA-B0CA-03C934F38A2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3613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66539" y="653613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D8EE0E5B-73C5-4A8C-B345-A881E2C3EC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222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5960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FC1F899A-C2C4-CD49-BD51-27367D865B75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6588" y="515938"/>
            <a:ext cx="3649662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84" y="3268861"/>
            <a:ext cx="8002270" cy="3096816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5960" y="6536528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0B26762B-3A58-7641-A601-1ED79D9AC44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13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85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8504" algn="l" defTabSz="4485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7008" algn="l" defTabSz="4485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5512" algn="l" defTabSz="4485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4015" algn="l" defTabSz="4485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2520" algn="l" defTabSz="4485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91023" algn="l" defTabSz="4485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9527" algn="l" defTabSz="4485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88031" algn="l" defTabSz="4485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76588" y="515938"/>
            <a:ext cx="3651250" cy="2581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F3C49-C099-4846-8EBE-2744D63571B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58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6588" y="515938"/>
            <a:ext cx="365125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6762B-3A58-7641-A601-1ED79D9AC44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910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37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72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98775" y="302804"/>
            <a:ext cx="2606517" cy="64515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9231" y="302804"/>
            <a:ext cx="7641326" cy="64515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18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42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30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6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99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9227" y="1764301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81372" y="1764301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18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4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4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28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53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4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5" y="301053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0" y="1582267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14" indent="0">
              <a:buNone/>
              <a:defRPr sz="3000"/>
            </a:lvl2pPr>
            <a:lvl3pPr marL="995627" indent="0">
              <a:buNone/>
              <a:defRPr sz="2600"/>
            </a:lvl3pPr>
            <a:lvl4pPr marL="1493441" indent="0">
              <a:buNone/>
              <a:defRPr sz="2200"/>
            </a:lvl4pPr>
            <a:lvl5pPr marL="1991254" indent="0">
              <a:buNone/>
              <a:defRPr sz="2200"/>
            </a:lvl5pPr>
            <a:lvl6pPr marL="2489068" indent="0">
              <a:buNone/>
              <a:defRPr sz="2200"/>
            </a:lvl6pPr>
            <a:lvl7pPr marL="2986881" indent="0">
              <a:buNone/>
              <a:defRPr sz="2200"/>
            </a:lvl7pPr>
            <a:lvl8pPr marL="3484696" indent="0">
              <a:buNone/>
              <a:defRPr sz="2200"/>
            </a:lvl8pPr>
            <a:lvl9pPr marL="3982509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39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62" tIns="49782" rIns="99562" bIns="4978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301"/>
            <a:ext cx="9624060" cy="4990084"/>
          </a:xfrm>
          <a:prstGeom prst="rect">
            <a:avLst/>
          </a:prstGeom>
        </p:spPr>
        <p:txBody>
          <a:bodyPr vert="horz" lIns="99562" tIns="49782" rIns="99562" bIns="4978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1" y="7008189"/>
            <a:ext cx="2495127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617A-17AB-0247-9D08-70E30283C037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80" y="7008189"/>
            <a:ext cx="3386243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89"/>
            <a:ext cx="2495127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710AF-B205-1147-B0FF-3304F0A001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17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9562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61" indent="-373361" algn="l" defTabSz="995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47" indent="-311134" algn="l" defTabSz="9956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534" indent="-248907" algn="l" defTabSz="995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8" indent="-248907" algn="l" defTabSz="9956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161" indent="-248907" algn="l" defTabSz="99562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975" indent="-248907" algn="l" defTabSz="995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788" indent="-248907" algn="l" defTabSz="995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602" indent="-248907" algn="l" defTabSz="995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415" indent="-248907" algn="l" defTabSz="995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1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27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44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25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068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88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696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509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1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dune, nature, extérieur&#10;&#10;Description générée avec un niveau de confiance très élevé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3FE57328-1E59-4AA1-B558-00C886DB0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693400" cy="7567179"/>
          </a:xfrm>
          <a:prstGeom prst="rect">
            <a:avLst/>
          </a:prstGeom>
        </p:spPr>
      </p:pic>
      <p:pic>
        <p:nvPicPr>
          <p:cNvPr id="7" name="Image 6" descr="Une image contenant extérieur, ciel, cerf-volant, volant&#10;&#10;Description générée avec un niveau de confiance très élevé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00962A3D-5B4D-4E4A-B2A4-13445AC2B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t="11097"/>
          <a:stretch/>
        </p:blipFill>
        <p:spPr>
          <a:xfrm>
            <a:off x="6016835" y="4319852"/>
            <a:ext cx="4443755" cy="2433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08749E-A37A-45FD-8634-C6040BA633FF}"/>
              </a:ext>
            </a:extLst>
          </p:cNvPr>
          <p:cNvSpPr/>
          <p:nvPr/>
        </p:nvSpPr>
        <p:spPr>
          <a:xfrm>
            <a:off x="3444754" y="596610"/>
            <a:ext cx="4999821" cy="629207"/>
          </a:xfrm>
          <a:prstGeom prst="rect">
            <a:avLst/>
          </a:prstGeom>
        </p:spPr>
        <p:txBody>
          <a:bodyPr wrap="none" lIns="89716" tIns="44858" rIns="89716" bIns="44858">
            <a:spAutoFit/>
          </a:bodyPr>
          <a:lstStyle/>
          <a:p>
            <a:pPr>
              <a:defRPr/>
            </a:pPr>
            <a:r>
              <a:rPr lang="fr-FR" sz="3500" kern="0" dirty="0">
                <a:solidFill>
                  <a:prstClr val="black"/>
                </a:solidFill>
              </a:rPr>
              <a:t>DOSSIER DE PARTENARIAT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499D7F9-3F3F-4826-BE83-0F55E290CD20}"/>
              </a:ext>
            </a:extLst>
          </p:cNvPr>
          <p:cNvSpPr/>
          <p:nvPr/>
        </p:nvSpPr>
        <p:spPr>
          <a:xfrm>
            <a:off x="447782" y="1232121"/>
            <a:ext cx="2996966" cy="889177"/>
          </a:xfrm>
          <a:prstGeom prst="rect">
            <a:avLst/>
          </a:prstGeom>
        </p:spPr>
        <p:txBody>
          <a:bodyPr wrap="square" lIns="89716" tIns="44858" rIns="89716" bIns="44858">
            <a:spAutoFit/>
          </a:bodyPr>
          <a:lstStyle/>
          <a:p>
            <a:pPr>
              <a:defRPr/>
            </a:pPr>
            <a:r>
              <a:rPr lang="fr-FR" i="1" kern="0" dirty="0">
                <a:solidFill>
                  <a:srgbClr val="EF41EA"/>
                </a:solidFill>
              </a:rPr>
              <a:t> </a:t>
            </a:r>
            <a:r>
              <a:rPr lang="fr-FR" sz="2700" i="1" kern="0" dirty="0">
                <a:solidFill>
                  <a:srgbClr val="000000"/>
                </a:solidFill>
              </a:rPr>
              <a:t>LES KARACOOLS</a:t>
            </a:r>
          </a:p>
          <a:p>
            <a:pPr>
              <a:defRPr/>
            </a:pPr>
            <a:r>
              <a:rPr lang="fr-FR" sz="2400" i="1" kern="0" dirty="0">
                <a:solidFill>
                  <a:srgbClr val="000000"/>
                </a:solidFill>
              </a:rPr>
              <a:t>Equipage 168 et 170</a:t>
            </a:r>
            <a:endParaRPr lang="fr-FR" sz="2400" kern="0" dirty="0">
              <a:solidFill>
                <a:srgbClr val="00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E4481BE-F233-48F8-93ED-B3374AEE3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050" y="6105195"/>
            <a:ext cx="3903430" cy="1297289"/>
          </a:xfrm>
          <a:prstGeom prst="rect">
            <a:avLst/>
          </a:prstGeom>
        </p:spPr>
      </p:pic>
      <p:pic>
        <p:nvPicPr>
          <p:cNvPr id="2050" name="Picture 2" descr="C:\Users\Caron\Desktop\log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0" y="2757229"/>
            <a:ext cx="3140679" cy="32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079" y="6937940"/>
            <a:ext cx="285184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4090223" y="640459"/>
            <a:ext cx="1292290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6-LE BUDGET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032" y="5565604"/>
            <a:ext cx="179698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636963" y="1506165"/>
            <a:ext cx="6764850" cy="974012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sz="1400" dirty="0"/>
              <a:t>Le Trophée Roses des sables est un projet audacieux, une aventure humaine, qui implique</a:t>
            </a:r>
          </a:p>
          <a:p>
            <a:r>
              <a:rPr lang="fr-FR" sz="1400" dirty="0"/>
              <a:t>un important financement!</a:t>
            </a:r>
          </a:p>
          <a:p>
            <a:r>
              <a:rPr lang="fr-FR" sz="1400" dirty="0"/>
              <a:t>Grâce à votre soutien financier et aux différentes actions que nous allons mettre en place </a:t>
            </a:r>
          </a:p>
          <a:p>
            <a:r>
              <a:rPr lang="fr-FR" sz="1400" dirty="0"/>
              <a:t>tout au long de l’année, cette aventure peut devenir possible…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8887" y="3023500"/>
            <a:ext cx="6587112" cy="2772502"/>
          </a:xfrm>
          <a:prstGeom prst="rect">
            <a:avLst/>
          </a:prstGeom>
          <a:noFill/>
        </p:spPr>
        <p:txBody>
          <a:bodyPr vert="horz" wrap="square" lIns="89716" tIns="44858" rIns="89716" bIns="44858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NOS BESOINS	(par véhicule)						</a:t>
            </a:r>
          </a:p>
          <a:p>
            <a:r>
              <a:rPr lang="fr-FR" sz="1400" b="1" dirty="0">
                <a:solidFill>
                  <a:srgbClr val="000000"/>
                </a:solidFill>
              </a:rPr>
              <a:t>LE COÛT                   (Incompressible)</a:t>
            </a:r>
          </a:p>
          <a:p>
            <a:endParaRPr lang="fr-FR" sz="1200" dirty="0"/>
          </a:p>
          <a:p>
            <a:pPr marL="336432" indent="-336432">
              <a:buFont typeface="+mj-lt"/>
              <a:buAutoNum type="arabicPeriod"/>
            </a:pPr>
            <a:r>
              <a:rPr lang="fr-FR" sz="1200" dirty="0"/>
              <a:t>-Inscription </a:t>
            </a:r>
            <a:r>
              <a:rPr lang="fr-FR" sz="1200" dirty="0"/>
              <a:t>au </a:t>
            </a:r>
            <a:r>
              <a:rPr lang="fr-FR" sz="1200" dirty="0"/>
              <a:t>Trophée								             7 200 € (logistique, </a:t>
            </a:r>
            <a:r>
              <a:rPr lang="fr-FR" sz="1200" dirty="0"/>
              <a:t>bivouac, assistance </a:t>
            </a:r>
            <a:r>
              <a:rPr lang="fr-FR" sz="1200" dirty="0"/>
              <a:t>mécanique, médicale, repas du soir…)</a:t>
            </a:r>
          </a:p>
          <a:p>
            <a:pPr marL="336432" indent="-336432">
              <a:buFont typeface="+mj-lt"/>
              <a:buAutoNum type="arabicPeriod"/>
            </a:pPr>
            <a:r>
              <a:rPr lang="fr-FR" sz="1200" dirty="0"/>
              <a:t>-Location du système de géolocalisation							   740 €</a:t>
            </a:r>
          </a:p>
          <a:p>
            <a:pPr marL="336432" indent="-336432">
              <a:buFont typeface="+mj-lt"/>
              <a:buAutoNum type="arabicPeriod"/>
            </a:pPr>
            <a:r>
              <a:rPr lang="fr-FR" sz="1200" dirty="0"/>
              <a:t>-Location du </a:t>
            </a:r>
            <a:r>
              <a:rPr lang="fr-FR" sz="1200" dirty="0" err="1"/>
              <a:t>Tripy</a:t>
            </a:r>
            <a:r>
              <a:rPr lang="fr-FR" sz="1200" dirty="0"/>
              <a:t> (compteur kilométrique)						                200 €</a:t>
            </a:r>
          </a:p>
          <a:p>
            <a:pPr marL="336432" indent="-336432">
              <a:buFont typeface="+mj-lt"/>
              <a:buAutoNum type="arabicPeriod"/>
            </a:pPr>
            <a:r>
              <a:rPr lang="fr-FR" sz="1200" dirty="0"/>
              <a:t>-Assurance rapatriement									   310 €</a:t>
            </a:r>
          </a:p>
          <a:p>
            <a:pPr marL="336432" indent="-336432">
              <a:buFont typeface="+mj-lt"/>
              <a:buAutoNum type="arabicPeriod"/>
            </a:pPr>
            <a:r>
              <a:rPr lang="fr-FR" sz="1200" dirty="0"/>
              <a:t>-Frais de route (péage, </a:t>
            </a:r>
            <a:r>
              <a:rPr lang="fr-FR" sz="1200" dirty="0" err="1"/>
              <a:t>hotel</a:t>
            </a:r>
            <a:r>
              <a:rPr lang="fr-FR" sz="1200" dirty="0"/>
              <a:t>, carburant)				                                       1 500 €</a:t>
            </a:r>
          </a:p>
          <a:p>
            <a:pPr marL="336432" indent="-336432">
              <a:buFont typeface="+mj-lt"/>
              <a:buAutoNum type="arabicPeriod"/>
            </a:pPr>
            <a:r>
              <a:rPr lang="fr-FR" sz="1200" dirty="0"/>
              <a:t>-Location du 4*4   									             4 000 €</a:t>
            </a:r>
          </a:p>
          <a:p>
            <a:pPr marL="336432" indent="-336432">
              <a:buFont typeface="+mj-lt"/>
              <a:buAutoNum type="arabicPeriod"/>
            </a:pPr>
            <a:r>
              <a:rPr lang="fr-FR" sz="1200" dirty="0"/>
              <a:t>-Equipements de sécurité (jerrycan, sangles, pelle, extincteur, plaques désensablages )        250 €     </a:t>
            </a:r>
          </a:p>
          <a:p>
            <a:pPr marL="336432" indent="-336432">
              <a:buFont typeface="+mj-lt"/>
              <a:buAutoNum type="arabicPeriod"/>
            </a:pPr>
            <a:r>
              <a:rPr lang="fr-FR" sz="1200" dirty="0"/>
              <a:t>-Equipements rallye (casques, boussoles, tente, couvertures survie….)	                             400 € </a:t>
            </a:r>
          </a:p>
          <a:p>
            <a:pPr marL="336432" indent="-336432">
              <a:buFont typeface="+mj-lt"/>
              <a:buAutoNum type="arabicPeriod"/>
            </a:pPr>
            <a:r>
              <a:rPr lang="fr-FR" sz="1200" dirty="0"/>
              <a:t>-Formation officielle Trophée								                600 €</a:t>
            </a:r>
          </a:p>
          <a:p>
            <a:pPr marL="336432" indent="-336432">
              <a:buFont typeface="+mj-lt"/>
              <a:buAutoNum type="arabicPeriod"/>
            </a:pPr>
            <a:r>
              <a:rPr lang="fr-FR" sz="1200" dirty="0"/>
              <a:t>-Frais de communication</a:t>
            </a:r>
            <a:r>
              <a:rPr lang="fr-FR" sz="800" dirty="0"/>
              <a:t>					        			               </a:t>
            </a:r>
            <a:r>
              <a:rPr lang="fr-FR" sz="1200" dirty="0"/>
              <a:t>   1 000 €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3874" y="6278698"/>
            <a:ext cx="2545322" cy="312302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sz="1400" dirty="0"/>
              <a:t>SOIT UN TOTAL DE = </a:t>
            </a:r>
            <a:r>
              <a:rPr lang="fr-FR" sz="1400" b="1" dirty="0"/>
              <a:t>16 200 EUR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48603" y="6278703"/>
            <a:ext cx="1674020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(Pour 1 équipage)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630640" y="3957637"/>
            <a:ext cx="179698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4463" y="1003603"/>
            <a:ext cx="2133302" cy="1341298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7648604" y="6756362"/>
            <a:ext cx="1755350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(Pour 2 équipages)</a:t>
            </a:r>
            <a:endParaRPr lang="fr-FR" dirty="0"/>
          </a:p>
        </p:txBody>
      </p:sp>
      <p:sp>
        <p:nvSpPr>
          <p:cNvPr id="27" name="TextBox 26"/>
          <p:cNvSpPr txBox="1"/>
          <p:nvPr/>
        </p:nvSpPr>
        <p:spPr>
          <a:xfrm>
            <a:off x="5642043" y="6756354"/>
            <a:ext cx="1451488" cy="312302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sz="1400" dirty="0"/>
              <a:t>       = </a:t>
            </a:r>
            <a:r>
              <a:rPr lang="fr-FR" sz="1400" b="1" dirty="0"/>
              <a:t>32 400 EUR</a:t>
            </a:r>
          </a:p>
        </p:txBody>
      </p:sp>
      <p:graphicFrame>
        <p:nvGraphicFramePr>
          <p:cNvPr id="1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879018"/>
              </p:ext>
            </p:extLst>
          </p:nvPr>
        </p:nvGraphicFramePr>
        <p:xfrm>
          <a:off x="-64517" y="3429322"/>
          <a:ext cx="4271104" cy="369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2" descr="C:\Users\Caron\Desktop\log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3934" y="6876068"/>
            <a:ext cx="285184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470452" y="1027407"/>
            <a:ext cx="3598802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7- POURQUOI EMBARQUER AVEC NOUS!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6160" y="1948074"/>
            <a:ext cx="7841692" cy="4740658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400" dirty="0"/>
              <a:t>Pour </a:t>
            </a:r>
            <a:r>
              <a:rPr lang="fr-FR" sz="1400" b="1" dirty="0"/>
              <a:t>marquer les esprits </a:t>
            </a:r>
            <a:r>
              <a:rPr lang="fr-FR" sz="1400" dirty="0"/>
              <a:t>de vos futurs clients </a:t>
            </a:r>
          </a:p>
          <a:p>
            <a:r>
              <a:rPr lang="fr-FR" sz="1400" dirty="0"/>
              <a:t>Pour </a:t>
            </a:r>
            <a:r>
              <a:rPr lang="fr-FR" sz="1400" b="1" dirty="0"/>
              <a:t>communiquer différemment</a:t>
            </a:r>
          </a:p>
          <a:p>
            <a:r>
              <a:rPr lang="fr-FR" sz="1400" dirty="0"/>
              <a:t>Pour </a:t>
            </a:r>
            <a:r>
              <a:rPr lang="fr-FR" sz="1400" b="1" dirty="0"/>
              <a:t>asseoir davantage votre notoriété, votre image</a:t>
            </a:r>
          </a:p>
          <a:p>
            <a:endParaRPr lang="fr-FR" sz="1400" dirty="0"/>
          </a:p>
          <a:p>
            <a:r>
              <a:rPr lang="fr-FR" sz="1500" b="1" dirty="0"/>
              <a:t>Nous avons des solutions adaptées à chacun de vos besoins</a:t>
            </a:r>
            <a:r>
              <a:rPr lang="fr-FR" sz="1400" b="1" dirty="0"/>
              <a:t>!</a:t>
            </a:r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Visibilité tout au long de l’année jusqu’à la fin du rallye sur:</a:t>
            </a:r>
          </a:p>
          <a:p>
            <a:endParaRPr lang="fr-FR" sz="1400" b="1" dirty="0"/>
          </a:p>
          <a:p>
            <a:r>
              <a:rPr lang="fr-FR" sz="1400" dirty="0" err="1"/>
              <a:t>-Nos</a:t>
            </a:r>
            <a:r>
              <a:rPr lang="fr-FR" sz="1400" dirty="0"/>
              <a:t> véhicules personnels pour une durée de un an </a:t>
            </a:r>
          </a:p>
          <a:p>
            <a:r>
              <a:rPr lang="fr-FR" sz="1400" dirty="0" err="1"/>
              <a:t>-Notre</a:t>
            </a:r>
            <a:r>
              <a:rPr lang="fr-FR" sz="1400" dirty="0"/>
              <a:t> véhicule 4x4 durant le rallye</a:t>
            </a:r>
          </a:p>
          <a:p>
            <a:r>
              <a:rPr lang="fr-FR" sz="1400" dirty="0" err="1"/>
              <a:t>-Nos</a:t>
            </a:r>
            <a:r>
              <a:rPr lang="fr-FR" sz="1400" dirty="0"/>
              <a:t> casques et tee-shirts</a:t>
            </a:r>
          </a:p>
          <a:p>
            <a:r>
              <a:rPr lang="fr-FR" sz="1400" dirty="0"/>
              <a:t>-Notre site internet, directement  lié au site du rallye</a:t>
            </a:r>
          </a:p>
          <a:p>
            <a:r>
              <a:rPr lang="fr-FR" sz="1400" dirty="0"/>
              <a:t>-Page Facebook, </a:t>
            </a:r>
            <a:r>
              <a:rPr lang="fr-FR" sz="1400" dirty="0" err="1"/>
              <a:t>Instagram</a:t>
            </a:r>
            <a:endParaRPr lang="fr-FR" sz="1400" dirty="0"/>
          </a:p>
          <a:p>
            <a:r>
              <a:rPr lang="fr-FR" sz="1400" dirty="0"/>
              <a:t>-Articles de presse locale, régionale</a:t>
            </a:r>
          </a:p>
          <a:p>
            <a:r>
              <a:rPr lang="fr-FR" sz="1400" dirty="0" err="1"/>
              <a:t>-Les</a:t>
            </a:r>
            <a:r>
              <a:rPr lang="fr-FR" sz="1400" dirty="0"/>
              <a:t> news que nous enverrons chaque mois par mail à nos contacts afin de les tenir informés de l’évolution de notre projet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b="1" dirty="0"/>
              <a:t>Nous sommes à votre écoute  pour étudier toute proposition et élaborer ensemble un plan de communication permettant d’atteindre nos objectifs.</a:t>
            </a:r>
          </a:p>
        </p:txBody>
      </p:sp>
      <p:pic>
        <p:nvPicPr>
          <p:cNvPr id="7" name="Picture 2" descr="C:\Users\Caron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0596" y="6895956"/>
            <a:ext cx="285184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961229" y="227627"/>
            <a:ext cx="2840947" cy="855243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8-COMMENT NOUS SOUTENIR?</a:t>
            </a:r>
          </a:p>
          <a:p>
            <a:endParaRPr lang="fr-FR" dirty="0" smtClean="0">
              <a:solidFill>
                <a:srgbClr val="E541E5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4494627" y="742109"/>
            <a:ext cx="1804771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b="1" dirty="0" smtClean="0"/>
              <a:t>Par dons en nature</a:t>
            </a:r>
            <a:endParaRPr lang="fr-F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65078" y="6411750"/>
            <a:ext cx="226350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Picture 2" descr="C:\Users\Caron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aron\Downloads\LISTE DONS DOSS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33" y="1201858"/>
            <a:ext cx="6140765" cy="604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 rot="21140405">
            <a:off x="1270553" y="927242"/>
            <a:ext cx="4506123" cy="564724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lIns="104277" tIns="52137" rIns="104277" bIns="52137" rtlCol="0">
            <a:spAutoFit/>
          </a:bodyPr>
          <a:lstStyle/>
          <a:p>
            <a:r>
              <a:rPr lang="fr-FR" sz="1500" b="1" dirty="0"/>
              <a:t>Soutien inférieur à 350€</a:t>
            </a:r>
          </a:p>
          <a:p>
            <a:r>
              <a:rPr lang="fr-FR" sz="1400" dirty="0">
                <a:ln>
                  <a:solidFill>
                    <a:srgbClr val="000000"/>
                  </a:solidFill>
                </a:ln>
              </a:rPr>
              <a:t>Mention</a:t>
            </a:r>
            <a:r>
              <a:rPr lang="fr-FR" sz="1400" dirty="0"/>
              <a:t> de votre entreprise sur nos différents sites et blog </a:t>
            </a:r>
          </a:p>
        </p:txBody>
      </p:sp>
      <p:sp>
        <p:nvSpPr>
          <p:cNvPr id="6" name="ZoneTexte 5"/>
          <p:cNvSpPr txBox="1"/>
          <p:nvPr/>
        </p:nvSpPr>
        <p:spPr>
          <a:xfrm rot="21410361">
            <a:off x="4689105" y="1564277"/>
            <a:ext cx="5379352" cy="8022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none" lIns="104277" tIns="52137" rIns="104277" bIns="52137" rtlCol="0">
            <a:spAutoFit/>
          </a:bodyPr>
          <a:lstStyle/>
          <a:p>
            <a:r>
              <a:rPr lang="fr-FR" sz="1500" b="1" dirty="0">
                <a:latin typeface="Calibri" panose="020F0502020204030204" pitchFamily="34" charset="0"/>
              </a:rPr>
              <a:t>Soutien de 350€ à 1 000€     </a:t>
            </a:r>
          </a:p>
          <a:p>
            <a:r>
              <a:rPr lang="fr-FR" sz="1500" b="1" dirty="0">
                <a:solidFill>
                  <a:srgbClr val="FF3399"/>
                </a:solidFill>
                <a:latin typeface="Calibri" panose="020F0502020204030204" pitchFamily="34" charset="0"/>
              </a:rPr>
              <a:t>Présence</a:t>
            </a:r>
            <a:r>
              <a:rPr lang="fr-FR" sz="1400" b="1" dirty="0">
                <a:latin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</a:rPr>
              <a:t>de votre Logo sur le 4x4 et notre véhicule personnel (20x10)</a:t>
            </a:r>
          </a:p>
          <a:p>
            <a:r>
              <a:rPr lang="fr-FR" sz="1400" dirty="0">
                <a:latin typeface="Calibri" panose="020F0502020204030204" pitchFamily="34" charset="0"/>
              </a:rPr>
              <a:t>Mention de votre entreprise sur nos différents sites</a:t>
            </a:r>
            <a:r>
              <a:rPr lang="fr-FR" sz="1400" dirty="0">
                <a:solidFill>
                  <a:srgbClr val="FF3399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</a:rPr>
              <a:t>et blog</a:t>
            </a:r>
            <a:endParaRPr lang="fr-FR" sz="1400" dirty="0">
              <a:solidFill>
                <a:srgbClr val="FF339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9830">
            <a:off x="225352" y="2628996"/>
            <a:ext cx="6792085" cy="102283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lIns="104277" tIns="52137" rIns="104277" bIns="52137" rtlCol="0">
            <a:spAutoFit/>
          </a:bodyPr>
          <a:lstStyle/>
          <a:p>
            <a:r>
              <a:rPr lang="fr-FR" sz="1500" b="1" dirty="0">
                <a:latin typeface="Calibri" panose="020F0502020204030204" pitchFamily="34" charset="0"/>
              </a:rPr>
              <a:t>Soutien de 1 000€ à 2 000€    </a:t>
            </a:r>
            <a:r>
              <a:rPr lang="fr-FR" sz="1500" b="1" dirty="0">
                <a:solidFill>
                  <a:srgbClr val="8F3900"/>
                </a:solidFill>
                <a:latin typeface="Calibri" panose="020F0502020204030204" pitchFamily="34" charset="0"/>
              </a:rPr>
              <a:t>BRONZE</a:t>
            </a:r>
            <a:endParaRPr lang="fr-FR" sz="1500" b="1" dirty="0">
              <a:latin typeface="Calibri" panose="020F0502020204030204" pitchFamily="34" charset="0"/>
            </a:endParaRPr>
          </a:p>
          <a:p>
            <a:r>
              <a:rPr lang="fr-FR" sz="1500" b="1" dirty="0">
                <a:solidFill>
                  <a:srgbClr val="FF3399"/>
                </a:solidFill>
                <a:latin typeface="Calibri" panose="020F0502020204030204" pitchFamily="34" charset="0"/>
              </a:rPr>
              <a:t>Visibilité</a:t>
            </a:r>
            <a:r>
              <a:rPr lang="fr-FR" sz="1400" b="1" dirty="0">
                <a:latin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</a:rPr>
              <a:t>de votre Logo sur le 4x4 et notre véhicule personnel (30x20), sur nos casques et T-shirts au départ et aux interviews</a:t>
            </a:r>
          </a:p>
          <a:p>
            <a:r>
              <a:rPr lang="fr-FR" sz="1400" dirty="0">
                <a:latin typeface="Calibri" panose="020F0502020204030204" pitchFamily="34" charset="0"/>
              </a:rPr>
              <a:t>Mention de votre entreprise sur nos différents sites</a:t>
            </a:r>
            <a:r>
              <a:rPr lang="fr-FR" sz="1400" dirty="0">
                <a:solidFill>
                  <a:srgbClr val="FF3399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</a:rPr>
              <a:t>et blog</a:t>
            </a:r>
          </a:p>
        </p:txBody>
      </p:sp>
      <p:sp>
        <p:nvSpPr>
          <p:cNvPr id="8" name="ZoneTexte 7"/>
          <p:cNvSpPr txBox="1"/>
          <p:nvPr/>
        </p:nvSpPr>
        <p:spPr>
          <a:xfrm rot="21112090">
            <a:off x="3389872" y="3911457"/>
            <a:ext cx="6667476" cy="1243418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lIns="104277" tIns="52137" rIns="104277" bIns="52137" rtlCol="0">
            <a:spAutoFit/>
          </a:bodyPr>
          <a:lstStyle/>
          <a:p>
            <a:r>
              <a:rPr lang="fr-FR" sz="1500" b="1" dirty="0">
                <a:latin typeface="Calibri" panose="020F0502020204030204" pitchFamily="34" charset="0"/>
              </a:rPr>
              <a:t>Soutien de 2 000€ à 3 000€  </a:t>
            </a:r>
            <a:r>
              <a:rPr lang="fr-FR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ARGENT</a:t>
            </a:r>
            <a:endParaRPr lang="fr-FR" sz="1500" b="1" dirty="0">
              <a:latin typeface="Calibri" panose="020F0502020204030204" pitchFamily="34" charset="0"/>
            </a:endParaRPr>
          </a:p>
          <a:p>
            <a:r>
              <a:rPr lang="fr-FR" sz="1500" b="1" dirty="0">
                <a:solidFill>
                  <a:srgbClr val="FF3399"/>
                </a:solidFill>
                <a:latin typeface="Calibri" panose="020F0502020204030204" pitchFamily="34" charset="0"/>
              </a:rPr>
              <a:t>Bonne visibilité </a:t>
            </a:r>
            <a:r>
              <a:rPr lang="fr-FR" sz="1400" dirty="0">
                <a:latin typeface="Calibri" panose="020F0502020204030204" pitchFamily="34" charset="0"/>
              </a:rPr>
              <a:t>de votre logo sur le 4x4 et notre véhicule personnel (60x40), sur nos casques et T-shirts au départ et aux interviews</a:t>
            </a:r>
          </a:p>
          <a:p>
            <a:r>
              <a:rPr lang="fr-FR" sz="1400" dirty="0">
                <a:latin typeface="Calibri" panose="020F0502020204030204" pitchFamily="34" charset="0"/>
              </a:rPr>
              <a:t>Logo de votre entreprise lors de nos animations bénéfices</a:t>
            </a:r>
          </a:p>
          <a:p>
            <a:r>
              <a:rPr lang="fr-FR" sz="1400" dirty="0">
                <a:latin typeface="Calibri" panose="020F0502020204030204" pitchFamily="34" charset="0"/>
              </a:rPr>
              <a:t>Mention de votre entreprise sur nos différents sites</a:t>
            </a:r>
            <a:r>
              <a:rPr lang="fr-FR" sz="1400" dirty="0">
                <a:solidFill>
                  <a:srgbClr val="FF3399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</a:rPr>
              <a:t>et blog</a:t>
            </a:r>
          </a:p>
        </p:txBody>
      </p:sp>
      <p:pic>
        <p:nvPicPr>
          <p:cNvPr id="1026" name="Picture 2" descr="Résultat de recherche d'images pour &quot;photos trophees roses des sabl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2" y="3839859"/>
            <a:ext cx="2080777" cy="130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 rot="303757">
            <a:off x="341490" y="5852964"/>
            <a:ext cx="9649290" cy="10737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4277" tIns="52137" rIns="104277" bIns="52137" rtlCol="0">
            <a:spAutoFit/>
          </a:bodyPr>
          <a:lstStyle/>
          <a:p>
            <a:r>
              <a:rPr lang="fr-FR" sz="1500" b="1" dirty="0">
                <a:latin typeface="Calibri" panose="020F0502020204030204" pitchFamily="34" charset="0"/>
              </a:rPr>
              <a:t>Soutien de plus de 3 000€	</a:t>
            </a:r>
            <a:r>
              <a:rPr lang="fr-FR" sz="1500" b="1" dirty="0">
                <a:solidFill>
                  <a:srgbClr val="EFB61A"/>
                </a:solidFill>
                <a:latin typeface="Calibri" panose="020F0502020204030204" pitchFamily="34" charset="0"/>
              </a:rPr>
              <a:t>OR</a:t>
            </a:r>
            <a:endParaRPr lang="fr-FR" sz="1500" b="1" dirty="0">
              <a:latin typeface="Calibri" panose="020F0502020204030204" pitchFamily="34" charset="0"/>
            </a:endParaRPr>
          </a:p>
          <a:p>
            <a:r>
              <a:rPr lang="fr-FR" sz="1500" b="1" dirty="0">
                <a:solidFill>
                  <a:srgbClr val="FF3399"/>
                </a:solidFill>
                <a:latin typeface="Calibri" panose="020F0502020204030204" pitchFamily="34" charset="0"/>
              </a:rPr>
              <a:t>Visibilité maximale </a:t>
            </a:r>
            <a:r>
              <a:rPr lang="fr-FR" sz="1500" b="1" dirty="0">
                <a:latin typeface="Calibri" panose="020F0502020204030204" pitchFamily="34" charset="0"/>
              </a:rPr>
              <a:t>pour</a:t>
            </a:r>
            <a:r>
              <a:rPr lang="fr-FR" sz="1900" b="1" dirty="0">
                <a:latin typeface="Calibri" panose="020F0502020204030204" pitchFamily="34" charset="0"/>
              </a:rPr>
              <a:t> </a:t>
            </a:r>
            <a:r>
              <a:rPr lang="fr-FR" sz="1500" b="1" dirty="0">
                <a:latin typeface="Calibri" panose="020F0502020204030204" pitchFamily="34" charset="0"/>
              </a:rPr>
              <a:t>Partenaire Principal </a:t>
            </a:r>
            <a:r>
              <a:rPr lang="fr-FR" sz="1400" dirty="0">
                <a:latin typeface="Calibri" panose="020F0502020204030204" pitchFamily="34" charset="0"/>
              </a:rPr>
              <a:t>(mise en avant sur tous les supports et communication avec logo sur un quart du véhicule)  </a:t>
            </a:r>
          </a:p>
          <a:p>
            <a:r>
              <a:rPr lang="fr-FR" sz="1400" dirty="0">
                <a:latin typeface="Calibri" panose="020F0502020204030204" pitchFamily="34" charset="0"/>
              </a:rPr>
              <a:t>T-shirts avec logo (grand format) au départ et aux interviews</a:t>
            </a:r>
          </a:p>
        </p:txBody>
      </p:sp>
      <p:pic>
        <p:nvPicPr>
          <p:cNvPr id="1028" name="Picture 4" descr="Résultat de recherche d'images pour &quot;interview trophee roses des sable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06" y="163530"/>
            <a:ext cx="1684336" cy="112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" y="163532"/>
            <a:ext cx="4691773" cy="838291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2000" b="1" dirty="0"/>
              <a:t>          </a:t>
            </a:r>
            <a:r>
              <a:rPr lang="fr-FR" sz="2000" b="1" u="sng" dirty="0"/>
              <a:t>En dons numéraires</a:t>
            </a:r>
          </a:p>
          <a:p>
            <a:r>
              <a:rPr lang="fr-FR" sz="1400" dirty="0"/>
              <a:t>(Les montants versés peuvent s’ajouter à vos frais publicitaires)</a:t>
            </a:r>
          </a:p>
        </p:txBody>
      </p:sp>
    </p:spTree>
    <p:extLst>
      <p:ext uri="{BB962C8B-B14F-4D97-AF65-F5344CB8AC3E}">
        <p14:creationId xmlns:p14="http://schemas.microsoft.com/office/powerpoint/2010/main" val="11007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19285" y="3160948"/>
            <a:ext cx="336113" cy="2528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36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89716" tIns="44858" rIns="89716" bIns="44858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318" y="1029164"/>
            <a:ext cx="3975791" cy="18216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 rot="21480000">
            <a:off x="3742137" y="1864963"/>
            <a:ext cx="476162" cy="45111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36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89716" tIns="44858" rIns="89716" bIns="44858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6213" y="3111184"/>
            <a:ext cx="3307195" cy="1501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7417" y="1541964"/>
            <a:ext cx="3557582" cy="16298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681828" y="2000378"/>
            <a:ext cx="102701" cy="874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36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89716" tIns="44858" rIns="89716" bIns="44858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7981150" y="2000378"/>
            <a:ext cx="121374" cy="874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36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89716" tIns="44858" rIns="89716" bIns="44858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989407" y="1856756"/>
            <a:ext cx="793602" cy="5619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36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89716" tIns="44858" rIns="89716" bIns="44858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1055399" y="3111182"/>
            <a:ext cx="3067355" cy="312302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sz="1400" dirty="0"/>
              <a:t>Emplacements réservés à l’organisation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5396" y="3413809"/>
            <a:ext cx="4783141" cy="566801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500" dirty="0"/>
              <a:t>Sur tout ce qui n’est pas rose, retrouvez le Logo ou la publicité de votre entreprise.</a:t>
            </a:r>
          </a:p>
        </p:txBody>
      </p:sp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9510" y="4979568"/>
            <a:ext cx="2595487" cy="195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0651" y="5182972"/>
            <a:ext cx="1538600" cy="154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95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7003" y="5485121"/>
            <a:ext cx="1306185" cy="98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5040096" y="307774"/>
            <a:ext cx="1746075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b="1" dirty="0" smtClean="0"/>
              <a:t>Démarquez-vous !</a:t>
            </a:r>
            <a:endParaRPr lang="fr-FR" b="1" dirty="0"/>
          </a:p>
        </p:txBody>
      </p:sp>
      <p:pic>
        <p:nvPicPr>
          <p:cNvPr id="17" name="Picture 2" descr="C:\Users\Caron\Desktop\logo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8914" y="6994658"/>
            <a:ext cx="410368" cy="346236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2522939" y="1015662"/>
            <a:ext cx="1901952" cy="110974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9-NOUS CONTACTER</a:t>
            </a:r>
          </a:p>
          <a:p>
            <a:endParaRPr lang="fr-FR" dirty="0" smtClean="0">
              <a:solidFill>
                <a:srgbClr val="E541E5"/>
              </a:solidFill>
            </a:endParaRPr>
          </a:p>
          <a:p>
            <a:endParaRPr lang="fr-FR" dirty="0" smtClean="0">
              <a:solidFill>
                <a:srgbClr val="E541E5"/>
              </a:solidFill>
            </a:endParaRPr>
          </a:p>
          <a:p>
            <a:endParaRPr lang="fr-FR" dirty="0">
              <a:solidFill>
                <a:srgbClr val="E541E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1064" y="2115326"/>
            <a:ext cx="7309669" cy="1364250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b="1" dirty="0" smtClean="0"/>
              <a:t>                                                              Par téléphone</a:t>
            </a:r>
          </a:p>
          <a:p>
            <a:endParaRPr lang="fr-FR" dirty="0" smtClean="0"/>
          </a:p>
          <a:p>
            <a:r>
              <a:rPr lang="fr-FR" i="1" dirty="0" smtClean="0"/>
              <a:t>Laurence </a:t>
            </a:r>
            <a:r>
              <a:rPr lang="fr-FR" b="1" i="1" dirty="0" smtClean="0"/>
              <a:t>Caron</a:t>
            </a:r>
            <a:r>
              <a:rPr lang="fr-FR" i="1" dirty="0" smtClean="0"/>
              <a:t> </a:t>
            </a:r>
            <a:r>
              <a:rPr lang="fr-FR" dirty="0" smtClean="0"/>
              <a:t>  </a:t>
            </a:r>
            <a:r>
              <a:rPr lang="fr-FR" dirty="0"/>
              <a:t>0687870966 </a:t>
            </a:r>
            <a:r>
              <a:rPr lang="fr-FR" dirty="0" smtClean="0"/>
              <a:t>                                         </a:t>
            </a:r>
            <a:r>
              <a:rPr lang="fr-FR" i="1" dirty="0" smtClean="0"/>
              <a:t>Isabelle </a:t>
            </a:r>
            <a:r>
              <a:rPr lang="fr-FR" b="1" i="1" dirty="0"/>
              <a:t>Clin</a:t>
            </a:r>
            <a:r>
              <a:rPr lang="fr-FR" i="1" dirty="0"/>
              <a:t>          </a:t>
            </a:r>
            <a:r>
              <a:rPr lang="fr-FR" dirty="0"/>
              <a:t>0683270799</a:t>
            </a:r>
            <a:endParaRPr lang="fr-FR" dirty="0" smtClean="0"/>
          </a:p>
          <a:p>
            <a:r>
              <a:rPr lang="fr-FR" i="1" dirty="0" smtClean="0"/>
              <a:t>Véronique </a:t>
            </a:r>
            <a:r>
              <a:rPr lang="fr-FR" b="1" i="1" dirty="0" smtClean="0"/>
              <a:t>Gay</a:t>
            </a:r>
            <a:r>
              <a:rPr lang="fr-FR" dirty="0" smtClean="0"/>
              <a:t>     0649235155                                         </a:t>
            </a:r>
            <a:r>
              <a:rPr lang="fr-FR" i="1" dirty="0" smtClean="0"/>
              <a:t>Cathy </a:t>
            </a:r>
            <a:r>
              <a:rPr lang="fr-FR" b="1" i="1" dirty="0" err="1"/>
              <a:t>Tabernero</a:t>
            </a:r>
            <a:r>
              <a:rPr lang="fr-FR" i="1" dirty="0"/>
              <a:t>  </a:t>
            </a:r>
            <a:r>
              <a:rPr lang="fr-FR" dirty="0"/>
              <a:t>0627637011</a:t>
            </a:r>
          </a:p>
          <a:p>
            <a:endParaRPr lang="fr-F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92891" y="4849310"/>
            <a:ext cx="5235573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b="1" dirty="0" smtClean="0"/>
              <a:t>  Et pour en savoir plus, suivez-nous sur les réseaux sociaux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1403" y="5401167"/>
            <a:ext cx="759368" cy="56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70649" y="5498216"/>
            <a:ext cx="1308694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#</a:t>
            </a:r>
            <a:r>
              <a:rPr lang="fr-FR" dirty="0" err="1" smtClean="0"/>
              <a:t>leskaracools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3971079" y="5985090"/>
            <a:ext cx="2666867" cy="600739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Blog:    </a:t>
            </a:r>
            <a:r>
              <a:rPr lang="fr-FR" dirty="0" err="1" smtClean="0"/>
              <a:t>leskarakalsdudser</a:t>
            </a:r>
            <a:endParaRPr lang="fr-FR" dirty="0" smtClean="0"/>
          </a:p>
          <a:p>
            <a:r>
              <a:rPr lang="fr-FR" dirty="0" smtClean="0"/>
              <a:t>Blog:    </a:t>
            </a:r>
            <a:r>
              <a:rPr lang="fr-FR" dirty="0" err="1" smtClean="0"/>
              <a:t>lescoolsoeuvrentroses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4116899" y="3534491"/>
            <a:ext cx="2449041" cy="855243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b="1" dirty="0" smtClean="0"/>
              <a:t>                 Par mail</a:t>
            </a:r>
          </a:p>
          <a:p>
            <a:endParaRPr lang="fr-FR" b="1" dirty="0" smtClean="0"/>
          </a:p>
          <a:p>
            <a:r>
              <a:rPr lang="fr-FR" dirty="0" smtClean="0"/>
              <a:t>    leskaracools@gmail.com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7037643" y="1065618"/>
            <a:ext cx="179698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endParaRPr lang="fr-FR"/>
          </a:p>
        </p:txBody>
      </p:sp>
      <p:pic>
        <p:nvPicPr>
          <p:cNvPr id="12" name="Picture 2" descr="C:\Users\Caron\Desktop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urenc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5716" y="608807"/>
            <a:ext cx="4394444" cy="6148047"/>
          </a:xfrm>
          <a:prstGeom prst="rect">
            <a:avLst/>
          </a:prstGeom>
        </p:spPr>
      </p:pic>
      <p:pic>
        <p:nvPicPr>
          <p:cNvPr id="3" name="Picture 2" descr="Cools inscription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88207" y="608807"/>
            <a:ext cx="4332207" cy="6148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60373" y="7061638"/>
            <a:ext cx="958387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Annexe 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2556" y="6967976"/>
            <a:ext cx="958387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Annexe 2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528892"/>
              </p:ext>
            </p:extLst>
          </p:nvPr>
        </p:nvGraphicFramePr>
        <p:xfrm>
          <a:off x="2940686" y="258451"/>
          <a:ext cx="4842875" cy="6998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5667119" imgH="8019810" progId="AcroExch.Document.7">
                  <p:embed/>
                </p:oleObj>
              </mc:Choice>
              <mc:Fallback>
                <p:oleObj name="Acrobat Document" r:id="rId3" imgW="5667119" imgH="80198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0686" y="258451"/>
                        <a:ext cx="4842875" cy="6998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CC1B800-8025-4AC5-A1C4-76A4D71AFE19}"/>
              </a:ext>
            </a:extLst>
          </p:cNvPr>
          <p:cNvSpPr/>
          <p:nvPr/>
        </p:nvSpPr>
        <p:spPr>
          <a:xfrm>
            <a:off x="510400" y="1034022"/>
            <a:ext cx="9674874" cy="3926251"/>
          </a:xfrm>
          <a:prstGeom prst="rect">
            <a:avLst/>
          </a:prstGeom>
        </p:spPr>
        <p:txBody>
          <a:bodyPr wrap="square" lIns="89716" tIns="44858" rIns="89716" bIns="44858">
            <a:spAutoFit/>
          </a:bodyPr>
          <a:lstStyle/>
          <a:p>
            <a:pPr>
              <a:buNone/>
            </a:pPr>
            <a:endParaRPr lang="fr-FR" sz="2000" dirty="0"/>
          </a:p>
          <a:p>
            <a:r>
              <a:rPr lang="fr-FR" sz="2400" b="1" dirty="0"/>
              <a:t>Sommaire</a:t>
            </a:r>
          </a:p>
          <a:p>
            <a:endParaRPr lang="fr-FR" sz="2000" b="1" dirty="0"/>
          </a:p>
          <a:p>
            <a:endParaRPr lang="fr-FR" sz="2000" b="1" dirty="0"/>
          </a:p>
          <a:p>
            <a:pPr>
              <a:buNone/>
            </a:pPr>
            <a:r>
              <a:rPr lang="fr-FR" b="1" dirty="0" smtClean="0"/>
              <a:t>  1- </a:t>
            </a:r>
            <a:r>
              <a:rPr lang="fr-FR" b="1" dirty="0"/>
              <a:t>Les </a:t>
            </a:r>
            <a:r>
              <a:rPr lang="fr-FR" b="1" dirty="0" err="1"/>
              <a:t>Karacools</a:t>
            </a:r>
            <a:r>
              <a:rPr lang="fr-FR" b="1" dirty="0"/>
              <a:t>, qui sont-elles ?  ……………………………………….          </a:t>
            </a:r>
            <a:r>
              <a:rPr lang="fr-FR" b="1" dirty="0" smtClean="0"/>
              <a:t>   Page </a:t>
            </a:r>
            <a:r>
              <a:rPr lang="fr-FR" b="1" dirty="0"/>
              <a:t>1</a:t>
            </a:r>
          </a:p>
          <a:p>
            <a:pPr>
              <a:buNone/>
            </a:pPr>
            <a:r>
              <a:rPr lang="fr-FR" b="1" dirty="0" smtClean="0"/>
              <a:t>  2- </a:t>
            </a:r>
            <a:r>
              <a:rPr lang="fr-FR" b="1" dirty="0"/>
              <a:t>Notre </a:t>
            </a:r>
            <a:r>
              <a:rPr lang="fr-FR" b="1" dirty="0" smtClean="0"/>
              <a:t>association </a:t>
            </a:r>
            <a:r>
              <a:rPr lang="fr-FR" b="1" dirty="0"/>
              <a:t>parlons-en! ……………………………………</a:t>
            </a:r>
            <a:r>
              <a:rPr lang="fr-FR" b="1" dirty="0" smtClean="0"/>
              <a:t>…..             </a:t>
            </a:r>
            <a:r>
              <a:rPr lang="fr-FR" b="1" dirty="0"/>
              <a:t>Page 2</a:t>
            </a:r>
          </a:p>
          <a:p>
            <a:pPr>
              <a:buNone/>
            </a:pPr>
            <a:r>
              <a:rPr lang="fr-FR" b="1" dirty="0" smtClean="0"/>
              <a:t>  3- </a:t>
            </a:r>
            <a:r>
              <a:rPr lang="fr-FR" b="1" dirty="0"/>
              <a:t>Le Trophée Rose des sables en quelques mots ……………</a:t>
            </a:r>
            <a:r>
              <a:rPr lang="fr-FR" b="1" dirty="0" smtClean="0"/>
              <a:t>….             Page </a:t>
            </a:r>
            <a:r>
              <a:rPr lang="fr-FR" b="1" dirty="0"/>
              <a:t>3</a:t>
            </a:r>
          </a:p>
          <a:p>
            <a:pPr>
              <a:buNone/>
            </a:pPr>
            <a:r>
              <a:rPr lang="fr-FR" b="1" dirty="0" smtClean="0"/>
              <a:t>  4- </a:t>
            </a:r>
            <a:r>
              <a:rPr lang="fr-FR" b="1" dirty="0"/>
              <a:t>L’aspect solidaire du rallye …………………………………………</a:t>
            </a:r>
            <a:r>
              <a:rPr lang="fr-FR" b="1" dirty="0" smtClean="0"/>
              <a:t>…..             </a:t>
            </a:r>
            <a:r>
              <a:rPr lang="fr-FR" b="1" dirty="0"/>
              <a:t>Page </a:t>
            </a:r>
            <a:r>
              <a:rPr lang="fr-FR" b="1" dirty="0" smtClean="0"/>
              <a:t>4 et 5</a:t>
            </a:r>
            <a:endParaRPr lang="fr-FR" b="1" dirty="0"/>
          </a:p>
          <a:p>
            <a:pPr>
              <a:buNone/>
            </a:pPr>
            <a:r>
              <a:rPr lang="fr-FR" b="1" dirty="0" smtClean="0"/>
              <a:t>  5- La </a:t>
            </a:r>
            <a:r>
              <a:rPr lang="fr-FR" b="1" dirty="0"/>
              <a:t>médiatisation du Trophée </a:t>
            </a:r>
            <a:r>
              <a:rPr lang="fr-FR" b="1" dirty="0" smtClean="0"/>
              <a:t>………………………………………….             Page </a:t>
            </a:r>
            <a:r>
              <a:rPr lang="fr-FR" b="1" dirty="0"/>
              <a:t>6</a:t>
            </a:r>
          </a:p>
          <a:p>
            <a:pPr>
              <a:buNone/>
            </a:pPr>
            <a:r>
              <a:rPr lang="fr-FR" b="1" dirty="0" smtClean="0"/>
              <a:t>  6- </a:t>
            </a:r>
            <a:r>
              <a:rPr lang="fr-FR" b="1" dirty="0"/>
              <a:t>Le budget ……………………………………………………………………</a:t>
            </a:r>
            <a:r>
              <a:rPr lang="fr-FR" b="1" dirty="0" smtClean="0"/>
              <a:t>….             </a:t>
            </a:r>
            <a:r>
              <a:rPr lang="fr-FR" b="1" dirty="0"/>
              <a:t>Page 7</a:t>
            </a:r>
          </a:p>
          <a:p>
            <a:pPr>
              <a:buNone/>
            </a:pPr>
            <a:r>
              <a:rPr lang="fr-FR" b="1" dirty="0" smtClean="0"/>
              <a:t>  7- </a:t>
            </a:r>
            <a:r>
              <a:rPr lang="fr-FR" b="1" dirty="0"/>
              <a:t>Embarquez avec nous! …………………………………………………</a:t>
            </a:r>
            <a:r>
              <a:rPr lang="fr-FR" b="1" dirty="0" smtClean="0"/>
              <a:t>…             </a:t>
            </a:r>
            <a:r>
              <a:rPr lang="fr-FR" b="1" dirty="0"/>
              <a:t>Page 8</a:t>
            </a:r>
          </a:p>
          <a:p>
            <a:pPr>
              <a:buNone/>
            </a:pPr>
            <a:r>
              <a:rPr lang="fr-FR" b="1" dirty="0" smtClean="0"/>
              <a:t>  8- </a:t>
            </a:r>
            <a:r>
              <a:rPr lang="fr-FR" b="1" dirty="0"/>
              <a:t>Comment nous soutenir ? ……………………………………………</a:t>
            </a:r>
            <a:r>
              <a:rPr lang="fr-FR" b="1" dirty="0" smtClean="0"/>
              <a:t>…             </a:t>
            </a:r>
            <a:r>
              <a:rPr lang="fr-FR" b="1" dirty="0"/>
              <a:t>Page 9</a:t>
            </a:r>
          </a:p>
          <a:p>
            <a:pPr>
              <a:buNone/>
            </a:pPr>
            <a:r>
              <a:rPr lang="fr-FR" b="1" dirty="0" smtClean="0"/>
              <a:t>  9- </a:t>
            </a:r>
            <a:r>
              <a:rPr lang="fr-FR" b="1" dirty="0"/>
              <a:t>Nous contacter ……………………………………………………………</a:t>
            </a:r>
            <a:r>
              <a:rPr lang="fr-FR" b="1" dirty="0" smtClean="0"/>
              <a:t>….            Page10 </a:t>
            </a:r>
          </a:p>
          <a:p>
            <a:pPr>
              <a:buNone/>
            </a:pPr>
            <a:r>
              <a:rPr lang="fr-FR" b="1" dirty="0" smtClean="0"/>
              <a:t> 10- Annexes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132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1213" y="506490"/>
            <a:ext cx="4606148" cy="398375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pPr algn="ctr" defTabSz="399976">
              <a:defRPr/>
            </a:pPr>
            <a:r>
              <a:rPr lang="fr-FR" sz="2000" dirty="0">
                <a:solidFill>
                  <a:srgbClr val="000000"/>
                </a:solidFill>
                <a:latin typeface="Calibri"/>
              </a:rPr>
              <a:t>1-LES KARACOOLS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743" y="2513317"/>
            <a:ext cx="2230056" cy="3552980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pPr defTabSz="399976">
              <a:defRPr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Les </a:t>
            </a:r>
            <a:r>
              <a:rPr lang="fr-FR" sz="1400" b="1" dirty="0" err="1">
                <a:solidFill>
                  <a:prstClr val="black"/>
                </a:solidFill>
                <a:latin typeface="Calibri"/>
              </a:rPr>
              <a:t>Karakals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du </a:t>
            </a:r>
            <a:r>
              <a:rPr lang="fr-FR" sz="1400" b="1" dirty="0" err="1">
                <a:solidFill>
                  <a:prstClr val="black"/>
                </a:solidFill>
                <a:latin typeface="Calibri"/>
              </a:rPr>
              <a:t>D’sert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  </a:t>
            </a:r>
          </a:p>
          <a:p>
            <a:pPr defTabSz="399976">
              <a:defRPr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       Equipage 168</a:t>
            </a:r>
          </a:p>
          <a:p>
            <a:pPr defTabSz="399976">
              <a:defRPr/>
            </a:pPr>
            <a:endParaRPr lang="fr-FR" sz="1300" b="1" dirty="0">
              <a:solidFill>
                <a:prstClr val="black"/>
              </a:solidFill>
              <a:latin typeface="Calibri"/>
            </a:endParaRPr>
          </a:p>
          <a:p>
            <a:pPr defTabSz="399976">
              <a:defRPr/>
            </a:pPr>
            <a:r>
              <a:rPr lang="fr-FR" sz="1400" dirty="0">
                <a:solidFill>
                  <a:srgbClr val="0000FF"/>
                </a:solidFill>
                <a:latin typeface="Calibri"/>
              </a:rPr>
              <a:t>Pilote :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Laurence Caron</a:t>
            </a:r>
          </a:p>
          <a:p>
            <a:pPr defTabSz="399976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                52 ans</a:t>
            </a:r>
          </a:p>
          <a:p>
            <a:pPr defTabSz="399976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            2 garçons</a:t>
            </a:r>
          </a:p>
          <a:p>
            <a:pPr defTabSz="399976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Vdi pour la société  </a:t>
            </a:r>
            <a:r>
              <a:rPr lang="fr-FR" sz="1400" dirty="0" err="1">
                <a:solidFill>
                  <a:prstClr val="black"/>
                </a:solidFill>
                <a:latin typeface="Calibri"/>
              </a:rPr>
              <a:t>Enjo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defTabSz="399976">
              <a:defRPr/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defTabSz="399976">
              <a:defRPr/>
            </a:pPr>
            <a:r>
              <a:rPr lang="fr-FR" sz="1400" dirty="0" err="1">
                <a:solidFill>
                  <a:srgbClr val="0000FF"/>
                </a:solidFill>
                <a:latin typeface="Calibri"/>
              </a:rPr>
              <a:t>Co-pilote</a:t>
            </a:r>
            <a:r>
              <a:rPr lang="fr-FR" sz="1400" dirty="0">
                <a:solidFill>
                  <a:srgbClr val="0000FF"/>
                </a:solidFill>
                <a:latin typeface="Calibri"/>
              </a:rPr>
              <a:t>: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Cathy </a:t>
            </a:r>
            <a:r>
              <a:rPr lang="fr-FR" sz="1400" dirty="0" err="1">
                <a:solidFill>
                  <a:prstClr val="black"/>
                </a:solidFill>
                <a:latin typeface="Calibri"/>
              </a:rPr>
              <a:t>Tabernero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 defTabSz="399976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                55 ans </a:t>
            </a:r>
          </a:p>
          <a:p>
            <a:pPr defTabSz="399976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             2 garçons </a:t>
            </a:r>
          </a:p>
          <a:p>
            <a:pPr defTabSz="399976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   Animatrice et conseils</a:t>
            </a:r>
          </a:p>
          <a:p>
            <a:pPr defTabSz="399976"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        en communication</a:t>
            </a:r>
          </a:p>
          <a:p>
            <a:pPr defTabSz="399976">
              <a:defRPr/>
            </a:pPr>
            <a:endParaRPr lang="fr-FR" sz="1300" dirty="0">
              <a:solidFill>
                <a:prstClr val="black"/>
              </a:solidFill>
              <a:latin typeface="Calibri"/>
            </a:endParaRPr>
          </a:p>
          <a:p>
            <a:pPr defTabSz="399976">
              <a:defRPr/>
            </a:pPr>
            <a:endParaRPr lang="fr-FR" sz="1300" dirty="0">
              <a:solidFill>
                <a:prstClr val="black"/>
              </a:solidFill>
              <a:latin typeface="Calibri"/>
            </a:endParaRPr>
          </a:p>
          <a:p>
            <a:pPr defTabSz="399976">
              <a:defRPr/>
            </a:pPr>
            <a:r>
              <a:rPr lang="fr-FR" sz="1300" dirty="0">
                <a:solidFill>
                  <a:prstClr val="black"/>
                </a:solidFill>
                <a:latin typeface="Calibri"/>
              </a:rPr>
              <a:t>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6994" y="2457114"/>
            <a:ext cx="2566904" cy="2942167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pPr defTabSz="399976">
              <a:defRPr/>
            </a:pPr>
            <a:r>
              <a:rPr lang="fr-FR" sz="1400" b="1" dirty="0">
                <a:solidFill>
                  <a:srgbClr val="000000"/>
                </a:solidFill>
                <a:latin typeface="Calibri"/>
              </a:rPr>
              <a:t>Les Cools </a:t>
            </a:r>
            <a:r>
              <a:rPr lang="fr-FR" sz="1400" b="1" dirty="0" err="1">
                <a:solidFill>
                  <a:srgbClr val="000000"/>
                </a:solidFill>
                <a:latin typeface="Calibri"/>
              </a:rPr>
              <a:t>Oeuvrent</a:t>
            </a:r>
            <a:r>
              <a:rPr lang="fr-FR" sz="1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400" b="1" dirty="0">
                <a:solidFill>
                  <a:srgbClr val="000000"/>
                </a:solidFill>
                <a:latin typeface="Calibri"/>
              </a:rPr>
              <a:t>Roses:</a:t>
            </a:r>
          </a:p>
          <a:p>
            <a:pPr defTabSz="399976">
              <a:defRPr/>
            </a:pPr>
            <a:r>
              <a:rPr lang="fr-FR" sz="1400" b="1" dirty="0">
                <a:solidFill>
                  <a:srgbClr val="000000"/>
                </a:solidFill>
                <a:latin typeface="Calibri"/>
              </a:rPr>
              <a:t>       Equipage 170</a:t>
            </a:r>
          </a:p>
          <a:p>
            <a:pPr defTabSz="399976">
              <a:defRPr/>
            </a:pPr>
            <a:endParaRPr lang="fr-FR" sz="1300" b="1" dirty="0">
              <a:solidFill>
                <a:srgbClr val="000000"/>
              </a:solidFill>
              <a:latin typeface="Calibri"/>
            </a:endParaRPr>
          </a:p>
          <a:p>
            <a:pPr defTabSz="399976">
              <a:defRPr/>
            </a:pPr>
            <a:r>
              <a:rPr lang="fr-FR" sz="13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Calibri"/>
              </a:rPr>
              <a:t>Pilote </a:t>
            </a:r>
            <a:r>
              <a:rPr lang="fr-FR" sz="1400" dirty="0">
                <a:solidFill>
                  <a:srgbClr val="E541E5"/>
                </a:solidFill>
                <a:latin typeface="Calibri"/>
              </a:rPr>
              <a:t>:  </a:t>
            </a:r>
            <a:r>
              <a:rPr lang="fr-FR" sz="1400" dirty="0">
                <a:solidFill>
                  <a:srgbClr val="000000"/>
                </a:solidFill>
                <a:latin typeface="Calibri"/>
              </a:rPr>
              <a:t>Isabelle Clin</a:t>
            </a:r>
          </a:p>
          <a:p>
            <a:pPr defTabSz="399976">
              <a:defRPr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                     54 ans </a:t>
            </a:r>
          </a:p>
          <a:p>
            <a:pPr defTabSz="399976">
              <a:defRPr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           1 fille et 3 garçons</a:t>
            </a:r>
          </a:p>
          <a:p>
            <a:pPr defTabSz="399976">
              <a:defRPr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               Enseignante</a:t>
            </a:r>
          </a:p>
          <a:p>
            <a:pPr defTabSz="399976">
              <a:defRPr/>
            </a:pPr>
            <a:endParaRPr lang="fr-FR" sz="1400" b="1" dirty="0">
              <a:solidFill>
                <a:srgbClr val="000000"/>
              </a:solidFill>
              <a:latin typeface="Calibri"/>
            </a:endParaRPr>
          </a:p>
          <a:p>
            <a:pPr defTabSz="399976">
              <a:defRPr/>
            </a:pPr>
            <a:r>
              <a:rPr lang="fr-FR" sz="1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400" dirty="0" err="1">
                <a:solidFill>
                  <a:srgbClr val="0000FF"/>
                </a:solidFill>
                <a:latin typeface="Calibri"/>
              </a:rPr>
              <a:t>Co-pilote</a:t>
            </a:r>
            <a:r>
              <a:rPr lang="fr-FR" sz="1400" dirty="0">
                <a:solidFill>
                  <a:srgbClr val="E541E5"/>
                </a:solidFill>
                <a:latin typeface="Calibri"/>
              </a:rPr>
              <a:t>:  </a:t>
            </a:r>
            <a:r>
              <a:rPr lang="fr-FR" sz="1400" dirty="0">
                <a:solidFill>
                  <a:srgbClr val="000000"/>
                </a:solidFill>
                <a:latin typeface="Calibri"/>
              </a:rPr>
              <a:t>Véronique Gay</a:t>
            </a:r>
          </a:p>
          <a:p>
            <a:pPr defTabSz="399976">
              <a:defRPr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                     53 ans</a:t>
            </a:r>
          </a:p>
          <a:p>
            <a:pPr defTabSz="399976">
              <a:defRPr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        1 garçon et 2 filles </a:t>
            </a:r>
          </a:p>
          <a:p>
            <a:pPr defTabSz="399976">
              <a:defRPr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    Retraitée de la défense  </a:t>
            </a:r>
          </a:p>
          <a:p>
            <a:pPr defTabSz="399976">
              <a:defRPr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            Armée de l’air</a:t>
            </a:r>
            <a:endParaRPr lang="fr-FR" sz="1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1214" y="3705568"/>
            <a:ext cx="1122507" cy="333649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pPr defTabSz="399976">
              <a:defRPr/>
            </a:pPr>
            <a:r>
              <a:rPr lang="fr-FR" sz="1500" b="1" dirty="0">
                <a:solidFill>
                  <a:srgbClr val="3333FF"/>
                </a:solidFill>
                <a:latin typeface="Calibri"/>
              </a:rPr>
              <a:t>Cathy</a:t>
            </a:r>
            <a:endParaRPr lang="fr-FR" sz="1500" dirty="0">
              <a:solidFill>
                <a:srgbClr val="1C3264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1676" y="1293043"/>
            <a:ext cx="404583" cy="329269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pPr defTabSz="399976">
              <a:defRPr/>
            </a:pPr>
            <a:r>
              <a:rPr lang="fr-FR" sz="1500" b="1" dirty="0">
                <a:solidFill>
                  <a:srgbClr val="3333FF"/>
                </a:solidFill>
                <a:latin typeface="Calibri"/>
              </a:rPr>
              <a:t>Isa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22218" y="3665087"/>
            <a:ext cx="551461" cy="329269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pPr defTabSz="399976">
              <a:defRPr/>
            </a:pPr>
            <a:r>
              <a:rPr lang="fr-FR" sz="1500" b="1" dirty="0">
                <a:solidFill>
                  <a:srgbClr val="3333FF"/>
                </a:solidFill>
                <a:latin typeface="Calibri"/>
              </a:rPr>
              <a:t>Véro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1428" y="6423581"/>
            <a:ext cx="459957" cy="329269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pPr defTabSz="399976">
              <a:defRPr/>
            </a:pPr>
            <a:r>
              <a:rPr lang="fr-FR" sz="1500" b="1" dirty="0">
                <a:solidFill>
                  <a:srgbClr val="3333FF"/>
                </a:solidFill>
                <a:latin typeface="Calibri"/>
              </a:rPr>
              <a:t>Lau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1208" y="3665087"/>
            <a:ext cx="179698" cy="329269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pPr defTabSz="399976">
              <a:defRPr/>
            </a:pPr>
            <a:endParaRPr lang="fr-FR" sz="15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A109EBD-E013-464B-81B2-5F2EC1A83F4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28948" r="24926" b="511"/>
          <a:stretch/>
        </p:blipFill>
        <p:spPr bwMode="auto">
          <a:xfrm>
            <a:off x="3783473" y="1831777"/>
            <a:ext cx="3438732" cy="4333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191606" y="6952362"/>
            <a:ext cx="285184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1026" name="Picture 2" descr="C:\Users\Caron\Desktop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5419" y="1217609"/>
            <a:ext cx="3041401" cy="398375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       Qui sont les </a:t>
            </a:r>
            <a:r>
              <a:rPr lang="fr-FR" sz="2000" dirty="0" err="1">
                <a:solidFill>
                  <a:srgbClr val="000000"/>
                </a:solidFill>
              </a:rPr>
              <a:t>Karacools</a:t>
            </a:r>
            <a:r>
              <a:rPr lang="fr-FR" sz="20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1429" y="2185461"/>
            <a:ext cx="9133540" cy="4112887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500" b="1" dirty="0"/>
              <a:t>			</a:t>
            </a:r>
            <a:r>
              <a:rPr lang="fr-FR" sz="1400" dirty="0"/>
              <a:t>		4 femmes unies dans l’alchimie de l’amitié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500" b="1" dirty="0"/>
              <a:t>Leurs forces</a:t>
            </a:r>
            <a:r>
              <a:rPr lang="fr-FR" sz="1400" dirty="0"/>
              <a:t>	           un enthousiasme à toute épreuve, des idées communes et des pensées différentes,</a:t>
            </a:r>
          </a:p>
          <a:p>
            <a:r>
              <a:rPr lang="fr-FR" sz="1400" dirty="0"/>
              <a:t>			           une empathie profonde, de l’action et de la cohérence, un rapport de confiance et de     				       		bienveillance.</a:t>
            </a:r>
          </a:p>
          <a:p>
            <a:endParaRPr lang="fr-FR" sz="1400" dirty="0"/>
          </a:p>
          <a:p>
            <a:r>
              <a:rPr lang="fr-FR" sz="1500" b="1" dirty="0"/>
              <a:t>Oser </a:t>
            </a:r>
            <a:r>
              <a:rPr lang="fr-FR" sz="1500" dirty="0"/>
              <a:t>	</a:t>
            </a:r>
            <a:r>
              <a:rPr lang="fr-FR" sz="1400" dirty="0"/>
              <a:t>			est un verbe qu’elles conjuguent avec aisance pour ce nouveau challenge qui allie</a:t>
            </a:r>
          </a:p>
          <a:p>
            <a:r>
              <a:rPr lang="fr-FR" sz="1400" dirty="0"/>
              <a:t>				Solidarité, Respect, Volonté, Courage et Dépassement de soi. 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     Dans ce sport à l’univers généralement masculin, elles veulent, à travers ce nouveau défi, mettre en lumière leur</a:t>
            </a:r>
          </a:p>
          <a:p>
            <a:r>
              <a:rPr lang="fr-FR" sz="1400" dirty="0"/>
              <a:t>     capacité à traverser le désert marocain et ses dunes, pallier aux ennuis mécaniques, survivre à l’épreuve marathon </a:t>
            </a:r>
          </a:p>
          <a:p>
            <a:r>
              <a:rPr lang="fr-FR" sz="1400" dirty="0"/>
              <a:t>     en </a:t>
            </a:r>
            <a:r>
              <a:rPr lang="fr-FR" sz="1400" dirty="0"/>
              <a:t>autonomie </a:t>
            </a:r>
            <a:r>
              <a:rPr lang="fr-FR" sz="1400" dirty="0"/>
              <a:t>dont l’unique objectif est le soutien et la valorisation des êtres humains. </a:t>
            </a:r>
          </a:p>
        </p:txBody>
      </p:sp>
      <p:pic>
        <p:nvPicPr>
          <p:cNvPr id="6" name="Picture 2" descr="C:\Users\Caron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6561" y="902525"/>
            <a:ext cx="2574798" cy="398375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2-NOTRE ASSOCIATION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389" y="1666876"/>
            <a:ext cx="8992015" cy="1958091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b="1" dirty="0" smtClean="0"/>
              <a:t>« Les </a:t>
            </a:r>
            <a:r>
              <a:rPr lang="fr-FR" b="1" dirty="0" err="1" smtClean="0"/>
              <a:t>Karacools</a:t>
            </a:r>
            <a:r>
              <a:rPr lang="fr-FR" b="1" dirty="0" smtClean="0"/>
              <a:t> »</a:t>
            </a:r>
          </a:p>
          <a:p>
            <a:endParaRPr lang="fr-FR" dirty="0" smtClean="0"/>
          </a:p>
          <a:p>
            <a:r>
              <a:rPr lang="fr-FR" sz="1400" dirty="0"/>
              <a:t>De type 1901 à but non lucratif, cette association est le moyen pour nous, de financer ce rallye </a:t>
            </a:r>
            <a:r>
              <a:rPr lang="fr-FR" sz="1400" b="1" dirty="0"/>
              <a:t>en toute transparence</a:t>
            </a:r>
          </a:p>
          <a:p>
            <a:r>
              <a:rPr lang="fr-FR" sz="1400" dirty="0"/>
              <a:t>avec nos sponsors et partenaires.</a:t>
            </a:r>
          </a:p>
          <a:p>
            <a:r>
              <a:rPr lang="fr-FR" sz="1400" dirty="0"/>
              <a:t>Elle nous permettra également d’organiser des événements afin de récolter des dons numéraires et matériels dans un cadre légal. </a:t>
            </a:r>
          </a:p>
          <a:p>
            <a:r>
              <a:rPr lang="fr-FR" sz="1400" dirty="0"/>
              <a:t>Si les dons recueillis sont supérieurs à notre budget, l’excédent sera intégralement reversé aux différentes associations.</a:t>
            </a:r>
          </a:p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0183794" y="6981069"/>
            <a:ext cx="285184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3361346" y="6923449"/>
            <a:ext cx="700823" cy="312318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400" dirty="0"/>
              <a:t>Cathy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5142" y="6981059"/>
            <a:ext cx="605257" cy="312318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400" dirty="0"/>
              <a:t>Véro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5040" y="6981058"/>
            <a:ext cx="434895" cy="312318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400" dirty="0"/>
              <a:t>Isa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324" y="3633972"/>
            <a:ext cx="2521983" cy="566821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500" b="1" dirty="0"/>
              <a:t>Les Cools </a:t>
            </a:r>
            <a:r>
              <a:rPr lang="fr-FR" sz="1500" b="1" dirty="0" err="1"/>
              <a:t>Oeuvrent</a:t>
            </a:r>
            <a:r>
              <a:rPr lang="fr-FR" sz="1500" b="1" dirty="0"/>
              <a:t> Roses</a:t>
            </a:r>
          </a:p>
          <a:p>
            <a:r>
              <a:rPr lang="fr-FR" sz="1500" b="1" dirty="0"/>
              <a:t>           </a:t>
            </a:r>
            <a:r>
              <a:rPr lang="fr-FR" sz="1500" dirty="0"/>
              <a:t>équipage 170</a:t>
            </a:r>
            <a:endParaRPr lang="fr-FR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52505" y="3694495"/>
            <a:ext cx="2154538" cy="566821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500" b="1" dirty="0"/>
              <a:t>Les </a:t>
            </a:r>
            <a:r>
              <a:rPr lang="fr-FR" sz="1500" b="1" dirty="0" err="1"/>
              <a:t>Karakals</a:t>
            </a:r>
            <a:r>
              <a:rPr lang="fr-FR" sz="1500" b="1" dirty="0"/>
              <a:t> du </a:t>
            </a:r>
            <a:r>
              <a:rPr lang="fr-FR" sz="1500" b="1" dirty="0" err="1"/>
              <a:t>D’ser</a:t>
            </a:r>
            <a:endParaRPr lang="fr-FR" sz="1500" b="1" dirty="0"/>
          </a:p>
          <a:p>
            <a:r>
              <a:rPr lang="fr-FR" sz="1500" dirty="0"/>
              <a:t>      équipage 168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2512" y="6897635"/>
            <a:ext cx="503393" cy="312318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400" dirty="0"/>
              <a:t>Lau</a:t>
            </a:r>
          </a:p>
        </p:txBody>
      </p:sp>
      <p:pic>
        <p:nvPicPr>
          <p:cNvPr id="16" name="Picture 1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235" y="4405547"/>
            <a:ext cx="1934306" cy="2475701"/>
          </a:xfrm>
          <a:prstGeom prst="rect">
            <a:avLst/>
          </a:prstGeom>
        </p:spPr>
      </p:pic>
      <p:pic>
        <p:nvPicPr>
          <p:cNvPr id="20" name="Picture 19" descr="la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927" y="4269500"/>
            <a:ext cx="2384834" cy="2601201"/>
          </a:xfrm>
          <a:prstGeom prst="rect">
            <a:avLst/>
          </a:prstGeom>
        </p:spPr>
      </p:pic>
      <p:pic>
        <p:nvPicPr>
          <p:cNvPr id="21" name="Picture 20" descr="ve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901" y="4447748"/>
            <a:ext cx="2313725" cy="2475701"/>
          </a:xfrm>
          <a:prstGeom prst="rect">
            <a:avLst/>
          </a:prstGeom>
        </p:spPr>
      </p:pic>
      <p:pic>
        <p:nvPicPr>
          <p:cNvPr id="22" name="Picture 21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80" y="4405546"/>
            <a:ext cx="2152316" cy="25179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24744" y="3762953"/>
            <a:ext cx="179698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670" y="1065369"/>
            <a:ext cx="6400450" cy="719507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sz="2400" dirty="0">
                <a:solidFill>
                  <a:srgbClr val="000000"/>
                </a:solidFill>
              </a:rPr>
              <a:t>3-</a:t>
            </a:r>
            <a:r>
              <a:rPr lang="fr-FR" sz="2000" dirty="0">
                <a:solidFill>
                  <a:srgbClr val="000000"/>
                </a:solidFill>
              </a:rPr>
              <a:t>LE TROPHEE ROSES DES SABLES EN QUELQUES MOTS…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596761" y="2239471"/>
            <a:ext cx="4122984" cy="332893"/>
          </a:xfrm>
          <a:prstGeom prst="rect">
            <a:avLst/>
          </a:prstGeom>
        </p:spPr>
        <p:txBody>
          <a:bodyPr wrap="square" lIns="89716" tIns="44858" rIns="89716" bIns="44858">
            <a:spAutoFit/>
          </a:bodyPr>
          <a:lstStyle/>
          <a:p>
            <a:pPr lvl="0"/>
            <a:r>
              <a:rPr lang="en-US" sz="1500" b="1" dirty="0"/>
              <a:t>    UNE AVENTURE SOLIDAIRE</a:t>
            </a:r>
          </a:p>
        </p:txBody>
      </p:sp>
      <p:pic>
        <p:nvPicPr>
          <p:cNvPr id="9" name="Picture 8" descr="LS01278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899" y="924766"/>
            <a:ext cx="1780262" cy="11227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02025" y="6924408"/>
            <a:ext cx="285184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656122" y="3277711"/>
            <a:ext cx="8852972" cy="3247571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pPr algn="ctr"/>
            <a:r>
              <a:rPr lang="fr-FR" sz="1400" dirty="0"/>
              <a:t>Créé en 2000, à l’initiative de Jean-Jacques et Géraldine Rey, le Trophée Roses des Sables est une</a:t>
            </a:r>
          </a:p>
          <a:p>
            <a:pPr algn="ctr"/>
            <a:r>
              <a:rPr lang="fr-FR" sz="1400" dirty="0"/>
              <a:t>compétition </a:t>
            </a:r>
            <a:r>
              <a:rPr lang="fr-FR" sz="1400" b="1" dirty="0"/>
              <a:t>exclusivement réservée aux femmes.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Issu de </a:t>
            </a:r>
            <a:r>
              <a:rPr lang="fr-FR" sz="1400" b="1" dirty="0"/>
              <a:t>la pure tradition des rallyes raids africains</a:t>
            </a:r>
            <a:r>
              <a:rPr lang="fr-FR" sz="1400" dirty="0"/>
              <a:t>, le Trophée Roses des Sables est avant tout une </a:t>
            </a:r>
          </a:p>
          <a:p>
            <a:pPr algn="ctr"/>
            <a:r>
              <a:rPr lang="fr-FR" sz="1400" dirty="0"/>
              <a:t>course d’orientation. </a:t>
            </a:r>
          </a:p>
          <a:p>
            <a:pPr algn="ctr"/>
            <a:r>
              <a:rPr lang="fr-FR" sz="1400" b="1" dirty="0"/>
              <a:t>Pas de notion de vitesse</a:t>
            </a:r>
            <a:r>
              <a:rPr lang="fr-FR" sz="1400" dirty="0"/>
              <a:t>, l’objectif est de rallier l’étape du jour exclusivement à l’aide d’un road-book,</a:t>
            </a:r>
          </a:p>
          <a:p>
            <a:pPr algn="ctr"/>
            <a:r>
              <a:rPr lang="fr-FR" sz="1400" dirty="0"/>
              <a:t>d’une carte et d’une boussole, en respectant les différents contrôles de passage (CP).</a:t>
            </a:r>
          </a:p>
          <a:p>
            <a:pPr algn="ctr"/>
            <a:endParaRPr lang="fr-FR" sz="1400" dirty="0"/>
          </a:p>
          <a:p>
            <a:pPr algn="ctr"/>
            <a:r>
              <a:rPr lang="fr-FR" sz="1400" b="1" dirty="0"/>
              <a:t>La philosophie de ce Trophée</a:t>
            </a:r>
            <a:r>
              <a:rPr lang="fr-FR" sz="1400" dirty="0"/>
              <a:t>, réside dans sa dimension humaine et solidaire.</a:t>
            </a:r>
          </a:p>
          <a:p>
            <a:pPr algn="ctr"/>
            <a:r>
              <a:rPr lang="fr-FR" sz="1400" dirty="0"/>
              <a:t>Les coffres de nos voitures ne seront pas uniquement remplis de bagages destinés à la course,</a:t>
            </a:r>
          </a:p>
          <a:p>
            <a:pPr algn="ctr"/>
            <a:r>
              <a:rPr lang="fr-FR" sz="1400" dirty="0"/>
              <a:t>mais majoritairement de dons destinés aux enfants défavorisés du grand sud marocain.</a:t>
            </a:r>
          </a:p>
          <a:p>
            <a:pPr algn="ctr"/>
            <a:r>
              <a:rPr lang="fr-FR" sz="1400" dirty="0"/>
              <a:t>En outre, nous participerons aussi à plusieurs actions de solidarité dans des causes françaises et québécoises.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11" name="Picture 2" descr="C:\Users\Caron\Desktop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9729" y="6958624"/>
            <a:ext cx="285184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2017899" y="239506"/>
            <a:ext cx="5763238" cy="397153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4-L’ASPECT SOLIDAIRE </a:t>
            </a:r>
            <a:r>
              <a:rPr lang="fr-FR" sz="2000" dirty="0">
                <a:solidFill>
                  <a:srgbClr val="FF46FA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7204" y="1056602"/>
            <a:ext cx="3138577" cy="348019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dirty="0" smtClean="0"/>
              <a:t>Le rallye soutient </a:t>
            </a:r>
            <a:r>
              <a:rPr lang="fr-FR" u="sng" dirty="0" smtClean="0"/>
              <a:t>3 associations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295495" y="2069198"/>
            <a:ext cx="8283545" cy="787391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400" dirty="0"/>
              <a:t>L’ association </a:t>
            </a:r>
            <a:r>
              <a:rPr lang="fr-FR" sz="1400" b="1" dirty="0">
                <a:solidFill>
                  <a:srgbClr val="0000FF"/>
                </a:solidFill>
              </a:rPr>
              <a:t> </a:t>
            </a:r>
            <a:r>
              <a:rPr lang="fr-FR" sz="1400" b="1" dirty="0">
                <a:solidFill>
                  <a:srgbClr val="000000"/>
                </a:solidFill>
              </a:rPr>
              <a:t>Enfants du désert</a:t>
            </a:r>
            <a:r>
              <a:rPr lang="fr-FR" sz="1400" b="1" dirty="0">
                <a:solidFill>
                  <a:srgbClr val="FF33FF"/>
                </a:solidFill>
              </a:rPr>
              <a:t>  </a:t>
            </a:r>
            <a:r>
              <a:rPr lang="fr-FR" sz="1400" dirty="0"/>
              <a:t>existe depuis 2005 et s’engage pour une cause qui porte sens:</a:t>
            </a:r>
            <a:endParaRPr lang="fr-FR" sz="1400" b="1" dirty="0"/>
          </a:p>
          <a:p>
            <a:r>
              <a:rPr lang="fr-FR" sz="1400" b="1" dirty="0"/>
              <a:t>                      l’accès à l’éducation des enfants du sud marocain.</a:t>
            </a:r>
          </a:p>
          <a:p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57195" y="3069218"/>
            <a:ext cx="8900172" cy="605254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halkduster"/>
                <a:cs typeface="Chalkduster"/>
              </a:rPr>
              <a:t>«</a:t>
            </a:r>
            <a:r>
              <a:rPr lang="fr-FR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Apprendre à lire, écrire, compter : </a:t>
            </a:r>
          </a:p>
          <a:p>
            <a:r>
              <a:rPr lang="fr-FR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                                          un droit qui doit </a:t>
            </a:r>
            <a:r>
              <a:rPr lang="fr-FR" dirty="0" smtClean="0">
                <a:solidFill>
                  <a:srgbClr val="000000"/>
                </a:solidFill>
                <a:latin typeface="Chalkduster"/>
                <a:cs typeface="Chalkduster"/>
              </a:rPr>
              <a:t>être accessible à tous…. »</a:t>
            </a:r>
            <a:endParaRPr lang="fr-FR" dirty="0">
              <a:solidFill>
                <a:srgbClr val="000000"/>
              </a:solidFill>
              <a:latin typeface="Chalkduster"/>
              <a:cs typeface="Chalkduste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72218" y="4213936"/>
            <a:ext cx="7517710" cy="2993072"/>
          </a:xfrm>
          <a:prstGeom prst="rect">
            <a:avLst/>
          </a:prstGeom>
        </p:spPr>
        <p:txBody>
          <a:bodyPr wrap="square" lIns="89716" tIns="44858" rIns="89716" bIns="44858">
            <a:spAutoFit/>
          </a:bodyPr>
          <a:lstStyle/>
          <a:p>
            <a:pPr algn="ctr"/>
            <a:r>
              <a:rPr lang="en-US" b="1" dirty="0" smtClean="0"/>
              <a:t>.</a:t>
            </a:r>
            <a:r>
              <a:rPr lang="en-US" sz="1400" b="1" dirty="0"/>
              <a:t>Construction et </a:t>
            </a:r>
            <a:r>
              <a:rPr lang="en-US" sz="1400" b="1" dirty="0" err="1"/>
              <a:t>équipement</a:t>
            </a:r>
            <a:r>
              <a:rPr lang="en-US" sz="1400" b="1" dirty="0"/>
              <a:t> </a:t>
            </a:r>
            <a:r>
              <a:rPr lang="en-US" sz="1400" b="1" dirty="0" err="1"/>
              <a:t>d’écoles</a:t>
            </a:r>
            <a:r>
              <a:rPr lang="en-US" sz="1400" dirty="0"/>
              <a:t>, </a:t>
            </a:r>
            <a:r>
              <a:rPr lang="en-US" sz="1400" dirty="0" err="1"/>
              <a:t>création</a:t>
            </a:r>
            <a:r>
              <a:rPr lang="en-US" sz="1400" dirty="0"/>
              <a:t> de </a:t>
            </a:r>
            <a:r>
              <a:rPr lang="en-US" sz="1400" dirty="0" err="1"/>
              <a:t>jardins</a:t>
            </a:r>
            <a:r>
              <a:rPr lang="en-US" sz="1400" dirty="0"/>
              <a:t> </a:t>
            </a:r>
            <a:r>
              <a:rPr lang="en-US" sz="1400" dirty="0" err="1"/>
              <a:t>d’enfants</a:t>
            </a:r>
            <a:r>
              <a:rPr lang="en-US" sz="1400" dirty="0"/>
              <a:t> au </a:t>
            </a:r>
            <a:r>
              <a:rPr lang="en-US" sz="1400" dirty="0" err="1"/>
              <a:t>sein</a:t>
            </a:r>
            <a:r>
              <a:rPr lang="en-US" sz="1400" dirty="0"/>
              <a:t> de </a:t>
            </a:r>
            <a:r>
              <a:rPr lang="en-US" sz="1400" dirty="0" err="1"/>
              <a:t>garderies</a:t>
            </a:r>
            <a:endParaRPr lang="en-US" sz="1400" dirty="0"/>
          </a:p>
          <a:p>
            <a:pPr algn="ctr"/>
            <a:endParaRPr lang="en-US" sz="1400" dirty="0"/>
          </a:p>
          <a:p>
            <a:pPr algn="ctr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Mise</a:t>
            </a:r>
            <a:r>
              <a:rPr lang="en-US" sz="1400" dirty="0"/>
              <a:t> en place d’un </a:t>
            </a:r>
            <a:r>
              <a:rPr lang="en-US" sz="1400" dirty="0" err="1"/>
              <a:t>système</a:t>
            </a:r>
            <a:r>
              <a:rPr lang="en-US" sz="1400" dirty="0"/>
              <a:t> de </a:t>
            </a:r>
            <a:r>
              <a:rPr lang="en-US" sz="1400" b="1" dirty="0" err="1"/>
              <a:t>parrainage</a:t>
            </a:r>
            <a:r>
              <a:rPr lang="en-US" sz="1400" b="1" dirty="0"/>
              <a:t> </a:t>
            </a:r>
            <a:r>
              <a:rPr lang="en-US" sz="1400" b="1" dirty="0" err="1"/>
              <a:t>personnalisé</a:t>
            </a:r>
            <a:r>
              <a:rPr lang="en-US" sz="1400" b="1" dirty="0"/>
              <a:t> </a:t>
            </a:r>
            <a:r>
              <a:rPr lang="en-US" sz="1400" dirty="0"/>
              <a:t>qui </a:t>
            </a:r>
            <a:r>
              <a:rPr lang="en-US" sz="1400" dirty="0" err="1"/>
              <a:t>soutient</a:t>
            </a:r>
            <a:r>
              <a:rPr lang="en-US" sz="1400" dirty="0"/>
              <a:t> les </a:t>
            </a:r>
            <a:r>
              <a:rPr lang="en-US" sz="1400" dirty="0" err="1"/>
              <a:t>enfants</a:t>
            </a:r>
            <a:r>
              <a:rPr lang="en-US" sz="1400" dirty="0"/>
              <a:t> </a:t>
            </a:r>
            <a:r>
              <a:rPr lang="en-US" sz="1400" dirty="0" err="1"/>
              <a:t>selon</a:t>
            </a:r>
            <a:r>
              <a:rPr lang="en-US" sz="1400" dirty="0"/>
              <a:t> </a:t>
            </a:r>
            <a:r>
              <a:rPr lang="en-US" sz="1400" dirty="0" err="1"/>
              <a:t>leurs</a:t>
            </a:r>
            <a:r>
              <a:rPr lang="en-US" sz="1400" dirty="0"/>
              <a:t> </a:t>
            </a:r>
            <a:r>
              <a:rPr lang="en-US" sz="1400" dirty="0" err="1"/>
              <a:t>besoins</a:t>
            </a:r>
            <a:endParaRPr lang="en-US" sz="1400" dirty="0"/>
          </a:p>
          <a:p>
            <a:pPr algn="ctr">
              <a:buFont typeface="Arial"/>
              <a:buChar char="•"/>
            </a:pPr>
            <a:endParaRPr lang="en-US" sz="1400" dirty="0"/>
          </a:p>
          <a:p>
            <a:pPr algn="ctr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Organisation</a:t>
            </a:r>
            <a:r>
              <a:rPr lang="en-US" sz="1400" dirty="0"/>
              <a:t> </a:t>
            </a:r>
            <a:r>
              <a:rPr lang="en-US" sz="1400" dirty="0" err="1"/>
              <a:t>d’une</a:t>
            </a:r>
            <a:r>
              <a:rPr lang="en-US" sz="1400" dirty="0"/>
              <a:t> </a:t>
            </a:r>
            <a:r>
              <a:rPr lang="en-US" sz="1400" b="1" dirty="0" err="1"/>
              <a:t>caravane</a:t>
            </a:r>
            <a:r>
              <a:rPr lang="en-US" sz="1400" b="1" dirty="0"/>
              <a:t> </a:t>
            </a:r>
            <a:r>
              <a:rPr lang="en-US" sz="1400" b="1" dirty="0" err="1"/>
              <a:t>médicale</a:t>
            </a:r>
            <a:r>
              <a:rPr lang="en-US" sz="1400" b="1" dirty="0"/>
              <a:t> </a:t>
            </a:r>
            <a:r>
              <a:rPr lang="en-US" sz="1400" dirty="0" err="1"/>
              <a:t>réservée</a:t>
            </a:r>
            <a:r>
              <a:rPr lang="en-US" sz="1400" dirty="0"/>
              <a:t> aux </a:t>
            </a:r>
            <a:r>
              <a:rPr lang="en-US" sz="1400" dirty="0" err="1"/>
              <a:t>enfants</a:t>
            </a:r>
            <a:r>
              <a:rPr lang="en-US" sz="1400" dirty="0"/>
              <a:t>.</a:t>
            </a:r>
          </a:p>
          <a:p>
            <a:pPr algn="ctr"/>
            <a:endParaRPr lang="en-US" sz="1400" dirty="0"/>
          </a:p>
          <a:p>
            <a:pPr algn="ctr">
              <a:buFont typeface="Arial"/>
              <a:buChar char="•"/>
            </a:pPr>
            <a:r>
              <a:rPr lang="en-US" sz="1400" dirty="0"/>
              <a:t> Séances de </a:t>
            </a:r>
            <a:r>
              <a:rPr lang="en-US" sz="1400" b="1" dirty="0" err="1"/>
              <a:t>prévention</a:t>
            </a:r>
            <a:r>
              <a:rPr lang="en-US" sz="1400" b="1" dirty="0"/>
              <a:t> </a:t>
            </a:r>
            <a:r>
              <a:rPr lang="en-US" sz="1400" b="1" dirty="0" err="1"/>
              <a:t>hygiène</a:t>
            </a:r>
            <a:r>
              <a:rPr lang="en-US" sz="1400" b="1" dirty="0"/>
              <a:t> </a:t>
            </a:r>
            <a:r>
              <a:rPr lang="en-US" sz="1400" dirty="0"/>
              <a:t>et distribution de </a:t>
            </a:r>
            <a:r>
              <a:rPr lang="en-US" sz="1400" dirty="0" err="1"/>
              <a:t>matériel</a:t>
            </a:r>
            <a:r>
              <a:rPr lang="en-US" sz="1400" dirty="0"/>
              <a:t> </a:t>
            </a:r>
            <a:r>
              <a:rPr lang="en-US" sz="1400" dirty="0" err="1"/>
              <a:t>sanitaire</a:t>
            </a:r>
            <a:r>
              <a:rPr lang="en-US" sz="1400" dirty="0"/>
              <a:t>.</a:t>
            </a:r>
          </a:p>
          <a:p>
            <a:pPr algn="ctr">
              <a:buFont typeface="Arial"/>
              <a:buChar char="•"/>
            </a:pPr>
            <a:endParaRPr lang="en-US" sz="1400" dirty="0"/>
          </a:p>
          <a:p>
            <a:pPr algn="ctr">
              <a:buFont typeface="Arial"/>
              <a:buChar char="•"/>
            </a:pPr>
            <a:r>
              <a:rPr lang="en-US" sz="1400" dirty="0"/>
              <a:t> Distribution de </a:t>
            </a:r>
            <a:r>
              <a:rPr lang="en-US" sz="1400" b="1" dirty="0" err="1"/>
              <a:t>fournitures</a:t>
            </a:r>
            <a:r>
              <a:rPr lang="en-US" sz="1400" b="1" dirty="0"/>
              <a:t> </a:t>
            </a:r>
            <a:r>
              <a:rPr lang="en-US" sz="1400" b="1" dirty="0" err="1"/>
              <a:t>scolaires</a:t>
            </a:r>
            <a:r>
              <a:rPr lang="en-US" sz="1400" b="1" dirty="0"/>
              <a:t> </a:t>
            </a:r>
            <a:r>
              <a:rPr lang="en-US" sz="1400" dirty="0"/>
              <a:t>et de </a:t>
            </a:r>
            <a:r>
              <a:rPr lang="en-US" sz="1400" dirty="0" err="1"/>
              <a:t>vêtements</a:t>
            </a:r>
            <a:r>
              <a:rPr lang="en-US" sz="1400" dirty="0"/>
              <a:t>.</a:t>
            </a:r>
          </a:p>
          <a:p>
            <a:pPr algn="ctr">
              <a:buFont typeface="Arial"/>
              <a:buChar char="•"/>
            </a:pPr>
            <a:endParaRPr lang="en-US" sz="1400" dirty="0"/>
          </a:p>
          <a:p>
            <a:pPr algn="ctr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b="1" dirty="0"/>
              <a:t>Installations </a:t>
            </a:r>
            <a:r>
              <a:rPr lang="en-US" sz="1400" b="1" dirty="0" err="1"/>
              <a:t>photovoltaïques</a:t>
            </a:r>
            <a:r>
              <a:rPr lang="en-US" sz="1400" b="1" dirty="0"/>
              <a:t> </a:t>
            </a:r>
            <a:r>
              <a:rPr lang="en-US" sz="1400" dirty="0" err="1"/>
              <a:t>fournissant</a:t>
            </a:r>
            <a:r>
              <a:rPr lang="en-US" sz="1400" dirty="0"/>
              <a:t> la </a:t>
            </a:r>
            <a:r>
              <a:rPr lang="en-US" sz="1400" dirty="0" err="1"/>
              <a:t>lumière</a:t>
            </a:r>
            <a:r>
              <a:rPr lang="en-US" sz="1400" dirty="0"/>
              <a:t> aux  foyers, </a:t>
            </a:r>
            <a:r>
              <a:rPr lang="en-US" sz="1400" dirty="0" err="1"/>
              <a:t>écoles</a:t>
            </a:r>
            <a:r>
              <a:rPr lang="en-US" sz="1400" dirty="0"/>
              <a:t> et associations.</a:t>
            </a:r>
          </a:p>
          <a:p>
            <a:pPr algn="ctr">
              <a:buFont typeface="Arial"/>
              <a:buChar char="•"/>
            </a:pPr>
            <a:endParaRPr lang="en-US" sz="1400" dirty="0"/>
          </a:p>
          <a:p>
            <a:pPr algn="ctr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Mise</a:t>
            </a:r>
            <a:r>
              <a:rPr lang="en-US" sz="1400" dirty="0"/>
              <a:t> en place de </a:t>
            </a:r>
            <a:r>
              <a:rPr lang="en-US" sz="1400" b="1" dirty="0" err="1"/>
              <a:t>pompes</a:t>
            </a:r>
            <a:r>
              <a:rPr lang="en-US" sz="1400" b="1" dirty="0"/>
              <a:t> à eau </a:t>
            </a:r>
            <a:r>
              <a:rPr lang="en-US" sz="1400" b="1" dirty="0" err="1"/>
              <a:t>solaires</a:t>
            </a:r>
            <a:r>
              <a:rPr lang="en-US" sz="1400" b="1" dirty="0"/>
              <a:t> </a:t>
            </a:r>
            <a:r>
              <a:rPr lang="en-US" sz="1400" dirty="0" err="1"/>
              <a:t>dans</a:t>
            </a:r>
            <a:r>
              <a:rPr lang="en-US" sz="1400" dirty="0"/>
              <a:t> des villages.</a:t>
            </a:r>
            <a:endParaRPr lang="fr-F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131" y="2069196"/>
            <a:ext cx="2616208" cy="112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1678" y="5192648"/>
            <a:ext cx="1518049" cy="10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492" y="5192648"/>
            <a:ext cx="2007201" cy="1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056904" y="3881038"/>
            <a:ext cx="1178081" cy="329269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sz="1500" dirty="0"/>
              <a:t>Mais aussi….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145784" y="875031"/>
            <a:ext cx="689109" cy="363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45784" y="1239741"/>
            <a:ext cx="689109" cy="1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28" idx="1"/>
          </p:cNvCxnSpPr>
          <p:nvPr/>
        </p:nvCxnSpPr>
        <p:spPr>
          <a:xfrm>
            <a:off x="5145779" y="1230611"/>
            <a:ext cx="689112" cy="422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34886" y="632918"/>
            <a:ext cx="2516533" cy="312318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Enfants du désert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4887" y="1056607"/>
            <a:ext cx="2346807" cy="312302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Le cancer du sein, parlons-en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34892" y="1497059"/>
            <a:ext cx="1987710" cy="312302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La Croix Rouge française</a:t>
            </a:r>
          </a:p>
        </p:txBody>
      </p:sp>
      <p:pic>
        <p:nvPicPr>
          <p:cNvPr id="22" name="Picture 2" descr="C:\Users\Caron\Desktop\log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9872" y="6902944"/>
            <a:ext cx="285184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3277" y="1398107"/>
            <a:ext cx="2912111" cy="3191081"/>
          </a:xfrm>
          <a:prstGeom prst="rect">
            <a:avLst/>
          </a:prstGeom>
          <a:gradFill flip="none" rotWithShape="1">
            <a:gsLst>
              <a:gs pos="69000">
                <a:schemeClr val="bg2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21016" y="348297"/>
            <a:ext cx="4942261" cy="1228530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b="1" dirty="0" smtClean="0"/>
              <a:t>                              </a:t>
            </a:r>
          </a:p>
          <a:p>
            <a:r>
              <a:rPr lang="fr-FR" sz="1400" dirty="0"/>
              <a:t>L’association</a:t>
            </a:r>
            <a:r>
              <a:rPr lang="fr-FR" sz="1400" b="1" dirty="0">
                <a:solidFill>
                  <a:srgbClr val="000000"/>
                </a:solidFill>
              </a:rPr>
              <a:t> Le Cancer du Sein, Parlons-en! </a:t>
            </a:r>
          </a:p>
          <a:p>
            <a:endParaRPr lang="fr-FR" sz="1400" b="1" dirty="0">
              <a:solidFill>
                <a:srgbClr val="FF33FF"/>
              </a:solidFill>
            </a:endParaRPr>
          </a:p>
          <a:p>
            <a:r>
              <a:rPr lang="fr-FR" sz="1400" b="1" dirty="0"/>
              <a:t>Qui de nous n’a pas été confronté, dans son entourage, à cette maladie ?</a:t>
            </a:r>
            <a:endParaRPr lang="fr-FR" sz="2000" b="1" dirty="0">
              <a:solidFill>
                <a:srgbClr val="FF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016" y="1619347"/>
            <a:ext cx="4942261" cy="532872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400" dirty="0"/>
              <a:t>Chaque année, une remise de don est effectuée correspondant</a:t>
            </a:r>
          </a:p>
          <a:p>
            <a:r>
              <a:rPr lang="fr-FR" sz="1400" dirty="0"/>
              <a:t> à 1€/km parcouru.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76" y="4678141"/>
            <a:ext cx="1092342" cy="72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9750" y="3564257"/>
            <a:ext cx="1660465" cy="1007940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400" b="1" dirty="0"/>
              <a:t>Et encore, soutien  à</a:t>
            </a:r>
          </a:p>
          <a:p>
            <a:r>
              <a:rPr lang="fr-FR" b="1" dirty="0" smtClean="0"/>
              <a:t> </a:t>
            </a:r>
            <a:r>
              <a:rPr lang="fr-FR" sz="1400" b="1" dirty="0"/>
              <a:t>la Croix Rouge</a:t>
            </a:r>
          </a:p>
          <a:p>
            <a:r>
              <a:rPr lang="fr-FR" sz="1400" b="1" dirty="0">
                <a:solidFill>
                  <a:srgbClr val="0000FF"/>
                </a:solidFill>
              </a:rPr>
              <a:t> </a:t>
            </a:r>
            <a:r>
              <a:rPr lang="fr-FR" sz="1400" b="1" dirty="0">
                <a:solidFill>
                  <a:srgbClr val="000000"/>
                </a:solidFill>
              </a:rPr>
              <a:t>Française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0266" y="5407322"/>
            <a:ext cx="3979426" cy="1466067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sz="1400" dirty="0"/>
              <a:t>Chaque</a:t>
            </a:r>
            <a:r>
              <a:rPr lang="fr-FR" dirty="0" smtClean="0"/>
              <a:t> </a:t>
            </a:r>
            <a:r>
              <a:rPr lang="fr-FR" sz="1400" dirty="0"/>
              <a:t>année depuis 2011 l’opération Roses solidaires est mise en place sur le village départ au profit des familles françaises défavorisées, en partenariat avec la Croix Rouge française.</a:t>
            </a:r>
          </a:p>
          <a:p>
            <a:r>
              <a:rPr lang="fr-FR" sz="1400" dirty="0"/>
              <a:t>Tous les équipages remettront 10 kg de denrées </a:t>
            </a:r>
          </a:p>
          <a:p>
            <a:r>
              <a:rPr lang="fr-FR" sz="1400" dirty="0"/>
              <a:t>alimentaires non périssables.</a:t>
            </a:r>
            <a:endParaRPr lang="fr-FR" dirty="0"/>
          </a:p>
        </p:txBody>
      </p:sp>
      <p:pic>
        <p:nvPicPr>
          <p:cNvPr id="12" name="Picture 11" descr="CROIX_ROUGE_BILAN_2016-600x400x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540" y="2687440"/>
            <a:ext cx="2979933" cy="3963672"/>
          </a:xfrm>
          <a:prstGeom prst="rect">
            <a:avLst/>
          </a:prstGeom>
        </p:spPr>
      </p:pic>
      <p:pic>
        <p:nvPicPr>
          <p:cNvPr id="13" name="Picture 2" descr="C:\Users\Caron\Desktop\log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55660"/>
            <a:ext cx="4467580" cy="953910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5- MEDIATISATION DU TROPHEE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5" y="2158230"/>
            <a:ext cx="4667053" cy="753437"/>
          </a:xfrm>
          <a:prstGeom prst="rect">
            <a:avLst/>
          </a:prstGeom>
        </p:spPr>
        <p:txBody>
          <a:bodyPr wrap="square" lIns="89716" tIns="44858" rIns="89716" bIns="44858">
            <a:spAutoFit/>
          </a:bodyPr>
          <a:lstStyle/>
          <a:p>
            <a:r>
              <a:rPr lang="en-US" sz="1400" dirty="0" err="1"/>
              <a:t>Vous</a:t>
            </a:r>
            <a:r>
              <a:rPr lang="en-US" sz="1400" dirty="0"/>
              <a:t> qui nous </a:t>
            </a:r>
            <a:r>
              <a:rPr lang="en-US" sz="1400" dirty="0" err="1"/>
              <a:t>aidez</a:t>
            </a:r>
            <a:r>
              <a:rPr lang="en-US" sz="1400" dirty="0"/>
              <a:t>, </a:t>
            </a:r>
            <a:r>
              <a:rPr lang="en-US" sz="1400" dirty="0" err="1"/>
              <a:t>sachez</a:t>
            </a:r>
            <a:r>
              <a:rPr lang="en-US" sz="1400" dirty="0"/>
              <a:t> </a:t>
            </a:r>
            <a:r>
              <a:rPr lang="en-US" sz="1400" dirty="0" err="1"/>
              <a:t>que</a:t>
            </a:r>
            <a:r>
              <a:rPr lang="en-US" sz="1400" dirty="0"/>
              <a:t> la </a:t>
            </a:r>
            <a:r>
              <a:rPr lang="en-US" sz="1400" dirty="0" err="1"/>
              <a:t>médiatisation</a:t>
            </a:r>
            <a:r>
              <a:rPr lang="en-US" sz="1400" dirty="0"/>
              <a:t> du </a:t>
            </a:r>
            <a:r>
              <a:rPr lang="en-US" sz="1400" dirty="0" err="1"/>
              <a:t>trophée</a:t>
            </a:r>
            <a:r>
              <a:rPr lang="en-US" sz="1400" dirty="0"/>
              <a:t> Roses des Sables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b="1" dirty="0" err="1"/>
              <a:t>omniprésente</a:t>
            </a:r>
            <a:r>
              <a:rPr lang="en-US" sz="1400" b="1" dirty="0"/>
              <a:t> </a:t>
            </a:r>
            <a:r>
              <a:rPr lang="en-US" sz="1400" b="1" dirty="0" err="1"/>
              <a:t>avant</a:t>
            </a:r>
            <a:r>
              <a:rPr lang="en-US" sz="1400" b="1" dirty="0"/>
              <a:t>, pendant et après </a:t>
            </a:r>
            <a:r>
              <a:rPr lang="en-US" sz="1400" dirty="0"/>
              <a:t>le </a:t>
            </a:r>
            <a:r>
              <a:rPr lang="en-US" sz="1400" dirty="0" err="1"/>
              <a:t>Rallye</a:t>
            </a:r>
            <a:r>
              <a:rPr lang="en-US" sz="14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3804" y="7072747"/>
            <a:ext cx="510638" cy="348019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  <p:pic>
        <p:nvPicPr>
          <p:cNvPr id="6" name="Picture 5" descr="Retombées_médias_RDS2016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83275" y="816574"/>
            <a:ext cx="3945474" cy="6256178"/>
          </a:xfrm>
          <a:prstGeom prst="rect">
            <a:avLst/>
          </a:prstGeom>
          <a:gradFill flip="none" rotWithShape="1">
            <a:gsLst>
              <a:gs pos="69000">
                <a:schemeClr val="bg2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</p:spPr>
      </p:pic>
      <p:sp>
        <p:nvSpPr>
          <p:cNvPr id="8" name="TextBox 7"/>
          <p:cNvSpPr txBox="1"/>
          <p:nvPr/>
        </p:nvSpPr>
        <p:spPr>
          <a:xfrm>
            <a:off x="7038492" y="153874"/>
            <a:ext cx="2292810" cy="605254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u="sng" dirty="0" smtClean="0"/>
              <a:t>Exemple de retombées     </a:t>
            </a:r>
            <a:r>
              <a:rPr lang="fr-FR" dirty="0" smtClean="0"/>
              <a:t>	   (2016)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028590" y="3616414"/>
            <a:ext cx="4037956" cy="566821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en-US" sz="1500" b="1" dirty="0"/>
              <a:t>LA COURSE EN DIRECT </a:t>
            </a:r>
            <a:r>
              <a:rPr lang="en-US" sz="1500" b="1" dirty="0" err="1"/>
              <a:t>sur</a:t>
            </a:r>
            <a:r>
              <a:rPr lang="en-US" sz="1500" b="1" dirty="0"/>
              <a:t> </a:t>
            </a:r>
          </a:p>
          <a:p>
            <a:r>
              <a:rPr lang="en-US" sz="1500" b="1" dirty="0" err="1"/>
              <a:t>www.trophee-roses-des-sables.com</a:t>
            </a:r>
            <a:endParaRPr lang="fr-FR" sz="15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30" y="4821814"/>
            <a:ext cx="431911" cy="583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9" y="5041897"/>
            <a:ext cx="149384" cy="336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1887" y="5041909"/>
            <a:ext cx="1324683" cy="346236"/>
          </a:xfrm>
          <a:prstGeom prst="rect">
            <a:avLst/>
          </a:prstGeom>
          <a:noFill/>
        </p:spPr>
        <p:txBody>
          <a:bodyPr wrap="none" lIns="89716" tIns="44858" rIns="89716" bIns="44858" rtlCol="0">
            <a:spAutoFit/>
          </a:bodyPr>
          <a:lstStyle/>
          <a:p>
            <a:r>
              <a:rPr lang="fr-FR" dirty="0" smtClean="0">
                <a:solidFill>
                  <a:srgbClr val="C91B22"/>
                </a:solidFill>
              </a:rPr>
              <a:t>82 866 </a:t>
            </a:r>
            <a:r>
              <a:rPr lang="fr-FR" dirty="0" smtClean="0"/>
              <a:t>visites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442417" y="5822663"/>
            <a:ext cx="3361627" cy="348019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dirty="0" smtClean="0">
                <a:solidFill>
                  <a:srgbClr val="C91B22"/>
                </a:solidFill>
              </a:rPr>
              <a:t>                      523 989 </a:t>
            </a:r>
            <a:r>
              <a:rPr lang="fr-FR" dirty="0" smtClean="0"/>
              <a:t>pages vues</a:t>
            </a:r>
            <a:endParaRPr lang="fr-FR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86" y="4999487"/>
            <a:ext cx="280303" cy="3785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46" y="6664217"/>
            <a:ext cx="407267" cy="4085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21884" y="6709591"/>
            <a:ext cx="4026286" cy="348019"/>
          </a:xfrm>
          <a:prstGeom prst="rect">
            <a:avLst/>
          </a:prstGeom>
          <a:noFill/>
        </p:spPr>
        <p:txBody>
          <a:bodyPr wrap="square" lIns="89716" tIns="44858" rIns="89716" bIns="44858" rtlCol="0">
            <a:spAutoFit/>
          </a:bodyPr>
          <a:lstStyle/>
          <a:p>
            <a:r>
              <a:rPr lang="fr-FR" dirty="0" smtClean="0">
                <a:solidFill>
                  <a:srgbClr val="C91B22"/>
                </a:solidFill>
              </a:rPr>
              <a:t>3 mn 11 s  </a:t>
            </a:r>
            <a:r>
              <a:rPr lang="fr-FR" dirty="0" smtClean="0"/>
              <a:t>en moyenne lors d’une visite</a:t>
            </a:r>
            <a:endParaRPr lang="fr-FR" dirty="0"/>
          </a:p>
        </p:txBody>
      </p:sp>
      <p:pic>
        <p:nvPicPr>
          <p:cNvPr id="17" name="Picture 2" descr="C:\Users\Caron\Desktop\log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2" y="204539"/>
            <a:ext cx="976456" cy="9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1107</Words>
  <Application>Microsoft Office PowerPoint</Application>
  <PresentationFormat>Personnalisé</PresentationFormat>
  <Paragraphs>235</Paragraphs>
  <Slides>17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5- MEDIATISATION DU TROPHEE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Gay Veronique</dc:creator>
  <cp:lastModifiedBy>Caron</cp:lastModifiedBy>
  <cp:revision>269</cp:revision>
  <cp:lastPrinted>2018-01-23T14:23:09Z</cp:lastPrinted>
  <dcterms:created xsi:type="dcterms:W3CDTF">2018-01-08T14:49:29Z</dcterms:created>
  <dcterms:modified xsi:type="dcterms:W3CDTF">2018-01-23T14:24:11Z</dcterms:modified>
</cp:coreProperties>
</file>