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5" r:id="rId1"/>
    <p:sldMasterId id="2147483767" r:id="rId2"/>
  </p:sldMasterIdLst>
  <p:notesMasterIdLst>
    <p:notesMasterId r:id="rId42"/>
  </p:notesMasterIdLst>
  <p:handoutMasterIdLst>
    <p:handoutMasterId r:id="rId43"/>
  </p:handoutMasterIdLst>
  <p:sldIdLst>
    <p:sldId id="256" r:id="rId3"/>
    <p:sldId id="287" r:id="rId4"/>
    <p:sldId id="329" r:id="rId5"/>
    <p:sldId id="303" r:id="rId6"/>
    <p:sldId id="304" r:id="rId7"/>
    <p:sldId id="330" r:id="rId8"/>
    <p:sldId id="305" r:id="rId9"/>
    <p:sldId id="336" r:id="rId10"/>
    <p:sldId id="307" r:id="rId11"/>
    <p:sldId id="331" r:id="rId12"/>
    <p:sldId id="308" r:id="rId13"/>
    <p:sldId id="309" r:id="rId14"/>
    <p:sldId id="311" r:id="rId15"/>
    <p:sldId id="312" r:id="rId16"/>
    <p:sldId id="313" r:id="rId17"/>
    <p:sldId id="314" r:id="rId18"/>
    <p:sldId id="315" r:id="rId19"/>
    <p:sldId id="316" r:id="rId20"/>
    <p:sldId id="317" r:id="rId21"/>
    <p:sldId id="318" r:id="rId22"/>
    <p:sldId id="319" r:id="rId23"/>
    <p:sldId id="320" r:id="rId24"/>
    <p:sldId id="337" r:id="rId25"/>
    <p:sldId id="338" r:id="rId26"/>
    <p:sldId id="339" r:id="rId27"/>
    <p:sldId id="342" r:id="rId28"/>
    <p:sldId id="341" r:id="rId29"/>
    <p:sldId id="334" r:id="rId30"/>
    <p:sldId id="335" r:id="rId31"/>
    <p:sldId id="332" r:id="rId32"/>
    <p:sldId id="333" r:id="rId33"/>
    <p:sldId id="321" r:id="rId34"/>
    <p:sldId id="322" r:id="rId35"/>
    <p:sldId id="323" r:id="rId36"/>
    <p:sldId id="324" r:id="rId37"/>
    <p:sldId id="325" r:id="rId38"/>
    <p:sldId id="326" r:id="rId39"/>
    <p:sldId id="327" r:id="rId40"/>
    <p:sldId id="328" r:id="rId41"/>
  </p:sldIdLst>
  <p:sldSz cx="9144000" cy="5143500" type="screen16x9"/>
  <p:notesSz cx="6810375" cy="9942513"/>
  <p:custDataLst>
    <p:tags r:id="rId44"/>
  </p:custDataLst>
  <p:defaultTextStyle>
    <a:defPPr>
      <a:defRPr lang="en-GB"/>
    </a:defPPr>
    <a:lvl1pPr algn="l" defTabSz="712788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Helvetica 75" pitchFamily="34" charset="0"/>
        <a:ea typeface="ＭＳ Ｐゴシック" pitchFamily="34" charset="-128"/>
        <a:cs typeface="+mn-cs"/>
      </a:defRPr>
    </a:lvl1pPr>
    <a:lvl2pPr marL="355600" indent="101600" algn="l" defTabSz="712788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Helvetica 75" pitchFamily="34" charset="0"/>
        <a:ea typeface="ＭＳ Ｐゴシック" pitchFamily="34" charset="-128"/>
        <a:cs typeface="+mn-cs"/>
      </a:defRPr>
    </a:lvl2pPr>
    <a:lvl3pPr marL="712788" indent="201613" algn="l" defTabSz="712788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Helvetica 75" pitchFamily="34" charset="0"/>
        <a:ea typeface="ＭＳ Ｐゴシック" pitchFamily="34" charset="-128"/>
        <a:cs typeface="+mn-cs"/>
      </a:defRPr>
    </a:lvl3pPr>
    <a:lvl4pPr marL="1068388" indent="303213" algn="l" defTabSz="712788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Helvetica 75" pitchFamily="34" charset="0"/>
        <a:ea typeface="ＭＳ Ｐゴシック" pitchFamily="34" charset="-128"/>
        <a:cs typeface="+mn-cs"/>
      </a:defRPr>
    </a:lvl4pPr>
    <a:lvl5pPr marL="1425575" indent="403225" algn="l" defTabSz="712788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Helvetica 75" pitchFamily="34" charset="0"/>
        <a:ea typeface="ＭＳ Ｐゴシック" pitchFamily="34" charset="-128"/>
        <a:cs typeface="+mn-cs"/>
      </a:defRPr>
    </a:lvl5pPr>
    <a:lvl6pPr marL="2286000" algn="l" defTabSz="914400" rtl="0" eaLnBrk="1" latinLnBrk="0" hangingPunct="1">
      <a:defRPr sz="1400" kern="1200">
        <a:solidFill>
          <a:schemeClr val="tx1"/>
        </a:solidFill>
        <a:latin typeface="Helvetica 75" pitchFamily="34" charset="0"/>
        <a:ea typeface="ＭＳ Ｐゴシック" pitchFamily="34" charset="-128"/>
        <a:cs typeface="+mn-cs"/>
      </a:defRPr>
    </a:lvl6pPr>
    <a:lvl7pPr marL="2743200" algn="l" defTabSz="914400" rtl="0" eaLnBrk="1" latinLnBrk="0" hangingPunct="1">
      <a:defRPr sz="1400" kern="1200">
        <a:solidFill>
          <a:schemeClr val="tx1"/>
        </a:solidFill>
        <a:latin typeface="Helvetica 75" pitchFamily="34" charset="0"/>
        <a:ea typeface="ＭＳ Ｐゴシック" pitchFamily="34" charset="-128"/>
        <a:cs typeface="+mn-cs"/>
      </a:defRPr>
    </a:lvl7pPr>
    <a:lvl8pPr marL="3200400" algn="l" defTabSz="914400" rtl="0" eaLnBrk="1" latinLnBrk="0" hangingPunct="1">
      <a:defRPr sz="1400" kern="1200">
        <a:solidFill>
          <a:schemeClr val="tx1"/>
        </a:solidFill>
        <a:latin typeface="Helvetica 75" pitchFamily="34" charset="0"/>
        <a:ea typeface="ＭＳ Ｐゴシック" pitchFamily="34" charset="-128"/>
        <a:cs typeface="+mn-cs"/>
      </a:defRPr>
    </a:lvl8pPr>
    <a:lvl9pPr marL="3657600" algn="l" defTabSz="914400" rtl="0" eaLnBrk="1" latinLnBrk="0" hangingPunct="1">
      <a:defRPr sz="1400" kern="1200">
        <a:solidFill>
          <a:schemeClr val="tx1"/>
        </a:solidFill>
        <a:latin typeface="Helvetica 75" pitchFamily="34" charset="0"/>
        <a:ea typeface="ＭＳ Ｐゴシック" pitchFamily="34" charset="-128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Modèle Orange" id="{72A0C14C-6D8C-461B-AE2F-1214D784C8B2}">
          <p14:sldIdLst>
            <p14:sldId id="256"/>
            <p14:sldId id="287"/>
            <p14:sldId id="329"/>
            <p14:sldId id="303"/>
            <p14:sldId id="304"/>
            <p14:sldId id="330"/>
            <p14:sldId id="305"/>
            <p14:sldId id="336"/>
            <p14:sldId id="307"/>
            <p14:sldId id="331"/>
            <p14:sldId id="308"/>
            <p14:sldId id="309"/>
            <p14:sldId id="311"/>
            <p14:sldId id="312"/>
            <p14:sldId id="313"/>
            <p14:sldId id="314"/>
            <p14:sldId id="315"/>
            <p14:sldId id="316"/>
            <p14:sldId id="317"/>
            <p14:sldId id="318"/>
            <p14:sldId id="319"/>
            <p14:sldId id="320"/>
            <p14:sldId id="337"/>
            <p14:sldId id="338"/>
            <p14:sldId id="339"/>
            <p14:sldId id="342"/>
            <p14:sldId id="341"/>
            <p14:sldId id="334"/>
            <p14:sldId id="335"/>
            <p14:sldId id="332"/>
            <p14:sldId id="333"/>
            <p14:sldId id="321"/>
            <p14:sldId id="322"/>
            <p14:sldId id="323"/>
            <p14:sldId id="324"/>
            <p14:sldId id="325"/>
            <p14:sldId id="326"/>
            <p14:sldId id="327"/>
            <p14:sldId id="328"/>
          </p14:sldIdLst>
        </p14:section>
        <p14:section name="exemple de présentation type" id="{F43484D3-9E52-4095-9904-499B263F3701}">
          <p14:sldIdLst/>
        </p14:section>
        <p14:section name="Palette de couleur" id="{940306AE-76D2-4AAC-A312-B653B41623A3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3029">
          <p15:clr>
            <a:srgbClr val="A4A3A4"/>
          </p15:clr>
        </p15:guide>
        <p15:guide id="2" orient="horz" pos="2603">
          <p15:clr>
            <a:srgbClr val="A4A3A4"/>
          </p15:clr>
        </p15:guide>
        <p15:guide id="3" orient="horz" pos="2816">
          <p15:clr>
            <a:srgbClr val="A4A3A4"/>
          </p15:clr>
        </p15:guide>
        <p15:guide id="4" orient="horz" pos="607">
          <p15:clr>
            <a:srgbClr val="A4A3A4"/>
          </p15:clr>
        </p15:guide>
        <p15:guide id="5" orient="horz" pos="822">
          <p15:clr>
            <a:srgbClr val="A4A3A4"/>
          </p15:clr>
        </p15:guide>
        <p15:guide id="6" orient="horz" pos="2394">
          <p15:clr>
            <a:srgbClr val="A4A3A4"/>
          </p15:clr>
        </p15:guide>
        <p15:guide id="7" orient="horz" pos="1723">
          <p15:clr>
            <a:srgbClr val="A4A3A4"/>
          </p15:clr>
        </p15:guide>
        <p15:guide id="8" orient="horz" pos="1935">
          <p15:clr>
            <a:srgbClr val="A4A3A4"/>
          </p15:clr>
        </p15:guide>
        <p15:guide id="9" orient="horz" pos="216">
          <p15:clr>
            <a:srgbClr val="A4A3A4"/>
          </p15:clr>
        </p15:guide>
        <p15:guide id="10" pos="5550">
          <p15:clr>
            <a:srgbClr val="A4A3A4"/>
          </p15:clr>
        </p15:guide>
        <p15:guide id="11" pos="214">
          <p15:clr>
            <a:srgbClr val="A4A3A4"/>
          </p15:clr>
        </p15:guide>
        <p15:guide id="12" pos="2775">
          <p15:clr>
            <a:srgbClr val="A4A3A4"/>
          </p15:clr>
        </p15:guide>
        <p15:guide id="13" pos="2985">
          <p15:clr>
            <a:srgbClr val="A4A3A4"/>
          </p15:clr>
        </p15:guide>
        <p15:guide id="14" pos="3888">
          <p15:clr>
            <a:srgbClr val="A4A3A4"/>
          </p15:clr>
        </p15:guide>
        <p15:guide id="15" pos="4100">
          <p15:clr>
            <a:srgbClr val="A4A3A4"/>
          </p15:clr>
        </p15:guide>
        <p15:guide id="16" pos="1877">
          <p15:clr>
            <a:srgbClr val="A4A3A4"/>
          </p15:clr>
        </p15:guide>
        <p15:guide id="17" pos="1662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32">
          <p15:clr>
            <a:srgbClr val="A4A3A4"/>
          </p15:clr>
        </p15:guide>
        <p15:guide id="2" pos="2145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00"/>
    <a:srgbClr val="50BE87"/>
    <a:srgbClr val="FF99FF"/>
    <a:srgbClr val="595959"/>
    <a:srgbClr val="FFDC00"/>
    <a:srgbClr val="4BB4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584" autoAdjust="0"/>
    <p:restoredTop sz="95695" autoAdjust="0"/>
  </p:normalViewPr>
  <p:slideViewPr>
    <p:cSldViewPr>
      <p:cViewPr varScale="1">
        <p:scale>
          <a:sx n="90" d="100"/>
          <a:sy n="90" d="100"/>
        </p:scale>
        <p:origin x="-18" y="420"/>
      </p:cViewPr>
      <p:guideLst>
        <p:guide orient="horz" pos="3029"/>
        <p:guide orient="horz" pos="2603"/>
        <p:guide orient="horz" pos="2816"/>
        <p:guide orient="horz" pos="607"/>
        <p:guide orient="horz" pos="822"/>
        <p:guide orient="horz" pos="2394"/>
        <p:guide orient="horz" pos="1723"/>
        <p:guide orient="horz" pos="1935"/>
        <p:guide orient="horz" pos="216"/>
        <p:guide pos="5550"/>
        <p:guide pos="214"/>
        <p:guide pos="2775"/>
        <p:guide pos="2985"/>
        <p:guide pos="3888"/>
        <p:guide pos="4100"/>
        <p:guide pos="1877"/>
        <p:guide pos="1662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howGuides="1">
      <p:cViewPr varScale="1">
        <p:scale>
          <a:sx n="57" d="100"/>
          <a:sy n="57" d="100"/>
        </p:scale>
        <p:origin x="-2766" y="-90"/>
      </p:cViewPr>
      <p:guideLst>
        <p:guide orient="horz" pos="3132"/>
        <p:guide pos="2145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notesMaster" Target="notesMasters/notesMaster1.xml"/><Relationship Id="rId47" Type="http://schemas.openxmlformats.org/officeDocument/2006/relationships/theme" Target="theme/theme1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microsoft.com/office/2015/10/relationships/revisionInfo" Target="revisionInfo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tags" Target="tags/tag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handoutMaster" Target="handoutMasters/handoutMaster1.xml"/><Relationship Id="rId48" Type="http://schemas.openxmlformats.org/officeDocument/2006/relationships/tableStyles" Target="tableStyles.xml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viewProps" Target="viewProps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1163" cy="49712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7636" y="0"/>
            <a:ext cx="2951163" cy="49712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0CC824B-B566-4F9E-8E0B-192AC83AB3F4}" type="datetimeFigureOut">
              <a:rPr lang="en-GB" smtClean="0"/>
              <a:t>03/12/2017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43662"/>
            <a:ext cx="2951163" cy="4971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7636" y="9443662"/>
            <a:ext cx="2951163" cy="4971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A736DA5-BA0A-4CEF-99A9-08EBC7154664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3172691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3013"/>
            <a:ext cx="5965825" cy="33559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GB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1038" y="4784835"/>
            <a:ext cx="5448300" cy="3914864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dirty="0"/>
              <a:t>Click to edit Master text styles</a:t>
            </a:r>
          </a:p>
          <a:p>
            <a:pPr lvl="1"/>
            <a:r>
              <a:rPr lang="en-GB" altLang="en-US" dirty="0"/>
              <a:t>Second level</a:t>
            </a:r>
          </a:p>
          <a:p>
            <a:pPr lvl="2"/>
            <a:r>
              <a:rPr lang="en-GB" altLang="en-US" dirty="0"/>
              <a:t>Third level</a:t>
            </a:r>
          </a:p>
          <a:p>
            <a:pPr lvl="3"/>
            <a:r>
              <a:rPr lang="en-GB" altLang="en-US" dirty="0"/>
              <a:t>Fourth level</a:t>
            </a:r>
          </a:p>
          <a:p>
            <a:pPr lvl="4"/>
            <a:r>
              <a:rPr lang="en-GB" alt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567058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indent="0" algn="l" defTabSz="712788" rtl="0" fontAlgn="base">
      <a:spcBef>
        <a:spcPct val="30000"/>
      </a:spcBef>
      <a:spcAft>
        <a:spcPct val="0"/>
      </a:spcAft>
      <a:buFont typeface="Wingdings" panose="05000000000000000000" pitchFamily="2" charset="2"/>
      <a:buNone/>
      <a:defRPr sz="900" kern="1200">
        <a:solidFill>
          <a:schemeClr val="tx1"/>
        </a:solidFill>
        <a:latin typeface="Helvetica 75 Bold" panose="020B0804020202020204" pitchFamily="34" charset="0"/>
        <a:ea typeface="ＭＳ Ｐゴシック" pitchFamily="34" charset="-128"/>
        <a:cs typeface="+mn-cs"/>
      </a:defRPr>
    </a:lvl1pPr>
    <a:lvl2pPr marL="114300" indent="-114300" algn="l" defTabSz="712788" rtl="0" fontAlgn="base">
      <a:spcBef>
        <a:spcPct val="30000"/>
      </a:spcBef>
      <a:spcAft>
        <a:spcPct val="0"/>
      </a:spcAft>
      <a:buFont typeface="Helvetica 75" panose="020B0804020202020204" pitchFamily="34" charset="0"/>
      <a:buChar char="−"/>
      <a:defRPr sz="900" kern="1200">
        <a:solidFill>
          <a:schemeClr val="tx1"/>
        </a:solidFill>
        <a:latin typeface="Helvetica 55 Roman" panose="020B0604020202020204" pitchFamily="34" charset="0"/>
        <a:ea typeface="ＭＳ Ｐゴシック" pitchFamily="34" charset="-128"/>
        <a:cs typeface="+mn-cs"/>
      </a:defRPr>
    </a:lvl2pPr>
    <a:lvl3pPr marL="230188" indent="-115888" algn="l" defTabSz="712788" rtl="0" fontAlgn="base">
      <a:spcBef>
        <a:spcPct val="30000"/>
      </a:spcBef>
      <a:spcAft>
        <a:spcPct val="0"/>
      </a:spcAft>
      <a:buFont typeface="Helvetica 75" panose="020B0804020202020204" pitchFamily="34" charset="0"/>
      <a:buChar char="−"/>
      <a:defRPr sz="900" kern="1200">
        <a:solidFill>
          <a:schemeClr val="tx1"/>
        </a:solidFill>
        <a:latin typeface="Helvetica 55 Roman" panose="020B0604020202020204" pitchFamily="34" charset="0"/>
        <a:ea typeface="ＭＳ Ｐゴシック" pitchFamily="34" charset="-128"/>
        <a:cs typeface="+mn-cs"/>
      </a:defRPr>
    </a:lvl3pPr>
    <a:lvl4pPr marL="342900" indent="-112713" algn="l" defTabSz="712788" rtl="0" fontAlgn="base">
      <a:spcBef>
        <a:spcPct val="30000"/>
      </a:spcBef>
      <a:spcAft>
        <a:spcPct val="0"/>
      </a:spcAft>
      <a:buFont typeface="Helvetica 75" panose="020B0804020202020204" pitchFamily="34" charset="0"/>
      <a:buChar char="−"/>
      <a:defRPr sz="900" kern="1200">
        <a:solidFill>
          <a:schemeClr val="tx1"/>
        </a:solidFill>
        <a:latin typeface="Helvetica 55 Roman" panose="020B0604020202020204" pitchFamily="34" charset="0"/>
        <a:ea typeface="ＭＳ Ｐゴシック" pitchFamily="34" charset="-128"/>
        <a:cs typeface="+mn-cs"/>
      </a:defRPr>
    </a:lvl4pPr>
    <a:lvl5pPr marL="457200" indent="-114300" algn="l" defTabSz="712788" rtl="0" fontAlgn="base">
      <a:spcBef>
        <a:spcPct val="30000"/>
      </a:spcBef>
      <a:spcAft>
        <a:spcPct val="0"/>
      </a:spcAft>
      <a:buFont typeface="Helvetica 75" panose="020B0804020202020204" pitchFamily="34" charset="0"/>
      <a:buChar char="−"/>
      <a:defRPr sz="900" kern="1200">
        <a:solidFill>
          <a:schemeClr val="tx1"/>
        </a:solidFill>
        <a:latin typeface="Helvetica 55 Roman" panose="020B0604020202020204" pitchFamily="34" charset="0"/>
        <a:ea typeface="ＭＳ Ｐゴシック" pitchFamily="34" charset="-128"/>
        <a:cs typeface="+mn-cs"/>
      </a:defRPr>
    </a:lvl5pPr>
    <a:lvl6pPr marL="1783080" algn="l" defTabSz="713232" rtl="0" eaLnBrk="1" latinLnBrk="0" hangingPunct="1">
      <a:defRPr sz="936" kern="1200">
        <a:solidFill>
          <a:schemeClr val="tx1"/>
        </a:solidFill>
        <a:latin typeface="+mn-lt"/>
        <a:ea typeface="+mn-ea"/>
        <a:cs typeface="+mn-cs"/>
      </a:defRPr>
    </a:lvl6pPr>
    <a:lvl7pPr marL="2139696" algn="l" defTabSz="713232" rtl="0" eaLnBrk="1" latinLnBrk="0" hangingPunct="1">
      <a:defRPr sz="936" kern="1200">
        <a:solidFill>
          <a:schemeClr val="tx1"/>
        </a:solidFill>
        <a:latin typeface="+mn-lt"/>
        <a:ea typeface="+mn-ea"/>
        <a:cs typeface="+mn-cs"/>
      </a:defRPr>
    </a:lvl7pPr>
    <a:lvl8pPr marL="2496312" algn="l" defTabSz="713232" rtl="0" eaLnBrk="1" latinLnBrk="0" hangingPunct="1">
      <a:defRPr sz="936" kern="1200">
        <a:solidFill>
          <a:schemeClr val="tx1"/>
        </a:solidFill>
        <a:latin typeface="+mn-lt"/>
        <a:ea typeface="+mn-ea"/>
        <a:cs typeface="+mn-cs"/>
      </a:defRPr>
    </a:lvl8pPr>
    <a:lvl9pPr marL="2852928" algn="l" defTabSz="713232" rtl="0" eaLnBrk="1" latinLnBrk="0" hangingPunct="1">
      <a:defRPr sz="936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de la présent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 userDrawn="1"/>
        </p:nvSpPr>
        <p:spPr>
          <a:xfrm>
            <a:off x="167951" y="4469074"/>
            <a:ext cx="4237362" cy="48378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grpSp>
        <p:nvGrpSpPr>
          <p:cNvPr id="6" name="Group 5"/>
          <p:cNvGrpSpPr/>
          <p:nvPr userDrawn="1"/>
        </p:nvGrpSpPr>
        <p:grpSpPr>
          <a:xfrm>
            <a:off x="339725" y="4130674"/>
            <a:ext cx="676803" cy="676803"/>
            <a:chOff x="360362" y="1781889"/>
            <a:chExt cx="1144765" cy="1144191"/>
          </a:xfrm>
        </p:grpSpPr>
        <p:sp>
          <p:nvSpPr>
            <p:cNvPr id="7" name="Rectangle 6"/>
            <p:cNvSpPr>
              <a:spLocks noChangeArrowheads="1"/>
            </p:cNvSpPr>
            <p:nvPr/>
          </p:nvSpPr>
          <p:spPr bwMode="auto">
            <a:xfrm>
              <a:off x="360362" y="1781889"/>
              <a:ext cx="1144765" cy="1144191"/>
            </a:xfrm>
            <a:prstGeom prst="rect">
              <a:avLst/>
            </a:prstGeom>
            <a:solidFill>
              <a:srgbClr val="FF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120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 dirty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Helvetica 75 Bold" panose="020B0804020202020204" pitchFamily="34" charset="0"/>
              </a:endParaRPr>
            </a:p>
          </p:txBody>
        </p:sp>
        <p:sp>
          <p:nvSpPr>
            <p:cNvPr id="8" name="Freeform 7"/>
            <p:cNvSpPr>
              <a:spLocks noEditPoints="1"/>
            </p:cNvSpPr>
            <p:nvPr/>
          </p:nvSpPr>
          <p:spPr bwMode="auto">
            <a:xfrm>
              <a:off x="702813" y="2650392"/>
              <a:ext cx="142160" cy="166334"/>
            </a:xfrm>
            <a:custGeom>
              <a:avLst/>
              <a:gdLst>
                <a:gd name="T0" fmla="*/ 31 w 104"/>
                <a:gd name="T1" fmla="*/ 85 h 122"/>
                <a:gd name="T2" fmla="*/ 45 w 104"/>
                <a:gd name="T3" fmla="*/ 101 h 122"/>
                <a:gd name="T4" fmla="*/ 73 w 104"/>
                <a:gd name="T5" fmla="*/ 88 h 122"/>
                <a:gd name="T6" fmla="*/ 73 w 104"/>
                <a:gd name="T7" fmla="*/ 60 h 122"/>
                <a:gd name="T8" fmla="*/ 31 w 104"/>
                <a:gd name="T9" fmla="*/ 85 h 122"/>
                <a:gd name="T10" fmla="*/ 74 w 104"/>
                <a:gd name="T11" fmla="*/ 110 h 122"/>
                <a:gd name="T12" fmla="*/ 35 w 104"/>
                <a:gd name="T13" fmla="*/ 122 h 122"/>
                <a:gd name="T14" fmla="*/ 0 w 104"/>
                <a:gd name="T15" fmla="*/ 88 h 122"/>
                <a:gd name="T16" fmla="*/ 74 w 104"/>
                <a:gd name="T17" fmla="*/ 42 h 122"/>
                <a:gd name="T18" fmla="*/ 74 w 104"/>
                <a:gd name="T19" fmla="*/ 35 h 122"/>
                <a:gd name="T20" fmla="*/ 56 w 104"/>
                <a:gd name="T21" fmla="*/ 22 h 122"/>
                <a:gd name="T22" fmla="*/ 27 w 104"/>
                <a:gd name="T23" fmla="*/ 35 h 122"/>
                <a:gd name="T24" fmla="*/ 6 w 104"/>
                <a:gd name="T25" fmla="*/ 23 h 122"/>
                <a:gd name="T26" fmla="*/ 56 w 104"/>
                <a:gd name="T27" fmla="*/ 0 h 122"/>
                <a:gd name="T28" fmla="*/ 104 w 104"/>
                <a:gd name="T29" fmla="*/ 35 h 122"/>
                <a:gd name="T30" fmla="*/ 104 w 104"/>
                <a:gd name="T31" fmla="*/ 120 h 122"/>
                <a:gd name="T32" fmla="*/ 77 w 104"/>
                <a:gd name="T33" fmla="*/ 120 h 122"/>
                <a:gd name="T34" fmla="*/ 74 w 104"/>
                <a:gd name="T35" fmla="*/ 110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04" h="122">
                  <a:moveTo>
                    <a:pt x="31" y="85"/>
                  </a:moveTo>
                  <a:cubicBezTo>
                    <a:pt x="31" y="93"/>
                    <a:pt x="36" y="101"/>
                    <a:pt x="45" y="101"/>
                  </a:cubicBezTo>
                  <a:cubicBezTo>
                    <a:pt x="54" y="101"/>
                    <a:pt x="64" y="97"/>
                    <a:pt x="73" y="88"/>
                  </a:cubicBezTo>
                  <a:cubicBezTo>
                    <a:pt x="73" y="60"/>
                    <a:pt x="73" y="60"/>
                    <a:pt x="73" y="60"/>
                  </a:cubicBezTo>
                  <a:cubicBezTo>
                    <a:pt x="44" y="64"/>
                    <a:pt x="31" y="71"/>
                    <a:pt x="31" y="85"/>
                  </a:cubicBezTo>
                  <a:moveTo>
                    <a:pt x="74" y="110"/>
                  </a:moveTo>
                  <a:cubicBezTo>
                    <a:pt x="62" y="118"/>
                    <a:pt x="49" y="122"/>
                    <a:pt x="35" y="122"/>
                  </a:cubicBezTo>
                  <a:cubicBezTo>
                    <a:pt x="13" y="122"/>
                    <a:pt x="0" y="107"/>
                    <a:pt x="0" y="88"/>
                  </a:cubicBezTo>
                  <a:cubicBezTo>
                    <a:pt x="0" y="61"/>
                    <a:pt x="24" y="47"/>
                    <a:pt x="74" y="42"/>
                  </a:cubicBezTo>
                  <a:cubicBezTo>
                    <a:pt x="74" y="35"/>
                    <a:pt x="74" y="35"/>
                    <a:pt x="74" y="35"/>
                  </a:cubicBezTo>
                  <a:cubicBezTo>
                    <a:pt x="74" y="27"/>
                    <a:pt x="68" y="22"/>
                    <a:pt x="56" y="22"/>
                  </a:cubicBezTo>
                  <a:cubicBezTo>
                    <a:pt x="44" y="22"/>
                    <a:pt x="34" y="26"/>
                    <a:pt x="27" y="35"/>
                  </a:cubicBezTo>
                  <a:cubicBezTo>
                    <a:pt x="6" y="23"/>
                    <a:pt x="6" y="23"/>
                    <a:pt x="6" y="23"/>
                  </a:cubicBezTo>
                  <a:cubicBezTo>
                    <a:pt x="17" y="8"/>
                    <a:pt x="34" y="0"/>
                    <a:pt x="56" y="0"/>
                  </a:cubicBezTo>
                  <a:cubicBezTo>
                    <a:pt x="87" y="0"/>
                    <a:pt x="104" y="14"/>
                    <a:pt x="104" y="35"/>
                  </a:cubicBezTo>
                  <a:cubicBezTo>
                    <a:pt x="104" y="35"/>
                    <a:pt x="104" y="120"/>
                    <a:pt x="104" y="120"/>
                  </a:cubicBezTo>
                  <a:cubicBezTo>
                    <a:pt x="77" y="120"/>
                    <a:pt x="77" y="120"/>
                    <a:pt x="77" y="120"/>
                  </a:cubicBezTo>
                  <a:lnTo>
                    <a:pt x="74" y="11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120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Helvetica 75 Bold" panose="020B0804020202020204" pitchFamily="34" charset="0"/>
              </a:endParaRPr>
            </a:p>
          </p:txBody>
        </p:sp>
        <p:sp>
          <p:nvSpPr>
            <p:cNvPr id="9" name="Freeform 7"/>
            <p:cNvSpPr>
              <a:spLocks/>
            </p:cNvSpPr>
            <p:nvPr/>
          </p:nvSpPr>
          <p:spPr bwMode="auto">
            <a:xfrm>
              <a:off x="878931" y="2650392"/>
              <a:ext cx="143311" cy="164031"/>
            </a:xfrm>
            <a:custGeom>
              <a:avLst/>
              <a:gdLst>
                <a:gd name="T0" fmla="*/ 0 w 105"/>
                <a:gd name="T1" fmla="*/ 6 h 120"/>
                <a:gd name="T2" fmla="*/ 25 w 105"/>
                <a:gd name="T3" fmla="*/ 2 h 120"/>
                <a:gd name="T4" fmla="*/ 28 w 105"/>
                <a:gd name="T5" fmla="*/ 16 h 120"/>
                <a:gd name="T6" fmla="*/ 68 w 105"/>
                <a:gd name="T7" fmla="*/ 0 h 120"/>
                <a:gd name="T8" fmla="*/ 105 w 105"/>
                <a:gd name="T9" fmla="*/ 38 h 120"/>
                <a:gd name="T10" fmla="*/ 105 w 105"/>
                <a:gd name="T11" fmla="*/ 120 h 120"/>
                <a:gd name="T12" fmla="*/ 74 w 105"/>
                <a:gd name="T13" fmla="*/ 120 h 120"/>
                <a:gd name="T14" fmla="*/ 74 w 105"/>
                <a:gd name="T15" fmla="*/ 44 h 120"/>
                <a:gd name="T16" fmla="*/ 59 w 105"/>
                <a:gd name="T17" fmla="*/ 23 h 120"/>
                <a:gd name="T18" fmla="*/ 30 w 105"/>
                <a:gd name="T19" fmla="*/ 36 h 120"/>
                <a:gd name="T20" fmla="*/ 30 w 105"/>
                <a:gd name="T21" fmla="*/ 120 h 120"/>
                <a:gd name="T22" fmla="*/ 0 w 105"/>
                <a:gd name="T23" fmla="*/ 120 h 120"/>
                <a:gd name="T24" fmla="*/ 0 w 105"/>
                <a:gd name="T25" fmla="*/ 6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5" h="120">
                  <a:moveTo>
                    <a:pt x="0" y="6"/>
                  </a:moveTo>
                  <a:cubicBezTo>
                    <a:pt x="25" y="2"/>
                    <a:pt x="25" y="2"/>
                    <a:pt x="25" y="2"/>
                  </a:cubicBezTo>
                  <a:cubicBezTo>
                    <a:pt x="28" y="16"/>
                    <a:pt x="28" y="16"/>
                    <a:pt x="28" y="16"/>
                  </a:cubicBezTo>
                  <a:cubicBezTo>
                    <a:pt x="42" y="6"/>
                    <a:pt x="54" y="0"/>
                    <a:pt x="68" y="0"/>
                  </a:cubicBezTo>
                  <a:cubicBezTo>
                    <a:pt x="92" y="0"/>
                    <a:pt x="105" y="13"/>
                    <a:pt x="105" y="38"/>
                  </a:cubicBezTo>
                  <a:cubicBezTo>
                    <a:pt x="105" y="120"/>
                    <a:pt x="105" y="120"/>
                    <a:pt x="105" y="120"/>
                  </a:cubicBezTo>
                  <a:cubicBezTo>
                    <a:pt x="74" y="120"/>
                    <a:pt x="74" y="120"/>
                    <a:pt x="74" y="120"/>
                  </a:cubicBezTo>
                  <a:cubicBezTo>
                    <a:pt x="74" y="44"/>
                    <a:pt x="74" y="44"/>
                    <a:pt x="74" y="44"/>
                  </a:cubicBezTo>
                  <a:cubicBezTo>
                    <a:pt x="74" y="29"/>
                    <a:pt x="70" y="23"/>
                    <a:pt x="59" y="23"/>
                  </a:cubicBezTo>
                  <a:cubicBezTo>
                    <a:pt x="50" y="23"/>
                    <a:pt x="41" y="27"/>
                    <a:pt x="30" y="36"/>
                  </a:cubicBezTo>
                  <a:cubicBezTo>
                    <a:pt x="30" y="120"/>
                    <a:pt x="30" y="120"/>
                    <a:pt x="30" y="120"/>
                  </a:cubicBezTo>
                  <a:cubicBezTo>
                    <a:pt x="0" y="120"/>
                    <a:pt x="0" y="120"/>
                    <a:pt x="0" y="120"/>
                  </a:cubicBezTo>
                  <a:lnTo>
                    <a:pt x="0" y="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120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Helvetica 75 Bold" panose="020B0804020202020204" pitchFamily="34" charset="0"/>
              </a:endParaRPr>
            </a:p>
          </p:txBody>
        </p:sp>
        <p:sp>
          <p:nvSpPr>
            <p:cNvPr id="10" name="Freeform 8"/>
            <p:cNvSpPr>
              <a:spLocks noEditPoints="1"/>
            </p:cNvSpPr>
            <p:nvPr/>
          </p:nvSpPr>
          <p:spPr bwMode="auto">
            <a:xfrm>
              <a:off x="1225411" y="2650392"/>
              <a:ext cx="149067" cy="166334"/>
            </a:xfrm>
            <a:custGeom>
              <a:avLst/>
              <a:gdLst>
                <a:gd name="T0" fmla="*/ 79 w 109"/>
                <a:gd name="T1" fmla="*/ 46 h 122"/>
                <a:gd name="T2" fmla="*/ 55 w 109"/>
                <a:gd name="T3" fmla="*/ 21 h 122"/>
                <a:gd name="T4" fmla="*/ 31 w 109"/>
                <a:gd name="T5" fmla="*/ 46 h 122"/>
                <a:gd name="T6" fmla="*/ 79 w 109"/>
                <a:gd name="T7" fmla="*/ 46 h 122"/>
                <a:gd name="T8" fmla="*/ 56 w 109"/>
                <a:gd name="T9" fmla="*/ 122 h 122"/>
                <a:gd name="T10" fmla="*/ 0 w 109"/>
                <a:gd name="T11" fmla="*/ 62 h 122"/>
                <a:gd name="T12" fmla="*/ 55 w 109"/>
                <a:gd name="T13" fmla="*/ 0 h 122"/>
                <a:gd name="T14" fmla="*/ 109 w 109"/>
                <a:gd name="T15" fmla="*/ 60 h 122"/>
                <a:gd name="T16" fmla="*/ 109 w 109"/>
                <a:gd name="T17" fmla="*/ 66 h 122"/>
                <a:gd name="T18" fmla="*/ 31 w 109"/>
                <a:gd name="T19" fmla="*/ 66 h 122"/>
                <a:gd name="T20" fmla="*/ 58 w 109"/>
                <a:gd name="T21" fmla="*/ 100 h 122"/>
                <a:gd name="T22" fmla="*/ 85 w 109"/>
                <a:gd name="T23" fmla="*/ 84 h 122"/>
                <a:gd name="T24" fmla="*/ 108 w 109"/>
                <a:gd name="T25" fmla="*/ 97 h 122"/>
                <a:gd name="T26" fmla="*/ 56 w 109"/>
                <a:gd name="T27" fmla="*/ 122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09" h="122">
                  <a:moveTo>
                    <a:pt x="79" y="46"/>
                  </a:moveTo>
                  <a:cubicBezTo>
                    <a:pt x="79" y="30"/>
                    <a:pt x="70" y="21"/>
                    <a:pt x="55" y="21"/>
                  </a:cubicBezTo>
                  <a:cubicBezTo>
                    <a:pt x="41" y="21"/>
                    <a:pt x="32" y="30"/>
                    <a:pt x="31" y="46"/>
                  </a:cubicBezTo>
                  <a:lnTo>
                    <a:pt x="79" y="46"/>
                  </a:lnTo>
                  <a:close/>
                  <a:moveTo>
                    <a:pt x="56" y="122"/>
                  </a:moveTo>
                  <a:cubicBezTo>
                    <a:pt x="21" y="122"/>
                    <a:pt x="0" y="100"/>
                    <a:pt x="0" y="62"/>
                  </a:cubicBezTo>
                  <a:cubicBezTo>
                    <a:pt x="0" y="22"/>
                    <a:pt x="21" y="0"/>
                    <a:pt x="55" y="0"/>
                  </a:cubicBezTo>
                  <a:cubicBezTo>
                    <a:pt x="89" y="0"/>
                    <a:pt x="109" y="22"/>
                    <a:pt x="109" y="60"/>
                  </a:cubicBezTo>
                  <a:cubicBezTo>
                    <a:pt x="109" y="62"/>
                    <a:pt x="109" y="64"/>
                    <a:pt x="109" y="66"/>
                  </a:cubicBezTo>
                  <a:cubicBezTo>
                    <a:pt x="31" y="66"/>
                    <a:pt x="31" y="66"/>
                    <a:pt x="31" y="66"/>
                  </a:cubicBezTo>
                  <a:cubicBezTo>
                    <a:pt x="31" y="88"/>
                    <a:pt x="40" y="100"/>
                    <a:pt x="58" y="100"/>
                  </a:cubicBezTo>
                  <a:cubicBezTo>
                    <a:pt x="70" y="100"/>
                    <a:pt x="78" y="95"/>
                    <a:pt x="85" y="84"/>
                  </a:cubicBezTo>
                  <a:cubicBezTo>
                    <a:pt x="108" y="97"/>
                    <a:pt x="108" y="97"/>
                    <a:pt x="108" y="97"/>
                  </a:cubicBezTo>
                  <a:cubicBezTo>
                    <a:pt x="98" y="114"/>
                    <a:pt x="80" y="122"/>
                    <a:pt x="56" y="122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120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Helvetica 75 Bold" panose="020B0804020202020204" pitchFamily="34" charset="0"/>
              </a:endParaRPr>
            </a:p>
          </p:txBody>
        </p:sp>
        <p:sp>
          <p:nvSpPr>
            <p:cNvPr id="11" name="Freeform 9"/>
            <p:cNvSpPr>
              <a:spLocks noEditPoints="1"/>
            </p:cNvSpPr>
            <p:nvPr/>
          </p:nvSpPr>
          <p:spPr bwMode="auto">
            <a:xfrm>
              <a:off x="415039" y="2650392"/>
              <a:ext cx="158276" cy="169211"/>
            </a:xfrm>
            <a:custGeom>
              <a:avLst/>
              <a:gdLst>
                <a:gd name="T0" fmla="*/ 58 w 116"/>
                <a:gd name="T1" fmla="*/ 26 h 124"/>
                <a:gd name="T2" fmla="*/ 31 w 116"/>
                <a:gd name="T3" fmla="*/ 62 h 124"/>
                <a:gd name="T4" fmla="*/ 58 w 116"/>
                <a:gd name="T5" fmla="*/ 98 h 124"/>
                <a:gd name="T6" fmla="*/ 85 w 116"/>
                <a:gd name="T7" fmla="*/ 62 h 124"/>
                <a:gd name="T8" fmla="*/ 58 w 116"/>
                <a:gd name="T9" fmla="*/ 26 h 124"/>
                <a:gd name="T10" fmla="*/ 58 w 116"/>
                <a:gd name="T11" fmla="*/ 124 h 124"/>
                <a:gd name="T12" fmla="*/ 0 w 116"/>
                <a:gd name="T13" fmla="*/ 62 h 124"/>
                <a:gd name="T14" fmla="*/ 58 w 116"/>
                <a:gd name="T15" fmla="*/ 0 h 124"/>
                <a:gd name="T16" fmla="*/ 116 w 116"/>
                <a:gd name="T17" fmla="*/ 62 h 124"/>
                <a:gd name="T18" fmla="*/ 58 w 116"/>
                <a:gd name="T19" fmla="*/ 124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6" h="124">
                  <a:moveTo>
                    <a:pt x="58" y="26"/>
                  </a:moveTo>
                  <a:cubicBezTo>
                    <a:pt x="35" y="26"/>
                    <a:pt x="31" y="47"/>
                    <a:pt x="31" y="62"/>
                  </a:cubicBezTo>
                  <a:cubicBezTo>
                    <a:pt x="31" y="77"/>
                    <a:pt x="35" y="98"/>
                    <a:pt x="58" y="98"/>
                  </a:cubicBezTo>
                  <a:cubicBezTo>
                    <a:pt x="81" y="98"/>
                    <a:pt x="85" y="77"/>
                    <a:pt x="85" y="62"/>
                  </a:cubicBezTo>
                  <a:cubicBezTo>
                    <a:pt x="85" y="47"/>
                    <a:pt x="81" y="26"/>
                    <a:pt x="58" y="26"/>
                  </a:cubicBezTo>
                  <a:moveTo>
                    <a:pt x="58" y="124"/>
                  </a:moveTo>
                  <a:cubicBezTo>
                    <a:pt x="27" y="124"/>
                    <a:pt x="0" y="104"/>
                    <a:pt x="0" y="62"/>
                  </a:cubicBezTo>
                  <a:cubicBezTo>
                    <a:pt x="0" y="19"/>
                    <a:pt x="27" y="0"/>
                    <a:pt x="58" y="0"/>
                  </a:cubicBezTo>
                  <a:cubicBezTo>
                    <a:pt x="88" y="0"/>
                    <a:pt x="116" y="19"/>
                    <a:pt x="116" y="62"/>
                  </a:cubicBezTo>
                  <a:cubicBezTo>
                    <a:pt x="116" y="104"/>
                    <a:pt x="88" y="124"/>
                    <a:pt x="58" y="124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120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Helvetica 75 Bold" panose="020B0804020202020204" pitchFamily="34" charset="0"/>
              </a:endParaRPr>
            </a:p>
          </p:txBody>
        </p:sp>
        <p:sp>
          <p:nvSpPr>
            <p:cNvPr id="12" name="Freeform 10"/>
            <p:cNvSpPr>
              <a:spLocks/>
            </p:cNvSpPr>
            <p:nvPr/>
          </p:nvSpPr>
          <p:spPr bwMode="auto">
            <a:xfrm>
              <a:off x="602092" y="2650392"/>
              <a:ext cx="89785" cy="164031"/>
            </a:xfrm>
            <a:custGeom>
              <a:avLst/>
              <a:gdLst>
                <a:gd name="T0" fmla="*/ 0 w 66"/>
                <a:gd name="T1" fmla="*/ 3 h 120"/>
                <a:gd name="T2" fmla="*/ 30 w 66"/>
                <a:gd name="T3" fmla="*/ 3 h 120"/>
                <a:gd name="T4" fmla="*/ 30 w 66"/>
                <a:gd name="T5" fmla="*/ 17 h 120"/>
                <a:gd name="T6" fmla="*/ 62 w 66"/>
                <a:gd name="T7" fmla="*/ 0 h 120"/>
                <a:gd name="T8" fmla="*/ 66 w 66"/>
                <a:gd name="T9" fmla="*/ 1 h 120"/>
                <a:gd name="T10" fmla="*/ 66 w 66"/>
                <a:gd name="T11" fmla="*/ 30 h 120"/>
                <a:gd name="T12" fmla="*/ 64 w 66"/>
                <a:gd name="T13" fmla="*/ 30 h 120"/>
                <a:gd name="T14" fmla="*/ 32 w 66"/>
                <a:gd name="T15" fmla="*/ 42 h 120"/>
                <a:gd name="T16" fmla="*/ 32 w 66"/>
                <a:gd name="T17" fmla="*/ 120 h 120"/>
                <a:gd name="T18" fmla="*/ 0 w 66"/>
                <a:gd name="T19" fmla="*/ 120 h 120"/>
                <a:gd name="T20" fmla="*/ 0 w 66"/>
                <a:gd name="T21" fmla="*/ 3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6" h="120">
                  <a:moveTo>
                    <a:pt x="0" y="3"/>
                  </a:moveTo>
                  <a:cubicBezTo>
                    <a:pt x="30" y="3"/>
                    <a:pt x="30" y="3"/>
                    <a:pt x="30" y="3"/>
                  </a:cubicBezTo>
                  <a:cubicBezTo>
                    <a:pt x="30" y="17"/>
                    <a:pt x="30" y="17"/>
                    <a:pt x="30" y="17"/>
                  </a:cubicBezTo>
                  <a:cubicBezTo>
                    <a:pt x="35" y="9"/>
                    <a:pt x="49" y="0"/>
                    <a:pt x="62" y="0"/>
                  </a:cubicBezTo>
                  <a:cubicBezTo>
                    <a:pt x="63" y="0"/>
                    <a:pt x="65" y="0"/>
                    <a:pt x="66" y="1"/>
                  </a:cubicBezTo>
                  <a:cubicBezTo>
                    <a:pt x="66" y="30"/>
                    <a:pt x="66" y="30"/>
                    <a:pt x="66" y="30"/>
                  </a:cubicBezTo>
                  <a:cubicBezTo>
                    <a:pt x="64" y="30"/>
                    <a:pt x="64" y="30"/>
                    <a:pt x="64" y="30"/>
                  </a:cubicBezTo>
                  <a:cubicBezTo>
                    <a:pt x="51" y="30"/>
                    <a:pt x="36" y="32"/>
                    <a:pt x="32" y="42"/>
                  </a:cubicBezTo>
                  <a:cubicBezTo>
                    <a:pt x="32" y="120"/>
                    <a:pt x="32" y="120"/>
                    <a:pt x="32" y="120"/>
                  </a:cubicBezTo>
                  <a:cubicBezTo>
                    <a:pt x="0" y="120"/>
                    <a:pt x="0" y="120"/>
                    <a:pt x="0" y="120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120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Helvetica 75 Bold" panose="020B0804020202020204" pitchFamily="34" charset="0"/>
              </a:endParaRPr>
            </a:p>
          </p:txBody>
        </p:sp>
        <p:sp>
          <p:nvSpPr>
            <p:cNvPr id="13" name="Freeform 11"/>
            <p:cNvSpPr>
              <a:spLocks noEditPoints="1"/>
            </p:cNvSpPr>
            <p:nvPr/>
          </p:nvSpPr>
          <p:spPr bwMode="auto">
            <a:xfrm>
              <a:off x="1051020" y="2650392"/>
              <a:ext cx="149642" cy="226766"/>
            </a:xfrm>
            <a:custGeom>
              <a:avLst/>
              <a:gdLst>
                <a:gd name="T0" fmla="*/ 110 w 110"/>
                <a:gd name="T1" fmla="*/ 2 h 166"/>
                <a:gd name="T2" fmla="*/ 110 w 110"/>
                <a:gd name="T3" fmla="*/ 114 h 166"/>
                <a:gd name="T4" fmla="*/ 52 w 110"/>
                <a:gd name="T5" fmla="*/ 166 h 166"/>
                <a:gd name="T6" fmla="*/ 3 w 110"/>
                <a:gd name="T7" fmla="*/ 137 h 166"/>
                <a:gd name="T8" fmla="*/ 34 w 110"/>
                <a:gd name="T9" fmla="*/ 132 h 166"/>
                <a:gd name="T10" fmla="*/ 56 w 110"/>
                <a:gd name="T11" fmla="*/ 143 h 166"/>
                <a:gd name="T12" fmla="*/ 80 w 110"/>
                <a:gd name="T13" fmla="*/ 117 h 166"/>
                <a:gd name="T14" fmla="*/ 80 w 110"/>
                <a:gd name="T15" fmla="*/ 104 h 166"/>
                <a:gd name="T16" fmla="*/ 79 w 110"/>
                <a:gd name="T17" fmla="*/ 103 h 166"/>
                <a:gd name="T18" fmla="*/ 49 w 110"/>
                <a:gd name="T19" fmla="*/ 120 h 166"/>
                <a:gd name="T20" fmla="*/ 0 w 110"/>
                <a:gd name="T21" fmla="*/ 62 h 166"/>
                <a:gd name="T22" fmla="*/ 47 w 110"/>
                <a:gd name="T23" fmla="*/ 0 h 166"/>
                <a:gd name="T24" fmla="*/ 81 w 110"/>
                <a:gd name="T25" fmla="*/ 17 h 166"/>
                <a:gd name="T26" fmla="*/ 81 w 110"/>
                <a:gd name="T27" fmla="*/ 16 h 166"/>
                <a:gd name="T28" fmla="*/ 84 w 110"/>
                <a:gd name="T29" fmla="*/ 2 h 166"/>
                <a:gd name="T30" fmla="*/ 110 w 110"/>
                <a:gd name="T31" fmla="*/ 2 h 166"/>
                <a:gd name="T32" fmla="*/ 55 w 110"/>
                <a:gd name="T33" fmla="*/ 95 h 166"/>
                <a:gd name="T34" fmla="*/ 80 w 110"/>
                <a:gd name="T35" fmla="*/ 55 h 166"/>
                <a:gd name="T36" fmla="*/ 54 w 110"/>
                <a:gd name="T37" fmla="*/ 22 h 166"/>
                <a:gd name="T38" fmla="*/ 31 w 110"/>
                <a:gd name="T39" fmla="*/ 57 h 166"/>
                <a:gd name="T40" fmla="*/ 55 w 110"/>
                <a:gd name="T41" fmla="*/ 95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0" h="166">
                  <a:moveTo>
                    <a:pt x="110" y="2"/>
                  </a:moveTo>
                  <a:cubicBezTo>
                    <a:pt x="110" y="114"/>
                    <a:pt x="110" y="114"/>
                    <a:pt x="110" y="114"/>
                  </a:cubicBezTo>
                  <a:cubicBezTo>
                    <a:pt x="110" y="133"/>
                    <a:pt x="108" y="166"/>
                    <a:pt x="52" y="166"/>
                  </a:cubicBezTo>
                  <a:cubicBezTo>
                    <a:pt x="29" y="166"/>
                    <a:pt x="8" y="157"/>
                    <a:pt x="3" y="137"/>
                  </a:cubicBezTo>
                  <a:cubicBezTo>
                    <a:pt x="34" y="132"/>
                    <a:pt x="34" y="132"/>
                    <a:pt x="34" y="132"/>
                  </a:cubicBezTo>
                  <a:cubicBezTo>
                    <a:pt x="35" y="138"/>
                    <a:pt x="39" y="143"/>
                    <a:pt x="56" y="143"/>
                  </a:cubicBezTo>
                  <a:cubicBezTo>
                    <a:pt x="72" y="143"/>
                    <a:pt x="80" y="136"/>
                    <a:pt x="80" y="117"/>
                  </a:cubicBezTo>
                  <a:cubicBezTo>
                    <a:pt x="80" y="104"/>
                    <a:pt x="80" y="104"/>
                    <a:pt x="80" y="104"/>
                  </a:cubicBezTo>
                  <a:cubicBezTo>
                    <a:pt x="79" y="103"/>
                    <a:pt x="79" y="103"/>
                    <a:pt x="79" y="103"/>
                  </a:cubicBezTo>
                  <a:cubicBezTo>
                    <a:pt x="74" y="112"/>
                    <a:pt x="67" y="120"/>
                    <a:pt x="49" y="120"/>
                  </a:cubicBezTo>
                  <a:cubicBezTo>
                    <a:pt x="22" y="120"/>
                    <a:pt x="0" y="101"/>
                    <a:pt x="0" y="62"/>
                  </a:cubicBezTo>
                  <a:cubicBezTo>
                    <a:pt x="0" y="22"/>
                    <a:pt x="22" y="0"/>
                    <a:pt x="47" y="0"/>
                  </a:cubicBezTo>
                  <a:cubicBezTo>
                    <a:pt x="71" y="0"/>
                    <a:pt x="79" y="11"/>
                    <a:pt x="81" y="17"/>
                  </a:cubicBezTo>
                  <a:cubicBezTo>
                    <a:pt x="81" y="16"/>
                    <a:pt x="81" y="16"/>
                    <a:pt x="81" y="16"/>
                  </a:cubicBezTo>
                  <a:cubicBezTo>
                    <a:pt x="84" y="2"/>
                    <a:pt x="84" y="2"/>
                    <a:pt x="84" y="2"/>
                  </a:cubicBezTo>
                  <a:lnTo>
                    <a:pt x="110" y="2"/>
                  </a:lnTo>
                  <a:close/>
                  <a:moveTo>
                    <a:pt x="55" y="95"/>
                  </a:moveTo>
                  <a:cubicBezTo>
                    <a:pt x="78" y="95"/>
                    <a:pt x="80" y="71"/>
                    <a:pt x="80" y="55"/>
                  </a:cubicBezTo>
                  <a:cubicBezTo>
                    <a:pt x="80" y="37"/>
                    <a:pt x="71" y="22"/>
                    <a:pt x="54" y="22"/>
                  </a:cubicBezTo>
                  <a:cubicBezTo>
                    <a:pt x="43" y="22"/>
                    <a:pt x="31" y="30"/>
                    <a:pt x="31" y="57"/>
                  </a:cubicBezTo>
                  <a:cubicBezTo>
                    <a:pt x="31" y="71"/>
                    <a:pt x="32" y="95"/>
                    <a:pt x="55" y="95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120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Helvetica 75 Bold" panose="020B0804020202020204" pitchFamily="34" charset="0"/>
              </a:endParaRPr>
            </a:p>
          </p:txBody>
        </p:sp>
        <p:sp>
          <p:nvSpPr>
            <p:cNvPr id="14" name="Freeform 12"/>
            <p:cNvSpPr>
              <a:spLocks noEditPoints="1"/>
            </p:cNvSpPr>
            <p:nvPr/>
          </p:nvSpPr>
          <p:spPr bwMode="auto">
            <a:xfrm>
              <a:off x="1348002" y="2593413"/>
              <a:ext cx="112232" cy="52950"/>
            </a:xfrm>
            <a:custGeom>
              <a:avLst/>
              <a:gdLst>
                <a:gd name="T0" fmla="*/ 195 w 195"/>
                <a:gd name="T1" fmla="*/ 92 h 92"/>
                <a:gd name="T2" fmla="*/ 178 w 195"/>
                <a:gd name="T3" fmla="*/ 92 h 92"/>
                <a:gd name="T4" fmla="*/ 178 w 195"/>
                <a:gd name="T5" fmla="*/ 16 h 92"/>
                <a:gd name="T6" fmla="*/ 178 w 195"/>
                <a:gd name="T7" fmla="*/ 16 h 92"/>
                <a:gd name="T8" fmla="*/ 147 w 195"/>
                <a:gd name="T9" fmla="*/ 92 h 92"/>
                <a:gd name="T10" fmla="*/ 138 w 195"/>
                <a:gd name="T11" fmla="*/ 92 h 92"/>
                <a:gd name="T12" fmla="*/ 110 w 195"/>
                <a:gd name="T13" fmla="*/ 16 h 92"/>
                <a:gd name="T14" fmla="*/ 107 w 195"/>
                <a:gd name="T15" fmla="*/ 16 h 92"/>
                <a:gd name="T16" fmla="*/ 107 w 195"/>
                <a:gd name="T17" fmla="*/ 92 h 92"/>
                <a:gd name="T18" fmla="*/ 93 w 195"/>
                <a:gd name="T19" fmla="*/ 92 h 92"/>
                <a:gd name="T20" fmla="*/ 93 w 195"/>
                <a:gd name="T21" fmla="*/ 0 h 92"/>
                <a:gd name="T22" fmla="*/ 117 w 195"/>
                <a:gd name="T23" fmla="*/ 0 h 92"/>
                <a:gd name="T24" fmla="*/ 145 w 195"/>
                <a:gd name="T25" fmla="*/ 71 h 92"/>
                <a:gd name="T26" fmla="*/ 171 w 195"/>
                <a:gd name="T27" fmla="*/ 0 h 92"/>
                <a:gd name="T28" fmla="*/ 195 w 195"/>
                <a:gd name="T29" fmla="*/ 0 h 92"/>
                <a:gd name="T30" fmla="*/ 195 w 195"/>
                <a:gd name="T31" fmla="*/ 92 h 92"/>
                <a:gd name="T32" fmla="*/ 74 w 195"/>
                <a:gd name="T33" fmla="*/ 14 h 92"/>
                <a:gd name="T34" fmla="*/ 46 w 195"/>
                <a:gd name="T35" fmla="*/ 14 h 92"/>
                <a:gd name="T36" fmla="*/ 46 w 195"/>
                <a:gd name="T37" fmla="*/ 92 h 92"/>
                <a:gd name="T38" fmla="*/ 31 w 195"/>
                <a:gd name="T39" fmla="*/ 92 h 92"/>
                <a:gd name="T40" fmla="*/ 31 w 195"/>
                <a:gd name="T41" fmla="*/ 14 h 92"/>
                <a:gd name="T42" fmla="*/ 0 w 195"/>
                <a:gd name="T43" fmla="*/ 14 h 92"/>
                <a:gd name="T44" fmla="*/ 0 w 195"/>
                <a:gd name="T45" fmla="*/ 0 h 92"/>
                <a:gd name="T46" fmla="*/ 74 w 195"/>
                <a:gd name="T47" fmla="*/ 0 h 92"/>
                <a:gd name="T48" fmla="*/ 74 w 195"/>
                <a:gd name="T49" fmla="*/ 14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95" h="92">
                  <a:moveTo>
                    <a:pt x="195" y="92"/>
                  </a:moveTo>
                  <a:lnTo>
                    <a:pt x="178" y="92"/>
                  </a:lnTo>
                  <a:lnTo>
                    <a:pt x="178" y="16"/>
                  </a:lnTo>
                  <a:lnTo>
                    <a:pt x="178" y="16"/>
                  </a:lnTo>
                  <a:lnTo>
                    <a:pt x="147" y="92"/>
                  </a:lnTo>
                  <a:lnTo>
                    <a:pt x="138" y="92"/>
                  </a:lnTo>
                  <a:lnTo>
                    <a:pt x="110" y="16"/>
                  </a:lnTo>
                  <a:lnTo>
                    <a:pt x="107" y="16"/>
                  </a:lnTo>
                  <a:lnTo>
                    <a:pt x="107" y="92"/>
                  </a:lnTo>
                  <a:lnTo>
                    <a:pt x="93" y="92"/>
                  </a:lnTo>
                  <a:lnTo>
                    <a:pt x="93" y="0"/>
                  </a:lnTo>
                  <a:lnTo>
                    <a:pt x="117" y="0"/>
                  </a:lnTo>
                  <a:lnTo>
                    <a:pt x="145" y="71"/>
                  </a:lnTo>
                  <a:lnTo>
                    <a:pt x="171" y="0"/>
                  </a:lnTo>
                  <a:lnTo>
                    <a:pt x="195" y="0"/>
                  </a:lnTo>
                  <a:lnTo>
                    <a:pt x="195" y="92"/>
                  </a:lnTo>
                  <a:close/>
                  <a:moveTo>
                    <a:pt x="74" y="14"/>
                  </a:moveTo>
                  <a:lnTo>
                    <a:pt x="46" y="14"/>
                  </a:lnTo>
                  <a:lnTo>
                    <a:pt x="46" y="92"/>
                  </a:lnTo>
                  <a:lnTo>
                    <a:pt x="31" y="92"/>
                  </a:lnTo>
                  <a:lnTo>
                    <a:pt x="31" y="14"/>
                  </a:lnTo>
                  <a:lnTo>
                    <a:pt x="0" y="14"/>
                  </a:lnTo>
                  <a:lnTo>
                    <a:pt x="0" y="0"/>
                  </a:lnTo>
                  <a:lnTo>
                    <a:pt x="74" y="0"/>
                  </a:lnTo>
                  <a:lnTo>
                    <a:pt x="74" y="1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120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Helvetica 75 Bold" panose="020B0804020202020204" pitchFamily="34" charset="0"/>
              </a:endParaRPr>
            </a:p>
          </p:txBody>
        </p:sp>
      </p:grpSp>
      <p:sp>
        <p:nvSpPr>
          <p:cNvPr id="5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339725" y="339725"/>
            <a:ext cx="5832475" cy="3460750"/>
          </a:xfrm>
        </p:spPr>
        <p:txBody>
          <a:bodyPr/>
          <a:lstStyle>
            <a:lvl1pPr>
              <a:lnSpc>
                <a:spcPct val="85000"/>
              </a:lnSpc>
              <a:spcAft>
                <a:spcPts val="3200"/>
              </a:spcAft>
              <a:defRPr sz="5500">
                <a:solidFill>
                  <a:schemeClr val="tx1"/>
                </a:solidFill>
                <a:latin typeface="Helvetica 75 Bold" panose="020B0804020202020204" pitchFamily="34" charset="0"/>
              </a:defRPr>
            </a:lvl1pPr>
            <a:lvl2pPr>
              <a:lnSpc>
                <a:spcPct val="90000"/>
              </a:lnSpc>
              <a:spcAft>
                <a:spcPts val="2400"/>
              </a:spcAft>
              <a:defRPr>
                <a:latin typeface="Helvetica 75 Bold" panose="020B0804020202020204" pitchFamily="34" charset="0"/>
              </a:defRPr>
            </a:lvl2pPr>
          </a:lstStyle>
          <a:p>
            <a:pPr lvl="0"/>
            <a:r>
              <a:rPr lang="fr-FR" dirty="0"/>
              <a:t>Modifiez le texte du masque</a:t>
            </a:r>
          </a:p>
          <a:p>
            <a:pPr lvl="1"/>
            <a:r>
              <a:rPr lang="fr-FR" dirty="0"/>
              <a:t>Deuxième niveau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 hasCustomPrompt="1"/>
          </p:nvPr>
        </p:nvSpPr>
        <p:spPr>
          <a:xfrm>
            <a:off x="6508750" y="339725"/>
            <a:ext cx="2301875" cy="3460750"/>
          </a:xfrm>
        </p:spPr>
        <p:txBody>
          <a:bodyPr tIns="109728"/>
          <a:lstStyle>
            <a:lvl1pPr>
              <a:spcAft>
                <a:spcPts val="2400"/>
              </a:spcAft>
              <a:defRPr baseline="0">
                <a:latin typeface="Helvetica 75 Bold" panose="020B0804020202020204" pitchFamily="34" charset="0"/>
              </a:defRPr>
            </a:lvl1pPr>
            <a:lvl2pPr>
              <a:spcAft>
                <a:spcPts val="2400"/>
              </a:spcAft>
              <a:defRPr>
                <a:latin typeface="Helvetica 75 Bold" panose="020B0804020202020204" pitchFamily="34" charset="0"/>
              </a:defRPr>
            </a:lvl2pPr>
          </a:lstStyle>
          <a:p>
            <a:pPr lvl="0"/>
            <a:r>
              <a:rPr lang="fr-FR" dirty="0"/>
              <a:t>Modifiez le texte du masque</a:t>
            </a:r>
          </a:p>
          <a:p>
            <a:pPr lvl="1"/>
            <a:r>
              <a:rPr lang="fr-FR" dirty="0"/>
              <a:t>Deuxième niveau</a:t>
            </a:r>
          </a:p>
        </p:txBody>
      </p:sp>
    </p:spTree>
    <p:extLst>
      <p:ext uri="{BB962C8B-B14F-4D97-AF65-F5344CB8AC3E}">
        <p14:creationId xmlns:p14="http://schemas.microsoft.com/office/powerpoint/2010/main" val="3124192341"/>
      </p:ext>
    </p:extLst>
  </p:cSld>
  <p:clrMapOvr>
    <a:masterClrMapping/>
  </p:clrMapOvr>
  <p:transition spd="med">
    <p:fade/>
  </p:transition>
  <p:hf sldNum="0" hdr="0" ftr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de la présent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 userDrawn="1"/>
        </p:nvSpPr>
        <p:spPr>
          <a:xfrm>
            <a:off x="167951" y="4469074"/>
            <a:ext cx="4237362" cy="48378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grpSp>
        <p:nvGrpSpPr>
          <p:cNvPr id="6" name="Group 5"/>
          <p:cNvGrpSpPr/>
          <p:nvPr userDrawn="1"/>
        </p:nvGrpSpPr>
        <p:grpSpPr>
          <a:xfrm>
            <a:off x="339725" y="4130674"/>
            <a:ext cx="676803" cy="676803"/>
            <a:chOff x="360362" y="1781889"/>
            <a:chExt cx="1144765" cy="1144191"/>
          </a:xfrm>
        </p:grpSpPr>
        <p:sp>
          <p:nvSpPr>
            <p:cNvPr id="7" name="Rectangle 6"/>
            <p:cNvSpPr>
              <a:spLocks noChangeArrowheads="1"/>
            </p:cNvSpPr>
            <p:nvPr/>
          </p:nvSpPr>
          <p:spPr bwMode="auto">
            <a:xfrm>
              <a:off x="360362" y="1781889"/>
              <a:ext cx="1144765" cy="1144191"/>
            </a:xfrm>
            <a:prstGeom prst="rect">
              <a:avLst/>
            </a:prstGeom>
            <a:solidFill>
              <a:srgbClr val="FF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120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 dirty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Helvetica 75 Bold" panose="020B0804020202020204" pitchFamily="34" charset="0"/>
              </a:endParaRPr>
            </a:p>
          </p:txBody>
        </p:sp>
        <p:sp>
          <p:nvSpPr>
            <p:cNvPr id="8" name="Freeform 7"/>
            <p:cNvSpPr>
              <a:spLocks noEditPoints="1"/>
            </p:cNvSpPr>
            <p:nvPr/>
          </p:nvSpPr>
          <p:spPr bwMode="auto">
            <a:xfrm>
              <a:off x="702813" y="2650392"/>
              <a:ext cx="142160" cy="166334"/>
            </a:xfrm>
            <a:custGeom>
              <a:avLst/>
              <a:gdLst>
                <a:gd name="T0" fmla="*/ 31 w 104"/>
                <a:gd name="T1" fmla="*/ 85 h 122"/>
                <a:gd name="T2" fmla="*/ 45 w 104"/>
                <a:gd name="T3" fmla="*/ 101 h 122"/>
                <a:gd name="T4" fmla="*/ 73 w 104"/>
                <a:gd name="T5" fmla="*/ 88 h 122"/>
                <a:gd name="T6" fmla="*/ 73 w 104"/>
                <a:gd name="T7" fmla="*/ 60 h 122"/>
                <a:gd name="T8" fmla="*/ 31 w 104"/>
                <a:gd name="T9" fmla="*/ 85 h 122"/>
                <a:gd name="T10" fmla="*/ 74 w 104"/>
                <a:gd name="T11" fmla="*/ 110 h 122"/>
                <a:gd name="T12" fmla="*/ 35 w 104"/>
                <a:gd name="T13" fmla="*/ 122 h 122"/>
                <a:gd name="T14" fmla="*/ 0 w 104"/>
                <a:gd name="T15" fmla="*/ 88 h 122"/>
                <a:gd name="T16" fmla="*/ 74 w 104"/>
                <a:gd name="T17" fmla="*/ 42 h 122"/>
                <a:gd name="T18" fmla="*/ 74 w 104"/>
                <a:gd name="T19" fmla="*/ 35 h 122"/>
                <a:gd name="T20" fmla="*/ 56 w 104"/>
                <a:gd name="T21" fmla="*/ 22 h 122"/>
                <a:gd name="T22" fmla="*/ 27 w 104"/>
                <a:gd name="T23" fmla="*/ 35 h 122"/>
                <a:gd name="T24" fmla="*/ 6 w 104"/>
                <a:gd name="T25" fmla="*/ 23 h 122"/>
                <a:gd name="T26" fmla="*/ 56 w 104"/>
                <a:gd name="T27" fmla="*/ 0 h 122"/>
                <a:gd name="T28" fmla="*/ 104 w 104"/>
                <a:gd name="T29" fmla="*/ 35 h 122"/>
                <a:gd name="T30" fmla="*/ 104 w 104"/>
                <a:gd name="T31" fmla="*/ 120 h 122"/>
                <a:gd name="T32" fmla="*/ 77 w 104"/>
                <a:gd name="T33" fmla="*/ 120 h 122"/>
                <a:gd name="T34" fmla="*/ 74 w 104"/>
                <a:gd name="T35" fmla="*/ 110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04" h="122">
                  <a:moveTo>
                    <a:pt x="31" y="85"/>
                  </a:moveTo>
                  <a:cubicBezTo>
                    <a:pt x="31" y="93"/>
                    <a:pt x="36" y="101"/>
                    <a:pt x="45" y="101"/>
                  </a:cubicBezTo>
                  <a:cubicBezTo>
                    <a:pt x="54" y="101"/>
                    <a:pt x="64" y="97"/>
                    <a:pt x="73" y="88"/>
                  </a:cubicBezTo>
                  <a:cubicBezTo>
                    <a:pt x="73" y="60"/>
                    <a:pt x="73" y="60"/>
                    <a:pt x="73" y="60"/>
                  </a:cubicBezTo>
                  <a:cubicBezTo>
                    <a:pt x="44" y="64"/>
                    <a:pt x="31" y="71"/>
                    <a:pt x="31" y="85"/>
                  </a:cubicBezTo>
                  <a:moveTo>
                    <a:pt x="74" y="110"/>
                  </a:moveTo>
                  <a:cubicBezTo>
                    <a:pt x="62" y="118"/>
                    <a:pt x="49" y="122"/>
                    <a:pt x="35" y="122"/>
                  </a:cubicBezTo>
                  <a:cubicBezTo>
                    <a:pt x="13" y="122"/>
                    <a:pt x="0" y="107"/>
                    <a:pt x="0" y="88"/>
                  </a:cubicBezTo>
                  <a:cubicBezTo>
                    <a:pt x="0" y="61"/>
                    <a:pt x="24" y="47"/>
                    <a:pt x="74" y="42"/>
                  </a:cubicBezTo>
                  <a:cubicBezTo>
                    <a:pt x="74" y="35"/>
                    <a:pt x="74" y="35"/>
                    <a:pt x="74" y="35"/>
                  </a:cubicBezTo>
                  <a:cubicBezTo>
                    <a:pt x="74" y="27"/>
                    <a:pt x="68" y="22"/>
                    <a:pt x="56" y="22"/>
                  </a:cubicBezTo>
                  <a:cubicBezTo>
                    <a:pt x="44" y="22"/>
                    <a:pt x="34" y="26"/>
                    <a:pt x="27" y="35"/>
                  </a:cubicBezTo>
                  <a:cubicBezTo>
                    <a:pt x="6" y="23"/>
                    <a:pt x="6" y="23"/>
                    <a:pt x="6" y="23"/>
                  </a:cubicBezTo>
                  <a:cubicBezTo>
                    <a:pt x="17" y="8"/>
                    <a:pt x="34" y="0"/>
                    <a:pt x="56" y="0"/>
                  </a:cubicBezTo>
                  <a:cubicBezTo>
                    <a:pt x="87" y="0"/>
                    <a:pt x="104" y="14"/>
                    <a:pt x="104" y="35"/>
                  </a:cubicBezTo>
                  <a:cubicBezTo>
                    <a:pt x="104" y="35"/>
                    <a:pt x="104" y="120"/>
                    <a:pt x="104" y="120"/>
                  </a:cubicBezTo>
                  <a:cubicBezTo>
                    <a:pt x="77" y="120"/>
                    <a:pt x="77" y="120"/>
                    <a:pt x="77" y="120"/>
                  </a:cubicBezTo>
                  <a:lnTo>
                    <a:pt x="74" y="11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120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Helvetica 75 Bold" panose="020B0804020202020204" pitchFamily="34" charset="0"/>
              </a:endParaRPr>
            </a:p>
          </p:txBody>
        </p:sp>
        <p:sp>
          <p:nvSpPr>
            <p:cNvPr id="9" name="Freeform 7"/>
            <p:cNvSpPr>
              <a:spLocks/>
            </p:cNvSpPr>
            <p:nvPr/>
          </p:nvSpPr>
          <p:spPr bwMode="auto">
            <a:xfrm>
              <a:off x="878931" y="2650392"/>
              <a:ext cx="143311" cy="164031"/>
            </a:xfrm>
            <a:custGeom>
              <a:avLst/>
              <a:gdLst>
                <a:gd name="T0" fmla="*/ 0 w 105"/>
                <a:gd name="T1" fmla="*/ 6 h 120"/>
                <a:gd name="T2" fmla="*/ 25 w 105"/>
                <a:gd name="T3" fmla="*/ 2 h 120"/>
                <a:gd name="T4" fmla="*/ 28 w 105"/>
                <a:gd name="T5" fmla="*/ 16 h 120"/>
                <a:gd name="T6" fmla="*/ 68 w 105"/>
                <a:gd name="T7" fmla="*/ 0 h 120"/>
                <a:gd name="T8" fmla="*/ 105 w 105"/>
                <a:gd name="T9" fmla="*/ 38 h 120"/>
                <a:gd name="T10" fmla="*/ 105 w 105"/>
                <a:gd name="T11" fmla="*/ 120 h 120"/>
                <a:gd name="T12" fmla="*/ 74 w 105"/>
                <a:gd name="T13" fmla="*/ 120 h 120"/>
                <a:gd name="T14" fmla="*/ 74 w 105"/>
                <a:gd name="T15" fmla="*/ 44 h 120"/>
                <a:gd name="T16" fmla="*/ 59 w 105"/>
                <a:gd name="T17" fmla="*/ 23 h 120"/>
                <a:gd name="T18" fmla="*/ 30 w 105"/>
                <a:gd name="T19" fmla="*/ 36 h 120"/>
                <a:gd name="T20" fmla="*/ 30 w 105"/>
                <a:gd name="T21" fmla="*/ 120 h 120"/>
                <a:gd name="T22" fmla="*/ 0 w 105"/>
                <a:gd name="T23" fmla="*/ 120 h 120"/>
                <a:gd name="T24" fmla="*/ 0 w 105"/>
                <a:gd name="T25" fmla="*/ 6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5" h="120">
                  <a:moveTo>
                    <a:pt x="0" y="6"/>
                  </a:moveTo>
                  <a:cubicBezTo>
                    <a:pt x="25" y="2"/>
                    <a:pt x="25" y="2"/>
                    <a:pt x="25" y="2"/>
                  </a:cubicBezTo>
                  <a:cubicBezTo>
                    <a:pt x="28" y="16"/>
                    <a:pt x="28" y="16"/>
                    <a:pt x="28" y="16"/>
                  </a:cubicBezTo>
                  <a:cubicBezTo>
                    <a:pt x="42" y="6"/>
                    <a:pt x="54" y="0"/>
                    <a:pt x="68" y="0"/>
                  </a:cubicBezTo>
                  <a:cubicBezTo>
                    <a:pt x="92" y="0"/>
                    <a:pt x="105" y="13"/>
                    <a:pt x="105" y="38"/>
                  </a:cubicBezTo>
                  <a:cubicBezTo>
                    <a:pt x="105" y="120"/>
                    <a:pt x="105" y="120"/>
                    <a:pt x="105" y="120"/>
                  </a:cubicBezTo>
                  <a:cubicBezTo>
                    <a:pt x="74" y="120"/>
                    <a:pt x="74" y="120"/>
                    <a:pt x="74" y="120"/>
                  </a:cubicBezTo>
                  <a:cubicBezTo>
                    <a:pt x="74" y="44"/>
                    <a:pt x="74" y="44"/>
                    <a:pt x="74" y="44"/>
                  </a:cubicBezTo>
                  <a:cubicBezTo>
                    <a:pt x="74" y="29"/>
                    <a:pt x="70" y="23"/>
                    <a:pt x="59" y="23"/>
                  </a:cubicBezTo>
                  <a:cubicBezTo>
                    <a:pt x="50" y="23"/>
                    <a:pt x="41" y="27"/>
                    <a:pt x="30" y="36"/>
                  </a:cubicBezTo>
                  <a:cubicBezTo>
                    <a:pt x="30" y="120"/>
                    <a:pt x="30" y="120"/>
                    <a:pt x="30" y="120"/>
                  </a:cubicBezTo>
                  <a:cubicBezTo>
                    <a:pt x="0" y="120"/>
                    <a:pt x="0" y="120"/>
                    <a:pt x="0" y="120"/>
                  </a:cubicBezTo>
                  <a:lnTo>
                    <a:pt x="0" y="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120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Helvetica 75 Bold" panose="020B0804020202020204" pitchFamily="34" charset="0"/>
              </a:endParaRPr>
            </a:p>
          </p:txBody>
        </p:sp>
        <p:sp>
          <p:nvSpPr>
            <p:cNvPr id="10" name="Freeform 8"/>
            <p:cNvSpPr>
              <a:spLocks noEditPoints="1"/>
            </p:cNvSpPr>
            <p:nvPr/>
          </p:nvSpPr>
          <p:spPr bwMode="auto">
            <a:xfrm>
              <a:off x="1225411" y="2650392"/>
              <a:ext cx="149067" cy="166334"/>
            </a:xfrm>
            <a:custGeom>
              <a:avLst/>
              <a:gdLst>
                <a:gd name="T0" fmla="*/ 79 w 109"/>
                <a:gd name="T1" fmla="*/ 46 h 122"/>
                <a:gd name="T2" fmla="*/ 55 w 109"/>
                <a:gd name="T3" fmla="*/ 21 h 122"/>
                <a:gd name="T4" fmla="*/ 31 w 109"/>
                <a:gd name="T5" fmla="*/ 46 h 122"/>
                <a:gd name="T6" fmla="*/ 79 w 109"/>
                <a:gd name="T7" fmla="*/ 46 h 122"/>
                <a:gd name="T8" fmla="*/ 56 w 109"/>
                <a:gd name="T9" fmla="*/ 122 h 122"/>
                <a:gd name="T10" fmla="*/ 0 w 109"/>
                <a:gd name="T11" fmla="*/ 62 h 122"/>
                <a:gd name="T12" fmla="*/ 55 w 109"/>
                <a:gd name="T13" fmla="*/ 0 h 122"/>
                <a:gd name="T14" fmla="*/ 109 w 109"/>
                <a:gd name="T15" fmla="*/ 60 h 122"/>
                <a:gd name="T16" fmla="*/ 109 w 109"/>
                <a:gd name="T17" fmla="*/ 66 h 122"/>
                <a:gd name="T18" fmla="*/ 31 w 109"/>
                <a:gd name="T19" fmla="*/ 66 h 122"/>
                <a:gd name="T20" fmla="*/ 58 w 109"/>
                <a:gd name="T21" fmla="*/ 100 h 122"/>
                <a:gd name="T22" fmla="*/ 85 w 109"/>
                <a:gd name="T23" fmla="*/ 84 h 122"/>
                <a:gd name="T24" fmla="*/ 108 w 109"/>
                <a:gd name="T25" fmla="*/ 97 h 122"/>
                <a:gd name="T26" fmla="*/ 56 w 109"/>
                <a:gd name="T27" fmla="*/ 122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09" h="122">
                  <a:moveTo>
                    <a:pt x="79" y="46"/>
                  </a:moveTo>
                  <a:cubicBezTo>
                    <a:pt x="79" y="30"/>
                    <a:pt x="70" y="21"/>
                    <a:pt x="55" y="21"/>
                  </a:cubicBezTo>
                  <a:cubicBezTo>
                    <a:pt x="41" y="21"/>
                    <a:pt x="32" y="30"/>
                    <a:pt x="31" y="46"/>
                  </a:cubicBezTo>
                  <a:lnTo>
                    <a:pt x="79" y="46"/>
                  </a:lnTo>
                  <a:close/>
                  <a:moveTo>
                    <a:pt x="56" y="122"/>
                  </a:moveTo>
                  <a:cubicBezTo>
                    <a:pt x="21" y="122"/>
                    <a:pt x="0" y="100"/>
                    <a:pt x="0" y="62"/>
                  </a:cubicBezTo>
                  <a:cubicBezTo>
                    <a:pt x="0" y="22"/>
                    <a:pt x="21" y="0"/>
                    <a:pt x="55" y="0"/>
                  </a:cubicBezTo>
                  <a:cubicBezTo>
                    <a:pt x="89" y="0"/>
                    <a:pt x="109" y="22"/>
                    <a:pt x="109" y="60"/>
                  </a:cubicBezTo>
                  <a:cubicBezTo>
                    <a:pt x="109" y="62"/>
                    <a:pt x="109" y="64"/>
                    <a:pt x="109" y="66"/>
                  </a:cubicBezTo>
                  <a:cubicBezTo>
                    <a:pt x="31" y="66"/>
                    <a:pt x="31" y="66"/>
                    <a:pt x="31" y="66"/>
                  </a:cubicBezTo>
                  <a:cubicBezTo>
                    <a:pt x="31" y="88"/>
                    <a:pt x="40" y="100"/>
                    <a:pt x="58" y="100"/>
                  </a:cubicBezTo>
                  <a:cubicBezTo>
                    <a:pt x="70" y="100"/>
                    <a:pt x="78" y="95"/>
                    <a:pt x="85" y="84"/>
                  </a:cubicBezTo>
                  <a:cubicBezTo>
                    <a:pt x="108" y="97"/>
                    <a:pt x="108" y="97"/>
                    <a:pt x="108" y="97"/>
                  </a:cubicBezTo>
                  <a:cubicBezTo>
                    <a:pt x="98" y="114"/>
                    <a:pt x="80" y="122"/>
                    <a:pt x="56" y="122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120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Helvetica 75 Bold" panose="020B0804020202020204" pitchFamily="34" charset="0"/>
              </a:endParaRPr>
            </a:p>
          </p:txBody>
        </p:sp>
        <p:sp>
          <p:nvSpPr>
            <p:cNvPr id="11" name="Freeform 9"/>
            <p:cNvSpPr>
              <a:spLocks noEditPoints="1"/>
            </p:cNvSpPr>
            <p:nvPr/>
          </p:nvSpPr>
          <p:spPr bwMode="auto">
            <a:xfrm>
              <a:off x="415039" y="2650392"/>
              <a:ext cx="158276" cy="169211"/>
            </a:xfrm>
            <a:custGeom>
              <a:avLst/>
              <a:gdLst>
                <a:gd name="T0" fmla="*/ 58 w 116"/>
                <a:gd name="T1" fmla="*/ 26 h 124"/>
                <a:gd name="T2" fmla="*/ 31 w 116"/>
                <a:gd name="T3" fmla="*/ 62 h 124"/>
                <a:gd name="T4" fmla="*/ 58 w 116"/>
                <a:gd name="T5" fmla="*/ 98 h 124"/>
                <a:gd name="T6" fmla="*/ 85 w 116"/>
                <a:gd name="T7" fmla="*/ 62 h 124"/>
                <a:gd name="T8" fmla="*/ 58 w 116"/>
                <a:gd name="T9" fmla="*/ 26 h 124"/>
                <a:gd name="T10" fmla="*/ 58 w 116"/>
                <a:gd name="T11" fmla="*/ 124 h 124"/>
                <a:gd name="T12" fmla="*/ 0 w 116"/>
                <a:gd name="T13" fmla="*/ 62 h 124"/>
                <a:gd name="T14" fmla="*/ 58 w 116"/>
                <a:gd name="T15" fmla="*/ 0 h 124"/>
                <a:gd name="T16" fmla="*/ 116 w 116"/>
                <a:gd name="T17" fmla="*/ 62 h 124"/>
                <a:gd name="T18" fmla="*/ 58 w 116"/>
                <a:gd name="T19" fmla="*/ 124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6" h="124">
                  <a:moveTo>
                    <a:pt x="58" y="26"/>
                  </a:moveTo>
                  <a:cubicBezTo>
                    <a:pt x="35" y="26"/>
                    <a:pt x="31" y="47"/>
                    <a:pt x="31" y="62"/>
                  </a:cubicBezTo>
                  <a:cubicBezTo>
                    <a:pt x="31" y="77"/>
                    <a:pt x="35" y="98"/>
                    <a:pt x="58" y="98"/>
                  </a:cubicBezTo>
                  <a:cubicBezTo>
                    <a:pt x="81" y="98"/>
                    <a:pt x="85" y="77"/>
                    <a:pt x="85" y="62"/>
                  </a:cubicBezTo>
                  <a:cubicBezTo>
                    <a:pt x="85" y="47"/>
                    <a:pt x="81" y="26"/>
                    <a:pt x="58" y="26"/>
                  </a:cubicBezTo>
                  <a:moveTo>
                    <a:pt x="58" y="124"/>
                  </a:moveTo>
                  <a:cubicBezTo>
                    <a:pt x="27" y="124"/>
                    <a:pt x="0" y="104"/>
                    <a:pt x="0" y="62"/>
                  </a:cubicBezTo>
                  <a:cubicBezTo>
                    <a:pt x="0" y="19"/>
                    <a:pt x="27" y="0"/>
                    <a:pt x="58" y="0"/>
                  </a:cubicBezTo>
                  <a:cubicBezTo>
                    <a:pt x="88" y="0"/>
                    <a:pt x="116" y="19"/>
                    <a:pt x="116" y="62"/>
                  </a:cubicBezTo>
                  <a:cubicBezTo>
                    <a:pt x="116" y="104"/>
                    <a:pt x="88" y="124"/>
                    <a:pt x="58" y="124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120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Helvetica 75 Bold" panose="020B0804020202020204" pitchFamily="34" charset="0"/>
              </a:endParaRPr>
            </a:p>
          </p:txBody>
        </p:sp>
        <p:sp>
          <p:nvSpPr>
            <p:cNvPr id="12" name="Freeform 10"/>
            <p:cNvSpPr>
              <a:spLocks/>
            </p:cNvSpPr>
            <p:nvPr/>
          </p:nvSpPr>
          <p:spPr bwMode="auto">
            <a:xfrm>
              <a:off x="602092" y="2650392"/>
              <a:ext cx="89785" cy="164031"/>
            </a:xfrm>
            <a:custGeom>
              <a:avLst/>
              <a:gdLst>
                <a:gd name="T0" fmla="*/ 0 w 66"/>
                <a:gd name="T1" fmla="*/ 3 h 120"/>
                <a:gd name="T2" fmla="*/ 30 w 66"/>
                <a:gd name="T3" fmla="*/ 3 h 120"/>
                <a:gd name="T4" fmla="*/ 30 w 66"/>
                <a:gd name="T5" fmla="*/ 17 h 120"/>
                <a:gd name="T6" fmla="*/ 62 w 66"/>
                <a:gd name="T7" fmla="*/ 0 h 120"/>
                <a:gd name="T8" fmla="*/ 66 w 66"/>
                <a:gd name="T9" fmla="*/ 1 h 120"/>
                <a:gd name="T10" fmla="*/ 66 w 66"/>
                <a:gd name="T11" fmla="*/ 30 h 120"/>
                <a:gd name="T12" fmla="*/ 64 w 66"/>
                <a:gd name="T13" fmla="*/ 30 h 120"/>
                <a:gd name="T14" fmla="*/ 32 w 66"/>
                <a:gd name="T15" fmla="*/ 42 h 120"/>
                <a:gd name="T16" fmla="*/ 32 w 66"/>
                <a:gd name="T17" fmla="*/ 120 h 120"/>
                <a:gd name="T18" fmla="*/ 0 w 66"/>
                <a:gd name="T19" fmla="*/ 120 h 120"/>
                <a:gd name="T20" fmla="*/ 0 w 66"/>
                <a:gd name="T21" fmla="*/ 3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6" h="120">
                  <a:moveTo>
                    <a:pt x="0" y="3"/>
                  </a:moveTo>
                  <a:cubicBezTo>
                    <a:pt x="30" y="3"/>
                    <a:pt x="30" y="3"/>
                    <a:pt x="30" y="3"/>
                  </a:cubicBezTo>
                  <a:cubicBezTo>
                    <a:pt x="30" y="17"/>
                    <a:pt x="30" y="17"/>
                    <a:pt x="30" y="17"/>
                  </a:cubicBezTo>
                  <a:cubicBezTo>
                    <a:pt x="35" y="9"/>
                    <a:pt x="49" y="0"/>
                    <a:pt x="62" y="0"/>
                  </a:cubicBezTo>
                  <a:cubicBezTo>
                    <a:pt x="63" y="0"/>
                    <a:pt x="65" y="0"/>
                    <a:pt x="66" y="1"/>
                  </a:cubicBezTo>
                  <a:cubicBezTo>
                    <a:pt x="66" y="30"/>
                    <a:pt x="66" y="30"/>
                    <a:pt x="66" y="30"/>
                  </a:cubicBezTo>
                  <a:cubicBezTo>
                    <a:pt x="64" y="30"/>
                    <a:pt x="64" y="30"/>
                    <a:pt x="64" y="30"/>
                  </a:cubicBezTo>
                  <a:cubicBezTo>
                    <a:pt x="51" y="30"/>
                    <a:pt x="36" y="32"/>
                    <a:pt x="32" y="42"/>
                  </a:cubicBezTo>
                  <a:cubicBezTo>
                    <a:pt x="32" y="120"/>
                    <a:pt x="32" y="120"/>
                    <a:pt x="32" y="120"/>
                  </a:cubicBezTo>
                  <a:cubicBezTo>
                    <a:pt x="0" y="120"/>
                    <a:pt x="0" y="120"/>
                    <a:pt x="0" y="120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120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Helvetica 75 Bold" panose="020B0804020202020204" pitchFamily="34" charset="0"/>
              </a:endParaRPr>
            </a:p>
          </p:txBody>
        </p:sp>
        <p:sp>
          <p:nvSpPr>
            <p:cNvPr id="13" name="Freeform 11"/>
            <p:cNvSpPr>
              <a:spLocks noEditPoints="1"/>
            </p:cNvSpPr>
            <p:nvPr/>
          </p:nvSpPr>
          <p:spPr bwMode="auto">
            <a:xfrm>
              <a:off x="1051020" y="2650392"/>
              <a:ext cx="149642" cy="226766"/>
            </a:xfrm>
            <a:custGeom>
              <a:avLst/>
              <a:gdLst>
                <a:gd name="T0" fmla="*/ 110 w 110"/>
                <a:gd name="T1" fmla="*/ 2 h 166"/>
                <a:gd name="T2" fmla="*/ 110 w 110"/>
                <a:gd name="T3" fmla="*/ 114 h 166"/>
                <a:gd name="T4" fmla="*/ 52 w 110"/>
                <a:gd name="T5" fmla="*/ 166 h 166"/>
                <a:gd name="T6" fmla="*/ 3 w 110"/>
                <a:gd name="T7" fmla="*/ 137 h 166"/>
                <a:gd name="T8" fmla="*/ 34 w 110"/>
                <a:gd name="T9" fmla="*/ 132 h 166"/>
                <a:gd name="T10" fmla="*/ 56 w 110"/>
                <a:gd name="T11" fmla="*/ 143 h 166"/>
                <a:gd name="T12" fmla="*/ 80 w 110"/>
                <a:gd name="T13" fmla="*/ 117 h 166"/>
                <a:gd name="T14" fmla="*/ 80 w 110"/>
                <a:gd name="T15" fmla="*/ 104 h 166"/>
                <a:gd name="T16" fmla="*/ 79 w 110"/>
                <a:gd name="T17" fmla="*/ 103 h 166"/>
                <a:gd name="T18" fmla="*/ 49 w 110"/>
                <a:gd name="T19" fmla="*/ 120 h 166"/>
                <a:gd name="T20" fmla="*/ 0 w 110"/>
                <a:gd name="T21" fmla="*/ 62 h 166"/>
                <a:gd name="T22" fmla="*/ 47 w 110"/>
                <a:gd name="T23" fmla="*/ 0 h 166"/>
                <a:gd name="T24" fmla="*/ 81 w 110"/>
                <a:gd name="T25" fmla="*/ 17 h 166"/>
                <a:gd name="T26" fmla="*/ 81 w 110"/>
                <a:gd name="T27" fmla="*/ 16 h 166"/>
                <a:gd name="T28" fmla="*/ 84 w 110"/>
                <a:gd name="T29" fmla="*/ 2 h 166"/>
                <a:gd name="T30" fmla="*/ 110 w 110"/>
                <a:gd name="T31" fmla="*/ 2 h 166"/>
                <a:gd name="T32" fmla="*/ 55 w 110"/>
                <a:gd name="T33" fmla="*/ 95 h 166"/>
                <a:gd name="T34" fmla="*/ 80 w 110"/>
                <a:gd name="T35" fmla="*/ 55 h 166"/>
                <a:gd name="T36" fmla="*/ 54 w 110"/>
                <a:gd name="T37" fmla="*/ 22 h 166"/>
                <a:gd name="T38" fmla="*/ 31 w 110"/>
                <a:gd name="T39" fmla="*/ 57 h 166"/>
                <a:gd name="T40" fmla="*/ 55 w 110"/>
                <a:gd name="T41" fmla="*/ 95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0" h="166">
                  <a:moveTo>
                    <a:pt x="110" y="2"/>
                  </a:moveTo>
                  <a:cubicBezTo>
                    <a:pt x="110" y="114"/>
                    <a:pt x="110" y="114"/>
                    <a:pt x="110" y="114"/>
                  </a:cubicBezTo>
                  <a:cubicBezTo>
                    <a:pt x="110" y="133"/>
                    <a:pt x="108" y="166"/>
                    <a:pt x="52" y="166"/>
                  </a:cubicBezTo>
                  <a:cubicBezTo>
                    <a:pt x="29" y="166"/>
                    <a:pt x="8" y="157"/>
                    <a:pt x="3" y="137"/>
                  </a:cubicBezTo>
                  <a:cubicBezTo>
                    <a:pt x="34" y="132"/>
                    <a:pt x="34" y="132"/>
                    <a:pt x="34" y="132"/>
                  </a:cubicBezTo>
                  <a:cubicBezTo>
                    <a:pt x="35" y="138"/>
                    <a:pt x="39" y="143"/>
                    <a:pt x="56" y="143"/>
                  </a:cubicBezTo>
                  <a:cubicBezTo>
                    <a:pt x="72" y="143"/>
                    <a:pt x="80" y="136"/>
                    <a:pt x="80" y="117"/>
                  </a:cubicBezTo>
                  <a:cubicBezTo>
                    <a:pt x="80" y="104"/>
                    <a:pt x="80" y="104"/>
                    <a:pt x="80" y="104"/>
                  </a:cubicBezTo>
                  <a:cubicBezTo>
                    <a:pt x="79" y="103"/>
                    <a:pt x="79" y="103"/>
                    <a:pt x="79" y="103"/>
                  </a:cubicBezTo>
                  <a:cubicBezTo>
                    <a:pt x="74" y="112"/>
                    <a:pt x="67" y="120"/>
                    <a:pt x="49" y="120"/>
                  </a:cubicBezTo>
                  <a:cubicBezTo>
                    <a:pt x="22" y="120"/>
                    <a:pt x="0" y="101"/>
                    <a:pt x="0" y="62"/>
                  </a:cubicBezTo>
                  <a:cubicBezTo>
                    <a:pt x="0" y="22"/>
                    <a:pt x="22" y="0"/>
                    <a:pt x="47" y="0"/>
                  </a:cubicBezTo>
                  <a:cubicBezTo>
                    <a:pt x="71" y="0"/>
                    <a:pt x="79" y="11"/>
                    <a:pt x="81" y="17"/>
                  </a:cubicBezTo>
                  <a:cubicBezTo>
                    <a:pt x="81" y="16"/>
                    <a:pt x="81" y="16"/>
                    <a:pt x="81" y="16"/>
                  </a:cubicBezTo>
                  <a:cubicBezTo>
                    <a:pt x="84" y="2"/>
                    <a:pt x="84" y="2"/>
                    <a:pt x="84" y="2"/>
                  </a:cubicBezTo>
                  <a:lnTo>
                    <a:pt x="110" y="2"/>
                  </a:lnTo>
                  <a:close/>
                  <a:moveTo>
                    <a:pt x="55" y="95"/>
                  </a:moveTo>
                  <a:cubicBezTo>
                    <a:pt x="78" y="95"/>
                    <a:pt x="80" y="71"/>
                    <a:pt x="80" y="55"/>
                  </a:cubicBezTo>
                  <a:cubicBezTo>
                    <a:pt x="80" y="37"/>
                    <a:pt x="71" y="22"/>
                    <a:pt x="54" y="22"/>
                  </a:cubicBezTo>
                  <a:cubicBezTo>
                    <a:pt x="43" y="22"/>
                    <a:pt x="31" y="30"/>
                    <a:pt x="31" y="57"/>
                  </a:cubicBezTo>
                  <a:cubicBezTo>
                    <a:pt x="31" y="71"/>
                    <a:pt x="32" y="95"/>
                    <a:pt x="55" y="95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120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Helvetica 75 Bold" panose="020B0804020202020204" pitchFamily="34" charset="0"/>
              </a:endParaRPr>
            </a:p>
          </p:txBody>
        </p:sp>
        <p:sp>
          <p:nvSpPr>
            <p:cNvPr id="14" name="Freeform 12"/>
            <p:cNvSpPr>
              <a:spLocks noEditPoints="1"/>
            </p:cNvSpPr>
            <p:nvPr/>
          </p:nvSpPr>
          <p:spPr bwMode="auto">
            <a:xfrm>
              <a:off x="1348002" y="2593413"/>
              <a:ext cx="112232" cy="52950"/>
            </a:xfrm>
            <a:custGeom>
              <a:avLst/>
              <a:gdLst>
                <a:gd name="T0" fmla="*/ 195 w 195"/>
                <a:gd name="T1" fmla="*/ 92 h 92"/>
                <a:gd name="T2" fmla="*/ 178 w 195"/>
                <a:gd name="T3" fmla="*/ 92 h 92"/>
                <a:gd name="T4" fmla="*/ 178 w 195"/>
                <a:gd name="T5" fmla="*/ 16 h 92"/>
                <a:gd name="T6" fmla="*/ 178 w 195"/>
                <a:gd name="T7" fmla="*/ 16 h 92"/>
                <a:gd name="T8" fmla="*/ 147 w 195"/>
                <a:gd name="T9" fmla="*/ 92 h 92"/>
                <a:gd name="T10" fmla="*/ 138 w 195"/>
                <a:gd name="T11" fmla="*/ 92 h 92"/>
                <a:gd name="T12" fmla="*/ 110 w 195"/>
                <a:gd name="T13" fmla="*/ 16 h 92"/>
                <a:gd name="T14" fmla="*/ 107 w 195"/>
                <a:gd name="T15" fmla="*/ 16 h 92"/>
                <a:gd name="T16" fmla="*/ 107 w 195"/>
                <a:gd name="T17" fmla="*/ 92 h 92"/>
                <a:gd name="T18" fmla="*/ 93 w 195"/>
                <a:gd name="T19" fmla="*/ 92 h 92"/>
                <a:gd name="T20" fmla="*/ 93 w 195"/>
                <a:gd name="T21" fmla="*/ 0 h 92"/>
                <a:gd name="T22" fmla="*/ 117 w 195"/>
                <a:gd name="T23" fmla="*/ 0 h 92"/>
                <a:gd name="T24" fmla="*/ 145 w 195"/>
                <a:gd name="T25" fmla="*/ 71 h 92"/>
                <a:gd name="T26" fmla="*/ 171 w 195"/>
                <a:gd name="T27" fmla="*/ 0 h 92"/>
                <a:gd name="T28" fmla="*/ 195 w 195"/>
                <a:gd name="T29" fmla="*/ 0 h 92"/>
                <a:gd name="T30" fmla="*/ 195 w 195"/>
                <a:gd name="T31" fmla="*/ 92 h 92"/>
                <a:gd name="T32" fmla="*/ 74 w 195"/>
                <a:gd name="T33" fmla="*/ 14 h 92"/>
                <a:gd name="T34" fmla="*/ 46 w 195"/>
                <a:gd name="T35" fmla="*/ 14 h 92"/>
                <a:gd name="T36" fmla="*/ 46 w 195"/>
                <a:gd name="T37" fmla="*/ 92 h 92"/>
                <a:gd name="T38" fmla="*/ 31 w 195"/>
                <a:gd name="T39" fmla="*/ 92 h 92"/>
                <a:gd name="T40" fmla="*/ 31 w 195"/>
                <a:gd name="T41" fmla="*/ 14 h 92"/>
                <a:gd name="T42" fmla="*/ 0 w 195"/>
                <a:gd name="T43" fmla="*/ 14 h 92"/>
                <a:gd name="T44" fmla="*/ 0 w 195"/>
                <a:gd name="T45" fmla="*/ 0 h 92"/>
                <a:gd name="T46" fmla="*/ 74 w 195"/>
                <a:gd name="T47" fmla="*/ 0 h 92"/>
                <a:gd name="T48" fmla="*/ 74 w 195"/>
                <a:gd name="T49" fmla="*/ 14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95" h="92">
                  <a:moveTo>
                    <a:pt x="195" y="92"/>
                  </a:moveTo>
                  <a:lnTo>
                    <a:pt x="178" y="92"/>
                  </a:lnTo>
                  <a:lnTo>
                    <a:pt x="178" y="16"/>
                  </a:lnTo>
                  <a:lnTo>
                    <a:pt x="178" y="16"/>
                  </a:lnTo>
                  <a:lnTo>
                    <a:pt x="147" y="92"/>
                  </a:lnTo>
                  <a:lnTo>
                    <a:pt x="138" y="92"/>
                  </a:lnTo>
                  <a:lnTo>
                    <a:pt x="110" y="16"/>
                  </a:lnTo>
                  <a:lnTo>
                    <a:pt x="107" y="16"/>
                  </a:lnTo>
                  <a:lnTo>
                    <a:pt x="107" y="92"/>
                  </a:lnTo>
                  <a:lnTo>
                    <a:pt x="93" y="92"/>
                  </a:lnTo>
                  <a:lnTo>
                    <a:pt x="93" y="0"/>
                  </a:lnTo>
                  <a:lnTo>
                    <a:pt x="117" y="0"/>
                  </a:lnTo>
                  <a:lnTo>
                    <a:pt x="145" y="71"/>
                  </a:lnTo>
                  <a:lnTo>
                    <a:pt x="171" y="0"/>
                  </a:lnTo>
                  <a:lnTo>
                    <a:pt x="195" y="0"/>
                  </a:lnTo>
                  <a:lnTo>
                    <a:pt x="195" y="92"/>
                  </a:lnTo>
                  <a:close/>
                  <a:moveTo>
                    <a:pt x="74" y="14"/>
                  </a:moveTo>
                  <a:lnTo>
                    <a:pt x="46" y="14"/>
                  </a:lnTo>
                  <a:lnTo>
                    <a:pt x="46" y="92"/>
                  </a:lnTo>
                  <a:lnTo>
                    <a:pt x="31" y="92"/>
                  </a:lnTo>
                  <a:lnTo>
                    <a:pt x="31" y="14"/>
                  </a:lnTo>
                  <a:lnTo>
                    <a:pt x="0" y="14"/>
                  </a:lnTo>
                  <a:lnTo>
                    <a:pt x="0" y="0"/>
                  </a:lnTo>
                  <a:lnTo>
                    <a:pt x="74" y="0"/>
                  </a:lnTo>
                  <a:lnTo>
                    <a:pt x="74" y="1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120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Helvetica 75 Bold" panose="020B0804020202020204" pitchFamily="34" charset="0"/>
              </a:endParaRPr>
            </a:p>
          </p:txBody>
        </p:sp>
      </p:grpSp>
      <p:sp>
        <p:nvSpPr>
          <p:cNvPr id="5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339725" y="339725"/>
            <a:ext cx="5832475" cy="3460750"/>
          </a:xfrm>
        </p:spPr>
        <p:txBody>
          <a:bodyPr/>
          <a:lstStyle>
            <a:lvl1pPr>
              <a:lnSpc>
                <a:spcPct val="85000"/>
              </a:lnSpc>
              <a:spcAft>
                <a:spcPts val="3200"/>
              </a:spcAft>
              <a:defRPr sz="5500">
                <a:solidFill>
                  <a:schemeClr val="bg1"/>
                </a:solidFill>
                <a:latin typeface="Helvetica 75 Bold" panose="020B0804020202020204" pitchFamily="34" charset="0"/>
              </a:defRPr>
            </a:lvl1pPr>
            <a:lvl2pPr>
              <a:lnSpc>
                <a:spcPct val="90000"/>
              </a:lnSpc>
              <a:spcAft>
                <a:spcPts val="2400"/>
              </a:spcAft>
              <a:defRPr>
                <a:latin typeface="Helvetica 75 Bold" panose="020B0804020202020204" pitchFamily="34" charset="0"/>
              </a:defRPr>
            </a:lvl2pPr>
          </a:lstStyle>
          <a:p>
            <a:pPr lvl="0"/>
            <a:r>
              <a:rPr lang="fr-FR" dirty="0"/>
              <a:t>Modifiez le texte du masque</a:t>
            </a:r>
          </a:p>
          <a:p>
            <a:pPr lvl="1"/>
            <a:r>
              <a:rPr lang="fr-FR" dirty="0"/>
              <a:t>Deuxième niveau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 hasCustomPrompt="1"/>
          </p:nvPr>
        </p:nvSpPr>
        <p:spPr>
          <a:xfrm>
            <a:off x="6508750" y="339725"/>
            <a:ext cx="2301875" cy="3460750"/>
          </a:xfrm>
        </p:spPr>
        <p:txBody>
          <a:bodyPr tIns="109728"/>
          <a:lstStyle>
            <a:lvl1pPr>
              <a:spcAft>
                <a:spcPts val="2400"/>
              </a:spcAft>
              <a:defRPr baseline="0">
                <a:latin typeface="Helvetica 75 Bold" panose="020B0804020202020204" pitchFamily="34" charset="0"/>
              </a:defRPr>
            </a:lvl1pPr>
            <a:lvl2pPr>
              <a:spcAft>
                <a:spcPts val="2400"/>
              </a:spcAft>
              <a:defRPr>
                <a:latin typeface="Helvetica 75 Bold" panose="020B0804020202020204" pitchFamily="34" charset="0"/>
              </a:defRPr>
            </a:lvl2pPr>
          </a:lstStyle>
          <a:p>
            <a:pPr lvl="0"/>
            <a:r>
              <a:rPr lang="fr-FR" dirty="0"/>
              <a:t>Modifiez le texte du masque</a:t>
            </a:r>
          </a:p>
          <a:p>
            <a:pPr lvl="1"/>
            <a:r>
              <a:rPr lang="fr-FR" dirty="0"/>
              <a:t>Deuxième niveau</a:t>
            </a:r>
          </a:p>
        </p:txBody>
      </p:sp>
    </p:spTree>
    <p:extLst>
      <p:ext uri="{BB962C8B-B14F-4D97-AF65-F5344CB8AC3E}">
        <p14:creationId xmlns:p14="http://schemas.microsoft.com/office/powerpoint/2010/main" val="3660480712"/>
      </p:ext>
    </p:extLst>
  </p:cSld>
  <p:clrMapOvr>
    <a:masterClrMapping/>
  </p:clrMapOvr>
  <p:transition spd="med">
    <p:fade/>
  </p:transition>
  <p:hf sldNum="0" hdr="0" ftr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mmai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39726" y="339725"/>
            <a:ext cx="8470899" cy="4130675"/>
          </a:xfrm>
        </p:spPr>
        <p:txBody>
          <a:bodyPr/>
          <a:lstStyle>
            <a:lvl1pPr>
              <a:lnSpc>
                <a:spcPct val="85000"/>
              </a:lnSpc>
              <a:spcAft>
                <a:spcPts val="0"/>
              </a:spcAft>
              <a:defRPr sz="3000">
                <a:solidFill>
                  <a:srgbClr val="FF6600"/>
                </a:solidFill>
                <a:latin typeface="Helvetica 75 Bold" panose="020B0804020202020204" pitchFamily="34" charset="0"/>
              </a:defRPr>
            </a:lvl1pPr>
            <a:lvl2pPr marL="401638" marR="0" indent="-401638" algn="l" defTabSz="514350" rtl="0" eaLnBrk="1" fontAlgn="base" latinLnBrk="0" hangingPunct="1">
              <a:lnSpc>
                <a:spcPct val="85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 lang="fr-FR" sz="3000" kern="1200" dirty="0" smtClean="0">
                <a:solidFill>
                  <a:schemeClr val="bg1"/>
                </a:solidFill>
                <a:latin typeface="Helvetica 75 Bold" panose="020B0804020202020204" pitchFamily="34" charset="0"/>
                <a:ea typeface="ＭＳ Ｐゴシック" pitchFamily="34" charset="-128"/>
                <a:cs typeface="+mn-cs"/>
              </a:defRPr>
            </a:lvl2pPr>
            <a:lvl3pPr marL="401638" indent="-401638">
              <a:lnSpc>
                <a:spcPct val="85000"/>
              </a:lnSpc>
              <a:spcAft>
                <a:spcPts val="800"/>
              </a:spcAft>
              <a:buFont typeface="+mj-lt"/>
              <a:buNone/>
              <a:defRPr sz="3000"/>
            </a:lvl3pPr>
            <a:lvl4pPr marL="401638" indent="-401638">
              <a:lnSpc>
                <a:spcPct val="85000"/>
              </a:lnSpc>
              <a:spcAft>
                <a:spcPts val="800"/>
              </a:spcAft>
              <a:buFont typeface="+mj-lt"/>
              <a:buNone/>
              <a:defRPr sz="3000"/>
            </a:lvl4pPr>
            <a:lvl5pPr marL="0" indent="0">
              <a:lnSpc>
                <a:spcPct val="85000"/>
              </a:lnSpc>
              <a:spcAft>
                <a:spcPts val="800"/>
              </a:spcAft>
              <a:buFont typeface="+mj-lt"/>
              <a:buNone/>
              <a:defRPr sz="3000"/>
            </a:lvl5pPr>
          </a:lstStyle>
          <a:p>
            <a:pPr lvl="0"/>
            <a:r>
              <a:rPr lang="fr-FR" dirty="0"/>
              <a:t>Modifiez le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1"/>
            <a:r>
              <a:rPr lang="fr-FR" dirty="0"/>
              <a:t>Troisième niveau</a:t>
            </a:r>
          </a:p>
          <a:p>
            <a:pPr marL="401638" lvl="1" indent="-401638" algn="l" defTabSz="514350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ts val="400"/>
              </a:spcAft>
              <a:buFont typeface="+mj-lt"/>
              <a:buAutoNum type="arabicPeriod"/>
            </a:pPr>
            <a:r>
              <a:rPr lang="fr-FR" dirty="0"/>
              <a:t>Quatrième niveau</a:t>
            </a:r>
          </a:p>
          <a:p>
            <a:pPr marL="401638" marR="0" lvl="1" indent="-401638" algn="l" defTabSz="51435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ts val="40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fr-FR" dirty="0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1296914640"/>
      </p:ext>
    </p:extLst>
  </p:cSld>
  <p:clrMapOvr>
    <a:masterClrMapping/>
  </p:clrMapOvr>
  <p:transition spd="med"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39726" y="339725"/>
            <a:ext cx="8470899" cy="4130675"/>
          </a:xfrm>
        </p:spPr>
        <p:txBody>
          <a:bodyPr/>
          <a:lstStyle>
            <a:lvl1pPr>
              <a:lnSpc>
                <a:spcPct val="85000"/>
              </a:lnSpc>
              <a:spcAft>
                <a:spcPts val="3200"/>
              </a:spcAft>
              <a:defRPr sz="5500">
                <a:solidFill>
                  <a:schemeClr val="bg1"/>
                </a:solidFill>
                <a:latin typeface="Helvetica 75 Bold" panose="020B0804020202020204" pitchFamily="34" charset="0"/>
              </a:defRPr>
            </a:lvl1pPr>
            <a:lvl2pPr>
              <a:lnSpc>
                <a:spcPct val="90000"/>
              </a:lnSpc>
              <a:spcAft>
                <a:spcPts val="2400"/>
              </a:spcAft>
              <a:defRPr sz="1400">
                <a:latin typeface="Helvetica 75 Bold" panose="020B0804020202020204" pitchFamily="34" charset="0"/>
              </a:defRPr>
            </a:lvl2pPr>
            <a:lvl3pPr marL="0" indent="0">
              <a:lnSpc>
                <a:spcPct val="85000"/>
              </a:lnSpc>
              <a:spcAft>
                <a:spcPts val="800"/>
              </a:spcAft>
              <a:buNone/>
              <a:defRPr sz="1200"/>
            </a:lvl3pPr>
            <a:lvl4pPr>
              <a:lnSpc>
                <a:spcPct val="85000"/>
              </a:lnSpc>
              <a:spcAft>
                <a:spcPts val="800"/>
              </a:spcAft>
              <a:defRPr sz="5500"/>
            </a:lvl4pPr>
            <a:lvl5pPr>
              <a:lnSpc>
                <a:spcPct val="85000"/>
              </a:lnSpc>
              <a:spcAft>
                <a:spcPts val="800"/>
              </a:spcAft>
              <a:defRPr sz="5500"/>
            </a:lvl5pPr>
          </a:lstStyle>
          <a:p>
            <a:pPr lvl="0"/>
            <a:r>
              <a:rPr lang="fr-FR" dirty="0"/>
              <a:t>Modifiez le texte du masque</a:t>
            </a:r>
          </a:p>
          <a:p>
            <a:pPr lvl="1"/>
            <a:r>
              <a:rPr lang="fr-FR" dirty="0"/>
              <a:t>Deuxième niveau</a:t>
            </a:r>
          </a:p>
        </p:txBody>
      </p:sp>
    </p:spTree>
    <p:extLst>
      <p:ext uri="{BB962C8B-B14F-4D97-AF65-F5344CB8AC3E}">
        <p14:creationId xmlns:p14="http://schemas.microsoft.com/office/powerpoint/2010/main" val="2585538537"/>
      </p:ext>
    </p:extLst>
  </p:cSld>
  <p:clrMapOvr>
    <a:masterClrMapping/>
  </p:clrMapOvr>
  <p:transition spd="med"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39725" y="339725"/>
            <a:ext cx="8470900" cy="623888"/>
          </a:xfrm>
        </p:spPr>
        <p:txBody>
          <a:bodyPr/>
          <a:lstStyle>
            <a:lvl1pPr>
              <a:lnSpc>
                <a:spcPct val="90000"/>
              </a:lnSpc>
              <a:spcAft>
                <a:spcPts val="0"/>
              </a:spcAft>
              <a:defRPr sz="2000">
                <a:solidFill>
                  <a:srgbClr val="FF6600"/>
                </a:solidFill>
                <a:latin typeface="Helvetica 75 Bold" panose="020B0804020202020204" pitchFamily="34" charset="0"/>
              </a:defRPr>
            </a:lvl1pPr>
          </a:lstStyle>
          <a:p>
            <a:r>
              <a:rPr lang="fr-FR" dirty="0"/>
              <a:t>Modifiez le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39726" y="1304924"/>
            <a:ext cx="8470899" cy="3165475"/>
          </a:xfrm>
        </p:spPr>
        <p:txBody>
          <a:bodyPr/>
          <a:lstStyle>
            <a:lvl1pPr>
              <a:lnSpc>
                <a:spcPct val="90000"/>
              </a:lnSpc>
              <a:spcAft>
                <a:spcPts val="800"/>
              </a:spcAft>
              <a:defRPr sz="1400" baseline="0">
                <a:solidFill>
                  <a:srgbClr val="FF6600"/>
                </a:solidFill>
                <a:latin typeface="Helvetica 75 Bold" panose="020B0804020202020204" pitchFamily="34" charset="0"/>
              </a:defRPr>
            </a:lvl1pPr>
            <a:lvl2pPr>
              <a:lnSpc>
                <a:spcPct val="90000"/>
              </a:lnSpc>
              <a:spcAft>
                <a:spcPts val="800"/>
              </a:spcAft>
              <a:defRPr sz="1400">
                <a:latin typeface="Helvetica 75 Bold" panose="020B0804020202020204" pitchFamily="34" charset="0"/>
              </a:defRPr>
            </a:lvl2pPr>
            <a:lvl3pPr>
              <a:lnSpc>
                <a:spcPct val="90000"/>
              </a:lnSpc>
              <a:spcAft>
                <a:spcPts val="800"/>
              </a:spcAft>
              <a:defRPr sz="1400">
                <a:latin typeface="Helvetica 75 Bold" panose="020B0804020202020204" pitchFamily="34" charset="0"/>
              </a:defRPr>
            </a:lvl3pPr>
            <a:lvl4pPr>
              <a:lnSpc>
                <a:spcPct val="90000"/>
              </a:lnSpc>
              <a:spcAft>
                <a:spcPts val="800"/>
              </a:spcAft>
              <a:defRPr sz="1400">
                <a:latin typeface="Helvetica 75 Bold" panose="020B0804020202020204" pitchFamily="34" charset="0"/>
              </a:defRPr>
            </a:lvl4pPr>
            <a:lvl5pPr>
              <a:lnSpc>
                <a:spcPct val="90000"/>
              </a:lnSpc>
              <a:spcAft>
                <a:spcPts val="800"/>
              </a:spcAft>
              <a:defRPr sz="1400">
                <a:latin typeface="Helvetica 75 Bold" panose="020B0804020202020204" pitchFamily="34" charset="0"/>
              </a:defRPr>
            </a:lvl5pPr>
          </a:lstStyle>
          <a:p>
            <a:pPr lvl="0"/>
            <a:r>
              <a:rPr lang="fr-FR" dirty="0"/>
              <a:t>Modifiez le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6836567"/>
      </p:ext>
    </p:extLst>
  </p:cSld>
  <p:clrMapOvr>
    <a:masterClrMapping/>
  </p:clrMapOvr>
  <p:transition spd="med"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39725" y="339724"/>
            <a:ext cx="8470900" cy="623889"/>
          </a:xfrm>
        </p:spPr>
        <p:txBody>
          <a:bodyPr/>
          <a:lstStyle>
            <a:lvl1pPr>
              <a:lnSpc>
                <a:spcPct val="90000"/>
              </a:lnSpc>
              <a:spcAft>
                <a:spcPts val="0"/>
              </a:spcAft>
              <a:defRPr sz="2000">
                <a:solidFill>
                  <a:srgbClr val="FF6600"/>
                </a:solidFill>
                <a:latin typeface="Helvetica 75 Bold" panose="020B0804020202020204" pitchFamily="34" charset="0"/>
              </a:defRPr>
            </a:lvl1pPr>
          </a:lstStyle>
          <a:p>
            <a:r>
              <a:rPr lang="fr-FR" dirty="0"/>
              <a:t>Modifiez le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39724" y="1304925"/>
            <a:ext cx="4065589" cy="3165474"/>
          </a:xfrm>
        </p:spPr>
        <p:txBody>
          <a:bodyPr/>
          <a:lstStyle>
            <a:lvl1pPr>
              <a:lnSpc>
                <a:spcPct val="90000"/>
              </a:lnSpc>
              <a:spcAft>
                <a:spcPts val="800"/>
              </a:spcAft>
              <a:defRPr baseline="0">
                <a:solidFill>
                  <a:srgbClr val="FF6600"/>
                </a:solidFill>
                <a:latin typeface="Helvetica 75 Bold" panose="020B0804020202020204" pitchFamily="34" charset="0"/>
              </a:defRPr>
            </a:lvl1pPr>
            <a:lvl2pPr>
              <a:lnSpc>
                <a:spcPct val="90000"/>
              </a:lnSpc>
              <a:spcAft>
                <a:spcPts val="800"/>
              </a:spcAft>
              <a:defRPr>
                <a:latin typeface="Helvetica 75 Bold" panose="020B0804020202020204" pitchFamily="34" charset="0"/>
              </a:defRPr>
            </a:lvl2pPr>
            <a:lvl3pPr>
              <a:lnSpc>
                <a:spcPct val="90000"/>
              </a:lnSpc>
              <a:spcAft>
                <a:spcPts val="800"/>
              </a:spcAft>
              <a:defRPr>
                <a:latin typeface="Helvetica 75 Bold" panose="020B0804020202020204" pitchFamily="34" charset="0"/>
              </a:defRPr>
            </a:lvl3pPr>
            <a:lvl4pPr>
              <a:lnSpc>
                <a:spcPct val="90000"/>
              </a:lnSpc>
              <a:spcAft>
                <a:spcPts val="800"/>
              </a:spcAft>
              <a:defRPr>
                <a:latin typeface="Helvetica 75 Bold" panose="020B0804020202020204" pitchFamily="34" charset="0"/>
              </a:defRPr>
            </a:lvl4pPr>
            <a:lvl5pPr>
              <a:lnSpc>
                <a:spcPct val="90000"/>
              </a:lnSpc>
              <a:spcAft>
                <a:spcPts val="800"/>
              </a:spcAft>
              <a:defRPr>
                <a:latin typeface="Helvetica 75 Bold" panose="020B0804020202020204" pitchFamily="34" charset="0"/>
              </a:defRPr>
            </a:lvl5pPr>
          </a:lstStyle>
          <a:p>
            <a:pPr lvl="0"/>
            <a:r>
              <a:rPr lang="fr-FR" dirty="0"/>
              <a:t>Modifiez le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0" hasCustomPrompt="1"/>
          </p:nvPr>
        </p:nvSpPr>
        <p:spPr>
          <a:xfrm>
            <a:off x="4738688" y="1304925"/>
            <a:ext cx="4065589" cy="3165474"/>
          </a:xfrm>
        </p:spPr>
        <p:txBody>
          <a:bodyPr/>
          <a:lstStyle>
            <a:lvl1pPr>
              <a:lnSpc>
                <a:spcPct val="90000"/>
              </a:lnSpc>
              <a:spcAft>
                <a:spcPts val="800"/>
              </a:spcAft>
              <a:defRPr baseline="0">
                <a:solidFill>
                  <a:srgbClr val="FF6600"/>
                </a:solidFill>
                <a:latin typeface="Helvetica 75 Bold" panose="020B0804020202020204" pitchFamily="34" charset="0"/>
              </a:defRPr>
            </a:lvl1pPr>
            <a:lvl2pPr>
              <a:lnSpc>
                <a:spcPct val="90000"/>
              </a:lnSpc>
              <a:spcAft>
                <a:spcPts val="800"/>
              </a:spcAft>
              <a:defRPr>
                <a:latin typeface="Helvetica 75 Bold" panose="020B0804020202020204" pitchFamily="34" charset="0"/>
              </a:defRPr>
            </a:lvl2pPr>
            <a:lvl3pPr>
              <a:lnSpc>
                <a:spcPct val="90000"/>
              </a:lnSpc>
              <a:spcAft>
                <a:spcPts val="800"/>
              </a:spcAft>
              <a:defRPr>
                <a:latin typeface="Helvetica 75 Bold" panose="020B0804020202020204" pitchFamily="34" charset="0"/>
              </a:defRPr>
            </a:lvl3pPr>
            <a:lvl4pPr>
              <a:lnSpc>
                <a:spcPct val="90000"/>
              </a:lnSpc>
              <a:spcAft>
                <a:spcPts val="800"/>
              </a:spcAft>
              <a:defRPr>
                <a:latin typeface="Helvetica 75 Bold" panose="020B0804020202020204" pitchFamily="34" charset="0"/>
              </a:defRPr>
            </a:lvl4pPr>
            <a:lvl5pPr>
              <a:lnSpc>
                <a:spcPct val="90000"/>
              </a:lnSpc>
              <a:spcAft>
                <a:spcPts val="800"/>
              </a:spcAft>
              <a:defRPr>
                <a:latin typeface="Helvetica 75 Bold" panose="020B0804020202020204" pitchFamily="34" charset="0"/>
              </a:defRPr>
            </a:lvl5pPr>
          </a:lstStyle>
          <a:p>
            <a:pPr lvl="0"/>
            <a:r>
              <a:rPr lang="fr-FR" dirty="0"/>
              <a:t>Modifiez le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7250999"/>
      </p:ext>
    </p:extLst>
  </p:cSld>
  <p:clrMapOvr>
    <a:masterClrMapping/>
  </p:clrMapOvr>
  <p:transition spd="med"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message cl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39726" y="1304925"/>
            <a:ext cx="8470899" cy="3165475"/>
          </a:xfrm>
        </p:spPr>
        <p:txBody>
          <a:bodyPr/>
          <a:lstStyle>
            <a:lvl1pPr>
              <a:lnSpc>
                <a:spcPct val="85000"/>
              </a:lnSpc>
              <a:spcAft>
                <a:spcPts val="2400"/>
              </a:spcAft>
              <a:defRPr sz="3000" baseline="0">
                <a:solidFill>
                  <a:schemeClr val="bg1"/>
                </a:solidFill>
                <a:latin typeface="Helvetica 75 Bold" panose="020B0804020202020204" pitchFamily="34" charset="0"/>
              </a:defRPr>
            </a:lvl1pPr>
            <a:lvl2pPr>
              <a:lnSpc>
                <a:spcPct val="90000"/>
              </a:lnSpc>
              <a:spcAft>
                <a:spcPts val="800"/>
              </a:spcAft>
              <a:defRPr sz="1400">
                <a:solidFill>
                  <a:schemeClr val="bg1"/>
                </a:solidFill>
                <a:latin typeface="Helvetica 75 Bold" panose="020B0804020202020204" pitchFamily="34" charset="0"/>
              </a:defRPr>
            </a:lvl2pPr>
            <a:lvl3pPr>
              <a:lnSpc>
                <a:spcPct val="90000"/>
              </a:lnSpc>
              <a:spcAft>
                <a:spcPts val="800"/>
              </a:spcAft>
              <a:defRPr sz="1400">
                <a:solidFill>
                  <a:schemeClr val="bg1"/>
                </a:solidFill>
                <a:latin typeface="Helvetica 75 Bold" panose="020B0804020202020204" pitchFamily="34" charset="0"/>
              </a:defRPr>
            </a:lvl3pPr>
            <a:lvl4pPr>
              <a:lnSpc>
                <a:spcPct val="90000"/>
              </a:lnSpc>
              <a:spcAft>
                <a:spcPts val="800"/>
              </a:spcAft>
              <a:defRPr sz="1400">
                <a:solidFill>
                  <a:schemeClr val="bg1"/>
                </a:solidFill>
                <a:latin typeface="Helvetica 75 Bold" panose="020B0804020202020204" pitchFamily="34" charset="0"/>
              </a:defRPr>
            </a:lvl4pPr>
            <a:lvl5pPr>
              <a:lnSpc>
                <a:spcPct val="90000"/>
              </a:lnSpc>
              <a:spcAft>
                <a:spcPts val="800"/>
              </a:spcAft>
              <a:defRPr sz="1400">
                <a:solidFill>
                  <a:schemeClr val="bg1"/>
                </a:solidFill>
                <a:latin typeface="Helvetica 75 Bold" panose="020B0804020202020204" pitchFamily="34" charset="0"/>
              </a:defRPr>
            </a:lvl5pPr>
          </a:lstStyle>
          <a:p>
            <a:pPr lvl="0"/>
            <a:r>
              <a:rPr lang="fr-FR" dirty="0"/>
              <a:t>Modifiez le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339725" y="339724"/>
            <a:ext cx="8470900" cy="623889"/>
          </a:xfrm>
        </p:spPr>
        <p:txBody>
          <a:bodyPr/>
          <a:lstStyle>
            <a:lvl1pPr>
              <a:lnSpc>
                <a:spcPct val="90000"/>
              </a:lnSpc>
              <a:spcAft>
                <a:spcPts val="0"/>
              </a:spcAft>
              <a:defRPr sz="2000">
                <a:solidFill>
                  <a:srgbClr val="FF6600"/>
                </a:solidFill>
                <a:latin typeface="Helvetica 75 Bold" panose="020B0804020202020204" pitchFamily="34" charset="0"/>
              </a:defRPr>
            </a:lvl1pPr>
          </a:lstStyle>
          <a:p>
            <a:r>
              <a:rPr lang="fr-FR" dirty="0"/>
              <a:t>Modifiez le titre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4163180"/>
      </p:ext>
    </p:extLst>
  </p:cSld>
  <p:clrMapOvr>
    <a:masterClrMapping/>
  </p:clrMapOvr>
  <p:transition spd="med"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essage cl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39726" y="339725"/>
            <a:ext cx="8470899" cy="4130675"/>
          </a:xfrm>
        </p:spPr>
        <p:txBody>
          <a:bodyPr/>
          <a:lstStyle>
            <a:lvl1pPr>
              <a:lnSpc>
                <a:spcPct val="85000"/>
              </a:lnSpc>
              <a:spcAft>
                <a:spcPts val="2400"/>
              </a:spcAft>
              <a:defRPr sz="3000" baseline="0">
                <a:solidFill>
                  <a:schemeClr val="bg1"/>
                </a:solidFill>
                <a:latin typeface="Helvetica 75 Bold" panose="020B0804020202020204" pitchFamily="34" charset="0"/>
              </a:defRPr>
            </a:lvl1pPr>
            <a:lvl2pPr>
              <a:lnSpc>
                <a:spcPct val="90000"/>
              </a:lnSpc>
              <a:spcAft>
                <a:spcPts val="800"/>
              </a:spcAft>
              <a:defRPr sz="1400">
                <a:solidFill>
                  <a:schemeClr val="bg1"/>
                </a:solidFill>
                <a:latin typeface="Helvetica 75 Bold" panose="020B0804020202020204" pitchFamily="34" charset="0"/>
              </a:defRPr>
            </a:lvl2pPr>
            <a:lvl3pPr>
              <a:lnSpc>
                <a:spcPct val="90000"/>
              </a:lnSpc>
              <a:spcAft>
                <a:spcPts val="800"/>
              </a:spcAft>
              <a:defRPr sz="1400">
                <a:solidFill>
                  <a:schemeClr val="bg1"/>
                </a:solidFill>
                <a:latin typeface="Helvetica 75 Bold" panose="020B0804020202020204" pitchFamily="34" charset="0"/>
              </a:defRPr>
            </a:lvl3pPr>
            <a:lvl4pPr>
              <a:lnSpc>
                <a:spcPct val="90000"/>
              </a:lnSpc>
              <a:spcAft>
                <a:spcPts val="800"/>
              </a:spcAft>
              <a:defRPr sz="1400">
                <a:solidFill>
                  <a:schemeClr val="bg1"/>
                </a:solidFill>
                <a:latin typeface="Helvetica 75 Bold" panose="020B0804020202020204" pitchFamily="34" charset="0"/>
              </a:defRPr>
            </a:lvl4pPr>
            <a:lvl5pPr>
              <a:lnSpc>
                <a:spcPct val="90000"/>
              </a:lnSpc>
              <a:spcAft>
                <a:spcPts val="800"/>
              </a:spcAft>
              <a:defRPr sz="1400">
                <a:solidFill>
                  <a:schemeClr val="bg1"/>
                </a:solidFill>
                <a:latin typeface="Helvetica 75 Bold" panose="020B0804020202020204" pitchFamily="34" charset="0"/>
              </a:defRPr>
            </a:lvl5pPr>
          </a:lstStyle>
          <a:p>
            <a:pPr lvl="0"/>
            <a:r>
              <a:rPr lang="fr-FR" dirty="0"/>
              <a:t>Modifiez le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1486015"/>
      </p:ext>
    </p:extLst>
  </p:cSld>
  <p:clrMapOvr>
    <a:masterClrMapping/>
  </p:clrMapOvr>
  <p:transition spd="med"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spcAft>
                <a:spcPts val="0"/>
              </a:spcAft>
              <a:defRPr>
                <a:solidFill>
                  <a:srgbClr val="FF6600"/>
                </a:solidFill>
                <a:latin typeface="Helvetica 75 Bold" panose="020B0804020202020204" pitchFamily="34" charset="0"/>
              </a:defRPr>
            </a:lvl1pPr>
          </a:lstStyle>
          <a:p>
            <a:r>
              <a:rPr lang="fr-FR" dirty="0"/>
              <a:t>Modifiez le titre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4576275"/>
      </p:ext>
    </p:extLst>
  </p:cSld>
  <p:clrMapOvr>
    <a:masterClrMapping/>
  </p:clrMapOvr>
  <p:transition spd="med"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48956087"/>
      </p:ext>
    </p:extLst>
  </p:cSld>
  <p:clrMapOvr>
    <a:masterClrMapping/>
  </p:clrMapOvr>
  <p:transition spd="med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mmai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39726" y="339725"/>
            <a:ext cx="8470899" cy="4130675"/>
          </a:xfrm>
        </p:spPr>
        <p:txBody>
          <a:bodyPr/>
          <a:lstStyle>
            <a:lvl1pPr>
              <a:lnSpc>
                <a:spcPct val="85000"/>
              </a:lnSpc>
              <a:spcAft>
                <a:spcPts val="0"/>
              </a:spcAft>
              <a:defRPr sz="3000">
                <a:solidFill>
                  <a:srgbClr val="FF6600"/>
                </a:solidFill>
                <a:latin typeface="Helvetica 75 Bold" panose="020B0804020202020204" pitchFamily="34" charset="0"/>
              </a:defRPr>
            </a:lvl1pPr>
            <a:lvl2pPr marL="401638" marR="0" indent="-401638" algn="l" defTabSz="514350" rtl="0" eaLnBrk="1" fontAlgn="base" latinLnBrk="0" hangingPunct="1">
              <a:lnSpc>
                <a:spcPct val="85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 lang="fr-FR" sz="3000" kern="1200" dirty="0" smtClean="0">
                <a:solidFill>
                  <a:schemeClr val="tx1"/>
                </a:solidFill>
                <a:latin typeface="Helvetica 75 Bold" panose="020B0804020202020204" pitchFamily="34" charset="0"/>
                <a:ea typeface="ＭＳ Ｐゴシック" pitchFamily="34" charset="-128"/>
                <a:cs typeface="+mn-cs"/>
              </a:defRPr>
            </a:lvl2pPr>
            <a:lvl3pPr marL="401638" indent="-401638">
              <a:lnSpc>
                <a:spcPct val="85000"/>
              </a:lnSpc>
              <a:spcAft>
                <a:spcPts val="800"/>
              </a:spcAft>
              <a:buFont typeface="+mj-lt"/>
              <a:buNone/>
              <a:defRPr sz="3000"/>
            </a:lvl3pPr>
            <a:lvl4pPr marL="401638" indent="-401638">
              <a:lnSpc>
                <a:spcPct val="85000"/>
              </a:lnSpc>
              <a:spcAft>
                <a:spcPts val="800"/>
              </a:spcAft>
              <a:buFont typeface="+mj-lt"/>
              <a:buNone/>
              <a:defRPr sz="3000"/>
            </a:lvl4pPr>
            <a:lvl5pPr marL="0" indent="0">
              <a:lnSpc>
                <a:spcPct val="85000"/>
              </a:lnSpc>
              <a:spcAft>
                <a:spcPts val="800"/>
              </a:spcAft>
              <a:buFont typeface="+mj-lt"/>
              <a:buNone/>
              <a:defRPr sz="3000"/>
            </a:lvl5pPr>
          </a:lstStyle>
          <a:p>
            <a:pPr lvl="0"/>
            <a:r>
              <a:rPr lang="fr-FR" dirty="0"/>
              <a:t>Modifiez le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1"/>
            <a:r>
              <a:rPr lang="fr-FR" dirty="0"/>
              <a:t>Troisième niveau</a:t>
            </a:r>
          </a:p>
          <a:p>
            <a:pPr marL="401638" lvl="1" indent="-401638" algn="l" defTabSz="514350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ts val="400"/>
              </a:spcAft>
              <a:buFont typeface="+mj-lt"/>
              <a:buAutoNum type="arabicPeriod"/>
            </a:pPr>
            <a:r>
              <a:rPr lang="fr-FR" dirty="0"/>
              <a:t>Quatrième niveau</a:t>
            </a:r>
          </a:p>
          <a:p>
            <a:pPr marL="401638" marR="0" lvl="1" indent="-401638" algn="l" defTabSz="51435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ts val="40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fr-FR" dirty="0"/>
              <a:t>Cinquième niveau</a:t>
            </a:r>
          </a:p>
          <a:p>
            <a:pPr marL="401638" lvl="1" indent="-401638" algn="l" defTabSz="514350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ts val="400"/>
              </a:spcAft>
              <a:buFont typeface="+mj-lt"/>
              <a:buAutoNum type="arabicPeriod"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03424001"/>
      </p:ext>
    </p:extLst>
  </p:cSld>
  <p:clrMapOvr>
    <a:masterClrMapping/>
  </p:clrMapOvr>
  <p:transition spd="med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39726" y="339725"/>
            <a:ext cx="8470899" cy="4130675"/>
          </a:xfrm>
        </p:spPr>
        <p:txBody>
          <a:bodyPr/>
          <a:lstStyle>
            <a:lvl1pPr>
              <a:lnSpc>
                <a:spcPct val="85000"/>
              </a:lnSpc>
              <a:spcAft>
                <a:spcPts val="3200"/>
              </a:spcAft>
              <a:defRPr sz="5500">
                <a:solidFill>
                  <a:schemeClr val="tx1"/>
                </a:solidFill>
                <a:latin typeface="Helvetica 75 Bold" panose="020B0804020202020204" pitchFamily="34" charset="0"/>
              </a:defRPr>
            </a:lvl1pPr>
            <a:lvl2pPr>
              <a:lnSpc>
                <a:spcPct val="90000"/>
              </a:lnSpc>
              <a:spcAft>
                <a:spcPts val="2400"/>
              </a:spcAft>
              <a:defRPr sz="1400">
                <a:latin typeface="Helvetica 75 Bold" panose="020B0804020202020204" pitchFamily="34" charset="0"/>
              </a:defRPr>
            </a:lvl2pPr>
            <a:lvl3pPr marL="0" indent="0">
              <a:lnSpc>
                <a:spcPct val="85000"/>
              </a:lnSpc>
              <a:spcAft>
                <a:spcPts val="800"/>
              </a:spcAft>
              <a:buNone/>
              <a:defRPr sz="1200"/>
            </a:lvl3pPr>
            <a:lvl4pPr>
              <a:lnSpc>
                <a:spcPct val="85000"/>
              </a:lnSpc>
              <a:spcAft>
                <a:spcPts val="800"/>
              </a:spcAft>
              <a:defRPr sz="5500"/>
            </a:lvl4pPr>
            <a:lvl5pPr>
              <a:lnSpc>
                <a:spcPct val="85000"/>
              </a:lnSpc>
              <a:spcAft>
                <a:spcPts val="800"/>
              </a:spcAft>
              <a:defRPr sz="5500"/>
            </a:lvl5pPr>
          </a:lstStyle>
          <a:p>
            <a:pPr lvl="0"/>
            <a:r>
              <a:rPr lang="fr-FR" dirty="0"/>
              <a:t>Modifiez le texte du masque</a:t>
            </a:r>
          </a:p>
          <a:p>
            <a:pPr lvl="1"/>
            <a:r>
              <a:rPr lang="fr-FR" dirty="0"/>
              <a:t>Deuxième niveau</a:t>
            </a:r>
          </a:p>
        </p:txBody>
      </p:sp>
    </p:spTree>
    <p:extLst>
      <p:ext uri="{BB962C8B-B14F-4D97-AF65-F5344CB8AC3E}">
        <p14:creationId xmlns:p14="http://schemas.microsoft.com/office/powerpoint/2010/main" val="102315388"/>
      </p:ext>
    </p:extLst>
  </p:cSld>
  <p:clrMapOvr>
    <a:masterClrMapping/>
  </p:clrMapOvr>
  <p:transition spd="med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39725" y="339725"/>
            <a:ext cx="8470900" cy="623888"/>
          </a:xfrm>
        </p:spPr>
        <p:txBody>
          <a:bodyPr/>
          <a:lstStyle>
            <a:lvl1pPr>
              <a:lnSpc>
                <a:spcPct val="90000"/>
              </a:lnSpc>
              <a:spcAft>
                <a:spcPts val="0"/>
              </a:spcAft>
              <a:defRPr sz="2000">
                <a:solidFill>
                  <a:srgbClr val="FF6600"/>
                </a:solidFill>
                <a:latin typeface="Helvetica 75 Bold" panose="020B0804020202020204" pitchFamily="34" charset="0"/>
              </a:defRPr>
            </a:lvl1pPr>
          </a:lstStyle>
          <a:p>
            <a:r>
              <a:rPr lang="fr-FR" dirty="0"/>
              <a:t>Modifiez le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39726" y="1304924"/>
            <a:ext cx="8470899" cy="3165475"/>
          </a:xfrm>
        </p:spPr>
        <p:txBody>
          <a:bodyPr/>
          <a:lstStyle>
            <a:lvl1pPr>
              <a:lnSpc>
                <a:spcPct val="90000"/>
              </a:lnSpc>
              <a:spcAft>
                <a:spcPts val="800"/>
              </a:spcAft>
              <a:defRPr sz="1400" baseline="0">
                <a:solidFill>
                  <a:srgbClr val="FF6600"/>
                </a:solidFill>
                <a:latin typeface="Helvetica 75 Bold" panose="020B0804020202020204" pitchFamily="34" charset="0"/>
              </a:defRPr>
            </a:lvl1pPr>
            <a:lvl2pPr>
              <a:lnSpc>
                <a:spcPct val="90000"/>
              </a:lnSpc>
              <a:spcAft>
                <a:spcPts val="800"/>
              </a:spcAft>
              <a:defRPr sz="1400">
                <a:latin typeface="Helvetica 75 Bold" panose="020B0804020202020204" pitchFamily="34" charset="0"/>
              </a:defRPr>
            </a:lvl2pPr>
            <a:lvl3pPr>
              <a:lnSpc>
                <a:spcPct val="90000"/>
              </a:lnSpc>
              <a:spcAft>
                <a:spcPts val="800"/>
              </a:spcAft>
              <a:defRPr sz="1400">
                <a:latin typeface="Helvetica 75 Bold" panose="020B0804020202020204" pitchFamily="34" charset="0"/>
              </a:defRPr>
            </a:lvl3pPr>
            <a:lvl4pPr>
              <a:lnSpc>
                <a:spcPct val="90000"/>
              </a:lnSpc>
              <a:spcAft>
                <a:spcPts val="800"/>
              </a:spcAft>
              <a:defRPr sz="1400">
                <a:latin typeface="Helvetica 75 Bold" panose="020B0804020202020204" pitchFamily="34" charset="0"/>
              </a:defRPr>
            </a:lvl4pPr>
            <a:lvl5pPr>
              <a:lnSpc>
                <a:spcPct val="90000"/>
              </a:lnSpc>
              <a:spcAft>
                <a:spcPts val="800"/>
              </a:spcAft>
              <a:defRPr sz="1400">
                <a:latin typeface="Helvetica 75 Bold" panose="020B0804020202020204" pitchFamily="34" charset="0"/>
              </a:defRPr>
            </a:lvl5pPr>
          </a:lstStyle>
          <a:p>
            <a:pPr lvl="0"/>
            <a:r>
              <a:rPr lang="fr-FR" dirty="0"/>
              <a:t>Modifiez le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1124526"/>
      </p:ext>
    </p:extLst>
  </p:cSld>
  <p:clrMapOvr>
    <a:masterClrMapping/>
  </p:clrMapOvr>
  <p:transition spd="med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39725" y="339724"/>
            <a:ext cx="8470900" cy="623889"/>
          </a:xfrm>
        </p:spPr>
        <p:txBody>
          <a:bodyPr/>
          <a:lstStyle>
            <a:lvl1pPr>
              <a:lnSpc>
                <a:spcPct val="90000"/>
              </a:lnSpc>
              <a:spcAft>
                <a:spcPts val="0"/>
              </a:spcAft>
              <a:defRPr sz="2000">
                <a:solidFill>
                  <a:srgbClr val="FF6600"/>
                </a:solidFill>
                <a:latin typeface="Helvetica 75 Bold" panose="020B0804020202020204" pitchFamily="34" charset="0"/>
              </a:defRPr>
            </a:lvl1pPr>
          </a:lstStyle>
          <a:p>
            <a:r>
              <a:rPr lang="fr-FR" dirty="0"/>
              <a:t>Modifiez le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39724" y="1304925"/>
            <a:ext cx="4065589" cy="3165474"/>
          </a:xfrm>
        </p:spPr>
        <p:txBody>
          <a:bodyPr/>
          <a:lstStyle>
            <a:lvl1pPr>
              <a:lnSpc>
                <a:spcPct val="90000"/>
              </a:lnSpc>
              <a:spcAft>
                <a:spcPts val="800"/>
              </a:spcAft>
              <a:defRPr baseline="0">
                <a:solidFill>
                  <a:srgbClr val="FF6600"/>
                </a:solidFill>
                <a:latin typeface="Helvetica 75 Bold" panose="020B0804020202020204" pitchFamily="34" charset="0"/>
              </a:defRPr>
            </a:lvl1pPr>
            <a:lvl2pPr>
              <a:lnSpc>
                <a:spcPct val="90000"/>
              </a:lnSpc>
              <a:spcAft>
                <a:spcPts val="800"/>
              </a:spcAft>
              <a:defRPr>
                <a:latin typeface="Helvetica 75 Bold" panose="020B0804020202020204" pitchFamily="34" charset="0"/>
              </a:defRPr>
            </a:lvl2pPr>
            <a:lvl3pPr>
              <a:lnSpc>
                <a:spcPct val="90000"/>
              </a:lnSpc>
              <a:spcAft>
                <a:spcPts val="800"/>
              </a:spcAft>
              <a:defRPr>
                <a:latin typeface="Helvetica 75 Bold" panose="020B0804020202020204" pitchFamily="34" charset="0"/>
              </a:defRPr>
            </a:lvl3pPr>
            <a:lvl4pPr>
              <a:lnSpc>
                <a:spcPct val="90000"/>
              </a:lnSpc>
              <a:spcAft>
                <a:spcPts val="800"/>
              </a:spcAft>
              <a:defRPr>
                <a:latin typeface="Helvetica 75 Bold" panose="020B0804020202020204" pitchFamily="34" charset="0"/>
              </a:defRPr>
            </a:lvl4pPr>
            <a:lvl5pPr>
              <a:lnSpc>
                <a:spcPct val="90000"/>
              </a:lnSpc>
              <a:spcAft>
                <a:spcPts val="800"/>
              </a:spcAft>
              <a:defRPr>
                <a:latin typeface="Helvetica 75 Bold" panose="020B0804020202020204" pitchFamily="34" charset="0"/>
              </a:defRPr>
            </a:lvl5pPr>
          </a:lstStyle>
          <a:p>
            <a:pPr lvl="0"/>
            <a:r>
              <a:rPr lang="fr-FR" dirty="0"/>
              <a:t>Modifiez le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0" hasCustomPrompt="1"/>
          </p:nvPr>
        </p:nvSpPr>
        <p:spPr>
          <a:xfrm>
            <a:off x="4738688" y="1304925"/>
            <a:ext cx="4065589" cy="3165474"/>
          </a:xfrm>
        </p:spPr>
        <p:txBody>
          <a:bodyPr/>
          <a:lstStyle>
            <a:lvl1pPr>
              <a:lnSpc>
                <a:spcPct val="90000"/>
              </a:lnSpc>
              <a:spcAft>
                <a:spcPts val="800"/>
              </a:spcAft>
              <a:defRPr baseline="0">
                <a:solidFill>
                  <a:srgbClr val="FF6600"/>
                </a:solidFill>
                <a:latin typeface="Helvetica 75 Bold" panose="020B0804020202020204" pitchFamily="34" charset="0"/>
              </a:defRPr>
            </a:lvl1pPr>
            <a:lvl2pPr>
              <a:lnSpc>
                <a:spcPct val="90000"/>
              </a:lnSpc>
              <a:spcAft>
                <a:spcPts val="800"/>
              </a:spcAft>
              <a:defRPr>
                <a:latin typeface="Helvetica 75 Bold" panose="020B0804020202020204" pitchFamily="34" charset="0"/>
              </a:defRPr>
            </a:lvl2pPr>
            <a:lvl3pPr>
              <a:lnSpc>
                <a:spcPct val="90000"/>
              </a:lnSpc>
              <a:spcAft>
                <a:spcPts val="800"/>
              </a:spcAft>
              <a:defRPr>
                <a:latin typeface="Helvetica 75 Bold" panose="020B0804020202020204" pitchFamily="34" charset="0"/>
              </a:defRPr>
            </a:lvl3pPr>
            <a:lvl4pPr>
              <a:lnSpc>
                <a:spcPct val="90000"/>
              </a:lnSpc>
              <a:spcAft>
                <a:spcPts val="800"/>
              </a:spcAft>
              <a:defRPr>
                <a:latin typeface="Helvetica 75 Bold" panose="020B0804020202020204" pitchFamily="34" charset="0"/>
              </a:defRPr>
            </a:lvl4pPr>
            <a:lvl5pPr>
              <a:lnSpc>
                <a:spcPct val="90000"/>
              </a:lnSpc>
              <a:spcAft>
                <a:spcPts val="800"/>
              </a:spcAft>
              <a:defRPr>
                <a:latin typeface="Helvetica 75 Bold" panose="020B0804020202020204" pitchFamily="34" charset="0"/>
              </a:defRPr>
            </a:lvl5pPr>
          </a:lstStyle>
          <a:p>
            <a:pPr lvl="0"/>
            <a:r>
              <a:rPr lang="fr-FR" dirty="0"/>
              <a:t>Modifiez le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4600098"/>
      </p:ext>
    </p:extLst>
  </p:cSld>
  <p:clrMapOvr>
    <a:masterClrMapping/>
  </p:clrMapOvr>
  <p:transition spd="med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message cl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39726" y="1304925"/>
            <a:ext cx="8470899" cy="3165475"/>
          </a:xfrm>
        </p:spPr>
        <p:txBody>
          <a:bodyPr/>
          <a:lstStyle>
            <a:lvl1pPr>
              <a:lnSpc>
                <a:spcPct val="85000"/>
              </a:lnSpc>
              <a:spcAft>
                <a:spcPts val="2400"/>
              </a:spcAft>
              <a:defRPr sz="3000" baseline="0">
                <a:solidFill>
                  <a:schemeClr val="tx1"/>
                </a:solidFill>
                <a:latin typeface="Helvetica 75 Bold" panose="020B0804020202020204" pitchFamily="34" charset="0"/>
              </a:defRPr>
            </a:lvl1pPr>
            <a:lvl2pPr>
              <a:lnSpc>
                <a:spcPct val="90000"/>
              </a:lnSpc>
              <a:spcAft>
                <a:spcPts val="800"/>
              </a:spcAft>
              <a:defRPr sz="1400">
                <a:solidFill>
                  <a:schemeClr val="tx1"/>
                </a:solidFill>
                <a:latin typeface="Helvetica 75 Bold" panose="020B0804020202020204" pitchFamily="34" charset="0"/>
              </a:defRPr>
            </a:lvl2pPr>
            <a:lvl3pPr>
              <a:lnSpc>
                <a:spcPct val="90000"/>
              </a:lnSpc>
              <a:spcAft>
                <a:spcPts val="800"/>
              </a:spcAft>
              <a:defRPr sz="1400">
                <a:solidFill>
                  <a:schemeClr val="tx1"/>
                </a:solidFill>
                <a:latin typeface="Helvetica 75 Bold" panose="020B0804020202020204" pitchFamily="34" charset="0"/>
              </a:defRPr>
            </a:lvl3pPr>
            <a:lvl4pPr>
              <a:lnSpc>
                <a:spcPct val="90000"/>
              </a:lnSpc>
              <a:spcAft>
                <a:spcPts val="800"/>
              </a:spcAft>
              <a:defRPr sz="1400">
                <a:solidFill>
                  <a:schemeClr val="tx1"/>
                </a:solidFill>
                <a:latin typeface="Helvetica 75 Bold" panose="020B0804020202020204" pitchFamily="34" charset="0"/>
              </a:defRPr>
            </a:lvl4pPr>
            <a:lvl5pPr>
              <a:lnSpc>
                <a:spcPct val="90000"/>
              </a:lnSpc>
              <a:spcAft>
                <a:spcPts val="800"/>
              </a:spcAft>
              <a:defRPr sz="1400">
                <a:solidFill>
                  <a:schemeClr val="tx1"/>
                </a:solidFill>
                <a:latin typeface="Helvetica 75 Bold" panose="020B0804020202020204" pitchFamily="34" charset="0"/>
              </a:defRPr>
            </a:lvl5pPr>
          </a:lstStyle>
          <a:p>
            <a:pPr lvl="0"/>
            <a:r>
              <a:rPr lang="fr-FR" dirty="0"/>
              <a:t>Modifiez le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339725" y="339724"/>
            <a:ext cx="8470900" cy="623889"/>
          </a:xfrm>
        </p:spPr>
        <p:txBody>
          <a:bodyPr/>
          <a:lstStyle>
            <a:lvl1pPr>
              <a:lnSpc>
                <a:spcPct val="90000"/>
              </a:lnSpc>
              <a:spcAft>
                <a:spcPts val="0"/>
              </a:spcAft>
              <a:defRPr sz="2000">
                <a:solidFill>
                  <a:srgbClr val="FF6600"/>
                </a:solidFill>
                <a:latin typeface="Helvetica 75 Bold" panose="020B0804020202020204" pitchFamily="34" charset="0"/>
              </a:defRPr>
            </a:lvl1pPr>
          </a:lstStyle>
          <a:p>
            <a:r>
              <a:rPr lang="fr-FR" dirty="0"/>
              <a:t>Modifiez le titre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3914181"/>
      </p:ext>
    </p:extLst>
  </p:cSld>
  <p:clrMapOvr>
    <a:masterClrMapping/>
  </p:clrMapOvr>
  <p:transition spd="med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essage cl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39726" y="339725"/>
            <a:ext cx="8470899" cy="4130675"/>
          </a:xfrm>
        </p:spPr>
        <p:txBody>
          <a:bodyPr/>
          <a:lstStyle>
            <a:lvl1pPr>
              <a:lnSpc>
                <a:spcPct val="85000"/>
              </a:lnSpc>
              <a:spcAft>
                <a:spcPts val="2400"/>
              </a:spcAft>
              <a:defRPr sz="3000" baseline="0">
                <a:solidFill>
                  <a:schemeClr val="tx1"/>
                </a:solidFill>
                <a:latin typeface="Helvetica 75 Bold" panose="020B0804020202020204" pitchFamily="34" charset="0"/>
              </a:defRPr>
            </a:lvl1pPr>
            <a:lvl2pPr>
              <a:lnSpc>
                <a:spcPct val="90000"/>
              </a:lnSpc>
              <a:spcAft>
                <a:spcPts val="800"/>
              </a:spcAft>
              <a:defRPr sz="1400">
                <a:solidFill>
                  <a:schemeClr val="tx1"/>
                </a:solidFill>
                <a:latin typeface="Helvetica 75 Bold" panose="020B0804020202020204" pitchFamily="34" charset="0"/>
              </a:defRPr>
            </a:lvl2pPr>
            <a:lvl3pPr>
              <a:lnSpc>
                <a:spcPct val="90000"/>
              </a:lnSpc>
              <a:spcAft>
                <a:spcPts val="800"/>
              </a:spcAft>
              <a:defRPr sz="1400">
                <a:solidFill>
                  <a:schemeClr val="tx1"/>
                </a:solidFill>
                <a:latin typeface="Helvetica 75 Bold" panose="020B0804020202020204" pitchFamily="34" charset="0"/>
              </a:defRPr>
            </a:lvl3pPr>
            <a:lvl4pPr>
              <a:lnSpc>
                <a:spcPct val="90000"/>
              </a:lnSpc>
              <a:spcAft>
                <a:spcPts val="800"/>
              </a:spcAft>
              <a:defRPr sz="1400">
                <a:solidFill>
                  <a:schemeClr val="tx1"/>
                </a:solidFill>
                <a:latin typeface="Helvetica 75 Bold" panose="020B0804020202020204" pitchFamily="34" charset="0"/>
              </a:defRPr>
            </a:lvl4pPr>
            <a:lvl5pPr>
              <a:lnSpc>
                <a:spcPct val="90000"/>
              </a:lnSpc>
              <a:spcAft>
                <a:spcPts val="800"/>
              </a:spcAft>
              <a:defRPr sz="1400">
                <a:solidFill>
                  <a:schemeClr val="tx1"/>
                </a:solidFill>
                <a:latin typeface="Helvetica 75 Bold" panose="020B0804020202020204" pitchFamily="34" charset="0"/>
              </a:defRPr>
            </a:lvl5pPr>
          </a:lstStyle>
          <a:p>
            <a:pPr lvl="0"/>
            <a:r>
              <a:rPr lang="fr-FR" dirty="0"/>
              <a:t>Modifiez le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8666161"/>
      </p:ext>
    </p:extLst>
  </p:cSld>
  <p:clrMapOvr>
    <a:masterClrMapping/>
  </p:clrMapOvr>
  <p:transition spd="med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spcAft>
                <a:spcPts val="0"/>
              </a:spcAft>
              <a:defRPr>
                <a:solidFill>
                  <a:srgbClr val="FF6600"/>
                </a:solidFill>
                <a:latin typeface="Helvetica 75 Bold" panose="020B0804020202020204" pitchFamily="34" charset="0"/>
              </a:defRPr>
            </a:lvl1pPr>
          </a:lstStyle>
          <a:p>
            <a:r>
              <a:rPr lang="fr-FR" dirty="0"/>
              <a:t>Modifiez le titre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3569915"/>
      </p:ext>
    </p:extLst>
  </p:cSld>
  <p:clrMapOvr>
    <a:masterClrMapping/>
  </p:clrMapOvr>
  <p:transition spd="med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4763280"/>
      </p:ext>
    </p:extLst>
  </p:cSld>
  <p:clrMapOvr>
    <a:masterClrMapping/>
  </p:clrMapOvr>
  <p:transition spd="med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.xml"/><Relationship Id="rId3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6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4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13.xml"/><Relationship Id="rId9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339725" y="339724"/>
            <a:ext cx="8470900" cy="621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en-US" noProof="0" dirty="0"/>
              <a:t>Cliquez ici pour saisir le titre principal</a:t>
            </a:r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336550" y="1304385"/>
            <a:ext cx="8474075" cy="31628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en-US" dirty="0"/>
              <a:t>Modifiez le texte du masque</a:t>
            </a:r>
          </a:p>
          <a:p>
            <a:pPr lvl="1"/>
            <a:r>
              <a:rPr lang="fr-FR" altLang="en-US" dirty="0"/>
              <a:t>Deuxième niveau</a:t>
            </a:r>
          </a:p>
          <a:p>
            <a:pPr lvl="2"/>
            <a:r>
              <a:rPr lang="fr-FR" altLang="en-US" dirty="0"/>
              <a:t>Troisième niveau</a:t>
            </a:r>
          </a:p>
          <a:p>
            <a:pPr lvl="3"/>
            <a:r>
              <a:rPr lang="fr-FR" altLang="en-US" dirty="0"/>
              <a:t>Quatrième niveau</a:t>
            </a:r>
          </a:p>
          <a:p>
            <a:pPr lvl="4"/>
            <a:r>
              <a:rPr lang="fr-FR" altLang="en-US" dirty="0"/>
              <a:t>Cinquième niveau</a:t>
            </a:r>
            <a:endParaRPr lang="en-GB" altLang="en-US" dirty="0"/>
          </a:p>
        </p:txBody>
      </p:sp>
      <p:sp>
        <p:nvSpPr>
          <p:cNvPr id="4" name="Text Placeholder 10"/>
          <p:cNvSpPr txBox="1">
            <a:spLocks/>
          </p:cNvSpPr>
          <p:nvPr/>
        </p:nvSpPr>
        <p:spPr>
          <a:xfrm>
            <a:off x="336550" y="4471988"/>
            <a:ext cx="275010" cy="334961"/>
          </a:xfrm>
          <a:prstGeom prst="rect">
            <a:avLst/>
          </a:prstGeom>
        </p:spPr>
        <p:txBody>
          <a:bodyPr wrap="square" lIns="0" tIns="0" rIns="0" bIns="0" anchor="b">
            <a:normAutofit/>
          </a:bodyPr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chemeClr val="tx1"/>
              </a:buClr>
              <a:buSzTx/>
              <a:buFont typeface="Helvetica 75" panose="020B0804020202020204" pitchFamily="34" charset="0"/>
              <a:buNone/>
              <a:tabLst/>
              <a:defRPr lang="fr-FR" sz="1200" kern="1200" baseline="0" dirty="0" smtClean="0">
                <a:solidFill>
                  <a:schemeClr val="tx1">
                    <a:lumMod val="50000"/>
                  </a:schemeClr>
                </a:solidFill>
                <a:latin typeface="Helvetica 75" panose="020B0804020202020204" pitchFamily="34" charset="0"/>
                <a:ea typeface="+mn-ea"/>
                <a:cs typeface="+mn-cs"/>
              </a:defRPr>
            </a:lvl1pPr>
            <a:lvl2pPr marL="688975" indent="-231775" algn="l" defTabSz="914400" rtl="0" eaLnBrk="1" fontAlgn="base" latinLnBrk="0" hangingPunct="1">
              <a:spcBef>
                <a:spcPct val="0"/>
              </a:spcBef>
              <a:spcAft>
                <a:spcPts val="600"/>
              </a:spcAft>
              <a:buFont typeface="Helvetica 45 Light" pitchFamily="34" charset="0"/>
              <a:buChar char="–"/>
              <a:defRPr lang="fr-FR" sz="2000" kern="1200" baseline="0" dirty="0" smtClean="0">
                <a:solidFill>
                  <a:schemeClr val="tx1"/>
                </a:solidFill>
                <a:latin typeface="Helvetica 75" panose="020B0804020202020204" pitchFamily="34" charset="0"/>
                <a:ea typeface="+mn-ea"/>
                <a:cs typeface="+mn-cs"/>
              </a:defRPr>
            </a:lvl2pPr>
            <a:lvl3pPr marL="1244600" indent="-285750" algn="l" defTabSz="914400" rtl="0" eaLnBrk="1" fontAlgn="base" latinLnBrk="0" hangingPunct="1">
              <a:spcBef>
                <a:spcPct val="0"/>
              </a:spcBef>
              <a:spcAft>
                <a:spcPts val="600"/>
              </a:spcAft>
              <a:buFont typeface="Helvetica 45 Light" pitchFamily="34" charset="0"/>
              <a:buChar char="–"/>
              <a:defRPr lang="fr-FR" sz="2000" kern="1200" baseline="0" dirty="0" smtClean="0">
                <a:solidFill>
                  <a:schemeClr val="tx1"/>
                </a:solidFill>
                <a:latin typeface="Helvetica 75" panose="020B0804020202020204" pitchFamily="34" charset="0"/>
                <a:ea typeface="+mn-ea"/>
                <a:cs typeface="+mn-cs"/>
              </a:defRPr>
            </a:lvl3pPr>
            <a:lvl4pPr marL="1663700" indent="-285750" algn="l" defTabSz="914400" rtl="0" eaLnBrk="1" fontAlgn="base" latinLnBrk="0" hangingPunct="1">
              <a:spcBef>
                <a:spcPct val="0"/>
              </a:spcBef>
              <a:spcAft>
                <a:spcPts val="600"/>
              </a:spcAft>
              <a:buFont typeface="Helvetica 45 Light" pitchFamily="34" charset="0"/>
              <a:buChar char="–"/>
              <a:defRPr lang="fr-FR" sz="2000" kern="1200" dirty="0" smtClean="0">
                <a:solidFill>
                  <a:schemeClr val="tx1"/>
                </a:solidFill>
                <a:latin typeface="Helvetica 75" panose="020B0804020202020204" pitchFamily="34" charset="0"/>
                <a:ea typeface="+mn-ea"/>
                <a:cs typeface="+mn-cs"/>
              </a:defRPr>
            </a:lvl4pPr>
            <a:lvl5pPr marL="2251075" indent="-596900" algn="l" defTabSz="914400" rtl="0" eaLnBrk="1" fontAlgn="base" latinLnBrk="0" hangingPunct="1">
              <a:spcBef>
                <a:spcPct val="0"/>
              </a:spcBef>
              <a:spcAft>
                <a:spcPts val="600"/>
              </a:spcAft>
              <a:buFont typeface="Helvetica 45 Light" pitchFamily="34" charset="0"/>
              <a:buChar char="–"/>
              <a:defRPr lang="fr-FR" sz="2000" kern="1200" dirty="0">
                <a:solidFill>
                  <a:schemeClr val="tx1"/>
                </a:solidFill>
                <a:latin typeface="Helvetica 75" panose="020B0804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85000"/>
              </a:lnSpc>
              <a:spcBef>
                <a:spcPct val="0"/>
              </a:spcBef>
              <a:spcAft>
                <a:spcPts val="1200"/>
              </a:spcAft>
              <a:buClr>
                <a:srgbClr val="FFFFFF"/>
              </a:buClr>
              <a:buSzTx/>
              <a:buFont typeface="Helvetica 75" panose="020B0804020202020204" pitchFamily="34" charset="0"/>
              <a:buNone/>
              <a:tabLst/>
              <a:defRPr/>
            </a:pPr>
            <a:fld id="{8702007A-2642-4DC4-A457-FD791426C840}" type="slidenum">
              <a:rPr kumimoji="0" lang="en-GB" sz="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Helvetica 75 Bold" panose="020B0804020202020204" pitchFamily="34" charset="0"/>
                <a:ea typeface="+mn-ea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85000"/>
                </a:lnSpc>
                <a:spcBef>
                  <a:spcPct val="0"/>
                </a:spcBef>
                <a:spcAft>
                  <a:spcPts val="1200"/>
                </a:spcAft>
                <a:buClr>
                  <a:srgbClr val="FFFFFF"/>
                </a:buClr>
                <a:buSzTx/>
                <a:buFont typeface="Helvetica 75" panose="020B0804020202020204" pitchFamily="34" charset="0"/>
                <a:buNone/>
                <a:tabLst/>
                <a:defRPr/>
              </a:pPr>
              <a:t>‹#›</a:t>
            </a:fld>
            <a:endParaRPr kumimoji="0" lang="en-GB" sz="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Helvetica 75 Bold" panose="020B0804020202020204" pitchFamily="34" charset="0"/>
              <a:ea typeface="+mn-ea"/>
              <a:cs typeface="+mn-cs"/>
            </a:endParaRPr>
          </a:p>
        </p:txBody>
      </p:sp>
      <p:sp>
        <p:nvSpPr>
          <p:cNvPr id="5" name="Text Placeholder 10"/>
          <p:cNvSpPr txBox="1">
            <a:spLocks/>
          </p:cNvSpPr>
          <p:nvPr/>
        </p:nvSpPr>
        <p:spPr>
          <a:xfrm>
            <a:off x="656231" y="4467225"/>
            <a:ext cx="8151220" cy="339726"/>
          </a:xfrm>
          <a:prstGeom prst="rect">
            <a:avLst/>
          </a:prstGeom>
        </p:spPr>
        <p:txBody>
          <a:bodyPr wrap="square" lIns="0" tIns="0" rIns="0" bIns="0" anchor="b">
            <a:noAutofit/>
          </a:bodyPr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chemeClr val="tx1"/>
              </a:buClr>
              <a:buSzTx/>
              <a:buFont typeface="Helvetica 75" panose="020B0804020202020204" pitchFamily="34" charset="0"/>
              <a:buNone/>
              <a:tabLst/>
              <a:defRPr lang="fr-FR" sz="1200" kern="1200" baseline="0" dirty="0" smtClean="0">
                <a:solidFill>
                  <a:schemeClr val="tx1">
                    <a:lumMod val="50000"/>
                  </a:schemeClr>
                </a:solidFill>
                <a:latin typeface="Helvetica 75" panose="020B0804020202020204" pitchFamily="34" charset="0"/>
                <a:ea typeface="+mn-ea"/>
                <a:cs typeface="+mn-cs"/>
              </a:defRPr>
            </a:lvl1pPr>
            <a:lvl2pPr marL="688975" indent="-231775" algn="l" defTabSz="914400" rtl="0" eaLnBrk="1" fontAlgn="base" latinLnBrk="0" hangingPunct="1">
              <a:spcBef>
                <a:spcPct val="0"/>
              </a:spcBef>
              <a:spcAft>
                <a:spcPts val="600"/>
              </a:spcAft>
              <a:buFont typeface="Helvetica 45 Light" pitchFamily="34" charset="0"/>
              <a:buChar char="–"/>
              <a:defRPr lang="fr-FR" sz="2000" kern="1200" baseline="0" dirty="0" smtClean="0">
                <a:solidFill>
                  <a:schemeClr val="tx1"/>
                </a:solidFill>
                <a:latin typeface="Helvetica 75" panose="020B0804020202020204" pitchFamily="34" charset="0"/>
                <a:ea typeface="+mn-ea"/>
                <a:cs typeface="+mn-cs"/>
              </a:defRPr>
            </a:lvl2pPr>
            <a:lvl3pPr marL="1244600" indent="-285750" algn="l" defTabSz="914400" rtl="0" eaLnBrk="1" fontAlgn="base" latinLnBrk="0" hangingPunct="1">
              <a:spcBef>
                <a:spcPct val="0"/>
              </a:spcBef>
              <a:spcAft>
                <a:spcPts val="600"/>
              </a:spcAft>
              <a:buFont typeface="Helvetica 45 Light" pitchFamily="34" charset="0"/>
              <a:buChar char="–"/>
              <a:defRPr lang="fr-FR" sz="2000" kern="1200" baseline="0" dirty="0" smtClean="0">
                <a:solidFill>
                  <a:schemeClr val="tx1"/>
                </a:solidFill>
                <a:latin typeface="Helvetica 75" panose="020B0804020202020204" pitchFamily="34" charset="0"/>
                <a:ea typeface="+mn-ea"/>
                <a:cs typeface="+mn-cs"/>
              </a:defRPr>
            </a:lvl3pPr>
            <a:lvl4pPr marL="1663700" indent="-285750" algn="l" defTabSz="914400" rtl="0" eaLnBrk="1" fontAlgn="base" latinLnBrk="0" hangingPunct="1">
              <a:spcBef>
                <a:spcPct val="0"/>
              </a:spcBef>
              <a:spcAft>
                <a:spcPts val="600"/>
              </a:spcAft>
              <a:buFont typeface="Helvetica 45 Light" pitchFamily="34" charset="0"/>
              <a:buChar char="–"/>
              <a:defRPr lang="fr-FR" sz="2000" kern="1200" dirty="0" smtClean="0">
                <a:solidFill>
                  <a:schemeClr val="tx1"/>
                </a:solidFill>
                <a:latin typeface="Helvetica 75" panose="020B0804020202020204" pitchFamily="34" charset="0"/>
                <a:ea typeface="+mn-ea"/>
                <a:cs typeface="+mn-cs"/>
              </a:defRPr>
            </a:lvl4pPr>
            <a:lvl5pPr marL="2251075" indent="-596900" algn="l" defTabSz="914400" rtl="0" eaLnBrk="1" fontAlgn="base" latinLnBrk="0" hangingPunct="1">
              <a:spcBef>
                <a:spcPct val="0"/>
              </a:spcBef>
              <a:spcAft>
                <a:spcPts val="600"/>
              </a:spcAft>
              <a:buFont typeface="Helvetica 45 Light" pitchFamily="34" charset="0"/>
              <a:buChar char="–"/>
              <a:defRPr lang="fr-FR" sz="2000" kern="1200" dirty="0">
                <a:solidFill>
                  <a:schemeClr val="tx1"/>
                </a:solidFill>
                <a:latin typeface="Helvetica 75" panose="020B0804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85000"/>
              </a:lnSpc>
              <a:spcBef>
                <a:spcPct val="0"/>
              </a:spcBef>
              <a:spcAft>
                <a:spcPts val="1200"/>
              </a:spcAft>
              <a:buClr>
                <a:srgbClr val="FFFFFF"/>
              </a:buClr>
              <a:buSzTx/>
              <a:buFont typeface="Helvetica 75" panose="020B0804020202020204" pitchFamily="34" charset="0"/>
              <a:buNone/>
              <a:tabLst/>
              <a:defRPr/>
            </a:pPr>
            <a:r>
              <a:rPr kumimoji="0" lang="en-GB" sz="800" b="0" i="0" u="none" strike="noStrike" kern="1200" cap="none" spc="0" normalizeH="0" baseline="0" noProof="0" dirty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Helvetica 75 Bold" panose="020B0804020202020204" pitchFamily="34" charset="0"/>
                <a:ea typeface="+mn-ea"/>
                <a:cs typeface="+mn-cs"/>
              </a:rPr>
              <a:t>Interne Orange</a:t>
            </a:r>
          </a:p>
        </p:txBody>
      </p:sp>
      <p:sp>
        <p:nvSpPr>
          <p:cNvPr id="6" name="ZoneTexte 5"/>
          <p:cNvSpPr txBox="1"/>
          <p:nvPr userDrawn="1"/>
        </p:nvSpPr>
        <p:spPr>
          <a:xfrm rot="2294245">
            <a:off x="8083376" y="218376"/>
            <a:ext cx="120892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dirty="0">
                <a:solidFill>
                  <a:schemeClr val="accent5"/>
                </a:solidFill>
              </a:rPr>
              <a:t>Projet</a:t>
            </a:r>
          </a:p>
        </p:txBody>
      </p:sp>
    </p:spTree>
    <p:extLst>
      <p:ext uri="{BB962C8B-B14F-4D97-AF65-F5344CB8AC3E}">
        <p14:creationId xmlns:p14="http://schemas.microsoft.com/office/powerpoint/2010/main" val="331947074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36" r:id="rId1"/>
    <p:sldLayoutId id="2147483737" r:id="rId2"/>
    <p:sldLayoutId id="2147483738" r:id="rId3"/>
    <p:sldLayoutId id="2147483739" r:id="rId4"/>
    <p:sldLayoutId id="2147483740" r:id="rId5"/>
    <p:sldLayoutId id="2147483741" r:id="rId6"/>
    <p:sldLayoutId id="2147483742" r:id="rId7"/>
    <p:sldLayoutId id="2147483743" r:id="rId8"/>
    <p:sldLayoutId id="2147483744" r:id="rId9"/>
  </p:sldLayoutIdLst>
  <p:transition spd="med">
    <p:fade/>
  </p:transition>
  <p:hf hdr="0"/>
  <p:txStyles>
    <p:titleStyle>
      <a:lvl1pPr algn="l" defTabSz="514350" rtl="0" eaLnBrk="1" fontAlgn="base" hangingPunct="1">
        <a:lnSpc>
          <a:spcPct val="90000"/>
        </a:lnSpc>
        <a:spcBef>
          <a:spcPct val="0"/>
        </a:spcBef>
        <a:spcAft>
          <a:spcPts val="0"/>
        </a:spcAft>
        <a:defRPr sz="2000" kern="1200">
          <a:solidFill>
            <a:srgbClr val="FF6600"/>
          </a:solidFill>
          <a:latin typeface="Helvetica 75 Bold" panose="020B0804020202020204" pitchFamily="34" charset="0"/>
          <a:ea typeface="ＭＳ Ｐゴシック" pitchFamily="34" charset="-128"/>
          <a:cs typeface="+mj-cs"/>
        </a:defRPr>
      </a:lvl1pPr>
      <a:lvl2pPr algn="l" defTabSz="514350" rtl="0" eaLnBrk="1" fontAlgn="base" hangingPunct="1">
        <a:lnSpc>
          <a:spcPct val="90000"/>
        </a:lnSpc>
        <a:spcBef>
          <a:spcPct val="0"/>
        </a:spcBef>
        <a:spcAft>
          <a:spcPts val="1200"/>
        </a:spcAft>
        <a:defRPr sz="1600">
          <a:solidFill>
            <a:schemeClr val="tx2"/>
          </a:solidFill>
          <a:latin typeface="Helvetica 75" pitchFamily="34" charset="0"/>
          <a:ea typeface="ＭＳ Ｐゴシック" pitchFamily="34" charset="-128"/>
        </a:defRPr>
      </a:lvl2pPr>
      <a:lvl3pPr algn="l" defTabSz="514350" rtl="0" eaLnBrk="1" fontAlgn="base" hangingPunct="1">
        <a:lnSpc>
          <a:spcPct val="90000"/>
        </a:lnSpc>
        <a:spcBef>
          <a:spcPct val="0"/>
        </a:spcBef>
        <a:spcAft>
          <a:spcPts val="1200"/>
        </a:spcAft>
        <a:defRPr sz="1600">
          <a:solidFill>
            <a:schemeClr val="tx2"/>
          </a:solidFill>
          <a:latin typeface="Helvetica 75" pitchFamily="34" charset="0"/>
          <a:ea typeface="ＭＳ Ｐゴシック" pitchFamily="34" charset="-128"/>
        </a:defRPr>
      </a:lvl3pPr>
      <a:lvl4pPr algn="l" defTabSz="514350" rtl="0" eaLnBrk="1" fontAlgn="base" hangingPunct="1">
        <a:lnSpc>
          <a:spcPct val="90000"/>
        </a:lnSpc>
        <a:spcBef>
          <a:spcPct val="0"/>
        </a:spcBef>
        <a:spcAft>
          <a:spcPts val="1200"/>
        </a:spcAft>
        <a:defRPr sz="1600">
          <a:solidFill>
            <a:schemeClr val="tx2"/>
          </a:solidFill>
          <a:latin typeface="Helvetica 75" pitchFamily="34" charset="0"/>
          <a:ea typeface="ＭＳ Ｐゴシック" pitchFamily="34" charset="-128"/>
        </a:defRPr>
      </a:lvl4pPr>
      <a:lvl5pPr algn="l" defTabSz="514350" rtl="0" eaLnBrk="1" fontAlgn="base" hangingPunct="1">
        <a:lnSpc>
          <a:spcPct val="90000"/>
        </a:lnSpc>
        <a:spcBef>
          <a:spcPct val="0"/>
        </a:spcBef>
        <a:spcAft>
          <a:spcPts val="1200"/>
        </a:spcAft>
        <a:defRPr sz="1600">
          <a:solidFill>
            <a:schemeClr val="tx2"/>
          </a:solidFill>
          <a:latin typeface="Helvetica 75" pitchFamily="34" charset="0"/>
          <a:ea typeface="ＭＳ Ｐゴシック" pitchFamily="34" charset="-128"/>
        </a:defRPr>
      </a:lvl5pPr>
      <a:lvl6pPr marL="457200" algn="l" defTabSz="514350" rtl="0" eaLnBrk="1" fontAlgn="base" hangingPunct="1">
        <a:lnSpc>
          <a:spcPct val="90000"/>
        </a:lnSpc>
        <a:spcBef>
          <a:spcPct val="0"/>
        </a:spcBef>
        <a:spcAft>
          <a:spcPts val="1200"/>
        </a:spcAft>
        <a:defRPr sz="1600">
          <a:solidFill>
            <a:schemeClr val="tx2"/>
          </a:solidFill>
          <a:latin typeface="Helvetica 75" pitchFamily="34" charset="0"/>
          <a:ea typeface="ＭＳ Ｐゴシック" pitchFamily="34" charset="-128"/>
        </a:defRPr>
      </a:lvl6pPr>
      <a:lvl7pPr marL="914400" algn="l" defTabSz="514350" rtl="0" eaLnBrk="1" fontAlgn="base" hangingPunct="1">
        <a:lnSpc>
          <a:spcPct val="90000"/>
        </a:lnSpc>
        <a:spcBef>
          <a:spcPct val="0"/>
        </a:spcBef>
        <a:spcAft>
          <a:spcPts val="1200"/>
        </a:spcAft>
        <a:defRPr sz="1600">
          <a:solidFill>
            <a:schemeClr val="tx2"/>
          </a:solidFill>
          <a:latin typeface="Helvetica 75" pitchFamily="34" charset="0"/>
          <a:ea typeface="ＭＳ Ｐゴシック" pitchFamily="34" charset="-128"/>
        </a:defRPr>
      </a:lvl7pPr>
      <a:lvl8pPr marL="1371600" algn="l" defTabSz="514350" rtl="0" eaLnBrk="1" fontAlgn="base" hangingPunct="1">
        <a:lnSpc>
          <a:spcPct val="90000"/>
        </a:lnSpc>
        <a:spcBef>
          <a:spcPct val="0"/>
        </a:spcBef>
        <a:spcAft>
          <a:spcPts val="1200"/>
        </a:spcAft>
        <a:defRPr sz="1600">
          <a:solidFill>
            <a:schemeClr val="tx2"/>
          </a:solidFill>
          <a:latin typeface="Helvetica 75" pitchFamily="34" charset="0"/>
          <a:ea typeface="ＭＳ Ｐゴシック" pitchFamily="34" charset="-128"/>
        </a:defRPr>
      </a:lvl8pPr>
      <a:lvl9pPr marL="1828800" algn="l" defTabSz="514350" rtl="0" eaLnBrk="1" fontAlgn="base" hangingPunct="1">
        <a:lnSpc>
          <a:spcPct val="90000"/>
        </a:lnSpc>
        <a:spcBef>
          <a:spcPct val="0"/>
        </a:spcBef>
        <a:spcAft>
          <a:spcPts val="1200"/>
        </a:spcAft>
        <a:defRPr sz="1600">
          <a:solidFill>
            <a:schemeClr val="tx2"/>
          </a:solidFill>
          <a:latin typeface="Helvetica 75" pitchFamily="34" charset="0"/>
          <a:ea typeface="ＭＳ Ｐゴシック" pitchFamily="34" charset="-128"/>
        </a:defRPr>
      </a:lvl9pPr>
    </p:titleStyle>
    <p:bodyStyle>
      <a:lvl1pPr algn="l" defTabSz="514350" rtl="0" eaLnBrk="1" fontAlgn="base" hangingPunct="1">
        <a:lnSpc>
          <a:spcPct val="90000"/>
        </a:lnSpc>
        <a:spcBef>
          <a:spcPct val="0"/>
        </a:spcBef>
        <a:spcAft>
          <a:spcPts val="800"/>
        </a:spcAft>
        <a:buFont typeface="Arial" pitchFamily="34" charset="0"/>
        <a:defRPr sz="1400" kern="1200" baseline="0">
          <a:solidFill>
            <a:srgbClr val="FF6600"/>
          </a:solidFill>
          <a:latin typeface="Helvetica 75 Bold" panose="020B0804020202020204" pitchFamily="34" charset="0"/>
          <a:ea typeface="ＭＳ Ｐゴシック" pitchFamily="34" charset="-128"/>
          <a:cs typeface="+mn-cs"/>
        </a:defRPr>
      </a:lvl1pPr>
      <a:lvl2pPr algn="l" defTabSz="514350" rtl="0" eaLnBrk="1" fontAlgn="base" hangingPunct="1">
        <a:lnSpc>
          <a:spcPct val="90000"/>
        </a:lnSpc>
        <a:spcBef>
          <a:spcPct val="0"/>
        </a:spcBef>
        <a:spcAft>
          <a:spcPts val="800"/>
        </a:spcAft>
        <a:buFont typeface="Arial" pitchFamily="34" charset="0"/>
        <a:defRPr sz="1400" kern="1200">
          <a:solidFill>
            <a:schemeClr val="tx1"/>
          </a:solidFill>
          <a:latin typeface="Helvetica 75 Bold" panose="020B0804020202020204" pitchFamily="34" charset="0"/>
          <a:ea typeface="ＭＳ Ｐゴシック" pitchFamily="34" charset="-128"/>
          <a:cs typeface="+mn-cs"/>
        </a:defRPr>
      </a:lvl2pPr>
      <a:lvl3pPr marL="133350" indent="-133350" algn="l" defTabSz="514350" rtl="0" eaLnBrk="1" fontAlgn="base" hangingPunct="1">
        <a:lnSpc>
          <a:spcPct val="90000"/>
        </a:lnSpc>
        <a:spcBef>
          <a:spcPct val="0"/>
        </a:spcBef>
        <a:spcAft>
          <a:spcPts val="800"/>
        </a:spcAft>
        <a:buClr>
          <a:schemeClr val="tx1"/>
        </a:buClr>
        <a:buFont typeface="Helvetica 75" panose="020B0804020202020204" pitchFamily="34" charset="0"/>
        <a:buChar char="−"/>
        <a:defRPr sz="1400" kern="1200">
          <a:solidFill>
            <a:schemeClr val="tx1"/>
          </a:solidFill>
          <a:latin typeface="Helvetica 75 Bold" panose="020B0804020202020204" pitchFamily="34" charset="0"/>
          <a:ea typeface="ＭＳ Ｐゴシック" pitchFamily="34" charset="-128"/>
          <a:cs typeface="+mn-cs"/>
        </a:defRPr>
      </a:lvl3pPr>
      <a:lvl4pPr marL="271463" indent="-134938" algn="l" defTabSz="514350" rtl="0" eaLnBrk="1" fontAlgn="base" hangingPunct="1">
        <a:lnSpc>
          <a:spcPct val="90000"/>
        </a:lnSpc>
        <a:spcBef>
          <a:spcPct val="0"/>
        </a:spcBef>
        <a:spcAft>
          <a:spcPts val="800"/>
        </a:spcAft>
        <a:buClr>
          <a:schemeClr val="tx1"/>
        </a:buClr>
        <a:buFont typeface="Helvetica 75" panose="020B0804020202020204" pitchFamily="34" charset="0"/>
        <a:buChar char="−"/>
        <a:defRPr sz="1400" kern="1200">
          <a:solidFill>
            <a:schemeClr val="tx1"/>
          </a:solidFill>
          <a:latin typeface="Helvetica 75 Bold" panose="020B0804020202020204" pitchFamily="34" charset="0"/>
          <a:ea typeface="ＭＳ Ｐゴシック" pitchFamily="34" charset="-128"/>
          <a:cs typeface="+mn-cs"/>
        </a:defRPr>
      </a:lvl4pPr>
      <a:lvl5pPr marL="406400" indent="-134938" algn="l" defTabSz="514350" rtl="0" eaLnBrk="1" fontAlgn="base" hangingPunct="1">
        <a:lnSpc>
          <a:spcPct val="90000"/>
        </a:lnSpc>
        <a:spcBef>
          <a:spcPct val="0"/>
        </a:spcBef>
        <a:spcAft>
          <a:spcPts val="800"/>
        </a:spcAft>
        <a:buClr>
          <a:schemeClr val="tx1"/>
        </a:buClr>
        <a:buFont typeface="Helvetica 75" panose="020B0804020202020204" pitchFamily="34" charset="0"/>
        <a:buChar char="−"/>
        <a:defRPr sz="1400" kern="1200">
          <a:solidFill>
            <a:schemeClr val="tx1"/>
          </a:solidFill>
          <a:latin typeface="Helvetica 75 Bold" panose="020B0804020202020204" pitchFamily="34" charset="0"/>
          <a:ea typeface="ＭＳ Ｐゴシック" pitchFamily="34" charset="-128"/>
          <a:cs typeface="+mn-cs"/>
        </a:defRPr>
      </a:lvl5pPr>
      <a:lvl6pPr marL="141446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67163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92881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18598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1pPr>
      <a:lvl2pPr marL="25717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2pPr>
      <a:lvl3pPr marL="51435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3pPr>
      <a:lvl4pPr marL="77152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02870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28587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54305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80022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339725" y="339724"/>
            <a:ext cx="8470900" cy="621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en-US" noProof="0" dirty="0"/>
              <a:t>Cliquez ici pour saisir le titre principal</a:t>
            </a:r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336550" y="1304385"/>
            <a:ext cx="8474075" cy="31628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en-US" dirty="0"/>
              <a:t>Modifiez le texte du masque</a:t>
            </a:r>
          </a:p>
          <a:p>
            <a:pPr lvl="1"/>
            <a:r>
              <a:rPr lang="fr-FR" altLang="en-US" dirty="0"/>
              <a:t>Deuxième niveau</a:t>
            </a:r>
          </a:p>
          <a:p>
            <a:pPr lvl="2"/>
            <a:r>
              <a:rPr lang="fr-FR" altLang="en-US" dirty="0"/>
              <a:t>Troisième niveau</a:t>
            </a:r>
          </a:p>
          <a:p>
            <a:pPr lvl="3"/>
            <a:r>
              <a:rPr lang="fr-FR" altLang="en-US" dirty="0"/>
              <a:t>Quatrième niveau</a:t>
            </a:r>
          </a:p>
          <a:p>
            <a:pPr lvl="4"/>
            <a:r>
              <a:rPr lang="fr-FR" altLang="en-US" dirty="0"/>
              <a:t>Cinquième niveau</a:t>
            </a:r>
            <a:endParaRPr lang="en-GB" altLang="en-US" dirty="0"/>
          </a:p>
        </p:txBody>
      </p:sp>
      <p:sp>
        <p:nvSpPr>
          <p:cNvPr id="4" name="Text Placeholder 10"/>
          <p:cNvSpPr txBox="1">
            <a:spLocks/>
          </p:cNvSpPr>
          <p:nvPr/>
        </p:nvSpPr>
        <p:spPr>
          <a:xfrm>
            <a:off x="336550" y="4471988"/>
            <a:ext cx="275010" cy="334961"/>
          </a:xfrm>
          <a:prstGeom prst="rect">
            <a:avLst/>
          </a:prstGeom>
        </p:spPr>
        <p:txBody>
          <a:bodyPr wrap="square" lIns="0" tIns="0" rIns="0" bIns="0" anchor="b">
            <a:normAutofit/>
          </a:bodyPr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chemeClr val="tx1"/>
              </a:buClr>
              <a:buSzTx/>
              <a:buFont typeface="Helvetica 75" panose="020B0804020202020204" pitchFamily="34" charset="0"/>
              <a:buNone/>
              <a:tabLst/>
              <a:defRPr lang="fr-FR" sz="1200" kern="1200" baseline="0" dirty="0" smtClean="0">
                <a:solidFill>
                  <a:schemeClr val="tx1">
                    <a:lumMod val="50000"/>
                  </a:schemeClr>
                </a:solidFill>
                <a:latin typeface="Helvetica 75" panose="020B0804020202020204" pitchFamily="34" charset="0"/>
                <a:ea typeface="+mn-ea"/>
                <a:cs typeface="+mn-cs"/>
              </a:defRPr>
            </a:lvl1pPr>
            <a:lvl2pPr marL="688975" indent="-231775" algn="l" defTabSz="914400" rtl="0" eaLnBrk="1" fontAlgn="base" latinLnBrk="0" hangingPunct="1">
              <a:spcBef>
                <a:spcPct val="0"/>
              </a:spcBef>
              <a:spcAft>
                <a:spcPts val="600"/>
              </a:spcAft>
              <a:buFont typeface="Helvetica 45 Light" pitchFamily="34" charset="0"/>
              <a:buChar char="–"/>
              <a:defRPr lang="fr-FR" sz="2000" kern="1200" baseline="0" dirty="0" smtClean="0">
                <a:solidFill>
                  <a:schemeClr val="tx1"/>
                </a:solidFill>
                <a:latin typeface="Helvetica 75" panose="020B0804020202020204" pitchFamily="34" charset="0"/>
                <a:ea typeface="+mn-ea"/>
                <a:cs typeface="+mn-cs"/>
              </a:defRPr>
            </a:lvl2pPr>
            <a:lvl3pPr marL="1244600" indent="-285750" algn="l" defTabSz="914400" rtl="0" eaLnBrk="1" fontAlgn="base" latinLnBrk="0" hangingPunct="1">
              <a:spcBef>
                <a:spcPct val="0"/>
              </a:spcBef>
              <a:spcAft>
                <a:spcPts val="600"/>
              </a:spcAft>
              <a:buFont typeface="Helvetica 45 Light" pitchFamily="34" charset="0"/>
              <a:buChar char="–"/>
              <a:defRPr lang="fr-FR" sz="2000" kern="1200" baseline="0" dirty="0" smtClean="0">
                <a:solidFill>
                  <a:schemeClr val="tx1"/>
                </a:solidFill>
                <a:latin typeface="Helvetica 75" panose="020B0804020202020204" pitchFamily="34" charset="0"/>
                <a:ea typeface="+mn-ea"/>
                <a:cs typeface="+mn-cs"/>
              </a:defRPr>
            </a:lvl3pPr>
            <a:lvl4pPr marL="1663700" indent="-285750" algn="l" defTabSz="914400" rtl="0" eaLnBrk="1" fontAlgn="base" latinLnBrk="0" hangingPunct="1">
              <a:spcBef>
                <a:spcPct val="0"/>
              </a:spcBef>
              <a:spcAft>
                <a:spcPts val="600"/>
              </a:spcAft>
              <a:buFont typeface="Helvetica 45 Light" pitchFamily="34" charset="0"/>
              <a:buChar char="–"/>
              <a:defRPr lang="fr-FR" sz="2000" kern="1200" dirty="0" smtClean="0">
                <a:solidFill>
                  <a:schemeClr val="tx1"/>
                </a:solidFill>
                <a:latin typeface="Helvetica 75" panose="020B0804020202020204" pitchFamily="34" charset="0"/>
                <a:ea typeface="+mn-ea"/>
                <a:cs typeface="+mn-cs"/>
              </a:defRPr>
            </a:lvl4pPr>
            <a:lvl5pPr marL="2251075" indent="-596900" algn="l" defTabSz="914400" rtl="0" eaLnBrk="1" fontAlgn="base" latinLnBrk="0" hangingPunct="1">
              <a:spcBef>
                <a:spcPct val="0"/>
              </a:spcBef>
              <a:spcAft>
                <a:spcPts val="600"/>
              </a:spcAft>
              <a:buFont typeface="Helvetica 45 Light" pitchFamily="34" charset="0"/>
              <a:buChar char="–"/>
              <a:defRPr lang="fr-FR" sz="2000" kern="1200" dirty="0">
                <a:solidFill>
                  <a:schemeClr val="tx1"/>
                </a:solidFill>
                <a:latin typeface="Helvetica 75" panose="020B0804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85000"/>
              </a:lnSpc>
              <a:spcBef>
                <a:spcPct val="0"/>
              </a:spcBef>
              <a:spcAft>
                <a:spcPts val="1200"/>
              </a:spcAft>
              <a:buClr>
                <a:srgbClr val="FFFFFF"/>
              </a:buClr>
              <a:buSzTx/>
              <a:buFont typeface="Helvetica 75" panose="020B0804020202020204" pitchFamily="34" charset="0"/>
              <a:buNone/>
              <a:tabLst/>
              <a:defRPr/>
            </a:pPr>
            <a:fld id="{8702007A-2642-4DC4-A457-FD791426C840}" type="slidenum">
              <a:rPr kumimoji="0" lang="en-GB" sz="8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Helvetica 75 Bold" panose="020B0804020202020204" pitchFamily="34" charset="0"/>
                <a:ea typeface="+mn-ea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85000"/>
                </a:lnSpc>
                <a:spcBef>
                  <a:spcPct val="0"/>
                </a:spcBef>
                <a:spcAft>
                  <a:spcPts val="1200"/>
                </a:spcAft>
                <a:buClr>
                  <a:srgbClr val="FFFFFF"/>
                </a:buClr>
                <a:buSzTx/>
                <a:buFont typeface="Helvetica 75" panose="020B0804020202020204" pitchFamily="34" charset="0"/>
                <a:buNone/>
                <a:tabLst/>
                <a:defRPr/>
              </a:pPr>
              <a:t>‹#›</a:t>
            </a:fld>
            <a:endParaRPr kumimoji="0" lang="en-GB" sz="8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Helvetica 75 Bold" panose="020B0804020202020204" pitchFamily="34" charset="0"/>
              <a:ea typeface="+mn-ea"/>
              <a:cs typeface="+mn-cs"/>
            </a:endParaRPr>
          </a:p>
        </p:txBody>
      </p:sp>
      <p:sp>
        <p:nvSpPr>
          <p:cNvPr id="5" name="Text Placeholder 10"/>
          <p:cNvSpPr txBox="1">
            <a:spLocks/>
          </p:cNvSpPr>
          <p:nvPr/>
        </p:nvSpPr>
        <p:spPr>
          <a:xfrm>
            <a:off x="656231" y="4467225"/>
            <a:ext cx="8151220" cy="339726"/>
          </a:xfrm>
          <a:prstGeom prst="rect">
            <a:avLst/>
          </a:prstGeom>
        </p:spPr>
        <p:txBody>
          <a:bodyPr wrap="square" lIns="0" tIns="0" rIns="0" bIns="0" anchor="b">
            <a:noAutofit/>
          </a:bodyPr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chemeClr val="tx1"/>
              </a:buClr>
              <a:buSzTx/>
              <a:buFont typeface="Helvetica 75" panose="020B0804020202020204" pitchFamily="34" charset="0"/>
              <a:buNone/>
              <a:tabLst/>
              <a:defRPr lang="fr-FR" sz="1200" kern="1200" baseline="0" dirty="0" smtClean="0">
                <a:solidFill>
                  <a:schemeClr val="tx1">
                    <a:lumMod val="50000"/>
                  </a:schemeClr>
                </a:solidFill>
                <a:latin typeface="Helvetica 75" panose="020B0804020202020204" pitchFamily="34" charset="0"/>
                <a:ea typeface="+mn-ea"/>
                <a:cs typeface="+mn-cs"/>
              </a:defRPr>
            </a:lvl1pPr>
            <a:lvl2pPr marL="688975" indent="-231775" algn="l" defTabSz="914400" rtl="0" eaLnBrk="1" fontAlgn="base" latinLnBrk="0" hangingPunct="1">
              <a:spcBef>
                <a:spcPct val="0"/>
              </a:spcBef>
              <a:spcAft>
                <a:spcPts val="600"/>
              </a:spcAft>
              <a:buFont typeface="Helvetica 45 Light" pitchFamily="34" charset="0"/>
              <a:buChar char="–"/>
              <a:defRPr lang="fr-FR" sz="2000" kern="1200" baseline="0" dirty="0" smtClean="0">
                <a:solidFill>
                  <a:schemeClr val="tx1"/>
                </a:solidFill>
                <a:latin typeface="Helvetica 75" panose="020B0804020202020204" pitchFamily="34" charset="0"/>
                <a:ea typeface="+mn-ea"/>
                <a:cs typeface="+mn-cs"/>
              </a:defRPr>
            </a:lvl2pPr>
            <a:lvl3pPr marL="1244600" indent="-285750" algn="l" defTabSz="914400" rtl="0" eaLnBrk="1" fontAlgn="base" latinLnBrk="0" hangingPunct="1">
              <a:spcBef>
                <a:spcPct val="0"/>
              </a:spcBef>
              <a:spcAft>
                <a:spcPts val="600"/>
              </a:spcAft>
              <a:buFont typeface="Helvetica 45 Light" pitchFamily="34" charset="0"/>
              <a:buChar char="–"/>
              <a:defRPr lang="fr-FR" sz="2000" kern="1200" baseline="0" dirty="0" smtClean="0">
                <a:solidFill>
                  <a:schemeClr val="tx1"/>
                </a:solidFill>
                <a:latin typeface="Helvetica 75" panose="020B0804020202020204" pitchFamily="34" charset="0"/>
                <a:ea typeface="+mn-ea"/>
                <a:cs typeface="+mn-cs"/>
              </a:defRPr>
            </a:lvl3pPr>
            <a:lvl4pPr marL="1663700" indent="-285750" algn="l" defTabSz="914400" rtl="0" eaLnBrk="1" fontAlgn="base" latinLnBrk="0" hangingPunct="1">
              <a:spcBef>
                <a:spcPct val="0"/>
              </a:spcBef>
              <a:spcAft>
                <a:spcPts val="600"/>
              </a:spcAft>
              <a:buFont typeface="Helvetica 45 Light" pitchFamily="34" charset="0"/>
              <a:buChar char="–"/>
              <a:defRPr lang="fr-FR" sz="2000" kern="1200" dirty="0" smtClean="0">
                <a:solidFill>
                  <a:schemeClr val="tx1"/>
                </a:solidFill>
                <a:latin typeface="Helvetica 75" panose="020B0804020202020204" pitchFamily="34" charset="0"/>
                <a:ea typeface="+mn-ea"/>
                <a:cs typeface="+mn-cs"/>
              </a:defRPr>
            </a:lvl4pPr>
            <a:lvl5pPr marL="2251075" indent="-596900" algn="l" defTabSz="914400" rtl="0" eaLnBrk="1" fontAlgn="base" latinLnBrk="0" hangingPunct="1">
              <a:spcBef>
                <a:spcPct val="0"/>
              </a:spcBef>
              <a:spcAft>
                <a:spcPts val="600"/>
              </a:spcAft>
              <a:buFont typeface="Helvetica 45 Light" pitchFamily="34" charset="0"/>
              <a:buChar char="–"/>
              <a:defRPr lang="fr-FR" sz="2000" kern="1200" dirty="0">
                <a:solidFill>
                  <a:schemeClr val="tx1"/>
                </a:solidFill>
                <a:latin typeface="Helvetica 75" panose="020B0804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85000"/>
              </a:lnSpc>
              <a:spcBef>
                <a:spcPct val="0"/>
              </a:spcBef>
              <a:spcAft>
                <a:spcPts val="1200"/>
              </a:spcAft>
              <a:buClr>
                <a:srgbClr val="FFFFFF"/>
              </a:buClr>
              <a:buSzTx/>
              <a:buFont typeface="Helvetica 75" panose="020B0804020202020204" pitchFamily="34" charset="0"/>
              <a:buNone/>
              <a:tabLst/>
              <a:defRPr/>
            </a:pPr>
            <a:r>
              <a:rPr kumimoji="0" lang="en-GB" sz="800" b="0" i="0" u="none" strike="noStrike" kern="1200" cap="none" spc="0" normalizeH="0" baseline="0" noProof="0" dirty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Helvetica 75 Bold" panose="020B0804020202020204" pitchFamily="34" charset="0"/>
                <a:ea typeface="+mn-ea"/>
                <a:cs typeface="+mn-cs"/>
              </a:rPr>
              <a:t>Interne Orange</a:t>
            </a:r>
          </a:p>
        </p:txBody>
      </p:sp>
    </p:spTree>
    <p:extLst>
      <p:ext uri="{BB962C8B-B14F-4D97-AF65-F5344CB8AC3E}">
        <p14:creationId xmlns:p14="http://schemas.microsoft.com/office/powerpoint/2010/main" val="303659401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68" r:id="rId1"/>
    <p:sldLayoutId id="2147483769" r:id="rId2"/>
    <p:sldLayoutId id="2147483770" r:id="rId3"/>
    <p:sldLayoutId id="2147483771" r:id="rId4"/>
    <p:sldLayoutId id="2147483772" r:id="rId5"/>
    <p:sldLayoutId id="2147483773" r:id="rId6"/>
    <p:sldLayoutId id="2147483774" r:id="rId7"/>
    <p:sldLayoutId id="2147483775" r:id="rId8"/>
    <p:sldLayoutId id="2147483776" r:id="rId9"/>
  </p:sldLayoutIdLst>
  <p:transition spd="med">
    <p:fade/>
  </p:transition>
  <p:hf hdr="0"/>
  <p:txStyles>
    <p:titleStyle>
      <a:lvl1pPr algn="l" defTabSz="514350" rtl="0" eaLnBrk="1" fontAlgn="base" hangingPunct="1">
        <a:lnSpc>
          <a:spcPct val="90000"/>
        </a:lnSpc>
        <a:spcBef>
          <a:spcPct val="0"/>
        </a:spcBef>
        <a:spcAft>
          <a:spcPts val="0"/>
        </a:spcAft>
        <a:defRPr sz="2000" kern="1200">
          <a:solidFill>
            <a:srgbClr val="FF6600"/>
          </a:solidFill>
          <a:latin typeface="Helvetica 75 Bold" panose="020B0804020202020204" pitchFamily="34" charset="0"/>
          <a:ea typeface="ＭＳ Ｐゴシック" pitchFamily="34" charset="-128"/>
          <a:cs typeface="+mj-cs"/>
        </a:defRPr>
      </a:lvl1pPr>
      <a:lvl2pPr algn="l" defTabSz="514350" rtl="0" eaLnBrk="1" fontAlgn="base" hangingPunct="1">
        <a:lnSpc>
          <a:spcPct val="90000"/>
        </a:lnSpc>
        <a:spcBef>
          <a:spcPct val="0"/>
        </a:spcBef>
        <a:spcAft>
          <a:spcPts val="1200"/>
        </a:spcAft>
        <a:defRPr sz="1600">
          <a:solidFill>
            <a:schemeClr val="tx2"/>
          </a:solidFill>
          <a:latin typeface="Helvetica 75" pitchFamily="34" charset="0"/>
          <a:ea typeface="ＭＳ Ｐゴシック" pitchFamily="34" charset="-128"/>
        </a:defRPr>
      </a:lvl2pPr>
      <a:lvl3pPr algn="l" defTabSz="514350" rtl="0" eaLnBrk="1" fontAlgn="base" hangingPunct="1">
        <a:lnSpc>
          <a:spcPct val="90000"/>
        </a:lnSpc>
        <a:spcBef>
          <a:spcPct val="0"/>
        </a:spcBef>
        <a:spcAft>
          <a:spcPts val="1200"/>
        </a:spcAft>
        <a:defRPr sz="1600">
          <a:solidFill>
            <a:schemeClr val="tx2"/>
          </a:solidFill>
          <a:latin typeface="Helvetica 75" pitchFamily="34" charset="0"/>
          <a:ea typeface="ＭＳ Ｐゴシック" pitchFamily="34" charset="-128"/>
        </a:defRPr>
      </a:lvl3pPr>
      <a:lvl4pPr algn="l" defTabSz="514350" rtl="0" eaLnBrk="1" fontAlgn="base" hangingPunct="1">
        <a:lnSpc>
          <a:spcPct val="90000"/>
        </a:lnSpc>
        <a:spcBef>
          <a:spcPct val="0"/>
        </a:spcBef>
        <a:spcAft>
          <a:spcPts val="1200"/>
        </a:spcAft>
        <a:defRPr sz="1600">
          <a:solidFill>
            <a:schemeClr val="tx2"/>
          </a:solidFill>
          <a:latin typeface="Helvetica 75" pitchFamily="34" charset="0"/>
          <a:ea typeface="ＭＳ Ｐゴシック" pitchFamily="34" charset="-128"/>
        </a:defRPr>
      </a:lvl4pPr>
      <a:lvl5pPr algn="l" defTabSz="514350" rtl="0" eaLnBrk="1" fontAlgn="base" hangingPunct="1">
        <a:lnSpc>
          <a:spcPct val="90000"/>
        </a:lnSpc>
        <a:spcBef>
          <a:spcPct val="0"/>
        </a:spcBef>
        <a:spcAft>
          <a:spcPts val="1200"/>
        </a:spcAft>
        <a:defRPr sz="1600">
          <a:solidFill>
            <a:schemeClr val="tx2"/>
          </a:solidFill>
          <a:latin typeface="Helvetica 75" pitchFamily="34" charset="0"/>
          <a:ea typeface="ＭＳ Ｐゴシック" pitchFamily="34" charset="-128"/>
        </a:defRPr>
      </a:lvl5pPr>
      <a:lvl6pPr marL="457200" algn="l" defTabSz="514350" rtl="0" eaLnBrk="1" fontAlgn="base" hangingPunct="1">
        <a:lnSpc>
          <a:spcPct val="90000"/>
        </a:lnSpc>
        <a:spcBef>
          <a:spcPct val="0"/>
        </a:spcBef>
        <a:spcAft>
          <a:spcPts val="1200"/>
        </a:spcAft>
        <a:defRPr sz="1600">
          <a:solidFill>
            <a:schemeClr val="tx2"/>
          </a:solidFill>
          <a:latin typeface="Helvetica 75" pitchFamily="34" charset="0"/>
          <a:ea typeface="ＭＳ Ｐゴシック" pitchFamily="34" charset="-128"/>
        </a:defRPr>
      </a:lvl6pPr>
      <a:lvl7pPr marL="914400" algn="l" defTabSz="514350" rtl="0" eaLnBrk="1" fontAlgn="base" hangingPunct="1">
        <a:lnSpc>
          <a:spcPct val="90000"/>
        </a:lnSpc>
        <a:spcBef>
          <a:spcPct val="0"/>
        </a:spcBef>
        <a:spcAft>
          <a:spcPts val="1200"/>
        </a:spcAft>
        <a:defRPr sz="1600">
          <a:solidFill>
            <a:schemeClr val="tx2"/>
          </a:solidFill>
          <a:latin typeface="Helvetica 75" pitchFamily="34" charset="0"/>
          <a:ea typeface="ＭＳ Ｐゴシック" pitchFamily="34" charset="-128"/>
        </a:defRPr>
      </a:lvl7pPr>
      <a:lvl8pPr marL="1371600" algn="l" defTabSz="514350" rtl="0" eaLnBrk="1" fontAlgn="base" hangingPunct="1">
        <a:lnSpc>
          <a:spcPct val="90000"/>
        </a:lnSpc>
        <a:spcBef>
          <a:spcPct val="0"/>
        </a:spcBef>
        <a:spcAft>
          <a:spcPts val="1200"/>
        </a:spcAft>
        <a:defRPr sz="1600">
          <a:solidFill>
            <a:schemeClr val="tx2"/>
          </a:solidFill>
          <a:latin typeface="Helvetica 75" pitchFamily="34" charset="0"/>
          <a:ea typeface="ＭＳ Ｐゴシック" pitchFamily="34" charset="-128"/>
        </a:defRPr>
      </a:lvl8pPr>
      <a:lvl9pPr marL="1828800" algn="l" defTabSz="514350" rtl="0" eaLnBrk="1" fontAlgn="base" hangingPunct="1">
        <a:lnSpc>
          <a:spcPct val="90000"/>
        </a:lnSpc>
        <a:spcBef>
          <a:spcPct val="0"/>
        </a:spcBef>
        <a:spcAft>
          <a:spcPts val="1200"/>
        </a:spcAft>
        <a:defRPr sz="1600">
          <a:solidFill>
            <a:schemeClr val="tx2"/>
          </a:solidFill>
          <a:latin typeface="Helvetica 75" pitchFamily="34" charset="0"/>
          <a:ea typeface="ＭＳ Ｐゴシック" pitchFamily="34" charset="-128"/>
        </a:defRPr>
      </a:lvl9pPr>
    </p:titleStyle>
    <p:bodyStyle>
      <a:lvl1pPr algn="l" defTabSz="514350" rtl="0" eaLnBrk="1" fontAlgn="base" hangingPunct="1">
        <a:lnSpc>
          <a:spcPct val="90000"/>
        </a:lnSpc>
        <a:spcBef>
          <a:spcPct val="0"/>
        </a:spcBef>
        <a:spcAft>
          <a:spcPts val="800"/>
        </a:spcAft>
        <a:buFont typeface="Arial" pitchFamily="34" charset="0"/>
        <a:defRPr sz="1400" kern="1200" baseline="0">
          <a:solidFill>
            <a:srgbClr val="FF6600"/>
          </a:solidFill>
          <a:latin typeface="Helvetica 75 Bold" panose="020B0804020202020204" pitchFamily="34" charset="0"/>
          <a:ea typeface="ＭＳ Ｐゴシック" pitchFamily="34" charset="-128"/>
          <a:cs typeface="+mn-cs"/>
        </a:defRPr>
      </a:lvl1pPr>
      <a:lvl2pPr algn="l" defTabSz="514350" rtl="0" eaLnBrk="1" fontAlgn="base" hangingPunct="1">
        <a:lnSpc>
          <a:spcPct val="90000"/>
        </a:lnSpc>
        <a:spcBef>
          <a:spcPct val="0"/>
        </a:spcBef>
        <a:spcAft>
          <a:spcPts val="800"/>
        </a:spcAft>
        <a:buFont typeface="Arial" pitchFamily="34" charset="0"/>
        <a:defRPr sz="1400" kern="1200">
          <a:solidFill>
            <a:schemeClr val="bg1"/>
          </a:solidFill>
          <a:latin typeface="Helvetica 75 Bold" panose="020B0804020202020204" pitchFamily="34" charset="0"/>
          <a:ea typeface="ＭＳ Ｐゴシック" pitchFamily="34" charset="-128"/>
          <a:cs typeface="+mn-cs"/>
        </a:defRPr>
      </a:lvl2pPr>
      <a:lvl3pPr marL="133350" indent="-133350" algn="l" defTabSz="514350" rtl="0" eaLnBrk="1" fontAlgn="base" hangingPunct="1">
        <a:lnSpc>
          <a:spcPct val="90000"/>
        </a:lnSpc>
        <a:spcBef>
          <a:spcPct val="0"/>
        </a:spcBef>
        <a:spcAft>
          <a:spcPts val="800"/>
        </a:spcAft>
        <a:buClr>
          <a:schemeClr val="bg1"/>
        </a:buClr>
        <a:buFont typeface="Helvetica 75" panose="020B0804020202020204" pitchFamily="34" charset="0"/>
        <a:buChar char="−"/>
        <a:defRPr sz="1400" kern="1200">
          <a:solidFill>
            <a:schemeClr val="bg1"/>
          </a:solidFill>
          <a:latin typeface="Helvetica 75 Bold" panose="020B0804020202020204" pitchFamily="34" charset="0"/>
          <a:ea typeface="ＭＳ Ｐゴシック" pitchFamily="34" charset="-128"/>
          <a:cs typeface="+mn-cs"/>
        </a:defRPr>
      </a:lvl3pPr>
      <a:lvl4pPr marL="271463" indent="-134938" algn="l" defTabSz="514350" rtl="0" eaLnBrk="1" fontAlgn="base" hangingPunct="1">
        <a:lnSpc>
          <a:spcPct val="90000"/>
        </a:lnSpc>
        <a:spcBef>
          <a:spcPct val="0"/>
        </a:spcBef>
        <a:spcAft>
          <a:spcPts val="800"/>
        </a:spcAft>
        <a:buClr>
          <a:schemeClr val="bg1"/>
        </a:buClr>
        <a:buFont typeface="Helvetica 75" panose="020B0804020202020204" pitchFamily="34" charset="0"/>
        <a:buChar char="−"/>
        <a:defRPr sz="1400" kern="1200">
          <a:solidFill>
            <a:schemeClr val="bg1"/>
          </a:solidFill>
          <a:latin typeface="Helvetica 75 Bold" panose="020B0804020202020204" pitchFamily="34" charset="0"/>
          <a:ea typeface="ＭＳ Ｐゴシック" pitchFamily="34" charset="-128"/>
          <a:cs typeface="+mn-cs"/>
        </a:defRPr>
      </a:lvl4pPr>
      <a:lvl5pPr marL="406400" indent="-134938" algn="l" defTabSz="514350" rtl="0" eaLnBrk="1" fontAlgn="base" hangingPunct="1">
        <a:lnSpc>
          <a:spcPct val="90000"/>
        </a:lnSpc>
        <a:spcBef>
          <a:spcPct val="0"/>
        </a:spcBef>
        <a:spcAft>
          <a:spcPts val="800"/>
        </a:spcAft>
        <a:buClr>
          <a:schemeClr val="bg1"/>
        </a:buClr>
        <a:buFont typeface="Helvetica 75" panose="020B0804020202020204" pitchFamily="34" charset="0"/>
        <a:buChar char="−"/>
        <a:defRPr sz="1400" kern="1200">
          <a:solidFill>
            <a:schemeClr val="bg1"/>
          </a:solidFill>
          <a:latin typeface="Helvetica 75 Bold" panose="020B0804020202020204" pitchFamily="34" charset="0"/>
          <a:ea typeface="ＭＳ Ｐゴシック" pitchFamily="34" charset="-128"/>
          <a:cs typeface="+mn-cs"/>
        </a:defRPr>
      </a:lvl5pPr>
      <a:lvl6pPr marL="141446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67163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92881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18598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1pPr>
      <a:lvl2pPr marL="25717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2pPr>
      <a:lvl3pPr marL="51435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3pPr>
      <a:lvl4pPr marL="77152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02870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28587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54305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80022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8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>
          <a:xfrm>
            <a:off x="339725" y="339725"/>
            <a:ext cx="7400627" cy="3460750"/>
          </a:xfrm>
        </p:spPr>
        <p:txBody>
          <a:bodyPr/>
          <a:lstStyle/>
          <a:p>
            <a:pPr>
              <a:lnSpc>
                <a:spcPct val="85000"/>
              </a:lnSpc>
            </a:pPr>
            <a:endParaRPr lang="fr-FR" dirty="0"/>
          </a:p>
          <a:p>
            <a:pPr>
              <a:lnSpc>
                <a:spcPct val="85000"/>
              </a:lnSpc>
            </a:pPr>
            <a:r>
              <a:rPr lang="fr-FR" dirty="0" err="1"/>
              <a:t>Vehicle</a:t>
            </a:r>
            <a:r>
              <a:rPr lang="fr-FR" dirty="0"/>
              <a:t> </a:t>
            </a:r>
            <a:r>
              <a:rPr lang="fr-FR" dirty="0" err="1"/>
              <a:t>routing</a:t>
            </a:r>
            <a:r>
              <a:rPr lang="fr-FR" dirty="0"/>
              <a:t> in Python</a:t>
            </a:r>
          </a:p>
          <a:p>
            <a:pPr>
              <a:lnSpc>
                <a:spcPct val="85000"/>
              </a:lnSpc>
            </a:pPr>
            <a:r>
              <a:rPr lang="fr-FR" sz="2800" dirty="0" err="1">
                <a:latin typeface="Helvetica 55 Roman" panose="020B0604020202020204" pitchFamily="2" charset="0"/>
              </a:rPr>
              <a:t>December</a:t>
            </a:r>
            <a:r>
              <a:rPr lang="fr-FR" sz="2800" dirty="0">
                <a:latin typeface="Helvetica 55 Roman" panose="020B0604020202020204" pitchFamily="2" charset="0"/>
              </a:rPr>
              <a:t> 6</a:t>
            </a:r>
            <a:r>
              <a:rPr lang="fr-FR" sz="2800" baseline="30000" dirty="0">
                <a:latin typeface="Helvetica 55 Roman" panose="020B0604020202020204" pitchFamily="2" charset="0"/>
              </a:rPr>
              <a:t>th</a:t>
            </a:r>
            <a:r>
              <a:rPr lang="fr-FR" sz="2800" dirty="0">
                <a:latin typeface="Helvetica 55 Roman" panose="020B0604020202020204" pitchFamily="2" charset="0"/>
              </a:rPr>
              <a:t> 2017</a:t>
            </a:r>
          </a:p>
        </p:txBody>
      </p:sp>
      <p:sp>
        <p:nvSpPr>
          <p:cNvPr id="4" name="Rectangle 3"/>
          <p:cNvSpPr/>
          <p:nvPr/>
        </p:nvSpPr>
        <p:spPr>
          <a:xfrm>
            <a:off x="7544792" y="104354"/>
            <a:ext cx="1584176" cy="93610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ZoneTexte 2"/>
          <p:cNvSpPr txBox="1"/>
          <p:nvPr/>
        </p:nvSpPr>
        <p:spPr>
          <a:xfrm>
            <a:off x="6660232" y="4371950"/>
            <a:ext cx="229582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Guillaume Crognier</a:t>
            </a:r>
          </a:p>
          <a:p>
            <a:r>
              <a:rPr lang="fr-FR" dirty="0"/>
              <a:t>Ecole polytechnique, Paris</a:t>
            </a:r>
          </a:p>
        </p:txBody>
      </p:sp>
    </p:spTree>
    <p:extLst>
      <p:ext uri="{BB962C8B-B14F-4D97-AF65-F5344CB8AC3E}">
        <p14:creationId xmlns:p14="http://schemas.microsoft.com/office/powerpoint/2010/main" val="910831343"/>
      </p:ext>
    </p:extLst>
  </p:cSld>
  <p:clrMapOvr>
    <a:masterClrMapping/>
  </p:clrMapOvr>
  <p:transition spd="med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-6102" y="2273402"/>
            <a:ext cx="9128968" cy="12495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defTabSz="514350">
              <a:lnSpc>
                <a:spcPct val="85000"/>
              </a:lnSpc>
              <a:spcAft>
                <a:spcPts val="0"/>
              </a:spcAft>
            </a:pPr>
            <a:r>
              <a:rPr lang="fr-FR" sz="3600" dirty="0">
                <a:latin typeface="Helvetica 75 Bold" panose="020B0804020202020204" pitchFamily="34" charset="0"/>
              </a:rPr>
              <a:t>III</a:t>
            </a:r>
            <a:r>
              <a:rPr lang="fr-FR" sz="3600" dirty="0">
                <a:solidFill>
                  <a:srgbClr val="FF6600"/>
                </a:solidFill>
                <a:latin typeface="Helvetica 75 Bold" panose="020B0804020202020204" pitchFamily="34" charset="0"/>
              </a:rPr>
              <a:t> Second </a:t>
            </a:r>
            <a:r>
              <a:rPr lang="fr-FR" sz="3600" dirty="0" err="1">
                <a:solidFill>
                  <a:srgbClr val="FF6600"/>
                </a:solidFill>
                <a:latin typeface="Helvetica 75 Bold" panose="020B0804020202020204" pitchFamily="34" charset="0"/>
              </a:rPr>
              <a:t>approach</a:t>
            </a:r>
            <a:r>
              <a:rPr lang="fr-FR" sz="3600" dirty="0">
                <a:solidFill>
                  <a:srgbClr val="FF6600"/>
                </a:solidFill>
                <a:latin typeface="Helvetica 75 Bold" panose="020B0804020202020204" pitchFamily="34" charset="0"/>
              </a:rPr>
              <a:t>: master-slave formulation</a:t>
            </a:r>
          </a:p>
          <a:p>
            <a:endParaRPr lang="fr-FR" dirty="0"/>
          </a:p>
        </p:txBody>
      </p:sp>
      <p:sp>
        <p:nvSpPr>
          <p:cNvPr id="6" name="Rectangle 5"/>
          <p:cNvSpPr/>
          <p:nvPr/>
        </p:nvSpPr>
        <p:spPr>
          <a:xfrm>
            <a:off x="7544792" y="104354"/>
            <a:ext cx="1584176" cy="93610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EAFED5B-B3EC-4A8C-9292-C321F6D499F6}"/>
              </a:ext>
            </a:extLst>
          </p:cNvPr>
          <p:cNvSpPr/>
          <p:nvPr/>
        </p:nvSpPr>
        <p:spPr>
          <a:xfrm>
            <a:off x="467544" y="4644000"/>
            <a:ext cx="1187364" cy="20004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GB" sz="800" dirty="0">
                <a:solidFill>
                  <a:schemeClr val="bg2"/>
                </a:solidFill>
              </a:rPr>
              <a:t>Vehicle routing in Python</a:t>
            </a:r>
          </a:p>
        </p:txBody>
      </p:sp>
    </p:spTree>
    <p:extLst>
      <p:ext uri="{BB962C8B-B14F-4D97-AF65-F5344CB8AC3E}">
        <p14:creationId xmlns:p14="http://schemas.microsoft.com/office/powerpoint/2010/main" val="1531788734"/>
      </p:ext>
    </p:extLst>
  </p:cSld>
  <p:clrMapOvr>
    <a:masterClrMapping/>
  </p:clrMapOvr>
  <p:transition spd="med"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7559824" y="0"/>
            <a:ext cx="1584176" cy="93610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ZoneTexte 3"/>
          <p:cNvSpPr txBox="1"/>
          <p:nvPr/>
        </p:nvSpPr>
        <p:spPr>
          <a:xfrm>
            <a:off x="5868144" y="906"/>
            <a:ext cx="32758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GB" sz="800">
                <a:latin typeface="Helvetica 75 Bold" panose="020B0804020202020204" pitchFamily="34" charset="0"/>
              </a:rPr>
              <a:t>  </a:t>
            </a:r>
            <a:r>
              <a:rPr lang="en-GB" sz="800">
                <a:solidFill>
                  <a:schemeClr val="tx1">
                    <a:alpha val="30000"/>
                  </a:schemeClr>
                </a:solidFill>
                <a:latin typeface="Helvetica 75 Bold" panose="020B0804020202020204" pitchFamily="34" charset="0"/>
              </a:rPr>
              <a:t>I</a:t>
            </a:r>
            <a:r>
              <a:rPr lang="en-GB" sz="800">
                <a:solidFill>
                  <a:srgbClr val="FF6600"/>
                </a:solidFill>
                <a:latin typeface="Helvetica 75 Bold" panose="020B0804020202020204" pitchFamily="34" charset="0"/>
              </a:rPr>
              <a:t> </a:t>
            </a:r>
            <a:r>
              <a:rPr lang="en-GB" sz="800">
                <a:solidFill>
                  <a:srgbClr val="FF6600">
                    <a:alpha val="30000"/>
                  </a:srgbClr>
                </a:solidFill>
                <a:latin typeface="Helvetica 75 Bold" panose="020B0804020202020204" pitchFamily="34" charset="0"/>
              </a:rPr>
              <a:t>Problem presentation</a:t>
            </a:r>
          </a:p>
          <a:p>
            <a:pPr lvl="0"/>
            <a:r>
              <a:rPr lang="en-GB" sz="800">
                <a:latin typeface="Helvetica 75 Bold" panose="020B0804020202020204" pitchFamily="34" charset="0"/>
              </a:rPr>
              <a:t> </a:t>
            </a:r>
            <a:r>
              <a:rPr lang="en-GB" sz="800">
                <a:solidFill>
                  <a:schemeClr val="tx1">
                    <a:alpha val="30000"/>
                  </a:schemeClr>
                </a:solidFill>
                <a:latin typeface="Helvetica 75 Bold" panose="020B0804020202020204" pitchFamily="34" charset="0"/>
              </a:rPr>
              <a:t>II </a:t>
            </a:r>
            <a:r>
              <a:rPr lang="en-GB" sz="800">
                <a:solidFill>
                  <a:srgbClr val="FF6600">
                    <a:alpha val="30000"/>
                  </a:srgbClr>
                </a:solidFill>
                <a:latin typeface="Helvetica 75 Bold" panose="020B0804020202020204" pitchFamily="34" charset="0"/>
              </a:rPr>
              <a:t>First approach: the standard formulation</a:t>
            </a:r>
          </a:p>
          <a:p>
            <a:pPr lvl="0"/>
            <a:r>
              <a:rPr lang="en-GB" sz="800">
                <a:latin typeface="Helvetica 75 Bold" panose="020B0804020202020204" pitchFamily="34" charset="0"/>
              </a:rPr>
              <a:t>III </a:t>
            </a:r>
            <a:r>
              <a:rPr lang="en-GB" sz="800">
                <a:solidFill>
                  <a:srgbClr val="FF6600"/>
                </a:solidFill>
                <a:latin typeface="Helvetica 75 Bold" panose="020B0804020202020204" pitchFamily="34" charset="0"/>
              </a:rPr>
              <a:t>Second approach: master-slave formulation</a:t>
            </a:r>
          </a:p>
          <a:p>
            <a:r>
              <a:rPr lang="en-GB" sz="800">
                <a:solidFill>
                  <a:schemeClr val="tx1">
                    <a:alpha val="30000"/>
                  </a:schemeClr>
                </a:solidFill>
                <a:latin typeface="Helvetica 75 Bold" panose="020B0804020202020204" pitchFamily="34" charset="0"/>
              </a:rPr>
              <a:t>IV</a:t>
            </a:r>
            <a:r>
              <a:rPr lang="en-GB" sz="800">
                <a:solidFill>
                  <a:srgbClr val="FF6600">
                    <a:alpha val="30000"/>
                  </a:srgbClr>
                </a:solidFill>
                <a:latin typeface="Helvetica 75 Bold" panose="020B0804020202020204" pitchFamily="34" charset="0"/>
              </a:rPr>
              <a:t> Valid inequalities</a:t>
            </a:r>
          </a:p>
          <a:p>
            <a:pPr lvl="0"/>
            <a:r>
              <a:rPr lang="en-GB" sz="800">
                <a:solidFill>
                  <a:schemeClr val="tx1">
                    <a:alpha val="30000"/>
                  </a:schemeClr>
                </a:solidFill>
                <a:latin typeface="Helvetica 75 Bold" panose="020B0804020202020204" pitchFamily="34" charset="0"/>
              </a:rPr>
              <a:t>V</a:t>
            </a:r>
            <a:r>
              <a:rPr lang="en-GB" sz="800">
                <a:latin typeface="Helvetica 75 Bold" panose="020B0804020202020204" pitchFamily="34" charset="0"/>
              </a:rPr>
              <a:t> </a:t>
            </a:r>
            <a:r>
              <a:rPr lang="en-GB" sz="800">
                <a:solidFill>
                  <a:srgbClr val="FF6600">
                    <a:alpha val="30000"/>
                  </a:srgbClr>
                </a:solidFill>
                <a:latin typeface="Helvetica 75 Bold" panose="020B0804020202020204" pitchFamily="34" charset="0"/>
              </a:rPr>
              <a:t>Computational results and conclusion</a:t>
            </a:r>
            <a:endParaRPr lang="en-GB" sz="800">
              <a:solidFill>
                <a:srgbClr val="FF6600">
                  <a:alpha val="30000"/>
                </a:srgbClr>
              </a:solidFill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245146" y="230043"/>
            <a:ext cx="2324675" cy="6217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defTabSz="514350">
              <a:lnSpc>
                <a:spcPct val="85000"/>
              </a:lnSpc>
              <a:spcAft>
                <a:spcPts val="0"/>
              </a:spcAft>
            </a:pPr>
            <a:r>
              <a:rPr lang="en-GB" sz="2400">
                <a:solidFill>
                  <a:srgbClr val="FF6600"/>
                </a:solidFill>
                <a:latin typeface="Helvetica 75 Bold" panose="020B0804020202020204" pitchFamily="34" charset="0"/>
              </a:rPr>
              <a:t>Master problem</a:t>
            </a:r>
          </a:p>
          <a:p>
            <a:endParaRPr lang="en-GB"/>
          </a:p>
        </p:txBody>
      </p:sp>
      <p:sp>
        <p:nvSpPr>
          <p:cNvPr id="9" name="ZoneTexte 8"/>
          <p:cNvSpPr txBox="1"/>
          <p:nvPr/>
        </p:nvSpPr>
        <p:spPr>
          <a:xfrm>
            <a:off x="462608" y="1282897"/>
            <a:ext cx="381386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>
                <a:latin typeface="Helvetica 55 Roman" panose="020B0604020202020204" pitchFamily="34" charset="0"/>
              </a:rPr>
              <a:t>Let F be the set of feasible and optimal tours.</a:t>
            </a:r>
          </a:p>
        </p:txBody>
      </p:sp>
      <p:sp>
        <p:nvSpPr>
          <p:cNvPr id="10" name="ZoneTexte 9"/>
          <p:cNvSpPr txBox="1"/>
          <p:nvPr/>
        </p:nvSpPr>
        <p:spPr>
          <a:xfrm>
            <a:off x="448720" y="2169930"/>
            <a:ext cx="379719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>
                <a:latin typeface="Helvetica 55 Roman" panose="020B0604020202020204" pitchFamily="34" charset="0"/>
              </a:rPr>
              <a:t>For every f in F, let C</a:t>
            </a:r>
            <a:r>
              <a:rPr lang="en-GB" baseline="-25000">
                <a:latin typeface="Helvetica 55 Roman" panose="020B0604020202020204" pitchFamily="34" charset="0"/>
              </a:rPr>
              <a:t>f</a:t>
            </a:r>
            <a:r>
              <a:rPr lang="en-GB">
                <a:latin typeface="Helvetica 55 Roman" panose="020B0604020202020204" pitchFamily="34" charset="0"/>
              </a:rPr>
              <a:t> be the cost of the tour f.</a:t>
            </a:r>
          </a:p>
        </p:txBody>
      </p:sp>
      <p:sp>
        <p:nvSpPr>
          <p:cNvPr id="11" name="ZoneTexte 10"/>
          <p:cNvSpPr txBox="1"/>
          <p:nvPr/>
        </p:nvSpPr>
        <p:spPr>
          <a:xfrm>
            <a:off x="448720" y="2640144"/>
            <a:ext cx="757707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latin typeface="Helvetica 55 Roman" panose="020B0604020202020204" pitchFamily="34" charset="0"/>
              </a:rPr>
              <a:t>For every e in E and f in F, let </a:t>
            </a:r>
            <a:r>
              <a:rPr lang="en-GB" dirty="0" err="1">
                <a:latin typeface="Helvetica 55 Roman" panose="020B0604020202020204" pitchFamily="34" charset="0"/>
                <a:cs typeface="Times New Roman"/>
              </a:rPr>
              <a:t>χ</a:t>
            </a:r>
            <a:r>
              <a:rPr lang="en-GB" baseline="-30000" dirty="0" err="1">
                <a:latin typeface="Helvetica 55 Roman" panose="020B0604020202020204" pitchFamily="34" charset="0"/>
                <a:cs typeface="Times New Roman"/>
              </a:rPr>
              <a:t>e</a:t>
            </a:r>
            <a:r>
              <a:rPr lang="en-GB" dirty="0">
                <a:latin typeface="Helvetica 55 Roman" panose="020B0604020202020204" pitchFamily="34" charset="0"/>
                <a:cs typeface="Times New Roman"/>
              </a:rPr>
              <a:t>(f) be the function equal to 1 if e is collected by f, 0 otherwise.</a:t>
            </a:r>
            <a:endParaRPr lang="en-GB" dirty="0">
              <a:latin typeface="Helvetica 55 Roman" panose="020B0604020202020204" pitchFamily="34" charset="0"/>
            </a:endParaRPr>
          </a:p>
        </p:txBody>
      </p:sp>
      <p:sp>
        <p:nvSpPr>
          <p:cNvPr id="12" name="ZoneTexte 11"/>
          <p:cNvSpPr txBox="1"/>
          <p:nvPr/>
        </p:nvSpPr>
        <p:spPr>
          <a:xfrm>
            <a:off x="454400" y="3795886"/>
            <a:ext cx="361028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>
                <a:latin typeface="Helvetica 55 Roman" panose="020B0604020202020204" pitchFamily="34" charset="0"/>
              </a:rPr>
              <a:t>x</a:t>
            </a:r>
            <a:r>
              <a:rPr lang="en-GB" baseline="-25000">
                <a:latin typeface="Helvetica 55 Roman" panose="020B0604020202020204" pitchFamily="34" charset="0"/>
              </a:rPr>
              <a:t>f</a:t>
            </a:r>
            <a:r>
              <a:rPr lang="en-GB">
                <a:latin typeface="Helvetica 55 Roman" panose="020B0604020202020204" pitchFamily="34" charset="0"/>
              </a:rPr>
              <a:t> equals 1 if the tour f is used, 0 otherwise.</a:t>
            </a:r>
          </a:p>
        </p:txBody>
      </p:sp>
      <p:sp>
        <p:nvSpPr>
          <p:cNvPr id="14" name="ZoneTexte 13"/>
          <p:cNvSpPr txBox="1"/>
          <p:nvPr/>
        </p:nvSpPr>
        <p:spPr>
          <a:xfrm>
            <a:off x="448720" y="839258"/>
            <a:ext cx="110959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solidFill>
                  <a:srgbClr val="FF6600"/>
                </a:solidFill>
              </a:rPr>
              <a:t>Parameters</a:t>
            </a:r>
          </a:p>
        </p:txBody>
      </p:sp>
      <p:sp>
        <p:nvSpPr>
          <p:cNvPr id="15" name="ZoneTexte 14"/>
          <p:cNvSpPr txBox="1"/>
          <p:nvPr/>
        </p:nvSpPr>
        <p:spPr>
          <a:xfrm>
            <a:off x="448720" y="3237671"/>
            <a:ext cx="91832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solidFill>
                  <a:srgbClr val="FF6600"/>
                </a:solidFill>
              </a:rPr>
              <a:t>Variables</a:t>
            </a:r>
          </a:p>
        </p:txBody>
      </p:sp>
      <p:cxnSp>
        <p:nvCxnSpPr>
          <p:cNvPr id="8" name="Connecteur droit 7"/>
          <p:cNvCxnSpPr/>
          <p:nvPr/>
        </p:nvCxnSpPr>
        <p:spPr>
          <a:xfrm>
            <a:off x="846000" y="1347614"/>
            <a:ext cx="1260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necteur droit 15"/>
          <p:cNvCxnSpPr/>
          <p:nvPr/>
        </p:nvCxnSpPr>
        <p:spPr>
          <a:xfrm>
            <a:off x="1619672" y="2232000"/>
            <a:ext cx="1260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necteur droit 16"/>
          <p:cNvCxnSpPr/>
          <p:nvPr/>
        </p:nvCxnSpPr>
        <p:spPr>
          <a:xfrm>
            <a:off x="2462400" y="2700000"/>
            <a:ext cx="1260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ZoneTexte 18"/>
          <p:cNvSpPr txBox="1"/>
          <p:nvPr/>
        </p:nvSpPr>
        <p:spPr>
          <a:xfrm>
            <a:off x="462608" y="1707654"/>
            <a:ext cx="862261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latin typeface="Helvetica 55 Roman" panose="020B0604020202020204" pitchFamily="34" charset="0"/>
              </a:rPr>
              <a:t>A tour f is said optimal if there is not any tour which collects the same edges as f with a strictly inferior cost.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D0D0CC6B-B49B-43EB-9605-A7B4419D8AEB}"/>
              </a:ext>
            </a:extLst>
          </p:cNvPr>
          <p:cNvSpPr/>
          <p:nvPr/>
        </p:nvSpPr>
        <p:spPr>
          <a:xfrm>
            <a:off x="467544" y="4644000"/>
            <a:ext cx="1187364" cy="20004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GB" sz="800" dirty="0">
                <a:solidFill>
                  <a:schemeClr val="bg2"/>
                </a:solidFill>
              </a:rPr>
              <a:t>Vehicle routing in Python</a:t>
            </a:r>
          </a:p>
        </p:txBody>
      </p:sp>
    </p:spTree>
    <p:extLst>
      <p:ext uri="{BB962C8B-B14F-4D97-AF65-F5344CB8AC3E}">
        <p14:creationId xmlns:p14="http://schemas.microsoft.com/office/powerpoint/2010/main" val="1153760275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2" grpId="0"/>
      <p:bldP spid="15" grpId="0"/>
      <p:bldP spid="1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7559824" y="0"/>
            <a:ext cx="1584176" cy="93610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ZoneTexte 3"/>
          <p:cNvSpPr txBox="1"/>
          <p:nvPr/>
        </p:nvSpPr>
        <p:spPr>
          <a:xfrm>
            <a:off x="5868144" y="906"/>
            <a:ext cx="32758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fr-FR" sz="800" dirty="0">
                <a:latin typeface="Helvetica 75 Bold" panose="020B0804020202020204" pitchFamily="34" charset="0"/>
              </a:rPr>
              <a:t>  </a:t>
            </a:r>
            <a:r>
              <a:rPr lang="fr-FR" sz="800" dirty="0">
                <a:solidFill>
                  <a:schemeClr val="tx1">
                    <a:alpha val="30000"/>
                  </a:schemeClr>
                </a:solidFill>
                <a:latin typeface="Helvetica 75 Bold" panose="020B0804020202020204" pitchFamily="34" charset="0"/>
              </a:rPr>
              <a:t>I</a:t>
            </a:r>
            <a:r>
              <a:rPr lang="fr-FR" sz="800" dirty="0">
                <a:solidFill>
                  <a:srgbClr val="FF6600"/>
                </a:solidFill>
                <a:latin typeface="Helvetica 75 Bold" panose="020B0804020202020204" pitchFamily="34" charset="0"/>
              </a:rPr>
              <a:t> </a:t>
            </a:r>
            <a:r>
              <a:rPr lang="fr-FR" sz="800" dirty="0" err="1">
                <a:solidFill>
                  <a:srgbClr val="FF6600">
                    <a:alpha val="30000"/>
                  </a:srgbClr>
                </a:solidFill>
                <a:latin typeface="Helvetica 75 Bold" panose="020B0804020202020204" pitchFamily="34" charset="0"/>
              </a:rPr>
              <a:t>Problem</a:t>
            </a:r>
            <a:r>
              <a:rPr lang="fr-FR" sz="800" dirty="0">
                <a:solidFill>
                  <a:srgbClr val="FF6600">
                    <a:alpha val="30000"/>
                  </a:srgbClr>
                </a:solidFill>
                <a:latin typeface="Helvetica 75 Bold" panose="020B0804020202020204" pitchFamily="34" charset="0"/>
              </a:rPr>
              <a:t> </a:t>
            </a:r>
            <a:r>
              <a:rPr lang="fr-FR" sz="800" dirty="0" err="1">
                <a:solidFill>
                  <a:srgbClr val="FF6600">
                    <a:alpha val="30000"/>
                  </a:srgbClr>
                </a:solidFill>
                <a:latin typeface="Helvetica 75 Bold" panose="020B0804020202020204" pitchFamily="34" charset="0"/>
              </a:rPr>
              <a:t>presentation</a:t>
            </a:r>
            <a:endParaRPr lang="fr-FR" sz="800" dirty="0">
              <a:solidFill>
                <a:srgbClr val="FF6600">
                  <a:alpha val="30000"/>
                </a:srgbClr>
              </a:solidFill>
              <a:latin typeface="Helvetica 75 Bold" panose="020B0804020202020204" pitchFamily="34" charset="0"/>
            </a:endParaRPr>
          </a:p>
          <a:p>
            <a:pPr lvl="0"/>
            <a:r>
              <a:rPr lang="fr-FR" sz="800" dirty="0">
                <a:latin typeface="Helvetica 75 Bold" panose="020B0804020202020204" pitchFamily="34" charset="0"/>
              </a:rPr>
              <a:t> </a:t>
            </a:r>
            <a:r>
              <a:rPr lang="fr-FR" sz="800" dirty="0">
                <a:solidFill>
                  <a:schemeClr val="tx1">
                    <a:alpha val="30000"/>
                  </a:schemeClr>
                </a:solidFill>
                <a:latin typeface="Helvetica 75 Bold" panose="020B0804020202020204" pitchFamily="34" charset="0"/>
              </a:rPr>
              <a:t>II </a:t>
            </a:r>
            <a:r>
              <a:rPr lang="en-GB" sz="800" dirty="0">
                <a:solidFill>
                  <a:srgbClr val="FF6600">
                    <a:alpha val="30000"/>
                  </a:srgbClr>
                </a:solidFill>
                <a:latin typeface="Helvetica 75 Bold" panose="020B0804020202020204" pitchFamily="34" charset="0"/>
              </a:rPr>
              <a:t>First approach: the standard formulation</a:t>
            </a:r>
            <a:endParaRPr lang="fr-FR" sz="800" dirty="0">
              <a:solidFill>
                <a:srgbClr val="FF6600">
                  <a:alpha val="30000"/>
                </a:srgbClr>
              </a:solidFill>
              <a:latin typeface="Helvetica 75 Bold" panose="020B0804020202020204" pitchFamily="34" charset="0"/>
            </a:endParaRPr>
          </a:p>
          <a:p>
            <a:pPr lvl="0"/>
            <a:r>
              <a:rPr lang="fr-FR" sz="800" dirty="0">
                <a:latin typeface="Helvetica 75 Bold" panose="020B0804020202020204" pitchFamily="34" charset="0"/>
              </a:rPr>
              <a:t>III </a:t>
            </a:r>
            <a:r>
              <a:rPr lang="fr-FR" sz="800" dirty="0">
                <a:solidFill>
                  <a:srgbClr val="FF6600"/>
                </a:solidFill>
                <a:latin typeface="Helvetica 75 Bold" panose="020B0804020202020204" pitchFamily="34" charset="0"/>
              </a:rPr>
              <a:t>Second </a:t>
            </a:r>
            <a:r>
              <a:rPr lang="fr-FR" sz="800" dirty="0" err="1">
                <a:solidFill>
                  <a:srgbClr val="FF6600"/>
                </a:solidFill>
                <a:latin typeface="Helvetica 75 Bold" panose="020B0804020202020204" pitchFamily="34" charset="0"/>
              </a:rPr>
              <a:t>approach</a:t>
            </a:r>
            <a:r>
              <a:rPr lang="fr-FR" sz="800" dirty="0">
                <a:solidFill>
                  <a:srgbClr val="FF6600"/>
                </a:solidFill>
                <a:latin typeface="Helvetica 75 Bold" panose="020B0804020202020204" pitchFamily="34" charset="0"/>
              </a:rPr>
              <a:t>: master-slave formulation</a:t>
            </a:r>
          </a:p>
          <a:p>
            <a:r>
              <a:rPr lang="fr-FR" sz="800" dirty="0">
                <a:solidFill>
                  <a:schemeClr val="tx1">
                    <a:alpha val="30000"/>
                  </a:schemeClr>
                </a:solidFill>
                <a:latin typeface="Helvetica 75 Bold" panose="020B0804020202020204" pitchFamily="34" charset="0"/>
              </a:rPr>
              <a:t>IV</a:t>
            </a:r>
            <a:r>
              <a:rPr lang="fr-FR" sz="800" dirty="0">
                <a:solidFill>
                  <a:srgbClr val="FF6600">
                    <a:alpha val="30000"/>
                  </a:srgbClr>
                </a:solidFill>
                <a:latin typeface="Helvetica 75 Bold" panose="020B0804020202020204" pitchFamily="34" charset="0"/>
              </a:rPr>
              <a:t> </a:t>
            </a:r>
            <a:r>
              <a:rPr lang="fr-FR" sz="800" dirty="0" err="1">
                <a:solidFill>
                  <a:srgbClr val="FF6600">
                    <a:alpha val="30000"/>
                  </a:srgbClr>
                </a:solidFill>
                <a:latin typeface="Helvetica 75 Bold" panose="020B0804020202020204" pitchFamily="34" charset="0"/>
              </a:rPr>
              <a:t>Valid</a:t>
            </a:r>
            <a:r>
              <a:rPr lang="fr-FR" sz="800" dirty="0">
                <a:solidFill>
                  <a:srgbClr val="FF6600">
                    <a:alpha val="30000"/>
                  </a:srgbClr>
                </a:solidFill>
                <a:latin typeface="Helvetica 75 Bold" panose="020B0804020202020204" pitchFamily="34" charset="0"/>
              </a:rPr>
              <a:t> </a:t>
            </a:r>
            <a:r>
              <a:rPr lang="fr-FR" sz="800" dirty="0" err="1">
                <a:solidFill>
                  <a:srgbClr val="FF6600">
                    <a:alpha val="30000"/>
                  </a:srgbClr>
                </a:solidFill>
                <a:latin typeface="Helvetica 75 Bold" panose="020B0804020202020204" pitchFamily="34" charset="0"/>
              </a:rPr>
              <a:t>inequalities</a:t>
            </a:r>
            <a:endParaRPr lang="fr-FR" sz="800" dirty="0">
              <a:solidFill>
                <a:srgbClr val="FF6600">
                  <a:alpha val="30000"/>
                </a:srgbClr>
              </a:solidFill>
              <a:latin typeface="Helvetica 75 Bold" panose="020B0804020202020204" pitchFamily="34" charset="0"/>
            </a:endParaRPr>
          </a:p>
          <a:p>
            <a:pPr lvl="0"/>
            <a:r>
              <a:rPr lang="fr-FR" sz="800" dirty="0">
                <a:solidFill>
                  <a:schemeClr val="tx1">
                    <a:alpha val="30000"/>
                  </a:schemeClr>
                </a:solidFill>
                <a:latin typeface="Helvetica 75 Bold" panose="020B0804020202020204" pitchFamily="34" charset="0"/>
              </a:rPr>
              <a:t>V</a:t>
            </a:r>
            <a:r>
              <a:rPr lang="fr-FR" sz="800" dirty="0">
                <a:latin typeface="Helvetica 75 Bold" panose="020B0804020202020204" pitchFamily="34" charset="0"/>
              </a:rPr>
              <a:t> </a:t>
            </a:r>
            <a:r>
              <a:rPr lang="fr-FR" sz="800" dirty="0" err="1">
                <a:solidFill>
                  <a:srgbClr val="FF6600">
                    <a:alpha val="30000"/>
                  </a:srgbClr>
                </a:solidFill>
                <a:latin typeface="Helvetica 75 Bold" panose="020B0804020202020204" pitchFamily="34" charset="0"/>
              </a:rPr>
              <a:t>Computational</a:t>
            </a:r>
            <a:r>
              <a:rPr lang="fr-FR" sz="800" dirty="0">
                <a:solidFill>
                  <a:srgbClr val="FF6600">
                    <a:alpha val="30000"/>
                  </a:srgbClr>
                </a:solidFill>
                <a:latin typeface="Helvetica 75 Bold" panose="020B0804020202020204" pitchFamily="34" charset="0"/>
              </a:rPr>
              <a:t> </a:t>
            </a:r>
            <a:r>
              <a:rPr lang="fr-FR" sz="800" dirty="0" err="1">
                <a:solidFill>
                  <a:srgbClr val="FF6600">
                    <a:alpha val="30000"/>
                  </a:srgbClr>
                </a:solidFill>
                <a:latin typeface="Helvetica 75 Bold" panose="020B0804020202020204" pitchFamily="34" charset="0"/>
              </a:rPr>
              <a:t>results</a:t>
            </a:r>
            <a:r>
              <a:rPr lang="fr-FR" sz="800" dirty="0">
                <a:solidFill>
                  <a:srgbClr val="FF6600">
                    <a:alpha val="30000"/>
                  </a:srgbClr>
                </a:solidFill>
                <a:latin typeface="Helvetica 75 Bold" panose="020B0804020202020204" pitchFamily="34" charset="0"/>
              </a:rPr>
              <a:t> and conclusion</a:t>
            </a:r>
            <a:endParaRPr lang="fr-FR" sz="800" dirty="0">
              <a:solidFill>
                <a:srgbClr val="FF6600">
                  <a:alpha val="30000"/>
                </a:srgbClr>
              </a:solidFill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245146" y="230043"/>
            <a:ext cx="2786340" cy="6217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defTabSz="514350">
              <a:lnSpc>
                <a:spcPct val="85000"/>
              </a:lnSpc>
              <a:spcAft>
                <a:spcPts val="0"/>
              </a:spcAft>
            </a:pPr>
            <a:r>
              <a:rPr lang="fr-FR" sz="2400" dirty="0">
                <a:solidFill>
                  <a:srgbClr val="FF6600"/>
                </a:solidFill>
                <a:latin typeface="Helvetica 75 Bold" panose="020B0804020202020204" pitchFamily="34" charset="0"/>
              </a:rPr>
              <a:t>Master </a:t>
            </a:r>
            <a:r>
              <a:rPr lang="fr-FR" sz="2400" dirty="0" err="1">
                <a:solidFill>
                  <a:srgbClr val="FF6600"/>
                </a:solidFill>
                <a:latin typeface="Helvetica 75 Bold" panose="020B0804020202020204" pitchFamily="34" charset="0"/>
              </a:rPr>
              <a:t>problem</a:t>
            </a:r>
            <a:r>
              <a:rPr lang="fr-FR" sz="2400" dirty="0">
                <a:solidFill>
                  <a:srgbClr val="FF6600"/>
                </a:solidFill>
                <a:latin typeface="Helvetica 75 Bold" panose="020B0804020202020204" pitchFamily="34" charset="0"/>
              </a:rPr>
              <a:t> (2)</a:t>
            </a:r>
          </a:p>
          <a:p>
            <a:endParaRPr lang="fr-FR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228" t="40590" r="8438" b="25919"/>
          <a:stretch/>
        </p:blipFill>
        <p:spPr bwMode="auto">
          <a:xfrm>
            <a:off x="755575" y="699542"/>
            <a:ext cx="7923519" cy="33123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ZoneTexte 1"/>
          <p:cNvSpPr txBox="1"/>
          <p:nvPr/>
        </p:nvSpPr>
        <p:spPr>
          <a:xfrm>
            <a:off x="4864968" y="882634"/>
            <a:ext cx="2512226" cy="36009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solidFill>
                  <a:srgbClr val="FF6600"/>
                </a:solidFill>
                <a:latin typeface="Helvetica 55 Roman" panose="020B0604020202020204" pitchFamily="34" charset="0"/>
              </a:rPr>
              <a:t>Goal</a:t>
            </a:r>
          </a:p>
          <a:p>
            <a:endParaRPr lang="en-GB" dirty="0">
              <a:solidFill>
                <a:srgbClr val="FF6600"/>
              </a:solidFill>
              <a:latin typeface="Helvetica 55 Roman" panose="020B0604020202020204" pitchFamily="34" charset="0"/>
            </a:endParaRPr>
          </a:p>
          <a:p>
            <a:endParaRPr lang="en-GB" dirty="0">
              <a:solidFill>
                <a:srgbClr val="FF6600"/>
              </a:solidFill>
              <a:latin typeface="Helvetica 55 Roman" panose="020B0604020202020204" pitchFamily="34" charset="0"/>
            </a:endParaRPr>
          </a:p>
          <a:p>
            <a:endParaRPr lang="en-GB" sz="2000" dirty="0">
              <a:solidFill>
                <a:srgbClr val="FF6600"/>
              </a:solidFill>
              <a:latin typeface="Helvetica 55 Roman" panose="020B0604020202020204" pitchFamily="34" charset="0"/>
            </a:endParaRPr>
          </a:p>
          <a:p>
            <a:r>
              <a:rPr lang="en-GB" dirty="0">
                <a:solidFill>
                  <a:srgbClr val="FF6600"/>
                </a:solidFill>
                <a:latin typeface="Helvetica 55 Roman" panose="020B0604020202020204" pitchFamily="34" charset="0"/>
              </a:rPr>
              <a:t>Coverage constraints</a:t>
            </a:r>
          </a:p>
          <a:p>
            <a:endParaRPr lang="en-GB" dirty="0">
              <a:solidFill>
                <a:srgbClr val="FF6600"/>
              </a:solidFill>
              <a:latin typeface="Helvetica 55 Roman" panose="020B0604020202020204" pitchFamily="34" charset="0"/>
            </a:endParaRPr>
          </a:p>
          <a:p>
            <a:endParaRPr lang="en-GB" sz="1600" dirty="0">
              <a:solidFill>
                <a:srgbClr val="FF6600"/>
              </a:solidFill>
              <a:latin typeface="Helvetica 55 Roman" panose="020B0604020202020204" pitchFamily="34" charset="0"/>
            </a:endParaRPr>
          </a:p>
          <a:p>
            <a:endParaRPr lang="en-GB" dirty="0">
              <a:solidFill>
                <a:srgbClr val="FF6600"/>
              </a:solidFill>
              <a:latin typeface="Helvetica 55 Roman" panose="020B0604020202020204" pitchFamily="34" charset="0"/>
            </a:endParaRPr>
          </a:p>
          <a:p>
            <a:r>
              <a:rPr lang="en-GB" dirty="0">
                <a:solidFill>
                  <a:srgbClr val="FF6600"/>
                </a:solidFill>
                <a:latin typeface="Helvetica 55 Roman" panose="020B0604020202020204" pitchFamily="34" charset="0"/>
              </a:rPr>
              <a:t>Maximum number of vehicles</a:t>
            </a:r>
          </a:p>
          <a:p>
            <a:endParaRPr lang="en-GB" dirty="0">
              <a:solidFill>
                <a:srgbClr val="FF6600"/>
              </a:solidFill>
              <a:latin typeface="Helvetica 55 Roman" panose="020B0604020202020204" pitchFamily="34" charset="0"/>
            </a:endParaRPr>
          </a:p>
          <a:p>
            <a:endParaRPr lang="en-GB" sz="1200" dirty="0">
              <a:solidFill>
                <a:srgbClr val="FF6600"/>
              </a:solidFill>
              <a:latin typeface="Helvetica 55 Roman" panose="020B0604020202020204" pitchFamily="34" charset="0"/>
            </a:endParaRPr>
          </a:p>
          <a:p>
            <a:endParaRPr lang="en-GB" sz="2000" dirty="0">
              <a:solidFill>
                <a:srgbClr val="FF6600"/>
              </a:solidFill>
              <a:latin typeface="Helvetica 55 Roman" panose="020B0604020202020204" pitchFamily="34" charset="0"/>
            </a:endParaRPr>
          </a:p>
          <a:p>
            <a:r>
              <a:rPr lang="en-GB" dirty="0">
                <a:solidFill>
                  <a:srgbClr val="FF6600"/>
                </a:solidFill>
                <a:latin typeface="Helvetica 55 Roman" panose="020B0604020202020204" pitchFamily="34" charset="0"/>
              </a:rPr>
              <a:t>Integrity constraints</a:t>
            </a:r>
          </a:p>
          <a:p>
            <a:endParaRPr lang="en-GB" dirty="0">
              <a:solidFill>
                <a:srgbClr val="FF6600"/>
              </a:solidFill>
              <a:latin typeface="Helvetica 55 Roman" panose="020B0604020202020204" pitchFamily="34" charset="0"/>
            </a:endParaRPr>
          </a:p>
          <a:p>
            <a:endParaRPr lang="en-GB" sz="2000" dirty="0">
              <a:solidFill>
                <a:srgbClr val="FF6600"/>
              </a:solidFill>
              <a:latin typeface="Helvetica 55 Roman" panose="020B0604020202020204" pitchFamily="34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582A70D-2FAA-45C8-9837-75C1C8E4798D}"/>
              </a:ext>
            </a:extLst>
          </p:cNvPr>
          <p:cNvSpPr/>
          <p:nvPr/>
        </p:nvSpPr>
        <p:spPr>
          <a:xfrm>
            <a:off x="467544" y="4644000"/>
            <a:ext cx="1187364" cy="20004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GB" sz="800" dirty="0">
                <a:solidFill>
                  <a:schemeClr val="bg2"/>
                </a:solidFill>
              </a:rPr>
              <a:t>Vehicle routing in Python</a:t>
            </a:r>
          </a:p>
        </p:txBody>
      </p:sp>
    </p:spTree>
    <p:extLst>
      <p:ext uri="{BB962C8B-B14F-4D97-AF65-F5344CB8AC3E}">
        <p14:creationId xmlns:p14="http://schemas.microsoft.com/office/powerpoint/2010/main" val="1525134551"/>
      </p:ext>
    </p:extLst>
  </p:cSld>
  <p:clrMapOvr>
    <a:masterClrMapping/>
  </p:clrMapOvr>
  <p:transition spd="med"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7559824" y="0"/>
            <a:ext cx="1584176" cy="93610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ZoneTexte 3"/>
          <p:cNvSpPr txBox="1"/>
          <p:nvPr/>
        </p:nvSpPr>
        <p:spPr>
          <a:xfrm>
            <a:off x="5868144" y="906"/>
            <a:ext cx="32758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fr-FR" sz="800" dirty="0">
                <a:latin typeface="Helvetica 75 Bold" panose="020B0804020202020204" pitchFamily="34" charset="0"/>
              </a:rPr>
              <a:t>  </a:t>
            </a:r>
            <a:r>
              <a:rPr lang="fr-FR" sz="800" dirty="0">
                <a:solidFill>
                  <a:schemeClr val="tx1">
                    <a:alpha val="30000"/>
                  </a:schemeClr>
                </a:solidFill>
                <a:latin typeface="Helvetica 75 Bold" panose="020B0804020202020204" pitchFamily="34" charset="0"/>
              </a:rPr>
              <a:t>I</a:t>
            </a:r>
            <a:r>
              <a:rPr lang="fr-FR" sz="800" dirty="0">
                <a:solidFill>
                  <a:srgbClr val="FF6600"/>
                </a:solidFill>
                <a:latin typeface="Helvetica 75 Bold" panose="020B0804020202020204" pitchFamily="34" charset="0"/>
              </a:rPr>
              <a:t> </a:t>
            </a:r>
            <a:r>
              <a:rPr lang="fr-FR" sz="800" dirty="0" err="1">
                <a:solidFill>
                  <a:srgbClr val="FF6600">
                    <a:alpha val="30000"/>
                  </a:srgbClr>
                </a:solidFill>
                <a:latin typeface="Helvetica 75 Bold" panose="020B0804020202020204" pitchFamily="34" charset="0"/>
              </a:rPr>
              <a:t>Problem</a:t>
            </a:r>
            <a:r>
              <a:rPr lang="fr-FR" sz="800" dirty="0">
                <a:solidFill>
                  <a:srgbClr val="FF6600">
                    <a:alpha val="30000"/>
                  </a:srgbClr>
                </a:solidFill>
                <a:latin typeface="Helvetica 75 Bold" panose="020B0804020202020204" pitchFamily="34" charset="0"/>
              </a:rPr>
              <a:t> </a:t>
            </a:r>
            <a:r>
              <a:rPr lang="fr-FR" sz="800" dirty="0" err="1">
                <a:solidFill>
                  <a:srgbClr val="FF6600">
                    <a:alpha val="30000"/>
                  </a:srgbClr>
                </a:solidFill>
                <a:latin typeface="Helvetica 75 Bold" panose="020B0804020202020204" pitchFamily="34" charset="0"/>
              </a:rPr>
              <a:t>presentation</a:t>
            </a:r>
            <a:endParaRPr lang="fr-FR" sz="800" dirty="0">
              <a:solidFill>
                <a:srgbClr val="FF6600">
                  <a:alpha val="30000"/>
                </a:srgbClr>
              </a:solidFill>
              <a:latin typeface="Helvetica 75 Bold" panose="020B0804020202020204" pitchFamily="34" charset="0"/>
            </a:endParaRPr>
          </a:p>
          <a:p>
            <a:pPr lvl="0"/>
            <a:r>
              <a:rPr lang="fr-FR" sz="800" dirty="0">
                <a:latin typeface="Helvetica 75 Bold" panose="020B0804020202020204" pitchFamily="34" charset="0"/>
              </a:rPr>
              <a:t> </a:t>
            </a:r>
            <a:r>
              <a:rPr lang="fr-FR" sz="800" dirty="0">
                <a:solidFill>
                  <a:schemeClr val="tx1">
                    <a:alpha val="30000"/>
                  </a:schemeClr>
                </a:solidFill>
                <a:latin typeface="Helvetica 75 Bold" panose="020B0804020202020204" pitchFamily="34" charset="0"/>
              </a:rPr>
              <a:t>II </a:t>
            </a:r>
            <a:r>
              <a:rPr lang="en-GB" sz="800" dirty="0">
                <a:solidFill>
                  <a:srgbClr val="FF6600">
                    <a:alpha val="30000"/>
                  </a:srgbClr>
                </a:solidFill>
                <a:latin typeface="Helvetica 75 Bold" panose="020B0804020202020204" pitchFamily="34" charset="0"/>
              </a:rPr>
              <a:t>First approach: the standard formulation</a:t>
            </a:r>
            <a:endParaRPr lang="fr-FR" sz="800" dirty="0">
              <a:solidFill>
                <a:srgbClr val="FF6600">
                  <a:alpha val="30000"/>
                </a:srgbClr>
              </a:solidFill>
              <a:latin typeface="Helvetica 75 Bold" panose="020B0804020202020204" pitchFamily="34" charset="0"/>
            </a:endParaRPr>
          </a:p>
          <a:p>
            <a:pPr lvl="0"/>
            <a:r>
              <a:rPr lang="fr-FR" sz="800" dirty="0">
                <a:latin typeface="Helvetica 75 Bold" panose="020B0804020202020204" pitchFamily="34" charset="0"/>
              </a:rPr>
              <a:t>III </a:t>
            </a:r>
            <a:r>
              <a:rPr lang="fr-FR" sz="800" dirty="0">
                <a:solidFill>
                  <a:srgbClr val="FF6600"/>
                </a:solidFill>
                <a:latin typeface="Helvetica 75 Bold" panose="020B0804020202020204" pitchFamily="34" charset="0"/>
              </a:rPr>
              <a:t>Second </a:t>
            </a:r>
            <a:r>
              <a:rPr lang="fr-FR" sz="800" dirty="0" err="1">
                <a:solidFill>
                  <a:srgbClr val="FF6600"/>
                </a:solidFill>
                <a:latin typeface="Helvetica 75 Bold" panose="020B0804020202020204" pitchFamily="34" charset="0"/>
              </a:rPr>
              <a:t>approach</a:t>
            </a:r>
            <a:r>
              <a:rPr lang="fr-FR" sz="800" dirty="0">
                <a:solidFill>
                  <a:srgbClr val="FF6600"/>
                </a:solidFill>
                <a:latin typeface="Helvetica 75 Bold" panose="020B0804020202020204" pitchFamily="34" charset="0"/>
              </a:rPr>
              <a:t>: master-slave formulation</a:t>
            </a:r>
          </a:p>
          <a:p>
            <a:r>
              <a:rPr lang="fr-FR" sz="800" dirty="0">
                <a:solidFill>
                  <a:schemeClr val="tx1">
                    <a:alpha val="30000"/>
                  </a:schemeClr>
                </a:solidFill>
                <a:latin typeface="Helvetica 75 Bold" panose="020B0804020202020204" pitchFamily="34" charset="0"/>
              </a:rPr>
              <a:t>IV</a:t>
            </a:r>
            <a:r>
              <a:rPr lang="fr-FR" sz="800" dirty="0">
                <a:solidFill>
                  <a:srgbClr val="FF6600">
                    <a:alpha val="30000"/>
                  </a:srgbClr>
                </a:solidFill>
                <a:latin typeface="Helvetica 75 Bold" panose="020B0804020202020204" pitchFamily="34" charset="0"/>
              </a:rPr>
              <a:t> </a:t>
            </a:r>
            <a:r>
              <a:rPr lang="fr-FR" sz="800" dirty="0" err="1">
                <a:solidFill>
                  <a:srgbClr val="FF6600">
                    <a:alpha val="30000"/>
                  </a:srgbClr>
                </a:solidFill>
                <a:latin typeface="Helvetica 75 Bold" panose="020B0804020202020204" pitchFamily="34" charset="0"/>
              </a:rPr>
              <a:t>Valid</a:t>
            </a:r>
            <a:r>
              <a:rPr lang="fr-FR" sz="800" dirty="0">
                <a:solidFill>
                  <a:srgbClr val="FF6600">
                    <a:alpha val="30000"/>
                  </a:srgbClr>
                </a:solidFill>
                <a:latin typeface="Helvetica 75 Bold" panose="020B0804020202020204" pitchFamily="34" charset="0"/>
              </a:rPr>
              <a:t> </a:t>
            </a:r>
            <a:r>
              <a:rPr lang="fr-FR" sz="800" dirty="0" err="1">
                <a:solidFill>
                  <a:srgbClr val="FF6600">
                    <a:alpha val="30000"/>
                  </a:srgbClr>
                </a:solidFill>
                <a:latin typeface="Helvetica 75 Bold" panose="020B0804020202020204" pitchFamily="34" charset="0"/>
              </a:rPr>
              <a:t>inequalities</a:t>
            </a:r>
            <a:endParaRPr lang="fr-FR" sz="800" dirty="0">
              <a:solidFill>
                <a:srgbClr val="FF6600">
                  <a:alpha val="30000"/>
                </a:srgbClr>
              </a:solidFill>
              <a:latin typeface="Helvetica 75 Bold" panose="020B0804020202020204" pitchFamily="34" charset="0"/>
            </a:endParaRPr>
          </a:p>
          <a:p>
            <a:pPr lvl="0"/>
            <a:r>
              <a:rPr lang="fr-FR" sz="800" dirty="0">
                <a:solidFill>
                  <a:schemeClr val="tx1">
                    <a:alpha val="30000"/>
                  </a:schemeClr>
                </a:solidFill>
                <a:latin typeface="Helvetica 75 Bold" panose="020B0804020202020204" pitchFamily="34" charset="0"/>
              </a:rPr>
              <a:t>V</a:t>
            </a:r>
            <a:r>
              <a:rPr lang="fr-FR" sz="800" dirty="0">
                <a:latin typeface="Helvetica 75 Bold" panose="020B0804020202020204" pitchFamily="34" charset="0"/>
              </a:rPr>
              <a:t> </a:t>
            </a:r>
            <a:r>
              <a:rPr lang="fr-FR" sz="800" dirty="0" err="1">
                <a:solidFill>
                  <a:srgbClr val="FF6600">
                    <a:alpha val="30000"/>
                  </a:srgbClr>
                </a:solidFill>
                <a:latin typeface="Helvetica 75 Bold" panose="020B0804020202020204" pitchFamily="34" charset="0"/>
              </a:rPr>
              <a:t>Computational</a:t>
            </a:r>
            <a:r>
              <a:rPr lang="fr-FR" sz="800" dirty="0">
                <a:solidFill>
                  <a:srgbClr val="FF6600">
                    <a:alpha val="30000"/>
                  </a:srgbClr>
                </a:solidFill>
                <a:latin typeface="Helvetica 75 Bold" panose="020B0804020202020204" pitchFamily="34" charset="0"/>
              </a:rPr>
              <a:t> </a:t>
            </a:r>
            <a:r>
              <a:rPr lang="fr-FR" sz="800" dirty="0" err="1">
                <a:solidFill>
                  <a:srgbClr val="FF6600">
                    <a:alpha val="30000"/>
                  </a:srgbClr>
                </a:solidFill>
                <a:latin typeface="Helvetica 75 Bold" panose="020B0804020202020204" pitchFamily="34" charset="0"/>
              </a:rPr>
              <a:t>results</a:t>
            </a:r>
            <a:r>
              <a:rPr lang="fr-FR" sz="800" dirty="0">
                <a:solidFill>
                  <a:srgbClr val="FF6600">
                    <a:alpha val="30000"/>
                  </a:srgbClr>
                </a:solidFill>
                <a:latin typeface="Helvetica 75 Bold" panose="020B0804020202020204" pitchFamily="34" charset="0"/>
              </a:rPr>
              <a:t> and conclusion</a:t>
            </a:r>
            <a:endParaRPr lang="fr-FR" sz="800" dirty="0">
              <a:solidFill>
                <a:srgbClr val="FF6600">
                  <a:alpha val="30000"/>
                </a:srgbClr>
              </a:solidFill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245146" y="230043"/>
            <a:ext cx="3969356" cy="6217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defTabSz="514350">
              <a:lnSpc>
                <a:spcPct val="85000"/>
              </a:lnSpc>
              <a:spcAft>
                <a:spcPts val="0"/>
              </a:spcAft>
            </a:pPr>
            <a:r>
              <a:rPr lang="fr-FR" sz="2400" dirty="0" err="1">
                <a:solidFill>
                  <a:srgbClr val="FF6600"/>
                </a:solidFill>
                <a:latin typeface="Helvetica 75 Bold" panose="020B0804020202020204" pitchFamily="34" charset="0"/>
              </a:rPr>
              <a:t>Continuous</a:t>
            </a:r>
            <a:r>
              <a:rPr lang="fr-FR" sz="2400" dirty="0">
                <a:solidFill>
                  <a:srgbClr val="FF6600"/>
                </a:solidFill>
                <a:latin typeface="Helvetica 75 Bold" panose="020B0804020202020204" pitchFamily="34" charset="0"/>
              </a:rPr>
              <a:t> master </a:t>
            </a:r>
            <a:r>
              <a:rPr lang="fr-FR" sz="2400" dirty="0" err="1">
                <a:solidFill>
                  <a:srgbClr val="FF6600"/>
                </a:solidFill>
                <a:latin typeface="Helvetica 75 Bold" panose="020B0804020202020204" pitchFamily="34" charset="0"/>
              </a:rPr>
              <a:t>problem</a:t>
            </a:r>
            <a:endParaRPr lang="fr-FR" sz="2400" dirty="0">
              <a:solidFill>
                <a:srgbClr val="FF6600"/>
              </a:solidFill>
              <a:latin typeface="Helvetica 75 Bold" panose="020B0804020202020204" pitchFamily="34" charset="0"/>
            </a:endParaRPr>
          </a:p>
          <a:p>
            <a:endParaRPr lang="fr-FR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228" t="40590" r="8438" b="25919"/>
          <a:stretch/>
        </p:blipFill>
        <p:spPr bwMode="auto">
          <a:xfrm>
            <a:off x="755575" y="709811"/>
            <a:ext cx="7923519" cy="33123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501" t="43997" r="42695" b="53750"/>
          <a:stretch/>
        </p:blipFill>
        <p:spPr bwMode="auto">
          <a:xfrm>
            <a:off x="1475656" y="3636800"/>
            <a:ext cx="530963" cy="3729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ZoneTexte 7"/>
          <p:cNvSpPr txBox="1"/>
          <p:nvPr/>
        </p:nvSpPr>
        <p:spPr>
          <a:xfrm>
            <a:off x="4864968" y="882634"/>
            <a:ext cx="2512226" cy="33239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solidFill>
                  <a:srgbClr val="FF6600"/>
                </a:solidFill>
                <a:latin typeface="Helvetica 55 Roman" panose="020B0604020202020204" pitchFamily="34" charset="0"/>
              </a:rPr>
              <a:t>Goal</a:t>
            </a:r>
          </a:p>
          <a:p>
            <a:endParaRPr lang="fr-FR" dirty="0">
              <a:solidFill>
                <a:srgbClr val="FF6600"/>
              </a:solidFill>
              <a:latin typeface="Helvetica 55 Roman" panose="020B0604020202020204" pitchFamily="34" charset="0"/>
            </a:endParaRPr>
          </a:p>
          <a:p>
            <a:endParaRPr lang="fr-FR" dirty="0">
              <a:solidFill>
                <a:srgbClr val="FF6600"/>
              </a:solidFill>
              <a:latin typeface="Helvetica 55 Roman" panose="020B0604020202020204" pitchFamily="34" charset="0"/>
            </a:endParaRPr>
          </a:p>
          <a:p>
            <a:endParaRPr lang="fr-FR" sz="2000" dirty="0">
              <a:solidFill>
                <a:srgbClr val="FF6600"/>
              </a:solidFill>
              <a:latin typeface="Helvetica 55 Roman" panose="020B0604020202020204" pitchFamily="34" charset="0"/>
            </a:endParaRPr>
          </a:p>
          <a:p>
            <a:r>
              <a:rPr lang="fr-FR" dirty="0" err="1">
                <a:solidFill>
                  <a:srgbClr val="FF6600"/>
                </a:solidFill>
                <a:latin typeface="Helvetica 55 Roman" panose="020B0604020202020204" pitchFamily="34" charset="0"/>
              </a:rPr>
              <a:t>Coverage</a:t>
            </a:r>
            <a:endParaRPr lang="fr-FR" dirty="0">
              <a:solidFill>
                <a:srgbClr val="FF6600"/>
              </a:solidFill>
              <a:latin typeface="Helvetica 55 Roman" panose="020B0604020202020204" pitchFamily="34" charset="0"/>
            </a:endParaRPr>
          </a:p>
          <a:p>
            <a:endParaRPr lang="fr-FR" sz="1600" dirty="0">
              <a:solidFill>
                <a:srgbClr val="FF6600"/>
              </a:solidFill>
              <a:latin typeface="Helvetica 55 Roman" panose="020B0604020202020204" pitchFamily="34" charset="0"/>
            </a:endParaRPr>
          </a:p>
          <a:p>
            <a:endParaRPr lang="fr-FR" sz="1600" dirty="0">
              <a:solidFill>
                <a:srgbClr val="FF6600"/>
              </a:solidFill>
              <a:latin typeface="Helvetica 55 Roman" panose="020B0604020202020204" pitchFamily="34" charset="0"/>
            </a:endParaRPr>
          </a:p>
          <a:p>
            <a:endParaRPr lang="fr-FR" dirty="0">
              <a:solidFill>
                <a:srgbClr val="FF6600"/>
              </a:solidFill>
              <a:latin typeface="Helvetica 55 Roman" panose="020B0604020202020204" pitchFamily="34" charset="0"/>
            </a:endParaRPr>
          </a:p>
          <a:p>
            <a:r>
              <a:rPr lang="en-GB" dirty="0">
                <a:solidFill>
                  <a:srgbClr val="FF6600"/>
                </a:solidFill>
                <a:latin typeface="Helvetica 55 Roman" panose="020B0604020202020204" pitchFamily="34" charset="0"/>
              </a:rPr>
              <a:t>Maximum number of vehicles</a:t>
            </a:r>
          </a:p>
          <a:p>
            <a:endParaRPr lang="fr-FR" dirty="0">
              <a:solidFill>
                <a:srgbClr val="FF6600"/>
              </a:solidFill>
              <a:latin typeface="Helvetica 55 Roman" panose="020B0604020202020204" pitchFamily="34" charset="0"/>
            </a:endParaRPr>
          </a:p>
          <a:p>
            <a:endParaRPr lang="fr-FR" dirty="0">
              <a:solidFill>
                <a:srgbClr val="FF6600"/>
              </a:solidFill>
              <a:latin typeface="Helvetica 55 Roman" panose="020B0604020202020204" pitchFamily="34" charset="0"/>
            </a:endParaRPr>
          </a:p>
          <a:p>
            <a:endParaRPr lang="fr-FR" sz="2000" dirty="0">
              <a:solidFill>
                <a:srgbClr val="FF6600"/>
              </a:solidFill>
              <a:latin typeface="Helvetica 55 Roman" panose="020B0604020202020204" pitchFamily="34" charset="0"/>
            </a:endParaRPr>
          </a:p>
          <a:p>
            <a:r>
              <a:rPr lang="fr-FR" dirty="0">
                <a:solidFill>
                  <a:srgbClr val="FF6600"/>
                </a:solidFill>
                <a:latin typeface="Helvetica 55 Roman" panose="020B0604020202020204" pitchFamily="34" charset="0"/>
              </a:rPr>
              <a:t>Non-</a:t>
            </a:r>
            <a:r>
              <a:rPr lang="fr-FR" dirty="0" err="1">
                <a:solidFill>
                  <a:srgbClr val="FF6600"/>
                </a:solidFill>
                <a:latin typeface="Helvetica 55 Roman" panose="020B0604020202020204" pitchFamily="34" charset="0"/>
              </a:rPr>
              <a:t>negative</a:t>
            </a:r>
            <a:r>
              <a:rPr lang="fr-FR" dirty="0">
                <a:solidFill>
                  <a:srgbClr val="FF6600"/>
                </a:solidFill>
                <a:latin typeface="Helvetica 55 Roman" panose="020B0604020202020204" pitchFamily="34" charset="0"/>
              </a:rPr>
              <a:t> </a:t>
            </a:r>
            <a:r>
              <a:rPr lang="fr-FR" dirty="0" err="1">
                <a:solidFill>
                  <a:srgbClr val="FF6600"/>
                </a:solidFill>
                <a:latin typeface="Helvetica 55 Roman" panose="020B0604020202020204" pitchFamily="34" charset="0"/>
              </a:rPr>
              <a:t>constraints</a:t>
            </a:r>
            <a:endParaRPr lang="fr-FR" dirty="0">
              <a:solidFill>
                <a:srgbClr val="FF6600"/>
              </a:solidFill>
              <a:latin typeface="Helvetica 55 Roman" panose="020B0604020202020204" pitchFamily="34" charset="0"/>
            </a:endParaRPr>
          </a:p>
          <a:p>
            <a:endParaRPr lang="fr-FR" dirty="0">
              <a:solidFill>
                <a:srgbClr val="FF6600"/>
              </a:solidFill>
              <a:latin typeface="Helvetica 55 Roman" panose="020B0604020202020204" pitchFamily="34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463F350-C11E-4F5B-92F2-E8BF41854C85}"/>
              </a:ext>
            </a:extLst>
          </p:cNvPr>
          <p:cNvSpPr/>
          <p:nvPr/>
        </p:nvSpPr>
        <p:spPr>
          <a:xfrm>
            <a:off x="467544" y="4644000"/>
            <a:ext cx="1187364" cy="20004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GB" sz="800" dirty="0">
                <a:solidFill>
                  <a:schemeClr val="bg2"/>
                </a:solidFill>
              </a:rPr>
              <a:t>Vehicle routing in Python</a:t>
            </a:r>
          </a:p>
        </p:txBody>
      </p:sp>
    </p:spTree>
    <p:extLst>
      <p:ext uri="{BB962C8B-B14F-4D97-AF65-F5344CB8AC3E}">
        <p14:creationId xmlns:p14="http://schemas.microsoft.com/office/powerpoint/2010/main" val="2536650687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7559824" y="0"/>
            <a:ext cx="1584176" cy="93610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ZoneTexte 3"/>
          <p:cNvSpPr txBox="1"/>
          <p:nvPr/>
        </p:nvSpPr>
        <p:spPr>
          <a:xfrm>
            <a:off x="5868144" y="906"/>
            <a:ext cx="32758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fr-FR" sz="800" dirty="0">
                <a:latin typeface="Helvetica 75 Bold" panose="020B0804020202020204" pitchFamily="34" charset="0"/>
              </a:rPr>
              <a:t>  </a:t>
            </a:r>
            <a:r>
              <a:rPr lang="fr-FR" sz="800" dirty="0">
                <a:solidFill>
                  <a:schemeClr val="tx1">
                    <a:alpha val="30000"/>
                  </a:schemeClr>
                </a:solidFill>
                <a:latin typeface="Helvetica 75 Bold" panose="020B0804020202020204" pitchFamily="34" charset="0"/>
              </a:rPr>
              <a:t>I</a:t>
            </a:r>
            <a:r>
              <a:rPr lang="fr-FR" sz="800" dirty="0">
                <a:solidFill>
                  <a:srgbClr val="FF6600"/>
                </a:solidFill>
                <a:latin typeface="Helvetica 75 Bold" panose="020B0804020202020204" pitchFamily="34" charset="0"/>
              </a:rPr>
              <a:t> </a:t>
            </a:r>
            <a:r>
              <a:rPr lang="fr-FR" sz="800" dirty="0" err="1">
                <a:solidFill>
                  <a:srgbClr val="FF6600">
                    <a:alpha val="30000"/>
                  </a:srgbClr>
                </a:solidFill>
                <a:latin typeface="Helvetica 75 Bold" panose="020B0804020202020204" pitchFamily="34" charset="0"/>
              </a:rPr>
              <a:t>Problem</a:t>
            </a:r>
            <a:r>
              <a:rPr lang="fr-FR" sz="800" dirty="0">
                <a:solidFill>
                  <a:srgbClr val="FF6600">
                    <a:alpha val="30000"/>
                  </a:srgbClr>
                </a:solidFill>
                <a:latin typeface="Helvetica 75 Bold" panose="020B0804020202020204" pitchFamily="34" charset="0"/>
              </a:rPr>
              <a:t> </a:t>
            </a:r>
            <a:r>
              <a:rPr lang="fr-FR" sz="800" dirty="0" err="1">
                <a:solidFill>
                  <a:srgbClr val="FF6600">
                    <a:alpha val="30000"/>
                  </a:srgbClr>
                </a:solidFill>
                <a:latin typeface="Helvetica 75 Bold" panose="020B0804020202020204" pitchFamily="34" charset="0"/>
              </a:rPr>
              <a:t>presentation</a:t>
            </a:r>
            <a:endParaRPr lang="fr-FR" sz="800" dirty="0">
              <a:solidFill>
                <a:srgbClr val="FF6600">
                  <a:alpha val="30000"/>
                </a:srgbClr>
              </a:solidFill>
              <a:latin typeface="Helvetica 75 Bold" panose="020B0804020202020204" pitchFamily="34" charset="0"/>
            </a:endParaRPr>
          </a:p>
          <a:p>
            <a:pPr lvl="0"/>
            <a:r>
              <a:rPr lang="fr-FR" sz="800" dirty="0">
                <a:latin typeface="Helvetica 75 Bold" panose="020B0804020202020204" pitchFamily="34" charset="0"/>
              </a:rPr>
              <a:t> </a:t>
            </a:r>
            <a:r>
              <a:rPr lang="fr-FR" sz="800" dirty="0">
                <a:solidFill>
                  <a:schemeClr val="tx1">
                    <a:alpha val="30000"/>
                  </a:schemeClr>
                </a:solidFill>
                <a:latin typeface="Helvetica 75 Bold" panose="020B0804020202020204" pitchFamily="34" charset="0"/>
              </a:rPr>
              <a:t>II </a:t>
            </a:r>
            <a:r>
              <a:rPr lang="en-GB" sz="800" dirty="0">
                <a:solidFill>
                  <a:srgbClr val="FF6600">
                    <a:alpha val="30000"/>
                  </a:srgbClr>
                </a:solidFill>
                <a:latin typeface="Helvetica 75 Bold" panose="020B0804020202020204" pitchFamily="34" charset="0"/>
              </a:rPr>
              <a:t>First approach: the standard formulation</a:t>
            </a:r>
            <a:endParaRPr lang="fr-FR" sz="800" dirty="0">
              <a:solidFill>
                <a:srgbClr val="FF6600">
                  <a:alpha val="30000"/>
                </a:srgbClr>
              </a:solidFill>
              <a:latin typeface="Helvetica 75 Bold" panose="020B0804020202020204" pitchFamily="34" charset="0"/>
            </a:endParaRPr>
          </a:p>
          <a:p>
            <a:pPr lvl="0"/>
            <a:r>
              <a:rPr lang="fr-FR" sz="800" dirty="0">
                <a:latin typeface="Helvetica 75 Bold" panose="020B0804020202020204" pitchFamily="34" charset="0"/>
              </a:rPr>
              <a:t>III </a:t>
            </a:r>
            <a:r>
              <a:rPr lang="fr-FR" sz="800" dirty="0">
                <a:solidFill>
                  <a:srgbClr val="FF6600"/>
                </a:solidFill>
                <a:latin typeface="Helvetica 75 Bold" panose="020B0804020202020204" pitchFamily="34" charset="0"/>
              </a:rPr>
              <a:t>Second </a:t>
            </a:r>
            <a:r>
              <a:rPr lang="fr-FR" sz="800" dirty="0" err="1">
                <a:solidFill>
                  <a:srgbClr val="FF6600"/>
                </a:solidFill>
                <a:latin typeface="Helvetica 75 Bold" panose="020B0804020202020204" pitchFamily="34" charset="0"/>
              </a:rPr>
              <a:t>approach</a:t>
            </a:r>
            <a:r>
              <a:rPr lang="fr-FR" sz="800" dirty="0">
                <a:solidFill>
                  <a:srgbClr val="FF6600"/>
                </a:solidFill>
                <a:latin typeface="Helvetica 75 Bold" panose="020B0804020202020204" pitchFamily="34" charset="0"/>
              </a:rPr>
              <a:t>: master-slave formulation</a:t>
            </a:r>
          </a:p>
          <a:p>
            <a:r>
              <a:rPr lang="fr-FR" sz="800" dirty="0">
                <a:solidFill>
                  <a:schemeClr val="tx1">
                    <a:alpha val="30000"/>
                  </a:schemeClr>
                </a:solidFill>
                <a:latin typeface="Helvetica 75 Bold" panose="020B0804020202020204" pitchFamily="34" charset="0"/>
              </a:rPr>
              <a:t>IV</a:t>
            </a:r>
            <a:r>
              <a:rPr lang="fr-FR" sz="800" dirty="0">
                <a:solidFill>
                  <a:srgbClr val="FF6600">
                    <a:alpha val="30000"/>
                  </a:srgbClr>
                </a:solidFill>
                <a:latin typeface="Helvetica 75 Bold" panose="020B0804020202020204" pitchFamily="34" charset="0"/>
              </a:rPr>
              <a:t> </a:t>
            </a:r>
            <a:r>
              <a:rPr lang="fr-FR" sz="800" dirty="0" err="1">
                <a:solidFill>
                  <a:srgbClr val="FF6600">
                    <a:alpha val="30000"/>
                  </a:srgbClr>
                </a:solidFill>
                <a:latin typeface="Helvetica 75 Bold" panose="020B0804020202020204" pitchFamily="34" charset="0"/>
              </a:rPr>
              <a:t>Valid</a:t>
            </a:r>
            <a:r>
              <a:rPr lang="fr-FR" sz="800" dirty="0">
                <a:solidFill>
                  <a:srgbClr val="FF6600">
                    <a:alpha val="30000"/>
                  </a:srgbClr>
                </a:solidFill>
                <a:latin typeface="Helvetica 75 Bold" panose="020B0804020202020204" pitchFamily="34" charset="0"/>
              </a:rPr>
              <a:t> </a:t>
            </a:r>
            <a:r>
              <a:rPr lang="fr-FR" sz="800" dirty="0" err="1">
                <a:solidFill>
                  <a:srgbClr val="FF6600">
                    <a:alpha val="30000"/>
                  </a:srgbClr>
                </a:solidFill>
                <a:latin typeface="Helvetica 75 Bold" panose="020B0804020202020204" pitchFamily="34" charset="0"/>
              </a:rPr>
              <a:t>inequalities</a:t>
            </a:r>
            <a:endParaRPr lang="fr-FR" sz="800" dirty="0">
              <a:solidFill>
                <a:srgbClr val="FF6600">
                  <a:alpha val="30000"/>
                </a:srgbClr>
              </a:solidFill>
              <a:latin typeface="Helvetica 75 Bold" panose="020B0804020202020204" pitchFamily="34" charset="0"/>
            </a:endParaRPr>
          </a:p>
          <a:p>
            <a:pPr lvl="0"/>
            <a:r>
              <a:rPr lang="fr-FR" sz="800" dirty="0">
                <a:solidFill>
                  <a:schemeClr val="tx1">
                    <a:alpha val="30000"/>
                  </a:schemeClr>
                </a:solidFill>
                <a:latin typeface="Helvetica 75 Bold" panose="020B0804020202020204" pitchFamily="34" charset="0"/>
              </a:rPr>
              <a:t>V</a:t>
            </a:r>
            <a:r>
              <a:rPr lang="fr-FR" sz="800" dirty="0">
                <a:latin typeface="Helvetica 75 Bold" panose="020B0804020202020204" pitchFamily="34" charset="0"/>
              </a:rPr>
              <a:t> </a:t>
            </a:r>
            <a:r>
              <a:rPr lang="fr-FR" sz="800" dirty="0" err="1">
                <a:solidFill>
                  <a:srgbClr val="FF6600">
                    <a:alpha val="30000"/>
                  </a:srgbClr>
                </a:solidFill>
                <a:latin typeface="Helvetica 75 Bold" panose="020B0804020202020204" pitchFamily="34" charset="0"/>
              </a:rPr>
              <a:t>Computational</a:t>
            </a:r>
            <a:r>
              <a:rPr lang="fr-FR" sz="800" dirty="0">
                <a:solidFill>
                  <a:srgbClr val="FF6600">
                    <a:alpha val="30000"/>
                  </a:srgbClr>
                </a:solidFill>
                <a:latin typeface="Helvetica 75 Bold" panose="020B0804020202020204" pitchFamily="34" charset="0"/>
              </a:rPr>
              <a:t> </a:t>
            </a:r>
            <a:r>
              <a:rPr lang="fr-FR" sz="800" dirty="0" err="1">
                <a:solidFill>
                  <a:srgbClr val="FF6600">
                    <a:alpha val="30000"/>
                  </a:srgbClr>
                </a:solidFill>
                <a:latin typeface="Helvetica 75 Bold" panose="020B0804020202020204" pitchFamily="34" charset="0"/>
              </a:rPr>
              <a:t>results</a:t>
            </a:r>
            <a:r>
              <a:rPr lang="fr-FR" sz="800" dirty="0">
                <a:solidFill>
                  <a:srgbClr val="FF6600">
                    <a:alpha val="30000"/>
                  </a:srgbClr>
                </a:solidFill>
                <a:latin typeface="Helvetica 75 Bold" panose="020B0804020202020204" pitchFamily="34" charset="0"/>
              </a:rPr>
              <a:t> and conclusion</a:t>
            </a:r>
            <a:endParaRPr lang="fr-FR" sz="800" dirty="0">
              <a:solidFill>
                <a:srgbClr val="FF6600">
                  <a:alpha val="30000"/>
                </a:srgbClr>
              </a:solidFill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245146" y="230043"/>
            <a:ext cx="2018501" cy="6217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defTabSz="514350">
              <a:lnSpc>
                <a:spcPct val="85000"/>
              </a:lnSpc>
              <a:spcAft>
                <a:spcPts val="0"/>
              </a:spcAft>
            </a:pPr>
            <a:r>
              <a:rPr lang="fr-FR" sz="2400" dirty="0">
                <a:solidFill>
                  <a:srgbClr val="FF6600"/>
                </a:solidFill>
                <a:latin typeface="Helvetica 75 Bold" panose="020B0804020202020204" pitchFamily="34" charset="0"/>
              </a:rPr>
              <a:t>Dual </a:t>
            </a:r>
            <a:r>
              <a:rPr lang="fr-FR" sz="2400" dirty="0" err="1">
                <a:solidFill>
                  <a:srgbClr val="FF6600"/>
                </a:solidFill>
                <a:latin typeface="Helvetica 75 Bold" panose="020B0804020202020204" pitchFamily="34" charset="0"/>
              </a:rPr>
              <a:t>problem</a:t>
            </a:r>
            <a:endParaRPr lang="fr-FR" sz="2400" dirty="0">
              <a:solidFill>
                <a:srgbClr val="FF6600"/>
              </a:solidFill>
              <a:latin typeface="Helvetica 75 Bold" panose="020B0804020202020204" pitchFamily="34" charset="0"/>
            </a:endParaRPr>
          </a:p>
          <a:p>
            <a:endParaRPr lang="fr-FR" dirty="0"/>
          </a:p>
        </p:txBody>
      </p:sp>
      <p:sp>
        <p:nvSpPr>
          <p:cNvPr id="8" name="ZoneTexte 7"/>
          <p:cNvSpPr txBox="1"/>
          <p:nvPr/>
        </p:nvSpPr>
        <p:spPr>
          <a:xfrm>
            <a:off x="467544" y="835356"/>
            <a:ext cx="131959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solidFill>
                  <a:srgbClr val="FF6600"/>
                </a:solidFill>
              </a:rPr>
              <a:t>Dual variables</a:t>
            </a: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228" t="50017" r="8438" b="32783"/>
          <a:stretch/>
        </p:blipFill>
        <p:spPr bwMode="auto">
          <a:xfrm>
            <a:off x="700123" y="1227380"/>
            <a:ext cx="5042686" cy="10826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" name="Connecteur droit avec flèche 2"/>
          <p:cNvCxnSpPr/>
          <p:nvPr/>
        </p:nvCxnSpPr>
        <p:spPr>
          <a:xfrm>
            <a:off x="6084168" y="1419622"/>
            <a:ext cx="432048" cy="0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necteur droit avec flèche 13"/>
          <p:cNvCxnSpPr/>
          <p:nvPr/>
        </p:nvCxnSpPr>
        <p:spPr>
          <a:xfrm>
            <a:off x="6084168" y="1995686"/>
            <a:ext cx="432048" cy="0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ZoneTexte 4"/>
          <p:cNvSpPr txBox="1"/>
          <p:nvPr/>
        </p:nvSpPr>
        <p:spPr>
          <a:xfrm>
            <a:off x="6849169" y="1113202"/>
            <a:ext cx="4299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400" dirty="0">
                <a:latin typeface="Times New Roman"/>
                <a:cs typeface="Times New Roman"/>
              </a:rPr>
              <a:t>ρ</a:t>
            </a:r>
            <a:r>
              <a:rPr lang="fr-FR" sz="2400" baseline="-25000" dirty="0">
                <a:latin typeface="Times New Roman"/>
                <a:cs typeface="Times New Roman"/>
              </a:rPr>
              <a:t>e</a:t>
            </a:r>
            <a:endParaRPr lang="fr-FR" sz="2400" baseline="-25000" dirty="0"/>
          </a:p>
        </p:txBody>
      </p:sp>
      <p:sp>
        <p:nvSpPr>
          <p:cNvPr id="17" name="ZoneTexte 16"/>
          <p:cNvSpPr txBox="1"/>
          <p:nvPr/>
        </p:nvSpPr>
        <p:spPr>
          <a:xfrm>
            <a:off x="6849169" y="1737468"/>
            <a:ext cx="32893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400" dirty="0">
                <a:latin typeface="Times New Roman"/>
                <a:cs typeface="Times New Roman"/>
              </a:rPr>
              <a:t>δ</a:t>
            </a:r>
            <a:endParaRPr lang="fr-FR" sz="2400" baseline="-25000" dirty="0"/>
          </a:p>
        </p:txBody>
      </p:sp>
      <p:sp>
        <p:nvSpPr>
          <p:cNvPr id="18" name="ZoneTexte 17"/>
          <p:cNvSpPr txBox="1"/>
          <p:nvPr/>
        </p:nvSpPr>
        <p:spPr>
          <a:xfrm>
            <a:off x="491206" y="3075806"/>
            <a:ext cx="146867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solidFill>
                  <a:srgbClr val="FF6600"/>
                </a:solidFill>
              </a:rPr>
              <a:t>Dual </a:t>
            </a:r>
            <a:r>
              <a:rPr lang="fr-FR" dirty="0" err="1">
                <a:solidFill>
                  <a:srgbClr val="FF6600"/>
                </a:solidFill>
              </a:rPr>
              <a:t>constraints</a:t>
            </a:r>
            <a:endParaRPr lang="fr-FR" dirty="0">
              <a:solidFill>
                <a:srgbClr val="FF6600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105" t="55831" r="29936" b="37946"/>
          <a:stretch/>
        </p:blipFill>
        <p:spPr bwMode="auto">
          <a:xfrm>
            <a:off x="2311501" y="3795886"/>
            <a:ext cx="3121559" cy="5474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134" t="56101" r="9004" b="39949"/>
          <a:stretch/>
        </p:blipFill>
        <p:spPr bwMode="auto">
          <a:xfrm>
            <a:off x="5742522" y="3838056"/>
            <a:ext cx="447585" cy="347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ZoneTexte 19"/>
          <p:cNvSpPr txBox="1"/>
          <p:nvPr/>
        </p:nvSpPr>
        <p:spPr>
          <a:xfrm>
            <a:off x="914582" y="3723878"/>
            <a:ext cx="4074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dirty="0" err="1">
                <a:latin typeface="Times New Roman"/>
                <a:cs typeface="Times New Roman"/>
              </a:rPr>
              <a:t>x</a:t>
            </a:r>
            <a:r>
              <a:rPr lang="fr-FR" sz="2400" baseline="-25000" dirty="0" err="1">
                <a:latin typeface="Times New Roman"/>
                <a:cs typeface="Times New Roman"/>
              </a:rPr>
              <a:t>f</a:t>
            </a:r>
            <a:endParaRPr lang="fr-FR" sz="2400" baseline="-25000" dirty="0"/>
          </a:p>
        </p:txBody>
      </p:sp>
      <p:cxnSp>
        <p:nvCxnSpPr>
          <p:cNvPr id="21" name="Connecteur droit avec flèche 20"/>
          <p:cNvCxnSpPr/>
          <p:nvPr/>
        </p:nvCxnSpPr>
        <p:spPr>
          <a:xfrm>
            <a:off x="1547664" y="4005039"/>
            <a:ext cx="432048" cy="0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ZoneTexte 10"/>
          <p:cNvSpPr txBox="1"/>
          <p:nvPr/>
        </p:nvSpPr>
        <p:spPr>
          <a:xfrm>
            <a:off x="0" y="3147814"/>
            <a:ext cx="9144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>
                <a:latin typeface="Helvetica 55 Roman" panose="020B0604020202020204" pitchFamily="34" charset="0"/>
              </a:rPr>
              <a:t>The </a:t>
            </a:r>
            <a:r>
              <a:rPr lang="fr-FR" dirty="0" err="1">
                <a:latin typeface="Helvetica 55 Roman" panose="020B0604020202020204" pitchFamily="34" charset="0"/>
              </a:rPr>
              <a:t>idea</a:t>
            </a:r>
            <a:r>
              <a:rPr lang="fr-FR" dirty="0">
                <a:latin typeface="Helvetica 55 Roman" panose="020B0604020202020204" pitchFamily="34" charset="0"/>
              </a:rPr>
              <a:t>: </a:t>
            </a:r>
            <a:r>
              <a:rPr lang="fr-FR" dirty="0" err="1">
                <a:latin typeface="Helvetica 55 Roman" panose="020B0604020202020204" pitchFamily="34" charset="0"/>
              </a:rPr>
              <a:t>rather</a:t>
            </a:r>
            <a:r>
              <a:rPr lang="fr-FR" dirty="0">
                <a:latin typeface="Helvetica 55 Roman" panose="020B0604020202020204" pitchFamily="34" charset="0"/>
              </a:rPr>
              <a:t> </a:t>
            </a:r>
            <a:r>
              <a:rPr lang="fr-FR" dirty="0" err="1">
                <a:latin typeface="Helvetica 55 Roman" panose="020B0604020202020204" pitchFamily="34" charset="0"/>
              </a:rPr>
              <a:t>than</a:t>
            </a:r>
            <a:r>
              <a:rPr lang="fr-FR" dirty="0">
                <a:latin typeface="Helvetica 55 Roman" panose="020B0604020202020204" pitchFamily="34" charset="0"/>
              </a:rPr>
              <a:t> </a:t>
            </a:r>
            <a:r>
              <a:rPr lang="fr-FR" dirty="0" err="1">
                <a:latin typeface="Helvetica 55 Roman" panose="020B0604020202020204" pitchFamily="34" charset="0"/>
              </a:rPr>
              <a:t>working</a:t>
            </a:r>
            <a:r>
              <a:rPr lang="fr-FR" dirty="0">
                <a:latin typeface="Helvetica 55 Roman" panose="020B0604020202020204" pitchFamily="34" charset="0"/>
              </a:rPr>
              <a:t> </a:t>
            </a:r>
            <a:r>
              <a:rPr lang="fr-FR" dirty="0" err="1">
                <a:latin typeface="Helvetica 55 Roman" panose="020B0604020202020204" pitchFamily="34" charset="0"/>
              </a:rPr>
              <a:t>with</a:t>
            </a:r>
            <a:r>
              <a:rPr lang="fr-FR" dirty="0">
                <a:latin typeface="Helvetica 55 Roman" panose="020B0604020202020204" pitchFamily="34" charset="0"/>
              </a:rPr>
              <a:t> </a:t>
            </a:r>
            <a:r>
              <a:rPr lang="fr-FR" i="1" dirty="0">
                <a:latin typeface="Helvetica 55 Roman" panose="020B0604020202020204" pitchFamily="34" charset="0"/>
              </a:rPr>
              <a:t>F</a:t>
            </a:r>
            <a:r>
              <a:rPr lang="fr-FR" dirty="0">
                <a:latin typeface="Helvetica 55 Roman" panose="020B0604020202020204" pitchFamily="34" charset="0"/>
              </a:rPr>
              <a:t>, </a:t>
            </a:r>
            <a:r>
              <a:rPr lang="fr-FR" dirty="0" err="1">
                <a:latin typeface="Helvetica 55 Roman" panose="020B0604020202020204" pitchFamily="34" charset="0"/>
              </a:rPr>
              <a:t>let’s</a:t>
            </a:r>
            <a:r>
              <a:rPr lang="fr-FR" dirty="0">
                <a:latin typeface="Helvetica 55 Roman" panose="020B0604020202020204" pitchFamily="34" charset="0"/>
              </a:rPr>
              <a:t> </a:t>
            </a:r>
            <a:r>
              <a:rPr lang="fr-FR" dirty="0" err="1">
                <a:latin typeface="Helvetica 55 Roman" panose="020B0604020202020204" pitchFamily="34" charset="0"/>
              </a:rPr>
              <a:t>work</a:t>
            </a:r>
            <a:r>
              <a:rPr lang="fr-FR" dirty="0">
                <a:latin typeface="Helvetica 55 Roman" panose="020B0604020202020204" pitchFamily="34" charset="0"/>
              </a:rPr>
              <a:t> </a:t>
            </a:r>
            <a:r>
              <a:rPr lang="fr-FR" dirty="0" err="1">
                <a:latin typeface="Helvetica 55 Roman" panose="020B0604020202020204" pitchFamily="34" charset="0"/>
              </a:rPr>
              <a:t>with</a:t>
            </a:r>
            <a:r>
              <a:rPr lang="fr-FR" dirty="0">
                <a:latin typeface="Helvetica 55 Roman" panose="020B0604020202020204" pitchFamily="34" charset="0"/>
              </a:rPr>
              <a:t> a </a:t>
            </a:r>
            <a:r>
              <a:rPr lang="fr-FR" dirty="0" err="1">
                <a:latin typeface="Helvetica 55 Roman" panose="020B0604020202020204" pitchFamily="34" charset="0"/>
              </a:rPr>
              <a:t>smaller</a:t>
            </a:r>
            <a:r>
              <a:rPr lang="fr-FR" dirty="0">
                <a:latin typeface="Helvetica 55 Roman" panose="020B0604020202020204" pitchFamily="34" charset="0"/>
              </a:rPr>
              <a:t> set              </a:t>
            </a:r>
          </a:p>
          <a:p>
            <a:pPr algn="ctr"/>
            <a:r>
              <a:rPr lang="fr-FR" dirty="0">
                <a:latin typeface="Helvetica 55 Roman" panose="020B0604020202020204" pitchFamily="34" charset="0"/>
              </a:rPr>
              <a:t>And </a:t>
            </a:r>
            <a:r>
              <a:rPr lang="fr-FR" dirty="0" err="1">
                <a:latin typeface="Helvetica 55 Roman" panose="020B0604020202020204" pitchFamily="34" charset="0"/>
              </a:rPr>
              <a:t>then</a:t>
            </a:r>
            <a:r>
              <a:rPr lang="fr-FR" dirty="0">
                <a:latin typeface="Helvetica 55 Roman" panose="020B0604020202020204" pitchFamily="34" charset="0"/>
              </a:rPr>
              <a:t> one has to </a:t>
            </a:r>
            <a:r>
              <a:rPr lang="fr-FR" dirty="0" err="1">
                <a:latin typeface="Helvetica 55 Roman" panose="020B0604020202020204" pitchFamily="34" charset="0"/>
              </a:rPr>
              <a:t>ensure</a:t>
            </a:r>
            <a:r>
              <a:rPr lang="fr-FR" dirty="0">
                <a:latin typeface="Helvetica 55 Roman" panose="020B0604020202020204" pitchFamily="34" charset="0"/>
              </a:rPr>
              <a:t> </a:t>
            </a:r>
            <a:r>
              <a:rPr lang="fr-FR" dirty="0" err="1">
                <a:latin typeface="Helvetica 55 Roman" panose="020B0604020202020204" pitchFamily="34" charset="0"/>
              </a:rPr>
              <a:t>that</a:t>
            </a:r>
            <a:r>
              <a:rPr lang="fr-FR" dirty="0">
                <a:latin typeface="Helvetica 55 Roman" panose="020B0604020202020204" pitchFamily="34" charset="0"/>
              </a:rPr>
              <a:t> all of the |</a:t>
            </a:r>
            <a:r>
              <a:rPr lang="fr-FR" i="1" dirty="0">
                <a:latin typeface="Helvetica 55 Roman" panose="020B0604020202020204" pitchFamily="34" charset="0"/>
              </a:rPr>
              <a:t>F </a:t>
            </a:r>
            <a:r>
              <a:rPr lang="fr-FR" dirty="0">
                <a:latin typeface="Helvetica 55 Roman" panose="020B0604020202020204" pitchFamily="34" charset="0"/>
              </a:rPr>
              <a:t>| dual </a:t>
            </a:r>
            <a:r>
              <a:rPr lang="fr-FR" dirty="0" err="1">
                <a:latin typeface="Helvetica 55 Roman" panose="020B0604020202020204" pitchFamily="34" charset="0"/>
              </a:rPr>
              <a:t>constraints</a:t>
            </a:r>
            <a:r>
              <a:rPr lang="fr-FR" dirty="0">
                <a:latin typeface="Helvetica 55 Roman" panose="020B0604020202020204" pitchFamily="34" charset="0"/>
              </a:rPr>
              <a:t> </a:t>
            </a:r>
            <a:r>
              <a:rPr lang="fr-FR" dirty="0" err="1">
                <a:latin typeface="Helvetica 55 Roman" panose="020B0604020202020204" pitchFamily="34" charset="0"/>
              </a:rPr>
              <a:t>hold</a:t>
            </a:r>
            <a:r>
              <a:rPr lang="fr-FR" dirty="0">
                <a:latin typeface="Helvetica 55 Roman" panose="020B0604020202020204" pitchFamily="34" charset="0"/>
              </a:rPr>
              <a:t>.</a:t>
            </a:r>
          </a:p>
          <a:p>
            <a:pPr algn="ctr"/>
            <a:endParaRPr lang="fr-FR" dirty="0">
              <a:latin typeface="Helvetica 55 Roman" panose="020B0604020202020204" pitchFamily="34" charset="0"/>
            </a:endParaRPr>
          </a:p>
          <a:p>
            <a:pPr algn="ctr"/>
            <a:r>
              <a:rPr lang="fr-FR" dirty="0">
                <a:latin typeface="Helvetica 55 Roman" panose="020B0604020202020204" pitchFamily="34" charset="0"/>
              </a:rPr>
              <a:t>In </a:t>
            </a:r>
            <a:r>
              <a:rPr lang="fr-FR" dirty="0" err="1">
                <a:latin typeface="Helvetica 55 Roman" panose="020B0604020202020204" pitchFamily="34" charset="0"/>
              </a:rPr>
              <a:t>order</a:t>
            </a:r>
            <a:r>
              <a:rPr lang="fr-FR" dirty="0">
                <a:latin typeface="Helvetica 55 Roman" panose="020B0604020202020204" pitchFamily="34" charset="0"/>
              </a:rPr>
              <a:t> to do </a:t>
            </a:r>
            <a:r>
              <a:rPr lang="fr-FR" dirty="0" err="1">
                <a:latin typeface="Helvetica 55 Roman" panose="020B0604020202020204" pitchFamily="34" charset="0"/>
              </a:rPr>
              <a:t>so</a:t>
            </a:r>
            <a:r>
              <a:rPr lang="fr-FR" dirty="0">
                <a:latin typeface="Helvetica 55 Roman" panose="020B0604020202020204" pitchFamily="34" charset="0"/>
              </a:rPr>
              <a:t>, a slave programme </a:t>
            </a:r>
            <a:r>
              <a:rPr lang="fr-FR" dirty="0" err="1">
                <a:latin typeface="Helvetica 55 Roman" panose="020B0604020202020204" pitchFamily="34" charset="0"/>
              </a:rPr>
              <a:t>will</a:t>
            </a:r>
            <a:r>
              <a:rPr lang="fr-FR" dirty="0">
                <a:latin typeface="Helvetica 55 Roman" panose="020B0604020202020204" pitchFamily="34" charset="0"/>
              </a:rPr>
              <a:t> </a:t>
            </a:r>
            <a:r>
              <a:rPr lang="fr-FR" dirty="0" err="1">
                <a:latin typeface="Helvetica 55 Roman" panose="020B0604020202020204" pitchFamily="34" charset="0"/>
              </a:rPr>
              <a:t>be</a:t>
            </a:r>
            <a:r>
              <a:rPr lang="fr-FR" dirty="0">
                <a:latin typeface="Helvetica 55 Roman" panose="020B0604020202020204" pitchFamily="34" charset="0"/>
              </a:rPr>
              <a:t> </a:t>
            </a:r>
            <a:r>
              <a:rPr lang="fr-FR" dirty="0" err="1">
                <a:latin typeface="Helvetica 55 Roman" panose="020B0604020202020204" pitchFamily="34" charset="0"/>
              </a:rPr>
              <a:t>used</a:t>
            </a:r>
            <a:r>
              <a:rPr lang="fr-FR" dirty="0">
                <a:latin typeface="Helvetica 55 Roman" panose="020B0604020202020204" pitchFamily="34" charset="0"/>
              </a:rPr>
              <a:t>. This one has to </a:t>
            </a:r>
            <a:r>
              <a:rPr lang="fr-FR" dirty="0" err="1">
                <a:latin typeface="Helvetica 55 Roman" panose="020B0604020202020204" pitchFamily="34" charset="0"/>
              </a:rPr>
              <a:t>find</a:t>
            </a:r>
            <a:r>
              <a:rPr lang="fr-FR" dirty="0">
                <a:latin typeface="Helvetica 55 Roman" panose="020B0604020202020204" pitchFamily="34" charset="0"/>
              </a:rPr>
              <a:t> a tour </a:t>
            </a:r>
            <a:r>
              <a:rPr lang="fr-FR" dirty="0" err="1">
                <a:latin typeface="Helvetica 55 Roman" panose="020B0604020202020204" pitchFamily="34" charset="0"/>
              </a:rPr>
              <a:t>which</a:t>
            </a:r>
            <a:r>
              <a:rPr lang="fr-FR" dirty="0">
                <a:latin typeface="Helvetica 55 Roman" panose="020B0604020202020204" pitchFamily="34" charset="0"/>
              </a:rPr>
              <a:t> </a:t>
            </a:r>
            <a:r>
              <a:rPr lang="fr-FR" dirty="0" err="1">
                <a:latin typeface="Helvetica 55 Roman" panose="020B0604020202020204" pitchFamily="34" charset="0"/>
              </a:rPr>
              <a:t>violates</a:t>
            </a:r>
            <a:r>
              <a:rPr lang="fr-FR" dirty="0">
                <a:latin typeface="Helvetica 55 Roman" panose="020B0604020202020204" pitchFamily="34" charset="0"/>
              </a:rPr>
              <a:t> (15).</a:t>
            </a: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490" t="29534" r="31707" b="67339"/>
          <a:stretch/>
        </p:blipFill>
        <p:spPr bwMode="auto">
          <a:xfrm>
            <a:off x="7178105" y="3147814"/>
            <a:ext cx="673764" cy="3115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4" name="Connecteur droit 23"/>
          <p:cNvCxnSpPr/>
          <p:nvPr/>
        </p:nvCxnSpPr>
        <p:spPr>
          <a:xfrm>
            <a:off x="4752000" y="3204000"/>
            <a:ext cx="1080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Connecteur droit 24"/>
          <p:cNvCxnSpPr/>
          <p:nvPr/>
        </p:nvCxnSpPr>
        <p:spPr>
          <a:xfrm>
            <a:off x="5292080" y="3420000"/>
            <a:ext cx="1080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ZoneTexte 21"/>
          <p:cNvSpPr txBox="1"/>
          <p:nvPr/>
        </p:nvSpPr>
        <p:spPr>
          <a:xfrm>
            <a:off x="3225410" y="1219286"/>
            <a:ext cx="264273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err="1">
                <a:solidFill>
                  <a:srgbClr val="FF6600"/>
                </a:solidFill>
                <a:latin typeface="Helvetica 55 Roman" panose="020B0604020202020204" pitchFamily="34" charset="0"/>
              </a:rPr>
              <a:t>Coverage</a:t>
            </a:r>
            <a:endParaRPr lang="fr-FR" dirty="0">
              <a:solidFill>
                <a:srgbClr val="FF6600"/>
              </a:solidFill>
              <a:latin typeface="Helvetica 55 Roman" panose="020B0604020202020204" pitchFamily="34" charset="0"/>
            </a:endParaRPr>
          </a:p>
          <a:p>
            <a:endParaRPr lang="fr-FR" sz="2400" dirty="0">
              <a:solidFill>
                <a:srgbClr val="FF6600"/>
              </a:solidFill>
              <a:latin typeface="Helvetica 55 Roman" panose="020B0604020202020204" pitchFamily="34" charset="0"/>
            </a:endParaRPr>
          </a:p>
          <a:p>
            <a:r>
              <a:rPr lang="fr-FR" dirty="0">
                <a:solidFill>
                  <a:srgbClr val="FF6600"/>
                </a:solidFill>
                <a:latin typeface="Helvetica 55 Roman" panose="020B0604020202020204" pitchFamily="34" charset="0"/>
              </a:rPr>
              <a:t>Maximum </a:t>
            </a:r>
            <a:r>
              <a:rPr lang="fr-FR" dirty="0" err="1">
                <a:solidFill>
                  <a:srgbClr val="FF6600"/>
                </a:solidFill>
                <a:latin typeface="Helvetica 55 Roman" panose="020B0604020202020204" pitchFamily="34" charset="0"/>
              </a:rPr>
              <a:t>number</a:t>
            </a:r>
            <a:r>
              <a:rPr lang="fr-FR" dirty="0">
                <a:solidFill>
                  <a:srgbClr val="FF6600"/>
                </a:solidFill>
                <a:latin typeface="Helvetica 55 Roman" panose="020B0604020202020204" pitchFamily="34" charset="0"/>
              </a:rPr>
              <a:t> of</a:t>
            </a:r>
          </a:p>
          <a:p>
            <a:r>
              <a:rPr lang="fr-FR" dirty="0" err="1">
                <a:solidFill>
                  <a:srgbClr val="FF6600"/>
                </a:solidFill>
                <a:latin typeface="Helvetica 55 Roman" panose="020B0604020202020204" pitchFamily="34" charset="0"/>
              </a:rPr>
              <a:t>vehicles</a:t>
            </a:r>
            <a:endParaRPr lang="fr-FR" dirty="0">
              <a:solidFill>
                <a:srgbClr val="FF6600"/>
              </a:solidFill>
              <a:latin typeface="Helvetica 55 Roman" panose="020B0604020202020204" pitchFamily="34" charset="0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AE5A341B-56C3-4B1C-8E10-C80002B89CF4}"/>
              </a:ext>
            </a:extLst>
          </p:cNvPr>
          <p:cNvSpPr/>
          <p:nvPr/>
        </p:nvSpPr>
        <p:spPr>
          <a:xfrm>
            <a:off x="467544" y="4644000"/>
            <a:ext cx="1187364" cy="20004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GB" sz="800" dirty="0">
                <a:solidFill>
                  <a:schemeClr val="bg2"/>
                </a:solidFill>
              </a:rPr>
              <a:t>Vehicle routing in Python</a:t>
            </a:r>
          </a:p>
        </p:txBody>
      </p:sp>
    </p:spTree>
    <p:extLst>
      <p:ext uri="{BB962C8B-B14F-4D97-AF65-F5344CB8AC3E}">
        <p14:creationId xmlns:p14="http://schemas.microsoft.com/office/powerpoint/2010/main" val="4056329395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2.22222E-6 L -0.00018 -0.37963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" y="-18981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6.17284E-7 L 0.00069 -0.36111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" y="-18056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2.83951E-6 L -0.00017 -0.35278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" y="-17654"/>
                                    </p:animMotion>
                                  </p:childTnLst>
                                </p:cTn>
                              </p:par>
                              <p:par>
                                <p:cTn id="27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1.7284E-6 L 0.00504 -0.36389 " pathEditMode="relative" rAng="0" ptsTypes="AA">
                                      <p:cBhvr>
                                        <p:cTn id="28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3" y="-18210"/>
                                    </p:animMotion>
                                  </p:childTnLst>
                                </p:cTn>
                              </p:par>
                              <p:par>
                                <p:cTn id="29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-3.7037E-6 L -1.94444E-6 -0.36265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814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5" grpId="0"/>
      <p:bldP spid="17" grpId="0"/>
      <p:bldP spid="18" grpId="0"/>
      <p:bldP spid="20" grpId="0"/>
      <p:bldP spid="11" grpId="0"/>
      <p:bldP spid="2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7559824" y="0"/>
            <a:ext cx="1584176" cy="93610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ZoneTexte 3"/>
          <p:cNvSpPr txBox="1"/>
          <p:nvPr/>
        </p:nvSpPr>
        <p:spPr>
          <a:xfrm>
            <a:off x="5868144" y="906"/>
            <a:ext cx="32758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fr-FR" sz="800" dirty="0">
                <a:latin typeface="Helvetica 75 Bold" panose="020B0804020202020204" pitchFamily="34" charset="0"/>
              </a:rPr>
              <a:t>  </a:t>
            </a:r>
            <a:r>
              <a:rPr lang="fr-FR" sz="800" dirty="0">
                <a:solidFill>
                  <a:schemeClr val="tx1">
                    <a:alpha val="30000"/>
                  </a:schemeClr>
                </a:solidFill>
                <a:latin typeface="Helvetica 75 Bold" panose="020B0804020202020204" pitchFamily="34" charset="0"/>
              </a:rPr>
              <a:t>I</a:t>
            </a:r>
            <a:r>
              <a:rPr lang="fr-FR" sz="800" dirty="0">
                <a:solidFill>
                  <a:srgbClr val="FF6600"/>
                </a:solidFill>
                <a:latin typeface="Helvetica 75 Bold" panose="020B0804020202020204" pitchFamily="34" charset="0"/>
              </a:rPr>
              <a:t> </a:t>
            </a:r>
            <a:r>
              <a:rPr lang="fr-FR" sz="800" dirty="0" err="1">
                <a:solidFill>
                  <a:srgbClr val="FF6600">
                    <a:alpha val="30000"/>
                  </a:srgbClr>
                </a:solidFill>
                <a:latin typeface="Helvetica 75 Bold" panose="020B0804020202020204" pitchFamily="34" charset="0"/>
              </a:rPr>
              <a:t>Problem</a:t>
            </a:r>
            <a:r>
              <a:rPr lang="fr-FR" sz="800" dirty="0">
                <a:solidFill>
                  <a:srgbClr val="FF6600">
                    <a:alpha val="30000"/>
                  </a:srgbClr>
                </a:solidFill>
                <a:latin typeface="Helvetica 75 Bold" panose="020B0804020202020204" pitchFamily="34" charset="0"/>
              </a:rPr>
              <a:t> </a:t>
            </a:r>
            <a:r>
              <a:rPr lang="fr-FR" sz="800" dirty="0" err="1">
                <a:solidFill>
                  <a:srgbClr val="FF6600">
                    <a:alpha val="30000"/>
                  </a:srgbClr>
                </a:solidFill>
                <a:latin typeface="Helvetica 75 Bold" panose="020B0804020202020204" pitchFamily="34" charset="0"/>
              </a:rPr>
              <a:t>presentation</a:t>
            </a:r>
            <a:endParaRPr lang="fr-FR" sz="800" dirty="0">
              <a:solidFill>
                <a:srgbClr val="FF6600">
                  <a:alpha val="30000"/>
                </a:srgbClr>
              </a:solidFill>
              <a:latin typeface="Helvetica 75 Bold" panose="020B0804020202020204" pitchFamily="34" charset="0"/>
            </a:endParaRPr>
          </a:p>
          <a:p>
            <a:pPr lvl="0"/>
            <a:r>
              <a:rPr lang="fr-FR" sz="800" dirty="0">
                <a:latin typeface="Helvetica 75 Bold" panose="020B0804020202020204" pitchFamily="34" charset="0"/>
              </a:rPr>
              <a:t> </a:t>
            </a:r>
            <a:r>
              <a:rPr lang="fr-FR" sz="800" dirty="0">
                <a:solidFill>
                  <a:schemeClr val="tx1">
                    <a:alpha val="30000"/>
                  </a:schemeClr>
                </a:solidFill>
                <a:latin typeface="Helvetica 75 Bold" panose="020B0804020202020204" pitchFamily="34" charset="0"/>
              </a:rPr>
              <a:t>II </a:t>
            </a:r>
            <a:r>
              <a:rPr lang="en-GB" sz="800" dirty="0">
                <a:solidFill>
                  <a:srgbClr val="FF6600">
                    <a:alpha val="30000"/>
                  </a:srgbClr>
                </a:solidFill>
                <a:latin typeface="Helvetica 75 Bold" panose="020B0804020202020204" pitchFamily="34" charset="0"/>
              </a:rPr>
              <a:t>First approach: the standard formulation</a:t>
            </a:r>
            <a:endParaRPr lang="fr-FR" sz="800" dirty="0">
              <a:solidFill>
                <a:srgbClr val="FF6600">
                  <a:alpha val="30000"/>
                </a:srgbClr>
              </a:solidFill>
              <a:latin typeface="Helvetica 75 Bold" panose="020B0804020202020204" pitchFamily="34" charset="0"/>
            </a:endParaRPr>
          </a:p>
          <a:p>
            <a:pPr lvl="0"/>
            <a:r>
              <a:rPr lang="fr-FR" sz="800" dirty="0">
                <a:latin typeface="Helvetica 75 Bold" panose="020B0804020202020204" pitchFamily="34" charset="0"/>
              </a:rPr>
              <a:t>III </a:t>
            </a:r>
            <a:r>
              <a:rPr lang="fr-FR" sz="800" dirty="0">
                <a:solidFill>
                  <a:srgbClr val="FF6600"/>
                </a:solidFill>
                <a:latin typeface="Helvetica 75 Bold" panose="020B0804020202020204" pitchFamily="34" charset="0"/>
              </a:rPr>
              <a:t>Second </a:t>
            </a:r>
            <a:r>
              <a:rPr lang="fr-FR" sz="800" dirty="0" err="1">
                <a:solidFill>
                  <a:srgbClr val="FF6600"/>
                </a:solidFill>
                <a:latin typeface="Helvetica 75 Bold" panose="020B0804020202020204" pitchFamily="34" charset="0"/>
              </a:rPr>
              <a:t>approach</a:t>
            </a:r>
            <a:r>
              <a:rPr lang="fr-FR" sz="800" dirty="0">
                <a:solidFill>
                  <a:srgbClr val="FF6600"/>
                </a:solidFill>
                <a:latin typeface="Helvetica 75 Bold" panose="020B0804020202020204" pitchFamily="34" charset="0"/>
              </a:rPr>
              <a:t>: master-slave formulation</a:t>
            </a:r>
          </a:p>
          <a:p>
            <a:r>
              <a:rPr lang="fr-FR" sz="800" dirty="0">
                <a:solidFill>
                  <a:schemeClr val="tx1">
                    <a:alpha val="30000"/>
                  </a:schemeClr>
                </a:solidFill>
                <a:latin typeface="Helvetica 75 Bold" panose="020B0804020202020204" pitchFamily="34" charset="0"/>
              </a:rPr>
              <a:t>IV</a:t>
            </a:r>
            <a:r>
              <a:rPr lang="fr-FR" sz="800" dirty="0">
                <a:solidFill>
                  <a:srgbClr val="FF6600">
                    <a:alpha val="30000"/>
                  </a:srgbClr>
                </a:solidFill>
                <a:latin typeface="Helvetica 75 Bold" panose="020B0804020202020204" pitchFamily="34" charset="0"/>
              </a:rPr>
              <a:t> </a:t>
            </a:r>
            <a:r>
              <a:rPr lang="fr-FR" sz="800" dirty="0" err="1">
                <a:solidFill>
                  <a:srgbClr val="FF6600">
                    <a:alpha val="30000"/>
                  </a:srgbClr>
                </a:solidFill>
                <a:latin typeface="Helvetica 75 Bold" panose="020B0804020202020204" pitchFamily="34" charset="0"/>
              </a:rPr>
              <a:t>Valid</a:t>
            </a:r>
            <a:r>
              <a:rPr lang="fr-FR" sz="800" dirty="0">
                <a:solidFill>
                  <a:srgbClr val="FF6600">
                    <a:alpha val="30000"/>
                  </a:srgbClr>
                </a:solidFill>
                <a:latin typeface="Helvetica 75 Bold" panose="020B0804020202020204" pitchFamily="34" charset="0"/>
              </a:rPr>
              <a:t> </a:t>
            </a:r>
            <a:r>
              <a:rPr lang="fr-FR" sz="800" dirty="0" err="1">
                <a:solidFill>
                  <a:srgbClr val="FF6600">
                    <a:alpha val="30000"/>
                  </a:srgbClr>
                </a:solidFill>
                <a:latin typeface="Helvetica 75 Bold" panose="020B0804020202020204" pitchFamily="34" charset="0"/>
              </a:rPr>
              <a:t>inequalities</a:t>
            </a:r>
            <a:endParaRPr lang="fr-FR" sz="800" dirty="0">
              <a:solidFill>
                <a:srgbClr val="FF6600">
                  <a:alpha val="30000"/>
                </a:srgbClr>
              </a:solidFill>
              <a:latin typeface="Helvetica 75 Bold" panose="020B0804020202020204" pitchFamily="34" charset="0"/>
            </a:endParaRPr>
          </a:p>
          <a:p>
            <a:pPr lvl="0"/>
            <a:r>
              <a:rPr lang="fr-FR" sz="800" dirty="0">
                <a:solidFill>
                  <a:schemeClr val="tx1">
                    <a:alpha val="30000"/>
                  </a:schemeClr>
                </a:solidFill>
                <a:latin typeface="Helvetica 75 Bold" panose="020B0804020202020204" pitchFamily="34" charset="0"/>
              </a:rPr>
              <a:t>V</a:t>
            </a:r>
            <a:r>
              <a:rPr lang="fr-FR" sz="800" dirty="0">
                <a:latin typeface="Helvetica 75 Bold" panose="020B0804020202020204" pitchFamily="34" charset="0"/>
              </a:rPr>
              <a:t> </a:t>
            </a:r>
            <a:r>
              <a:rPr lang="fr-FR" sz="800" dirty="0" err="1">
                <a:solidFill>
                  <a:srgbClr val="FF6600">
                    <a:alpha val="30000"/>
                  </a:srgbClr>
                </a:solidFill>
                <a:latin typeface="Helvetica 75 Bold" panose="020B0804020202020204" pitchFamily="34" charset="0"/>
              </a:rPr>
              <a:t>Computational</a:t>
            </a:r>
            <a:r>
              <a:rPr lang="fr-FR" sz="800" dirty="0">
                <a:solidFill>
                  <a:srgbClr val="FF6600">
                    <a:alpha val="30000"/>
                  </a:srgbClr>
                </a:solidFill>
                <a:latin typeface="Helvetica 75 Bold" panose="020B0804020202020204" pitchFamily="34" charset="0"/>
              </a:rPr>
              <a:t> </a:t>
            </a:r>
            <a:r>
              <a:rPr lang="fr-FR" sz="800" dirty="0" err="1">
                <a:solidFill>
                  <a:srgbClr val="FF6600">
                    <a:alpha val="30000"/>
                  </a:srgbClr>
                </a:solidFill>
                <a:latin typeface="Helvetica 75 Bold" panose="020B0804020202020204" pitchFamily="34" charset="0"/>
              </a:rPr>
              <a:t>results</a:t>
            </a:r>
            <a:r>
              <a:rPr lang="fr-FR" sz="800" dirty="0">
                <a:solidFill>
                  <a:srgbClr val="FF6600">
                    <a:alpha val="30000"/>
                  </a:srgbClr>
                </a:solidFill>
                <a:latin typeface="Helvetica 75 Bold" panose="020B0804020202020204" pitchFamily="34" charset="0"/>
              </a:rPr>
              <a:t> and conclusion</a:t>
            </a:r>
            <a:endParaRPr lang="fr-FR" sz="800" dirty="0">
              <a:solidFill>
                <a:srgbClr val="FF6600">
                  <a:alpha val="30000"/>
                </a:srgbClr>
              </a:solidFill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245146" y="230043"/>
            <a:ext cx="2616422" cy="6217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defTabSz="514350">
              <a:lnSpc>
                <a:spcPct val="85000"/>
              </a:lnSpc>
              <a:spcAft>
                <a:spcPts val="0"/>
              </a:spcAft>
            </a:pPr>
            <a:r>
              <a:rPr lang="fr-FR" sz="2400" dirty="0">
                <a:solidFill>
                  <a:srgbClr val="FF6600"/>
                </a:solidFill>
                <a:latin typeface="Helvetica 75 Bold" panose="020B0804020202020204" pitchFamily="34" charset="0"/>
              </a:rPr>
              <a:t>Slave programme</a:t>
            </a:r>
          </a:p>
          <a:p>
            <a:endParaRPr lang="fr-FR" dirty="0"/>
          </a:p>
        </p:txBody>
      </p:sp>
      <p:sp>
        <p:nvSpPr>
          <p:cNvPr id="8" name="ZoneTexte 7"/>
          <p:cNvSpPr txBox="1"/>
          <p:nvPr/>
        </p:nvSpPr>
        <p:spPr>
          <a:xfrm>
            <a:off x="467544" y="835356"/>
            <a:ext cx="319831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solidFill>
                  <a:srgbClr val="FF6600"/>
                </a:solidFill>
              </a:rPr>
              <a:t>It has to </a:t>
            </a:r>
            <a:r>
              <a:rPr lang="fr-FR" dirty="0" err="1">
                <a:solidFill>
                  <a:srgbClr val="FF6600"/>
                </a:solidFill>
              </a:rPr>
              <a:t>find</a:t>
            </a:r>
            <a:r>
              <a:rPr lang="fr-FR" dirty="0">
                <a:solidFill>
                  <a:srgbClr val="FF6600"/>
                </a:solidFill>
              </a:rPr>
              <a:t> a tour </a:t>
            </a:r>
            <a:r>
              <a:rPr lang="fr-FR" dirty="0" err="1">
                <a:solidFill>
                  <a:srgbClr val="FF6600"/>
                </a:solidFill>
              </a:rPr>
              <a:t>which</a:t>
            </a:r>
            <a:r>
              <a:rPr lang="fr-FR" dirty="0">
                <a:solidFill>
                  <a:srgbClr val="FF6600"/>
                </a:solidFill>
              </a:rPr>
              <a:t> </a:t>
            </a:r>
            <a:r>
              <a:rPr lang="fr-FR" dirty="0" err="1">
                <a:solidFill>
                  <a:srgbClr val="FF6600"/>
                </a:solidFill>
              </a:rPr>
              <a:t>violates</a:t>
            </a:r>
            <a:r>
              <a:rPr lang="fr-FR" dirty="0">
                <a:solidFill>
                  <a:srgbClr val="FF6600"/>
                </a:solidFill>
              </a:rPr>
              <a:t> (15)</a:t>
            </a: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105" t="55831" r="8173" b="37946"/>
          <a:stretch/>
        </p:blipFill>
        <p:spPr bwMode="auto">
          <a:xfrm>
            <a:off x="1331640" y="1203598"/>
            <a:ext cx="6525039" cy="5474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ZoneTexte 9"/>
          <p:cNvSpPr txBox="1"/>
          <p:nvPr/>
        </p:nvSpPr>
        <p:spPr>
          <a:xfrm>
            <a:off x="467543" y="1892280"/>
            <a:ext cx="302839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solidFill>
                  <a:srgbClr val="FF6600"/>
                </a:solidFill>
              </a:rPr>
              <a:t>The </a:t>
            </a:r>
            <a:r>
              <a:rPr lang="fr-FR" dirty="0" err="1">
                <a:solidFill>
                  <a:srgbClr val="FF6600"/>
                </a:solidFill>
              </a:rPr>
              <a:t>associated</a:t>
            </a:r>
            <a:r>
              <a:rPr lang="fr-FR" dirty="0">
                <a:solidFill>
                  <a:srgbClr val="FF6600"/>
                </a:solidFill>
              </a:rPr>
              <a:t> </a:t>
            </a:r>
            <a:r>
              <a:rPr lang="fr-FR" dirty="0" err="1">
                <a:solidFill>
                  <a:srgbClr val="FF6600"/>
                </a:solidFill>
              </a:rPr>
              <a:t>linear</a:t>
            </a:r>
            <a:r>
              <a:rPr lang="fr-FR" dirty="0">
                <a:solidFill>
                  <a:srgbClr val="FF6600"/>
                </a:solidFill>
              </a:rPr>
              <a:t> programme </a:t>
            </a:r>
            <a:r>
              <a:rPr lang="fr-FR" dirty="0" err="1">
                <a:solidFill>
                  <a:srgbClr val="FF6600"/>
                </a:solidFill>
              </a:rPr>
              <a:t>is</a:t>
            </a:r>
            <a:endParaRPr lang="fr-FR" dirty="0">
              <a:solidFill>
                <a:srgbClr val="FF6600"/>
              </a:solidFill>
            </a:endParaRP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743" t="33315" r="8383" b="59033"/>
          <a:stretch/>
        </p:blipFill>
        <p:spPr bwMode="auto">
          <a:xfrm>
            <a:off x="617205" y="2534270"/>
            <a:ext cx="7245119" cy="762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ZoneTexte 2"/>
          <p:cNvSpPr txBox="1"/>
          <p:nvPr/>
        </p:nvSpPr>
        <p:spPr>
          <a:xfrm>
            <a:off x="611560" y="3579862"/>
            <a:ext cx="531587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i="1" dirty="0">
                <a:latin typeface="Helvetica 55 Roman" panose="020B0604020202020204" pitchFamily="34" charset="0"/>
              </a:rPr>
              <a:t>s.t. the tour </a:t>
            </a:r>
            <a:r>
              <a:rPr lang="fr-FR" i="1" dirty="0" err="1">
                <a:latin typeface="Helvetica 55 Roman" panose="020B0604020202020204" pitchFamily="34" charset="0"/>
              </a:rPr>
              <a:t>is</a:t>
            </a:r>
            <a:r>
              <a:rPr lang="fr-FR" i="1" dirty="0">
                <a:latin typeface="Helvetica 55 Roman" panose="020B0604020202020204" pitchFamily="34" charset="0"/>
              </a:rPr>
              <a:t> </a:t>
            </a:r>
            <a:r>
              <a:rPr lang="fr-FR" i="1" dirty="0" err="1">
                <a:latin typeface="Helvetica 55 Roman" panose="020B0604020202020204" pitchFamily="34" charset="0"/>
              </a:rPr>
              <a:t>valid</a:t>
            </a:r>
            <a:r>
              <a:rPr lang="fr-FR" i="1" dirty="0">
                <a:latin typeface="Helvetica 55 Roman" panose="020B0604020202020204" pitchFamily="34" charset="0"/>
              </a:rPr>
              <a:t> (</a:t>
            </a:r>
            <a:r>
              <a:rPr lang="fr-FR" i="1" dirty="0" err="1">
                <a:latin typeface="Helvetica 55 Roman" panose="020B0604020202020204" pitchFamily="34" charset="0"/>
              </a:rPr>
              <a:t>same</a:t>
            </a:r>
            <a:r>
              <a:rPr lang="fr-FR" i="1" dirty="0">
                <a:latin typeface="Helvetica 55 Roman" panose="020B0604020202020204" pitchFamily="34" charset="0"/>
              </a:rPr>
              <a:t> </a:t>
            </a:r>
            <a:r>
              <a:rPr lang="fr-FR" i="1" dirty="0" err="1">
                <a:latin typeface="Helvetica 55 Roman" panose="020B0604020202020204" pitchFamily="34" charset="0"/>
              </a:rPr>
              <a:t>constraints</a:t>
            </a:r>
            <a:r>
              <a:rPr lang="fr-FR" i="1" dirty="0">
                <a:latin typeface="Helvetica 55 Roman" panose="020B0604020202020204" pitchFamily="34" charset="0"/>
              </a:rPr>
              <a:t> as in the standard </a:t>
            </a:r>
            <a:r>
              <a:rPr lang="fr-FR" i="1" dirty="0" err="1">
                <a:latin typeface="Helvetica 55 Roman" panose="020B0604020202020204" pitchFamily="34" charset="0"/>
              </a:rPr>
              <a:t>problem</a:t>
            </a:r>
            <a:r>
              <a:rPr lang="fr-FR" i="1" dirty="0">
                <a:latin typeface="Helvetica 55 Roman" panose="020B0604020202020204" pitchFamily="34" charset="0"/>
              </a:rPr>
              <a:t>)</a:t>
            </a:r>
          </a:p>
        </p:txBody>
      </p:sp>
      <p:sp>
        <p:nvSpPr>
          <p:cNvPr id="5" name="Rectangle 4"/>
          <p:cNvSpPr/>
          <p:nvPr/>
        </p:nvSpPr>
        <p:spPr>
          <a:xfrm>
            <a:off x="4427984" y="1203598"/>
            <a:ext cx="1656184" cy="54740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Rectangle 10"/>
          <p:cNvSpPr/>
          <p:nvPr/>
        </p:nvSpPr>
        <p:spPr>
          <a:xfrm>
            <a:off x="4222800" y="2554456"/>
            <a:ext cx="1345994" cy="65972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B10CCE6-CF59-451C-9B81-1C0E1DAC470E}"/>
              </a:ext>
            </a:extLst>
          </p:cNvPr>
          <p:cNvSpPr/>
          <p:nvPr/>
        </p:nvSpPr>
        <p:spPr>
          <a:xfrm>
            <a:off x="467544" y="4644000"/>
            <a:ext cx="1187364" cy="20004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GB" sz="800" dirty="0">
                <a:solidFill>
                  <a:schemeClr val="bg2"/>
                </a:solidFill>
              </a:rPr>
              <a:t>Vehicle routing in Python</a:t>
            </a:r>
          </a:p>
        </p:txBody>
      </p:sp>
    </p:spTree>
    <p:extLst>
      <p:ext uri="{BB962C8B-B14F-4D97-AF65-F5344CB8AC3E}">
        <p14:creationId xmlns:p14="http://schemas.microsoft.com/office/powerpoint/2010/main" val="4168078712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7559824" y="0"/>
            <a:ext cx="1584176" cy="93610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ZoneTexte 3"/>
          <p:cNvSpPr txBox="1"/>
          <p:nvPr/>
        </p:nvSpPr>
        <p:spPr>
          <a:xfrm>
            <a:off x="5868144" y="906"/>
            <a:ext cx="32758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fr-FR" sz="800" dirty="0">
                <a:latin typeface="Helvetica 75 Bold" panose="020B0804020202020204" pitchFamily="34" charset="0"/>
              </a:rPr>
              <a:t>  </a:t>
            </a:r>
            <a:r>
              <a:rPr lang="fr-FR" sz="800" dirty="0">
                <a:solidFill>
                  <a:schemeClr val="tx1">
                    <a:alpha val="30000"/>
                  </a:schemeClr>
                </a:solidFill>
                <a:latin typeface="Helvetica 75 Bold" panose="020B0804020202020204" pitchFamily="34" charset="0"/>
              </a:rPr>
              <a:t>I</a:t>
            </a:r>
            <a:r>
              <a:rPr lang="fr-FR" sz="800" dirty="0">
                <a:solidFill>
                  <a:srgbClr val="FF6600"/>
                </a:solidFill>
                <a:latin typeface="Helvetica 75 Bold" panose="020B0804020202020204" pitchFamily="34" charset="0"/>
              </a:rPr>
              <a:t> </a:t>
            </a:r>
            <a:r>
              <a:rPr lang="fr-FR" sz="800" dirty="0" err="1">
                <a:solidFill>
                  <a:srgbClr val="FF6600">
                    <a:alpha val="30000"/>
                  </a:srgbClr>
                </a:solidFill>
                <a:latin typeface="Helvetica 75 Bold" panose="020B0804020202020204" pitchFamily="34" charset="0"/>
              </a:rPr>
              <a:t>Problem</a:t>
            </a:r>
            <a:r>
              <a:rPr lang="fr-FR" sz="800" dirty="0">
                <a:solidFill>
                  <a:srgbClr val="FF6600">
                    <a:alpha val="30000"/>
                  </a:srgbClr>
                </a:solidFill>
                <a:latin typeface="Helvetica 75 Bold" panose="020B0804020202020204" pitchFamily="34" charset="0"/>
              </a:rPr>
              <a:t> </a:t>
            </a:r>
            <a:r>
              <a:rPr lang="fr-FR" sz="800" dirty="0" err="1">
                <a:solidFill>
                  <a:srgbClr val="FF6600">
                    <a:alpha val="30000"/>
                  </a:srgbClr>
                </a:solidFill>
                <a:latin typeface="Helvetica 75 Bold" panose="020B0804020202020204" pitchFamily="34" charset="0"/>
              </a:rPr>
              <a:t>presentation</a:t>
            </a:r>
            <a:endParaRPr lang="fr-FR" sz="800" dirty="0">
              <a:solidFill>
                <a:srgbClr val="FF6600">
                  <a:alpha val="30000"/>
                </a:srgbClr>
              </a:solidFill>
              <a:latin typeface="Helvetica 75 Bold" panose="020B0804020202020204" pitchFamily="34" charset="0"/>
            </a:endParaRPr>
          </a:p>
          <a:p>
            <a:pPr lvl="0"/>
            <a:r>
              <a:rPr lang="fr-FR" sz="800" dirty="0">
                <a:latin typeface="Helvetica 75 Bold" panose="020B0804020202020204" pitchFamily="34" charset="0"/>
              </a:rPr>
              <a:t> </a:t>
            </a:r>
            <a:r>
              <a:rPr lang="fr-FR" sz="800" dirty="0">
                <a:solidFill>
                  <a:schemeClr val="tx1">
                    <a:alpha val="30000"/>
                  </a:schemeClr>
                </a:solidFill>
                <a:latin typeface="Helvetica 75 Bold" panose="020B0804020202020204" pitchFamily="34" charset="0"/>
              </a:rPr>
              <a:t>II </a:t>
            </a:r>
            <a:r>
              <a:rPr lang="en-GB" sz="800" dirty="0">
                <a:solidFill>
                  <a:srgbClr val="FF6600">
                    <a:alpha val="30000"/>
                  </a:srgbClr>
                </a:solidFill>
                <a:latin typeface="Helvetica 75 Bold" panose="020B0804020202020204" pitchFamily="34" charset="0"/>
              </a:rPr>
              <a:t>First approach: the standard formulation</a:t>
            </a:r>
            <a:endParaRPr lang="fr-FR" sz="800" dirty="0">
              <a:solidFill>
                <a:srgbClr val="FF6600">
                  <a:alpha val="30000"/>
                </a:srgbClr>
              </a:solidFill>
              <a:latin typeface="Helvetica 75 Bold" panose="020B0804020202020204" pitchFamily="34" charset="0"/>
            </a:endParaRPr>
          </a:p>
          <a:p>
            <a:pPr lvl="0"/>
            <a:r>
              <a:rPr lang="fr-FR" sz="800" dirty="0">
                <a:latin typeface="Helvetica 75 Bold" panose="020B0804020202020204" pitchFamily="34" charset="0"/>
              </a:rPr>
              <a:t>III </a:t>
            </a:r>
            <a:r>
              <a:rPr lang="fr-FR" sz="800" dirty="0">
                <a:solidFill>
                  <a:srgbClr val="FF6600"/>
                </a:solidFill>
                <a:latin typeface="Helvetica 75 Bold" panose="020B0804020202020204" pitchFamily="34" charset="0"/>
              </a:rPr>
              <a:t>Second </a:t>
            </a:r>
            <a:r>
              <a:rPr lang="fr-FR" sz="800" dirty="0" err="1">
                <a:solidFill>
                  <a:srgbClr val="FF6600"/>
                </a:solidFill>
                <a:latin typeface="Helvetica 75 Bold" panose="020B0804020202020204" pitchFamily="34" charset="0"/>
              </a:rPr>
              <a:t>approach</a:t>
            </a:r>
            <a:r>
              <a:rPr lang="fr-FR" sz="800" dirty="0">
                <a:solidFill>
                  <a:srgbClr val="FF6600"/>
                </a:solidFill>
                <a:latin typeface="Helvetica 75 Bold" panose="020B0804020202020204" pitchFamily="34" charset="0"/>
              </a:rPr>
              <a:t>: master-slave formulation</a:t>
            </a:r>
          </a:p>
          <a:p>
            <a:r>
              <a:rPr lang="fr-FR" sz="800" dirty="0">
                <a:solidFill>
                  <a:schemeClr val="tx1">
                    <a:alpha val="30000"/>
                  </a:schemeClr>
                </a:solidFill>
                <a:latin typeface="Helvetica 75 Bold" panose="020B0804020202020204" pitchFamily="34" charset="0"/>
              </a:rPr>
              <a:t>IV</a:t>
            </a:r>
            <a:r>
              <a:rPr lang="fr-FR" sz="800" dirty="0">
                <a:solidFill>
                  <a:srgbClr val="FF6600">
                    <a:alpha val="30000"/>
                  </a:srgbClr>
                </a:solidFill>
                <a:latin typeface="Helvetica 75 Bold" panose="020B0804020202020204" pitchFamily="34" charset="0"/>
              </a:rPr>
              <a:t> </a:t>
            </a:r>
            <a:r>
              <a:rPr lang="fr-FR" sz="800" dirty="0" err="1">
                <a:solidFill>
                  <a:srgbClr val="FF6600">
                    <a:alpha val="30000"/>
                  </a:srgbClr>
                </a:solidFill>
                <a:latin typeface="Helvetica 75 Bold" panose="020B0804020202020204" pitchFamily="34" charset="0"/>
              </a:rPr>
              <a:t>Valid</a:t>
            </a:r>
            <a:r>
              <a:rPr lang="fr-FR" sz="800" dirty="0">
                <a:solidFill>
                  <a:srgbClr val="FF6600">
                    <a:alpha val="30000"/>
                  </a:srgbClr>
                </a:solidFill>
                <a:latin typeface="Helvetica 75 Bold" panose="020B0804020202020204" pitchFamily="34" charset="0"/>
              </a:rPr>
              <a:t> </a:t>
            </a:r>
            <a:r>
              <a:rPr lang="fr-FR" sz="800" dirty="0" err="1">
                <a:solidFill>
                  <a:srgbClr val="FF6600">
                    <a:alpha val="30000"/>
                  </a:srgbClr>
                </a:solidFill>
                <a:latin typeface="Helvetica 75 Bold" panose="020B0804020202020204" pitchFamily="34" charset="0"/>
              </a:rPr>
              <a:t>inequalities</a:t>
            </a:r>
            <a:endParaRPr lang="fr-FR" sz="800" dirty="0">
              <a:solidFill>
                <a:srgbClr val="FF6600">
                  <a:alpha val="30000"/>
                </a:srgbClr>
              </a:solidFill>
              <a:latin typeface="Helvetica 75 Bold" panose="020B0804020202020204" pitchFamily="34" charset="0"/>
            </a:endParaRPr>
          </a:p>
          <a:p>
            <a:pPr lvl="0"/>
            <a:r>
              <a:rPr lang="fr-FR" sz="800" dirty="0">
                <a:solidFill>
                  <a:schemeClr val="tx1">
                    <a:alpha val="30000"/>
                  </a:schemeClr>
                </a:solidFill>
                <a:latin typeface="Helvetica 75 Bold" panose="020B0804020202020204" pitchFamily="34" charset="0"/>
              </a:rPr>
              <a:t>V</a:t>
            </a:r>
            <a:r>
              <a:rPr lang="fr-FR" sz="800" dirty="0">
                <a:latin typeface="Helvetica 75 Bold" panose="020B0804020202020204" pitchFamily="34" charset="0"/>
              </a:rPr>
              <a:t> </a:t>
            </a:r>
            <a:r>
              <a:rPr lang="fr-FR" sz="800" dirty="0" err="1">
                <a:solidFill>
                  <a:srgbClr val="FF6600">
                    <a:alpha val="30000"/>
                  </a:srgbClr>
                </a:solidFill>
                <a:latin typeface="Helvetica 75 Bold" panose="020B0804020202020204" pitchFamily="34" charset="0"/>
              </a:rPr>
              <a:t>Computational</a:t>
            </a:r>
            <a:r>
              <a:rPr lang="fr-FR" sz="800" dirty="0">
                <a:solidFill>
                  <a:srgbClr val="FF6600">
                    <a:alpha val="30000"/>
                  </a:srgbClr>
                </a:solidFill>
                <a:latin typeface="Helvetica 75 Bold" panose="020B0804020202020204" pitchFamily="34" charset="0"/>
              </a:rPr>
              <a:t> </a:t>
            </a:r>
            <a:r>
              <a:rPr lang="fr-FR" sz="800" dirty="0" err="1">
                <a:solidFill>
                  <a:srgbClr val="FF6600">
                    <a:alpha val="30000"/>
                  </a:srgbClr>
                </a:solidFill>
                <a:latin typeface="Helvetica 75 Bold" panose="020B0804020202020204" pitchFamily="34" charset="0"/>
              </a:rPr>
              <a:t>results</a:t>
            </a:r>
            <a:r>
              <a:rPr lang="fr-FR" sz="800" dirty="0">
                <a:solidFill>
                  <a:srgbClr val="FF6600">
                    <a:alpha val="30000"/>
                  </a:srgbClr>
                </a:solidFill>
                <a:latin typeface="Helvetica 75 Bold" panose="020B0804020202020204" pitchFamily="34" charset="0"/>
              </a:rPr>
              <a:t> and conclusion</a:t>
            </a:r>
            <a:endParaRPr lang="fr-FR" sz="800" dirty="0">
              <a:solidFill>
                <a:srgbClr val="FF6600">
                  <a:alpha val="30000"/>
                </a:srgbClr>
              </a:solidFill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245146" y="230043"/>
            <a:ext cx="1778051" cy="6217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defTabSz="514350">
              <a:lnSpc>
                <a:spcPct val="85000"/>
              </a:lnSpc>
              <a:spcAft>
                <a:spcPts val="0"/>
              </a:spcAft>
            </a:pPr>
            <a:r>
              <a:rPr lang="fr-FR" sz="2400" dirty="0">
                <a:solidFill>
                  <a:srgbClr val="FF6600"/>
                </a:solidFill>
                <a:latin typeface="Helvetica 75 Bold" panose="020B0804020202020204" pitchFamily="34" charset="0"/>
              </a:rPr>
              <a:t>Global </a:t>
            </a:r>
            <a:r>
              <a:rPr lang="fr-FR" sz="2400" dirty="0" err="1">
                <a:solidFill>
                  <a:srgbClr val="FF6600"/>
                </a:solidFill>
                <a:latin typeface="Helvetica 75 Bold" panose="020B0804020202020204" pitchFamily="34" charset="0"/>
              </a:rPr>
              <a:t>view</a:t>
            </a:r>
            <a:endParaRPr lang="fr-FR" sz="2400" dirty="0">
              <a:solidFill>
                <a:srgbClr val="FF6600"/>
              </a:solidFill>
              <a:latin typeface="Helvetica 75 Bold" panose="020B0804020202020204" pitchFamily="34" charset="0"/>
            </a:endParaRPr>
          </a:p>
          <a:p>
            <a:endParaRPr lang="fr-FR" dirty="0"/>
          </a:p>
        </p:txBody>
      </p:sp>
      <p:pic>
        <p:nvPicPr>
          <p:cNvPr id="5122" name="Picture 2" descr="C:\Users\qvrp3307\Desktop\bap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708792"/>
            <a:ext cx="4757534" cy="4118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5652120" y="3846989"/>
            <a:ext cx="432048" cy="43204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Rectangle 4"/>
          <p:cNvSpPr/>
          <p:nvPr/>
        </p:nvSpPr>
        <p:spPr>
          <a:xfrm>
            <a:off x="2339752" y="4173111"/>
            <a:ext cx="3744416" cy="74507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Rectangle 8"/>
          <p:cNvSpPr/>
          <p:nvPr/>
        </p:nvSpPr>
        <p:spPr>
          <a:xfrm>
            <a:off x="6012160" y="3605813"/>
            <a:ext cx="1105272" cy="914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Rectangle 9"/>
          <p:cNvSpPr/>
          <p:nvPr/>
        </p:nvSpPr>
        <p:spPr>
          <a:xfrm>
            <a:off x="2339752" y="2334821"/>
            <a:ext cx="216024" cy="194421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Rectangle 10"/>
          <p:cNvSpPr/>
          <p:nvPr/>
        </p:nvSpPr>
        <p:spPr>
          <a:xfrm>
            <a:off x="2070000" y="2308156"/>
            <a:ext cx="2232248" cy="14401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Rectangle 11"/>
          <p:cNvSpPr/>
          <p:nvPr/>
        </p:nvSpPr>
        <p:spPr>
          <a:xfrm>
            <a:off x="2699792" y="3579111"/>
            <a:ext cx="3456384" cy="594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Rectangle 12"/>
          <p:cNvSpPr/>
          <p:nvPr/>
        </p:nvSpPr>
        <p:spPr>
          <a:xfrm>
            <a:off x="2334404" y="1660311"/>
            <a:ext cx="4536504" cy="216024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Rectangle 13"/>
          <p:cNvSpPr/>
          <p:nvPr/>
        </p:nvSpPr>
        <p:spPr>
          <a:xfrm>
            <a:off x="3059832" y="1059215"/>
            <a:ext cx="2520280" cy="69954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4A319946-AE1D-4514-AD9F-7EE5968B1553}"/>
              </a:ext>
            </a:extLst>
          </p:cNvPr>
          <p:cNvSpPr/>
          <p:nvPr/>
        </p:nvSpPr>
        <p:spPr>
          <a:xfrm>
            <a:off x="467544" y="4644000"/>
            <a:ext cx="1187364" cy="20004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GB" sz="800" dirty="0">
                <a:solidFill>
                  <a:schemeClr val="bg2"/>
                </a:solidFill>
              </a:rPr>
              <a:t>Vehicle routing in Python</a:t>
            </a:r>
          </a:p>
        </p:txBody>
      </p:sp>
    </p:spTree>
    <p:extLst>
      <p:ext uri="{BB962C8B-B14F-4D97-AF65-F5344CB8AC3E}">
        <p14:creationId xmlns:p14="http://schemas.microsoft.com/office/powerpoint/2010/main" val="1183918193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7559824" y="0"/>
            <a:ext cx="1584176" cy="93610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ZoneTexte 3"/>
          <p:cNvSpPr txBox="1"/>
          <p:nvPr/>
        </p:nvSpPr>
        <p:spPr>
          <a:xfrm>
            <a:off x="5868144" y="906"/>
            <a:ext cx="32758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fr-FR" sz="800" dirty="0">
                <a:latin typeface="Helvetica 75 Bold" panose="020B0804020202020204" pitchFamily="34" charset="0"/>
              </a:rPr>
              <a:t>  </a:t>
            </a:r>
            <a:r>
              <a:rPr lang="fr-FR" sz="800" dirty="0">
                <a:solidFill>
                  <a:schemeClr val="tx1">
                    <a:alpha val="30000"/>
                  </a:schemeClr>
                </a:solidFill>
                <a:latin typeface="Helvetica 75 Bold" panose="020B0804020202020204" pitchFamily="34" charset="0"/>
              </a:rPr>
              <a:t>I</a:t>
            </a:r>
            <a:r>
              <a:rPr lang="fr-FR" sz="800" dirty="0">
                <a:solidFill>
                  <a:srgbClr val="FF6600"/>
                </a:solidFill>
                <a:latin typeface="Helvetica 75 Bold" panose="020B0804020202020204" pitchFamily="34" charset="0"/>
              </a:rPr>
              <a:t> </a:t>
            </a:r>
            <a:r>
              <a:rPr lang="fr-FR" sz="800" dirty="0" err="1">
                <a:solidFill>
                  <a:srgbClr val="FF6600">
                    <a:alpha val="30000"/>
                  </a:srgbClr>
                </a:solidFill>
                <a:latin typeface="Helvetica 75 Bold" panose="020B0804020202020204" pitchFamily="34" charset="0"/>
              </a:rPr>
              <a:t>Problem</a:t>
            </a:r>
            <a:r>
              <a:rPr lang="fr-FR" sz="800" dirty="0">
                <a:solidFill>
                  <a:srgbClr val="FF6600">
                    <a:alpha val="30000"/>
                  </a:srgbClr>
                </a:solidFill>
                <a:latin typeface="Helvetica 75 Bold" panose="020B0804020202020204" pitchFamily="34" charset="0"/>
              </a:rPr>
              <a:t> </a:t>
            </a:r>
            <a:r>
              <a:rPr lang="fr-FR" sz="800" dirty="0" err="1">
                <a:solidFill>
                  <a:srgbClr val="FF6600">
                    <a:alpha val="30000"/>
                  </a:srgbClr>
                </a:solidFill>
                <a:latin typeface="Helvetica 75 Bold" panose="020B0804020202020204" pitchFamily="34" charset="0"/>
              </a:rPr>
              <a:t>presentation</a:t>
            </a:r>
            <a:endParaRPr lang="fr-FR" sz="800" dirty="0">
              <a:solidFill>
                <a:srgbClr val="FF6600">
                  <a:alpha val="30000"/>
                </a:srgbClr>
              </a:solidFill>
              <a:latin typeface="Helvetica 75 Bold" panose="020B0804020202020204" pitchFamily="34" charset="0"/>
            </a:endParaRPr>
          </a:p>
          <a:p>
            <a:pPr lvl="0"/>
            <a:r>
              <a:rPr lang="fr-FR" sz="800" dirty="0">
                <a:latin typeface="Helvetica 75 Bold" panose="020B0804020202020204" pitchFamily="34" charset="0"/>
              </a:rPr>
              <a:t> </a:t>
            </a:r>
            <a:r>
              <a:rPr lang="fr-FR" sz="800" dirty="0">
                <a:solidFill>
                  <a:schemeClr val="tx1">
                    <a:alpha val="30000"/>
                  </a:schemeClr>
                </a:solidFill>
                <a:latin typeface="Helvetica 75 Bold" panose="020B0804020202020204" pitchFamily="34" charset="0"/>
              </a:rPr>
              <a:t>II </a:t>
            </a:r>
            <a:r>
              <a:rPr lang="en-GB" sz="800" dirty="0">
                <a:solidFill>
                  <a:srgbClr val="FF6600">
                    <a:alpha val="30000"/>
                  </a:srgbClr>
                </a:solidFill>
                <a:latin typeface="Helvetica 75 Bold" panose="020B0804020202020204" pitchFamily="34" charset="0"/>
              </a:rPr>
              <a:t>First approach: the standard formulation</a:t>
            </a:r>
            <a:endParaRPr lang="fr-FR" sz="800" dirty="0">
              <a:solidFill>
                <a:srgbClr val="FF6600">
                  <a:alpha val="30000"/>
                </a:srgbClr>
              </a:solidFill>
              <a:latin typeface="Helvetica 75 Bold" panose="020B0804020202020204" pitchFamily="34" charset="0"/>
            </a:endParaRPr>
          </a:p>
          <a:p>
            <a:pPr lvl="0"/>
            <a:r>
              <a:rPr lang="fr-FR" sz="800" dirty="0">
                <a:latin typeface="Helvetica 75 Bold" panose="020B0804020202020204" pitchFamily="34" charset="0"/>
              </a:rPr>
              <a:t>III </a:t>
            </a:r>
            <a:r>
              <a:rPr lang="fr-FR" sz="800" dirty="0">
                <a:solidFill>
                  <a:srgbClr val="FF6600"/>
                </a:solidFill>
                <a:latin typeface="Helvetica 75 Bold" panose="020B0804020202020204" pitchFamily="34" charset="0"/>
              </a:rPr>
              <a:t>Second </a:t>
            </a:r>
            <a:r>
              <a:rPr lang="fr-FR" sz="800" dirty="0" err="1">
                <a:solidFill>
                  <a:srgbClr val="FF6600"/>
                </a:solidFill>
                <a:latin typeface="Helvetica 75 Bold" panose="020B0804020202020204" pitchFamily="34" charset="0"/>
              </a:rPr>
              <a:t>approach</a:t>
            </a:r>
            <a:r>
              <a:rPr lang="fr-FR" sz="800" dirty="0">
                <a:solidFill>
                  <a:srgbClr val="FF6600"/>
                </a:solidFill>
                <a:latin typeface="Helvetica 75 Bold" panose="020B0804020202020204" pitchFamily="34" charset="0"/>
              </a:rPr>
              <a:t>: master-slave formulation</a:t>
            </a:r>
          </a:p>
          <a:p>
            <a:r>
              <a:rPr lang="fr-FR" sz="800" dirty="0">
                <a:solidFill>
                  <a:schemeClr val="tx1">
                    <a:alpha val="30000"/>
                  </a:schemeClr>
                </a:solidFill>
                <a:latin typeface="Helvetica 75 Bold" panose="020B0804020202020204" pitchFamily="34" charset="0"/>
              </a:rPr>
              <a:t>IV</a:t>
            </a:r>
            <a:r>
              <a:rPr lang="fr-FR" sz="800" dirty="0">
                <a:solidFill>
                  <a:srgbClr val="FF6600">
                    <a:alpha val="30000"/>
                  </a:srgbClr>
                </a:solidFill>
                <a:latin typeface="Helvetica 75 Bold" panose="020B0804020202020204" pitchFamily="34" charset="0"/>
              </a:rPr>
              <a:t> </a:t>
            </a:r>
            <a:r>
              <a:rPr lang="fr-FR" sz="800" dirty="0" err="1">
                <a:solidFill>
                  <a:srgbClr val="FF6600">
                    <a:alpha val="30000"/>
                  </a:srgbClr>
                </a:solidFill>
                <a:latin typeface="Helvetica 75 Bold" panose="020B0804020202020204" pitchFamily="34" charset="0"/>
              </a:rPr>
              <a:t>Valid</a:t>
            </a:r>
            <a:r>
              <a:rPr lang="fr-FR" sz="800" dirty="0">
                <a:solidFill>
                  <a:srgbClr val="FF6600">
                    <a:alpha val="30000"/>
                  </a:srgbClr>
                </a:solidFill>
                <a:latin typeface="Helvetica 75 Bold" panose="020B0804020202020204" pitchFamily="34" charset="0"/>
              </a:rPr>
              <a:t> </a:t>
            </a:r>
            <a:r>
              <a:rPr lang="fr-FR" sz="800" dirty="0" err="1">
                <a:solidFill>
                  <a:srgbClr val="FF6600">
                    <a:alpha val="30000"/>
                  </a:srgbClr>
                </a:solidFill>
                <a:latin typeface="Helvetica 75 Bold" panose="020B0804020202020204" pitchFamily="34" charset="0"/>
              </a:rPr>
              <a:t>inequalities</a:t>
            </a:r>
            <a:endParaRPr lang="fr-FR" sz="800" dirty="0">
              <a:solidFill>
                <a:srgbClr val="FF6600">
                  <a:alpha val="30000"/>
                </a:srgbClr>
              </a:solidFill>
              <a:latin typeface="Helvetica 75 Bold" panose="020B0804020202020204" pitchFamily="34" charset="0"/>
            </a:endParaRPr>
          </a:p>
          <a:p>
            <a:pPr lvl="0"/>
            <a:r>
              <a:rPr lang="fr-FR" sz="800" dirty="0">
                <a:solidFill>
                  <a:schemeClr val="tx1">
                    <a:alpha val="30000"/>
                  </a:schemeClr>
                </a:solidFill>
                <a:latin typeface="Helvetica 75 Bold" panose="020B0804020202020204" pitchFamily="34" charset="0"/>
              </a:rPr>
              <a:t>V</a:t>
            </a:r>
            <a:r>
              <a:rPr lang="fr-FR" sz="800" dirty="0">
                <a:latin typeface="Helvetica 75 Bold" panose="020B0804020202020204" pitchFamily="34" charset="0"/>
              </a:rPr>
              <a:t> </a:t>
            </a:r>
            <a:r>
              <a:rPr lang="fr-FR" sz="800" dirty="0" err="1">
                <a:solidFill>
                  <a:srgbClr val="FF6600">
                    <a:alpha val="30000"/>
                  </a:srgbClr>
                </a:solidFill>
                <a:latin typeface="Helvetica 75 Bold" panose="020B0804020202020204" pitchFamily="34" charset="0"/>
              </a:rPr>
              <a:t>Computational</a:t>
            </a:r>
            <a:r>
              <a:rPr lang="fr-FR" sz="800" dirty="0">
                <a:solidFill>
                  <a:srgbClr val="FF6600">
                    <a:alpha val="30000"/>
                  </a:srgbClr>
                </a:solidFill>
                <a:latin typeface="Helvetica 75 Bold" panose="020B0804020202020204" pitchFamily="34" charset="0"/>
              </a:rPr>
              <a:t> </a:t>
            </a:r>
            <a:r>
              <a:rPr lang="fr-FR" sz="800" dirty="0" err="1">
                <a:solidFill>
                  <a:srgbClr val="FF6600">
                    <a:alpha val="30000"/>
                  </a:srgbClr>
                </a:solidFill>
                <a:latin typeface="Helvetica 75 Bold" panose="020B0804020202020204" pitchFamily="34" charset="0"/>
              </a:rPr>
              <a:t>results</a:t>
            </a:r>
            <a:r>
              <a:rPr lang="fr-FR" sz="800" dirty="0">
                <a:solidFill>
                  <a:srgbClr val="FF6600">
                    <a:alpha val="30000"/>
                  </a:srgbClr>
                </a:solidFill>
                <a:latin typeface="Helvetica 75 Bold" panose="020B0804020202020204" pitchFamily="34" charset="0"/>
              </a:rPr>
              <a:t> and conclusion</a:t>
            </a:r>
            <a:endParaRPr lang="fr-FR" sz="800" dirty="0">
              <a:solidFill>
                <a:srgbClr val="FF6600">
                  <a:alpha val="30000"/>
                </a:srgbClr>
              </a:solidFill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245146" y="230043"/>
            <a:ext cx="2702984" cy="6217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defTabSz="514350">
              <a:lnSpc>
                <a:spcPct val="85000"/>
              </a:lnSpc>
              <a:spcAft>
                <a:spcPts val="0"/>
              </a:spcAft>
            </a:pPr>
            <a:r>
              <a:rPr lang="fr-FR" sz="2400" dirty="0">
                <a:solidFill>
                  <a:srgbClr val="FF6600"/>
                </a:solidFill>
                <a:latin typeface="Helvetica 75 Bold" panose="020B0804020202020204" pitchFamily="34" charset="0"/>
              </a:rPr>
              <a:t>Branch and </a:t>
            </a:r>
            <a:r>
              <a:rPr lang="fr-FR" sz="2400" dirty="0" err="1">
                <a:solidFill>
                  <a:srgbClr val="FF6600"/>
                </a:solidFill>
                <a:latin typeface="Helvetica 75 Bold" panose="020B0804020202020204" pitchFamily="34" charset="0"/>
              </a:rPr>
              <a:t>bound</a:t>
            </a:r>
            <a:endParaRPr lang="fr-FR" sz="2400" dirty="0">
              <a:solidFill>
                <a:srgbClr val="FF6600"/>
              </a:solidFill>
              <a:latin typeface="Helvetica 75 Bold" panose="020B0804020202020204" pitchFamily="34" charset="0"/>
            </a:endParaRPr>
          </a:p>
          <a:p>
            <a:endParaRPr lang="fr-FR" dirty="0"/>
          </a:p>
        </p:txBody>
      </p:sp>
      <p:pic>
        <p:nvPicPr>
          <p:cNvPr id="15" name="Picture 2" descr="C:\Users\qvrp3307\Desktop\bap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709174"/>
            <a:ext cx="4757534" cy="4118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89AB7E88-F1F5-4C62-82F8-502DF1BF288F}"/>
              </a:ext>
            </a:extLst>
          </p:cNvPr>
          <p:cNvSpPr/>
          <p:nvPr/>
        </p:nvSpPr>
        <p:spPr>
          <a:xfrm>
            <a:off x="467544" y="4644000"/>
            <a:ext cx="1187364" cy="20004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GB" sz="800" dirty="0">
                <a:solidFill>
                  <a:schemeClr val="bg2"/>
                </a:solidFill>
              </a:rPr>
              <a:t>Vehicle routing in Python</a:t>
            </a:r>
          </a:p>
        </p:txBody>
      </p:sp>
    </p:spTree>
    <p:extLst>
      <p:ext uri="{BB962C8B-B14F-4D97-AF65-F5344CB8AC3E}">
        <p14:creationId xmlns:p14="http://schemas.microsoft.com/office/powerpoint/2010/main" val="1557894655"/>
      </p:ext>
    </p:extLst>
  </p:cSld>
  <p:clrMapOvr>
    <a:masterClrMapping/>
  </p:clrMapOvr>
  <p:transition spd="med">
    <p:fad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7559824" y="0"/>
            <a:ext cx="1584176" cy="93610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ZoneTexte 3"/>
          <p:cNvSpPr txBox="1"/>
          <p:nvPr/>
        </p:nvSpPr>
        <p:spPr>
          <a:xfrm>
            <a:off x="5868144" y="906"/>
            <a:ext cx="32758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fr-FR" sz="800" dirty="0">
                <a:latin typeface="Helvetica 75 Bold" panose="020B0804020202020204" pitchFamily="34" charset="0"/>
              </a:rPr>
              <a:t>  </a:t>
            </a:r>
            <a:r>
              <a:rPr lang="fr-FR" sz="800" dirty="0">
                <a:solidFill>
                  <a:schemeClr val="tx1">
                    <a:alpha val="30000"/>
                  </a:schemeClr>
                </a:solidFill>
                <a:latin typeface="Helvetica 75 Bold" panose="020B0804020202020204" pitchFamily="34" charset="0"/>
              </a:rPr>
              <a:t>I</a:t>
            </a:r>
            <a:r>
              <a:rPr lang="fr-FR" sz="800" dirty="0">
                <a:solidFill>
                  <a:srgbClr val="FF6600"/>
                </a:solidFill>
                <a:latin typeface="Helvetica 75 Bold" panose="020B0804020202020204" pitchFamily="34" charset="0"/>
              </a:rPr>
              <a:t> </a:t>
            </a:r>
            <a:r>
              <a:rPr lang="fr-FR" sz="800" dirty="0" err="1">
                <a:solidFill>
                  <a:srgbClr val="FF6600">
                    <a:alpha val="30000"/>
                  </a:srgbClr>
                </a:solidFill>
                <a:latin typeface="Helvetica 75 Bold" panose="020B0804020202020204" pitchFamily="34" charset="0"/>
              </a:rPr>
              <a:t>Problem</a:t>
            </a:r>
            <a:r>
              <a:rPr lang="fr-FR" sz="800" dirty="0">
                <a:solidFill>
                  <a:srgbClr val="FF6600">
                    <a:alpha val="30000"/>
                  </a:srgbClr>
                </a:solidFill>
                <a:latin typeface="Helvetica 75 Bold" panose="020B0804020202020204" pitchFamily="34" charset="0"/>
              </a:rPr>
              <a:t> </a:t>
            </a:r>
            <a:r>
              <a:rPr lang="fr-FR" sz="800" dirty="0" err="1">
                <a:solidFill>
                  <a:srgbClr val="FF6600">
                    <a:alpha val="30000"/>
                  </a:srgbClr>
                </a:solidFill>
                <a:latin typeface="Helvetica 75 Bold" panose="020B0804020202020204" pitchFamily="34" charset="0"/>
              </a:rPr>
              <a:t>presentation</a:t>
            </a:r>
            <a:endParaRPr lang="fr-FR" sz="800" dirty="0">
              <a:solidFill>
                <a:srgbClr val="FF6600">
                  <a:alpha val="30000"/>
                </a:srgbClr>
              </a:solidFill>
              <a:latin typeface="Helvetica 75 Bold" panose="020B0804020202020204" pitchFamily="34" charset="0"/>
            </a:endParaRPr>
          </a:p>
          <a:p>
            <a:pPr lvl="0"/>
            <a:r>
              <a:rPr lang="fr-FR" sz="800" dirty="0">
                <a:latin typeface="Helvetica 75 Bold" panose="020B0804020202020204" pitchFamily="34" charset="0"/>
              </a:rPr>
              <a:t> </a:t>
            </a:r>
            <a:r>
              <a:rPr lang="fr-FR" sz="800" dirty="0">
                <a:solidFill>
                  <a:schemeClr val="tx1">
                    <a:alpha val="30000"/>
                  </a:schemeClr>
                </a:solidFill>
                <a:latin typeface="Helvetica 75 Bold" panose="020B0804020202020204" pitchFamily="34" charset="0"/>
              </a:rPr>
              <a:t>II </a:t>
            </a:r>
            <a:r>
              <a:rPr lang="en-GB" sz="800" dirty="0">
                <a:solidFill>
                  <a:srgbClr val="FF6600">
                    <a:alpha val="30000"/>
                  </a:srgbClr>
                </a:solidFill>
                <a:latin typeface="Helvetica 75 Bold" panose="020B0804020202020204" pitchFamily="34" charset="0"/>
              </a:rPr>
              <a:t>First approach: the standard formulation</a:t>
            </a:r>
            <a:endParaRPr lang="fr-FR" sz="800" dirty="0">
              <a:solidFill>
                <a:srgbClr val="FF6600">
                  <a:alpha val="30000"/>
                </a:srgbClr>
              </a:solidFill>
              <a:latin typeface="Helvetica 75 Bold" panose="020B0804020202020204" pitchFamily="34" charset="0"/>
            </a:endParaRPr>
          </a:p>
          <a:p>
            <a:pPr lvl="0"/>
            <a:r>
              <a:rPr lang="fr-FR" sz="800" dirty="0">
                <a:latin typeface="Helvetica 75 Bold" panose="020B0804020202020204" pitchFamily="34" charset="0"/>
              </a:rPr>
              <a:t>III </a:t>
            </a:r>
            <a:r>
              <a:rPr lang="fr-FR" sz="800" dirty="0">
                <a:solidFill>
                  <a:srgbClr val="FF6600"/>
                </a:solidFill>
                <a:latin typeface="Helvetica 75 Bold" panose="020B0804020202020204" pitchFamily="34" charset="0"/>
              </a:rPr>
              <a:t>Second </a:t>
            </a:r>
            <a:r>
              <a:rPr lang="fr-FR" sz="800" dirty="0" err="1">
                <a:solidFill>
                  <a:srgbClr val="FF6600"/>
                </a:solidFill>
                <a:latin typeface="Helvetica 75 Bold" panose="020B0804020202020204" pitchFamily="34" charset="0"/>
              </a:rPr>
              <a:t>approach</a:t>
            </a:r>
            <a:r>
              <a:rPr lang="fr-FR" sz="800" dirty="0">
                <a:solidFill>
                  <a:srgbClr val="FF6600"/>
                </a:solidFill>
                <a:latin typeface="Helvetica 75 Bold" panose="020B0804020202020204" pitchFamily="34" charset="0"/>
              </a:rPr>
              <a:t>: master-slave formulation</a:t>
            </a:r>
          </a:p>
          <a:p>
            <a:r>
              <a:rPr lang="fr-FR" sz="800" dirty="0">
                <a:solidFill>
                  <a:schemeClr val="tx1">
                    <a:alpha val="30000"/>
                  </a:schemeClr>
                </a:solidFill>
                <a:latin typeface="Helvetica 75 Bold" panose="020B0804020202020204" pitchFamily="34" charset="0"/>
              </a:rPr>
              <a:t>IV</a:t>
            </a:r>
            <a:r>
              <a:rPr lang="fr-FR" sz="800" dirty="0">
                <a:solidFill>
                  <a:srgbClr val="FF6600">
                    <a:alpha val="30000"/>
                  </a:srgbClr>
                </a:solidFill>
                <a:latin typeface="Helvetica 75 Bold" panose="020B0804020202020204" pitchFamily="34" charset="0"/>
              </a:rPr>
              <a:t> </a:t>
            </a:r>
            <a:r>
              <a:rPr lang="fr-FR" sz="800" dirty="0" err="1">
                <a:solidFill>
                  <a:srgbClr val="FF6600">
                    <a:alpha val="30000"/>
                  </a:srgbClr>
                </a:solidFill>
                <a:latin typeface="Helvetica 75 Bold" panose="020B0804020202020204" pitchFamily="34" charset="0"/>
              </a:rPr>
              <a:t>Valid</a:t>
            </a:r>
            <a:r>
              <a:rPr lang="fr-FR" sz="800" dirty="0">
                <a:solidFill>
                  <a:srgbClr val="FF6600">
                    <a:alpha val="30000"/>
                  </a:srgbClr>
                </a:solidFill>
                <a:latin typeface="Helvetica 75 Bold" panose="020B0804020202020204" pitchFamily="34" charset="0"/>
              </a:rPr>
              <a:t> </a:t>
            </a:r>
            <a:r>
              <a:rPr lang="fr-FR" sz="800" dirty="0" err="1">
                <a:solidFill>
                  <a:srgbClr val="FF6600">
                    <a:alpha val="30000"/>
                  </a:srgbClr>
                </a:solidFill>
                <a:latin typeface="Helvetica 75 Bold" panose="020B0804020202020204" pitchFamily="34" charset="0"/>
              </a:rPr>
              <a:t>inequalities</a:t>
            </a:r>
            <a:endParaRPr lang="fr-FR" sz="800" dirty="0">
              <a:solidFill>
                <a:srgbClr val="FF6600">
                  <a:alpha val="30000"/>
                </a:srgbClr>
              </a:solidFill>
              <a:latin typeface="Helvetica 75 Bold" panose="020B0804020202020204" pitchFamily="34" charset="0"/>
            </a:endParaRPr>
          </a:p>
          <a:p>
            <a:pPr lvl="0"/>
            <a:r>
              <a:rPr lang="fr-FR" sz="800" dirty="0">
                <a:solidFill>
                  <a:schemeClr val="tx1">
                    <a:alpha val="30000"/>
                  </a:schemeClr>
                </a:solidFill>
                <a:latin typeface="Helvetica 75 Bold" panose="020B0804020202020204" pitchFamily="34" charset="0"/>
              </a:rPr>
              <a:t>V</a:t>
            </a:r>
            <a:r>
              <a:rPr lang="fr-FR" sz="800" dirty="0">
                <a:latin typeface="Helvetica 75 Bold" panose="020B0804020202020204" pitchFamily="34" charset="0"/>
              </a:rPr>
              <a:t> </a:t>
            </a:r>
            <a:r>
              <a:rPr lang="fr-FR" sz="800" dirty="0" err="1">
                <a:solidFill>
                  <a:srgbClr val="FF6600">
                    <a:alpha val="30000"/>
                  </a:srgbClr>
                </a:solidFill>
                <a:latin typeface="Helvetica 75 Bold" panose="020B0804020202020204" pitchFamily="34" charset="0"/>
              </a:rPr>
              <a:t>Computational</a:t>
            </a:r>
            <a:r>
              <a:rPr lang="fr-FR" sz="800" dirty="0">
                <a:solidFill>
                  <a:srgbClr val="FF6600">
                    <a:alpha val="30000"/>
                  </a:srgbClr>
                </a:solidFill>
                <a:latin typeface="Helvetica 75 Bold" panose="020B0804020202020204" pitchFamily="34" charset="0"/>
              </a:rPr>
              <a:t> </a:t>
            </a:r>
            <a:r>
              <a:rPr lang="fr-FR" sz="800" dirty="0" err="1">
                <a:solidFill>
                  <a:srgbClr val="FF6600">
                    <a:alpha val="30000"/>
                  </a:srgbClr>
                </a:solidFill>
                <a:latin typeface="Helvetica 75 Bold" panose="020B0804020202020204" pitchFamily="34" charset="0"/>
              </a:rPr>
              <a:t>results</a:t>
            </a:r>
            <a:r>
              <a:rPr lang="fr-FR" sz="800" dirty="0">
                <a:solidFill>
                  <a:srgbClr val="FF6600">
                    <a:alpha val="30000"/>
                  </a:srgbClr>
                </a:solidFill>
                <a:latin typeface="Helvetica 75 Bold" panose="020B0804020202020204" pitchFamily="34" charset="0"/>
              </a:rPr>
              <a:t> and conclusion</a:t>
            </a:r>
            <a:endParaRPr lang="fr-FR" sz="800" dirty="0">
              <a:solidFill>
                <a:srgbClr val="FF6600">
                  <a:alpha val="30000"/>
                </a:srgbClr>
              </a:solidFill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245146" y="230043"/>
            <a:ext cx="3937296" cy="6217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defTabSz="514350">
              <a:lnSpc>
                <a:spcPct val="85000"/>
              </a:lnSpc>
              <a:spcAft>
                <a:spcPts val="0"/>
              </a:spcAft>
            </a:pPr>
            <a:r>
              <a:rPr lang="en-GB" sz="2400" dirty="0">
                <a:solidFill>
                  <a:srgbClr val="FF6600"/>
                </a:solidFill>
                <a:latin typeface="Helvetica 75 Bold" panose="020B0804020202020204" pitchFamily="34" charset="0"/>
              </a:rPr>
              <a:t>Branch and bound principle</a:t>
            </a:r>
          </a:p>
          <a:p>
            <a:endParaRPr lang="en-GB" dirty="0"/>
          </a:p>
        </p:txBody>
      </p:sp>
      <p:sp>
        <p:nvSpPr>
          <p:cNvPr id="2" name="Ellipse 1"/>
          <p:cNvSpPr/>
          <p:nvPr/>
        </p:nvSpPr>
        <p:spPr>
          <a:xfrm>
            <a:off x="4067944" y="615794"/>
            <a:ext cx="1008112" cy="96019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9" name="Ellipse 18"/>
          <p:cNvSpPr/>
          <p:nvPr/>
        </p:nvSpPr>
        <p:spPr>
          <a:xfrm>
            <a:off x="1496843" y="1889770"/>
            <a:ext cx="1008112" cy="96019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1" name="Ellipse 20"/>
          <p:cNvSpPr/>
          <p:nvPr/>
        </p:nvSpPr>
        <p:spPr>
          <a:xfrm>
            <a:off x="2516049" y="3219822"/>
            <a:ext cx="1008112" cy="96019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2" name="Ellipse 21"/>
          <p:cNvSpPr/>
          <p:nvPr/>
        </p:nvSpPr>
        <p:spPr>
          <a:xfrm>
            <a:off x="488731" y="3219822"/>
            <a:ext cx="1008112" cy="96019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ZoneTexte 7"/>
          <p:cNvSpPr txBox="1"/>
          <p:nvPr/>
        </p:nvSpPr>
        <p:spPr>
          <a:xfrm>
            <a:off x="4256048" y="942000"/>
            <a:ext cx="63190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latin typeface="Helvetica 55 Roman" panose="020B0604020202020204" pitchFamily="34" charset="0"/>
              </a:rPr>
              <a:t>432,3</a:t>
            </a:r>
          </a:p>
        </p:txBody>
      </p:sp>
      <p:sp>
        <p:nvSpPr>
          <p:cNvPr id="24" name="Ellipse 23"/>
          <p:cNvSpPr/>
          <p:nvPr/>
        </p:nvSpPr>
        <p:spPr>
          <a:xfrm>
            <a:off x="6333999" y="1889770"/>
            <a:ext cx="1008112" cy="96019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5" name="Ellipse 24"/>
          <p:cNvSpPr/>
          <p:nvPr/>
        </p:nvSpPr>
        <p:spPr>
          <a:xfrm>
            <a:off x="7353205" y="3219822"/>
            <a:ext cx="1008112" cy="96019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6" name="Ellipse 25"/>
          <p:cNvSpPr/>
          <p:nvPr/>
        </p:nvSpPr>
        <p:spPr>
          <a:xfrm>
            <a:off x="5325887" y="3219822"/>
            <a:ext cx="1008112" cy="96019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27" name="Connecteur droit 26"/>
          <p:cNvCxnSpPr>
            <a:stCxn id="2" idx="3"/>
            <a:endCxn id="19" idx="0"/>
          </p:cNvCxnSpPr>
          <p:nvPr/>
        </p:nvCxnSpPr>
        <p:spPr>
          <a:xfrm flipH="1">
            <a:off x="2000899" y="1435367"/>
            <a:ext cx="2214680" cy="45440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necteur droit 28"/>
          <p:cNvCxnSpPr>
            <a:stCxn id="2" idx="5"/>
            <a:endCxn id="24" idx="0"/>
          </p:cNvCxnSpPr>
          <p:nvPr/>
        </p:nvCxnSpPr>
        <p:spPr>
          <a:xfrm>
            <a:off x="4928421" y="1435367"/>
            <a:ext cx="1909634" cy="45440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Connecteur droit 30"/>
          <p:cNvCxnSpPr>
            <a:stCxn id="19" idx="3"/>
            <a:endCxn id="22" idx="0"/>
          </p:cNvCxnSpPr>
          <p:nvPr/>
        </p:nvCxnSpPr>
        <p:spPr>
          <a:xfrm flipH="1">
            <a:off x="992787" y="2709343"/>
            <a:ext cx="651691" cy="51047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21" name="Connecteur droit 5120"/>
          <p:cNvCxnSpPr>
            <a:stCxn id="19" idx="5"/>
            <a:endCxn id="21" idx="0"/>
          </p:cNvCxnSpPr>
          <p:nvPr/>
        </p:nvCxnSpPr>
        <p:spPr>
          <a:xfrm>
            <a:off x="2357320" y="2709343"/>
            <a:ext cx="662785" cy="51047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24" name="Connecteur droit 5123"/>
          <p:cNvCxnSpPr>
            <a:stCxn id="24" idx="3"/>
            <a:endCxn id="26" idx="0"/>
          </p:cNvCxnSpPr>
          <p:nvPr/>
        </p:nvCxnSpPr>
        <p:spPr>
          <a:xfrm flipH="1">
            <a:off x="5829943" y="2709343"/>
            <a:ext cx="651691" cy="51047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26" name="Connecteur droit 5125"/>
          <p:cNvCxnSpPr>
            <a:stCxn id="24" idx="5"/>
            <a:endCxn id="25" idx="0"/>
          </p:cNvCxnSpPr>
          <p:nvPr/>
        </p:nvCxnSpPr>
        <p:spPr>
          <a:xfrm>
            <a:off x="7194476" y="2709343"/>
            <a:ext cx="662785" cy="51047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29" name="ZoneTexte 5128"/>
          <p:cNvSpPr txBox="1"/>
          <p:nvPr/>
        </p:nvSpPr>
        <p:spPr>
          <a:xfrm>
            <a:off x="245146" y="834278"/>
            <a:ext cx="166103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err="1">
                <a:latin typeface="Helvetica 55 Roman" panose="020B0604020202020204" pitchFamily="34" charset="0"/>
              </a:rPr>
              <a:t>Upper</a:t>
            </a:r>
            <a:r>
              <a:rPr lang="fr-FR" dirty="0">
                <a:latin typeface="Helvetica 55 Roman" panose="020B0604020202020204" pitchFamily="34" charset="0"/>
              </a:rPr>
              <a:t> </a:t>
            </a:r>
            <a:r>
              <a:rPr lang="fr-FR" dirty="0" err="1">
                <a:latin typeface="Helvetica 55 Roman" panose="020B0604020202020204" pitchFamily="34" charset="0"/>
              </a:rPr>
              <a:t>bound</a:t>
            </a:r>
            <a:r>
              <a:rPr lang="fr-FR" dirty="0">
                <a:latin typeface="Helvetica 55 Roman" panose="020B0604020202020204" pitchFamily="34" charset="0"/>
              </a:rPr>
              <a:t> : +</a:t>
            </a:r>
            <a:r>
              <a:rPr lang="fr-FR" dirty="0" err="1">
                <a:latin typeface="Helvetica 55 Roman" panose="020B0604020202020204" pitchFamily="34" charset="0"/>
              </a:rPr>
              <a:t>inf</a:t>
            </a:r>
            <a:endParaRPr lang="fr-FR" dirty="0">
              <a:latin typeface="Helvetica 55 Roman" panose="020B0604020202020204" pitchFamily="34" charset="0"/>
            </a:endParaRPr>
          </a:p>
          <a:p>
            <a:r>
              <a:rPr lang="fr-FR" dirty="0" err="1">
                <a:latin typeface="Helvetica 55 Roman" panose="020B0604020202020204" pitchFamily="34" charset="0"/>
              </a:rPr>
              <a:t>Lower</a:t>
            </a:r>
            <a:r>
              <a:rPr lang="fr-FR" dirty="0">
                <a:latin typeface="Helvetica 55 Roman" panose="020B0604020202020204" pitchFamily="34" charset="0"/>
              </a:rPr>
              <a:t> </a:t>
            </a:r>
            <a:r>
              <a:rPr lang="fr-FR" dirty="0" err="1">
                <a:latin typeface="Helvetica 55 Roman" panose="020B0604020202020204" pitchFamily="34" charset="0"/>
              </a:rPr>
              <a:t>bound</a:t>
            </a:r>
            <a:r>
              <a:rPr lang="fr-FR" dirty="0">
                <a:latin typeface="Helvetica 55 Roman" panose="020B0604020202020204" pitchFamily="34" charset="0"/>
              </a:rPr>
              <a:t> : -</a:t>
            </a:r>
            <a:r>
              <a:rPr lang="fr-FR" dirty="0" err="1">
                <a:latin typeface="Helvetica 55 Roman" panose="020B0604020202020204" pitchFamily="34" charset="0"/>
              </a:rPr>
              <a:t>inf</a:t>
            </a:r>
            <a:endParaRPr lang="fr-FR" dirty="0">
              <a:latin typeface="Helvetica 55 Roman" panose="020B0604020202020204" pitchFamily="34" charset="0"/>
            </a:endParaRPr>
          </a:p>
        </p:txBody>
      </p:sp>
      <p:sp>
        <p:nvSpPr>
          <p:cNvPr id="45" name="ZoneTexte 44"/>
          <p:cNvSpPr txBox="1"/>
          <p:nvPr/>
        </p:nvSpPr>
        <p:spPr>
          <a:xfrm>
            <a:off x="245146" y="834278"/>
            <a:ext cx="181492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err="1">
                <a:latin typeface="Helvetica 55 Roman" panose="020B0604020202020204" pitchFamily="34" charset="0"/>
              </a:rPr>
              <a:t>Upper</a:t>
            </a:r>
            <a:r>
              <a:rPr lang="fr-FR" dirty="0">
                <a:latin typeface="Helvetica 55 Roman" panose="020B0604020202020204" pitchFamily="34" charset="0"/>
              </a:rPr>
              <a:t> </a:t>
            </a:r>
            <a:r>
              <a:rPr lang="fr-FR" dirty="0" err="1">
                <a:latin typeface="Helvetica 55 Roman" panose="020B0604020202020204" pitchFamily="34" charset="0"/>
              </a:rPr>
              <a:t>bound</a:t>
            </a:r>
            <a:r>
              <a:rPr lang="fr-FR" dirty="0">
                <a:latin typeface="Helvetica 55 Roman" panose="020B0604020202020204" pitchFamily="34" charset="0"/>
              </a:rPr>
              <a:t> : +</a:t>
            </a:r>
            <a:r>
              <a:rPr lang="fr-FR" dirty="0" err="1">
                <a:latin typeface="Helvetica 55 Roman" panose="020B0604020202020204" pitchFamily="34" charset="0"/>
              </a:rPr>
              <a:t>inf</a:t>
            </a:r>
            <a:endParaRPr lang="fr-FR" dirty="0">
              <a:latin typeface="Helvetica 55 Roman" panose="020B0604020202020204" pitchFamily="34" charset="0"/>
            </a:endParaRPr>
          </a:p>
          <a:p>
            <a:r>
              <a:rPr lang="fr-FR" dirty="0" err="1">
                <a:latin typeface="Helvetica 55 Roman" panose="020B0604020202020204" pitchFamily="34" charset="0"/>
              </a:rPr>
              <a:t>Lower</a:t>
            </a:r>
            <a:r>
              <a:rPr lang="fr-FR" dirty="0">
                <a:latin typeface="Helvetica 55 Roman" panose="020B0604020202020204" pitchFamily="34" charset="0"/>
              </a:rPr>
              <a:t> </a:t>
            </a:r>
            <a:r>
              <a:rPr lang="fr-FR" dirty="0" err="1">
                <a:latin typeface="Helvetica 55 Roman" panose="020B0604020202020204" pitchFamily="34" charset="0"/>
              </a:rPr>
              <a:t>bound</a:t>
            </a:r>
            <a:r>
              <a:rPr lang="fr-FR" dirty="0">
                <a:latin typeface="Helvetica 55 Roman" panose="020B0604020202020204" pitchFamily="34" charset="0"/>
              </a:rPr>
              <a:t> : 432,3</a:t>
            </a:r>
          </a:p>
        </p:txBody>
      </p:sp>
      <p:sp>
        <p:nvSpPr>
          <p:cNvPr id="5130" name="ZoneTexte 5129"/>
          <p:cNvSpPr txBox="1"/>
          <p:nvPr/>
        </p:nvSpPr>
        <p:spPr>
          <a:xfrm>
            <a:off x="3026976" y="1657402"/>
            <a:ext cx="64312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latin typeface="Helvetica 55 Roman" panose="020B0604020202020204" pitchFamily="34" charset="0"/>
              </a:rPr>
              <a:t>X</a:t>
            </a:r>
            <a:r>
              <a:rPr lang="fr-FR" baseline="-25000" dirty="0">
                <a:latin typeface="Helvetica 55 Roman" panose="020B0604020202020204" pitchFamily="34" charset="0"/>
              </a:rPr>
              <a:t>12</a:t>
            </a:r>
            <a:r>
              <a:rPr lang="fr-FR" dirty="0">
                <a:latin typeface="Helvetica 55 Roman" panose="020B0604020202020204" pitchFamily="34" charset="0"/>
              </a:rPr>
              <a:t>=1</a:t>
            </a:r>
          </a:p>
        </p:txBody>
      </p:sp>
      <p:sp>
        <p:nvSpPr>
          <p:cNvPr id="5131" name="ZoneTexte 5130"/>
          <p:cNvSpPr txBox="1"/>
          <p:nvPr/>
        </p:nvSpPr>
        <p:spPr>
          <a:xfrm>
            <a:off x="1684947" y="2226965"/>
            <a:ext cx="63190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latin typeface="Helvetica 55 Roman" panose="020B0604020202020204" pitchFamily="34" charset="0"/>
              </a:rPr>
              <a:t>433,7</a:t>
            </a:r>
          </a:p>
        </p:txBody>
      </p:sp>
      <p:sp>
        <p:nvSpPr>
          <p:cNvPr id="49" name="ZoneTexte 48"/>
          <p:cNvSpPr txBox="1"/>
          <p:nvPr/>
        </p:nvSpPr>
        <p:spPr>
          <a:xfrm>
            <a:off x="539552" y="2810693"/>
            <a:ext cx="57579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latin typeface="Helvetica 55 Roman" panose="020B0604020202020204" pitchFamily="34" charset="0"/>
              </a:rPr>
              <a:t>X</a:t>
            </a:r>
            <a:r>
              <a:rPr lang="fr-FR" baseline="-25000" dirty="0">
                <a:latin typeface="Helvetica 55 Roman" panose="020B0604020202020204" pitchFamily="34" charset="0"/>
              </a:rPr>
              <a:t>7</a:t>
            </a:r>
            <a:r>
              <a:rPr lang="fr-FR" dirty="0">
                <a:latin typeface="Helvetica 55 Roman" panose="020B0604020202020204" pitchFamily="34" charset="0"/>
              </a:rPr>
              <a:t>=1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E6112963-2AE3-45BA-908B-55331E89740E}"/>
              </a:ext>
            </a:extLst>
          </p:cNvPr>
          <p:cNvSpPr/>
          <p:nvPr/>
        </p:nvSpPr>
        <p:spPr>
          <a:xfrm>
            <a:off x="467544" y="4644000"/>
            <a:ext cx="1187364" cy="20004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GB" sz="800" dirty="0">
                <a:solidFill>
                  <a:schemeClr val="bg2"/>
                </a:solidFill>
              </a:rPr>
              <a:t>Vehicle routing in Python</a:t>
            </a:r>
          </a:p>
        </p:txBody>
      </p:sp>
    </p:spTree>
    <p:extLst>
      <p:ext uri="{BB962C8B-B14F-4D97-AF65-F5344CB8AC3E}">
        <p14:creationId xmlns:p14="http://schemas.microsoft.com/office/powerpoint/2010/main" val="1557894655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5129" grpId="0"/>
      <p:bldP spid="45" grpId="0"/>
      <p:bldP spid="5130" grpId="0"/>
      <p:bldP spid="5131" grpId="0"/>
      <p:bldP spid="49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7559824" y="0"/>
            <a:ext cx="1584176" cy="93610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ZoneTexte 3"/>
          <p:cNvSpPr txBox="1"/>
          <p:nvPr/>
        </p:nvSpPr>
        <p:spPr>
          <a:xfrm>
            <a:off x="5868144" y="906"/>
            <a:ext cx="32758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fr-FR" sz="800" dirty="0">
                <a:latin typeface="Helvetica 75 Bold" panose="020B0804020202020204" pitchFamily="34" charset="0"/>
              </a:rPr>
              <a:t>  </a:t>
            </a:r>
            <a:r>
              <a:rPr lang="fr-FR" sz="800" dirty="0">
                <a:solidFill>
                  <a:schemeClr val="tx1">
                    <a:alpha val="30000"/>
                  </a:schemeClr>
                </a:solidFill>
                <a:latin typeface="Helvetica 75 Bold" panose="020B0804020202020204" pitchFamily="34" charset="0"/>
              </a:rPr>
              <a:t>I</a:t>
            </a:r>
            <a:r>
              <a:rPr lang="fr-FR" sz="800" dirty="0">
                <a:solidFill>
                  <a:srgbClr val="FF6600"/>
                </a:solidFill>
                <a:latin typeface="Helvetica 75 Bold" panose="020B0804020202020204" pitchFamily="34" charset="0"/>
              </a:rPr>
              <a:t> </a:t>
            </a:r>
            <a:r>
              <a:rPr lang="fr-FR" sz="800" dirty="0" err="1">
                <a:solidFill>
                  <a:srgbClr val="FF6600">
                    <a:alpha val="30000"/>
                  </a:srgbClr>
                </a:solidFill>
                <a:latin typeface="Helvetica 75 Bold" panose="020B0804020202020204" pitchFamily="34" charset="0"/>
              </a:rPr>
              <a:t>Problem</a:t>
            </a:r>
            <a:r>
              <a:rPr lang="fr-FR" sz="800" dirty="0">
                <a:solidFill>
                  <a:srgbClr val="FF6600">
                    <a:alpha val="30000"/>
                  </a:srgbClr>
                </a:solidFill>
                <a:latin typeface="Helvetica 75 Bold" panose="020B0804020202020204" pitchFamily="34" charset="0"/>
              </a:rPr>
              <a:t> </a:t>
            </a:r>
            <a:r>
              <a:rPr lang="fr-FR" sz="800" dirty="0" err="1">
                <a:solidFill>
                  <a:srgbClr val="FF6600">
                    <a:alpha val="30000"/>
                  </a:srgbClr>
                </a:solidFill>
                <a:latin typeface="Helvetica 75 Bold" panose="020B0804020202020204" pitchFamily="34" charset="0"/>
              </a:rPr>
              <a:t>presentation</a:t>
            </a:r>
            <a:endParaRPr lang="fr-FR" sz="800" dirty="0">
              <a:solidFill>
                <a:srgbClr val="FF6600">
                  <a:alpha val="30000"/>
                </a:srgbClr>
              </a:solidFill>
              <a:latin typeface="Helvetica 75 Bold" panose="020B0804020202020204" pitchFamily="34" charset="0"/>
            </a:endParaRPr>
          </a:p>
          <a:p>
            <a:pPr lvl="0"/>
            <a:r>
              <a:rPr lang="fr-FR" sz="800" dirty="0">
                <a:latin typeface="Helvetica 75 Bold" panose="020B0804020202020204" pitchFamily="34" charset="0"/>
              </a:rPr>
              <a:t> </a:t>
            </a:r>
            <a:r>
              <a:rPr lang="fr-FR" sz="800" dirty="0">
                <a:solidFill>
                  <a:schemeClr val="tx1">
                    <a:alpha val="30000"/>
                  </a:schemeClr>
                </a:solidFill>
                <a:latin typeface="Helvetica 75 Bold" panose="020B0804020202020204" pitchFamily="34" charset="0"/>
              </a:rPr>
              <a:t>II </a:t>
            </a:r>
            <a:r>
              <a:rPr lang="en-GB" sz="800" dirty="0">
                <a:solidFill>
                  <a:srgbClr val="FF6600">
                    <a:alpha val="30000"/>
                  </a:srgbClr>
                </a:solidFill>
                <a:latin typeface="Helvetica 75 Bold" panose="020B0804020202020204" pitchFamily="34" charset="0"/>
              </a:rPr>
              <a:t>First approach: the standard formulation</a:t>
            </a:r>
            <a:endParaRPr lang="fr-FR" sz="800" dirty="0">
              <a:solidFill>
                <a:srgbClr val="FF6600">
                  <a:alpha val="30000"/>
                </a:srgbClr>
              </a:solidFill>
              <a:latin typeface="Helvetica 75 Bold" panose="020B0804020202020204" pitchFamily="34" charset="0"/>
            </a:endParaRPr>
          </a:p>
          <a:p>
            <a:pPr lvl="0"/>
            <a:r>
              <a:rPr lang="fr-FR" sz="800" dirty="0">
                <a:latin typeface="Helvetica 75 Bold" panose="020B0804020202020204" pitchFamily="34" charset="0"/>
              </a:rPr>
              <a:t>III </a:t>
            </a:r>
            <a:r>
              <a:rPr lang="fr-FR" sz="800" dirty="0">
                <a:solidFill>
                  <a:srgbClr val="FF6600"/>
                </a:solidFill>
                <a:latin typeface="Helvetica 75 Bold" panose="020B0804020202020204" pitchFamily="34" charset="0"/>
              </a:rPr>
              <a:t>Second </a:t>
            </a:r>
            <a:r>
              <a:rPr lang="fr-FR" sz="800" dirty="0" err="1">
                <a:solidFill>
                  <a:srgbClr val="FF6600"/>
                </a:solidFill>
                <a:latin typeface="Helvetica 75 Bold" panose="020B0804020202020204" pitchFamily="34" charset="0"/>
              </a:rPr>
              <a:t>approach</a:t>
            </a:r>
            <a:r>
              <a:rPr lang="fr-FR" sz="800" dirty="0">
                <a:solidFill>
                  <a:srgbClr val="FF6600"/>
                </a:solidFill>
                <a:latin typeface="Helvetica 75 Bold" panose="020B0804020202020204" pitchFamily="34" charset="0"/>
              </a:rPr>
              <a:t>: master-slave formulation</a:t>
            </a:r>
          </a:p>
          <a:p>
            <a:r>
              <a:rPr lang="fr-FR" sz="800" dirty="0">
                <a:solidFill>
                  <a:schemeClr val="tx1">
                    <a:alpha val="30000"/>
                  </a:schemeClr>
                </a:solidFill>
                <a:latin typeface="Helvetica 75 Bold" panose="020B0804020202020204" pitchFamily="34" charset="0"/>
              </a:rPr>
              <a:t>IV</a:t>
            </a:r>
            <a:r>
              <a:rPr lang="fr-FR" sz="800" dirty="0">
                <a:solidFill>
                  <a:srgbClr val="FF6600">
                    <a:alpha val="30000"/>
                  </a:srgbClr>
                </a:solidFill>
                <a:latin typeface="Helvetica 75 Bold" panose="020B0804020202020204" pitchFamily="34" charset="0"/>
              </a:rPr>
              <a:t> </a:t>
            </a:r>
            <a:r>
              <a:rPr lang="fr-FR" sz="800" dirty="0" err="1">
                <a:solidFill>
                  <a:srgbClr val="FF6600">
                    <a:alpha val="30000"/>
                  </a:srgbClr>
                </a:solidFill>
                <a:latin typeface="Helvetica 75 Bold" panose="020B0804020202020204" pitchFamily="34" charset="0"/>
              </a:rPr>
              <a:t>Valid</a:t>
            </a:r>
            <a:r>
              <a:rPr lang="fr-FR" sz="800" dirty="0">
                <a:solidFill>
                  <a:srgbClr val="FF6600">
                    <a:alpha val="30000"/>
                  </a:srgbClr>
                </a:solidFill>
                <a:latin typeface="Helvetica 75 Bold" panose="020B0804020202020204" pitchFamily="34" charset="0"/>
              </a:rPr>
              <a:t> </a:t>
            </a:r>
            <a:r>
              <a:rPr lang="fr-FR" sz="800" dirty="0" err="1">
                <a:solidFill>
                  <a:srgbClr val="FF6600">
                    <a:alpha val="30000"/>
                  </a:srgbClr>
                </a:solidFill>
                <a:latin typeface="Helvetica 75 Bold" panose="020B0804020202020204" pitchFamily="34" charset="0"/>
              </a:rPr>
              <a:t>inequalities</a:t>
            </a:r>
            <a:endParaRPr lang="fr-FR" sz="800" dirty="0">
              <a:solidFill>
                <a:srgbClr val="FF6600">
                  <a:alpha val="30000"/>
                </a:srgbClr>
              </a:solidFill>
              <a:latin typeface="Helvetica 75 Bold" panose="020B0804020202020204" pitchFamily="34" charset="0"/>
            </a:endParaRPr>
          </a:p>
          <a:p>
            <a:pPr lvl="0"/>
            <a:r>
              <a:rPr lang="fr-FR" sz="800" dirty="0">
                <a:solidFill>
                  <a:schemeClr val="tx1">
                    <a:alpha val="30000"/>
                  </a:schemeClr>
                </a:solidFill>
                <a:latin typeface="Helvetica 75 Bold" panose="020B0804020202020204" pitchFamily="34" charset="0"/>
              </a:rPr>
              <a:t>V</a:t>
            </a:r>
            <a:r>
              <a:rPr lang="fr-FR" sz="800" dirty="0">
                <a:latin typeface="Helvetica 75 Bold" panose="020B0804020202020204" pitchFamily="34" charset="0"/>
              </a:rPr>
              <a:t> </a:t>
            </a:r>
            <a:r>
              <a:rPr lang="fr-FR" sz="800" dirty="0" err="1">
                <a:solidFill>
                  <a:srgbClr val="FF6600">
                    <a:alpha val="30000"/>
                  </a:srgbClr>
                </a:solidFill>
                <a:latin typeface="Helvetica 75 Bold" panose="020B0804020202020204" pitchFamily="34" charset="0"/>
              </a:rPr>
              <a:t>Computational</a:t>
            </a:r>
            <a:r>
              <a:rPr lang="fr-FR" sz="800" dirty="0">
                <a:solidFill>
                  <a:srgbClr val="FF6600">
                    <a:alpha val="30000"/>
                  </a:srgbClr>
                </a:solidFill>
                <a:latin typeface="Helvetica 75 Bold" panose="020B0804020202020204" pitchFamily="34" charset="0"/>
              </a:rPr>
              <a:t> </a:t>
            </a:r>
            <a:r>
              <a:rPr lang="fr-FR" sz="800" dirty="0" err="1">
                <a:solidFill>
                  <a:srgbClr val="FF6600">
                    <a:alpha val="30000"/>
                  </a:srgbClr>
                </a:solidFill>
                <a:latin typeface="Helvetica 75 Bold" panose="020B0804020202020204" pitchFamily="34" charset="0"/>
              </a:rPr>
              <a:t>results</a:t>
            </a:r>
            <a:r>
              <a:rPr lang="fr-FR" sz="800" dirty="0">
                <a:solidFill>
                  <a:srgbClr val="FF6600">
                    <a:alpha val="30000"/>
                  </a:srgbClr>
                </a:solidFill>
                <a:latin typeface="Helvetica 75 Bold" panose="020B0804020202020204" pitchFamily="34" charset="0"/>
              </a:rPr>
              <a:t> and conclusion</a:t>
            </a:r>
            <a:endParaRPr lang="fr-FR" sz="800" dirty="0">
              <a:solidFill>
                <a:srgbClr val="FF6600">
                  <a:alpha val="30000"/>
                </a:srgbClr>
              </a:solidFill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245146" y="230043"/>
            <a:ext cx="3937296" cy="4062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defTabSz="514350">
              <a:lnSpc>
                <a:spcPct val="85000"/>
              </a:lnSpc>
              <a:spcAft>
                <a:spcPts val="0"/>
              </a:spcAft>
            </a:pPr>
            <a:r>
              <a:rPr lang="en-GB" sz="2400" dirty="0">
                <a:solidFill>
                  <a:srgbClr val="FF6600"/>
                </a:solidFill>
                <a:latin typeface="Helvetica 75 Bold" panose="020B0804020202020204" pitchFamily="34" charset="0"/>
              </a:rPr>
              <a:t>Branch and bound principle</a:t>
            </a:r>
          </a:p>
        </p:txBody>
      </p:sp>
      <p:sp>
        <p:nvSpPr>
          <p:cNvPr id="2" name="Ellipse 1"/>
          <p:cNvSpPr/>
          <p:nvPr/>
        </p:nvSpPr>
        <p:spPr>
          <a:xfrm>
            <a:off x="4067944" y="615794"/>
            <a:ext cx="1008112" cy="96019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9" name="Ellipse 18"/>
          <p:cNvSpPr/>
          <p:nvPr/>
        </p:nvSpPr>
        <p:spPr>
          <a:xfrm>
            <a:off x="1496843" y="1889770"/>
            <a:ext cx="1008112" cy="96019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1" name="Ellipse 20"/>
          <p:cNvSpPr/>
          <p:nvPr/>
        </p:nvSpPr>
        <p:spPr>
          <a:xfrm>
            <a:off x="2516049" y="3219822"/>
            <a:ext cx="1008112" cy="96019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2" name="Ellipse 21"/>
          <p:cNvSpPr/>
          <p:nvPr/>
        </p:nvSpPr>
        <p:spPr>
          <a:xfrm>
            <a:off x="488731" y="3219822"/>
            <a:ext cx="1008112" cy="96019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ZoneTexte 7"/>
          <p:cNvSpPr txBox="1"/>
          <p:nvPr/>
        </p:nvSpPr>
        <p:spPr>
          <a:xfrm>
            <a:off x="4256048" y="942000"/>
            <a:ext cx="63190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latin typeface="Helvetica 55 Roman" panose="020B0604020202020204" pitchFamily="34" charset="0"/>
              </a:rPr>
              <a:t>432,3</a:t>
            </a:r>
          </a:p>
        </p:txBody>
      </p:sp>
      <p:sp>
        <p:nvSpPr>
          <p:cNvPr id="24" name="Ellipse 23"/>
          <p:cNvSpPr/>
          <p:nvPr/>
        </p:nvSpPr>
        <p:spPr>
          <a:xfrm>
            <a:off x="6333999" y="1889770"/>
            <a:ext cx="1008112" cy="96019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5" name="Ellipse 24"/>
          <p:cNvSpPr/>
          <p:nvPr/>
        </p:nvSpPr>
        <p:spPr>
          <a:xfrm>
            <a:off x="7353205" y="3219822"/>
            <a:ext cx="1008112" cy="96019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6" name="Ellipse 25"/>
          <p:cNvSpPr/>
          <p:nvPr/>
        </p:nvSpPr>
        <p:spPr>
          <a:xfrm>
            <a:off x="5325887" y="3219822"/>
            <a:ext cx="1008112" cy="96019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27" name="Connecteur droit 26"/>
          <p:cNvCxnSpPr>
            <a:stCxn id="2" idx="3"/>
            <a:endCxn id="19" idx="0"/>
          </p:cNvCxnSpPr>
          <p:nvPr/>
        </p:nvCxnSpPr>
        <p:spPr>
          <a:xfrm flipH="1">
            <a:off x="2000899" y="1435367"/>
            <a:ext cx="2214680" cy="45440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necteur droit 28"/>
          <p:cNvCxnSpPr>
            <a:stCxn id="2" idx="5"/>
            <a:endCxn id="24" idx="0"/>
          </p:cNvCxnSpPr>
          <p:nvPr/>
        </p:nvCxnSpPr>
        <p:spPr>
          <a:xfrm>
            <a:off x="4928421" y="1435367"/>
            <a:ext cx="1909634" cy="45440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Connecteur droit 30"/>
          <p:cNvCxnSpPr>
            <a:stCxn id="19" idx="3"/>
            <a:endCxn id="22" idx="0"/>
          </p:cNvCxnSpPr>
          <p:nvPr/>
        </p:nvCxnSpPr>
        <p:spPr>
          <a:xfrm flipH="1">
            <a:off x="992787" y="2709343"/>
            <a:ext cx="651691" cy="51047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21" name="Connecteur droit 5120"/>
          <p:cNvCxnSpPr>
            <a:stCxn id="19" idx="5"/>
            <a:endCxn id="21" idx="0"/>
          </p:cNvCxnSpPr>
          <p:nvPr/>
        </p:nvCxnSpPr>
        <p:spPr>
          <a:xfrm>
            <a:off x="2357320" y="2709343"/>
            <a:ext cx="662785" cy="51047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24" name="Connecteur droit 5123"/>
          <p:cNvCxnSpPr>
            <a:stCxn id="24" idx="3"/>
            <a:endCxn id="26" idx="0"/>
          </p:cNvCxnSpPr>
          <p:nvPr/>
        </p:nvCxnSpPr>
        <p:spPr>
          <a:xfrm flipH="1">
            <a:off x="5829943" y="2709343"/>
            <a:ext cx="651691" cy="51047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26" name="Connecteur droit 5125"/>
          <p:cNvCxnSpPr>
            <a:stCxn id="24" idx="5"/>
            <a:endCxn id="25" idx="0"/>
          </p:cNvCxnSpPr>
          <p:nvPr/>
        </p:nvCxnSpPr>
        <p:spPr>
          <a:xfrm>
            <a:off x="7194476" y="2709343"/>
            <a:ext cx="662785" cy="51047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30" name="ZoneTexte 5129"/>
          <p:cNvSpPr txBox="1"/>
          <p:nvPr/>
        </p:nvSpPr>
        <p:spPr>
          <a:xfrm>
            <a:off x="3026976" y="1657402"/>
            <a:ext cx="64312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latin typeface="Helvetica 55 Roman" panose="020B0604020202020204" pitchFamily="34" charset="0"/>
              </a:rPr>
              <a:t>X</a:t>
            </a:r>
            <a:r>
              <a:rPr lang="fr-FR" baseline="-25000" dirty="0">
                <a:latin typeface="Helvetica 55 Roman" panose="020B0604020202020204" pitchFamily="34" charset="0"/>
              </a:rPr>
              <a:t>12</a:t>
            </a:r>
            <a:r>
              <a:rPr lang="fr-FR" dirty="0">
                <a:latin typeface="Helvetica 55 Roman" panose="020B0604020202020204" pitchFamily="34" charset="0"/>
              </a:rPr>
              <a:t>=1</a:t>
            </a:r>
          </a:p>
        </p:txBody>
      </p:sp>
      <p:sp>
        <p:nvSpPr>
          <p:cNvPr id="5131" name="ZoneTexte 5130"/>
          <p:cNvSpPr txBox="1"/>
          <p:nvPr/>
        </p:nvSpPr>
        <p:spPr>
          <a:xfrm>
            <a:off x="1684947" y="2226965"/>
            <a:ext cx="63190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latin typeface="Helvetica 55 Roman" panose="020B0604020202020204" pitchFamily="34" charset="0"/>
              </a:rPr>
              <a:t>433,7</a:t>
            </a:r>
          </a:p>
        </p:txBody>
      </p:sp>
      <p:sp>
        <p:nvSpPr>
          <p:cNvPr id="49" name="ZoneTexte 48"/>
          <p:cNvSpPr txBox="1"/>
          <p:nvPr/>
        </p:nvSpPr>
        <p:spPr>
          <a:xfrm>
            <a:off x="539552" y="2810693"/>
            <a:ext cx="57579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latin typeface="Helvetica 55 Roman" panose="020B0604020202020204" pitchFamily="34" charset="0"/>
              </a:rPr>
              <a:t>X</a:t>
            </a:r>
            <a:r>
              <a:rPr lang="fr-FR" baseline="-25000" dirty="0">
                <a:latin typeface="Helvetica 55 Roman" panose="020B0604020202020204" pitchFamily="34" charset="0"/>
              </a:rPr>
              <a:t>7</a:t>
            </a:r>
            <a:r>
              <a:rPr lang="fr-FR" dirty="0">
                <a:latin typeface="Helvetica 55 Roman" panose="020B0604020202020204" pitchFamily="34" charset="0"/>
              </a:rPr>
              <a:t>=1</a:t>
            </a:r>
          </a:p>
        </p:txBody>
      </p:sp>
      <p:sp>
        <p:nvSpPr>
          <p:cNvPr id="50" name="ZoneTexte 49"/>
          <p:cNvSpPr txBox="1"/>
          <p:nvPr/>
        </p:nvSpPr>
        <p:spPr>
          <a:xfrm>
            <a:off x="2786676" y="2810692"/>
            <a:ext cx="57579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latin typeface="Helvetica 55 Roman" panose="020B0604020202020204" pitchFamily="34" charset="0"/>
              </a:rPr>
              <a:t>X</a:t>
            </a:r>
            <a:r>
              <a:rPr lang="fr-FR" baseline="-25000" dirty="0">
                <a:latin typeface="Helvetica 55 Roman" panose="020B0604020202020204" pitchFamily="34" charset="0"/>
              </a:rPr>
              <a:t>7</a:t>
            </a:r>
            <a:r>
              <a:rPr lang="fr-FR" dirty="0">
                <a:latin typeface="Helvetica 55 Roman" panose="020B0604020202020204" pitchFamily="34" charset="0"/>
              </a:rPr>
              <a:t>=0</a:t>
            </a:r>
          </a:p>
        </p:txBody>
      </p:sp>
      <p:sp>
        <p:nvSpPr>
          <p:cNvPr id="28" name="ZoneTexte 27"/>
          <p:cNvSpPr txBox="1"/>
          <p:nvPr/>
        </p:nvSpPr>
        <p:spPr>
          <a:xfrm>
            <a:off x="245146" y="832418"/>
            <a:ext cx="181492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err="1">
                <a:latin typeface="Helvetica 55 Roman" panose="020B0604020202020204" pitchFamily="34" charset="0"/>
              </a:rPr>
              <a:t>Upper</a:t>
            </a:r>
            <a:r>
              <a:rPr lang="fr-FR" dirty="0">
                <a:latin typeface="Helvetica 55 Roman" panose="020B0604020202020204" pitchFamily="34" charset="0"/>
              </a:rPr>
              <a:t> </a:t>
            </a:r>
            <a:r>
              <a:rPr lang="fr-FR" dirty="0" err="1">
                <a:latin typeface="Helvetica 55 Roman" panose="020B0604020202020204" pitchFamily="34" charset="0"/>
              </a:rPr>
              <a:t>bound</a:t>
            </a:r>
            <a:r>
              <a:rPr lang="fr-FR" dirty="0">
                <a:latin typeface="Helvetica 55 Roman" panose="020B0604020202020204" pitchFamily="34" charset="0"/>
              </a:rPr>
              <a:t> : +</a:t>
            </a:r>
            <a:r>
              <a:rPr lang="fr-FR" dirty="0" err="1">
                <a:latin typeface="Helvetica 55 Roman" panose="020B0604020202020204" pitchFamily="34" charset="0"/>
              </a:rPr>
              <a:t>inf</a:t>
            </a:r>
            <a:endParaRPr lang="fr-FR" dirty="0">
              <a:latin typeface="Helvetica 55 Roman" panose="020B0604020202020204" pitchFamily="34" charset="0"/>
            </a:endParaRPr>
          </a:p>
          <a:p>
            <a:r>
              <a:rPr lang="fr-FR" dirty="0" err="1">
                <a:latin typeface="Helvetica 55 Roman" panose="020B0604020202020204" pitchFamily="34" charset="0"/>
              </a:rPr>
              <a:t>Lower</a:t>
            </a:r>
            <a:r>
              <a:rPr lang="fr-FR" dirty="0">
                <a:latin typeface="Helvetica 55 Roman" panose="020B0604020202020204" pitchFamily="34" charset="0"/>
              </a:rPr>
              <a:t> </a:t>
            </a:r>
            <a:r>
              <a:rPr lang="fr-FR" dirty="0" err="1">
                <a:latin typeface="Helvetica 55 Roman" panose="020B0604020202020204" pitchFamily="34" charset="0"/>
              </a:rPr>
              <a:t>bound</a:t>
            </a:r>
            <a:r>
              <a:rPr lang="fr-FR" dirty="0">
                <a:latin typeface="Helvetica 55 Roman" panose="020B0604020202020204" pitchFamily="34" charset="0"/>
              </a:rPr>
              <a:t> : 432,3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751375" y="3546028"/>
            <a:ext cx="48282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latin typeface="Helvetica 55 Roman" panose="020B0604020202020204" pitchFamily="34" charset="0"/>
              </a:rPr>
              <a:t>436</a:t>
            </a:r>
          </a:p>
        </p:txBody>
      </p:sp>
      <p:sp>
        <p:nvSpPr>
          <p:cNvPr id="30" name="ZoneTexte 29"/>
          <p:cNvSpPr txBox="1"/>
          <p:nvPr/>
        </p:nvSpPr>
        <p:spPr>
          <a:xfrm>
            <a:off x="245146" y="832418"/>
            <a:ext cx="181492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err="1">
                <a:latin typeface="Helvetica 55 Roman" panose="020B0604020202020204" pitchFamily="34" charset="0"/>
              </a:rPr>
              <a:t>Upper</a:t>
            </a:r>
            <a:r>
              <a:rPr lang="fr-FR" dirty="0">
                <a:latin typeface="Helvetica 55 Roman" panose="020B0604020202020204" pitchFamily="34" charset="0"/>
              </a:rPr>
              <a:t> </a:t>
            </a:r>
            <a:r>
              <a:rPr lang="fr-FR" dirty="0" err="1">
                <a:latin typeface="Helvetica 55 Roman" panose="020B0604020202020204" pitchFamily="34" charset="0"/>
              </a:rPr>
              <a:t>bound</a:t>
            </a:r>
            <a:r>
              <a:rPr lang="fr-FR" dirty="0">
                <a:latin typeface="Helvetica 55 Roman" panose="020B0604020202020204" pitchFamily="34" charset="0"/>
              </a:rPr>
              <a:t> : 436</a:t>
            </a:r>
          </a:p>
          <a:p>
            <a:r>
              <a:rPr lang="fr-FR" dirty="0" err="1">
                <a:latin typeface="Helvetica 55 Roman" panose="020B0604020202020204" pitchFamily="34" charset="0"/>
              </a:rPr>
              <a:t>Lower</a:t>
            </a:r>
            <a:r>
              <a:rPr lang="fr-FR" dirty="0">
                <a:latin typeface="Helvetica 55 Roman" panose="020B0604020202020204" pitchFamily="34" charset="0"/>
              </a:rPr>
              <a:t> </a:t>
            </a:r>
            <a:r>
              <a:rPr lang="fr-FR" dirty="0" err="1">
                <a:latin typeface="Helvetica 55 Roman" panose="020B0604020202020204" pitchFamily="34" charset="0"/>
              </a:rPr>
              <a:t>bound</a:t>
            </a:r>
            <a:r>
              <a:rPr lang="fr-FR" dirty="0">
                <a:latin typeface="Helvetica 55 Roman" panose="020B0604020202020204" pitchFamily="34" charset="0"/>
              </a:rPr>
              <a:t> : 432,3</a:t>
            </a:r>
          </a:p>
        </p:txBody>
      </p:sp>
      <p:sp>
        <p:nvSpPr>
          <p:cNvPr id="5" name="ZoneTexte 4"/>
          <p:cNvSpPr txBox="1"/>
          <p:nvPr/>
        </p:nvSpPr>
        <p:spPr>
          <a:xfrm>
            <a:off x="2520399" y="3546027"/>
            <a:ext cx="103105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err="1">
                <a:latin typeface="Helvetica 55 Roman" panose="020B0604020202020204" pitchFamily="34" charset="0"/>
              </a:rPr>
              <a:t>Unfeasible</a:t>
            </a:r>
            <a:endParaRPr lang="fr-FR" dirty="0">
              <a:latin typeface="Helvetica 55 Roman" panose="020B0604020202020204" pitchFamily="34" charset="0"/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A5910D35-5314-41DF-B09C-9F1B0049EA76}"/>
              </a:ext>
            </a:extLst>
          </p:cNvPr>
          <p:cNvSpPr/>
          <p:nvPr/>
        </p:nvSpPr>
        <p:spPr>
          <a:xfrm>
            <a:off x="467544" y="4644000"/>
            <a:ext cx="1187364" cy="20004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GB" sz="800" dirty="0">
                <a:solidFill>
                  <a:schemeClr val="bg2"/>
                </a:solidFill>
              </a:rPr>
              <a:t>Vehicle routing in Python</a:t>
            </a:r>
          </a:p>
        </p:txBody>
      </p:sp>
    </p:spTree>
    <p:extLst>
      <p:ext uri="{BB962C8B-B14F-4D97-AF65-F5344CB8AC3E}">
        <p14:creationId xmlns:p14="http://schemas.microsoft.com/office/powerpoint/2010/main" val="2057292110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1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1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3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2" grpId="0" animBg="1"/>
      <p:bldP spid="50" grpId="0"/>
      <p:bldP spid="28" grpId="0"/>
      <p:bldP spid="3" grpId="0"/>
      <p:bldP spid="30" grpId="0"/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251520" y="222310"/>
            <a:ext cx="1829347" cy="7001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defTabSz="514350">
              <a:lnSpc>
                <a:spcPct val="85000"/>
              </a:lnSpc>
              <a:spcAft>
                <a:spcPts val="0"/>
              </a:spcAft>
            </a:pPr>
            <a:r>
              <a:rPr lang="en-GB" sz="3000" dirty="0">
                <a:solidFill>
                  <a:srgbClr val="FF6600"/>
                </a:solidFill>
                <a:latin typeface="Helvetica 75 Bold" panose="020B0804020202020204" pitchFamily="34" charset="0"/>
              </a:rPr>
              <a:t>Summary</a:t>
            </a:r>
          </a:p>
          <a:p>
            <a:endParaRPr lang="fr-FR" dirty="0"/>
          </a:p>
        </p:txBody>
      </p:sp>
      <p:sp>
        <p:nvSpPr>
          <p:cNvPr id="6" name="Rectangle 5"/>
          <p:cNvSpPr/>
          <p:nvPr/>
        </p:nvSpPr>
        <p:spPr>
          <a:xfrm>
            <a:off x="7544792" y="104354"/>
            <a:ext cx="1584176" cy="93610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ZoneTexte 4"/>
          <p:cNvSpPr txBox="1"/>
          <p:nvPr/>
        </p:nvSpPr>
        <p:spPr>
          <a:xfrm>
            <a:off x="972369" y="1347614"/>
            <a:ext cx="7149256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GB" sz="1800" dirty="0">
                <a:solidFill>
                  <a:srgbClr val="FF6600"/>
                </a:solidFill>
                <a:latin typeface="Helvetica 75 Bold" panose="020B0804020202020204" pitchFamily="34" charset="0"/>
              </a:rPr>
              <a:t>  </a:t>
            </a:r>
            <a:r>
              <a:rPr lang="en-GB" sz="1800" dirty="0">
                <a:latin typeface="Helvetica 75 Bold" panose="020B0804020202020204" pitchFamily="34" charset="0"/>
              </a:rPr>
              <a:t>I</a:t>
            </a:r>
            <a:r>
              <a:rPr lang="en-GB" sz="1800" dirty="0">
                <a:solidFill>
                  <a:srgbClr val="FF6600"/>
                </a:solidFill>
                <a:latin typeface="Helvetica 75 Bold" panose="020B0804020202020204" pitchFamily="34" charset="0"/>
              </a:rPr>
              <a:t> Problem presentation</a:t>
            </a:r>
          </a:p>
          <a:p>
            <a:pPr lvl="0"/>
            <a:endParaRPr lang="en-GB" sz="1800" dirty="0">
              <a:solidFill>
                <a:srgbClr val="FF6600"/>
              </a:solidFill>
              <a:latin typeface="Helvetica 75 Bold" panose="020B0804020202020204" pitchFamily="34" charset="0"/>
            </a:endParaRPr>
          </a:p>
          <a:p>
            <a:pPr lvl="0"/>
            <a:r>
              <a:rPr lang="en-GB" sz="1800" dirty="0">
                <a:latin typeface="Helvetica 75 Bold" panose="020B0804020202020204" pitchFamily="34" charset="0"/>
              </a:rPr>
              <a:t> II </a:t>
            </a:r>
            <a:r>
              <a:rPr lang="en-GB" sz="1800" dirty="0">
                <a:solidFill>
                  <a:srgbClr val="FF6600"/>
                </a:solidFill>
                <a:latin typeface="Helvetica 75 Bold" panose="020B0804020202020204" pitchFamily="34" charset="0"/>
              </a:rPr>
              <a:t>First approach: the standard formulation</a:t>
            </a:r>
          </a:p>
          <a:p>
            <a:pPr lvl="0"/>
            <a:endParaRPr lang="en-GB" sz="1800" dirty="0">
              <a:solidFill>
                <a:srgbClr val="FF6600"/>
              </a:solidFill>
              <a:latin typeface="Helvetica 75 Bold" panose="020B0804020202020204" pitchFamily="34" charset="0"/>
            </a:endParaRPr>
          </a:p>
          <a:p>
            <a:pPr lvl="0"/>
            <a:r>
              <a:rPr lang="en-GB" sz="1800" dirty="0">
                <a:latin typeface="Helvetica 75 Bold" panose="020B0804020202020204" pitchFamily="34" charset="0"/>
              </a:rPr>
              <a:t>III </a:t>
            </a:r>
            <a:r>
              <a:rPr lang="en-GB" sz="1800" dirty="0">
                <a:solidFill>
                  <a:srgbClr val="FF6600"/>
                </a:solidFill>
                <a:latin typeface="Helvetica 75 Bold" panose="020B0804020202020204" pitchFamily="34" charset="0"/>
              </a:rPr>
              <a:t>Second approach: master-slave formulation</a:t>
            </a:r>
          </a:p>
          <a:p>
            <a:pPr lvl="0"/>
            <a:endParaRPr lang="en-GB" sz="1800" dirty="0">
              <a:solidFill>
                <a:srgbClr val="FF6600"/>
              </a:solidFill>
              <a:latin typeface="Helvetica 75 Bold" panose="020B0804020202020204" pitchFamily="34" charset="0"/>
            </a:endParaRPr>
          </a:p>
          <a:p>
            <a:pPr lvl="0"/>
            <a:r>
              <a:rPr lang="en-GB" sz="1800" dirty="0">
                <a:latin typeface="Helvetica 75 Bold" panose="020B0804020202020204" pitchFamily="34" charset="0"/>
              </a:rPr>
              <a:t>IV</a:t>
            </a:r>
            <a:r>
              <a:rPr lang="en-GB" sz="1800" dirty="0">
                <a:solidFill>
                  <a:srgbClr val="FF6600"/>
                </a:solidFill>
                <a:latin typeface="Helvetica 75 Bold" panose="020B0804020202020204" pitchFamily="34" charset="0"/>
              </a:rPr>
              <a:t> Valid inequalities</a:t>
            </a:r>
          </a:p>
          <a:p>
            <a:pPr lvl="0"/>
            <a:endParaRPr lang="en-GB" sz="1800" dirty="0">
              <a:solidFill>
                <a:srgbClr val="FF6600"/>
              </a:solidFill>
              <a:latin typeface="Helvetica 75 Bold" panose="020B0804020202020204" pitchFamily="34" charset="0"/>
            </a:endParaRPr>
          </a:p>
          <a:p>
            <a:pPr lvl="0"/>
            <a:r>
              <a:rPr lang="en-GB" sz="1800" dirty="0">
                <a:latin typeface="Helvetica 75 Bold" panose="020B0804020202020204" pitchFamily="34" charset="0"/>
              </a:rPr>
              <a:t>V </a:t>
            </a:r>
            <a:r>
              <a:rPr lang="en-GB" sz="1800" dirty="0">
                <a:solidFill>
                  <a:srgbClr val="FF6600"/>
                </a:solidFill>
                <a:latin typeface="Helvetica 75 Bold" panose="020B0804020202020204" pitchFamily="34" charset="0"/>
              </a:rPr>
              <a:t>Computational results and conclusion</a:t>
            </a:r>
          </a:p>
          <a:p>
            <a:endParaRPr lang="en-GB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595B27D2-C253-43C7-BB50-D537AF548453}"/>
              </a:ext>
            </a:extLst>
          </p:cNvPr>
          <p:cNvSpPr/>
          <p:nvPr/>
        </p:nvSpPr>
        <p:spPr>
          <a:xfrm>
            <a:off x="467544" y="4644000"/>
            <a:ext cx="1187364" cy="20004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GB" sz="800" dirty="0">
                <a:solidFill>
                  <a:schemeClr val="bg2"/>
                </a:solidFill>
              </a:rPr>
              <a:t>Vehicle routing in Python</a:t>
            </a:r>
          </a:p>
        </p:txBody>
      </p:sp>
    </p:spTree>
    <p:extLst>
      <p:ext uri="{BB962C8B-B14F-4D97-AF65-F5344CB8AC3E}">
        <p14:creationId xmlns:p14="http://schemas.microsoft.com/office/powerpoint/2010/main" val="1345351420"/>
      </p:ext>
    </p:extLst>
  </p:cSld>
  <p:clrMapOvr>
    <a:masterClrMapping/>
  </p:clrMapOvr>
  <p:transition spd="med">
    <p:fad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7559824" y="0"/>
            <a:ext cx="1584176" cy="93610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ZoneTexte 3"/>
          <p:cNvSpPr txBox="1"/>
          <p:nvPr/>
        </p:nvSpPr>
        <p:spPr>
          <a:xfrm>
            <a:off x="5868144" y="906"/>
            <a:ext cx="32758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fr-FR" sz="800" dirty="0">
                <a:latin typeface="Helvetica 75 Bold" panose="020B0804020202020204" pitchFamily="34" charset="0"/>
              </a:rPr>
              <a:t>  </a:t>
            </a:r>
            <a:r>
              <a:rPr lang="fr-FR" sz="800" dirty="0">
                <a:solidFill>
                  <a:schemeClr val="tx1">
                    <a:alpha val="30000"/>
                  </a:schemeClr>
                </a:solidFill>
                <a:latin typeface="Helvetica 75 Bold" panose="020B0804020202020204" pitchFamily="34" charset="0"/>
              </a:rPr>
              <a:t>I</a:t>
            </a:r>
            <a:r>
              <a:rPr lang="fr-FR" sz="800" dirty="0">
                <a:solidFill>
                  <a:srgbClr val="FF6600"/>
                </a:solidFill>
                <a:latin typeface="Helvetica 75 Bold" panose="020B0804020202020204" pitchFamily="34" charset="0"/>
              </a:rPr>
              <a:t> </a:t>
            </a:r>
            <a:r>
              <a:rPr lang="fr-FR" sz="800" dirty="0" err="1">
                <a:solidFill>
                  <a:srgbClr val="FF6600">
                    <a:alpha val="30000"/>
                  </a:srgbClr>
                </a:solidFill>
                <a:latin typeface="Helvetica 75 Bold" panose="020B0804020202020204" pitchFamily="34" charset="0"/>
              </a:rPr>
              <a:t>Problem</a:t>
            </a:r>
            <a:r>
              <a:rPr lang="fr-FR" sz="800" dirty="0">
                <a:solidFill>
                  <a:srgbClr val="FF6600">
                    <a:alpha val="30000"/>
                  </a:srgbClr>
                </a:solidFill>
                <a:latin typeface="Helvetica 75 Bold" panose="020B0804020202020204" pitchFamily="34" charset="0"/>
              </a:rPr>
              <a:t> </a:t>
            </a:r>
            <a:r>
              <a:rPr lang="fr-FR" sz="800" dirty="0" err="1">
                <a:solidFill>
                  <a:srgbClr val="FF6600">
                    <a:alpha val="30000"/>
                  </a:srgbClr>
                </a:solidFill>
                <a:latin typeface="Helvetica 75 Bold" panose="020B0804020202020204" pitchFamily="34" charset="0"/>
              </a:rPr>
              <a:t>presentation</a:t>
            </a:r>
            <a:endParaRPr lang="fr-FR" sz="800" dirty="0">
              <a:solidFill>
                <a:srgbClr val="FF6600">
                  <a:alpha val="30000"/>
                </a:srgbClr>
              </a:solidFill>
              <a:latin typeface="Helvetica 75 Bold" panose="020B0804020202020204" pitchFamily="34" charset="0"/>
            </a:endParaRPr>
          </a:p>
          <a:p>
            <a:pPr lvl="0"/>
            <a:r>
              <a:rPr lang="fr-FR" sz="800" dirty="0">
                <a:latin typeface="Helvetica 75 Bold" panose="020B0804020202020204" pitchFamily="34" charset="0"/>
              </a:rPr>
              <a:t> </a:t>
            </a:r>
            <a:r>
              <a:rPr lang="fr-FR" sz="800" dirty="0">
                <a:solidFill>
                  <a:schemeClr val="tx1">
                    <a:alpha val="30000"/>
                  </a:schemeClr>
                </a:solidFill>
                <a:latin typeface="Helvetica 75 Bold" panose="020B0804020202020204" pitchFamily="34" charset="0"/>
              </a:rPr>
              <a:t>II </a:t>
            </a:r>
            <a:r>
              <a:rPr lang="en-GB" sz="800" dirty="0">
                <a:solidFill>
                  <a:srgbClr val="FF6600">
                    <a:alpha val="30000"/>
                  </a:srgbClr>
                </a:solidFill>
                <a:latin typeface="Helvetica 75 Bold" panose="020B0804020202020204" pitchFamily="34" charset="0"/>
              </a:rPr>
              <a:t>First approach: the standard formulation</a:t>
            </a:r>
            <a:endParaRPr lang="fr-FR" sz="800" dirty="0">
              <a:solidFill>
                <a:srgbClr val="FF6600">
                  <a:alpha val="30000"/>
                </a:srgbClr>
              </a:solidFill>
              <a:latin typeface="Helvetica 75 Bold" panose="020B0804020202020204" pitchFamily="34" charset="0"/>
            </a:endParaRPr>
          </a:p>
          <a:p>
            <a:pPr lvl="0"/>
            <a:r>
              <a:rPr lang="fr-FR" sz="800" dirty="0">
                <a:latin typeface="Helvetica 75 Bold" panose="020B0804020202020204" pitchFamily="34" charset="0"/>
              </a:rPr>
              <a:t>III </a:t>
            </a:r>
            <a:r>
              <a:rPr lang="fr-FR" sz="800" dirty="0">
                <a:solidFill>
                  <a:srgbClr val="FF6600"/>
                </a:solidFill>
                <a:latin typeface="Helvetica 75 Bold" panose="020B0804020202020204" pitchFamily="34" charset="0"/>
              </a:rPr>
              <a:t>Second </a:t>
            </a:r>
            <a:r>
              <a:rPr lang="fr-FR" sz="800" dirty="0" err="1">
                <a:solidFill>
                  <a:srgbClr val="FF6600"/>
                </a:solidFill>
                <a:latin typeface="Helvetica 75 Bold" panose="020B0804020202020204" pitchFamily="34" charset="0"/>
              </a:rPr>
              <a:t>approach</a:t>
            </a:r>
            <a:r>
              <a:rPr lang="fr-FR" sz="800" dirty="0">
                <a:solidFill>
                  <a:srgbClr val="FF6600"/>
                </a:solidFill>
                <a:latin typeface="Helvetica 75 Bold" panose="020B0804020202020204" pitchFamily="34" charset="0"/>
              </a:rPr>
              <a:t>: master-slave formulation</a:t>
            </a:r>
          </a:p>
          <a:p>
            <a:r>
              <a:rPr lang="fr-FR" sz="800" dirty="0">
                <a:solidFill>
                  <a:schemeClr val="tx1">
                    <a:alpha val="30000"/>
                  </a:schemeClr>
                </a:solidFill>
                <a:latin typeface="Helvetica 75 Bold" panose="020B0804020202020204" pitchFamily="34" charset="0"/>
              </a:rPr>
              <a:t>IV</a:t>
            </a:r>
            <a:r>
              <a:rPr lang="fr-FR" sz="800" dirty="0">
                <a:solidFill>
                  <a:srgbClr val="FF6600">
                    <a:alpha val="30000"/>
                  </a:srgbClr>
                </a:solidFill>
                <a:latin typeface="Helvetica 75 Bold" panose="020B0804020202020204" pitchFamily="34" charset="0"/>
              </a:rPr>
              <a:t> </a:t>
            </a:r>
            <a:r>
              <a:rPr lang="fr-FR" sz="800" dirty="0" err="1">
                <a:solidFill>
                  <a:srgbClr val="FF6600">
                    <a:alpha val="30000"/>
                  </a:srgbClr>
                </a:solidFill>
                <a:latin typeface="Helvetica 75 Bold" panose="020B0804020202020204" pitchFamily="34" charset="0"/>
              </a:rPr>
              <a:t>Valid</a:t>
            </a:r>
            <a:r>
              <a:rPr lang="fr-FR" sz="800" dirty="0">
                <a:solidFill>
                  <a:srgbClr val="FF6600">
                    <a:alpha val="30000"/>
                  </a:srgbClr>
                </a:solidFill>
                <a:latin typeface="Helvetica 75 Bold" panose="020B0804020202020204" pitchFamily="34" charset="0"/>
              </a:rPr>
              <a:t> </a:t>
            </a:r>
            <a:r>
              <a:rPr lang="fr-FR" sz="800" dirty="0" err="1">
                <a:solidFill>
                  <a:srgbClr val="FF6600">
                    <a:alpha val="30000"/>
                  </a:srgbClr>
                </a:solidFill>
                <a:latin typeface="Helvetica 75 Bold" panose="020B0804020202020204" pitchFamily="34" charset="0"/>
              </a:rPr>
              <a:t>inequalities</a:t>
            </a:r>
            <a:endParaRPr lang="fr-FR" sz="800" dirty="0">
              <a:solidFill>
                <a:srgbClr val="FF6600">
                  <a:alpha val="30000"/>
                </a:srgbClr>
              </a:solidFill>
              <a:latin typeface="Helvetica 75 Bold" panose="020B0804020202020204" pitchFamily="34" charset="0"/>
            </a:endParaRPr>
          </a:p>
          <a:p>
            <a:pPr lvl="0"/>
            <a:r>
              <a:rPr lang="fr-FR" sz="800" dirty="0">
                <a:solidFill>
                  <a:schemeClr val="tx1">
                    <a:alpha val="30000"/>
                  </a:schemeClr>
                </a:solidFill>
                <a:latin typeface="Helvetica 75 Bold" panose="020B0804020202020204" pitchFamily="34" charset="0"/>
              </a:rPr>
              <a:t>V</a:t>
            </a:r>
            <a:r>
              <a:rPr lang="fr-FR" sz="800" dirty="0">
                <a:latin typeface="Helvetica 75 Bold" panose="020B0804020202020204" pitchFamily="34" charset="0"/>
              </a:rPr>
              <a:t> </a:t>
            </a:r>
            <a:r>
              <a:rPr lang="fr-FR" sz="800" dirty="0" err="1">
                <a:solidFill>
                  <a:srgbClr val="FF6600">
                    <a:alpha val="30000"/>
                  </a:srgbClr>
                </a:solidFill>
                <a:latin typeface="Helvetica 75 Bold" panose="020B0804020202020204" pitchFamily="34" charset="0"/>
              </a:rPr>
              <a:t>Computational</a:t>
            </a:r>
            <a:r>
              <a:rPr lang="fr-FR" sz="800" dirty="0">
                <a:solidFill>
                  <a:srgbClr val="FF6600">
                    <a:alpha val="30000"/>
                  </a:srgbClr>
                </a:solidFill>
                <a:latin typeface="Helvetica 75 Bold" panose="020B0804020202020204" pitchFamily="34" charset="0"/>
              </a:rPr>
              <a:t> </a:t>
            </a:r>
            <a:r>
              <a:rPr lang="fr-FR" sz="800" dirty="0" err="1">
                <a:solidFill>
                  <a:srgbClr val="FF6600">
                    <a:alpha val="30000"/>
                  </a:srgbClr>
                </a:solidFill>
                <a:latin typeface="Helvetica 75 Bold" panose="020B0804020202020204" pitchFamily="34" charset="0"/>
              </a:rPr>
              <a:t>results</a:t>
            </a:r>
            <a:r>
              <a:rPr lang="fr-FR" sz="800" dirty="0">
                <a:solidFill>
                  <a:srgbClr val="FF6600">
                    <a:alpha val="30000"/>
                  </a:srgbClr>
                </a:solidFill>
                <a:latin typeface="Helvetica 75 Bold" panose="020B0804020202020204" pitchFamily="34" charset="0"/>
              </a:rPr>
              <a:t> and conclusion</a:t>
            </a:r>
            <a:endParaRPr lang="fr-FR" sz="800" dirty="0">
              <a:solidFill>
                <a:srgbClr val="FF6600">
                  <a:alpha val="30000"/>
                </a:srgbClr>
              </a:solidFill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245146" y="230043"/>
            <a:ext cx="3937296" cy="4062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defTabSz="514350">
              <a:lnSpc>
                <a:spcPct val="85000"/>
              </a:lnSpc>
              <a:spcAft>
                <a:spcPts val="0"/>
              </a:spcAft>
            </a:pPr>
            <a:r>
              <a:rPr lang="en-GB" sz="2400" dirty="0">
                <a:solidFill>
                  <a:srgbClr val="FF6600"/>
                </a:solidFill>
                <a:latin typeface="Helvetica 75 Bold" panose="020B0804020202020204" pitchFamily="34" charset="0"/>
              </a:rPr>
              <a:t>Branch and bound principle</a:t>
            </a:r>
          </a:p>
        </p:txBody>
      </p:sp>
      <p:sp>
        <p:nvSpPr>
          <p:cNvPr id="2" name="Ellipse 1"/>
          <p:cNvSpPr/>
          <p:nvPr/>
        </p:nvSpPr>
        <p:spPr>
          <a:xfrm>
            <a:off x="4067944" y="615794"/>
            <a:ext cx="1008112" cy="96019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9" name="Ellipse 18"/>
          <p:cNvSpPr/>
          <p:nvPr/>
        </p:nvSpPr>
        <p:spPr>
          <a:xfrm>
            <a:off x="1496843" y="1889770"/>
            <a:ext cx="1008112" cy="96019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1" name="Ellipse 20"/>
          <p:cNvSpPr/>
          <p:nvPr/>
        </p:nvSpPr>
        <p:spPr>
          <a:xfrm>
            <a:off x="2516049" y="3219822"/>
            <a:ext cx="1008112" cy="960190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2" name="Ellipse 21"/>
          <p:cNvSpPr/>
          <p:nvPr/>
        </p:nvSpPr>
        <p:spPr>
          <a:xfrm>
            <a:off x="488731" y="3219822"/>
            <a:ext cx="1008112" cy="960190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ZoneTexte 7"/>
          <p:cNvSpPr txBox="1"/>
          <p:nvPr/>
        </p:nvSpPr>
        <p:spPr>
          <a:xfrm>
            <a:off x="4256048" y="942000"/>
            <a:ext cx="63190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latin typeface="Helvetica 55 Roman" panose="020B0604020202020204" pitchFamily="34" charset="0"/>
              </a:rPr>
              <a:t>432,3</a:t>
            </a:r>
          </a:p>
        </p:txBody>
      </p:sp>
      <p:sp>
        <p:nvSpPr>
          <p:cNvPr id="24" name="Ellipse 23"/>
          <p:cNvSpPr/>
          <p:nvPr/>
        </p:nvSpPr>
        <p:spPr>
          <a:xfrm>
            <a:off x="6333999" y="1889770"/>
            <a:ext cx="1008112" cy="96019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5" name="Ellipse 24"/>
          <p:cNvSpPr/>
          <p:nvPr/>
        </p:nvSpPr>
        <p:spPr>
          <a:xfrm>
            <a:off x="7353205" y="3219822"/>
            <a:ext cx="1008112" cy="96019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6" name="Ellipse 25"/>
          <p:cNvSpPr/>
          <p:nvPr/>
        </p:nvSpPr>
        <p:spPr>
          <a:xfrm>
            <a:off x="5325887" y="3219822"/>
            <a:ext cx="1008112" cy="96019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27" name="Connecteur droit 26"/>
          <p:cNvCxnSpPr>
            <a:stCxn id="2" idx="3"/>
            <a:endCxn id="19" idx="0"/>
          </p:cNvCxnSpPr>
          <p:nvPr/>
        </p:nvCxnSpPr>
        <p:spPr>
          <a:xfrm flipH="1">
            <a:off x="2000899" y="1435367"/>
            <a:ext cx="2214680" cy="45440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necteur droit 28"/>
          <p:cNvCxnSpPr>
            <a:stCxn id="2" idx="5"/>
            <a:endCxn id="24" idx="0"/>
          </p:cNvCxnSpPr>
          <p:nvPr/>
        </p:nvCxnSpPr>
        <p:spPr>
          <a:xfrm>
            <a:off x="4928421" y="1435367"/>
            <a:ext cx="1909634" cy="45440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Connecteur droit 30"/>
          <p:cNvCxnSpPr>
            <a:stCxn id="19" idx="3"/>
            <a:endCxn id="22" idx="0"/>
          </p:cNvCxnSpPr>
          <p:nvPr/>
        </p:nvCxnSpPr>
        <p:spPr>
          <a:xfrm flipH="1">
            <a:off x="992787" y="2709343"/>
            <a:ext cx="651691" cy="51047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21" name="Connecteur droit 5120"/>
          <p:cNvCxnSpPr>
            <a:stCxn id="19" idx="5"/>
            <a:endCxn id="21" idx="0"/>
          </p:cNvCxnSpPr>
          <p:nvPr/>
        </p:nvCxnSpPr>
        <p:spPr>
          <a:xfrm>
            <a:off x="2357320" y="2709343"/>
            <a:ext cx="662785" cy="51047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24" name="Connecteur droit 5123"/>
          <p:cNvCxnSpPr>
            <a:stCxn id="24" idx="3"/>
            <a:endCxn id="26" idx="0"/>
          </p:cNvCxnSpPr>
          <p:nvPr/>
        </p:nvCxnSpPr>
        <p:spPr>
          <a:xfrm flipH="1">
            <a:off x="5829943" y="2709343"/>
            <a:ext cx="651691" cy="51047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26" name="Connecteur droit 5125"/>
          <p:cNvCxnSpPr>
            <a:stCxn id="24" idx="5"/>
            <a:endCxn id="25" idx="0"/>
          </p:cNvCxnSpPr>
          <p:nvPr/>
        </p:nvCxnSpPr>
        <p:spPr>
          <a:xfrm>
            <a:off x="7194476" y="2709343"/>
            <a:ext cx="662785" cy="51047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30" name="ZoneTexte 5129"/>
          <p:cNvSpPr txBox="1"/>
          <p:nvPr/>
        </p:nvSpPr>
        <p:spPr>
          <a:xfrm>
            <a:off x="3026976" y="1657402"/>
            <a:ext cx="64312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latin typeface="Helvetica 55 Roman" panose="020B0604020202020204" pitchFamily="34" charset="0"/>
              </a:rPr>
              <a:t>X</a:t>
            </a:r>
            <a:r>
              <a:rPr lang="fr-FR" baseline="-25000" dirty="0">
                <a:latin typeface="Helvetica 55 Roman" panose="020B0604020202020204" pitchFamily="34" charset="0"/>
              </a:rPr>
              <a:t>12</a:t>
            </a:r>
            <a:r>
              <a:rPr lang="fr-FR" dirty="0">
                <a:latin typeface="Helvetica 55 Roman" panose="020B0604020202020204" pitchFamily="34" charset="0"/>
              </a:rPr>
              <a:t>=1</a:t>
            </a:r>
          </a:p>
        </p:txBody>
      </p:sp>
      <p:sp>
        <p:nvSpPr>
          <p:cNvPr id="47" name="ZoneTexte 46"/>
          <p:cNvSpPr txBox="1"/>
          <p:nvPr/>
        </p:nvSpPr>
        <p:spPr>
          <a:xfrm>
            <a:off x="5227995" y="1657402"/>
            <a:ext cx="64312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latin typeface="Helvetica 55 Roman" panose="020B0604020202020204" pitchFamily="34" charset="0"/>
              </a:rPr>
              <a:t>X</a:t>
            </a:r>
            <a:r>
              <a:rPr lang="fr-FR" baseline="-25000" dirty="0">
                <a:latin typeface="Helvetica 55 Roman" panose="020B0604020202020204" pitchFamily="34" charset="0"/>
              </a:rPr>
              <a:t>12</a:t>
            </a:r>
            <a:r>
              <a:rPr lang="fr-FR" dirty="0">
                <a:latin typeface="Helvetica 55 Roman" panose="020B0604020202020204" pitchFamily="34" charset="0"/>
              </a:rPr>
              <a:t>=0</a:t>
            </a:r>
          </a:p>
        </p:txBody>
      </p:sp>
      <p:sp>
        <p:nvSpPr>
          <p:cNvPr id="5131" name="ZoneTexte 5130"/>
          <p:cNvSpPr txBox="1"/>
          <p:nvPr/>
        </p:nvSpPr>
        <p:spPr>
          <a:xfrm>
            <a:off x="1684947" y="2226965"/>
            <a:ext cx="63190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latin typeface="Helvetica 55 Roman" panose="020B0604020202020204" pitchFamily="34" charset="0"/>
              </a:rPr>
              <a:t>433,7</a:t>
            </a:r>
          </a:p>
        </p:txBody>
      </p:sp>
      <p:sp>
        <p:nvSpPr>
          <p:cNvPr id="49" name="ZoneTexte 48"/>
          <p:cNvSpPr txBox="1"/>
          <p:nvPr/>
        </p:nvSpPr>
        <p:spPr>
          <a:xfrm>
            <a:off x="539552" y="2810693"/>
            <a:ext cx="57579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latin typeface="Helvetica 55 Roman" panose="020B0604020202020204" pitchFamily="34" charset="0"/>
              </a:rPr>
              <a:t>X</a:t>
            </a:r>
            <a:r>
              <a:rPr lang="fr-FR" baseline="-25000" dirty="0">
                <a:latin typeface="Helvetica 55 Roman" panose="020B0604020202020204" pitchFamily="34" charset="0"/>
              </a:rPr>
              <a:t>7</a:t>
            </a:r>
            <a:r>
              <a:rPr lang="fr-FR" dirty="0">
                <a:latin typeface="Helvetica 55 Roman" panose="020B0604020202020204" pitchFamily="34" charset="0"/>
              </a:rPr>
              <a:t>=1</a:t>
            </a:r>
          </a:p>
        </p:txBody>
      </p:sp>
      <p:sp>
        <p:nvSpPr>
          <p:cNvPr id="50" name="ZoneTexte 49"/>
          <p:cNvSpPr txBox="1"/>
          <p:nvPr/>
        </p:nvSpPr>
        <p:spPr>
          <a:xfrm>
            <a:off x="2786676" y="2810692"/>
            <a:ext cx="57579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latin typeface="Helvetica 55 Roman" panose="020B0604020202020204" pitchFamily="34" charset="0"/>
              </a:rPr>
              <a:t>X</a:t>
            </a:r>
            <a:r>
              <a:rPr lang="fr-FR" baseline="-25000" dirty="0">
                <a:latin typeface="Helvetica 55 Roman" panose="020B0604020202020204" pitchFamily="34" charset="0"/>
              </a:rPr>
              <a:t>7</a:t>
            </a:r>
            <a:r>
              <a:rPr lang="fr-FR" dirty="0">
                <a:latin typeface="Helvetica 55 Roman" panose="020B0604020202020204" pitchFamily="34" charset="0"/>
              </a:rPr>
              <a:t>=0</a:t>
            </a:r>
          </a:p>
        </p:txBody>
      </p:sp>
      <p:sp>
        <p:nvSpPr>
          <p:cNvPr id="28" name="ZoneTexte 27"/>
          <p:cNvSpPr txBox="1"/>
          <p:nvPr/>
        </p:nvSpPr>
        <p:spPr>
          <a:xfrm>
            <a:off x="245146" y="832418"/>
            <a:ext cx="181492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err="1">
                <a:latin typeface="Helvetica 55 Roman" panose="020B0604020202020204" pitchFamily="34" charset="0"/>
              </a:rPr>
              <a:t>Upper</a:t>
            </a:r>
            <a:r>
              <a:rPr lang="fr-FR" dirty="0">
                <a:latin typeface="Helvetica 55 Roman" panose="020B0604020202020204" pitchFamily="34" charset="0"/>
              </a:rPr>
              <a:t> </a:t>
            </a:r>
            <a:r>
              <a:rPr lang="fr-FR" dirty="0" err="1">
                <a:latin typeface="Helvetica 55 Roman" panose="020B0604020202020204" pitchFamily="34" charset="0"/>
              </a:rPr>
              <a:t>bound</a:t>
            </a:r>
            <a:r>
              <a:rPr lang="fr-FR" dirty="0">
                <a:latin typeface="Helvetica 55 Roman" panose="020B0604020202020204" pitchFamily="34" charset="0"/>
              </a:rPr>
              <a:t> : 436</a:t>
            </a:r>
          </a:p>
          <a:p>
            <a:r>
              <a:rPr lang="fr-FR" dirty="0" err="1">
                <a:latin typeface="Helvetica 55 Roman" panose="020B0604020202020204" pitchFamily="34" charset="0"/>
              </a:rPr>
              <a:t>Lower</a:t>
            </a:r>
            <a:r>
              <a:rPr lang="fr-FR" dirty="0">
                <a:latin typeface="Helvetica 55 Roman" panose="020B0604020202020204" pitchFamily="34" charset="0"/>
              </a:rPr>
              <a:t> </a:t>
            </a:r>
            <a:r>
              <a:rPr lang="fr-FR" dirty="0" err="1">
                <a:latin typeface="Helvetica 55 Roman" panose="020B0604020202020204" pitchFamily="34" charset="0"/>
              </a:rPr>
              <a:t>bound</a:t>
            </a:r>
            <a:r>
              <a:rPr lang="fr-FR" dirty="0">
                <a:latin typeface="Helvetica 55 Roman" panose="020B0604020202020204" pitchFamily="34" charset="0"/>
              </a:rPr>
              <a:t> : 432,3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751375" y="3546028"/>
            <a:ext cx="48282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latin typeface="Helvetica 55 Roman" panose="020B0604020202020204" pitchFamily="34" charset="0"/>
              </a:rPr>
              <a:t>436</a:t>
            </a:r>
          </a:p>
        </p:txBody>
      </p:sp>
      <p:sp>
        <p:nvSpPr>
          <p:cNvPr id="32" name="ZoneTexte 31"/>
          <p:cNvSpPr txBox="1"/>
          <p:nvPr/>
        </p:nvSpPr>
        <p:spPr>
          <a:xfrm>
            <a:off x="6522103" y="2226965"/>
            <a:ext cx="63190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latin typeface="Helvetica 55 Roman" panose="020B0604020202020204" pitchFamily="34" charset="0"/>
              </a:rPr>
              <a:t>432,8</a:t>
            </a:r>
          </a:p>
        </p:txBody>
      </p:sp>
      <p:sp>
        <p:nvSpPr>
          <p:cNvPr id="33" name="ZoneTexte 32"/>
          <p:cNvSpPr txBox="1"/>
          <p:nvPr/>
        </p:nvSpPr>
        <p:spPr>
          <a:xfrm>
            <a:off x="245144" y="832418"/>
            <a:ext cx="181492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err="1">
                <a:latin typeface="Helvetica 55 Roman" panose="020B0604020202020204" pitchFamily="34" charset="0"/>
              </a:rPr>
              <a:t>Upper</a:t>
            </a:r>
            <a:r>
              <a:rPr lang="fr-FR" dirty="0">
                <a:latin typeface="Helvetica 55 Roman" panose="020B0604020202020204" pitchFamily="34" charset="0"/>
              </a:rPr>
              <a:t> </a:t>
            </a:r>
            <a:r>
              <a:rPr lang="fr-FR" dirty="0" err="1">
                <a:latin typeface="Helvetica 55 Roman" panose="020B0604020202020204" pitchFamily="34" charset="0"/>
              </a:rPr>
              <a:t>bound</a:t>
            </a:r>
            <a:r>
              <a:rPr lang="fr-FR" dirty="0">
                <a:latin typeface="Helvetica 55 Roman" panose="020B0604020202020204" pitchFamily="34" charset="0"/>
              </a:rPr>
              <a:t> : 436</a:t>
            </a:r>
          </a:p>
          <a:p>
            <a:r>
              <a:rPr lang="fr-FR" dirty="0" err="1">
                <a:latin typeface="Helvetica 55 Roman" panose="020B0604020202020204" pitchFamily="34" charset="0"/>
              </a:rPr>
              <a:t>Lower</a:t>
            </a:r>
            <a:r>
              <a:rPr lang="fr-FR" dirty="0">
                <a:latin typeface="Helvetica 55 Roman" panose="020B0604020202020204" pitchFamily="34" charset="0"/>
              </a:rPr>
              <a:t> </a:t>
            </a:r>
            <a:r>
              <a:rPr lang="fr-FR" dirty="0" err="1">
                <a:latin typeface="Helvetica 55 Roman" panose="020B0604020202020204" pitchFamily="34" charset="0"/>
              </a:rPr>
              <a:t>bound</a:t>
            </a:r>
            <a:r>
              <a:rPr lang="fr-FR" dirty="0">
                <a:latin typeface="Helvetica 55 Roman" panose="020B0604020202020204" pitchFamily="34" charset="0"/>
              </a:rPr>
              <a:t> : 432,8</a:t>
            </a:r>
          </a:p>
        </p:txBody>
      </p:sp>
      <p:sp>
        <p:nvSpPr>
          <p:cNvPr id="34" name="ZoneTexte 33"/>
          <p:cNvSpPr txBox="1"/>
          <p:nvPr/>
        </p:nvSpPr>
        <p:spPr>
          <a:xfrm>
            <a:off x="5531150" y="2810693"/>
            <a:ext cx="57579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latin typeface="Helvetica 55 Roman" panose="020B0604020202020204" pitchFamily="34" charset="0"/>
              </a:rPr>
              <a:t>X</a:t>
            </a:r>
            <a:r>
              <a:rPr lang="fr-FR" baseline="-25000" dirty="0">
                <a:latin typeface="Helvetica 55 Roman" panose="020B0604020202020204" pitchFamily="34" charset="0"/>
              </a:rPr>
              <a:t>8</a:t>
            </a:r>
            <a:r>
              <a:rPr lang="fr-FR" dirty="0">
                <a:latin typeface="Helvetica 55 Roman" panose="020B0604020202020204" pitchFamily="34" charset="0"/>
              </a:rPr>
              <a:t>=1</a:t>
            </a:r>
          </a:p>
        </p:txBody>
      </p:sp>
      <p:sp>
        <p:nvSpPr>
          <p:cNvPr id="36" name="ZoneTexte 35"/>
          <p:cNvSpPr txBox="1"/>
          <p:nvPr/>
        </p:nvSpPr>
        <p:spPr>
          <a:xfrm>
            <a:off x="5503097" y="3546026"/>
            <a:ext cx="63190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latin typeface="Helvetica 55 Roman" panose="020B0604020202020204" pitchFamily="34" charset="0"/>
              </a:rPr>
              <a:t>437,1</a:t>
            </a:r>
          </a:p>
        </p:txBody>
      </p:sp>
      <p:sp>
        <p:nvSpPr>
          <p:cNvPr id="35" name="ZoneTexte 4">
            <a:extLst>
              <a:ext uri="{FF2B5EF4-FFF2-40B4-BE49-F238E27FC236}">
                <a16:creationId xmlns:a16="http://schemas.microsoft.com/office/drawing/2014/main" id="{229698DB-117B-4589-A56B-A1288CAF9998}"/>
              </a:ext>
            </a:extLst>
          </p:cNvPr>
          <p:cNvSpPr txBox="1"/>
          <p:nvPr/>
        </p:nvSpPr>
        <p:spPr>
          <a:xfrm>
            <a:off x="2520399" y="3546027"/>
            <a:ext cx="103105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err="1">
                <a:latin typeface="Helvetica 55 Roman" panose="020B0604020202020204" pitchFamily="34" charset="0"/>
              </a:rPr>
              <a:t>Unfeasible</a:t>
            </a:r>
            <a:endParaRPr lang="fr-FR" dirty="0">
              <a:latin typeface="Helvetica 55 Roman" panose="020B0604020202020204" pitchFamily="34" charset="0"/>
            </a:endParaRP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8AD907EA-5EA4-4CA7-80DD-ED16ACE16F27}"/>
              </a:ext>
            </a:extLst>
          </p:cNvPr>
          <p:cNvSpPr/>
          <p:nvPr/>
        </p:nvSpPr>
        <p:spPr>
          <a:xfrm>
            <a:off x="467544" y="4644000"/>
            <a:ext cx="1187364" cy="20004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GB" sz="800" dirty="0">
                <a:solidFill>
                  <a:schemeClr val="bg2"/>
                </a:solidFill>
              </a:rPr>
              <a:t>Vehicle routing in Python</a:t>
            </a:r>
          </a:p>
        </p:txBody>
      </p:sp>
    </p:spTree>
    <p:extLst>
      <p:ext uri="{BB962C8B-B14F-4D97-AF65-F5344CB8AC3E}">
        <p14:creationId xmlns:p14="http://schemas.microsoft.com/office/powerpoint/2010/main" val="3376288723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1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3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47" grpId="0"/>
      <p:bldP spid="28" grpId="0"/>
      <p:bldP spid="32" grpId="0"/>
      <p:bldP spid="33" grpId="0"/>
      <p:bldP spid="34" grpId="0"/>
      <p:bldP spid="36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7559824" y="0"/>
            <a:ext cx="1584176" cy="93610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ZoneTexte 3"/>
          <p:cNvSpPr txBox="1"/>
          <p:nvPr/>
        </p:nvSpPr>
        <p:spPr>
          <a:xfrm>
            <a:off x="5868144" y="906"/>
            <a:ext cx="32758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fr-FR" sz="800" dirty="0">
                <a:latin typeface="Helvetica 75 Bold" panose="020B0804020202020204" pitchFamily="34" charset="0"/>
              </a:rPr>
              <a:t>  </a:t>
            </a:r>
            <a:r>
              <a:rPr lang="fr-FR" sz="800" dirty="0">
                <a:solidFill>
                  <a:schemeClr val="tx1">
                    <a:alpha val="30000"/>
                  </a:schemeClr>
                </a:solidFill>
                <a:latin typeface="Helvetica 75 Bold" panose="020B0804020202020204" pitchFamily="34" charset="0"/>
              </a:rPr>
              <a:t>I</a:t>
            </a:r>
            <a:r>
              <a:rPr lang="fr-FR" sz="800" dirty="0">
                <a:solidFill>
                  <a:srgbClr val="FF6600"/>
                </a:solidFill>
                <a:latin typeface="Helvetica 75 Bold" panose="020B0804020202020204" pitchFamily="34" charset="0"/>
              </a:rPr>
              <a:t> </a:t>
            </a:r>
            <a:r>
              <a:rPr lang="fr-FR" sz="800" dirty="0" err="1">
                <a:solidFill>
                  <a:srgbClr val="FF6600">
                    <a:alpha val="30000"/>
                  </a:srgbClr>
                </a:solidFill>
                <a:latin typeface="Helvetica 75 Bold" panose="020B0804020202020204" pitchFamily="34" charset="0"/>
              </a:rPr>
              <a:t>Problem</a:t>
            </a:r>
            <a:r>
              <a:rPr lang="fr-FR" sz="800" dirty="0">
                <a:solidFill>
                  <a:srgbClr val="FF6600">
                    <a:alpha val="30000"/>
                  </a:srgbClr>
                </a:solidFill>
                <a:latin typeface="Helvetica 75 Bold" panose="020B0804020202020204" pitchFamily="34" charset="0"/>
              </a:rPr>
              <a:t> </a:t>
            </a:r>
            <a:r>
              <a:rPr lang="fr-FR" sz="800" dirty="0" err="1">
                <a:solidFill>
                  <a:srgbClr val="FF6600">
                    <a:alpha val="30000"/>
                  </a:srgbClr>
                </a:solidFill>
                <a:latin typeface="Helvetica 75 Bold" panose="020B0804020202020204" pitchFamily="34" charset="0"/>
              </a:rPr>
              <a:t>presentation</a:t>
            </a:r>
            <a:endParaRPr lang="fr-FR" sz="800" dirty="0">
              <a:solidFill>
                <a:srgbClr val="FF6600">
                  <a:alpha val="30000"/>
                </a:srgbClr>
              </a:solidFill>
              <a:latin typeface="Helvetica 75 Bold" panose="020B0804020202020204" pitchFamily="34" charset="0"/>
            </a:endParaRPr>
          </a:p>
          <a:p>
            <a:pPr lvl="0"/>
            <a:r>
              <a:rPr lang="fr-FR" sz="800" dirty="0">
                <a:latin typeface="Helvetica 75 Bold" panose="020B0804020202020204" pitchFamily="34" charset="0"/>
              </a:rPr>
              <a:t> </a:t>
            </a:r>
            <a:r>
              <a:rPr lang="fr-FR" sz="800" dirty="0">
                <a:solidFill>
                  <a:schemeClr val="tx1">
                    <a:alpha val="30000"/>
                  </a:schemeClr>
                </a:solidFill>
                <a:latin typeface="Helvetica 75 Bold" panose="020B0804020202020204" pitchFamily="34" charset="0"/>
              </a:rPr>
              <a:t>II </a:t>
            </a:r>
            <a:r>
              <a:rPr lang="en-GB" sz="800" dirty="0">
                <a:solidFill>
                  <a:srgbClr val="FF6600">
                    <a:alpha val="30000"/>
                  </a:srgbClr>
                </a:solidFill>
                <a:latin typeface="Helvetica 75 Bold" panose="020B0804020202020204" pitchFamily="34" charset="0"/>
              </a:rPr>
              <a:t>First approach: the standard formulation</a:t>
            </a:r>
            <a:endParaRPr lang="fr-FR" sz="800" dirty="0">
              <a:solidFill>
                <a:srgbClr val="FF6600">
                  <a:alpha val="30000"/>
                </a:srgbClr>
              </a:solidFill>
              <a:latin typeface="Helvetica 75 Bold" panose="020B0804020202020204" pitchFamily="34" charset="0"/>
            </a:endParaRPr>
          </a:p>
          <a:p>
            <a:pPr lvl="0"/>
            <a:r>
              <a:rPr lang="fr-FR" sz="800" dirty="0">
                <a:latin typeface="Helvetica 75 Bold" panose="020B0804020202020204" pitchFamily="34" charset="0"/>
              </a:rPr>
              <a:t>III </a:t>
            </a:r>
            <a:r>
              <a:rPr lang="fr-FR" sz="800" dirty="0">
                <a:solidFill>
                  <a:srgbClr val="FF6600"/>
                </a:solidFill>
                <a:latin typeface="Helvetica 75 Bold" panose="020B0804020202020204" pitchFamily="34" charset="0"/>
              </a:rPr>
              <a:t>Second </a:t>
            </a:r>
            <a:r>
              <a:rPr lang="fr-FR" sz="800" dirty="0" err="1">
                <a:solidFill>
                  <a:srgbClr val="FF6600"/>
                </a:solidFill>
                <a:latin typeface="Helvetica 75 Bold" panose="020B0804020202020204" pitchFamily="34" charset="0"/>
              </a:rPr>
              <a:t>approach</a:t>
            </a:r>
            <a:r>
              <a:rPr lang="fr-FR" sz="800" dirty="0">
                <a:solidFill>
                  <a:srgbClr val="FF6600"/>
                </a:solidFill>
                <a:latin typeface="Helvetica 75 Bold" panose="020B0804020202020204" pitchFamily="34" charset="0"/>
              </a:rPr>
              <a:t>: master-slave formulation</a:t>
            </a:r>
          </a:p>
          <a:p>
            <a:r>
              <a:rPr lang="fr-FR" sz="800" dirty="0">
                <a:solidFill>
                  <a:schemeClr val="tx1">
                    <a:alpha val="30000"/>
                  </a:schemeClr>
                </a:solidFill>
                <a:latin typeface="Helvetica 75 Bold" panose="020B0804020202020204" pitchFamily="34" charset="0"/>
              </a:rPr>
              <a:t>IV</a:t>
            </a:r>
            <a:r>
              <a:rPr lang="fr-FR" sz="800" dirty="0">
                <a:solidFill>
                  <a:srgbClr val="FF6600">
                    <a:alpha val="30000"/>
                  </a:srgbClr>
                </a:solidFill>
                <a:latin typeface="Helvetica 75 Bold" panose="020B0804020202020204" pitchFamily="34" charset="0"/>
              </a:rPr>
              <a:t> </a:t>
            </a:r>
            <a:r>
              <a:rPr lang="fr-FR" sz="800" dirty="0" err="1">
                <a:solidFill>
                  <a:srgbClr val="FF6600">
                    <a:alpha val="30000"/>
                  </a:srgbClr>
                </a:solidFill>
                <a:latin typeface="Helvetica 75 Bold" panose="020B0804020202020204" pitchFamily="34" charset="0"/>
              </a:rPr>
              <a:t>Valid</a:t>
            </a:r>
            <a:r>
              <a:rPr lang="fr-FR" sz="800" dirty="0">
                <a:solidFill>
                  <a:srgbClr val="FF6600">
                    <a:alpha val="30000"/>
                  </a:srgbClr>
                </a:solidFill>
                <a:latin typeface="Helvetica 75 Bold" panose="020B0804020202020204" pitchFamily="34" charset="0"/>
              </a:rPr>
              <a:t> </a:t>
            </a:r>
            <a:r>
              <a:rPr lang="fr-FR" sz="800" dirty="0" err="1">
                <a:solidFill>
                  <a:srgbClr val="FF6600">
                    <a:alpha val="30000"/>
                  </a:srgbClr>
                </a:solidFill>
                <a:latin typeface="Helvetica 75 Bold" panose="020B0804020202020204" pitchFamily="34" charset="0"/>
              </a:rPr>
              <a:t>inequalities</a:t>
            </a:r>
            <a:endParaRPr lang="fr-FR" sz="800" dirty="0">
              <a:solidFill>
                <a:srgbClr val="FF6600">
                  <a:alpha val="30000"/>
                </a:srgbClr>
              </a:solidFill>
              <a:latin typeface="Helvetica 75 Bold" panose="020B0804020202020204" pitchFamily="34" charset="0"/>
            </a:endParaRPr>
          </a:p>
          <a:p>
            <a:pPr lvl="0"/>
            <a:r>
              <a:rPr lang="fr-FR" sz="800" dirty="0">
                <a:solidFill>
                  <a:schemeClr val="tx1">
                    <a:alpha val="30000"/>
                  </a:schemeClr>
                </a:solidFill>
                <a:latin typeface="Helvetica 75 Bold" panose="020B0804020202020204" pitchFamily="34" charset="0"/>
              </a:rPr>
              <a:t>V</a:t>
            </a:r>
            <a:r>
              <a:rPr lang="fr-FR" sz="800" dirty="0">
                <a:latin typeface="Helvetica 75 Bold" panose="020B0804020202020204" pitchFamily="34" charset="0"/>
              </a:rPr>
              <a:t> </a:t>
            </a:r>
            <a:r>
              <a:rPr lang="fr-FR" sz="800" dirty="0" err="1">
                <a:solidFill>
                  <a:srgbClr val="FF6600">
                    <a:alpha val="30000"/>
                  </a:srgbClr>
                </a:solidFill>
                <a:latin typeface="Helvetica 75 Bold" panose="020B0804020202020204" pitchFamily="34" charset="0"/>
              </a:rPr>
              <a:t>Computational</a:t>
            </a:r>
            <a:r>
              <a:rPr lang="fr-FR" sz="800" dirty="0">
                <a:solidFill>
                  <a:srgbClr val="FF6600">
                    <a:alpha val="30000"/>
                  </a:srgbClr>
                </a:solidFill>
                <a:latin typeface="Helvetica 75 Bold" panose="020B0804020202020204" pitchFamily="34" charset="0"/>
              </a:rPr>
              <a:t> </a:t>
            </a:r>
            <a:r>
              <a:rPr lang="fr-FR" sz="800" dirty="0" err="1">
                <a:solidFill>
                  <a:srgbClr val="FF6600">
                    <a:alpha val="30000"/>
                  </a:srgbClr>
                </a:solidFill>
                <a:latin typeface="Helvetica 75 Bold" panose="020B0804020202020204" pitchFamily="34" charset="0"/>
              </a:rPr>
              <a:t>results</a:t>
            </a:r>
            <a:r>
              <a:rPr lang="fr-FR" sz="800" dirty="0">
                <a:solidFill>
                  <a:srgbClr val="FF6600">
                    <a:alpha val="30000"/>
                  </a:srgbClr>
                </a:solidFill>
                <a:latin typeface="Helvetica 75 Bold" panose="020B0804020202020204" pitchFamily="34" charset="0"/>
              </a:rPr>
              <a:t> and conclusion</a:t>
            </a:r>
            <a:endParaRPr lang="fr-FR" sz="800" dirty="0">
              <a:solidFill>
                <a:srgbClr val="FF6600">
                  <a:alpha val="30000"/>
                </a:srgbClr>
              </a:solidFill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245146" y="230043"/>
            <a:ext cx="3937296" cy="4062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defTabSz="514350">
              <a:lnSpc>
                <a:spcPct val="85000"/>
              </a:lnSpc>
              <a:spcAft>
                <a:spcPts val="0"/>
              </a:spcAft>
            </a:pPr>
            <a:r>
              <a:rPr lang="en-GB" sz="2400" dirty="0">
                <a:solidFill>
                  <a:srgbClr val="FF6600"/>
                </a:solidFill>
                <a:latin typeface="Helvetica 75 Bold" panose="020B0804020202020204" pitchFamily="34" charset="0"/>
              </a:rPr>
              <a:t>Branch and bound principle</a:t>
            </a:r>
          </a:p>
        </p:txBody>
      </p:sp>
      <p:sp>
        <p:nvSpPr>
          <p:cNvPr id="2" name="Ellipse 1"/>
          <p:cNvSpPr/>
          <p:nvPr/>
        </p:nvSpPr>
        <p:spPr>
          <a:xfrm>
            <a:off x="4067944" y="615794"/>
            <a:ext cx="1008112" cy="96019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9" name="Ellipse 18"/>
          <p:cNvSpPr/>
          <p:nvPr/>
        </p:nvSpPr>
        <p:spPr>
          <a:xfrm>
            <a:off x="1496843" y="1889770"/>
            <a:ext cx="1008112" cy="96019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1" name="Ellipse 20"/>
          <p:cNvSpPr/>
          <p:nvPr/>
        </p:nvSpPr>
        <p:spPr>
          <a:xfrm>
            <a:off x="2516049" y="3219822"/>
            <a:ext cx="1008112" cy="960190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2" name="Ellipse 21"/>
          <p:cNvSpPr/>
          <p:nvPr/>
        </p:nvSpPr>
        <p:spPr>
          <a:xfrm>
            <a:off x="488731" y="3219822"/>
            <a:ext cx="1008112" cy="960190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ZoneTexte 7"/>
          <p:cNvSpPr txBox="1"/>
          <p:nvPr/>
        </p:nvSpPr>
        <p:spPr>
          <a:xfrm>
            <a:off x="4256048" y="942000"/>
            <a:ext cx="63190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latin typeface="Helvetica 55 Roman" panose="020B0604020202020204" pitchFamily="34" charset="0"/>
              </a:rPr>
              <a:t>432,3</a:t>
            </a:r>
          </a:p>
        </p:txBody>
      </p:sp>
      <p:sp>
        <p:nvSpPr>
          <p:cNvPr id="24" name="Ellipse 23"/>
          <p:cNvSpPr/>
          <p:nvPr/>
        </p:nvSpPr>
        <p:spPr>
          <a:xfrm>
            <a:off x="6333999" y="1889770"/>
            <a:ext cx="1008112" cy="96019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5" name="Ellipse 24"/>
          <p:cNvSpPr/>
          <p:nvPr/>
        </p:nvSpPr>
        <p:spPr>
          <a:xfrm>
            <a:off x="7353205" y="3219822"/>
            <a:ext cx="1008112" cy="96019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6" name="Ellipse 25"/>
          <p:cNvSpPr/>
          <p:nvPr/>
        </p:nvSpPr>
        <p:spPr>
          <a:xfrm>
            <a:off x="5325887" y="3219822"/>
            <a:ext cx="1008112" cy="960190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27" name="Connecteur droit 26"/>
          <p:cNvCxnSpPr>
            <a:stCxn id="2" idx="3"/>
            <a:endCxn id="19" idx="0"/>
          </p:cNvCxnSpPr>
          <p:nvPr/>
        </p:nvCxnSpPr>
        <p:spPr>
          <a:xfrm flipH="1">
            <a:off x="2000899" y="1435367"/>
            <a:ext cx="2214680" cy="45440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necteur droit 28"/>
          <p:cNvCxnSpPr>
            <a:stCxn id="2" idx="5"/>
            <a:endCxn id="24" idx="0"/>
          </p:cNvCxnSpPr>
          <p:nvPr/>
        </p:nvCxnSpPr>
        <p:spPr>
          <a:xfrm>
            <a:off x="4928421" y="1435367"/>
            <a:ext cx="1909634" cy="45440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Connecteur droit 30"/>
          <p:cNvCxnSpPr>
            <a:stCxn id="19" idx="3"/>
            <a:endCxn id="22" idx="0"/>
          </p:cNvCxnSpPr>
          <p:nvPr/>
        </p:nvCxnSpPr>
        <p:spPr>
          <a:xfrm flipH="1">
            <a:off x="992787" y="2709343"/>
            <a:ext cx="651691" cy="51047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21" name="Connecteur droit 5120"/>
          <p:cNvCxnSpPr>
            <a:stCxn id="19" idx="5"/>
            <a:endCxn id="21" idx="0"/>
          </p:cNvCxnSpPr>
          <p:nvPr/>
        </p:nvCxnSpPr>
        <p:spPr>
          <a:xfrm>
            <a:off x="2357320" y="2709343"/>
            <a:ext cx="662785" cy="51047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24" name="Connecteur droit 5123"/>
          <p:cNvCxnSpPr>
            <a:stCxn id="24" idx="3"/>
            <a:endCxn id="26" idx="0"/>
          </p:cNvCxnSpPr>
          <p:nvPr/>
        </p:nvCxnSpPr>
        <p:spPr>
          <a:xfrm flipH="1">
            <a:off x="5829943" y="2709343"/>
            <a:ext cx="651691" cy="51047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26" name="Connecteur droit 5125"/>
          <p:cNvCxnSpPr>
            <a:stCxn id="24" idx="5"/>
            <a:endCxn id="25" idx="0"/>
          </p:cNvCxnSpPr>
          <p:nvPr/>
        </p:nvCxnSpPr>
        <p:spPr>
          <a:xfrm>
            <a:off x="7194476" y="2709343"/>
            <a:ext cx="662785" cy="51047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30" name="ZoneTexte 5129"/>
          <p:cNvSpPr txBox="1"/>
          <p:nvPr/>
        </p:nvSpPr>
        <p:spPr>
          <a:xfrm>
            <a:off x="3026976" y="1657402"/>
            <a:ext cx="64312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latin typeface="Helvetica 55 Roman" panose="020B0604020202020204" pitchFamily="34" charset="0"/>
              </a:rPr>
              <a:t>X</a:t>
            </a:r>
            <a:r>
              <a:rPr lang="fr-FR" baseline="-25000" dirty="0">
                <a:latin typeface="Helvetica 55 Roman" panose="020B0604020202020204" pitchFamily="34" charset="0"/>
              </a:rPr>
              <a:t>12</a:t>
            </a:r>
            <a:r>
              <a:rPr lang="fr-FR" dirty="0">
                <a:latin typeface="Helvetica 55 Roman" panose="020B0604020202020204" pitchFamily="34" charset="0"/>
              </a:rPr>
              <a:t>=1</a:t>
            </a:r>
          </a:p>
        </p:txBody>
      </p:sp>
      <p:sp>
        <p:nvSpPr>
          <p:cNvPr id="47" name="ZoneTexte 46"/>
          <p:cNvSpPr txBox="1"/>
          <p:nvPr/>
        </p:nvSpPr>
        <p:spPr>
          <a:xfrm>
            <a:off x="5227995" y="1657402"/>
            <a:ext cx="64312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latin typeface="Helvetica 55 Roman" panose="020B0604020202020204" pitchFamily="34" charset="0"/>
              </a:rPr>
              <a:t>X</a:t>
            </a:r>
            <a:r>
              <a:rPr lang="fr-FR" baseline="-25000" dirty="0">
                <a:latin typeface="Helvetica 55 Roman" panose="020B0604020202020204" pitchFamily="34" charset="0"/>
              </a:rPr>
              <a:t>12</a:t>
            </a:r>
            <a:r>
              <a:rPr lang="fr-FR" dirty="0">
                <a:latin typeface="Helvetica 55 Roman" panose="020B0604020202020204" pitchFamily="34" charset="0"/>
              </a:rPr>
              <a:t>=0</a:t>
            </a:r>
          </a:p>
        </p:txBody>
      </p:sp>
      <p:sp>
        <p:nvSpPr>
          <p:cNvPr id="5131" name="ZoneTexte 5130"/>
          <p:cNvSpPr txBox="1"/>
          <p:nvPr/>
        </p:nvSpPr>
        <p:spPr>
          <a:xfrm>
            <a:off x="1684947" y="2226965"/>
            <a:ext cx="63190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latin typeface="Helvetica 55 Roman" panose="020B0604020202020204" pitchFamily="34" charset="0"/>
              </a:rPr>
              <a:t>433,7</a:t>
            </a:r>
          </a:p>
        </p:txBody>
      </p:sp>
      <p:sp>
        <p:nvSpPr>
          <p:cNvPr id="49" name="ZoneTexte 48"/>
          <p:cNvSpPr txBox="1"/>
          <p:nvPr/>
        </p:nvSpPr>
        <p:spPr>
          <a:xfrm>
            <a:off x="539552" y="2810693"/>
            <a:ext cx="57579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latin typeface="Helvetica 55 Roman" panose="020B0604020202020204" pitchFamily="34" charset="0"/>
              </a:rPr>
              <a:t>X</a:t>
            </a:r>
            <a:r>
              <a:rPr lang="fr-FR" baseline="-25000" dirty="0">
                <a:latin typeface="Helvetica 55 Roman" panose="020B0604020202020204" pitchFamily="34" charset="0"/>
              </a:rPr>
              <a:t>7</a:t>
            </a:r>
            <a:r>
              <a:rPr lang="fr-FR" dirty="0">
                <a:latin typeface="Helvetica 55 Roman" panose="020B0604020202020204" pitchFamily="34" charset="0"/>
              </a:rPr>
              <a:t>=1</a:t>
            </a:r>
          </a:p>
        </p:txBody>
      </p:sp>
      <p:sp>
        <p:nvSpPr>
          <p:cNvPr id="50" name="ZoneTexte 49"/>
          <p:cNvSpPr txBox="1"/>
          <p:nvPr/>
        </p:nvSpPr>
        <p:spPr>
          <a:xfrm>
            <a:off x="2786676" y="2810692"/>
            <a:ext cx="57579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latin typeface="Helvetica 55 Roman" panose="020B0604020202020204" pitchFamily="34" charset="0"/>
              </a:rPr>
              <a:t>X</a:t>
            </a:r>
            <a:r>
              <a:rPr lang="fr-FR" baseline="-25000" dirty="0">
                <a:latin typeface="Helvetica 55 Roman" panose="020B0604020202020204" pitchFamily="34" charset="0"/>
              </a:rPr>
              <a:t>7</a:t>
            </a:r>
            <a:r>
              <a:rPr lang="fr-FR" dirty="0">
                <a:latin typeface="Helvetica 55 Roman" panose="020B0604020202020204" pitchFamily="34" charset="0"/>
              </a:rPr>
              <a:t>=0</a:t>
            </a:r>
          </a:p>
        </p:txBody>
      </p:sp>
      <p:sp>
        <p:nvSpPr>
          <p:cNvPr id="28" name="ZoneTexte 27"/>
          <p:cNvSpPr txBox="1"/>
          <p:nvPr/>
        </p:nvSpPr>
        <p:spPr>
          <a:xfrm>
            <a:off x="245146" y="832418"/>
            <a:ext cx="181492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err="1">
                <a:latin typeface="Helvetica 55 Roman" panose="020B0604020202020204" pitchFamily="34" charset="0"/>
              </a:rPr>
              <a:t>Upper</a:t>
            </a:r>
            <a:r>
              <a:rPr lang="fr-FR" dirty="0">
                <a:latin typeface="Helvetica 55 Roman" panose="020B0604020202020204" pitchFamily="34" charset="0"/>
              </a:rPr>
              <a:t> </a:t>
            </a:r>
            <a:r>
              <a:rPr lang="fr-FR" dirty="0" err="1">
                <a:latin typeface="Helvetica 55 Roman" panose="020B0604020202020204" pitchFamily="34" charset="0"/>
              </a:rPr>
              <a:t>bound</a:t>
            </a:r>
            <a:r>
              <a:rPr lang="fr-FR" dirty="0">
                <a:latin typeface="Helvetica 55 Roman" panose="020B0604020202020204" pitchFamily="34" charset="0"/>
              </a:rPr>
              <a:t> : 436</a:t>
            </a:r>
          </a:p>
          <a:p>
            <a:r>
              <a:rPr lang="fr-FR" dirty="0" err="1">
                <a:latin typeface="Helvetica 55 Roman" panose="020B0604020202020204" pitchFamily="34" charset="0"/>
              </a:rPr>
              <a:t>Lower</a:t>
            </a:r>
            <a:r>
              <a:rPr lang="fr-FR" dirty="0">
                <a:latin typeface="Helvetica 55 Roman" panose="020B0604020202020204" pitchFamily="34" charset="0"/>
              </a:rPr>
              <a:t> </a:t>
            </a:r>
            <a:r>
              <a:rPr lang="fr-FR" dirty="0" err="1">
                <a:latin typeface="Helvetica 55 Roman" panose="020B0604020202020204" pitchFamily="34" charset="0"/>
              </a:rPr>
              <a:t>bound</a:t>
            </a:r>
            <a:r>
              <a:rPr lang="fr-FR" dirty="0">
                <a:latin typeface="Helvetica 55 Roman" panose="020B0604020202020204" pitchFamily="34" charset="0"/>
              </a:rPr>
              <a:t> : 432,8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751375" y="3546028"/>
            <a:ext cx="48282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latin typeface="Helvetica 55 Roman" panose="020B0604020202020204" pitchFamily="34" charset="0"/>
              </a:rPr>
              <a:t>436</a:t>
            </a:r>
          </a:p>
        </p:txBody>
      </p:sp>
      <p:sp>
        <p:nvSpPr>
          <p:cNvPr id="32" name="ZoneTexte 31"/>
          <p:cNvSpPr txBox="1"/>
          <p:nvPr/>
        </p:nvSpPr>
        <p:spPr>
          <a:xfrm>
            <a:off x="6522103" y="2226965"/>
            <a:ext cx="63190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latin typeface="Helvetica 55 Roman" panose="020B0604020202020204" pitchFamily="34" charset="0"/>
              </a:rPr>
              <a:t>432,8</a:t>
            </a:r>
          </a:p>
        </p:txBody>
      </p:sp>
      <p:sp>
        <p:nvSpPr>
          <p:cNvPr id="34" name="ZoneTexte 33"/>
          <p:cNvSpPr txBox="1"/>
          <p:nvPr/>
        </p:nvSpPr>
        <p:spPr>
          <a:xfrm>
            <a:off x="5531150" y="2810693"/>
            <a:ext cx="57579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latin typeface="Helvetica 55 Roman" panose="020B0604020202020204" pitchFamily="34" charset="0"/>
              </a:rPr>
              <a:t>X</a:t>
            </a:r>
            <a:r>
              <a:rPr lang="fr-FR" baseline="-25000" dirty="0">
                <a:latin typeface="Helvetica 55 Roman" panose="020B0604020202020204" pitchFamily="34" charset="0"/>
              </a:rPr>
              <a:t>8</a:t>
            </a:r>
            <a:r>
              <a:rPr lang="fr-FR" dirty="0">
                <a:latin typeface="Helvetica 55 Roman" panose="020B0604020202020204" pitchFamily="34" charset="0"/>
              </a:rPr>
              <a:t>=1</a:t>
            </a:r>
          </a:p>
        </p:txBody>
      </p:sp>
      <p:sp>
        <p:nvSpPr>
          <p:cNvPr id="35" name="ZoneTexte 34"/>
          <p:cNvSpPr txBox="1"/>
          <p:nvPr/>
        </p:nvSpPr>
        <p:spPr>
          <a:xfrm>
            <a:off x="7592541" y="2810691"/>
            <a:ext cx="57579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latin typeface="Helvetica 55 Roman" panose="020B0604020202020204" pitchFamily="34" charset="0"/>
              </a:rPr>
              <a:t>X</a:t>
            </a:r>
            <a:r>
              <a:rPr lang="fr-FR" baseline="-25000" dirty="0">
                <a:latin typeface="Helvetica 55 Roman" panose="020B0604020202020204" pitchFamily="34" charset="0"/>
              </a:rPr>
              <a:t>8</a:t>
            </a:r>
            <a:r>
              <a:rPr lang="fr-FR" dirty="0">
                <a:latin typeface="Helvetica 55 Roman" panose="020B0604020202020204" pitchFamily="34" charset="0"/>
              </a:rPr>
              <a:t>=0</a:t>
            </a:r>
          </a:p>
        </p:txBody>
      </p:sp>
      <p:sp>
        <p:nvSpPr>
          <p:cNvPr id="36" name="ZoneTexte 35"/>
          <p:cNvSpPr txBox="1"/>
          <p:nvPr/>
        </p:nvSpPr>
        <p:spPr>
          <a:xfrm>
            <a:off x="5503097" y="3546026"/>
            <a:ext cx="63190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latin typeface="Helvetica 55 Roman" panose="020B0604020202020204" pitchFamily="34" charset="0"/>
              </a:rPr>
              <a:t>437,1</a:t>
            </a:r>
          </a:p>
        </p:txBody>
      </p:sp>
      <p:sp>
        <p:nvSpPr>
          <p:cNvPr id="9" name="ZoneTexte 8"/>
          <p:cNvSpPr txBox="1"/>
          <p:nvPr/>
        </p:nvSpPr>
        <p:spPr>
          <a:xfrm>
            <a:off x="7564488" y="3546028"/>
            <a:ext cx="63190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latin typeface="Helvetica 55 Roman" panose="020B0604020202020204" pitchFamily="34" charset="0"/>
              </a:rPr>
              <a:t>435,2</a:t>
            </a:r>
          </a:p>
        </p:txBody>
      </p:sp>
      <p:sp>
        <p:nvSpPr>
          <p:cNvPr id="37" name="ZoneTexte 36"/>
          <p:cNvSpPr txBox="1"/>
          <p:nvPr/>
        </p:nvSpPr>
        <p:spPr>
          <a:xfrm>
            <a:off x="245146" y="832418"/>
            <a:ext cx="181492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err="1">
                <a:latin typeface="Helvetica 55 Roman" panose="020B0604020202020204" pitchFamily="34" charset="0"/>
              </a:rPr>
              <a:t>Upper</a:t>
            </a:r>
            <a:r>
              <a:rPr lang="fr-FR" dirty="0">
                <a:latin typeface="Helvetica 55 Roman" panose="020B0604020202020204" pitchFamily="34" charset="0"/>
              </a:rPr>
              <a:t> </a:t>
            </a:r>
            <a:r>
              <a:rPr lang="fr-FR" dirty="0" err="1">
                <a:latin typeface="Helvetica 55 Roman" panose="020B0604020202020204" pitchFamily="34" charset="0"/>
              </a:rPr>
              <a:t>bound</a:t>
            </a:r>
            <a:r>
              <a:rPr lang="fr-FR" dirty="0">
                <a:latin typeface="Helvetica 55 Roman" panose="020B0604020202020204" pitchFamily="34" charset="0"/>
              </a:rPr>
              <a:t> : 436</a:t>
            </a:r>
          </a:p>
          <a:p>
            <a:r>
              <a:rPr lang="fr-FR" dirty="0" err="1">
                <a:latin typeface="Helvetica 55 Roman" panose="020B0604020202020204" pitchFamily="34" charset="0"/>
              </a:rPr>
              <a:t>Lower</a:t>
            </a:r>
            <a:r>
              <a:rPr lang="fr-FR" dirty="0">
                <a:latin typeface="Helvetica 55 Roman" panose="020B0604020202020204" pitchFamily="34" charset="0"/>
              </a:rPr>
              <a:t> </a:t>
            </a:r>
            <a:r>
              <a:rPr lang="fr-FR" dirty="0" err="1">
                <a:latin typeface="Helvetica 55 Roman" panose="020B0604020202020204" pitchFamily="34" charset="0"/>
              </a:rPr>
              <a:t>bound</a:t>
            </a:r>
            <a:r>
              <a:rPr lang="fr-FR" dirty="0">
                <a:latin typeface="Helvetica 55 Roman" panose="020B0604020202020204" pitchFamily="34" charset="0"/>
              </a:rPr>
              <a:t> : 435,2</a:t>
            </a:r>
          </a:p>
        </p:txBody>
      </p:sp>
      <p:sp>
        <p:nvSpPr>
          <p:cNvPr id="10" name="ZoneTexte 9"/>
          <p:cNvSpPr txBox="1"/>
          <p:nvPr/>
        </p:nvSpPr>
        <p:spPr>
          <a:xfrm>
            <a:off x="0" y="4434085"/>
            <a:ext cx="9144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err="1">
                <a:latin typeface="Helvetica 55 Roman" panose="020B0604020202020204" pitchFamily="34" charset="0"/>
              </a:rPr>
              <a:t>Lower</a:t>
            </a:r>
            <a:r>
              <a:rPr lang="fr-FR" dirty="0">
                <a:latin typeface="Helvetica 55 Roman" panose="020B0604020202020204" pitchFamily="34" charset="0"/>
              </a:rPr>
              <a:t> </a:t>
            </a:r>
            <a:r>
              <a:rPr lang="fr-FR" dirty="0" err="1">
                <a:latin typeface="Helvetica 55 Roman" panose="020B0604020202020204" pitchFamily="34" charset="0"/>
              </a:rPr>
              <a:t>bound</a:t>
            </a:r>
            <a:r>
              <a:rPr lang="fr-FR" dirty="0">
                <a:latin typeface="Helvetica 55 Roman" panose="020B0604020202020204" pitchFamily="34" charset="0"/>
              </a:rPr>
              <a:t>  = </a:t>
            </a:r>
            <a:r>
              <a:rPr lang="fr-FR" dirty="0" err="1">
                <a:latin typeface="Helvetica 55 Roman" panose="020B0604020202020204" pitchFamily="34" charset="0"/>
              </a:rPr>
              <a:t>Upper</a:t>
            </a:r>
            <a:r>
              <a:rPr lang="fr-FR" dirty="0">
                <a:latin typeface="Helvetica 55 Roman" panose="020B0604020202020204" pitchFamily="34" charset="0"/>
              </a:rPr>
              <a:t> </a:t>
            </a:r>
            <a:r>
              <a:rPr lang="fr-FR" dirty="0" err="1">
                <a:latin typeface="Helvetica 55 Roman" panose="020B0604020202020204" pitchFamily="34" charset="0"/>
              </a:rPr>
              <a:t>bound</a:t>
            </a:r>
            <a:r>
              <a:rPr lang="fr-FR" dirty="0">
                <a:latin typeface="Helvetica 55 Roman" panose="020B0604020202020204" pitchFamily="34" charset="0"/>
              </a:rPr>
              <a:t> =&gt; End of the </a:t>
            </a:r>
            <a:r>
              <a:rPr lang="fr-FR" dirty="0" err="1">
                <a:latin typeface="Helvetica 55 Roman" panose="020B0604020202020204" pitchFamily="34" charset="0"/>
              </a:rPr>
              <a:t>algorithm</a:t>
            </a:r>
            <a:endParaRPr lang="fr-FR" dirty="0">
              <a:latin typeface="Helvetica 55 Roman" panose="020B0604020202020204" pitchFamily="34" charset="0"/>
            </a:endParaRPr>
          </a:p>
        </p:txBody>
      </p:sp>
      <p:sp>
        <p:nvSpPr>
          <p:cNvPr id="41" name="Demi-cadre 40"/>
          <p:cNvSpPr/>
          <p:nvPr/>
        </p:nvSpPr>
        <p:spPr>
          <a:xfrm flipH="1">
            <a:off x="3489063" y="4459484"/>
            <a:ext cx="70195" cy="142102"/>
          </a:xfrm>
          <a:prstGeom prst="halfFram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43" name="Demi-cadre 42"/>
          <p:cNvSpPr/>
          <p:nvPr/>
        </p:nvSpPr>
        <p:spPr>
          <a:xfrm>
            <a:off x="2432955" y="4459484"/>
            <a:ext cx="72000" cy="142102"/>
          </a:xfrm>
          <a:prstGeom prst="halfFram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38" name="ZoneTexte 4">
            <a:extLst>
              <a:ext uri="{FF2B5EF4-FFF2-40B4-BE49-F238E27FC236}">
                <a16:creationId xmlns:a16="http://schemas.microsoft.com/office/drawing/2014/main" id="{BA042B22-8041-4026-BA38-1D9CBEA04D8C}"/>
              </a:ext>
            </a:extLst>
          </p:cNvPr>
          <p:cNvSpPr txBox="1"/>
          <p:nvPr/>
        </p:nvSpPr>
        <p:spPr>
          <a:xfrm>
            <a:off x="2520399" y="3546027"/>
            <a:ext cx="103105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err="1">
                <a:latin typeface="Helvetica 55 Roman" panose="020B0604020202020204" pitchFamily="34" charset="0"/>
              </a:rPr>
              <a:t>Unfeasible</a:t>
            </a:r>
            <a:endParaRPr lang="fr-FR" dirty="0">
              <a:latin typeface="Helvetica 55 Roman" panose="020B0604020202020204" pitchFamily="34" charset="0"/>
            </a:endParaRP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98E0E004-D170-47D7-BE22-6685A52E7325}"/>
              </a:ext>
            </a:extLst>
          </p:cNvPr>
          <p:cNvSpPr/>
          <p:nvPr/>
        </p:nvSpPr>
        <p:spPr>
          <a:xfrm>
            <a:off x="467544" y="4644000"/>
            <a:ext cx="1187364" cy="20004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GB" sz="800" dirty="0">
                <a:solidFill>
                  <a:schemeClr val="bg2"/>
                </a:solidFill>
              </a:rPr>
              <a:t>Vehicle routing in Python</a:t>
            </a:r>
          </a:p>
        </p:txBody>
      </p:sp>
    </p:spTree>
    <p:extLst>
      <p:ext uri="{BB962C8B-B14F-4D97-AF65-F5344CB8AC3E}">
        <p14:creationId xmlns:p14="http://schemas.microsoft.com/office/powerpoint/2010/main" val="119016950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1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8" grpId="0"/>
      <p:bldP spid="35" grpId="0"/>
      <p:bldP spid="9" grpId="0"/>
      <p:bldP spid="37" grpId="0"/>
      <p:bldP spid="10" grpId="0"/>
      <p:bldP spid="41" grpId="0" animBg="1"/>
      <p:bldP spid="43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7559824" y="0"/>
            <a:ext cx="1584176" cy="93610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ZoneTexte 3"/>
          <p:cNvSpPr txBox="1"/>
          <p:nvPr/>
        </p:nvSpPr>
        <p:spPr>
          <a:xfrm>
            <a:off x="5868144" y="906"/>
            <a:ext cx="32758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fr-FR" sz="800" dirty="0">
                <a:latin typeface="Helvetica 75 Bold" panose="020B0804020202020204" pitchFamily="34" charset="0"/>
              </a:rPr>
              <a:t>  </a:t>
            </a:r>
            <a:r>
              <a:rPr lang="fr-FR" sz="800" dirty="0">
                <a:solidFill>
                  <a:schemeClr val="tx1">
                    <a:alpha val="30000"/>
                  </a:schemeClr>
                </a:solidFill>
                <a:latin typeface="Helvetica 75 Bold" panose="020B0804020202020204" pitchFamily="34" charset="0"/>
              </a:rPr>
              <a:t>I</a:t>
            </a:r>
            <a:r>
              <a:rPr lang="fr-FR" sz="800" dirty="0">
                <a:solidFill>
                  <a:srgbClr val="FF6600"/>
                </a:solidFill>
                <a:latin typeface="Helvetica 75 Bold" panose="020B0804020202020204" pitchFamily="34" charset="0"/>
              </a:rPr>
              <a:t> </a:t>
            </a:r>
            <a:r>
              <a:rPr lang="fr-FR" sz="800" dirty="0" err="1">
                <a:solidFill>
                  <a:srgbClr val="FF6600">
                    <a:alpha val="30000"/>
                  </a:srgbClr>
                </a:solidFill>
                <a:latin typeface="Helvetica 75 Bold" panose="020B0804020202020204" pitchFamily="34" charset="0"/>
              </a:rPr>
              <a:t>Problem</a:t>
            </a:r>
            <a:r>
              <a:rPr lang="fr-FR" sz="800" dirty="0">
                <a:solidFill>
                  <a:srgbClr val="FF6600">
                    <a:alpha val="30000"/>
                  </a:srgbClr>
                </a:solidFill>
                <a:latin typeface="Helvetica 75 Bold" panose="020B0804020202020204" pitchFamily="34" charset="0"/>
              </a:rPr>
              <a:t> </a:t>
            </a:r>
            <a:r>
              <a:rPr lang="fr-FR" sz="800" dirty="0" err="1">
                <a:solidFill>
                  <a:srgbClr val="FF6600">
                    <a:alpha val="30000"/>
                  </a:srgbClr>
                </a:solidFill>
                <a:latin typeface="Helvetica 75 Bold" panose="020B0804020202020204" pitchFamily="34" charset="0"/>
              </a:rPr>
              <a:t>presentation</a:t>
            </a:r>
            <a:endParaRPr lang="fr-FR" sz="800" dirty="0">
              <a:solidFill>
                <a:srgbClr val="FF6600">
                  <a:alpha val="30000"/>
                </a:srgbClr>
              </a:solidFill>
              <a:latin typeface="Helvetica 75 Bold" panose="020B0804020202020204" pitchFamily="34" charset="0"/>
            </a:endParaRPr>
          </a:p>
          <a:p>
            <a:pPr lvl="0"/>
            <a:r>
              <a:rPr lang="fr-FR" sz="800" dirty="0">
                <a:latin typeface="Helvetica 75 Bold" panose="020B0804020202020204" pitchFamily="34" charset="0"/>
              </a:rPr>
              <a:t> </a:t>
            </a:r>
            <a:r>
              <a:rPr lang="fr-FR" sz="800" dirty="0">
                <a:solidFill>
                  <a:schemeClr val="tx1">
                    <a:alpha val="30000"/>
                  </a:schemeClr>
                </a:solidFill>
                <a:latin typeface="Helvetica 75 Bold" panose="020B0804020202020204" pitchFamily="34" charset="0"/>
              </a:rPr>
              <a:t>II </a:t>
            </a:r>
            <a:r>
              <a:rPr lang="en-GB" sz="800" dirty="0">
                <a:solidFill>
                  <a:srgbClr val="FF6600">
                    <a:alpha val="30000"/>
                  </a:srgbClr>
                </a:solidFill>
                <a:latin typeface="Helvetica 75 Bold" panose="020B0804020202020204" pitchFamily="34" charset="0"/>
              </a:rPr>
              <a:t>First approach: the standard formulation</a:t>
            </a:r>
            <a:endParaRPr lang="fr-FR" sz="800" dirty="0">
              <a:solidFill>
                <a:srgbClr val="FF6600">
                  <a:alpha val="30000"/>
                </a:srgbClr>
              </a:solidFill>
              <a:latin typeface="Helvetica 75 Bold" panose="020B0804020202020204" pitchFamily="34" charset="0"/>
            </a:endParaRPr>
          </a:p>
          <a:p>
            <a:pPr lvl="0"/>
            <a:r>
              <a:rPr lang="fr-FR" sz="800" dirty="0">
                <a:latin typeface="Helvetica 75 Bold" panose="020B0804020202020204" pitchFamily="34" charset="0"/>
              </a:rPr>
              <a:t>III </a:t>
            </a:r>
            <a:r>
              <a:rPr lang="fr-FR" sz="800" dirty="0">
                <a:solidFill>
                  <a:srgbClr val="FF6600"/>
                </a:solidFill>
                <a:latin typeface="Helvetica 75 Bold" panose="020B0804020202020204" pitchFamily="34" charset="0"/>
              </a:rPr>
              <a:t>Second </a:t>
            </a:r>
            <a:r>
              <a:rPr lang="fr-FR" sz="800" dirty="0" err="1">
                <a:solidFill>
                  <a:srgbClr val="FF6600"/>
                </a:solidFill>
                <a:latin typeface="Helvetica 75 Bold" panose="020B0804020202020204" pitchFamily="34" charset="0"/>
              </a:rPr>
              <a:t>approach</a:t>
            </a:r>
            <a:r>
              <a:rPr lang="fr-FR" sz="800" dirty="0">
                <a:solidFill>
                  <a:srgbClr val="FF6600"/>
                </a:solidFill>
                <a:latin typeface="Helvetica 75 Bold" panose="020B0804020202020204" pitchFamily="34" charset="0"/>
              </a:rPr>
              <a:t>: master-slave formulation</a:t>
            </a:r>
          </a:p>
          <a:p>
            <a:r>
              <a:rPr lang="fr-FR" sz="800" dirty="0">
                <a:solidFill>
                  <a:schemeClr val="tx1">
                    <a:alpha val="30000"/>
                  </a:schemeClr>
                </a:solidFill>
                <a:latin typeface="Helvetica 75 Bold" panose="020B0804020202020204" pitchFamily="34" charset="0"/>
              </a:rPr>
              <a:t>IV</a:t>
            </a:r>
            <a:r>
              <a:rPr lang="fr-FR" sz="800" dirty="0">
                <a:solidFill>
                  <a:srgbClr val="FF6600">
                    <a:alpha val="30000"/>
                  </a:srgbClr>
                </a:solidFill>
                <a:latin typeface="Helvetica 75 Bold" panose="020B0804020202020204" pitchFamily="34" charset="0"/>
              </a:rPr>
              <a:t> </a:t>
            </a:r>
            <a:r>
              <a:rPr lang="fr-FR" sz="800" dirty="0" err="1">
                <a:solidFill>
                  <a:srgbClr val="FF6600">
                    <a:alpha val="30000"/>
                  </a:srgbClr>
                </a:solidFill>
                <a:latin typeface="Helvetica 75 Bold" panose="020B0804020202020204" pitchFamily="34" charset="0"/>
              </a:rPr>
              <a:t>Valid</a:t>
            </a:r>
            <a:r>
              <a:rPr lang="fr-FR" sz="800" dirty="0">
                <a:solidFill>
                  <a:srgbClr val="FF6600">
                    <a:alpha val="30000"/>
                  </a:srgbClr>
                </a:solidFill>
                <a:latin typeface="Helvetica 75 Bold" panose="020B0804020202020204" pitchFamily="34" charset="0"/>
              </a:rPr>
              <a:t> </a:t>
            </a:r>
            <a:r>
              <a:rPr lang="fr-FR" sz="800" dirty="0" err="1">
                <a:solidFill>
                  <a:srgbClr val="FF6600">
                    <a:alpha val="30000"/>
                  </a:srgbClr>
                </a:solidFill>
                <a:latin typeface="Helvetica 75 Bold" panose="020B0804020202020204" pitchFamily="34" charset="0"/>
              </a:rPr>
              <a:t>inequalities</a:t>
            </a:r>
            <a:endParaRPr lang="fr-FR" sz="800" dirty="0">
              <a:solidFill>
                <a:srgbClr val="FF6600">
                  <a:alpha val="30000"/>
                </a:srgbClr>
              </a:solidFill>
              <a:latin typeface="Helvetica 75 Bold" panose="020B0804020202020204" pitchFamily="34" charset="0"/>
            </a:endParaRPr>
          </a:p>
          <a:p>
            <a:pPr lvl="0"/>
            <a:r>
              <a:rPr lang="fr-FR" sz="800" dirty="0">
                <a:solidFill>
                  <a:schemeClr val="tx1">
                    <a:alpha val="30000"/>
                  </a:schemeClr>
                </a:solidFill>
                <a:latin typeface="Helvetica 75 Bold" panose="020B0804020202020204" pitchFamily="34" charset="0"/>
              </a:rPr>
              <a:t>V</a:t>
            </a:r>
            <a:r>
              <a:rPr lang="fr-FR" sz="800" dirty="0">
                <a:latin typeface="Helvetica 75 Bold" panose="020B0804020202020204" pitchFamily="34" charset="0"/>
              </a:rPr>
              <a:t> </a:t>
            </a:r>
            <a:r>
              <a:rPr lang="fr-FR" sz="800" dirty="0" err="1">
                <a:solidFill>
                  <a:srgbClr val="FF6600">
                    <a:alpha val="30000"/>
                  </a:srgbClr>
                </a:solidFill>
                <a:latin typeface="Helvetica 75 Bold" panose="020B0804020202020204" pitchFamily="34" charset="0"/>
              </a:rPr>
              <a:t>Computational</a:t>
            </a:r>
            <a:r>
              <a:rPr lang="fr-FR" sz="800" dirty="0">
                <a:solidFill>
                  <a:srgbClr val="FF6600">
                    <a:alpha val="30000"/>
                  </a:srgbClr>
                </a:solidFill>
                <a:latin typeface="Helvetica 75 Bold" panose="020B0804020202020204" pitchFamily="34" charset="0"/>
              </a:rPr>
              <a:t> </a:t>
            </a:r>
            <a:r>
              <a:rPr lang="fr-FR" sz="800" dirty="0" err="1">
                <a:solidFill>
                  <a:srgbClr val="FF6600">
                    <a:alpha val="30000"/>
                  </a:srgbClr>
                </a:solidFill>
                <a:latin typeface="Helvetica 75 Bold" panose="020B0804020202020204" pitchFamily="34" charset="0"/>
              </a:rPr>
              <a:t>results</a:t>
            </a:r>
            <a:r>
              <a:rPr lang="fr-FR" sz="800" dirty="0">
                <a:solidFill>
                  <a:srgbClr val="FF6600">
                    <a:alpha val="30000"/>
                  </a:srgbClr>
                </a:solidFill>
                <a:latin typeface="Helvetica 75 Bold" panose="020B0804020202020204" pitchFamily="34" charset="0"/>
              </a:rPr>
              <a:t> and conclusion</a:t>
            </a:r>
            <a:endParaRPr lang="fr-FR" sz="800" dirty="0">
              <a:solidFill>
                <a:srgbClr val="FF6600">
                  <a:alpha val="30000"/>
                </a:srgbClr>
              </a:solidFill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245146" y="230043"/>
            <a:ext cx="3937296" cy="4062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defTabSz="514350">
              <a:lnSpc>
                <a:spcPct val="85000"/>
              </a:lnSpc>
              <a:spcAft>
                <a:spcPts val="0"/>
              </a:spcAft>
            </a:pPr>
            <a:r>
              <a:rPr lang="en-GB" sz="2400" dirty="0">
                <a:solidFill>
                  <a:srgbClr val="FF6600"/>
                </a:solidFill>
                <a:latin typeface="Helvetica 75 Bold" panose="020B0804020202020204" pitchFamily="34" charset="0"/>
              </a:rPr>
              <a:t>Branch and bound principle</a:t>
            </a:r>
          </a:p>
        </p:txBody>
      </p:sp>
      <p:sp>
        <p:nvSpPr>
          <p:cNvPr id="38" name="ZoneTexte 37"/>
          <p:cNvSpPr txBox="1"/>
          <p:nvPr/>
        </p:nvSpPr>
        <p:spPr>
          <a:xfrm>
            <a:off x="467544" y="835356"/>
            <a:ext cx="321754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solidFill>
                  <a:srgbClr val="FF6600"/>
                </a:solidFill>
              </a:rPr>
              <a:t>How to </a:t>
            </a:r>
            <a:r>
              <a:rPr lang="fr-FR" dirty="0" err="1">
                <a:solidFill>
                  <a:srgbClr val="FF6600"/>
                </a:solidFill>
              </a:rPr>
              <a:t>choose</a:t>
            </a:r>
            <a:r>
              <a:rPr lang="fr-FR" dirty="0">
                <a:solidFill>
                  <a:srgbClr val="FF6600"/>
                </a:solidFill>
              </a:rPr>
              <a:t> the tour to </a:t>
            </a:r>
            <a:r>
              <a:rPr lang="fr-FR" dirty="0" err="1">
                <a:solidFill>
                  <a:srgbClr val="FF6600"/>
                </a:solidFill>
              </a:rPr>
              <a:t>branch</a:t>
            </a:r>
            <a:r>
              <a:rPr lang="fr-FR" dirty="0">
                <a:solidFill>
                  <a:srgbClr val="FF6600"/>
                </a:solidFill>
              </a:rPr>
              <a:t> on ?</a:t>
            </a:r>
          </a:p>
        </p:txBody>
      </p:sp>
      <p:sp>
        <p:nvSpPr>
          <p:cNvPr id="11" name="ZoneTexte 10"/>
          <p:cNvSpPr txBox="1"/>
          <p:nvPr/>
        </p:nvSpPr>
        <p:spPr>
          <a:xfrm>
            <a:off x="467544" y="1409749"/>
            <a:ext cx="676875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Helvetica 55 Roman" panose="020B0604020202020204" pitchFamily="34" charset="0"/>
              </a:rPr>
              <a:t>Chosen method: Maximum feasibility</a:t>
            </a:r>
          </a:p>
          <a:p>
            <a:endParaRPr lang="en-GB" dirty="0">
              <a:latin typeface="Helvetica 55 Roman" panose="020B0604020202020204" pitchFamily="34" charset="0"/>
            </a:endParaRPr>
          </a:p>
          <a:p>
            <a:r>
              <a:rPr lang="en-GB" dirty="0">
                <a:latin typeface="Helvetica 55 Roman" panose="020B0604020202020204" pitchFamily="34" charset="0"/>
              </a:rPr>
              <a:t>The algorithm branches on the tour f whose corresponding </a:t>
            </a:r>
            <a:r>
              <a:rPr lang="en-GB" dirty="0" err="1">
                <a:latin typeface="Helvetica 55 Roman" panose="020B0604020202020204" pitchFamily="34" charset="0"/>
              </a:rPr>
              <a:t>x</a:t>
            </a:r>
            <a:r>
              <a:rPr lang="en-GB" baseline="-25000" dirty="0" err="1">
                <a:latin typeface="Helvetica 55 Roman" panose="020B0604020202020204" pitchFamily="34" charset="0"/>
              </a:rPr>
              <a:t>f</a:t>
            </a:r>
            <a:r>
              <a:rPr lang="en-GB" dirty="0">
                <a:latin typeface="Helvetica 55 Roman" panose="020B0604020202020204" pitchFamily="34" charset="0"/>
              </a:rPr>
              <a:t> is the highest possible</a:t>
            </a:r>
          </a:p>
        </p:txBody>
      </p:sp>
      <p:sp>
        <p:nvSpPr>
          <p:cNvPr id="39" name="ZoneTexte 38"/>
          <p:cNvSpPr txBox="1"/>
          <p:nvPr/>
        </p:nvSpPr>
        <p:spPr>
          <a:xfrm>
            <a:off x="467544" y="2499742"/>
            <a:ext cx="431239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solidFill>
                  <a:srgbClr val="FF6600"/>
                </a:solidFill>
              </a:rPr>
              <a:t>In </a:t>
            </a:r>
            <a:r>
              <a:rPr lang="fr-FR" dirty="0" err="1">
                <a:solidFill>
                  <a:srgbClr val="FF6600"/>
                </a:solidFill>
              </a:rPr>
              <a:t>which</a:t>
            </a:r>
            <a:r>
              <a:rPr lang="fr-FR" dirty="0">
                <a:solidFill>
                  <a:srgbClr val="FF6600"/>
                </a:solidFill>
              </a:rPr>
              <a:t> </a:t>
            </a:r>
            <a:r>
              <a:rPr lang="fr-FR" dirty="0" err="1">
                <a:solidFill>
                  <a:srgbClr val="FF6600"/>
                </a:solidFill>
              </a:rPr>
              <a:t>order</a:t>
            </a:r>
            <a:r>
              <a:rPr lang="fr-FR" dirty="0">
                <a:solidFill>
                  <a:srgbClr val="FF6600"/>
                </a:solidFill>
              </a:rPr>
              <a:t> </a:t>
            </a:r>
            <a:r>
              <a:rPr lang="fr-FR" dirty="0" err="1">
                <a:solidFill>
                  <a:srgbClr val="FF6600"/>
                </a:solidFill>
              </a:rPr>
              <a:t>will</a:t>
            </a:r>
            <a:r>
              <a:rPr lang="fr-FR" dirty="0">
                <a:solidFill>
                  <a:srgbClr val="FF6600"/>
                </a:solidFill>
              </a:rPr>
              <a:t> the </a:t>
            </a:r>
            <a:r>
              <a:rPr lang="fr-FR" dirty="0" err="1">
                <a:solidFill>
                  <a:srgbClr val="FF6600"/>
                </a:solidFill>
              </a:rPr>
              <a:t>algorithm</a:t>
            </a:r>
            <a:r>
              <a:rPr lang="fr-FR" dirty="0">
                <a:solidFill>
                  <a:srgbClr val="FF6600"/>
                </a:solidFill>
              </a:rPr>
              <a:t> explore the </a:t>
            </a:r>
            <a:r>
              <a:rPr lang="fr-FR" dirty="0" err="1">
                <a:solidFill>
                  <a:srgbClr val="FF6600"/>
                </a:solidFill>
              </a:rPr>
              <a:t>nodes</a:t>
            </a:r>
            <a:r>
              <a:rPr lang="fr-FR" dirty="0">
                <a:solidFill>
                  <a:srgbClr val="FF6600"/>
                </a:solidFill>
              </a:rPr>
              <a:t> ?</a:t>
            </a:r>
          </a:p>
        </p:txBody>
      </p:sp>
      <p:sp>
        <p:nvSpPr>
          <p:cNvPr id="40" name="ZoneTexte 39"/>
          <p:cNvSpPr txBox="1"/>
          <p:nvPr/>
        </p:nvSpPr>
        <p:spPr>
          <a:xfrm>
            <a:off x="467544" y="3003798"/>
            <a:ext cx="763284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err="1">
                <a:latin typeface="Helvetica 55 Roman" panose="020B0604020202020204" pitchFamily="34" charset="0"/>
              </a:rPr>
              <a:t>Chosen</a:t>
            </a:r>
            <a:r>
              <a:rPr lang="fr-FR" dirty="0">
                <a:latin typeface="Helvetica 55 Roman" panose="020B0604020202020204" pitchFamily="34" charset="0"/>
              </a:rPr>
              <a:t> </a:t>
            </a:r>
            <a:r>
              <a:rPr lang="fr-FR" dirty="0" err="1">
                <a:latin typeface="Helvetica 55 Roman" panose="020B0604020202020204" pitchFamily="34" charset="0"/>
              </a:rPr>
              <a:t>method</a:t>
            </a:r>
            <a:r>
              <a:rPr lang="fr-FR" dirty="0">
                <a:latin typeface="Helvetica 55 Roman" panose="020B0604020202020204" pitchFamily="34" charset="0"/>
              </a:rPr>
              <a:t>: </a:t>
            </a:r>
            <a:r>
              <a:rPr lang="fr-FR" dirty="0" err="1">
                <a:latin typeface="Helvetica 55 Roman" panose="020B0604020202020204" pitchFamily="34" charset="0"/>
              </a:rPr>
              <a:t>Deep</a:t>
            </a:r>
            <a:r>
              <a:rPr lang="fr-FR" dirty="0">
                <a:latin typeface="Helvetica 55 Roman" panose="020B0604020202020204" pitchFamily="34" charset="0"/>
              </a:rPr>
              <a:t> exploration, and </a:t>
            </a:r>
            <a:r>
              <a:rPr lang="fr-FR" dirty="0" err="1">
                <a:latin typeface="Helvetica 55 Roman" panose="020B0604020202020204" pitchFamily="34" charset="0"/>
              </a:rPr>
              <a:t>always</a:t>
            </a:r>
            <a:r>
              <a:rPr lang="fr-FR" dirty="0">
                <a:latin typeface="Helvetica 55 Roman" panose="020B0604020202020204" pitchFamily="34" charset="0"/>
              </a:rPr>
              <a:t> </a:t>
            </a:r>
            <a:r>
              <a:rPr lang="fr-FR" dirty="0" err="1">
                <a:latin typeface="Helvetica 55 Roman" panose="020B0604020202020204" pitchFamily="34" charset="0"/>
              </a:rPr>
              <a:t>branching</a:t>
            </a:r>
            <a:r>
              <a:rPr lang="fr-FR" dirty="0">
                <a:latin typeface="Helvetica 55 Roman" panose="020B0604020202020204" pitchFamily="34" charset="0"/>
              </a:rPr>
              <a:t> the tour on 1 </a:t>
            </a:r>
            <a:r>
              <a:rPr lang="fr-FR" dirty="0" err="1">
                <a:latin typeface="Helvetica 55 Roman" panose="020B0604020202020204" pitchFamily="34" charset="0"/>
              </a:rPr>
              <a:t>before</a:t>
            </a:r>
            <a:r>
              <a:rPr lang="fr-FR" dirty="0">
                <a:latin typeface="Helvetica 55 Roman" panose="020B0604020202020204" pitchFamily="34" charset="0"/>
              </a:rPr>
              <a:t> </a:t>
            </a:r>
            <a:r>
              <a:rPr lang="fr-FR" dirty="0" err="1">
                <a:latin typeface="Helvetica 55 Roman" panose="020B0604020202020204" pitchFamily="34" charset="0"/>
              </a:rPr>
              <a:t>branching</a:t>
            </a:r>
            <a:r>
              <a:rPr lang="fr-FR" dirty="0">
                <a:latin typeface="Helvetica 55 Roman" panose="020B0604020202020204" pitchFamily="34" charset="0"/>
              </a:rPr>
              <a:t> on 0.</a:t>
            </a:r>
          </a:p>
          <a:p>
            <a:endParaRPr lang="fr-FR" dirty="0">
              <a:latin typeface="Helvetica 55 Roman" panose="020B0604020202020204" pitchFamily="34" charset="0"/>
            </a:endParaRPr>
          </a:p>
          <a:p>
            <a:r>
              <a:rPr lang="fr-FR" dirty="0">
                <a:latin typeface="Helvetica 55 Roman" panose="020B0604020202020204" pitchFamily="34" charset="0"/>
              </a:rPr>
              <a:t>The objective </a:t>
            </a:r>
            <a:r>
              <a:rPr lang="fr-FR" dirty="0" err="1">
                <a:latin typeface="Helvetica 55 Roman" panose="020B0604020202020204" pitchFamily="34" charset="0"/>
              </a:rPr>
              <a:t>is</a:t>
            </a:r>
            <a:r>
              <a:rPr lang="fr-FR" dirty="0">
                <a:latin typeface="Helvetica 55 Roman" panose="020B0604020202020204" pitchFamily="34" charset="0"/>
              </a:rPr>
              <a:t> to </a:t>
            </a:r>
            <a:r>
              <a:rPr lang="fr-FR" dirty="0" err="1">
                <a:latin typeface="Helvetica 55 Roman" panose="020B0604020202020204" pitchFamily="34" charset="0"/>
              </a:rPr>
              <a:t>obtain</a:t>
            </a:r>
            <a:r>
              <a:rPr lang="fr-FR" dirty="0">
                <a:latin typeface="Helvetica 55 Roman" panose="020B0604020202020204" pitchFamily="34" charset="0"/>
              </a:rPr>
              <a:t> a </a:t>
            </a:r>
            <a:r>
              <a:rPr lang="fr-FR" dirty="0" err="1">
                <a:latin typeface="Helvetica 55 Roman" panose="020B0604020202020204" pitchFamily="34" charset="0"/>
              </a:rPr>
              <a:t>feasible</a:t>
            </a:r>
            <a:r>
              <a:rPr lang="fr-FR" dirty="0">
                <a:latin typeface="Helvetica 55 Roman" panose="020B0604020202020204" pitchFamily="34" charset="0"/>
              </a:rPr>
              <a:t> solution </a:t>
            </a:r>
            <a:r>
              <a:rPr lang="fr-FR" dirty="0" err="1">
                <a:latin typeface="Helvetica 55 Roman" panose="020B0604020202020204" pitchFamily="34" charset="0"/>
              </a:rPr>
              <a:t>quickly</a:t>
            </a:r>
            <a:r>
              <a:rPr lang="fr-FR" dirty="0">
                <a:latin typeface="Helvetica 55 Roman" panose="020B0604020202020204" pitchFamily="34" charset="0"/>
              </a:rPr>
              <a:t>.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A59A899-43B5-45B3-893B-69B095044E51}"/>
              </a:ext>
            </a:extLst>
          </p:cNvPr>
          <p:cNvSpPr/>
          <p:nvPr/>
        </p:nvSpPr>
        <p:spPr>
          <a:xfrm>
            <a:off x="467544" y="4644000"/>
            <a:ext cx="1187364" cy="20004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GB" sz="800" dirty="0">
                <a:solidFill>
                  <a:schemeClr val="bg2"/>
                </a:solidFill>
              </a:rPr>
              <a:t>Vehicle routing in Python</a:t>
            </a:r>
          </a:p>
        </p:txBody>
      </p:sp>
    </p:spTree>
    <p:extLst>
      <p:ext uri="{BB962C8B-B14F-4D97-AF65-F5344CB8AC3E}">
        <p14:creationId xmlns:p14="http://schemas.microsoft.com/office/powerpoint/2010/main" val="1536381672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39" grpId="0"/>
      <p:bldP spid="40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-6102" y="2273402"/>
            <a:ext cx="9128968" cy="7786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defTabSz="514350">
              <a:lnSpc>
                <a:spcPct val="85000"/>
              </a:lnSpc>
              <a:spcAft>
                <a:spcPts val="0"/>
              </a:spcAft>
            </a:pPr>
            <a:r>
              <a:rPr lang="fr-FR" sz="3600" dirty="0">
                <a:latin typeface="Helvetica 75 Bold" panose="020B0804020202020204" pitchFamily="34" charset="0"/>
              </a:rPr>
              <a:t>IV</a:t>
            </a:r>
            <a:r>
              <a:rPr lang="fr-FR" sz="3600" dirty="0">
                <a:solidFill>
                  <a:srgbClr val="FF6600"/>
                </a:solidFill>
                <a:latin typeface="Helvetica 75 Bold" panose="020B0804020202020204" pitchFamily="34" charset="0"/>
              </a:rPr>
              <a:t> </a:t>
            </a:r>
            <a:r>
              <a:rPr lang="fr-FR" sz="3600" dirty="0" err="1">
                <a:solidFill>
                  <a:srgbClr val="FF6600"/>
                </a:solidFill>
                <a:latin typeface="Helvetica 75 Bold" panose="020B0804020202020204" pitchFamily="34" charset="0"/>
              </a:rPr>
              <a:t>Valid</a:t>
            </a:r>
            <a:r>
              <a:rPr lang="fr-FR" sz="3600" dirty="0">
                <a:solidFill>
                  <a:srgbClr val="FF6600"/>
                </a:solidFill>
                <a:latin typeface="Helvetica 75 Bold" panose="020B0804020202020204" pitchFamily="34" charset="0"/>
              </a:rPr>
              <a:t> </a:t>
            </a:r>
            <a:r>
              <a:rPr lang="fr-FR" sz="3600" dirty="0" err="1">
                <a:solidFill>
                  <a:srgbClr val="FF6600"/>
                </a:solidFill>
                <a:latin typeface="Helvetica 75 Bold" panose="020B0804020202020204" pitchFamily="34" charset="0"/>
              </a:rPr>
              <a:t>inequalities</a:t>
            </a:r>
            <a:endParaRPr lang="fr-FR" sz="3600" dirty="0">
              <a:solidFill>
                <a:srgbClr val="FF6600"/>
              </a:solidFill>
              <a:latin typeface="Helvetica 75 Bold" panose="020B0804020202020204" pitchFamily="34" charset="0"/>
            </a:endParaRPr>
          </a:p>
          <a:p>
            <a:endParaRPr lang="fr-FR" dirty="0"/>
          </a:p>
        </p:txBody>
      </p:sp>
      <p:sp>
        <p:nvSpPr>
          <p:cNvPr id="6" name="Rectangle 5"/>
          <p:cNvSpPr/>
          <p:nvPr/>
        </p:nvSpPr>
        <p:spPr>
          <a:xfrm>
            <a:off x="7544792" y="104354"/>
            <a:ext cx="1584176" cy="93610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D5CC935-52DD-4203-AACE-D70EB0C7D2EC}"/>
              </a:ext>
            </a:extLst>
          </p:cNvPr>
          <p:cNvSpPr/>
          <p:nvPr/>
        </p:nvSpPr>
        <p:spPr>
          <a:xfrm>
            <a:off x="467544" y="4644000"/>
            <a:ext cx="1187364" cy="20004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GB" sz="800" dirty="0">
                <a:solidFill>
                  <a:schemeClr val="bg2"/>
                </a:solidFill>
              </a:rPr>
              <a:t>Vehicle routing in Python</a:t>
            </a:r>
          </a:p>
        </p:txBody>
      </p:sp>
    </p:spTree>
    <p:extLst>
      <p:ext uri="{BB962C8B-B14F-4D97-AF65-F5344CB8AC3E}">
        <p14:creationId xmlns:p14="http://schemas.microsoft.com/office/powerpoint/2010/main" val="3718636116"/>
      </p:ext>
    </p:extLst>
  </p:cSld>
  <p:clrMapOvr>
    <a:masterClrMapping/>
  </p:clrMapOvr>
  <p:transition spd="med">
    <p:fade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7559824" y="0"/>
            <a:ext cx="1584176" cy="93610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ZoneTexte 6"/>
          <p:cNvSpPr txBox="1"/>
          <p:nvPr/>
        </p:nvSpPr>
        <p:spPr>
          <a:xfrm>
            <a:off x="245146" y="230043"/>
            <a:ext cx="2476575" cy="6217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defTabSz="514350">
              <a:lnSpc>
                <a:spcPct val="85000"/>
              </a:lnSpc>
              <a:spcAft>
                <a:spcPts val="0"/>
              </a:spcAft>
            </a:pPr>
            <a:r>
              <a:rPr lang="fr-FR" sz="2400" dirty="0" err="1">
                <a:solidFill>
                  <a:srgbClr val="FF6600"/>
                </a:solidFill>
                <a:latin typeface="Helvetica 75 Bold" panose="020B0804020202020204" pitchFamily="34" charset="0"/>
              </a:rPr>
              <a:t>Valid</a:t>
            </a:r>
            <a:r>
              <a:rPr lang="fr-FR" sz="2400" dirty="0">
                <a:solidFill>
                  <a:srgbClr val="FF6600"/>
                </a:solidFill>
                <a:latin typeface="Helvetica 75 Bold" panose="020B0804020202020204" pitchFamily="34" charset="0"/>
              </a:rPr>
              <a:t> </a:t>
            </a:r>
            <a:r>
              <a:rPr lang="fr-FR" sz="2400" dirty="0" err="1">
                <a:solidFill>
                  <a:srgbClr val="FF6600"/>
                </a:solidFill>
                <a:latin typeface="Helvetica 75 Bold" panose="020B0804020202020204" pitchFamily="34" charset="0"/>
              </a:rPr>
              <a:t>inequalities</a:t>
            </a:r>
            <a:endParaRPr lang="fr-FR" sz="2400" dirty="0">
              <a:solidFill>
                <a:srgbClr val="FF6600"/>
              </a:solidFill>
              <a:latin typeface="Helvetica 75 Bold" panose="020B0804020202020204" pitchFamily="34" charset="0"/>
            </a:endParaRPr>
          </a:p>
          <a:p>
            <a:endParaRPr lang="fr-FR" dirty="0"/>
          </a:p>
        </p:txBody>
      </p:sp>
      <p:sp>
        <p:nvSpPr>
          <p:cNvPr id="2" name="ZoneTexte 1"/>
          <p:cNvSpPr txBox="1"/>
          <p:nvPr/>
        </p:nvSpPr>
        <p:spPr>
          <a:xfrm>
            <a:off x="280592" y="1111845"/>
            <a:ext cx="302839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latin typeface="Helvetica 55 Roman" panose="020B0604020202020204" pitchFamily="34" charset="0"/>
              </a:rPr>
              <a:t>Let </a:t>
            </a:r>
            <a:r>
              <a:rPr lang="fr-FR" b="1" i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 55 Roman" panose="020B0604020202020204" pitchFamily="34" charset="0"/>
              </a:rPr>
              <a:t>S</a:t>
            </a:r>
            <a:r>
              <a:rPr lang="fr-FR" dirty="0">
                <a:latin typeface="Helvetica 55 Roman" panose="020B0604020202020204" pitchFamily="34" charset="0"/>
              </a:rPr>
              <a:t> </a:t>
            </a:r>
            <a:r>
              <a:rPr lang="fr-FR" dirty="0" err="1">
                <a:latin typeface="Helvetica 55 Roman" panose="020B0604020202020204" pitchFamily="34" charset="0"/>
              </a:rPr>
              <a:t>be</a:t>
            </a:r>
            <a:r>
              <a:rPr lang="fr-FR" dirty="0">
                <a:latin typeface="Helvetica 55 Roman" panose="020B0604020202020204" pitchFamily="34" charset="0"/>
              </a:rPr>
              <a:t> the set of </a:t>
            </a:r>
            <a:r>
              <a:rPr lang="fr-FR" dirty="0" err="1">
                <a:latin typeface="Helvetica 55 Roman" panose="020B0604020202020204" pitchFamily="34" charset="0"/>
              </a:rPr>
              <a:t>odd</a:t>
            </a:r>
            <a:r>
              <a:rPr lang="fr-FR" dirty="0">
                <a:latin typeface="Helvetica 55 Roman" panose="020B0604020202020204" pitchFamily="34" charset="0"/>
              </a:rPr>
              <a:t> group </a:t>
            </a:r>
            <a:r>
              <a:rPr lang="fr-FR" dirty="0" err="1">
                <a:latin typeface="Helvetica 55 Roman" panose="020B0604020202020204" pitchFamily="34" charset="0"/>
              </a:rPr>
              <a:t>nodes</a:t>
            </a:r>
            <a:endParaRPr lang="fr-FR" dirty="0">
              <a:latin typeface="Helvetica 55 Roman" panose="020B0604020202020204" pitchFamily="34" charset="0"/>
            </a:endParaRPr>
          </a:p>
        </p:txBody>
      </p:sp>
      <p:cxnSp>
        <p:nvCxnSpPr>
          <p:cNvPr id="10" name="Connecteur droit 9"/>
          <p:cNvCxnSpPr/>
          <p:nvPr/>
        </p:nvCxnSpPr>
        <p:spPr>
          <a:xfrm>
            <a:off x="6051738" y="1940446"/>
            <a:ext cx="393383" cy="66484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necteur droit 11"/>
          <p:cNvCxnSpPr/>
          <p:nvPr/>
        </p:nvCxnSpPr>
        <p:spPr>
          <a:xfrm flipV="1">
            <a:off x="5634588" y="1940446"/>
            <a:ext cx="417150" cy="664840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Ellipse 12"/>
          <p:cNvSpPr/>
          <p:nvPr/>
        </p:nvSpPr>
        <p:spPr>
          <a:xfrm>
            <a:off x="5143506" y="1544402"/>
            <a:ext cx="1800200" cy="1656184"/>
          </a:xfrm>
          <a:prstGeom prst="ellipse">
            <a:avLst/>
          </a:prstGeom>
          <a:noFill/>
          <a:ln w="28575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15" name="Connecteur droit 14"/>
          <p:cNvCxnSpPr/>
          <p:nvPr/>
        </p:nvCxnSpPr>
        <p:spPr>
          <a:xfrm flipH="1" flipV="1">
            <a:off x="5503546" y="1164617"/>
            <a:ext cx="548192" cy="77582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necteur droit 16"/>
          <p:cNvCxnSpPr/>
          <p:nvPr/>
        </p:nvCxnSpPr>
        <p:spPr>
          <a:xfrm flipV="1">
            <a:off x="6051738" y="1164617"/>
            <a:ext cx="675944" cy="775829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necteur droit 18"/>
          <p:cNvCxnSpPr/>
          <p:nvPr/>
        </p:nvCxnSpPr>
        <p:spPr>
          <a:xfrm>
            <a:off x="6445121" y="2605286"/>
            <a:ext cx="696353" cy="379276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onnecteur droit 20"/>
          <p:cNvCxnSpPr/>
          <p:nvPr/>
        </p:nvCxnSpPr>
        <p:spPr>
          <a:xfrm flipH="1">
            <a:off x="5359530" y="2605286"/>
            <a:ext cx="275058" cy="595300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Ellipse 2"/>
          <p:cNvSpPr/>
          <p:nvPr/>
        </p:nvSpPr>
        <p:spPr>
          <a:xfrm>
            <a:off x="5860688" y="1760426"/>
            <a:ext cx="382101" cy="36004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Ellipse 7"/>
          <p:cNvSpPr/>
          <p:nvPr/>
        </p:nvSpPr>
        <p:spPr>
          <a:xfrm>
            <a:off x="6254071" y="2425266"/>
            <a:ext cx="382101" cy="36004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Ellipse 8"/>
          <p:cNvSpPr/>
          <p:nvPr/>
        </p:nvSpPr>
        <p:spPr>
          <a:xfrm>
            <a:off x="5443538" y="2425266"/>
            <a:ext cx="382101" cy="36004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23" name="Connecteur droit 22"/>
          <p:cNvCxnSpPr/>
          <p:nvPr/>
        </p:nvCxnSpPr>
        <p:spPr>
          <a:xfrm>
            <a:off x="7104800" y="1940446"/>
            <a:ext cx="450304" cy="0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Connecteur droit 24"/>
          <p:cNvCxnSpPr/>
          <p:nvPr/>
        </p:nvCxnSpPr>
        <p:spPr>
          <a:xfrm>
            <a:off x="7104800" y="2436515"/>
            <a:ext cx="450304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ZoneTexte 23"/>
          <p:cNvSpPr txBox="1"/>
          <p:nvPr/>
        </p:nvSpPr>
        <p:spPr>
          <a:xfrm>
            <a:off x="7587052" y="1786557"/>
            <a:ext cx="135806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err="1">
                <a:solidFill>
                  <a:srgbClr val="00B050"/>
                </a:solidFill>
              </a:rPr>
              <a:t>Required</a:t>
            </a:r>
            <a:r>
              <a:rPr lang="fr-FR" dirty="0">
                <a:solidFill>
                  <a:srgbClr val="00B050"/>
                </a:solidFill>
              </a:rPr>
              <a:t> </a:t>
            </a:r>
            <a:r>
              <a:rPr lang="fr-FR" dirty="0" err="1">
                <a:solidFill>
                  <a:srgbClr val="00B050"/>
                </a:solidFill>
              </a:rPr>
              <a:t>edge</a:t>
            </a:r>
            <a:endParaRPr lang="fr-FR" dirty="0">
              <a:solidFill>
                <a:srgbClr val="00B050"/>
              </a:solidFill>
            </a:endParaRPr>
          </a:p>
        </p:txBody>
      </p:sp>
      <p:sp>
        <p:nvSpPr>
          <p:cNvPr id="27" name="ZoneTexte 26"/>
          <p:cNvSpPr txBox="1"/>
          <p:nvPr/>
        </p:nvSpPr>
        <p:spPr>
          <a:xfrm>
            <a:off x="7553591" y="2297509"/>
            <a:ext cx="167545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Non-</a:t>
            </a:r>
            <a:r>
              <a:rPr lang="fr-FR" dirty="0" err="1"/>
              <a:t>required</a:t>
            </a:r>
            <a:r>
              <a:rPr lang="fr-FR" dirty="0"/>
              <a:t> </a:t>
            </a:r>
            <a:r>
              <a:rPr lang="fr-FR" dirty="0" err="1"/>
              <a:t>edge</a:t>
            </a:r>
            <a:endParaRPr lang="fr-FR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785" t="53989" r="9628" b="43028"/>
          <a:stretch/>
        </p:blipFill>
        <p:spPr bwMode="auto">
          <a:xfrm>
            <a:off x="145401" y="1571466"/>
            <a:ext cx="3605287" cy="3254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" name="ZoneTexte 25"/>
          <p:cNvSpPr txBox="1"/>
          <p:nvPr/>
        </p:nvSpPr>
        <p:spPr>
          <a:xfrm>
            <a:off x="3807570" y="1582596"/>
            <a:ext cx="13359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800" dirty="0" err="1">
                <a:latin typeface="Helvetica 55 Roman" panose="020B0604020202020204" pitchFamily="34" charset="0"/>
              </a:rPr>
              <a:t>is</a:t>
            </a:r>
            <a:r>
              <a:rPr lang="fr-FR" sz="1800" dirty="0">
                <a:latin typeface="Helvetica 55 Roman" panose="020B0604020202020204" pitchFamily="34" charset="0"/>
              </a:rPr>
              <a:t> </a:t>
            </a:r>
            <a:r>
              <a:rPr lang="fr-FR" sz="1800" dirty="0" err="1">
                <a:latin typeface="Helvetica 55 Roman" panose="020B0604020202020204" pitchFamily="34" charset="0"/>
              </a:rPr>
              <a:t>odd</a:t>
            </a:r>
            <a:r>
              <a:rPr lang="fr-FR" sz="1800" dirty="0">
                <a:latin typeface="Helvetica 55 Roman" panose="020B0604020202020204" pitchFamily="34" charset="0"/>
              </a:rPr>
              <a:t>.</a:t>
            </a:r>
          </a:p>
        </p:txBody>
      </p:sp>
      <p:sp>
        <p:nvSpPr>
          <p:cNvPr id="5" name="ZoneTexte 4"/>
          <p:cNvSpPr txBox="1"/>
          <p:nvPr/>
        </p:nvSpPr>
        <p:spPr>
          <a:xfrm>
            <a:off x="145401" y="3075806"/>
            <a:ext cx="472116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err="1">
                <a:latin typeface="Helvetica 55 Roman" panose="020B0604020202020204" pitchFamily="34" charset="0"/>
              </a:rPr>
              <a:t>Then</a:t>
            </a:r>
            <a:r>
              <a:rPr lang="fr-FR" dirty="0">
                <a:latin typeface="Helvetica 55 Roman" panose="020B0604020202020204" pitchFamily="34" charset="0"/>
              </a:rPr>
              <a:t> </a:t>
            </a:r>
            <a:r>
              <a:rPr lang="fr-FR" dirty="0" err="1">
                <a:latin typeface="Helvetica 55 Roman" panose="020B0604020202020204" pitchFamily="34" charset="0"/>
              </a:rPr>
              <a:t>there</a:t>
            </a:r>
            <a:r>
              <a:rPr lang="fr-FR" dirty="0">
                <a:latin typeface="Helvetica 55 Roman" panose="020B0604020202020204" pitchFamily="34" charset="0"/>
              </a:rPr>
              <a:t> </a:t>
            </a:r>
            <a:r>
              <a:rPr lang="fr-FR" dirty="0" err="1">
                <a:latin typeface="Helvetica 55 Roman" panose="020B0604020202020204" pitchFamily="34" charset="0"/>
              </a:rPr>
              <a:t>is</a:t>
            </a:r>
            <a:r>
              <a:rPr lang="fr-FR" dirty="0">
                <a:latin typeface="Helvetica 55 Roman" panose="020B0604020202020204" pitchFamily="34" charset="0"/>
              </a:rPr>
              <a:t> a tour </a:t>
            </a:r>
            <a:r>
              <a:rPr lang="fr-FR" dirty="0" err="1">
                <a:latin typeface="Helvetica 55 Roman" panose="020B0604020202020204" pitchFamily="34" charset="0"/>
              </a:rPr>
              <a:t>collecting</a:t>
            </a:r>
            <a:r>
              <a:rPr lang="fr-FR" dirty="0">
                <a:latin typeface="Helvetica 55 Roman" panose="020B0604020202020204" pitchFamily="34" charset="0"/>
              </a:rPr>
              <a:t> an </a:t>
            </a:r>
            <a:r>
              <a:rPr lang="fr-FR" dirty="0" err="1">
                <a:latin typeface="Helvetica 55 Roman" panose="020B0604020202020204" pitchFamily="34" charset="0"/>
              </a:rPr>
              <a:t>odd</a:t>
            </a:r>
            <a:r>
              <a:rPr lang="fr-FR" dirty="0">
                <a:latin typeface="Helvetica 55 Roman" panose="020B0604020202020204" pitchFamily="34" charset="0"/>
              </a:rPr>
              <a:t> </a:t>
            </a:r>
            <a:r>
              <a:rPr lang="fr-FR" dirty="0" err="1">
                <a:latin typeface="Helvetica 55 Roman" panose="020B0604020202020204" pitchFamily="34" charset="0"/>
              </a:rPr>
              <a:t>number</a:t>
            </a:r>
            <a:r>
              <a:rPr lang="fr-FR" dirty="0">
                <a:latin typeface="Helvetica 55 Roman" panose="020B0604020202020204" pitchFamily="34" charset="0"/>
              </a:rPr>
              <a:t> of</a:t>
            </a:r>
          </a:p>
          <a:p>
            <a:r>
              <a:rPr lang="fr-FR" dirty="0" err="1">
                <a:latin typeface="Helvetica 55 Roman" panose="020B0604020202020204" pitchFamily="34" charset="0"/>
              </a:rPr>
              <a:t>edges</a:t>
            </a:r>
            <a:r>
              <a:rPr lang="fr-FR" dirty="0">
                <a:latin typeface="Helvetica 55 Roman" panose="020B0604020202020204" pitchFamily="34" charset="0"/>
              </a:rPr>
              <a:t> </a:t>
            </a:r>
            <a:r>
              <a:rPr lang="fr-FR" dirty="0" err="1">
                <a:latin typeface="Helvetica 55 Roman" panose="020B0604020202020204" pitchFamily="34" charset="0"/>
              </a:rPr>
              <a:t>which</a:t>
            </a:r>
            <a:r>
              <a:rPr lang="fr-FR" dirty="0">
                <a:latin typeface="Helvetica 55 Roman" panose="020B0604020202020204" pitchFamily="34" charset="0"/>
              </a:rPr>
              <a:t> have one </a:t>
            </a:r>
            <a:r>
              <a:rPr lang="fr-FR" dirty="0" err="1">
                <a:latin typeface="Helvetica 55 Roman" panose="020B0604020202020204" pitchFamily="34" charset="0"/>
              </a:rPr>
              <a:t>node</a:t>
            </a:r>
            <a:r>
              <a:rPr lang="fr-FR" dirty="0">
                <a:latin typeface="Helvetica 55 Roman" panose="020B0604020202020204" pitchFamily="34" charset="0"/>
              </a:rPr>
              <a:t> in S and the </a:t>
            </a:r>
            <a:r>
              <a:rPr lang="fr-FR" dirty="0" err="1">
                <a:latin typeface="Helvetica 55 Roman" panose="020B0604020202020204" pitchFamily="34" charset="0"/>
              </a:rPr>
              <a:t>other</a:t>
            </a:r>
            <a:r>
              <a:rPr lang="fr-FR" dirty="0">
                <a:latin typeface="Helvetica 55 Roman" panose="020B0604020202020204" pitchFamily="34" charset="0"/>
              </a:rPr>
              <a:t> </a:t>
            </a:r>
            <a:r>
              <a:rPr lang="fr-FR" dirty="0" err="1">
                <a:latin typeface="Helvetica 55 Roman" panose="020B0604020202020204" pitchFamily="34" charset="0"/>
              </a:rPr>
              <a:t>outside</a:t>
            </a:r>
            <a:r>
              <a:rPr lang="fr-FR" dirty="0">
                <a:latin typeface="Helvetica 55 Roman" panose="020B0604020202020204" pitchFamily="34" charset="0"/>
              </a:rPr>
              <a:t> S.</a:t>
            </a:r>
          </a:p>
        </p:txBody>
      </p:sp>
      <p:sp>
        <p:nvSpPr>
          <p:cNvPr id="28" name="ZoneTexte 27"/>
          <p:cNvSpPr txBox="1"/>
          <p:nvPr/>
        </p:nvSpPr>
        <p:spPr>
          <a:xfrm>
            <a:off x="5868144" y="906"/>
            <a:ext cx="32758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fr-FR" sz="800" dirty="0">
                <a:latin typeface="Helvetica 75 Bold" panose="020B0804020202020204" pitchFamily="34" charset="0"/>
              </a:rPr>
              <a:t>  </a:t>
            </a:r>
            <a:r>
              <a:rPr lang="fr-FR" sz="800" dirty="0">
                <a:solidFill>
                  <a:schemeClr val="tx1">
                    <a:alpha val="30000"/>
                  </a:schemeClr>
                </a:solidFill>
                <a:latin typeface="Helvetica 75 Bold" panose="020B0804020202020204" pitchFamily="34" charset="0"/>
              </a:rPr>
              <a:t>I</a:t>
            </a:r>
            <a:r>
              <a:rPr lang="fr-FR" sz="800" dirty="0">
                <a:solidFill>
                  <a:srgbClr val="FF6600"/>
                </a:solidFill>
                <a:latin typeface="Helvetica 75 Bold" panose="020B0804020202020204" pitchFamily="34" charset="0"/>
              </a:rPr>
              <a:t> </a:t>
            </a:r>
            <a:r>
              <a:rPr lang="fr-FR" sz="800" dirty="0" err="1">
                <a:solidFill>
                  <a:srgbClr val="FF6600">
                    <a:alpha val="30000"/>
                  </a:srgbClr>
                </a:solidFill>
                <a:latin typeface="Helvetica 75 Bold" panose="020B0804020202020204" pitchFamily="34" charset="0"/>
              </a:rPr>
              <a:t>Problem</a:t>
            </a:r>
            <a:r>
              <a:rPr lang="fr-FR" sz="800" dirty="0">
                <a:solidFill>
                  <a:srgbClr val="FF6600">
                    <a:alpha val="30000"/>
                  </a:srgbClr>
                </a:solidFill>
                <a:latin typeface="Helvetica 75 Bold" panose="020B0804020202020204" pitchFamily="34" charset="0"/>
              </a:rPr>
              <a:t> </a:t>
            </a:r>
            <a:r>
              <a:rPr lang="fr-FR" sz="800" dirty="0" err="1">
                <a:solidFill>
                  <a:srgbClr val="FF6600">
                    <a:alpha val="30000"/>
                  </a:srgbClr>
                </a:solidFill>
                <a:latin typeface="Helvetica 75 Bold" panose="020B0804020202020204" pitchFamily="34" charset="0"/>
              </a:rPr>
              <a:t>presentation</a:t>
            </a:r>
            <a:endParaRPr lang="fr-FR" sz="800" dirty="0">
              <a:solidFill>
                <a:srgbClr val="FF6600">
                  <a:alpha val="30000"/>
                </a:srgbClr>
              </a:solidFill>
              <a:latin typeface="Helvetica 75 Bold" panose="020B0804020202020204" pitchFamily="34" charset="0"/>
            </a:endParaRPr>
          </a:p>
          <a:p>
            <a:pPr lvl="0"/>
            <a:r>
              <a:rPr lang="fr-FR" sz="800" dirty="0">
                <a:solidFill>
                  <a:schemeClr val="tx1">
                    <a:alpha val="30000"/>
                  </a:schemeClr>
                </a:solidFill>
                <a:latin typeface="Helvetica 75 Bold" panose="020B0804020202020204" pitchFamily="34" charset="0"/>
              </a:rPr>
              <a:t> II </a:t>
            </a:r>
            <a:r>
              <a:rPr lang="en-GB" sz="800" dirty="0">
                <a:solidFill>
                  <a:srgbClr val="FF6600">
                    <a:alpha val="30000"/>
                  </a:srgbClr>
                </a:solidFill>
                <a:latin typeface="Helvetica 75 Bold" panose="020B0804020202020204" pitchFamily="34" charset="0"/>
              </a:rPr>
              <a:t>First approach: the standard formulation</a:t>
            </a:r>
            <a:endParaRPr lang="fr-FR" sz="800" dirty="0">
              <a:solidFill>
                <a:srgbClr val="FF6600">
                  <a:alpha val="30000"/>
                </a:srgbClr>
              </a:solidFill>
              <a:latin typeface="Helvetica 75 Bold" panose="020B0804020202020204" pitchFamily="34" charset="0"/>
            </a:endParaRPr>
          </a:p>
          <a:p>
            <a:pPr lvl="0"/>
            <a:r>
              <a:rPr lang="fr-FR" sz="800" dirty="0">
                <a:solidFill>
                  <a:schemeClr val="tx1">
                    <a:alpha val="30000"/>
                  </a:schemeClr>
                </a:solidFill>
                <a:latin typeface="Helvetica 75 Bold" panose="020B0804020202020204" pitchFamily="34" charset="0"/>
              </a:rPr>
              <a:t>III</a:t>
            </a:r>
            <a:r>
              <a:rPr lang="fr-FR" sz="800" dirty="0">
                <a:latin typeface="Helvetica 75 Bold" panose="020B0804020202020204" pitchFamily="34" charset="0"/>
              </a:rPr>
              <a:t> </a:t>
            </a:r>
            <a:r>
              <a:rPr lang="fr-FR" sz="800" dirty="0">
                <a:solidFill>
                  <a:srgbClr val="FF6600">
                    <a:alpha val="30000"/>
                  </a:srgbClr>
                </a:solidFill>
                <a:latin typeface="Helvetica 75 Bold" panose="020B0804020202020204" pitchFamily="34" charset="0"/>
              </a:rPr>
              <a:t>Second </a:t>
            </a:r>
            <a:r>
              <a:rPr lang="fr-FR" sz="800" dirty="0" err="1">
                <a:solidFill>
                  <a:srgbClr val="FF6600">
                    <a:alpha val="30000"/>
                  </a:srgbClr>
                </a:solidFill>
                <a:latin typeface="Helvetica 75 Bold" panose="020B0804020202020204" pitchFamily="34" charset="0"/>
              </a:rPr>
              <a:t>approach</a:t>
            </a:r>
            <a:r>
              <a:rPr lang="fr-FR" sz="800" dirty="0">
                <a:solidFill>
                  <a:srgbClr val="FF6600">
                    <a:alpha val="30000"/>
                  </a:srgbClr>
                </a:solidFill>
                <a:latin typeface="Helvetica 75 Bold" panose="020B0804020202020204" pitchFamily="34" charset="0"/>
              </a:rPr>
              <a:t>: master-slave formulation</a:t>
            </a:r>
          </a:p>
          <a:p>
            <a:r>
              <a:rPr lang="fr-FR" sz="800" dirty="0">
                <a:latin typeface="Helvetica 75 Bold" panose="020B0804020202020204" pitchFamily="34" charset="0"/>
              </a:rPr>
              <a:t>IV</a:t>
            </a:r>
            <a:r>
              <a:rPr lang="fr-FR" sz="800" dirty="0">
                <a:solidFill>
                  <a:srgbClr val="FF6600">
                    <a:alpha val="30000"/>
                  </a:srgbClr>
                </a:solidFill>
                <a:latin typeface="Helvetica 75 Bold" panose="020B0804020202020204" pitchFamily="34" charset="0"/>
              </a:rPr>
              <a:t> </a:t>
            </a:r>
            <a:r>
              <a:rPr lang="fr-FR" sz="800" dirty="0" err="1">
                <a:solidFill>
                  <a:srgbClr val="FF6600"/>
                </a:solidFill>
                <a:latin typeface="Helvetica 75 Bold" panose="020B0804020202020204" pitchFamily="34" charset="0"/>
              </a:rPr>
              <a:t>Valid</a:t>
            </a:r>
            <a:r>
              <a:rPr lang="fr-FR" sz="800" dirty="0">
                <a:solidFill>
                  <a:srgbClr val="FF6600"/>
                </a:solidFill>
                <a:latin typeface="Helvetica 75 Bold" panose="020B0804020202020204" pitchFamily="34" charset="0"/>
              </a:rPr>
              <a:t> </a:t>
            </a:r>
            <a:r>
              <a:rPr lang="fr-FR" sz="800" dirty="0" err="1">
                <a:solidFill>
                  <a:srgbClr val="FF6600"/>
                </a:solidFill>
                <a:latin typeface="Helvetica 75 Bold" panose="020B0804020202020204" pitchFamily="34" charset="0"/>
              </a:rPr>
              <a:t>inequalities</a:t>
            </a:r>
            <a:endParaRPr lang="fr-FR" sz="800" dirty="0">
              <a:solidFill>
                <a:srgbClr val="FF6600"/>
              </a:solidFill>
              <a:latin typeface="Helvetica 75 Bold" panose="020B0804020202020204" pitchFamily="34" charset="0"/>
            </a:endParaRPr>
          </a:p>
          <a:p>
            <a:pPr lvl="0"/>
            <a:r>
              <a:rPr lang="fr-FR" sz="800" dirty="0">
                <a:solidFill>
                  <a:schemeClr val="tx1">
                    <a:alpha val="30000"/>
                  </a:schemeClr>
                </a:solidFill>
                <a:latin typeface="Helvetica 75 Bold" panose="020B0804020202020204" pitchFamily="34" charset="0"/>
              </a:rPr>
              <a:t>V</a:t>
            </a:r>
            <a:r>
              <a:rPr lang="fr-FR" sz="800" dirty="0">
                <a:latin typeface="Helvetica 75 Bold" panose="020B0804020202020204" pitchFamily="34" charset="0"/>
              </a:rPr>
              <a:t> </a:t>
            </a:r>
            <a:r>
              <a:rPr lang="fr-FR" sz="800" dirty="0" err="1">
                <a:solidFill>
                  <a:srgbClr val="FF6600">
                    <a:alpha val="30000"/>
                  </a:srgbClr>
                </a:solidFill>
                <a:latin typeface="Helvetica 75 Bold" panose="020B0804020202020204" pitchFamily="34" charset="0"/>
              </a:rPr>
              <a:t>Computational</a:t>
            </a:r>
            <a:r>
              <a:rPr lang="fr-FR" sz="800" dirty="0">
                <a:solidFill>
                  <a:srgbClr val="FF6600">
                    <a:alpha val="30000"/>
                  </a:srgbClr>
                </a:solidFill>
                <a:latin typeface="Helvetica 75 Bold" panose="020B0804020202020204" pitchFamily="34" charset="0"/>
              </a:rPr>
              <a:t> </a:t>
            </a:r>
            <a:r>
              <a:rPr lang="fr-FR" sz="800" dirty="0" err="1">
                <a:solidFill>
                  <a:srgbClr val="FF6600">
                    <a:alpha val="30000"/>
                  </a:srgbClr>
                </a:solidFill>
                <a:latin typeface="Helvetica 75 Bold" panose="020B0804020202020204" pitchFamily="34" charset="0"/>
              </a:rPr>
              <a:t>results</a:t>
            </a:r>
            <a:r>
              <a:rPr lang="fr-FR" sz="800" dirty="0">
                <a:solidFill>
                  <a:srgbClr val="FF6600">
                    <a:alpha val="30000"/>
                  </a:srgbClr>
                </a:solidFill>
                <a:latin typeface="Helvetica 75 Bold" panose="020B0804020202020204" pitchFamily="34" charset="0"/>
              </a:rPr>
              <a:t> and conclusion</a:t>
            </a:r>
            <a:endParaRPr lang="fr-FR" sz="800" dirty="0">
              <a:solidFill>
                <a:srgbClr val="FF6600">
                  <a:alpha val="30000"/>
                </a:srgbClr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289" t="49411" r="12896" b="45635"/>
          <a:stretch/>
        </p:blipFill>
        <p:spPr bwMode="auto">
          <a:xfrm>
            <a:off x="4961542" y="4071648"/>
            <a:ext cx="1728193" cy="4907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ZoneTexte 3"/>
          <p:cNvSpPr txBox="1"/>
          <p:nvPr/>
        </p:nvSpPr>
        <p:spPr>
          <a:xfrm>
            <a:off x="2808388" y="4038217"/>
            <a:ext cx="215315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In </a:t>
            </a:r>
            <a:r>
              <a:rPr lang="fr-FR" dirty="0" err="1"/>
              <a:t>order</a:t>
            </a:r>
            <a:r>
              <a:rPr lang="fr-FR" dirty="0"/>
              <a:t> to </a:t>
            </a:r>
            <a:r>
              <a:rPr lang="fr-FR" dirty="0" err="1"/>
              <a:t>formalize</a:t>
            </a:r>
            <a:r>
              <a:rPr lang="fr-FR" dirty="0"/>
              <a:t> </a:t>
            </a:r>
            <a:r>
              <a:rPr lang="fr-FR" dirty="0" err="1"/>
              <a:t>this</a:t>
            </a:r>
            <a:r>
              <a:rPr lang="fr-FR" dirty="0"/>
              <a:t>: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8935AF20-2653-456B-A01F-237466A154C4}"/>
              </a:ext>
            </a:extLst>
          </p:cNvPr>
          <p:cNvSpPr/>
          <p:nvPr/>
        </p:nvSpPr>
        <p:spPr>
          <a:xfrm>
            <a:off x="467544" y="4644000"/>
            <a:ext cx="1187364" cy="20004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GB" sz="800" dirty="0">
                <a:solidFill>
                  <a:schemeClr val="bg2"/>
                </a:solidFill>
              </a:rPr>
              <a:t>Vehicle routing in Python</a:t>
            </a:r>
          </a:p>
        </p:txBody>
      </p:sp>
    </p:spTree>
    <p:extLst>
      <p:ext uri="{BB962C8B-B14F-4D97-AF65-F5344CB8AC3E}">
        <p14:creationId xmlns:p14="http://schemas.microsoft.com/office/powerpoint/2010/main" val="563882016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5" grpId="0"/>
      <p:bldP spid="4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014" t="57233" r="7400" b="37203"/>
          <a:stretch/>
        </p:blipFill>
        <p:spPr bwMode="auto">
          <a:xfrm>
            <a:off x="899592" y="4271181"/>
            <a:ext cx="7779502" cy="677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7559824" y="0"/>
            <a:ext cx="1584176" cy="93610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ZoneTexte 6"/>
          <p:cNvSpPr txBox="1"/>
          <p:nvPr/>
        </p:nvSpPr>
        <p:spPr>
          <a:xfrm>
            <a:off x="245146" y="230043"/>
            <a:ext cx="3969356" cy="6217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defTabSz="514350">
              <a:lnSpc>
                <a:spcPct val="85000"/>
              </a:lnSpc>
              <a:spcAft>
                <a:spcPts val="0"/>
              </a:spcAft>
            </a:pPr>
            <a:r>
              <a:rPr lang="fr-FR" sz="2400" dirty="0" err="1">
                <a:solidFill>
                  <a:srgbClr val="FF6600"/>
                </a:solidFill>
                <a:latin typeface="Helvetica 75 Bold" panose="020B0804020202020204" pitchFamily="34" charset="0"/>
              </a:rPr>
              <a:t>Continuous</a:t>
            </a:r>
            <a:r>
              <a:rPr lang="fr-FR" sz="2400" dirty="0">
                <a:solidFill>
                  <a:srgbClr val="FF6600"/>
                </a:solidFill>
                <a:latin typeface="Helvetica 75 Bold" panose="020B0804020202020204" pitchFamily="34" charset="0"/>
              </a:rPr>
              <a:t> master </a:t>
            </a:r>
            <a:r>
              <a:rPr lang="fr-FR" sz="2400" dirty="0" err="1">
                <a:solidFill>
                  <a:srgbClr val="FF6600"/>
                </a:solidFill>
                <a:latin typeface="Helvetica 75 Bold" panose="020B0804020202020204" pitchFamily="34" charset="0"/>
              </a:rPr>
              <a:t>problem</a:t>
            </a:r>
            <a:endParaRPr lang="fr-FR" sz="2400" dirty="0">
              <a:solidFill>
                <a:srgbClr val="FF6600"/>
              </a:solidFill>
              <a:latin typeface="Helvetica 75 Bold" panose="020B0804020202020204" pitchFamily="34" charset="0"/>
            </a:endParaRPr>
          </a:p>
          <a:p>
            <a:endParaRPr lang="fr-FR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228" t="40590" r="8438" b="25919"/>
          <a:stretch/>
        </p:blipFill>
        <p:spPr bwMode="auto">
          <a:xfrm>
            <a:off x="755575" y="709811"/>
            <a:ext cx="7923519" cy="33123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501" t="43997" r="42695" b="53750"/>
          <a:stretch/>
        </p:blipFill>
        <p:spPr bwMode="auto">
          <a:xfrm>
            <a:off x="1475656" y="3636800"/>
            <a:ext cx="530963" cy="3729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ZoneTexte 7"/>
          <p:cNvSpPr txBox="1"/>
          <p:nvPr/>
        </p:nvSpPr>
        <p:spPr>
          <a:xfrm>
            <a:off x="4864968" y="882634"/>
            <a:ext cx="2512226" cy="37856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solidFill>
                  <a:srgbClr val="FF6600"/>
                </a:solidFill>
                <a:latin typeface="Helvetica 55 Roman" panose="020B0604020202020204" pitchFamily="34" charset="0"/>
              </a:rPr>
              <a:t>Goal</a:t>
            </a:r>
          </a:p>
          <a:p>
            <a:endParaRPr lang="fr-FR" dirty="0">
              <a:solidFill>
                <a:srgbClr val="FF6600"/>
              </a:solidFill>
              <a:latin typeface="Helvetica 55 Roman" panose="020B0604020202020204" pitchFamily="34" charset="0"/>
            </a:endParaRPr>
          </a:p>
          <a:p>
            <a:endParaRPr lang="fr-FR" dirty="0">
              <a:solidFill>
                <a:srgbClr val="FF6600"/>
              </a:solidFill>
              <a:latin typeface="Helvetica 55 Roman" panose="020B0604020202020204" pitchFamily="34" charset="0"/>
            </a:endParaRPr>
          </a:p>
          <a:p>
            <a:endParaRPr lang="fr-FR" sz="2000" dirty="0">
              <a:solidFill>
                <a:srgbClr val="FF6600"/>
              </a:solidFill>
              <a:latin typeface="Helvetica 55 Roman" panose="020B0604020202020204" pitchFamily="34" charset="0"/>
            </a:endParaRPr>
          </a:p>
          <a:p>
            <a:r>
              <a:rPr lang="fr-FR" dirty="0" err="1">
                <a:solidFill>
                  <a:srgbClr val="FF6600"/>
                </a:solidFill>
                <a:latin typeface="Helvetica 55 Roman" panose="020B0604020202020204" pitchFamily="34" charset="0"/>
              </a:rPr>
              <a:t>Coverage</a:t>
            </a:r>
            <a:endParaRPr lang="fr-FR" dirty="0">
              <a:solidFill>
                <a:srgbClr val="FF6600"/>
              </a:solidFill>
              <a:latin typeface="Helvetica 55 Roman" panose="020B0604020202020204" pitchFamily="34" charset="0"/>
            </a:endParaRPr>
          </a:p>
          <a:p>
            <a:endParaRPr lang="fr-FR" dirty="0">
              <a:solidFill>
                <a:srgbClr val="FF6600"/>
              </a:solidFill>
              <a:latin typeface="Helvetica 55 Roman" panose="020B0604020202020204" pitchFamily="34" charset="0"/>
            </a:endParaRPr>
          </a:p>
          <a:p>
            <a:endParaRPr lang="fr-FR" sz="1600" dirty="0">
              <a:solidFill>
                <a:srgbClr val="FF6600"/>
              </a:solidFill>
              <a:latin typeface="Helvetica 55 Roman" panose="020B0604020202020204" pitchFamily="34" charset="0"/>
            </a:endParaRPr>
          </a:p>
          <a:p>
            <a:endParaRPr lang="fr-FR" dirty="0">
              <a:solidFill>
                <a:srgbClr val="FF6600"/>
              </a:solidFill>
              <a:latin typeface="Helvetica 55 Roman" panose="020B0604020202020204" pitchFamily="34" charset="0"/>
            </a:endParaRPr>
          </a:p>
          <a:p>
            <a:r>
              <a:rPr lang="fr-FR" dirty="0">
                <a:solidFill>
                  <a:srgbClr val="FF6600"/>
                </a:solidFill>
                <a:latin typeface="Helvetica 55 Roman" panose="020B0604020202020204" pitchFamily="34" charset="0"/>
              </a:rPr>
              <a:t>Maximum </a:t>
            </a:r>
            <a:r>
              <a:rPr lang="fr-FR" dirty="0" err="1">
                <a:solidFill>
                  <a:srgbClr val="FF6600"/>
                </a:solidFill>
                <a:latin typeface="Helvetica 55 Roman" panose="020B0604020202020204" pitchFamily="34" charset="0"/>
              </a:rPr>
              <a:t>number</a:t>
            </a:r>
            <a:r>
              <a:rPr lang="fr-FR" dirty="0">
                <a:solidFill>
                  <a:srgbClr val="FF6600"/>
                </a:solidFill>
                <a:latin typeface="Helvetica 55 Roman" panose="020B0604020202020204" pitchFamily="34" charset="0"/>
              </a:rPr>
              <a:t> of </a:t>
            </a:r>
            <a:r>
              <a:rPr lang="fr-FR" dirty="0" err="1">
                <a:solidFill>
                  <a:srgbClr val="FF6600"/>
                </a:solidFill>
                <a:latin typeface="Helvetica 55 Roman" panose="020B0604020202020204" pitchFamily="34" charset="0"/>
              </a:rPr>
              <a:t>vehicles</a:t>
            </a:r>
            <a:endParaRPr lang="fr-FR" dirty="0">
              <a:solidFill>
                <a:srgbClr val="FF6600"/>
              </a:solidFill>
              <a:latin typeface="Helvetica 55 Roman" panose="020B0604020202020204" pitchFamily="34" charset="0"/>
            </a:endParaRPr>
          </a:p>
          <a:p>
            <a:endParaRPr lang="fr-FR" sz="1600" dirty="0">
              <a:solidFill>
                <a:srgbClr val="FF6600"/>
              </a:solidFill>
              <a:latin typeface="Helvetica 55 Roman" panose="020B0604020202020204" pitchFamily="34" charset="0"/>
            </a:endParaRPr>
          </a:p>
          <a:p>
            <a:endParaRPr lang="fr-FR" dirty="0">
              <a:solidFill>
                <a:srgbClr val="FF6600"/>
              </a:solidFill>
              <a:latin typeface="Helvetica 55 Roman" panose="020B0604020202020204" pitchFamily="34" charset="0"/>
            </a:endParaRPr>
          </a:p>
          <a:p>
            <a:endParaRPr lang="fr-FR" dirty="0">
              <a:solidFill>
                <a:srgbClr val="FF6600"/>
              </a:solidFill>
              <a:latin typeface="Helvetica 55 Roman" panose="020B0604020202020204" pitchFamily="34" charset="0"/>
            </a:endParaRPr>
          </a:p>
          <a:p>
            <a:r>
              <a:rPr lang="fr-FR" dirty="0">
                <a:solidFill>
                  <a:srgbClr val="FF6600"/>
                </a:solidFill>
                <a:latin typeface="Helvetica 55 Roman" panose="020B0604020202020204" pitchFamily="34" charset="0"/>
              </a:rPr>
              <a:t>Non-</a:t>
            </a:r>
            <a:r>
              <a:rPr lang="fr-FR" dirty="0" err="1">
                <a:solidFill>
                  <a:srgbClr val="FF6600"/>
                </a:solidFill>
                <a:latin typeface="Helvetica 55 Roman" panose="020B0604020202020204" pitchFamily="34" charset="0"/>
              </a:rPr>
              <a:t>negative</a:t>
            </a:r>
            <a:r>
              <a:rPr lang="fr-FR" dirty="0">
                <a:solidFill>
                  <a:srgbClr val="FF6600"/>
                </a:solidFill>
                <a:latin typeface="Helvetica 55 Roman" panose="020B0604020202020204" pitchFamily="34" charset="0"/>
              </a:rPr>
              <a:t> </a:t>
            </a:r>
            <a:r>
              <a:rPr lang="fr-FR" dirty="0" err="1">
                <a:solidFill>
                  <a:srgbClr val="FF6600"/>
                </a:solidFill>
                <a:latin typeface="Helvetica 55 Roman" panose="020B0604020202020204" pitchFamily="34" charset="0"/>
              </a:rPr>
              <a:t>constraints</a:t>
            </a:r>
            <a:endParaRPr lang="fr-FR" dirty="0">
              <a:solidFill>
                <a:srgbClr val="FF6600"/>
              </a:solidFill>
              <a:latin typeface="Helvetica 55 Roman" panose="020B0604020202020204" pitchFamily="34" charset="0"/>
            </a:endParaRPr>
          </a:p>
          <a:p>
            <a:endParaRPr lang="fr-FR" dirty="0">
              <a:solidFill>
                <a:srgbClr val="FF6600"/>
              </a:solidFill>
              <a:latin typeface="Helvetica 55 Roman" panose="020B0604020202020204" pitchFamily="34" charset="0"/>
            </a:endParaRPr>
          </a:p>
          <a:p>
            <a:endParaRPr lang="fr-FR" sz="2000" dirty="0">
              <a:solidFill>
                <a:srgbClr val="FF6600"/>
              </a:solidFill>
              <a:latin typeface="Helvetica 55 Roman" panose="020B0604020202020204" pitchFamily="34" charset="0"/>
            </a:endParaRPr>
          </a:p>
          <a:p>
            <a:r>
              <a:rPr lang="fr-FR" dirty="0" err="1">
                <a:solidFill>
                  <a:srgbClr val="FF6600"/>
                </a:solidFill>
                <a:latin typeface="Helvetica 55 Roman" panose="020B0604020202020204" pitchFamily="34" charset="0"/>
              </a:rPr>
              <a:t>Valid</a:t>
            </a:r>
            <a:r>
              <a:rPr lang="fr-FR" dirty="0">
                <a:solidFill>
                  <a:srgbClr val="FF6600"/>
                </a:solidFill>
                <a:latin typeface="Helvetica 55 Roman" panose="020B0604020202020204" pitchFamily="34" charset="0"/>
              </a:rPr>
              <a:t> </a:t>
            </a:r>
            <a:r>
              <a:rPr lang="fr-FR" dirty="0" err="1">
                <a:solidFill>
                  <a:srgbClr val="FF6600"/>
                </a:solidFill>
                <a:latin typeface="Helvetica 55 Roman" panose="020B0604020202020204" pitchFamily="34" charset="0"/>
              </a:rPr>
              <a:t>inequalities</a:t>
            </a:r>
            <a:endParaRPr lang="fr-FR" dirty="0">
              <a:solidFill>
                <a:srgbClr val="FF6600"/>
              </a:solidFill>
              <a:latin typeface="Helvetica 55 Roman" panose="020B0604020202020204" pitchFamily="34" charset="0"/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5868144" y="906"/>
            <a:ext cx="32758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fr-FR" sz="800" dirty="0">
                <a:latin typeface="Helvetica 75 Bold" panose="020B0804020202020204" pitchFamily="34" charset="0"/>
              </a:rPr>
              <a:t>  </a:t>
            </a:r>
            <a:r>
              <a:rPr lang="fr-FR" sz="800" dirty="0">
                <a:solidFill>
                  <a:schemeClr val="tx1">
                    <a:alpha val="30000"/>
                  </a:schemeClr>
                </a:solidFill>
                <a:latin typeface="Helvetica 75 Bold" panose="020B0804020202020204" pitchFamily="34" charset="0"/>
              </a:rPr>
              <a:t>I</a:t>
            </a:r>
            <a:r>
              <a:rPr lang="fr-FR" sz="800" dirty="0">
                <a:solidFill>
                  <a:srgbClr val="FF6600"/>
                </a:solidFill>
                <a:latin typeface="Helvetica 75 Bold" panose="020B0804020202020204" pitchFamily="34" charset="0"/>
              </a:rPr>
              <a:t> </a:t>
            </a:r>
            <a:r>
              <a:rPr lang="fr-FR" sz="800" dirty="0" err="1">
                <a:solidFill>
                  <a:srgbClr val="FF6600">
                    <a:alpha val="30000"/>
                  </a:srgbClr>
                </a:solidFill>
                <a:latin typeface="Helvetica 75 Bold" panose="020B0804020202020204" pitchFamily="34" charset="0"/>
              </a:rPr>
              <a:t>Problem</a:t>
            </a:r>
            <a:r>
              <a:rPr lang="fr-FR" sz="800" dirty="0">
                <a:solidFill>
                  <a:srgbClr val="FF6600">
                    <a:alpha val="30000"/>
                  </a:srgbClr>
                </a:solidFill>
                <a:latin typeface="Helvetica 75 Bold" panose="020B0804020202020204" pitchFamily="34" charset="0"/>
              </a:rPr>
              <a:t> </a:t>
            </a:r>
            <a:r>
              <a:rPr lang="fr-FR" sz="800" dirty="0" err="1">
                <a:solidFill>
                  <a:srgbClr val="FF6600">
                    <a:alpha val="30000"/>
                  </a:srgbClr>
                </a:solidFill>
                <a:latin typeface="Helvetica 75 Bold" panose="020B0804020202020204" pitchFamily="34" charset="0"/>
              </a:rPr>
              <a:t>presentation</a:t>
            </a:r>
            <a:endParaRPr lang="fr-FR" sz="800" dirty="0">
              <a:solidFill>
                <a:srgbClr val="FF6600">
                  <a:alpha val="30000"/>
                </a:srgbClr>
              </a:solidFill>
              <a:latin typeface="Helvetica 75 Bold" panose="020B0804020202020204" pitchFamily="34" charset="0"/>
            </a:endParaRPr>
          </a:p>
          <a:p>
            <a:pPr lvl="0"/>
            <a:r>
              <a:rPr lang="fr-FR" sz="800" dirty="0">
                <a:solidFill>
                  <a:schemeClr val="tx1">
                    <a:alpha val="30000"/>
                  </a:schemeClr>
                </a:solidFill>
                <a:latin typeface="Helvetica 75 Bold" panose="020B0804020202020204" pitchFamily="34" charset="0"/>
              </a:rPr>
              <a:t> II </a:t>
            </a:r>
            <a:r>
              <a:rPr lang="en-GB" sz="800" dirty="0">
                <a:solidFill>
                  <a:srgbClr val="FF6600">
                    <a:alpha val="30000"/>
                  </a:srgbClr>
                </a:solidFill>
                <a:latin typeface="Helvetica 75 Bold" panose="020B0804020202020204" pitchFamily="34" charset="0"/>
              </a:rPr>
              <a:t>First approach: the standard formulation</a:t>
            </a:r>
            <a:endParaRPr lang="fr-FR" sz="800" dirty="0">
              <a:solidFill>
                <a:srgbClr val="FF6600">
                  <a:alpha val="30000"/>
                </a:srgbClr>
              </a:solidFill>
              <a:latin typeface="Helvetica 75 Bold" panose="020B0804020202020204" pitchFamily="34" charset="0"/>
            </a:endParaRPr>
          </a:p>
          <a:p>
            <a:pPr lvl="0"/>
            <a:r>
              <a:rPr lang="fr-FR" sz="800" dirty="0">
                <a:solidFill>
                  <a:schemeClr val="tx1">
                    <a:alpha val="30000"/>
                  </a:schemeClr>
                </a:solidFill>
                <a:latin typeface="Helvetica 75 Bold" panose="020B0804020202020204" pitchFamily="34" charset="0"/>
              </a:rPr>
              <a:t>III</a:t>
            </a:r>
            <a:r>
              <a:rPr lang="fr-FR" sz="800" dirty="0">
                <a:latin typeface="Helvetica 75 Bold" panose="020B0804020202020204" pitchFamily="34" charset="0"/>
              </a:rPr>
              <a:t> </a:t>
            </a:r>
            <a:r>
              <a:rPr lang="fr-FR" sz="800" dirty="0">
                <a:solidFill>
                  <a:srgbClr val="FF6600">
                    <a:alpha val="30000"/>
                  </a:srgbClr>
                </a:solidFill>
                <a:latin typeface="Helvetica 75 Bold" panose="020B0804020202020204" pitchFamily="34" charset="0"/>
              </a:rPr>
              <a:t>Second </a:t>
            </a:r>
            <a:r>
              <a:rPr lang="fr-FR" sz="800" dirty="0" err="1">
                <a:solidFill>
                  <a:srgbClr val="FF6600">
                    <a:alpha val="30000"/>
                  </a:srgbClr>
                </a:solidFill>
                <a:latin typeface="Helvetica 75 Bold" panose="020B0804020202020204" pitchFamily="34" charset="0"/>
              </a:rPr>
              <a:t>approach</a:t>
            </a:r>
            <a:r>
              <a:rPr lang="fr-FR" sz="800" dirty="0">
                <a:solidFill>
                  <a:srgbClr val="FF6600">
                    <a:alpha val="30000"/>
                  </a:srgbClr>
                </a:solidFill>
                <a:latin typeface="Helvetica 75 Bold" panose="020B0804020202020204" pitchFamily="34" charset="0"/>
              </a:rPr>
              <a:t>: master-slave formulation</a:t>
            </a:r>
          </a:p>
          <a:p>
            <a:r>
              <a:rPr lang="fr-FR" sz="800" dirty="0">
                <a:latin typeface="Helvetica 75 Bold" panose="020B0804020202020204" pitchFamily="34" charset="0"/>
              </a:rPr>
              <a:t>IV</a:t>
            </a:r>
            <a:r>
              <a:rPr lang="fr-FR" sz="800" dirty="0">
                <a:solidFill>
                  <a:srgbClr val="FF6600">
                    <a:alpha val="30000"/>
                  </a:srgbClr>
                </a:solidFill>
                <a:latin typeface="Helvetica 75 Bold" panose="020B0804020202020204" pitchFamily="34" charset="0"/>
              </a:rPr>
              <a:t> </a:t>
            </a:r>
            <a:r>
              <a:rPr lang="fr-FR" sz="800" dirty="0" err="1">
                <a:solidFill>
                  <a:srgbClr val="FF6600"/>
                </a:solidFill>
                <a:latin typeface="Helvetica 75 Bold" panose="020B0804020202020204" pitchFamily="34" charset="0"/>
              </a:rPr>
              <a:t>Valid</a:t>
            </a:r>
            <a:r>
              <a:rPr lang="fr-FR" sz="800" dirty="0">
                <a:solidFill>
                  <a:srgbClr val="FF6600"/>
                </a:solidFill>
                <a:latin typeface="Helvetica 75 Bold" panose="020B0804020202020204" pitchFamily="34" charset="0"/>
              </a:rPr>
              <a:t> </a:t>
            </a:r>
            <a:r>
              <a:rPr lang="fr-FR" sz="800" dirty="0" err="1">
                <a:solidFill>
                  <a:srgbClr val="FF6600"/>
                </a:solidFill>
                <a:latin typeface="Helvetica 75 Bold" panose="020B0804020202020204" pitchFamily="34" charset="0"/>
              </a:rPr>
              <a:t>inequalities</a:t>
            </a:r>
            <a:endParaRPr lang="fr-FR" sz="800" dirty="0">
              <a:solidFill>
                <a:srgbClr val="FF6600"/>
              </a:solidFill>
              <a:latin typeface="Helvetica 75 Bold" panose="020B0804020202020204" pitchFamily="34" charset="0"/>
            </a:endParaRPr>
          </a:p>
          <a:p>
            <a:pPr lvl="0"/>
            <a:r>
              <a:rPr lang="fr-FR" sz="800" dirty="0">
                <a:solidFill>
                  <a:schemeClr val="tx1">
                    <a:alpha val="30000"/>
                  </a:schemeClr>
                </a:solidFill>
                <a:latin typeface="Helvetica 75 Bold" panose="020B0804020202020204" pitchFamily="34" charset="0"/>
              </a:rPr>
              <a:t>V</a:t>
            </a:r>
            <a:r>
              <a:rPr lang="fr-FR" sz="800" dirty="0">
                <a:latin typeface="Helvetica 75 Bold" panose="020B0804020202020204" pitchFamily="34" charset="0"/>
              </a:rPr>
              <a:t> </a:t>
            </a:r>
            <a:r>
              <a:rPr lang="fr-FR" sz="800" dirty="0" err="1">
                <a:solidFill>
                  <a:srgbClr val="FF6600">
                    <a:alpha val="30000"/>
                  </a:srgbClr>
                </a:solidFill>
                <a:latin typeface="Helvetica 75 Bold" panose="020B0804020202020204" pitchFamily="34" charset="0"/>
              </a:rPr>
              <a:t>Computational</a:t>
            </a:r>
            <a:r>
              <a:rPr lang="fr-FR" sz="800" dirty="0">
                <a:solidFill>
                  <a:srgbClr val="FF6600">
                    <a:alpha val="30000"/>
                  </a:srgbClr>
                </a:solidFill>
                <a:latin typeface="Helvetica 75 Bold" panose="020B0804020202020204" pitchFamily="34" charset="0"/>
              </a:rPr>
              <a:t> </a:t>
            </a:r>
            <a:r>
              <a:rPr lang="fr-FR" sz="800" dirty="0" err="1">
                <a:solidFill>
                  <a:srgbClr val="FF6600">
                    <a:alpha val="30000"/>
                  </a:srgbClr>
                </a:solidFill>
                <a:latin typeface="Helvetica 75 Bold" panose="020B0804020202020204" pitchFamily="34" charset="0"/>
              </a:rPr>
              <a:t>results</a:t>
            </a:r>
            <a:r>
              <a:rPr lang="fr-FR" sz="800" dirty="0">
                <a:solidFill>
                  <a:srgbClr val="FF6600">
                    <a:alpha val="30000"/>
                  </a:srgbClr>
                </a:solidFill>
                <a:latin typeface="Helvetica 75 Bold" panose="020B0804020202020204" pitchFamily="34" charset="0"/>
              </a:rPr>
              <a:t> and conclusion</a:t>
            </a:r>
            <a:endParaRPr lang="fr-FR" sz="800" dirty="0">
              <a:solidFill>
                <a:srgbClr val="FF6600">
                  <a:alpha val="30000"/>
                </a:srgbClr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899592" y="771550"/>
            <a:ext cx="7779502" cy="3312438"/>
          </a:xfrm>
          <a:prstGeom prst="rect">
            <a:avLst/>
          </a:prstGeom>
          <a:solidFill>
            <a:schemeClr val="bg1">
              <a:alpha val="68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6067362-29B2-47E3-8008-513216B2AC40}"/>
              </a:ext>
            </a:extLst>
          </p:cNvPr>
          <p:cNvSpPr/>
          <p:nvPr/>
        </p:nvSpPr>
        <p:spPr>
          <a:xfrm>
            <a:off x="467544" y="4644000"/>
            <a:ext cx="1187364" cy="20004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GB" sz="800" dirty="0">
                <a:solidFill>
                  <a:schemeClr val="bg2"/>
                </a:solidFill>
              </a:rPr>
              <a:t>Vehicle routing in Python</a:t>
            </a:r>
          </a:p>
        </p:txBody>
      </p:sp>
    </p:spTree>
    <p:extLst>
      <p:ext uri="{BB962C8B-B14F-4D97-AF65-F5344CB8AC3E}">
        <p14:creationId xmlns:p14="http://schemas.microsoft.com/office/powerpoint/2010/main" val="2746508012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7559824" y="0"/>
            <a:ext cx="1584176" cy="93610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ZoneTexte 3"/>
          <p:cNvSpPr txBox="1"/>
          <p:nvPr/>
        </p:nvSpPr>
        <p:spPr>
          <a:xfrm>
            <a:off x="5868144" y="906"/>
            <a:ext cx="32758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fr-FR" sz="800" dirty="0">
                <a:latin typeface="Helvetica 75 Bold" panose="020B0804020202020204" pitchFamily="34" charset="0"/>
              </a:rPr>
              <a:t>  </a:t>
            </a:r>
            <a:r>
              <a:rPr lang="fr-FR" sz="800" dirty="0">
                <a:solidFill>
                  <a:schemeClr val="tx1">
                    <a:alpha val="30000"/>
                  </a:schemeClr>
                </a:solidFill>
                <a:latin typeface="Helvetica 75 Bold" panose="020B0804020202020204" pitchFamily="34" charset="0"/>
              </a:rPr>
              <a:t>I</a:t>
            </a:r>
            <a:r>
              <a:rPr lang="fr-FR" sz="800" dirty="0">
                <a:solidFill>
                  <a:srgbClr val="FF6600"/>
                </a:solidFill>
                <a:latin typeface="Helvetica 75 Bold" panose="020B0804020202020204" pitchFamily="34" charset="0"/>
              </a:rPr>
              <a:t> </a:t>
            </a:r>
            <a:r>
              <a:rPr lang="fr-FR" sz="800" dirty="0" err="1">
                <a:solidFill>
                  <a:srgbClr val="FF6600">
                    <a:alpha val="30000"/>
                  </a:srgbClr>
                </a:solidFill>
                <a:latin typeface="Helvetica 75 Bold" panose="020B0804020202020204" pitchFamily="34" charset="0"/>
              </a:rPr>
              <a:t>Problem</a:t>
            </a:r>
            <a:r>
              <a:rPr lang="fr-FR" sz="800" dirty="0">
                <a:solidFill>
                  <a:srgbClr val="FF6600">
                    <a:alpha val="30000"/>
                  </a:srgbClr>
                </a:solidFill>
                <a:latin typeface="Helvetica 75 Bold" panose="020B0804020202020204" pitchFamily="34" charset="0"/>
              </a:rPr>
              <a:t> </a:t>
            </a:r>
            <a:r>
              <a:rPr lang="fr-FR" sz="800" dirty="0" err="1">
                <a:solidFill>
                  <a:srgbClr val="FF6600">
                    <a:alpha val="30000"/>
                  </a:srgbClr>
                </a:solidFill>
                <a:latin typeface="Helvetica 75 Bold" panose="020B0804020202020204" pitchFamily="34" charset="0"/>
              </a:rPr>
              <a:t>presentation</a:t>
            </a:r>
            <a:endParaRPr lang="fr-FR" sz="800" dirty="0">
              <a:solidFill>
                <a:srgbClr val="FF6600">
                  <a:alpha val="30000"/>
                </a:srgbClr>
              </a:solidFill>
              <a:latin typeface="Helvetica 75 Bold" panose="020B0804020202020204" pitchFamily="34" charset="0"/>
            </a:endParaRPr>
          </a:p>
          <a:p>
            <a:pPr lvl="0"/>
            <a:r>
              <a:rPr lang="fr-FR" sz="800" dirty="0">
                <a:latin typeface="Helvetica 75 Bold" panose="020B0804020202020204" pitchFamily="34" charset="0"/>
              </a:rPr>
              <a:t> </a:t>
            </a:r>
            <a:r>
              <a:rPr lang="fr-FR" sz="800" dirty="0">
                <a:solidFill>
                  <a:schemeClr val="tx1">
                    <a:alpha val="30000"/>
                  </a:schemeClr>
                </a:solidFill>
                <a:latin typeface="Helvetica 75 Bold" panose="020B0804020202020204" pitchFamily="34" charset="0"/>
              </a:rPr>
              <a:t>II </a:t>
            </a:r>
            <a:r>
              <a:rPr lang="en-GB" sz="800" dirty="0">
                <a:solidFill>
                  <a:srgbClr val="FF6600">
                    <a:alpha val="30000"/>
                  </a:srgbClr>
                </a:solidFill>
                <a:latin typeface="Helvetica 75 Bold" panose="020B0804020202020204" pitchFamily="34" charset="0"/>
              </a:rPr>
              <a:t>First approach: the standard formulation</a:t>
            </a:r>
            <a:endParaRPr lang="fr-FR" sz="800" dirty="0">
              <a:solidFill>
                <a:srgbClr val="FF6600">
                  <a:alpha val="30000"/>
                </a:srgbClr>
              </a:solidFill>
              <a:latin typeface="Helvetica 75 Bold" panose="020B0804020202020204" pitchFamily="34" charset="0"/>
            </a:endParaRPr>
          </a:p>
          <a:p>
            <a:pPr lvl="0"/>
            <a:r>
              <a:rPr lang="fr-FR" sz="800" dirty="0">
                <a:latin typeface="Helvetica 75 Bold" panose="020B0804020202020204" pitchFamily="34" charset="0"/>
              </a:rPr>
              <a:t>III </a:t>
            </a:r>
            <a:r>
              <a:rPr lang="fr-FR" sz="800" dirty="0">
                <a:solidFill>
                  <a:srgbClr val="FF6600"/>
                </a:solidFill>
                <a:latin typeface="Helvetica 75 Bold" panose="020B0804020202020204" pitchFamily="34" charset="0"/>
              </a:rPr>
              <a:t>Second </a:t>
            </a:r>
            <a:r>
              <a:rPr lang="fr-FR" sz="800" dirty="0" err="1">
                <a:solidFill>
                  <a:srgbClr val="FF6600"/>
                </a:solidFill>
                <a:latin typeface="Helvetica 75 Bold" panose="020B0804020202020204" pitchFamily="34" charset="0"/>
              </a:rPr>
              <a:t>approach</a:t>
            </a:r>
            <a:r>
              <a:rPr lang="fr-FR" sz="800" dirty="0">
                <a:solidFill>
                  <a:srgbClr val="FF6600"/>
                </a:solidFill>
                <a:latin typeface="Helvetica 75 Bold" panose="020B0804020202020204" pitchFamily="34" charset="0"/>
              </a:rPr>
              <a:t>: master-slave formulation</a:t>
            </a:r>
          </a:p>
          <a:p>
            <a:r>
              <a:rPr lang="fr-FR" sz="800" dirty="0">
                <a:solidFill>
                  <a:schemeClr val="tx1">
                    <a:alpha val="30000"/>
                  </a:schemeClr>
                </a:solidFill>
                <a:latin typeface="Helvetica 75 Bold" panose="020B0804020202020204" pitchFamily="34" charset="0"/>
              </a:rPr>
              <a:t>IV</a:t>
            </a:r>
            <a:r>
              <a:rPr lang="fr-FR" sz="800" dirty="0">
                <a:solidFill>
                  <a:srgbClr val="FF6600">
                    <a:alpha val="30000"/>
                  </a:srgbClr>
                </a:solidFill>
                <a:latin typeface="Helvetica 75 Bold" panose="020B0804020202020204" pitchFamily="34" charset="0"/>
              </a:rPr>
              <a:t> </a:t>
            </a:r>
            <a:r>
              <a:rPr lang="fr-FR" sz="800" dirty="0" err="1">
                <a:solidFill>
                  <a:srgbClr val="FF6600">
                    <a:alpha val="30000"/>
                  </a:srgbClr>
                </a:solidFill>
                <a:latin typeface="Helvetica 75 Bold" panose="020B0804020202020204" pitchFamily="34" charset="0"/>
              </a:rPr>
              <a:t>Valid</a:t>
            </a:r>
            <a:r>
              <a:rPr lang="fr-FR" sz="800" dirty="0">
                <a:solidFill>
                  <a:srgbClr val="FF6600">
                    <a:alpha val="30000"/>
                  </a:srgbClr>
                </a:solidFill>
                <a:latin typeface="Helvetica 75 Bold" panose="020B0804020202020204" pitchFamily="34" charset="0"/>
              </a:rPr>
              <a:t> </a:t>
            </a:r>
            <a:r>
              <a:rPr lang="fr-FR" sz="800" dirty="0" err="1">
                <a:solidFill>
                  <a:srgbClr val="FF6600">
                    <a:alpha val="30000"/>
                  </a:srgbClr>
                </a:solidFill>
                <a:latin typeface="Helvetica 75 Bold" panose="020B0804020202020204" pitchFamily="34" charset="0"/>
              </a:rPr>
              <a:t>inequalities</a:t>
            </a:r>
            <a:endParaRPr lang="fr-FR" sz="800" dirty="0">
              <a:solidFill>
                <a:srgbClr val="FF6600">
                  <a:alpha val="30000"/>
                </a:srgbClr>
              </a:solidFill>
              <a:latin typeface="Helvetica 75 Bold" panose="020B0804020202020204" pitchFamily="34" charset="0"/>
            </a:endParaRPr>
          </a:p>
          <a:p>
            <a:pPr lvl="0"/>
            <a:r>
              <a:rPr lang="fr-FR" sz="800" dirty="0">
                <a:solidFill>
                  <a:schemeClr val="tx1">
                    <a:alpha val="30000"/>
                  </a:schemeClr>
                </a:solidFill>
                <a:latin typeface="Helvetica 75 Bold" panose="020B0804020202020204" pitchFamily="34" charset="0"/>
              </a:rPr>
              <a:t>V</a:t>
            </a:r>
            <a:r>
              <a:rPr lang="fr-FR" sz="800" dirty="0">
                <a:latin typeface="Helvetica 75 Bold" panose="020B0804020202020204" pitchFamily="34" charset="0"/>
              </a:rPr>
              <a:t> </a:t>
            </a:r>
            <a:r>
              <a:rPr lang="fr-FR" sz="800" dirty="0" err="1">
                <a:solidFill>
                  <a:srgbClr val="FF6600">
                    <a:alpha val="30000"/>
                  </a:srgbClr>
                </a:solidFill>
                <a:latin typeface="Helvetica 75 Bold" panose="020B0804020202020204" pitchFamily="34" charset="0"/>
              </a:rPr>
              <a:t>Computational</a:t>
            </a:r>
            <a:r>
              <a:rPr lang="fr-FR" sz="800" dirty="0">
                <a:solidFill>
                  <a:srgbClr val="FF6600">
                    <a:alpha val="30000"/>
                  </a:srgbClr>
                </a:solidFill>
                <a:latin typeface="Helvetica 75 Bold" panose="020B0804020202020204" pitchFamily="34" charset="0"/>
              </a:rPr>
              <a:t> </a:t>
            </a:r>
            <a:r>
              <a:rPr lang="fr-FR" sz="800" dirty="0" err="1">
                <a:solidFill>
                  <a:srgbClr val="FF6600">
                    <a:alpha val="30000"/>
                  </a:srgbClr>
                </a:solidFill>
                <a:latin typeface="Helvetica 75 Bold" panose="020B0804020202020204" pitchFamily="34" charset="0"/>
              </a:rPr>
              <a:t>results</a:t>
            </a:r>
            <a:r>
              <a:rPr lang="fr-FR" sz="800" dirty="0">
                <a:solidFill>
                  <a:srgbClr val="FF6600">
                    <a:alpha val="30000"/>
                  </a:srgbClr>
                </a:solidFill>
                <a:latin typeface="Helvetica 75 Bold" panose="020B0804020202020204" pitchFamily="34" charset="0"/>
              </a:rPr>
              <a:t> and conclusion</a:t>
            </a:r>
            <a:endParaRPr lang="fr-FR" sz="800" dirty="0">
              <a:solidFill>
                <a:srgbClr val="FF6600">
                  <a:alpha val="30000"/>
                </a:srgbClr>
              </a:solidFill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245146" y="230043"/>
            <a:ext cx="2018501" cy="6217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defTabSz="514350">
              <a:lnSpc>
                <a:spcPct val="85000"/>
              </a:lnSpc>
              <a:spcAft>
                <a:spcPts val="0"/>
              </a:spcAft>
            </a:pPr>
            <a:r>
              <a:rPr lang="fr-FR" sz="2400" dirty="0">
                <a:solidFill>
                  <a:srgbClr val="FF6600"/>
                </a:solidFill>
                <a:latin typeface="Helvetica 75 Bold" panose="020B0804020202020204" pitchFamily="34" charset="0"/>
              </a:rPr>
              <a:t>Dual </a:t>
            </a:r>
            <a:r>
              <a:rPr lang="fr-FR" sz="2400" dirty="0" err="1">
                <a:solidFill>
                  <a:srgbClr val="FF6600"/>
                </a:solidFill>
                <a:latin typeface="Helvetica 75 Bold" panose="020B0804020202020204" pitchFamily="34" charset="0"/>
              </a:rPr>
              <a:t>problem</a:t>
            </a:r>
            <a:endParaRPr lang="fr-FR" sz="2400" dirty="0">
              <a:solidFill>
                <a:srgbClr val="FF6600"/>
              </a:solidFill>
              <a:latin typeface="Helvetica 75 Bold" panose="020B0804020202020204" pitchFamily="34" charset="0"/>
            </a:endParaRPr>
          </a:p>
          <a:p>
            <a:endParaRPr lang="fr-FR" dirty="0"/>
          </a:p>
        </p:txBody>
      </p:sp>
      <p:sp>
        <p:nvSpPr>
          <p:cNvPr id="8" name="ZoneTexte 7"/>
          <p:cNvSpPr txBox="1"/>
          <p:nvPr/>
        </p:nvSpPr>
        <p:spPr>
          <a:xfrm>
            <a:off x="467544" y="835356"/>
            <a:ext cx="131959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solidFill>
                  <a:srgbClr val="FF6600"/>
                </a:solidFill>
              </a:rPr>
              <a:t>Dual variables</a:t>
            </a: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228" t="50017" r="8438" b="32783"/>
          <a:stretch/>
        </p:blipFill>
        <p:spPr bwMode="auto">
          <a:xfrm>
            <a:off x="700123" y="1227380"/>
            <a:ext cx="5042686" cy="10826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" name="Connecteur droit avec flèche 2"/>
          <p:cNvCxnSpPr/>
          <p:nvPr/>
        </p:nvCxnSpPr>
        <p:spPr>
          <a:xfrm>
            <a:off x="6084168" y="1419622"/>
            <a:ext cx="432048" cy="0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necteur droit avec flèche 13"/>
          <p:cNvCxnSpPr/>
          <p:nvPr/>
        </p:nvCxnSpPr>
        <p:spPr>
          <a:xfrm>
            <a:off x="6084168" y="1995686"/>
            <a:ext cx="432048" cy="0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ZoneTexte 4"/>
          <p:cNvSpPr txBox="1"/>
          <p:nvPr/>
        </p:nvSpPr>
        <p:spPr>
          <a:xfrm>
            <a:off x="6849169" y="1113202"/>
            <a:ext cx="4299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400" dirty="0">
                <a:latin typeface="Times New Roman"/>
                <a:cs typeface="Times New Roman"/>
              </a:rPr>
              <a:t>ρ</a:t>
            </a:r>
            <a:r>
              <a:rPr lang="fr-FR" sz="2400" baseline="-25000" dirty="0">
                <a:latin typeface="Times New Roman"/>
                <a:cs typeface="Times New Roman"/>
              </a:rPr>
              <a:t>e</a:t>
            </a:r>
            <a:endParaRPr lang="fr-FR" sz="2400" baseline="-25000" dirty="0"/>
          </a:p>
        </p:txBody>
      </p:sp>
      <p:sp>
        <p:nvSpPr>
          <p:cNvPr id="17" name="ZoneTexte 16"/>
          <p:cNvSpPr txBox="1"/>
          <p:nvPr/>
        </p:nvSpPr>
        <p:spPr>
          <a:xfrm>
            <a:off x="6849169" y="1737468"/>
            <a:ext cx="32893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400" dirty="0">
                <a:latin typeface="Times New Roman"/>
                <a:cs typeface="Times New Roman"/>
              </a:rPr>
              <a:t>δ</a:t>
            </a:r>
            <a:endParaRPr lang="fr-FR" sz="2400" baseline="-25000" dirty="0"/>
          </a:p>
        </p:txBody>
      </p:sp>
      <p:sp>
        <p:nvSpPr>
          <p:cNvPr id="18" name="ZoneTexte 17"/>
          <p:cNvSpPr txBox="1"/>
          <p:nvPr/>
        </p:nvSpPr>
        <p:spPr>
          <a:xfrm>
            <a:off x="491206" y="3075806"/>
            <a:ext cx="146867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solidFill>
                  <a:srgbClr val="FF6600"/>
                </a:solidFill>
              </a:rPr>
              <a:t>Dual </a:t>
            </a:r>
            <a:r>
              <a:rPr lang="fr-FR" dirty="0" err="1">
                <a:solidFill>
                  <a:srgbClr val="FF6600"/>
                </a:solidFill>
              </a:rPr>
              <a:t>constraints</a:t>
            </a:r>
            <a:endParaRPr lang="fr-FR" dirty="0">
              <a:solidFill>
                <a:srgbClr val="FF6600"/>
              </a:solidFill>
            </a:endParaRPr>
          </a:p>
        </p:txBody>
      </p:sp>
      <p:pic>
        <p:nvPicPr>
          <p:cNvPr id="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134" t="56101" r="9004" b="39949"/>
          <a:stretch/>
        </p:blipFill>
        <p:spPr bwMode="auto">
          <a:xfrm>
            <a:off x="5742522" y="3838056"/>
            <a:ext cx="447585" cy="347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ZoneTexte 19"/>
          <p:cNvSpPr txBox="1"/>
          <p:nvPr/>
        </p:nvSpPr>
        <p:spPr>
          <a:xfrm>
            <a:off x="914582" y="3723878"/>
            <a:ext cx="4074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dirty="0" err="1">
                <a:latin typeface="Times New Roman"/>
                <a:cs typeface="Times New Roman"/>
              </a:rPr>
              <a:t>x</a:t>
            </a:r>
            <a:r>
              <a:rPr lang="fr-FR" sz="2400" baseline="-25000" dirty="0" err="1">
                <a:latin typeface="Times New Roman"/>
                <a:cs typeface="Times New Roman"/>
              </a:rPr>
              <a:t>f</a:t>
            </a:r>
            <a:endParaRPr lang="fr-FR" sz="2400" baseline="-25000" dirty="0"/>
          </a:p>
        </p:txBody>
      </p:sp>
      <p:cxnSp>
        <p:nvCxnSpPr>
          <p:cNvPr id="21" name="Connecteur droit avec flèche 20"/>
          <p:cNvCxnSpPr/>
          <p:nvPr/>
        </p:nvCxnSpPr>
        <p:spPr>
          <a:xfrm>
            <a:off x="1547664" y="4005039"/>
            <a:ext cx="432048" cy="0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ZoneTexte 10"/>
          <p:cNvSpPr txBox="1"/>
          <p:nvPr/>
        </p:nvSpPr>
        <p:spPr>
          <a:xfrm>
            <a:off x="0" y="3147814"/>
            <a:ext cx="9144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>
                <a:latin typeface="Helvetica 55 Roman" panose="020B0604020202020204" pitchFamily="34" charset="0"/>
              </a:rPr>
              <a:t>The </a:t>
            </a:r>
            <a:r>
              <a:rPr lang="fr-FR" dirty="0" err="1">
                <a:latin typeface="Helvetica 55 Roman" panose="020B0604020202020204" pitchFamily="34" charset="0"/>
              </a:rPr>
              <a:t>idea</a:t>
            </a:r>
            <a:r>
              <a:rPr lang="fr-FR" dirty="0">
                <a:latin typeface="Helvetica 55 Roman" panose="020B0604020202020204" pitchFamily="34" charset="0"/>
              </a:rPr>
              <a:t>: </a:t>
            </a:r>
            <a:r>
              <a:rPr lang="fr-FR" dirty="0" err="1">
                <a:latin typeface="Helvetica 55 Roman" panose="020B0604020202020204" pitchFamily="34" charset="0"/>
              </a:rPr>
              <a:t>rather</a:t>
            </a:r>
            <a:r>
              <a:rPr lang="fr-FR" dirty="0">
                <a:latin typeface="Helvetica 55 Roman" panose="020B0604020202020204" pitchFamily="34" charset="0"/>
              </a:rPr>
              <a:t> </a:t>
            </a:r>
            <a:r>
              <a:rPr lang="fr-FR" dirty="0" err="1">
                <a:latin typeface="Helvetica 55 Roman" panose="020B0604020202020204" pitchFamily="34" charset="0"/>
              </a:rPr>
              <a:t>than</a:t>
            </a:r>
            <a:r>
              <a:rPr lang="fr-FR" dirty="0">
                <a:latin typeface="Helvetica 55 Roman" panose="020B0604020202020204" pitchFamily="34" charset="0"/>
              </a:rPr>
              <a:t> </a:t>
            </a:r>
            <a:r>
              <a:rPr lang="fr-FR" dirty="0" err="1">
                <a:latin typeface="Helvetica 55 Roman" panose="020B0604020202020204" pitchFamily="34" charset="0"/>
              </a:rPr>
              <a:t>working</a:t>
            </a:r>
            <a:r>
              <a:rPr lang="fr-FR" dirty="0">
                <a:latin typeface="Helvetica 55 Roman" panose="020B0604020202020204" pitchFamily="34" charset="0"/>
              </a:rPr>
              <a:t> </a:t>
            </a:r>
            <a:r>
              <a:rPr lang="fr-FR" dirty="0" err="1">
                <a:latin typeface="Helvetica 55 Roman" panose="020B0604020202020204" pitchFamily="34" charset="0"/>
              </a:rPr>
              <a:t>with</a:t>
            </a:r>
            <a:r>
              <a:rPr lang="fr-FR" dirty="0">
                <a:latin typeface="Helvetica 55 Roman" panose="020B0604020202020204" pitchFamily="34" charset="0"/>
              </a:rPr>
              <a:t> </a:t>
            </a:r>
            <a:r>
              <a:rPr lang="fr-FR" i="1" dirty="0">
                <a:latin typeface="Helvetica 55 Roman" panose="020B0604020202020204" pitchFamily="34" charset="0"/>
              </a:rPr>
              <a:t>F</a:t>
            </a:r>
            <a:r>
              <a:rPr lang="fr-FR" dirty="0">
                <a:latin typeface="Helvetica 55 Roman" panose="020B0604020202020204" pitchFamily="34" charset="0"/>
              </a:rPr>
              <a:t>, </a:t>
            </a:r>
            <a:r>
              <a:rPr lang="fr-FR" dirty="0" err="1">
                <a:latin typeface="Helvetica 55 Roman" panose="020B0604020202020204" pitchFamily="34" charset="0"/>
              </a:rPr>
              <a:t>let’s</a:t>
            </a:r>
            <a:r>
              <a:rPr lang="fr-FR" dirty="0">
                <a:latin typeface="Helvetica 55 Roman" panose="020B0604020202020204" pitchFamily="34" charset="0"/>
              </a:rPr>
              <a:t> </a:t>
            </a:r>
            <a:r>
              <a:rPr lang="fr-FR" dirty="0" err="1">
                <a:latin typeface="Helvetica 55 Roman" panose="020B0604020202020204" pitchFamily="34" charset="0"/>
              </a:rPr>
              <a:t>work</a:t>
            </a:r>
            <a:r>
              <a:rPr lang="fr-FR" dirty="0">
                <a:latin typeface="Helvetica 55 Roman" panose="020B0604020202020204" pitchFamily="34" charset="0"/>
              </a:rPr>
              <a:t> </a:t>
            </a:r>
            <a:r>
              <a:rPr lang="fr-FR" dirty="0" err="1">
                <a:latin typeface="Helvetica 55 Roman" panose="020B0604020202020204" pitchFamily="34" charset="0"/>
              </a:rPr>
              <a:t>with</a:t>
            </a:r>
            <a:r>
              <a:rPr lang="fr-FR" dirty="0">
                <a:latin typeface="Helvetica 55 Roman" panose="020B0604020202020204" pitchFamily="34" charset="0"/>
              </a:rPr>
              <a:t> a </a:t>
            </a:r>
            <a:r>
              <a:rPr lang="fr-FR" dirty="0" err="1">
                <a:latin typeface="Helvetica 55 Roman" panose="020B0604020202020204" pitchFamily="34" charset="0"/>
              </a:rPr>
              <a:t>smaller</a:t>
            </a:r>
            <a:r>
              <a:rPr lang="fr-FR" dirty="0">
                <a:latin typeface="Helvetica 55 Roman" panose="020B0604020202020204" pitchFamily="34" charset="0"/>
              </a:rPr>
              <a:t> set              </a:t>
            </a:r>
          </a:p>
          <a:p>
            <a:pPr algn="ctr"/>
            <a:r>
              <a:rPr lang="fr-FR" dirty="0">
                <a:latin typeface="Helvetica 55 Roman" panose="020B0604020202020204" pitchFamily="34" charset="0"/>
              </a:rPr>
              <a:t>And </a:t>
            </a:r>
            <a:r>
              <a:rPr lang="fr-FR" dirty="0" err="1">
                <a:latin typeface="Helvetica 55 Roman" panose="020B0604020202020204" pitchFamily="34" charset="0"/>
              </a:rPr>
              <a:t>then</a:t>
            </a:r>
            <a:r>
              <a:rPr lang="fr-FR" dirty="0">
                <a:latin typeface="Helvetica 55 Roman" panose="020B0604020202020204" pitchFamily="34" charset="0"/>
              </a:rPr>
              <a:t> one has to </a:t>
            </a:r>
            <a:r>
              <a:rPr lang="fr-FR" dirty="0" err="1">
                <a:latin typeface="Helvetica 55 Roman" panose="020B0604020202020204" pitchFamily="34" charset="0"/>
              </a:rPr>
              <a:t>ensure</a:t>
            </a:r>
            <a:r>
              <a:rPr lang="fr-FR" dirty="0">
                <a:latin typeface="Helvetica 55 Roman" panose="020B0604020202020204" pitchFamily="34" charset="0"/>
              </a:rPr>
              <a:t> </a:t>
            </a:r>
            <a:r>
              <a:rPr lang="fr-FR" dirty="0" err="1">
                <a:latin typeface="Helvetica 55 Roman" panose="020B0604020202020204" pitchFamily="34" charset="0"/>
              </a:rPr>
              <a:t>that</a:t>
            </a:r>
            <a:r>
              <a:rPr lang="fr-FR" dirty="0">
                <a:latin typeface="Helvetica 55 Roman" panose="020B0604020202020204" pitchFamily="34" charset="0"/>
              </a:rPr>
              <a:t> all of the |</a:t>
            </a:r>
            <a:r>
              <a:rPr lang="fr-FR" i="1" dirty="0">
                <a:latin typeface="Helvetica 55 Roman" panose="020B0604020202020204" pitchFamily="34" charset="0"/>
              </a:rPr>
              <a:t>F </a:t>
            </a:r>
            <a:r>
              <a:rPr lang="fr-FR" dirty="0">
                <a:latin typeface="Helvetica 55 Roman" panose="020B0604020202020204" pitchFamily="34" charset="0"/>
              </a:rPr>
              <a:t>| dual </a:t>
            </a:r>
            <a:r>
              <a:rPr lang="fr-FR" dirty="0" err="1">
                <a:latin typeface="Helvetica 55 Roman" panose="020B0604020202020204" pitchFamily="34" charset="0"/>
              </a:rPr>
              <a:t>constraints</a:t>
            </a:r>
            <a:r>
              <a:rPr lang="fr-FR" dirty="0">
                <a:latin typeface="Helvetica 55 Roman" panose="020B0604020202020204" pitchFamily="34" charset="0"/>
              </a:rPr>
              <a:t> </a:t>
            </a:r>
            <a:r>
              <a:rPr lang="fr-FR" dirty="0" err="1">
                <a:latin typeface="Helvetica 55 Roman" panose="020B0604020202020204" pitchFamily="34" charset="0"/>
              </a:rPr>
              <a:t>hold</a:t>
            </a:r>
            <a:r>
              <a:rPr lang="fr-FR" dirty="0">
                <a:latin typeface="Helvetica 55 Roman" panose="020B0604020202020204" pitchFamily="34" charset="0"/>
              </a:rPr>
              <a:t>.</a:t>
            </a:r>
          </a:p>
          <a:p>
            <a:pPr algn="ctr"/>
            <a:endParaRPr lang="fr-FR" dirty="0">
              <a:latin typeface="Helvetica 55 Roman" panose="020B0604020202020204" pitchFamily="34" charset="0"/>
            </a:endParaRPr>
          </a:p>
          <a:p>
            <a:pPr algn="ctr"/>
            <a:r>
              <a:rPr lang="fr-FR" dirty="0">
                <a:latin typeface="Helvetica 55 Roman" panose="020B0604020202020204" pitchFamily="34" charset="0"/>
              </a:rPr>
              <a:t>In </a:t>
            </a:r>
            <a:r>
              <a:rPr lang="fr-FR" dirty="0" err="1">
                <a:latin typeface="Helvetica 55 Roman" panose="020B0604020202020204" pitchFamily="34" charset="0"/>
              </a:rPr>
              <a:t>order</a:t>
            </a:r>
            <a:r>
              <a:rPr lang="fr-FR" dirty="0">
                <a:latin typeface="Helvetica 55 Roman" panose="020B0604020202020204" pitchFamily="34" charset="0"/>
              </a:rPr>
              <a:t> to do </a:t>
            </a:r>
            <a:r>
              <a:rPr lang="fr-FR" dirty="0" err="1">
                <a:latin typeface="Helvetica 55 Roman" panose="020B0604020202020204" pitchFamily="34" charset="0"/>
              </a:rPr>
              <a:t>so</a:t>
            </a:r>
            <a:r>
              <a:rPr lang="fr-FR" dirty="0">
                <a:latin typeface="Helvetica 55 Roman" panose="020B0604020202020204" pitchFamily="34" charset="0"/>
              </a:rPr>
              <a:t>, a slave programme </a:t>
            </a:r>
            <a:r>
              <a:rPr lang="fr-FR" dirty="0" err="1">
                <a:latin typeface="Helvetica 55 Roman" panose="020B0604020202020204" pitchFamily="34" charset="0"/>
              </a:rPr>
              <a:t>will</a:t>
            </a:r>
            <a:r>
              <a:rPr lang="fr-FR" dirty="0">
                <a:latin typeface="Helvetica 55 Roman" panose="020B0604020202020204" pitchFamily="34" charset="0"/>
              </a:rPr>
              <a:t> </a:t>
            </a:r>
            <a:r>
              <a:rPr lang="fr-FR" dirty="0" err="1">
                <a:latin typeface="Helvetica 55 Roman" panose="020B0604020202020204" pitchFamily="34" charset="0"/>
              </a:rPr>
              <a:t>be</a:t>
            </a:r>
            <a:r>
              <a:rPr lang="fr-FR" dirty="0">
                <a:latin typeface="Helvetica 55 Roman" panose="020B0604020202020204" pitchFamily="34" charset="0"/>
              </a:rPr>
              <a:t> </a:t>
            </a:r>
            <a:r>
              <a:rPr lang="fr-FR" dirty="0" err="1">
                <a:latin typeface="Helvetica 55 Roman" panose="020B0604020202020204" pitchFamily="34" charset="0"/>
              </a:rPr>
              <a:t>used</a:t>
            </a:r>
            <a:r>
              <a:rPr lang="fr-FR" dirty="0">
                <a:latin typeface="Helvetica 55 Roman" panose="020B0604020202020204" pitchFamily="34" charset="0"/>
              </a:rPr>
              <a:t>. This one has to </a:t>
            </a:r>
            <a:r>
              <a:rPr lang="fr-FR" dirty="0" err="1">
                <a:latin typeface="Helvetica 55 Roman" panose="020B0604020202020204" pitchFamily="34" charset="0"/>
              </a:rPr>
              <a:t>find</a:t>
            </a:r>
            <a:r>
              <a:rPr lang="fr-FR" dirty="0">
                <a:latin typeface="Helvetica 55 Roman" panose="020B0604020202020204" pitchFamily="34" charset="0"/>
              </a:rPr>
              <a:t> a tour </a:t>
            </a:r>
            <a:r>
              <a:rPr lang="fr-FR" dirty="0" err="1">
                <a:latin typeface="Helvetica 55 Roman" panose="020B0604020202020204" pitchFamily="34" charset="0"/>
              </a:rPr>
              <a:t>which</a:t>
            </a:r>
            <a:r>
              <a:rPr lang="fr-FR" dirty="0">
                <a:latin typeface="Helvetica 55 Roman" panose="020B0604020202020204" pitchFamily="34" charset="0"/>
              </a:rPr>
              <a:t> </a:t>
            </a:r>
            <a:r>
              <a:rPr lang="fr-FR" dirty="0" err="1">
                <a:latin typeface="Helvetica 55 Roman" panose="020B0604020202020204" pitchFamily="34" charset="0"/>
              </a:rPr>
              <a:t>violates</a:t>
            </a:r>
            <a:r>
              <a:rPr lang="fr-FR" dirty="0">
                <a:latin typeface="Helvetica 55 Roman" panose="020B0604020202020204" pitchFamily="34" charset="0"/>
              </a:rPr>
              <a:t> (16).</a:t>
            </a: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490" t="29534" r="31707" b="67339"/>
          <a:stretch/>
        </p:blipFill>
        <p:spPr bwMode="auto">
          <a:xfrm>
            <a:off x="7178105" y="3147814"/>
            <a:ext cx="673764" cy="3115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4" name="Connecteur droit 23"/>
          <p:cNvCxnSpPr/>
          <p:nvPr/>
        </p:nvCxnSpPr>
        <p:spPr>
          <a:xfrm>
            <a:off x="4752000" y="3204000"/>
            <a:ext cx="1080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Connecteur droit 24"/>
          <p:cNvCxnSpPr/>
          <p:nvPr/>
        </p:nvCxnSpPr>
        <p:spPr>
          <a:xfrm>
            <a:off x="5292080" y="3420000"/>
            <a:ext cx="1080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" name="Picture 2">
            <a:extLst>
              <a:ext uri="{FF2B5EF4-FFF2-40B4-BE49-F238E27FC236}">
                <a16:creationId xmlns:a16="http://schemas.microsoft.com/office/drawing/2014/main" id="{5F3EE719-F8E6-4685-AC07-ECCB25C986F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014" t="57233" r="7400" b="37203"/>
          <a:stretch/>
        </p:blipFill>
        <p:spPr bwMode="auto">
          <a:xfrm>
            <a:off x="704067" y="2492371"/>
            <a:ext cx="5042686" cy="439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7" name="Connecteur droit avec flèche 12">
            <a:extLst>
              <a:ext uri="{FF2B5EF4-FFF2-40B4-BE49-F238E27FC236}">
                <a16:creationId xmlns:a16="http://schemas.microsoft.com/office/drawing/2014/main" id="{02C83EE1-8A11-42A6-BDE3-E3E0A931F519}"/>
              </a:ext>
            </a:extLst>
          </p:cNvPr>
          <p:cNvCxnSpPr/>
          <p:nvPr/>
        </p:nvCxnSpPr>
        <p:spPr>
          <a:xfrm>
            <a:off x="6084168" y="2593082"/>
            <a:ext cx="432048" cy="0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ZoneTexte 15">
            <a:extLst>
              <a:ext uri="{FF2B5EF4-FFF2-40B4-BE49-F238E27FC236}">
                <a16:creationId xmlns:a16="http://schemas.microsoft.com/office/drawing/2014/main" id="{5608262D-FD51-4204-ADC8-C78C2E5EB0EB}"/>
              </a:ext>
            </a:extLst>
          </p:cNvPr>
          <p:cNvSpPr txBox="1"/>
          <p:nvPr/>
        </p:nvSpPr>
        <p:spPr>
          <a:xfrm>
            <a:off x="6849169" y="2305455"/>
            <a:ext cx="43473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400" dirty="0">
                <a:latin typeface="Times New Roman"/>
                <a:cs typeface="Times New Roman"/>
              </a:rPr>
              <a:t>γ</a:t>
            </a:r>
            <a:r>
              <a:rPr lang="fr-FR" sz="2400" baseline="-25000" dirty="0">
                <a:latin typeface="Times New Roman"/>
                <a:cs typeface="Times New Roman"/>
              </a:rPr>
              <a:t>S</a:t>
            </a:r>
            <a:endParaRPr lang="fr-FR" sz="2400" baseline="-25000" dirty="0"/>
          </a:p>
        </p:txBody>
      </p:sp>
      <p:sp>
        <p:nvSpPr>
          <p:cNvPr id="22" name="ZoneTexte 21"/>
          <p:cNvSpPr txBox="1"/>
          <p:nvPr/>
        </p:nvSpPr>
        <p:spPr>
          <a:xfrm>
            <a:off x="3225410" y="1219286"/>
            <a:ext cx="2642734" cy="15388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err="1">
                <a:solidFill>
                  <a:srgbClr val="FF6600"/>
                </a:solidFill>
                <a:latin typeface="Helvetica 55 Roman" panose="020B0604020202020204" pitchFamily="34" charset="0"/>
              </a:rPr>
              <a:t>Coverage</a:t>
            </a:r>
            <a:endParaRPr lang="fr-FR" dirty="0">
              <a:solidFill>
                <a:srgbClr val="FF6600"/>
              </a:solidFill>
              <a:latin typeface="Helvetica 55 Roman" panose="020B0604020202020204" pitchFamily="34" charset="0"/>
            </a:endParaRPr>
          </a:p>
          <a:p>
            <a:endParaRPr lang="fr-FR" sz="2400" dirty="0">
              <a:solidFill>
                <a:srgbClr val="FF6600"/>
              </a:solidFill>
              <a:latin typeface="Helvetica 55 Roman" panose="020B0604020202020204" pitchFamily="34" charset="0"/>
            </a:endParaRPr>
          </a:p>
          <a:p>
            <a:r>
              <a:rPr lang="fr-FR" dirty="0">
                <a:solidFill>
                  <a:srgbClr val="FF6600"/>
                </a:solidFill>
                <a:latin typeface="Helvetica 55 Roman" panose="020B0604020202020204" pitchFamily="34" charset="0"/>
              </a:rPr>
              <a:t>Maximum </a:t>
            </a:r>
            <a:r>
              <a:rPr lang="fr-FR" dirty="0" err="1">
                <a:solidFill>
                  <a:srgbClr val="FF6600"/>
                </a:solidFill>
                <a:latin typeface="Helvetica 55 Roman" panose="020B0604020202020204" pitchFamily="34" charset="0"/>
              </a:rPr>
              <a:t>number</a:t>
            </a:r>
            <a:r>
              <a:rPr lang="fr-FR" dirty="0">
                <a:solidFill>
                  <a:srgbClr val="FF6600"/>
                </a:solidFill>
                <a:latin typeface="Helvetica 55 Roman" panose="020B0604020202020204" pitchFamily="34" charset="0"/>
              </a:rPr>
              <a:t> of</a:t>
            </a:r>
          </a:p>
          <a:p>
            <a:r>
              <a:rPr lang="fr-FR" dirty="0" err="1">
                <a:solidFill>
                  <a:srgbClr val="FF6600"/>
                </a:solidFill>
                <a:latin typeface="Helvetica 55 Roman" panose="020B0604020202020204" pitchFamily="34" charset="0"/>
              </a:rPr>
              <a:t>Vehicles</a:t>
            </a:r>
            <a:endParaRPr lang="fr-FR" dirty="0">
              <a:solidFill>
                <a:srgbClr val="FF6600"/>
              </a:solidFill>
              <a:latin typeface="Helvetica 55 Roman" panose="020B0604020202020204" pitchFamily="34" charset="0"/>
            </a:endParaRPr>
          </a:p>
          <a:p>
            <a:endParaRPr lang="fr-FR" dirty="0">
              <a:solidFill>
                <a:srgbClr val="FF6600"/>
              </a:solidFill>
              <a:latin typeface="Helvetica 55 Roman" panose="020B0604020202020204" pitchFamily="34" charset="0"/>
            </a:endParaRPr>
          </a:p>
          <a:p>
            <a:r>
              <a:rPr lang="fr-FR" dirty="0" err="1">
                <a:solidFill>
                  <a:srgbClr val="FF6600"/>
                </a:solidFill>
                <a:latin typeface="Helvetica 55 Roman" panose="020B0604020202020204" pitchFamily="34" charset="0"/>
              </a:rPr>
              <a:t>Valid</a:t>
            </a:r>
            <a:r>
              <a:rPr lang="fr-FR" dirty="0">
                <a:solidFill>
                  <a:srgbClr val="FF6600"/>
                </a:solidFill>
                <a:latin typeface="Helvetica 55 Roman" panose="020B0604020202020204" pitchFamily="34" charset="0"/>
              </a:rPr>
              <a:t> </a:t>
            </a:r>
            <a:r>
              <a:rPr lang="fr-FR" dirty="0" err="1">
                <a:solidFill>
                  <a:srgbClr val="FF6600"/>
                </a:solidFill>
                <a:latin typeface="Helvetica 55 Roman" panose="020B0604020202020204" pitchFamily="34" charset="0"/>
              </a:rPr>
              <a:t>inequalities</a:t>
            </a:r>
            <a:endParaRPr lang="fr-FR" dirty="0">
              <a:solidFill>
                <a:srgbClr val="FF6600"/>
              </a:solidFill>
              <a:latin typeface="Helvetica 55 Roman" panose="020B0604020202020204" pitchFamily="34" charset="0"/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70BFE472-ACDE-494F-9A0B-63B56BC4B1D3}"/>
              </a:ext>
            </a:extLst>
          </p:cNvPr>
          <p:cNvSpPr/>
          <p:nvPr/>
        </p:nvSpPr>
        <p:spPr>
          <a:xfrm>
            <a:off x="700123" y="1143133"/>
            <a:ext cx="6608181" cy="1166882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513E448D-A010-41DB-84A5-8226E559F563}"/>
              </a:ext>
            </a:extLst>
          </p:cNvPr>
          <p:cNvSpPr/>
          <p:nvPr/>
        </p:nvSpPr>
        <p:spPr>
          <a:xfrm>
            <a:off x="467544" y="4644000"/>
            <a:ext cx="1187364" cy="20004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GB" sz="800" dirty="0">
                <a:solidFill>
                  <a:schemeClr val="bg2"/>
                </a:solidFill>
              </a:rPr>
              <a:t>Vehicle routing in Python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1E886E2-BDA3-4D5A-9C12-8BB715922877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54725" t="49585" r="8063" b="45110"/>
          <a:stretch/>
        </p:blipFill>
        <p:spPr>
          <a:xfrm>
            <a:off x="2466157" y="3812093"/>
            <a:ext cx="5177862" cy="4152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9275190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2.22222E-6 L -0.00018 -0.37963 " pathEditMode="relative" rAng="0" ptsTypes="AA">
                                      <p:cBhvr>
                                        <p:cTn id="28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" y="-18981"/>
                                    </p:animMotion>
                                  </p:childTnLst>
                                </p:cTn>
                              </p:par>
                              <p:par>
                                <p:cTn id="29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2.83951E-6 L -0.00017 -0.35278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" y="-17654"/>
                                    </p:animMotion>
                                  </p:childTnLst>
                                </p:cTn>
                              </p:par>
                              <p:par>
                                <p:cTn id="3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-1.48148E-6 L 0.00416 -0.35401 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8" y="-17716"/>
                                    </p:animMotion>
                                  </p:childTnLst>
                                </p:cTn>
                              </p:par>
                              <p:par>
                                <p:cTn id="35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1.7284E-6 L 0.00504 -0.36389 " pathEditMode="relative" rAng="0" ptsTypes="AA">
                                      <p:cBhvr>
                                        <p:cTn id="36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3" y="-18210"/>
                                    </p:animMotion>
                                  </p:childTnLst>
                                </p:cTn>
                              </p:par>
                              <p:par>
                                <p:cTn id="37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-3.7037E-6 L -1.94444E-6 -0.36265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814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5" grpId="0"/>
      <p:bldP spid="17" grpId="0"/>
      <p:bldP spid="18" grpId="0"/>
      <p:bldP spid="20" grpId="0"/>
      <p:bldP spid="11" grpId="0"/>
      <p:bldP spid="28" grpId="0"/>
      <p:bldP spid="22" grpId="0"/>
      <p:bldP spid="29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7559824" y="0"/>
            <a:ext cx="1584176" cy="93610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ZoneTexte 6"/>
          <p:cNvSpPr txBox="1"/>
          <p:nvPr/>
        </p:nvSpPr>
        <p:spPr>
          <a:xfrm>
            <a:off x="245146" y="230043"/>
            <a:ext cx="2616422" cy="6217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defTabSz="514350">
              <a:lnSpc>
                <a:spcPct val="85000"/>
              </a:lnSpc>
              <a:spcAft>
                <a:spcPts val="0"/>
              </a:spcAft>
            </a:pPr>
            <a:r>
              <a:rPr lang="fr-FR" sz="2400" dirty="0">
                <a:solidFill>
                  <a:srgbClr val="FF6600"/>
                </a:solidFill>
                <a:latin typeface="Helvetica 75 Bold" panose="020B0804020202020204" pitchFamily="34" charset="0"/>
              </a:rPr>
              <a:t>Slave programme</a:t>
            </a:r>
          </a:p>
          <a:p>
            <a:endParaRPr lang="fr-FR" dirty="0"/>
          </a:p>
        </p:txBody>
      </p:sp>
      <p:sp>
        <p:nvSpPr>
          <p:cNvPr id="8" name="ZoneTexte 7"/>
          <p:cNvSpPr txBox="1"/>
          <p:nvPr/>
        </p:nvSpPr>
        <p:spPr>
          <a:xfrm>
            <a:off x="467544" y="835356"/>
            <a:ext cx="283122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solidFill>
                  <a:srgbClr val="FF6600"/>
                </a:solidFill>
              </a:rPr>
              <a:t>It has to </a:t>
            </a:r>
            <a:r>
              <a:rPr lang="fr-FR" dirty="0" err="1">
                <a:solidFill>
                  <a:srgbClr val="FF6600"/>
                </a:solidFill>
              </a:rPr>
              <a:t>find</a:t>
            </a:r>
            <a:r>
              <a:rPr lang="fr-FR" dirty="0">
                <a:solidFill>
                  <a:srgbClr val="FF6600"/>
                </a:solidFill>
              </a:rPr>
              <a:t> a tour </a:t>
            </a:r>
            <a:r>
              <a:rPr lang="fr-FR" dirty="0" err="1">
                <a:solidFill>
                  <a:srgbClr val="FF6600"/>
                </a:solidFill>
              </a:rPr>
              <a:t>which</a:t>
            </a:r>
            <a:r>
              <a:rPr lang="fr-FR" dirty="0">
                <a:solidFill>
                  <a:srgbClr val="FF6600"/>
                </a:solidFill>
              </a:rPr>
              <a:t> </a:t>
            </a:r>
            <a:r>
              <a:rPr lang="fr-FR" dirty="0" err="1">
                <a:solidFill>
                  <a:srgbClr val="FF6600"/>
                </a:solidFill>
              </a:rPr>
              <a:t>violates</a:t>
            </a:r>
            <a:endParaRPr lang="fr-FR" dirty="0">
              <a:solidFill>
                <a:srgbClr val="FF6600"/>
              </a:solidFill>
            </a:endParaRPr>
          </a:p>
        </p:txBody>
      </p:sp>
      <p:sp>
        <p:nvSpPr>
          <p:cNvPr id="10" name="ZoneTexte 9"/>
          <p:cNvSpPr txBox="1"/>
          <p:nvPr/>
        </p:nvSpPr>
        <p:spPr>
          <a:xfrm>
            <a:off x="467543" y="1892280"/>
            <a:ext cx="303801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solidFill>
                  <a:srgbClr val="FF6600"/>
                </a:solidFill>
              </a:rPr>
              <a:t>The </a:t>
            </a:r>
            <a:r>
              <a:rPr lang="fr-FR" dirty="0" err="1">
                <a:solidFill>
                  <a:srgbClr val="FF6600"/>
                </a:solidFill>
              </a:rPr>
              <a:t>associated</a:t>
            </a:r>
            <a:r>
              <a:rPr lang="fr-FR" dirty="0">
                <a:solidFill>
                  <a:srgbClr val="FF6600"/>
                </a:solidFill>
              </a:rPr>
              <a:t> </a:t>
            </a:r>
            <a:r>
              <a:rPr lang="fr-FR" dirty="0" err="1">
                <a:solidFill>
                  <a:srgbClr val="FF6600"/>
                </a:solidFill>
              </a:rPr>
              <a:t>linear</a:t>
            </a:r>
            <a:r>
              <a:rPr lang="fr-FR" dirty="0">
                <a:solidFill>
                  <a:srgbClr val="FF6600"/>
                </a:solidFill>
              </a:rPr>
              <a:t> programme </a:t>
            </a:r>
            <a:r>
              <a:rPr lang="fr-FR" dirty="0" err="1">
                <a:solidFill>
                  <a:srgbClr val="FF6600"/>
                </a:solidFill>
              </a:rPr>
              <a:t>is</a:t>
            </a:r>
            <a:endParaRPr lang="fr-FR" dirty="0">
              <a:solidFill>
                <a:srgbClr val="FF6600"/>
              </a:solidFill>
            </a:endParaRP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743" t="33315" r="8383" b="59033"/>
          <a:stretch/>
        </p:blipFill>
        <p:spPr bwMode="auto">
          <a:xfrm>
            <a:off x="611560" y="2168431"/>
            <a:ext cx="7245119" cy="762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ZoneTexte 2"/>
          <p:cNvSpPr txBox="1"/>
          <p:nvPr/>
        </p:nvSpPr>
        <p:spPr>
          <a:xfrm>
            <a:off x="631850" y="2912045"/>
            <a:ext cx="167706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i="1" dirty="0">
                <a:latin typeface="Helvetica 55 Roman" panose="020B0604020202020204" pitchFamily="34" charset="0"/>
              </a:rPr>
              <a:t>s.t. the tour </a:t>
            </a:r>
            <a:r>
              <a:rPr lang="fr-FR" i="1" dirty="0" err="1">
                <a:latin typeface="Helvetica 55 Roman" panose="020B0604020202020204" pitchFamily="34" charset="0"/>
              </a:rPr>
              <a:t>is</a:t>
            </a:r>
            <a:r>
              <a:rPr lang="fr-FR" i="1" dirty="0">
                <a:latin typeface="Helvetica 55 Roman" panose="020B0604020202020204" pitchFamily="34" charset="0"/>
              </a:rPr>
              <a:t> </a:t>
            </a:r>
            <a:r>
              <a:rPr lang="fr-FR" i="1" dirty="0" err="1">
                <a:latin typeface="Helvetica 55 Roman" panose="020B0604020202020204" pitchFamily="34" charset="0"/>
              </a:rPr>
              <a:t>valid</a:t>
            </a:r>
            <a:endParaRPr lang="fr-FR" i="1" dirty="0">
              <a:latin typeface="Helvetica 55 Roman" panose="020B0604020202020204" pitchFamily="34" charset="0"/>
            </a:endParaRP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854" t="50000" r="8474" b="35204"/>
          <a:stretch/>
        </p:blipFill>
        <p:spPr bwMode="auto">
          <a:xfrm>
            <a:off x="611559" y="3291830"/>
            <a:ext cx="7245119" cy="14105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ZoneTexte 10"/>
          <p:cNvSpPr txBox="1"/>
          <p:nvPr/>
        </p:nvSpPr>
        <p:spPr>
          <a:xfrm>
            <a:off x="5868144" y="906"/>
            <a:ext cx="32758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fr-FR" sz="800" dirty="0">
                <a:latin typeface="Helvetica 75 Bold" panose="020B0804020202020204" pitchFamily="34" charset="0"/>
              </a:rPr>
              <a:t>  </a:t>
            </a:r>
            <a:r>
              <a:rPr lang="fr-FR" sz="800" dirty="0">
                <a:solidFill>
                  <a:schemeClr val="tx1">
                    <a:alpha val="30000"/>
                  </a:schemeClr>
                </a:solidFill>
                <a:latin typeface="Helvetica 75 Bold" panose="020B0804020202020204" pitchFamily="34" charset="0"/>
              </a:rPr>
              <a:t>I</a:t>
            </a:r>
            <a:r>
              <a:rPr lang="fr-FR" sz="800" dirty="0">
                <a:solidFill>
                  <a:srgbClr val="FF6600"/>
                </a:solidFill>
                <a:latin typeface="Helvetica 75 Bold" panose="020B0804020202020204" pitchFamily="34" charset="0"/>
              </a:rPr>
              <a:t> </a:t>
            </a:r>
            <a:r>
              <a:rPr lang="fr-FR" sz="800" dirty="0" err="1">
                <a:solidFill>
                  <a:srgbClr val="FF6600">
                    <a:alpha val="30000"/>
                  </a:srgbClr>
                </a:solidFill>
                <a:latin typeface="Helvetica 75 Bold" panose="020B0804020202020204" pitchFamily="34" charset="0"/>
              </a:rPr>
              <a:t>Problem</a:t>
            </a:r>
            <a:r>
              <a:rPr lang="fr-FR" sz="800" dirty="0">
                <a:solidFill>
                  <a:srgbClr val="FF6600">
                    <a:alpha val="30000"/>
                  </a:srgbClr>
                </a:solidFill>
                <a:latin typeface="Helvetica 75 Bold" panose="020B0804020202020204" pitchFamily="34" charset="0"/>
              </a:rPr>
              <a:t> </a:t>
            </a:r>
            <a:r>
              <a:rPr lang="fr-FR" sz="800" dirty="0" err="1">
                <a:solidFill>
                  <a:srgbClr val="FF6600">
                    <a:alpha val="30000"/>
                  </a:srgbClr>
                </a:solidFill>
                <a:latin typeface="Helvetica 75 Bold" panose="020B0804020202020204" pitchFamily="34" charset="0"/>
              </a:rPr>
              <a:t>presentation</a:t>
            </a:r>
            <a:endParaRPr lang="fr-FR" sz="800" dirty="0">
              <a:solidFill>
                <a:srgbClr val="FF6600">
                  <a:alpha val="30000"/>
                </a:srgbClr>
              </a:solidFill>
              <a:latin typeface="Helvetica 75 Bold" panose="020B0804020202020204" pitchFamily="34" charset="0"/>
            </a:endParaRPr>
          </a:p>
          <a:p>
            <a:pPr lvl="0"/>
            <a:r>
              <a:rPr lang="fr-FR" sz="800" dirty="0">
                <a:solidFill>
                  <a:schemeClr val="tx1">
                    <a:alpha val="30000"/>
                  </a:schemeClr>
                </a:solidFill>
                <a:latin typeface="Helvetica 75 Bold" panose="020B0804020202020204" pitchFamily="34" charset="0"/>
              </a:rPr>
              <a:t> II </a:t>
            </a:r>
            <a:r>
              <a:rPr lang="en-GB" sz="800" dirty="0">
                <a:solidFill>
                  <a:srgbClr val="FF6600">
                    <a:alpha val="30000"/>
                  </a:srgbClr>
                </a:solidFill>
                <a:latin typeface="Helvetica 75 Bold" panose="020B0804020202020204" pitchFamily="34" charset="0"/>
              </a:rPr>
              <a:t>First approach: the standard formulation</a:t>
            </a:r>
            <a:endParaRPr lang="fr-FR" sz="800" dirty="0">
              <a:solidFill>
                <a:srgbClr val="FF6600">
                  <a:alpha val="30000"/>
                </a:srgbClr>
              </a:solidFill>
              <a:latin typeface="Helvetica 75 Bold" panose="020B0804020202020204" pitchFamily="34" charset="0"/>
            </a:endParaRPr>
          </a:p>
          <a:p>
            <a:pPr lvl="0"/>
            <a:r>
              <a:rPr lang="fr-FR" sz="800" dirty="0">
                <a:solidFill>
                  <a:schemeClr val="tx1">
                    <a:alpha val="30000"/>
                  </a:schemeClr>
                </a:solidFill>
                <a:latin typeface="Helvetica 75 Bold" panose="020B0804020202020204" pitchFamily="34" charset="0"/>
              </a:rPr>
              <a:t>III</a:t>
            </a:r>
            <a:r>
              <a:rPr lang="fr-FR" sz="800" dirty="0">
                <a:latin typeface="Helvetica 75 Bold" panose="020B0804020202020204" pitchFamily="34" charset="0"/>
              </a:rPr>
              <a:t> </a:t>
            </a:r>
            <a:r>
              <a:rPr lang="fr-FR" sz="800" dirty="0">
                <a:solidFill>
                  <a:srgbClr val="FF6600">
                    <a:alpha val="30000"/>
                  </a:srgbClr>
                </a:solidFill>
                <a:latin typeface="Helvetica 75 Bold" panose="020B0804020202020204" pitchFamily="34" charset="0"/>
              </a:rPr>
              <a:t>Second </a:t>
            </a:r>
            <a:r>
              <a:rPr lang="fr-FR" sz="800" dirty="0" err="1">
                <a:solidFill>
                  <a:srgbClr val="FF6600">
                    <a:alpha val="30000"/>
                  </a:srgbClr>
                </a:solidFill>
                <a:latin typeface="Helvetica 75 Bold" panose="020B0804020202020204" pitchFamily="34" charset="0"/>
              </a:rPr>
              <a:t>approach</a:t>
            </a:r>
            <a:r>
              <a:rPr lang="fr-FR" sz="800" dirty="0">
                <a:solidFill>
                  <a:srgbClr val="FF6600">
                    <a:alpha val="30000"/>
                  </a:srgbClr>
                </a:solidFill>
                <a:latin typeface="Helvetica 75 Bold" panose="020B0804020202020204" pitchFamily="34" charset="0"/>
              </a:rPr>
              <a:t>: master-slave formulation</a:t>
            </a:r>
          </a:p>
          <a:p>
            <a:r>
              <a:rPr lang="fr-FR" sz="800" dirty="0">
                <a:latin typeface="Helvetica 75 Bold" panose="020B0804020202020204" pitchFamily="34" charset="0"/>
              </a:rPr>
              <a:t>IV</a:t>
            </a:r>
            <a:r>
              <a:rPr lang="fr-FR" sz="800" dirty="0">
                <a:solidFill>
                  <a:srgbClr val="FF6600">
                    <a:alpha val="30000"/>
                  </a:srgbClr>
                </a:solidFill>
                <a:latin typeface="Helvetica 75 Bold" panose="020B0804020202020204" pitchFamily="34" charset="0"/>
              </a:rPr>
              <a:t> </a:t>
            </a:r>
            <a:r>
              <a:rPr lang="fr-FR" sz="800" dirty="0" err="1">
                <a:solidFill>
                  <a:srgbClr val="FF6600"/>
                </a:solidFill>
                <a:latin typeface="Helvetica 75 Bold" panose="020B0804020202020204" pitchFamily="34" charset="0"/>
              </a:rPr>
              <a:t>Valid</a:t>
            </a:r>
            <a:r>
              <a:rPr lang="fr-FR" sz="800" dirty="0">
                <a:solidFill>
                  <a:srgbClr val="FF6600"/>
                </a:solidFill>
                <a:latin typeface="Helvetica 75 Bold" panose="020B0804020202020204" pitchFamily="34" charset="0"/>
              </a:rPr>
              <a:t> </a:t>
            </a:r>
            <a:r>
              <a:rPr lang="fr-FR" sz="800" dirty="0" err="1">
                <a:solidFill>
                  <a:srgbClr val="FF6600"/>
                </a:solidFill>
                <a:latin typeface="Helvetica 75 Bold" panose="020B0804020202020204" pitchFamily="34" charset="0"/>
              </a:rPr>
              <a:t>inequalities</a:t>
            </a:r>
            <a:endParaRPr lang="fr-FR" sz="800" dirty="0">
              <a:solidFill>
                <a:srgbClr val="FF6600"/>
              </a:solidFill>
              <a:latin typeface="Helvetica 75 Bold" panose="020B0804020202020204" pitchFamily="34" charset="0"/>
            </a:endParaRPr>
          </a:p>
          <a:p>
            <a:pPr lvl="0"/>
            <a:r>
              <a:rPr lang="fr-FR" sz="800" dirty="0">
                <a:solidFill>
                  <a:schemeClr val="tx1">
                    <a:alpha val="30000"/>
                  </a:schemeClr>
                </a:solidFill>
                <a:latin typeface="Helvetica 75 Bold" panose="020B0804020202020204" pitchFamily="34" charset="0"/>
              </a:rPr>
              <a:t>V</a:t>
            </a:r>
            <a:r>
              <a:rPr lang="fr-FR" sz="800" dirty="0">
                <a:latin typeface="Helvetica 75 Bold" panose="020B0804020202020204" pitchFamily="34" charset="0"/>
              </a:rPr>
              <a:t> </a:t>
            </a:r>
            <a:r>
              <a:rPr lang="fr-FR" sz="800" dirty="0" err="1">
                <a:solidFill>
                  <a:srgbClr val="FF6600">
                    <a:alpha val="30000"/>
                  </a:srgbClr>
                </a:solidFill>
                <a:latin typeface="Helvetica 75 Bold" panose="020B0804020202020204" pitchFamily="34" charset="0"/>
              </a:rPr>
              <a:t>Computational</a:t>
            </a:r>
            <a:r>
              <a:rPr lang="fr-FR" sz="800" dirty="0">
                <a:solidFill>
                  <a:srgbClr val="FF6600">
                    <a:alpha val="30000"/>
                  </a:srgbClr>
                </a:solidFill>
                <a:latin typeface="Helvetica 75 Bold" panose="020B0804020202020204" pitchFamily="34" charset="0"/>
              </a:rPr>
              <a:t> </a:t>
            </a:r>
            <a:r>
              <a:rPr lang="fr-FR" sz="800" dirty="0" err="1">
                <a:solidFill>
                  <a:srgbClr val="FF6600">
                    <a:alpha val="30000"/>
                  </a:srgbClr>
                </a:solidFill>
                <a:latin typeface="Helvetica 75 Bold" panose="020B0804020202020204" pitchFamily="34" charset="0"/>
              </a:rPr>
              <a:t>results</a:t>
            </a:r>
            <a:r>
              <a:rPr lang="fr-FR" sz="800" dirty="0">
                <a:solidFill>
                  <a:srgbClr val="FF6600">
                    <a:alpha val="30000"/>
                  </a:srgbClr>
                </a:solidFill>
                <a:latin typeface="Helvetica 75 Bold" panose="020B0804020202020204" pitchFamily="34" charset="0"/>
              </a:rPr>
              <a:t> and conclusion</a:t>
            </a:r>
            <a:endParaRPr lang="fr-FR" sz="800" dirty="0">
              <a:solidFill>
                <a:srgbClr val="FF6600">
                  <a:alpha val="30000"/>
                </a:srgbClr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115616" y="2200057"/>
            <a:ext cx="3118502" cy="711988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ZoneTexte 3"/>
          <p:cNvSpPr txBox="1"/>
          <p:nvPr/>
        </p:nvSpPr>
        <p:spPr>
          <a:xfrm>
            <a:off x="7451999" y="2314800"/>
            <a:ext cx="108000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r-FR" dirty="0"/>
              <a:t>7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CF166D0-2C27-4458-937D-2F28292ECD63}"/>
              </a:ext>
            </a:extLst>
          </p:cNvPr>
          <p:cNvSpPr/>
          <p:nvPr/>
        </p:nvSpPr>
        <p:spPr>
          <a:xfrm>
            <a:off x="467544" y="4644000"/>
            <a:ext cx="1187364" cy="20004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GB" sz="800" dirty="0">
                <a:solidFill>
                  <a:schemeClr val="bg2"/>
                </a:solidFill>
              </a:rPr>
              <a:t>Vehicle routing in Python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6BED73D0-9C1F-4E55-9CB6-21DBF9FAB842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54725" t="49585" r="8063" b="45110"/>
          <a:stretch/>
        </p:blipFill>
        <p:spPr>
          <a:xfrm>
            <a:off x="999240" y="1255543"/>
            <a:ext cx="6795941" cy="545022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123728" y="1143133"/>
            <a:ext cx="2110390" cy="708537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09836122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3" grpId="0"/>
      <p:bldP spid="4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7559824" y="0"/>
            <a:ext cx="1584176" cy="93610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ZoneTexte 3"/>
          <p:cNvSpPr txBox="1"/>
          <p:nvPr/>
        </p:nvSpPr>
        <p:spPr>
          <a:xfrm>
            <a:off x="5868144" y="906"/>
            <a:ext cx="32758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fr-FR" sz="800" dirty="0">
                <a:latin typeface="Helvetica 75 Bold" panose="020B0804020202020204" pitchFamily="34" charset="0"/>
              </a:rPr>
              <a:t>  </a:t>
            </a:r>
            <a:r>
              <a:rPr lang="fr-FR" sz="800" dirty="0">
                <a:solidFill>
                  <a:schemeClr val="tx1">
                    <a:alpha val="30000"/>
                  </a:schemeClr>
                </a:solidFill>
                <a:latin typeface="Helvetica 75 Bold" panose="020B0804020202020204" pitchFamily="34" charset="0"/>
              </a:rPr>
              <a:t>I</a:t>
            </a:r>
            <a:r>
              <a:rPr lang="fr-FR" sz="800" dirty="0">
                <a:solidFill>
                  <a:srgbClr val="FF6600"/>
                </a:solidFill>
                <a:latin typeface="Helvetica 75 Bold" panose="020B0804020202020204" pitchFamily="34" charset="0"/>
              </a:rPr>
              <a:t> </a:t>
            </a:r>
            <a:r>
              <a:rPr lang="fr-FR" sz="800" dirty="0" err="1">
                <a:solidFill>
                  <a:srgbClr val="FF6600">
                    <a:alpha val="30000"/>
                  </a:srgbClr>
                </a:solidFill>
                <a:latin typeface="Helvetica 75 Bold" panose="020B0804020202020204" pitchFamily="34" charset="0"/>
              </a:rPr>
              <a:t>Problem</a:t>
            </a:r>
            <a:r>
              <a:rPr lang="fr-FR" sz="800" dirty="0">
                <a:solidFill>
                  <a:srgbClr val="FF6600">
                    <a:alpha val="30000"/>
                  </a:srgbClr>
                </a:solidFill>
                <a:latin typeface="Helvetica 75 Bold" panose="020B0804020202020204" pitchFamily="34" charset="0"/>
              </a:rPr>
              <a:t> </a:t>
            </a:r>
            <a:r>
              <a:rPr lang="fr-FR" sz="800" dirty="0" err="1">
                <a:solidFill>
                  <a:srgbClr val="FF6600">
                    <a:alpha val="30000"/>
                  </a:srgbClr>
                </a:solidFill>
                <a:latin typeface="Helvetica 75 Bold" panose="020B0804020202020204" pitchFamily="34" charset="0"/>
              </a:rPr>
              <a:t>presentation</a:t>
            </a:r>
            <a:endParaRPr lang="fr-FR" sz="800" dirty="0">
              <a:solidFill>
                <a:srgbClr val="FF6600">
                  <a:alpha val="30000"/>
                </a:srgbClr>
              </a:solidFill>
              <a:latin typeface="Helvetica 75 Bold" panose="020B0804020202020204" pitchFamily="34" charset="0"/>
            </a:endParaRPr>
          </a:p>
          <a:p>
            <a:pPr lvl="0"/>
            <a:r>
              <a:rPr lang="fr-FR" sz="800" dirty="0">
                <a:latin typeface="Helvetica 75 Bold" panose="020B0804020202020204" pitchFamily="34" charset="0"/>
              </a:rPr>
              <a:t> </a:t>
            </a:r>
            <a:r>
              <a:rPr lang="fr-FR" sz="800" dirty="0">
                <a:solidFill>
                  <a:schemeClr val="tx1">
                    <a:alpha val="30000"/>
                  </a:schemeClr>
                </a:solidFill>
                <a:latin typeface="Helvetica 75 Bold" panose="020B0804020202020204" pitchFamily="34" charset="0"/>
              </a:rPr>
              <a:t>II </a:t>
            </a:r>
            <a:r>
              <a:rPr lang="en-GB" sz="800" dirty="0">
                <a:solidFill>
                  <a:srgbClr val="FF6600">
                    <a:alpha val="30000"/>
                  </a:srgbClr>
                </a:solidFill>
                <a:latin typeface="Helvetica 75 Bold" panose="020B0804020202020204" pitchFamily="34" charset="0"/>
              </a:rPr>
              <a:t>First approach: the standard formulation</a:t>
            </a:r>
            <a:endParaRPr lang="fr-FR" sz="800" dirty="0">
              <a:solidFill>
                <a:srgbClr val="FF6600">
                  <a:alpha val="30000"/>
                </a:srgbClr>
              </a:solidFill>
              <a:latin typeface="Helvetica 75 Bold" panose="020B0804020202020204" pitchFamily="34" charset="0"/>
            </a:endParaRPr>
          </a:p>
          <a:p>
            <a:pPr lvl="0"/>
            <a:r>
              <a:rPr lang="fr-FR" sz="800" dirty="0">
                <a:solidFill>
                  <a:schemeClr val="tx1">
                    <a:alpha val="30000"/>
                  </a:schemeClr>
                </a:solidFill>
                <a:latin typeface="Helvetica 75 Bold" panose="020B0804020202020204" pitchFamily="34" charset="0"/>
              </a:rPr>
              <a:t>III</a:t>
            </a:r>
            <a:r>
              <a:rPr lang="fr-FR" sz="800" dirty="0">
                <a:latin typeface="Helvetica 75 Bold" panose="020B0804020202020204" pitchFamily="34" charset="0"/>
              </a:rPr>
              <a:t> </a:t>
            </a:r>
            <a:r>
              <a:rPr lang="fr-FR" sz="800" dirty="0">
                <a:solidFill>
                  <a:srgbClr val="FF6600">
                    <a:alpha val="30000"/>
                  </a:srgbClr>
                </a:solidFill>
                <a:latin typeface="Helvetica 75 Bold" panose="020B0804020202020204" pitchFamily="34" charset="0"/>
              </a:rPr>
              <a:t>Second </a:t>
            </a:r>
            <a:r>
              <a:rPr lang="fr-FR" sz="800" dirty="0" err="1">
                <a:solidFill>
                  <a:srgbClr val="FF6600">
                    <a:alpha val="30000"/>
                  </a:srgbClr>
                </a:solidFill>
                <a:latin typeface="Helvetica 75 Bold" panose="020B0804020202020204" pitchFamily="34" charset="0"/>
              </a:rPr>
              <a:t>approach</a:t>
            </a:r>
            <a:r>
              <a:rPr lang="fr-FR" sz="800" dirty="0">
                <a:solidFill>
                  <a:srgbClr val="FF6600">
                    <a:alpha val="30000"/>
                  </a:srgbClr>
                </a:solidFill>
                <a:latin typeface="Helvetica 75 Bold" panose="020B0804020202020204" pitchFamily="34" charset="0"/>
              </a:rPr>
              <a:t>: master-slave formulation</a:t>
            </a:r>
          </a:p>
          <a:p>
            <a:r>
              <a:rPr lang="fr-FR" sz="800" dirty="0">
                <a:solidFill>
                  <a:schemeClr val="tx1">
                    <a:alpha val="30000"/>
                  </a:schemeClr>
                </a:solidFill>
                <a:latin typeface="Helvetica 75 Bold" panose="020B0804020202020204" pitchFamily="34" charset="0"/>
              </a:rPr>
              <a:t>IV</a:t>
            </a:r>
            <a:r>
              <a:rPr lang="fr-FR" sz="800" dirty="0">
                <a:solidFill>
                  <a:srgbClr val="FF6600">
                    <a:alpha val="30000"/>
                  </a:srgbClr>
                </a:solidFill>
                <a:latin typeface="Helvetica 75 Bold" panose="020B0804020202020204" pitchFamily="34" charset="0"/>
              </a:rPr>
              <a:t> </a:t>
            </a:r>
            <a:r>
              <a:rPr lang="fr-FR" sz="800" dirty="0" err="1">
                <a:solidFill>
                  <a:srgbClr val="FF6600">
                    <a:alpha val="30000"/>
                  </a:srgbClr>
                </a:solidFill>
                <a:latin typeface="Helvetica 75 Bold" panose="020B0804020202020204" pitchFamily="34" charset="0"/>
              </a:rPr>
              <a:t>Valid</a:t>
            </a:r>
            <a:r>
              <a:rPr lang="fr-FR" sz="800" dirty="0">
                <a:solidFill>
                  <a:srgbClr val="FF6600">
                    <a:alpha val="30000"/>
                  </a:srgbClr>
                </a:solidFill>
                <a:latin typeface="Helvetica 75 Bold" panose="020B0804020202020204" pitchFamily="34" charset="0"/>
              </a:rPr>
              <a:t> </a:t>
            </a:r>
            <a:r>
              <a:rPr lang="fr-FR" sz="800" dirty="0" err="1">
                <a:solidFill>
                  <a:srgbClr val="FF6600">
                    <a:alpha val="30000"/>
                  </a:srgbClr>
                </a:solidFill>
                <a:latin typeface="Helvetica 75 Bold" panose="020B0804020202020204" pitchFamily="34" charset="0"/>
              </a:rPr>
              <a:t>inequalities</a:t>
            </a:r>
            <a:endParaRPr lang="fr-FR" sz="800" dirty="0">
              <a:solidFill>
                <a:srgbClr val="FF6600">
                  <a:alpha val="30000"/>
                </a:srgbClr>
              </a:solidFill>
              <a:latin typeface="Helvetica 75 Bold" panose="020B0804020202020204" pitchFamily="34" charset="0"/>
            </a:endParaRPr>
          </a:p>
          <a:p>
            <a:pPr lvl="0"/>
            <a:r>
              <a:rPr lang="fr-FR" sz="800" dirty="0">
                <a:solidFill>
                  <a:schemeClr val="tx1">
                    <a:alpha val="30000"/>
                  </a:schemeClr>
                </a:solidFill>
                <a:latin typeface="Helvetica 75 Bold" panose="020B0804020202020204" pitchFamily="34" charset="0"/>
              </a:rPr>
              <a:t>V</a:t>
            </a:r>
            <a:r>
              <a:rPr lang="fr-FR" sz="800" dirty="0">
                <a:latin typeface="Helvetica 75 Bold" panose="020B0804020202020204" pitchFamily="34" charset="0"/>
              </a:rPr>
              <a:t> </a:t>
            </a:r>
            <a:r>
              <a:rPr lang="fr-FR" sz="800" dirty="0" err="1">
                <a:solidFill>
                  <a:srgbClr val="FF6600">
                    <a:alpha val="30000"/>
                  </a:srgbClr>
                </a:solidFill>
                <a:latin typeface="Helvetica 75 Bold" panose="020B0804020202020204" pitchFamily="34" charset="0"/>
              </a:rPr>
              <a:t>Computational</a:t>
            </a:r>
            <a:r>
              <a:rPr lang="fr-FR" sz="800" dirty="0">
                <a:solidFill>
                  <a:srgbClr val="FF6600">
                    <a:alpha val="30000"/>
                  </a:srgbClr>
                </a:solidFill>
                <a:latin typeface="Helvetica 75 Bold" panose="020B0804020202020204" pitchFamily="34" charset="0"/>
              </a:rPr>
              <a:t> </a:t>
            </a:r>
            <a:r>
              <a:rPr lang="fr-FR" sz="800" dirty="0" err="1">
                <a:solidFill>
                  <a:srgbClr val="FF6600">
                    <a:alpha val="30000"/>
                  </a:srgbClr>
                </a:solidFill>
                <a:latin typeface="Helvetica 75 Bold" panose="020B0804020202020204" pitchFamily="34" charset="0"/>
              </a:rPr>
              <a:t>results</a:t>
            </a:r>
            <a:r>
              <a:rPr lang="fr-FR" sz="800" dirty="0">
                <a:solidFill>
                  <a:srgbClr val="FF6600">
                    <a:alpha val="30000"/>
                  </a:srgbClr>
                </a:solidFill>
                <a:latin typeface="Helvetica 75 Bold" panose="020B0804020202020204" pitchFamily="34" charset="0"/>
              </a:rPr>
              <a:t> and conclusion</a:t>
            </a:r>
            <a:endParaRPr lang="fr-FR" sz="800" dirty="0">
              <a:solidFill>
                <a:srgbClr val="FF6600">
                  <a:alpha val="30000"/>
                </a:srgbClr>
              </a:solidFill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245146" y="230043"/>
            <a:ext cx="4753224" cy="4062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defTabSz="514350">
              <a:lnSpc>
                <a:spcPct val="85000"/>
              </a:lnSpc>
              <a:spcAft>
                <a:spcPts val="0"/>
              </a:spcAft>
            </a:pPr>
            <a:r>
              <a:rPr lang="fr-FR" sz="2400" dirty="0">
                <a:solidFill>
                  <a:srgbClr val="FF6600"/>
                </a:solidFill>
                <a:latin typeface="Helvetica 75 Bold" panose="020B0804020202020204" pitchFamily="34" charset="0"/>
              </a:rPr>
              <a:t>Un mot sur l’instabilité du code</a:t>
            </a:r>
            <a:endParaRPr lang="fr-FR" dirty="0"/>
          </a:p>
        </p:txBody>
      </p:sp>
      <p:sp>
        <p:nvSpPr>
          <p:cNvPr id="38" name="ZoneTexte 37"/>
          <p:cNvSpPr txBox="1"/>
          <p:nvPr/>
        </p:nvSpPr>
        <p:spPr>
          <a:xfrm>
            <a:off x="467544" y="835356"/>
            <a:ext cx="280237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solidFill>
                  <a:srgbClr val="FF6600"/>
                </a:solidFill>
              </a:rPr>
              <a:t>Du code très simple en Python…</a:t>
            </a:r>
          </a:p>
        </p:txBody>
      </p:sp>
      <p:sp>
        <p:nvSpPr>
          <p:cNvPr id="2" name="ZoneTexte 1"/>
          <p:cNvSpPr txBox="1"/>
          <p:nvPr/>
        </p:nvSpPr>
        <p:spPr>
          <a:xfrm>
            <a:off x="899592" y="1347614"/>
            <a:ext cx="2153154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latin typeface="Helvetica 55 Roman" panose="020B0604020202020204" pitchFamily="34" charset="0"/>
              </a:rPr>
              <a:t>file = open(‘myfile.</a:t>
            </a:r>
            <a:r>
              <a:rPr lang="fr-FR" dirty="0" err="1">
                <a:latin typeface="Helvetica 55 Roman" panose="020B0604020202020204" pitchFamily="34" charset="0"/>
              </a:rPr>
              <a:t>txt</a:t>
            </a:r>
            <a:r>
              <a:rPr lang="fr-FR" dirty="0">
                <a:latin typeface="Helvetica 55 Roman" panose="020B0604020202020204" pitchFamily="34" charset="0"/>
              </a:rPr>
              <a:t>’,’r’)</a:t>
            </a:r>
          </a:p>
          <a:p>
            <a:r>
              <a:rPr lang="fr-FR" dirty="0">
                <a:latin typeface="Helvetica 55 Roman" panose="020B0604020202020204" pitchFamily="34" charset="0"/>
              </a:rPr>
              <a:t>a=</a:t>
            </a:r>
            <a:r>
              <a:rPr lang="fr-FR" dirty="0" err="1">
                <a:latin typeface="Helvetica 55 Roman" panose="020B0604020202020204" pitchFamily="34" charset="0"/>
              </a:rPr>
              <a:t>file.readlines</a:t>
            </a:r>
            <a:r>
              <a:rPr lang="fr-FR" dirty="0">
                <a:latin typeface="Helvetica 55 Roman" panose="020B0604020202020204" pitchFamily="34" charset="0"/>
              </a:rPr>
              <a:t>()</a:t>
            </a:r>
          </a:p>
          <a:p>
            <a:r>
              <a:rPr lang="fr-FR" dirty="0" err="1">
                <a:latin typeface="Helvetica 55 Roman" panose="020B0604020202020204" pitchFamily="34" charset="0"/>
              </a:rPr>
              <a:t>file.close</a:t>
            </a:r>
            <a:r>
              <a:rPr lang="fr-FR" dirty="0">
                <a:latin typeface="Helvetica 55 Roman" panose="020B0604020202020204" pitchFamily="34" charset="0"/>
              </a:rPr>
              <a:t>()</a:t>
            </a:r>
          </a:p>
        </p:txBody>
      </p:sp>
      <p:sp>
        <p:nvSpPr>
          <p:cNvPr id="10" name="ZoneTexte 9"/>
          <p:cNvSpPr txBox="1"/>
          <p:nvPr/>
        </p:nvSpPr>
        <p:spPr>
          <a:xfrm>
            <a:off x="467544" y="2355726"/>
            <a:ext cx="383310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solidFill>
                  <a:srgbClr val="FF6600"/>
                </a:solidFill>
              </a:rPr>
              <a:t>Qui parfois renvoie des erreurs surprenantes !</a:t>
            </a:r>
          </a:p>
        </p:txBody>
      </p:sp>
      <p:sp>
        <p:nvSpPr>
          <p:cNvPr id="12" name="ZoneTexte 11"/>
          <p:cNvSpPr txBox="1"/>
          <p:nvPr/>
        </p:nvSpPr>
        <p:spPr>
          <a:xfrm>
            <a:off x="850533" y="2859782"/>
            <a:ext cx="3704860" cy="1169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err="1">
                <a:latin typeface="Helvetica 55 Roman" panose="020B0604020202020204" pitchFamily="34" charset="0"/>
              </a:rPr>
              <a:t>PermissionError</a:t>
            </a:r>
            <a:r>
              <a:rPr lang="fr-FR" dirty="0">
                <a:latin typeface="Helvetica 55 Roman" panose="020B0604020202020204" pitchFamily="34" charset="0"/>
              </a:rPr>
              <a:t> : Access </a:t>
            </a:r>
            <a:r>
              <a:rPr lang="fr-FR" dirty="0" err="1">
                <a:latin typeface="Helvetica 55 Roman" panose="020B0604020202020204" pitchFamily="34" charset="0"/>
              </a:rPr>
              <a:t>denied</a:t>
            </a:r>
            <a:endParaRPr lang="fr-FR" dirty="0">
              <a:latin typeface="Helvetica 55 Roman" panose="020B0604020202020204" pitchFamily="34" charset="0"/>
            </a:endParaRPr>
          </a:p>
          <a:p>
            <a:endParaRPr lang="fr-FR" dirty="0">
              <a:latin typeface="Helvetica 55 Roman" panose="020B0604020202020204" pitchFamily="34" charset="0"/>
            </a:endParaRPr>
          </a:p>
          <a:p>
            <a:r>
              <a:rPr lang="fr-FR" dirty="0" err="1">
                <a:latin typeface="Helvetica 55 Roman" panose="020B0604020202020204" pitchFamily="34" charset="0"/>
              </a:rPr>
              <a:t>OSError</a:t>
            </a:r>
            <a:r>
              <a:rPr lang="fr-FR" dirty="0">
                <a:latin typeface="Helvetica 55 Roman" panose="020B0604020202020204" pitchFamily="34" charset="0"/>
              </a:rPr>
              <a:t> : </a:t>
            </a:r>
            <a:r>
              <a:rPr lang="fr-FR" dirty="0" err="1">
                <a:latin typeface="Helvetica 55 Roman" panose="020B0604020202020204" pitchFamily="34" charset="0"/>
              </a:rPr>
              <a:t>Invalid</a:t>
            </a:r>
            <a:r>
              <a:rPr lang="fr-FR" dirty="0">
                <a:latin typeface="Helvetica 55 Roman" panose="020B0604020202020204" pitchFamily="34" charset="0"/>
              </a:rPr>
              <a:t> argument</a:t>
            </a:r>
          </a:p>
          <a:p>
            <a:endParaRPr lang="fr-FR" dirty="0">
              <a:latin typeface="Helvetica 55 Roman" panose="020B0604020202020204" pitchFamily="34" charset="0"/>
            </a:endParaRPr>
          </a:p>
          <a:p>
            <a:r>
              <a:rPr lang="fr-FR" dirty="0" err="1">
                <a:latin typeface="Helvetica 55 Roman" panose="020B0604020202020204" pitchFamily="34" charset="0"/>
              </a:rPr>
              <a:t>FileNotFoundError</a:t>
            </a:r>
            <a:r>
              <a:rPr lang="fr-FR" dirty="0">
                <a:latin typeface="Helvetica 55 Roman" panose="020B0604020202020204" pitchFamily="34" charset="0"/>
              </a:rPr>
              <a:t> : myfile.txt </a:t>
            </a:r>
            <a:r>
              <a:rPr lang="fr-FR" dirty="0" err="1">
                <a:latin typeface="Helvetica 55 Roman" panose="020B0604020202020204" pitchFamily="34" charset="0"/>
              </a:rPr>
              <a:t>does</a:t>
            </a:r>
            <a:r>
              <a:rPr lang="fr-FR" dirty="0">
                <a:latin typeface="Helvetica 55 Roman" panose="020B0604020202020204" pitchFamily="34" charset="0"/>
              </a:rPr>
              <a:t> not </a:t>
            </a:r>
            <a:r>
              <a:rPr lang="fr-FR" dirty="0" err="1">
                <a:latin typeface="Helvetica 55 Roman" panose="020B0604020202020204" pitchFamily="34" charset="0"/>
              </a:rPr>
              <a:t>exist</a:t>
            </a:r>
            <a:endParaRPr lang="fr-FR" dirty="0">
              <a:latin typeface="Helvetica 55 Roman" panose="020B0604020202020204" pitchFamily="34" charset="0"/>
            </a:endParaRPr>
          </a:p>
        </p:txBody>
      </p:sp>
      <p:sp>
        <p:nvSpPr>
          <p:cNvPr id="3" name="ZoneTexte 2"/>
          <p:cNvSpPr txBox="1"/>
          <p:nvPr/>
        </p:nvSpPr>
        <p:spPr>
          <a:xfrm>
            <a:off x="5836096" y="4083918"/>
            <a:ext cx="285046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solidFill>
                  <a:srgbClr val="FF6600"/>
                </a:solidFill>
              </a:rPr>
              <a:t>Des erreurs propres à Windows ?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86C8F4D9-B074-4972-9F02-081FCDFB9794}"/>
              </a:ext>
            </a:extLst>
          </p:cNvPr>
          <p:cNvSpPr/>
          <p:nvPr/>
        </p:nvSpPr>
        <p:spPr>
          <a:xfrm>
            <a:off x="467544" y="4644000"/>
            <a:ext cx="1187364" cy="20004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GB" sz="800" dirty="0">
                <a:solidFill>
                  <a:schemeClr val="bg2"/>
                </a:solidFill>
              </a:rPr>
              <a:t>Vehicle routing in Python</a:t>
            </a:r>
          </a:p>
        </p:txBody>
      </p:sp>
    </p:spTree>
    <p:extLst>
      <p:ext uri="{BB962C8B-B14F-4D97-AF65-F5344CB8AC3E}">
        <p14:creationId xmlns:p14="http://schemas.microsoft.com/office/powerpoint/2010/main" val="393513561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0" grpId="0"/>
      <p:bldP spid="12" grpId="0"/>
      <p:bldP spid="3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7559824" y="0"/>
            <a:ext cx="1584176" cy="93610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ZoneTexte 3"/>
          <p:cNvSpPr txBox="1"/>
          <p:nvPr/>
        </p:nvSpPr>
        <p:spPr>
          <a:xfrm>
            <a:off x="5868144" y="906"/>
            <a:ext cx="32758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fr-FR" sz="800" dirty="0">
                <a:latin typeface="Helvetica 75 Bold" panose="020B0804020202020204" pitchFamily="34" charset="0"/>
              </a:rPr>
              <a:t>  </a:t>
            </a:r>
            <a:r>
              <a:rPr lang="fr-FR" sz="800" dirty="0">
                <a:solidFill>
                  <a:schemeClr val="tx1">
                    <a:alpha val="30000"/>
                  </a:schemeClr>
                </a:solidFill>
                <a:latin typeface="Helvetica 75 Bold" panose="020B0804020202020204" pitchFamily="34" charset="0"/>
              </a:rPr>
              <a:t>I</a:t>
            </a:r>
            <a:r>
              <a:rPr lang="fr-FR" sz="800" dirty="0">
                <a:solidFill>
                  <a:srgbClr val="FF6600"/>
                </a:solidFill>
                <a:latin typeface="Helvetica 75 Bold" panose="020B0804020202020204" pitchFamily="34" charset="0"/>
              </a:rPr>
              <a:t> </a:t>
            </a:r>
            <a:r>
              <a:rPr lang="fr-FR" sz="800" dirty="0" err="1">
                <a:solidFill>
                  <a:srgbClr val="FF6600">
                    <a:alpha val="30000"/>
                  </a:srgbClr>
                </a:solidFill>
                <a:latin typeface="Helvetica 75 Bold" panose="020B0804020202020204" pitchFamily="34" charset="0"/>
              </a:rPr>
              <a:t>Problem</a:t>
            </a:r>
            <a:r>
              <a:rPr lang="fr-FR" sz="800" dirty="0">
                <a:solidFill>
                  <a:srgbClr val="FF6600">
                    <a:alpha val="30000"/>
                  </a:srgbClr>
                </a:solidFill>
                <a:latin typeface="Helvetica 75 Bold" panose="020B0804020202020204" pitchFamily="34" charset="0"/>
              </a:rPr>
              <a:t> </a:t>
            </a:r>
            <a:r>
              <a:rPr lang="fr-FR" sz="800" dirty="0" err="1">
                <a:solidFill>
                  <a:srgbClr val="FF6600">
                    <a:alpha val="30000"/>
                  </a:srgbClr>
                </a:solidFill>
                <a:latin typeface="Helvetica 75 Bold" panose="020B0804020202020204" pitchFamily="34" charset="0"/>
              </a:rPr>
              <a:t>presentation</a:t>
            </a:r>
            <a:endParaRPr lang="fr-FR" sz="800" dirty="0">
              <a:solidFill>
                <a:srgbClr val="FF6600">
                  <a:alpha val="30000"/>
                </a:srgbClr>
              </a:solidFill>
              <a:latin typeface="Helvetica 75 Bold" panose="020B0804020202020204" pitchFamily="34" charset="0"/>
            </a:endParaRPr>
          </a:p>
          <a:p>
            <a:pPr lvl="0"/>
            <a:r>
              <a:rPr lang="fr-FR" sz="800" dirty="0">
                <a:latin typeface="Helvetica 75 Bold" panose="020B0804020202020204" pitchFamily="34" charset="0"/>
              </a:rPr>
              <a:t> </a:t>
            </a:r>
            <a:r>
              <a:rPr lang="fr-FR" sz="800" dirty="0">
                <a:solidFill>
                  <a:schemeClr val="tx1">
                    <a:alpha val="30000"/>
                  </a:schemeClr>
                </a:solidFill>
                <a:latin typeface="Helvetica 75 Bold" panose="020B0804020202020204" pitchFamily="34" charset="0"/>
              </a:rPr>
              <a:t>II </a:t>
            </a:r>
            <a:r>
              <a:rPr lang="en-GB" sz="800" dirty="0">
                <a:solidFill>
                  <a:srgbClr val="FF6600">
                    <a:alpha val="30000"/>
                  </a:srgbClr>
                </a:solidFill>
                <a:latin typeface="Helvetica 75 Bold" panose="020B0804020202020204" pitchFamily="34" charset="0"/>
              </a:rPr>
              <a:t>First approach: the standard formulation</a:t>
            </a:r>
            <a:endParaRPr lang="fr-FR" sz="800" dirty="0">
              <a:solidFill>
                <a:srgbClr val="FF6600">
                  <a:alpha val="30000"/>
                </a:srgbClr>
              </a:solidFill>
              <a:latin typeface="Helvetica 75 Bold" panose="020B0804020202020204" pitchFamily="34" charset="0"/>
            </a:endParaRPr>
          </a:p>
          <a:p>
            <a:pPr lvl="0"/>
            <a:r>
              <a:rPr lang="fr-FR" sz="800" dirty="0">
                <a:solidFill>
                  <a:schemeClr val="tx1">
                    <a:alpha val="30000"/>
                  </a:schemeClr>
                </a:solidFill>
                <a:latin typeface="Helvetica 75 Bold" panose="020B0804020202020204" pitchFamily="34" charset="0"/>
              </a:rPr>
              <a:t>III</a:t>
            </a:r>
            <a:r>
              <a:rPr lang="fr-FR" sz="800" dirty="0">
                <a:latin typeface="Helvetica 75 Bold" panose="020B0804020202020204" pitchFamily="34" charset="0"/>
              </a:rPr>
              <a:t> </a:t>
            </a:r>
            <a:r>
              <a:rPr lang="fr-FR" sz="800" dirty="0">
                <a:solidFill>
                  <a:srgbClr val="FF6600">
                    <a:alpha val="30000"/>
                  </a:srgbClr>
                </a:solidFill>
                <a:latin typeface="Helvetica 75 Bold" panose="020B0804020202020204" pitchFamily="34" charset="0"/>
              </a:rPr>
              <a:t>Second </a:t>
            </a:r>
            <a:r>
              <a:rPr lang="fr-FR" sz="800" dirty="0" err="1">
                <a:solidFill>
                  <a:srgbClr val="FF6600">
                    <a:alpha val="30000"/>
                  </a:srgbClr>
                </a:solidFill>
                <a:latin typeface="Helvetica 75 Bold" panose="020B0804020202020204" pitchFamily="34" charset="0"/>
              </a:rPr>
              <a:t>approach</a:t>
            </a:r>
            <a:r>
              <a:rPr lang="fr-FR" sz="800" dirty="0">
                <a:solidFill>
                  <a:srgbClr val="FF6600">
                    <a:alpha val="30000"/>
                  </a:srgbClr>
                </a:solidFill>
                <a:latin typeface="Helvetica 75 Bold" panose="020B0804020202020204" pitchFamily="34" charset="0"/>
              </a:rPr>
              <a:t>: master-slave formulation</a:t>
            </a:r>
          </a:p>
          <a:p>
            <a:r>
              <a:rPr lang="fr-FR" sz="800" dirty="0">
                <a:solidFill>
                  <a:schemeClr val="tx1">
                    <a:alpha val="30000"/>
                  </a:schemeClr>
                </a:solidFill>
                <a:latin typeface="Helvetica 75 Bold" panose="020B0804020202020204" pitchFamily="34" charset="0"/>
              </a:rPr>
              <a:t>IV</a:t>
            </a:r>
            <a:r>
              <a:rPr lang="fr-FR" sz="800" dirty="0">
                <a:solidFill>
                  <a:srgbClr val="FF6600">
                    <a:alpha val="30000"/>
                  </a:srgbClr>
                </a:solidFill>
                <a:latin typeface="Helvetica 75 Bold" panose="020B0804020202020204" pitchFamily="34" charset="0"/>
              </a:rPr>
              <a:t> </a:t>
            </a:r>
            <a:r>
              <a:rPr lang="fr-FR" sz="800" dirty="0" err="1">
                <a:solidFill>
                  <a:srgbClr val="FF6600">
                    <a:alpha val="30000"/>
                  </a:srgbClr>
                </a:solidFill>
                <a:latin typeface="Helvetica 75 Bold" panose="020B0804020202020204" pitchFamily="34" charset="0"/>
              </a:rPr>
              <a:t>Valid</a:t>
            </a:r>
            <a:r>
              <a:rPr lang="fr-FR" sz="800" dirty="0">
                <a:solidFill>
                  <a:srgbClr val="FF6600">
                    <a:alpha val="30000"/>
                  </a:srgbClr>
                </a:solidFill>
                <a:latin typeface="Helvetica 75 Bold" panose="020B0804020202020204" pitchFamily="34" charset="0"/>
              </a:rPr>
              <a:t> </a:t>
            </a:r>
            <a:r>
              <a:rPr lang="fr-FR" sz="800" dirty="0" err="1">
                <a:solidFill>
                  <a:srgbClr val="FF6600">
                    <a:alpha val="30000"/>
                  </a:srgbClr>
                </a:solidFill>
                <a:latin typeface="Helvetica 75 Bold" panose="020B0804020202020204" pitchFamily="34" charset="0"/>
              </a:rPr>
              <a:t>inequalities</a:t>
            </a:r>
            <a:endParaRPr lang="fr-FR" sz="800" dirty="0">
              <a:solidFill>
                <a:srgbClr val="FF6600">
                  <a:alpha val="30000"/>
                </a:srgbClr>
              </a:solidFill>
              <a:latin typeface="Helvetica 75 Bold" panose="020B0804020202020204" pitchFamily="34" charset="0"/>
            </a:endParaRPr>
          </a:p>
          <a:p>
            <a:pPr lvl="0"/>
            <a:r>
              <a:rPr lang="fr-FR" sz="800" dirty="0">
                <a:solidFill>
                  <a:schemeClr val="tx1">
                    <a:alpha val="30000"/>
                  </a:schemeClr>
                </a:solidFill>
                <a:latin typeface="Helvetica 75 Bold" panose="020B0804020202020204" pitchFamily="34" charset="0"/>
              </a:rPr>
              <a:t>V</a:t>
            </a:r>
            <a:r>
              <a:rPr lang="fr-FR" sz="800" dirty="0">
                <a:latin typeface="Helvetica 75 Bold" panose="020B0804020202020204" pitchFamily="34" charset="0"/>
              </a:rPr>
              <a:t> </a:t>
            </a:r>
            <a:r>
              <a:rPr lang="fr-FR" sz="800" dirty="0" err="1">
                <a:solidFill>
                  <a:srgbClr val="FF6600">
                    <a:alpha val="30000"/>
                  </a:srgbClr>
                </a:solidFill>
                <a:latin typeface="Helvetica 75 Bold" panose="020B0804020202020204" pitchFamily="34" charset="0"/>
              </a:rPr>
              <a:t>Computational</a:t>
            </a:r>
            <a:r>
              <a:rPr lang="fr-FR" sz="800" dirty="0">
                <a:solidFill>
                  <a:srgbClr val="FF6600">
                    <a:alpha val="30000"/>
                  </a:srgbClr>
                </a:solidFill>
                <a:latin typeface="Helvetica 75 Bold" panose="020B0804020202020204" pitchFamily="34" charset="0"/>
              </a:rPr>
              <a:t> </a:t>
            </a:r>
            <a:r>
              <a:rPr lang="fr-FR" sz="800" dirty="0" err="1">
                <a:solidFill>
                  <a:srgbClr val="FF6600">
                    <a:alpha val="30000"/>
                  </a:srgbClr>
                </a:solidFill>
                <a:latin typeface="Helvetica 75 Bold" panose="020B0804020202020204" pitchFamily="34" charset="0"/>
              </a:rPr>
              <a:t>results</a:t>
            </a:r>
            <a:r>
              <a:rPr lang="fr-FR" sz="800" dirty="0">
                <a:solidFill>
                  <a:srgbClr val="FF6600">
                    <a:alpha val="30000"/>
                  </a:srgbClr>
                </a:solidFill>
                <a:latin typeface="Helvetica 75 Bold" panose="020B0804020202020204" pitchFamily="34" charset="0"/>
              </a:rPr>
              <a:t> and conclusion</a:t>
            </a:r>
            <a:endParaRPr lang="fr-FR" sz="800" dirty="0">
              <a:solidFill>
                <a:srgbClr val="FF6600">
                  <a:alpha val="30000"/>
                </a:srgbClr>
              </a:solidFill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245146" y="230043"/>
            <a:ext cx="4753224" cy="4062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defTabSz="514350">
              <a:lnSpc>
                <a:spcPct val="85000"/>
              </a:lnSpc>
              <a:spcAft>
                <a:spcPts val="0"/>
              </a:spcAft>
            </a:pPr>
            <a:r>
              <a:rPr lang="fr-FR" sz="2400" dirty="0">
                <a:solidFill>
                  <a:srgbClr val="FF6600"/>
                </a:solidFill>
                <a:latin typeface="Helvetica 75 Bold" panose="020B0804020202020204" pitchFamily="34" charset="0"/>
              </a:rPr>
              <a:t>Un mot sur l’instabilité du code</a:t>
            </a:r>
            <a:endParaRPr lang="fr-FR" dirty="0"/>
          </a:p>
        </p:txBody>
      </p:sp>
      <p:sp>
        <p:nvSpPr>
          <p:cNvPr id="38" name="ZoneTexte 37"/>
          <p:cNvSpPr txBox="1"/>
          <p:nvPr/>
        </p:nvSpPr>
        <p:spPr>
          <a:xfrm>
            <a:off x="467544" y="835356"/>
            <a:ext cx="208422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>
                <a:solidFill>
                  <a:srgbClr val="FF6600"/>
                </a:solidFill>
              </a:rPr>
              <a:t>Comment les </a:t>
            </a:r>
            <a:r>
              <a:rPr lang="fr-FR" dirty="0">
                <a:solidFill>
                  <a:srgbClr val="FF6600"/>
                </a:solidFill>
              </a:rPr>
              <a:t>prévenir ?</a:t>
            </a:r>
          </a:p>
        </p:txBody>
      </p:sp>
      <p:sp>
        <p:nvSpPr>
          <p:cNvPr id="2" name="ZoneTexte 1"/>
          <p:cNvSpPr txBox="1"/>
          <p:nvPr/>
        </p:nvSpPr>
        <p:spPr>
          <a:xfrm>
            <a:off x="899592" y="1347614"/>
            <a:ext cx="4571573" cy="22467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latin typeface="Helvetica 55 Roman" panose="020B0604020202020204" pitchFamily="34" charset="0"/>
              </a:rPr>
              <a:t>check=</a:t>
            </a:r>
            <a:r>
              <a:rPr lang="fr-FR" dirty="0" err="1">
                <a:latin typeface="Helvetica 55 Roman" panose="020B0604020202020204" pitchFamily="34" charset="0"/>
              </a:rPr>
              <a:t>True</a:t>
            </a:r>
            <a:endParaRPr lang="fr-FR" dirty="0">
              <a:latin typeface="Helvetica 55 Roman" panose="020B0604020202020204" pitchFamily="34" charset="0"/>
            </a:endParaRPr>
          </a:p>
          <a:p>
            <a:endParaRPr lang="fr-FR" dirty="0">
              <a:latin typeface="Helvetica 55 Roman" panose="020B0604020202020204" pitchFamily="34" charset="0"/>
            </a:endParaRPr>
          </a:p>
          <a:p>
            <a:r>
              <a:rPr lang="fr-FR" dirty="0" err="1">
                <a:latin typeface="Helvetica 55 Roman" panose="020B0604020202020204" pitchFamily="34" charset="0"/>
              </a:rPr>
              <a:t>while</a:t>
            </a:r>
            <a:r>
              <a:rPr lang="fr-FR" dirty="0">
                <a:latin typeface="Helvetica 55 Roman" panose="020B0604020202020204" pitchFamily="34" charset="0"/>
              </a:rPr>
              <a:t>(check):</a:t>
            </a:r>
          </a:p>
          <a:p>
            <a:endParaRPr lang="fr-FR" dirty="0">
              <a:latin typeface="Helvetica 55 Roman" panose="020B0604020202020204" pitchFamily="34" charset="0"/>
            </a:endParaRPr>
          </a:p>
          <a:p>
            <a:r>
              <a:rPr lang="fr-FR" dirty="0">
                <a:latin typeface="Helvetica 55 Roman" panose="020B0604020202020204" pitchFamily="34" charset="0"/>
              </a:rPr>
              <a:t>    </a:t>
            </a:r>
            <a:r>
              <a:rPr lang="fr-FR" dirty="0" err="1">
                <a:latin typeface="Helvetica 55 Roman" panose="020B0604020202020204" pitchFamily="34" charset="0"/>
              </a:rPr>
              <a:t>try</a:t>
            </a:r>
            <a:r>
              <a:rPr lang="fr-FR" dirty="0">
                <a:latin typeface="Helvetica 55 Roman" panose="020B0604020202020204" pitchFamily="34" charset="0"/>
              </a:rPr>
              <a:t>:</a:t>
            </a:r>
          </a:p>
          <a:p>
            <a:r>
              <a:rPr lang="fr-FR" dirty="0">
                <a:latin typeface="Helvetica 55 Roman" panose="020B0604020202020204" pitchFamily="34" charset="0"/>
              </a:rPr>
              <a:t>        …code…</a:t>
            </a:r>
          </a:p>
          <a:p>
            <a:r>
              <a:rPr lang="fr-FR" dirty="0">
                <a:latin typeface="Helvetica 55 Roman" panose="020B0604020202020204" pitchFamily="34" charset="0"/>
              </a:rPr>
              <a:t>        check=False</a:t>
            </a:r>
          </a:p>
          <a:p>
            <a:endParaRPr lang="fr-FR" dirty="0">
              <a:latin typeface="Helvetica 55 Roman" panose="020B0604020202020204" pitchFamily="34" charset="0"/>
            </a:endParaRPr>
          </a:p>
          <a:p>
            <a:r>
              <a:rPr lang="fr-FR" dirty="0">
                <a:latin typeface="Helvetica 55 Roman" panose="020B0604020202020204" pitchFamily="34" charset="0"/>
              </a:rPr>
              <a:t>    </a:t>
            </a:r>
            <a:r>
              <a:rPr lang="fr-FR" dirty="0" err="1">
                <a:latin typeface="Helvetica 55 Roman" panose="020B0604020202020204" pitchFamily="34" charset="0"/>
              </a:rPr>
              <a:t>except</a:t>
            </a:r>
            <a:r>
              <a:rPr lang="fr-FR" dirty="0">
                <a:latin typeface="Helvetica 55 Roman" panose="020B0604020202020204" pitchFamily="34" charset="0"/>
              </a:rPr>
              <a:t>(</a:t>
            </a:r>
            <a:r>
              <a:rPr lang="fr-FR" dirty="0" err="1">
                <a:latin typeface="Helvetica 55 Roman" panose="020B0604020202020204" pitchFamily="34" charset="0"/>
              </a:rPr>
              <a:t>PermissionError,FileNotFoundError,OSError</a:t>
            </a:r>
            <a:r>
              <a:rPr lang="fr-FR" dirty="0">
                <a:latin typeface="Helvetica 55 Roman" panose="020B0604020202020204" pitchFamily="34" charset="0"/>
              </a:rPr>
              <a:t>):</a:t>
            </a:r>
          </a:p>
          <a:p>
            <a:r>
              <a:rPr lang="fr-FR" dirty="0">
                <a:latin typeface="Helvetica 55 Roman" panose="020B0604020202020204" pitchFamily="34" charset="0"/>
              </a:rPr>
              <a:t>        continue</a:t>
            </a:r>
          </a:p>
        </p:txBody>
      </p:sp>
      <p:sp>
        <p:nvSpPr>
          <p:cNvPr id="5" name="ZoneTexte 4"/>
          <p:cNvSpPr txBox="1"/>
          <p:nvPr/>
        </p:nvSpPr>
        <p:spPr>
          <a:xfrm>
            <a:off x="3275856" y="4083918"/>
            <a:ext cx="263405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solidFill>
                  <a:srgbClr val="FF6600"/>
                </a:solidFill>
                <a:latin typeface="Helvetica 55 Roman" panose="020B0604020202020204" pitchFamily="34" charset="0"/>
              </a:rPr>
              <a:t>Pas très joli mais fonctionnel…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41E7DB3-DC61-48C3-89DB-40DAA1CCBD45}"/>
              </a:ext>
            </a:extLst>
          </p:cNvPr>
          <p:cNvSpPr/>
          <p:nvPr/>
        </p:nvSpPr>
        <p:spPr>
          <a:xfrm>
            <a:off x="467544" y="4644000"/>
            <a:ext cx="1187364" cy="20004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GB" sz="800" dirty="0">
                <a:solidFill>
                  <a:schemeClr val="bg2"/>
                </a:solidFill>
              </a:rPr>
              <a:t>Vehicle routing in Python</a:t>
            </a:r>
          </a:p>
        </p:txBody>
      </p:sp>
    </p:spTree>
    <p:extLst>
      <p:ext uri="{BB962C8B-B14F-4D97-AF65-F5344CB8AC3E}">
        <p14:creationId xmlns:p14="http://schemas.microsoft.com/office/powerpoint/2010/main" val="3433211078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-6102" y="2273402"/>
            <a:ext cx="9128968" cy="88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defTabSz="514350">
              <a:lnSpc>
                <a:spcPct val="85000"/>
              </a:lnSpc>
              <a:spcAft>
                <a:spcPts val="0"/>
              </a:spcAft>
            </a:pPr>
            <a:r>
              <a:rPr lang="fr-FR" sz="4400" dirty="0">
                <a:latin typeface="Helvetica 75 Bold" panose="020B0804020202020204" pitchFamily="34" charset="0"/>
              </a:rPr>
              <a:t>I</a:t>
            </a:r>
            <a:r>
              <a:rPr lang="fr-FR" sz="4400" dirty="0">
                <a:solidFill>
                  <a:srgbClr val="FF6600"/>
                </a:solidFill>
                <a:latin typeface="Helvetica 75 Bold" panose="020B0804020202020204" pitchFamily="34" charset="0"/>
              </a:rPr>
              <a:t> </a:t>
            </a:r>
            <a:r>
              <a:rPr lang="fr-FR" sz="4400" dirty="0" err="1">
                <a:solidFill>
                  <a:srgbClr val="FF6600"/>
                </a:solidFill>
                <a:latin typeface="Helvetica 75 Bold" panose="020B0804020202020204" pitchFamily="34" charset="0"/>
              </a:rPr>
              <a:t>Problem</a:t>
            </a:r>
            <a:r>
              <a:rPr lang="fr-FR" sz="4400" dirty="0">
                <a:solidFill>
                  <a:srgbClr val="FF6600"/>
                </a:solidFill>
                <a:latin typeface="Helvetica 75 Bold" panose="020B0804020202020204" pitchFamily="34" charset="0"/>
              </a:rPr>
              <a:t> </a:t>
            </a:r>
            <a:r>
              <a:rPr lang="fr-FR" sz="4400" dirty="0" err="1">
                <a:solidFill>
                  <a:srgbClr val="FF6600"/>
                </a:solidFill>
                <a:latin typeface="Helvetica 75 Bold" panose="020B0804020202020204" pitchFamily="34" charset="0"/>
              </a:rPr>
              <a:t>presentation</a:t>
            </a:r>
            <a:endParaRPr lang="fr-FR" sz="4400" dirty="0">
              <a:solidFill>
                <a:srgbClr val="FF6600"/>
              </a:solidFill>
              <a:latin typeface="Helvetica 75 Bold" panose="020B0804020202020204" pitchFamily="34" charset="0"/>
            </a:endParaRPr>
          </a:p>
          <a:p>
            <a:endParaRPr lang="fr-FR" dirty="0"/>
          </a:p>
        </p:txBody>
      </p:sp>
      <p:sp>
        <p:nvSpPr>
          <p:cNvPr id="6" name="Rectangle 5"/>
          <p:cNvSpPr/>
          <p:nvPr/>
        </p:nvSpPr>
        <p:spPr>
          <a:xfrm>
            <a:off x="7544792" y="104354"/>
            <a:ext cx="1584176" cy="93610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EF526DD-2FAC-4D67-BDFD-AD3D21F37BC8}"/>
              </a:ext>
            </a:extLst>
          </p:cNvPr>
          <p:cNvSpPr/>
          <p:nvPr/>
        </p:nvSpPr>
        <p:spPr>
          <a:xfrm>
            <a:off x="467544" y="4644000"/>
            <a:ext cx="1187364" cy="20004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GB" sz="800" dirty="0">
                <a:solidFill>
                  <a:schemeClr val="bg2"/>
                </a:solidFill>
              </a:rPr>
              <a:t>Vehicle routing in Python</a:t>
            </a:r>
          </a:p>
        </p:txBody>
      </p:sp>
    </p:spTree>
    <p:extLst>
      <p:ext uri="{BB962C8B-B14F-4D97-AF65-F5344CB8AC3E}">
        <p14:creationId xmlns:p14="http://schemas.microsoft.com/office/powerpoint/2010/main" val="161298984"/>
      </p:ext>
    </p:extLst>
  </p:cSld>
  <p:clrMapOvr>
    <a:masterClrMapping/>
  </p:clrMapOvr>
  <p:transition spd="med">
    <p:fade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-6102" y="2273402"/>
            <a:ext cx="9128968" cy="14588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defTabSz="514350">
              <a:lnSpc>
                <a:spcPct val="85000"/>
              </a:lnSpc>
              <a:spcAft>
                <a:spcPts val="0"/>
              </a:spcAft>
            </a:pPr>
            <a:r>
              <a:rPr lang="fr-FR" sz="4400" dirty="0">
                <a:latin typeface="Helvetica 75 Bold" panose="020B0804020202020204" pitchFamily="34" charset="0"/>
              </a:rPr>
              <a:t>V</a:t>
            </a:r>
            <a:r>
              <a:rPr lang="fr-FR" sz="4400" dirty="0">
                <a:solidFill>
                  <a:srgbClr val="FF6600"/>
                </a:solidFill>
                <a:latin typeface="Helvetica 75 Bold" panose="020B0804020202020204" pitchFamily="34" charset="0"/>
              </a:rPr>
              <a:t> </a:t>
            </a:r>
            <a:r>
              <a:rPr lang="fr-FR" sz="4400" dirty="0" err="1">
                <a:solidFill>
                  <a:srgbClr val="FF6600"/>
                </a:solidFill>
                <a:latin typeface="Helvetica 75 Bold" panose="020B0804020202020204" pitchFamily="34" charset="0"/>
              </a:rPr>
              <a:t>Computational</a:t>
            </a:r>
            <a:r>
              <a:rPr lang="fr-FR" sz="4400" dirty="0">
                <a:solidFill>
                  <a:srgbClr val="FF6600"/>
                </a:solidFill>
                <a:latin typeface="Helvetica 75 Bold" panose="020B0804020202020204" pitchFamily="34" charset="0"/>
              </a:rPr>
              <a:t> </a:t>
            </a:r>
            <a:r>
              <a:rPr lang="fr-FR" sz="4400" dirty="0" err="1">
                <a:solidFill>
                  <a:srgbClr val="FF6600"/>
                </a:solidFill>
                <a:latin typeface="Helvetica 75 Bold" panose="020B0804020202020204" pitchFamily="34" charset="0"/>
              </a:rPr>
              <a:t>results</a:t>
            </a:r>
            <a:r>
              <a:rPr lang="fr-FR" sz="4400" dirty="0">
                <a:solidFill>
                  <a:srgbClr val="FF6600"/>
                </a:solidFill>
                <a:latin typeface="Helvetica 75 Bold" panose="020B0804020202020204" pitchFamily="34" charset="0"/>
              </a:rPr>
              <a:t> and conclusion</a:t>
            </a:r>
          </a:p>
          <a:p>
            <a:endParaRPr lang="fr-FR" dirty="0"/>
          </a:p>
        </p:txBody>
      </p:sp>
      <p:sp>
        <p:nvSpPr>
          <p:cNvPr id="6" name="Rectangle 5"/>
          <p:cNvSpPr/>
          <p:nvPr/>
        </p:nvSpPr>
        <p:spPr>
          <a:xfrm>
            <a:off x="7544792" y="104354"/>
            <a:ext cx="1584176" cy="93610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7A1FD89-D0C7-4527-81DE-2F4859549C59}"/>
              </a:ext>
            </a:extLst>
          </p:cNvPr>
          <p:cNvSpPr/>
          <p:nvPr/>
        </p:nvSpPr>
        <p:spPr>
          <a:xfrm>
            <a:off x="467544" y="4644000"/>
            <a:ext cx="1187364" cy="20004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GB" sz="800" dirty="0">
                <a:solidFill>
                  <a:schemeClr val="bg2"/>
                </a:solidFill>
              </a:rPr>
              <a:t>Vehicle routing in Python</a:t>
            </a:r>
          </a:p>
        </p:txBody>
      </p:sp>
    </p:spTree>
    <p:extLst>
      <p:ext uri="{BB962C8B-B14F-4D97-AF65-F5344CB8AC3E}">
        <p14:creationId xmlns:p14="http://schemas.microsoft.com/office/powerpoint/2010/main" val="3742615254"/>
      </p:ext>
    </p:extLst>
  </p:cSld>
  <p:clrMapOvr>
    <a:masterClrMapping/>
  </p:clrMapOvr>
  <p:transition spd="med">
    <p:fade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7559824" y="0"/>
            <a:ext cx="1584176" cy="93610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ZoneTexte 3"/>
          <p:cNvSpPr txBox="1"/>
          <p:nvPr/>
        </p:nvSpPr>
        <p:spPr>
          <a:xfrm>
            <a:off x="5868144" y="906"/>
            <a:ext cx="32758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fr-FR" sz="800" dirty="0">
                <a:latin typeface="Helvetica 75 Bold" panose="020B0804020202020204" pitchFamily="34" charset="0"/>
              </a:rPr>
              <a:t>  </a:t>
            </a:r>
            <a:r>
              <a:rPr lang="fr-FR" sz="800" dirty="0">
                <a:solidFill>
                  <a:schemeClr val="tx1">
                    <a:alpha val="30000"/>
                  </a:schemeClr>
                </a:solidFill>
                <a:latin typeface="Helvetica 75 Bold" panose="020B0804020202020204" pitchFamily="34" charset="0"/>
              </a:rPr>
              <a:t>I</a:t>
            </a:r>
            <a:r>
              <a:rPr lang="fr-FR" sz="800" dirty="0">
                <a:solidFill>
                  <a:srgbClr val="FF6600"/>
                </a:solidFill>
                <a:latin typeface="Helvetica 75 Bold" panose="020B0804020202020204" pitchFamily="34" charset="0"/>
              </a:rPr>
              <a:t> </a:t>
            </a:r>
            <a:r>
              <a:rPr lang="fr-FR" sz="800" dirty="0" err="1">
                <a:solidFill>
                  <a:srgbClr val="FF6600">
                    <a:alpha val="30000"/>
                  </a:srgbClr>
                </a:solidFill>
                <a:latin typeface="Helvetica 75 Bold" panose="020B0804020202020204" pitchFamily="34" charset="0"/>
              </a:rPr>
              <a:t>Problem</a:t>
            </a:r>
            <a:r>
              <a:rPr lang="fr-FR" sz="800" dirty="0">
                <a:solidFill>
                  <a:srgbClr val="FF6600">
                    <a:alpha val="30000"/>
                  </a:srgbClr>
                </a:solidFill>
                <a:latin typeface="Helvetica 75 Bold" panose="020B0804020202020204" pitchFamily="34" charset="0"/>
              </a:rPr>
              <a:t> </a:t>
            </a:r>
            <a:r>
              <a:rPr lang="fr-FR" sz="800" dirty="0" err="1">
                <a:solidFill>
                  <a:srgbClr val="FF6600">
                    <a:alpha val="30000"/>
                  </a:srgbClr>
                </a:solidFill>
                <a:latin typeface="Helvetica 75 Bold" panose="020B0804020202020204" pitchFamily="34" charset="0"/>
              </a:rPr>
              <a:t>presentation</a:t>
            </a:r>
            <a:endParaRPr lang="fr-FR" sz="800" dirty="0">
              <a:solidFill>
                <a:srgbClr val="FF6600">
                  <a:alpha val="30000"/>
                </a:srgbClr>
              </a:solidFill>
              <a:latin typeface="Helvetica 75 Bold" panose="020B0804020202020204" pitchFamily="34" charset="0"/>
            </a:endParaRPr>
          </a:p>
          <a:p>
            <a:pPr lvl="0"/>
            <a:r>
              <a:rPr lang="fr-FR" sz="800" dirty="0">
                <a:latin typeface="Helvetica 75 Bold" panose="020B0804020202020204" pitchFamily="34" charset="0"/>
              </a:rPr>
              <a:t> </a:t>
            </a:r>
            <a:r>
              <a:rPr lang="fr-FR" sz="800" dirty="0">
                <a:solidFill>
                  <a:schemeClr val="tx1">
                    <a:alpha val="30000"/>
                  </a:schemeClr>
                </a:solidFill>
                <a:latin typeface="Helvetica 75 Bold" panose="020B0804020202020204" pitchFamily="34" charset="0"/>
              </a:rPr>
              <a:t>II </a:t>
            </a:r>
            <a:r>
              <a:rPr lang="en-GB" sz="800" dirty="0">
                <a:solidFill>
                  <a:srgbClr val="FF6600">
                    <a:alpha val="30000"/>
                  </a:srgbClr>
                </a:solidFill>
                <a:latin typeface="Helvetica 75 Bold" panose="020B0804020202020204" pitchFamily="34" charset="0"/>
              </a:rPr>
              <a:t>First approach: the standard formulation</a:t>
            </a:r>
            <a:endParaRPr lang="fr-FR" sz="800" dirty="0">
              <a:solidFill>
                <a:srgbClr val="FF6600">
                  <a:alpha val="30000"/>
                </a:srgbClr>
              </a:solidFill>
              <a:latin typeface="Helvetica 75 Bold" panose="020B0804020202020204" pitchFamily="34" charset="0"/>
            </a:endParaRPr>
          </a:p>
          <a:p>
            <a:pPr lvl="0"/>
            <a:r>
              <a:rPr lang="fr-FR" sz="800" dirty="0">
                <a:solidFill>
                  <a:schemeClr val="tx1">
                    <a:alpha val="30000"/>
                  </a:schemeClr>
                </a:solidFill>
                <a:latin typeface="Helvetica 75 Bold" panose="020B0804020202020204" pitchFamily="34" charset="0"/>
              </a:rPr>
              <a:t>III</a:t>
            </a:r>
            <a:r>
              <a:rPr lang="fr-FR" sz="800" dirty="0">
                <a:latin typeface="Helvetica 75 Bold" panose="020B0804020202020204" pitchFamily="34" charset="0"/>
              </a:rPr>
              <a:t> </a:t>
            </a:r>
            <a:r>
              <a:rPr lang="fr-FR" sz="800" dirty="0">
                <a:solidFill>
                  <a:srgbClr val="FF6600">
                    <a:alpha val="30000"/>
                  </a:srgbClr>
                </a:solidFill>
                <a:latin typeface="Helvetica 75 Bold" panose="020B0804020202020204" pitchFamily="34" charset="0"/>
              </a:rPr>
              <a:t>Second </a:t>
            </a:r>
            <a:r>
              <a:rPr lang="fr-FR" sz="800" dirty="0" err="1">
                <a:solidFill>
                  <a:srgbClr val="FF6600">
                    <a:alpha val="30000"/>
                  </a:srgbClr>
                </a:solidFill>
                <a:latin typeface="Helvetica 75 Bold" panose="020B0804020202020204" pitchFamily="34" charset="0"/>
              </a:rPr>
              <a:t>approach</a:t>
            </a:r>
            <a:r>
              <a:rPr lang="fr-FR" sz="800" dirty="0">
                <a:solidFill>
                  <a:srgbClr val="FF6600">
                    <a:alpha val="30000"/>
                  </a:srgbClr>
                </a:solidFill>
                <a:latin typeface="Helvetica 75 Bold" panose="020B0804020202020204" pitchFamily="34" charset="0"/>
              </a:rPr>
              <a:t>: master-slave formulation</a:t>
            </a:r>
          </a:p>
          <a:p>
            <a:r>
              <a:rPr lang="fr-FR" sz="800" dirty="0">
                <a:solidFill>
                  <a:schemeClr val="tx1">
                    <a:alpha val="30000"/>
                  </a:schemeClr>
                </a:solidFill>
                <a:latin typeface="Helvetica 75 Bold" panose="020B0804020202020204" pitchFamily="34" charset="0"/>
              </a:rPr>
              <a:t>IV</a:t>
            </a:r>
            <a:r>
              <a:rPr lang="fr-FR" sz="800" dirty="0">
                <a:solidFill>
                  <a:srgbClr val="FF6600">
                    <a:alpha val="30000"/>
                  </a:srgbClr>
                </a:solidFill>
                <a:latin typeface="Helvetica 75 Bold" panose="020B0804020202020204" pitchFamily="34" charset="0"/>
              </a:rPr>
              <a:t> </a:t>
            </a:r>
            <a:r>
              <a:rPr lang="fr-FR" sz="800" dirty="0" err="1">
                <a:solidFill>
                  <a:srgbClr val="FF6600">
                    <a:alpha val="30000"/>
                  </a:srgbClr>
                </a:solidFill>
                <a:latin typeface="Helvetica 75 Bold" panose="020B0804020202020204" pitchFamily="34" charset="0"/>
              </a:rPr>
              <a:t>Valid</a:t>
            </a:r>
            <a:r>
              <a:rPr lang="fr-FR" sz="800" dirty="0">
                <a:solidFill>
                  <a:srgbClr val="FF6600">
                    <a:alpha val="30000"/>
                  </a:srgbClr>
                </a:solidFill>
                <a:latin typeface="Helvetica 75 Bold" panose="020B0804020202020204" pitchFamily="34" charset="0"/>
              </a:rPr>
              <a:t> </a:t>
            </a:r>
            <a:r>
              <a:rPr lang="fr-FR" sz="800" dirty="0" err="1">
                <a:solidFill>
                  <a:srgbClr val="FF6600">
                    <a:alpha val="30000"/>
                  </a:srgbClr>
                </a:solidFill>
                <a:latin typeface="Helvetica 75 Bold" panose="020B0804020202020204" pitchFamily="34" charset="0"/>
              </a:rPr>
              <a:t>inequalities</a:t>
            </a:r>
            <a:endParaRPr lang="fr-FR" sz="800" dirty="0">
              <a:solidFill>
                <a:srgbClr val="FF6600">
                  <a:alpha val="30000"/>
                </a:srgbClr>
              </a:solidFill>
              <a:latin typeface="Helvetica 75 Bold" panose="020B0804020202020204" pitchFamily="34" charset="0"/>
            </a:endParaRPr>
          </a:p>
          <a:p>
            <a:pPr lvl="0"/>
            <a:r>
              <a:rPr lang="fr-FR" sz="800" dirty="0">
                <a:latin typeface="Helvetica 75 Bold" panose="020B0804020202020204" pitchFamily="34" charset="0"/>
              </a:rPr>
              <a:t>V </a:t>
            </a:r>
            <a:r>
              <a:rPr lang="fr-FR" sz="800" dirty="0" err="1">
                <a:solidFill>
                  <a:srgbClr val="FF6600"/>
                </a:solidFill>
                <a:latin typeface="Helvetica 75 Bold" panose="020B0804020202020204" pitchFamily="34" charset="0"/>
              </a:rPr>
              <a:t>Computational</a:t>
            </a:r>
            <a:r>
              <a:rPr lang="fr-FR" sz="800" dirty="0">
                <a:solidFill>
                  <a:srgbClr val="FF6600"/>
                </a:solidFill>
                <a:latin typeface="Helvetica 75 Bold" panose="020B0804020202020204" pitchFamily="34" charset="0"/>
              </a:rPr>
              <a:t> </a:t>
            </a:r>
            <a:r>
              <a:rPr lang="fr-FR" sz="800" dirty="0" err="1">
                <a:solidFill>
                  <a:srgbClr val="FF6600"/>
                </a:solidFill>
                <a:latin typeface="Helvetica 75 Bold" panose="020B0804020202020204" pitchFamily="34" charset="0"/>
              </a:rPr>
              <a:t>results</a:t>
            </a:r>
            <a:r>
              <a:rPr lang="fr-FR" sz="800" dirty="0">
                <a:solidFill>
                  <a:srgbClr val="FF6600"/>
                </a:solidFill>
                <a:latin typeface="Helvetica 75 Bold" panose="020B0804020202020204" pitchFamily="34" charset="0"/>
              </a:rPr>
              <a:t> and conclusion</a:t>
            </a:r>
            <a:endParaRPr lang="fr-FR" sz="800" dirty="0">
              <a:solidFill>
                <a:srgbClr val="FF6600"/>
              </a:solidFill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245146" y="230043"/>
            <a:ext cx="4035079" cy="6217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defTabSz="514350">
              <a:lnSpc>
                <a:spcPct val="85000"/>
              </a:lnSpc>
              <a:spcAft>
                <a:spcPts val="0"/>
              </a:spcAft>
            </a:pPr>
            <a:r>
              <a:rPr lang="fr-FR" sz="2400" dirty="0" err="1">
                <a:solidFill>
                  <a:srgbClr val="FF6600"/>
                </a:solidFill>
                <a:latin typeface="Helvetica 75 Bold" panose="020B0804020202020204" pitchFamily="34" charset="0"/>
              </a:rPr>
              <a:t>Where</a:t>
            </a:r>
            <a:r>
              <a:rPr lang="fr-FR" sz="2400" dirty="0">
                <a:solidFill>
                  <a:srgbClr val="FF6600"/>
                </a:solidFill>
                <a:latin typeface="Helvetica 75 Bold" panose="020B0804020202020204" pitchFamily="34" charset="0"/>
              </a:rPr>
              <a:t> to </a:t>
            </a:r>
            <a:r>
              <a:rPr lang="fr-FR" sz="2400" dirty="0" err="1">
                <a:solidFill>
                  <a:srgbClr val="FF6600"/>
                </a:solidFill>
                <a:latin typeface="Helvetica 75 Bold" panose="020B0804020202020204" pitchFamily="34" charset="0"/>
              </a:rPr>
              <a:t>find</a:t>
            </a:r>
            <a:r>
              <a:rPr lang="fr-FR" sz="2400" dirty="0">
                <a:solidFill>
                  <a:srgbClr val="FF6600"/>
                </a:solidFill>
                <a:latin typeface="Helvetica 75 Bold" panose="020B0804020202020204" pitchFamily="34" charset="0"/>
              </a:rPr>
              <a:t> benchmarks ?</a:t>
            </a:r>
          </a:p>
          <a:p>
            <a:endParaRPr lang="fr-FR" dirty="0"/>
          </a:p>
        </p:txBody>
      </p:sp>
      <p:sp>
        <p:nvSpPr>
          <p:cNvPr id="8" name="ZoneTexte 7"/>
          <p:cNvSpPr txBox="1"/>
          <p:nvPr/>
        </p:nvSpPr>
        <p:spPr>
          <a:xfrm>
            <a:off x="467544" y="1301797"/>
            <a:ext cx="536852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solidFill>
                  <a:srgbClr val="FF6600"/>
                </a:solidFill>
              </a:rPr>
              <a:t>A </a:t>
            </a:r>
            <a:r>
              <a:rPr lang="fr-FR" dirty="0" err="1">
                <a:solidFill>
                  <a:srgbClr val="FF6600"/>
                </a:solidFill>
              </a:rPr>
              <a:t>website</a:t>
            </a:r>
            <a:r>
              <a:rPr lang="fr-FR" dirty="0">
                <a:solidFill>
                  <a:srgbClr val="FF6600"/>
                </a:solidFill>
              </a:rPr>
              <a:t> </a:t>
            </a:r>
            <a:r>
              <a:rPr lang="fr-FR" dirty="0" err="1">
                <a:solidFill>
                  <a:srgbClr val="FF6600"/>
                </a:solidFill>
              </a:rPr>
              <a:t>provides</a:t>
            </a:r>
            <a:r>
              <a:rPr lang="fr-FR" dirty="0">
                <a:solidFill>
                  <a:srgbClr val="FF6600"/>
                </a:solidFill>
              </a:rPr>
              <a:t> </a:t>
            </a:r>
            <a:r>
              <a:rPr lang="fr-FR" dirty="0" err="1">
                <a:solidFill>
                  <a:srgbClr val="FF6600"/>
                </a:solidFill>
              </a:rPr>
              <a:t>examples</a:t>
            </a:r>
            <a:r>
              <a:rPr lang="fr-FR" dirty="0">
                <a:solidFill>
                  <a:srgbClr val="FF6600"/>
                </a:solidFill>
              </a:rPr>
              <a:t> </a:t>
            </a:r>
            <a:r>
              <a:rPr lang="fr-FR" dirty="0" err="1">
                <a:solidFill>
                  <a:srgbClr val="FF6600"/>
                </a:solidFill>
              </a:rPr>
              <a:t>which</a:t>
            </a:r>
            <a:r>
              <a:rPr lang="fr-FR" dirty="0">
                <a:solidFill>
                  <a:srgbClr val="FF6600"/>
                </a:solidFill>
              </a:rPr>
              <a:t> are </a:t>
            </a:r>
            <a:r>
              <a:rPr lang="fr-FR" dirty="0" err="1">
                <a:solidFill>
                  <a:srgbClr val="FF6600"/>
                </a:solidFill>
              </a:rPr>
              <a:t>used</a:t>
            </a:r>
            <a:r>
              <a:rPr lang="fr-FR" dirty="0">
                <a:solidFill>
                  <a:srgbClr val="FF6600"/>
                </a:solidFill>
              </a:rPr>
              <a:t> a lot in the </a:t>
            </a:r>
            <a:r>
              <a:rPr lang="fr-FR" dirty="0" err="1">
                <a:solidFill>
                  <a:srgbClr val="FF6600"/>
                </a:solidFill>
              </a:rPr>
              <a:t>literature</a:t>
            </a:r>
            <a:endParaRPr lang="fr-FR" dirty="0">
              <a:solidFill>
                <a:srgbClr val="FF6600"/>
              </a:solidFill>
            </a:endParaRPr>
          </a:p>
        </p:txBody>
      </p:sp>
      <p:sp>
        <p:nvSpPr>
          <p:cNvPr id="2" name="ZoneTexte 1"/>
          <p:cNvSpPr txBox="1"/>
          <p:nvPr/>
        </p:nvSpPr>
        <p:spPr>
          <a:xfrm>
            <a:off x="2554894" y="1923678"/>
            <a:ext cx="406233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latin typeface="Helvetica 55 Roman" panose="020B0604020202020204" pitchFamily="34" charset="0"/>
              </a:rPr>
              <a:t>http://logistik.bwl.uni-mainz.de/benchmarks.php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971600" y="2643758"/>
            <a:ext cx="4519186" cy="1169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latin typeface="Helvetica 55 Roman" panose="020B0604020202020204" pitchFamily="34" charset="0"/>
              </a:rPr>
              <a:t>-A lot of researchers use these benchmarks</a:t>
            </a:r>
          </a:p>
          <a:p>
            <a:endParaRPr lang="en-GB" dirty="0">
              <a:latin typeface="Helvetica 55 Roman" panose="020B0604020202020204" pitchFamily="34" charset="0"/>
            </a:endParaRPr>
          </a:p>
          <a:p>
            <a:r>
              <a:rPr lang="en-GB" dirty="0">
                <a:latin typeface="Helvetica 55 Roman" panose="020B0604020202020204" pitchFamily="34" charset="0"/>
              </a:rPr>
              <a:t>-For most of them, the optimal solution has been found</a:t>
            </a:r>
          </a:p>
          <a:p>
            <a:endParaRPr lang="en-GB" dirty="0">
              <a:latin typeface="Helvetica 55 Roman" panose="020B0604020202020204" pitchFamily="34" charset="0"/>
            </a:endParaRPr>
          </a:p>
          <a:p>
            <a:r>
              <a:rPr lang="en-GB" dirty="0">
                <a:latin typeface="Helvetica 55 Roman" panose="020B0604020202020204" pitchFamily="34" charset="0"/>
              </a:rPr>
              <a:t>-But there are still unsolved problems !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9460473-130C-41CF-A5F4-6BACC0D06195}"/>
              </a:ext>
            </a:extLst>
          </p:cNvPr>
          <p:cNvSpPr/>
          <p:nvPr/>
        </p:nvSpPr>
        <p:spPr>
          <a:xfrm>
            <a:off x="467544" y="4644000"/>
            <a:ext cx="1187364" cy="20004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GB" sz="800" dirty="0">
                <a:solidFill>
                  <a:schemeClr val="bg2"/>
                </a:solidFill>
              </a:rPr>
              <a:t>Vehicle routing in Python</a:t>
            </a:r>
          </a:p>
        </p:txBody>
      </p:sp>
    </p:spTree>
    <p:extLst>
      <p:ext uri="{BB962C8B-B14F-4D97-AF65-F5344CB8AC3E}">
        <p14:creationId xmlns:p14="http://schemas.microsoft.com/office/powerpoint/2010/main" val="951025043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2B745187-703E-4F13-BCB2-5818792B2AFE}"/>
              </a:ext>
            </a:extLst>
          </p:cNvPr>
          <p:cNvSpPr/>
          <p:nvPr/>
        </p:nvSpPr>
        <p:spPr>
          <a:xfrm>
            <a:off x="467544" y="4644000"/>
            <a:ext cx="1187364" cy="20004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GB" sz="800" dirty="0">
                <a:solidFill>
                  <a:schemeClr val="bg2"/>
                </a:solidFill>
              </a:rPr>
              <a:t>Vehicle routing in Python</a:t>
            </a:r>
          </a:p>
        </p:txBody>
      </p:sp>
      <p:sp>
        <p:nvSpPr>
          <p:cNvPr id="6" name="Rectangle 5"/>
          <p:cNvSpPr/>
          <p:nvPr/>
        </p:nvSpPr>
        <p:spPr>
          <a:xfrm>
            <a:off x="7559824" y="0"/>
            <a:ext cx="1584176" cy="93610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ZoneTexte 3"/>
          <p:cNvSpPr txBox="1"/>
          <p:nvPr/>
        </p:nvSpPr>
        <p:spPr>
          <a:xfrm>
            <a:off x="5868144" y="906"/>
            <a:ext cx="32758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fr-FR" sz="800" dirty="0">
                <a:latin typeface="Helvetica 75 Bold" panose="020B0804020202020204" pitchFamily="34" charset="0"/>
              </a:rPr>
              <a:t>  </a:t>
            </a:r>
            <a:r>
              <a:rPr lang="fr-FR" sz="800" dirty="0">
                <a:solidFill>
                  <a:schemeClr val="tx1">
                    <a:alpha val="30000"/>
                  </a:schemeClr>
                </a:solidFill>
                <a:latin typeface="Helvetica 75 Bold" panose="020B0804020202020204" pitchFamily="34" charset="0"/>
              </a:rPr>
              <a:t>I</a:t>
            </a:r>
            <a:r>
              <a:rPr lang="fr-FR" sz="800" dirty="0">
                <a:solidFill>
                  <a:srgbClr val="FF6600"/>
                </a:solidFill>
                <a:latin typeface="Helvetica 75 Bold" panose="020B0804020202020204" pitchFamily="34" charset="0"/>
              </a:rPr>
              <a:t> </a:t>
            </a:r>
            <a:r>
              <a:rPr lang="fr-FR" sz="800" dirty="0" err="1">
                <a:solidFill>
                  <a:srgbClr val="FF6600">
                    <a:alpha val="30000"/>
                  </a:srgbClr>
                </a:solidFill>
                <a:latin typeface="Helvetica 75 Bold" panose="020B0804020202020204" pitchFamily="34" charset="0"/>
              </a:rPr>
              <a:t>Problem</a:t>
            </a:r>
            <a:r>
              <a:rPr lang="fr-FR" sz="800" dirty="0">
                <a:solidFill>
                  <a:srgbClr val="FF6600">
                    <a:alpha val="30000"/>
                  </a:srgbClr>
                </a:solidFill>
                <a:latin typeface="Helvetica 75 Bold" panose="020B0804020202020204" pitchFamily="34" charset="0"/>
              </a:rPr>
              <a:t> </a:t>
            </a:r>
            <a:r>
              <a:rPr lang="fr-FR" sz="800" dirty="0" err="1">
                <a:solidFill>
                  <a:srgbClr val="FF6600">
                    <a:alpha val="30000"/>
                  </a:srgbClr>
                </a:solidFill>
                <a:latin typeface="Helvetica 75 Bold" panose="020B0804020202020204" pitchFamily="34" charset="0"/>
              </a:rPr>
              <a:t>presentation</a:t>
            </a:r>
            <a:endParaRPr lang="fr-FR" sz="800" dirty="0">
              <a:solidFill>
                <a:srgbClr val="FF6600">
                  <a:alpha val="30000"/>
                </a:srgbClr>
              </a:solidFill>
              <a:latin typeface="Helvetica 75 Bold" panose="020B0804020202020204" pitchFamily="34" charset="0"/>
            </a:endParaRPr>
          </a:p>
          <a:p>
            <a:pPr lvl="0"/>
            <a:r>
              <a:rPr lang="fr-FR" sz="800" dirty="0">
                <a:latin typeface="Helvetica 75 Bold" panose="020B0804020202020204" pitchFamily="34" charset="0"/>
              </a:rPr>
              <a:t> </a:t>
            </a:r>
            <a:r>
              <a:rPr lang="fr-FR" sz="800" dirty="0">
                <a:solidFill>
                  <a:schemeClr val="tx1">
                    <a:alpha val="30000"/>
                  </a:schemeClr>
                </a:solidFill>
                <a:latin typeface="Helvetica 75 Bold" panose="020B0804020202020204" pitchFamily="34" charset="0"/>
              </a:rPr>
              <a:t>II </a:t>
            </a:r>
            <a:r>
              <a:rPr lang="en-GB" sz="800" dirty="0">
                <a:solidFill>
                  <a:srgbClr val="FF6600">
                    <a:alpha val="30000"/>
                  </a:srgbClr>
                </a:solidFill>
                <a:latin typeface="Helvetica 75 Bold" panose="020B0804020202020204" pitchFamily="34" charset="0"/>
              </a:rPr>
              <a:t>First approach: the standard formulation</a:t>
            </a:r>
            <a:endParaRPr lang="fr-FR" sz="800" dirty="0">
              <a:solidFill>
                <a:srgbClr val="FF6600">
                  <a:alpha val="30000"/>
                </a:srgbClr>
              </a:solidFill>
              <a:latin typeface="Helvetica 75 Bold" panose="020B0804020202020204" pitchFamily="34" charset="0"/>
            </a:endParaRPr>
          </a:p>
          <a:p>
            <a:pPr lvl="0"/>
            <a:r>
              <a:rPr lang="fr-FR" sz="800" dirty="0">
                <a:solidFill>
                  <a:schemeClr val="tx1">
                    <a:alpha val="30000"/>
                  </a:schemeClr>
                </a:solidFill>
                <a:latin typeface="Helvetica 75 Bold" panose="020B0804020202020204" pitchFamily="34" charset="0"/>
              </a:rPr>
              <a:t>III</a:t>
            </a:r>
            <a:r>
              <a:rPr lang="fr-FR" sz="800" dirty="0">
                <a:latin typeface="Helvetica 75 Bold" panose="020B0804020202020204" pitchFamily="34" charset="0"/>
              </a:rPr>
              <a:t> </a:t>
            </a:r>
            <a:r>
              <a:rPr lang="fr-FR" sz="800" dirty="0">
                <a:solidFill>
                  <a:srgbClr val="FF6600">
                    <a:alpha val="30000"/>
                  </a:srgbClr>
                </a:solidFill>
                <a:latin typeface="Helvetica 75 Bold" panose="020B0804020202020204" pitchFamily="34" charset="0"/>
              </a:rPr>
              <a:t>Second </a:t>
            </a:r>
            <a:r>
              <a:rPr lang="fr-FR" sz="800" dirty="0" err="1">
                <a:solidFill>
                  <a:srgbClr val="FF6600">
                    <a:alpha val="30000"/>
                  </a:srgbClr>
                </a:solidFill>
                <a:latin typeface="Helvetica 75 Bold" panose="020B0804020202020204" pitchFamily="34" charset="0"/>
              </a:rPr>
              <a:t>approach</a:t>
            </a:r>
            <a:r>
              <a:rPr lang="fr-FR" sz="800" dirty="0">
                <a:solidFill>
                  <a:srgbClr val="FF6600">
                    <a:alpha val="30000"/>
                  </a:srgbClr>
                </a:solidFill>
                <a:latin typeface="Helvetica 75 Bold" panose="020B0804020202020204" pitchFamily="34" charset="0"/>
              </a:rPr>
              <a:t>: master-slave formulation</a:t>
            </a:r>
          </a:p>
          <a:p>
            <a:r>
              <a:rPr lang="fr-FR" sz="800" dirty="0">
                <a:solidFill>
                  <a:schemeClr val="tx1">
                    <a:alpha val="30000"/>
                  </a:schemeClr>
                </a:solidFill>
                <a:latin typeface="Helvetica 75 Bold" panose="020B0804020202020204" pitchFamily="34" charset="0"/>
              </a:rPr>
              <a:t>IV</a:t>
            </a:r>
            <a:r>
              <a:rPr lang="fr-FR" sz="800" dirty="0">
                <a:solidFill>
                  <a:srgbClr val="FF6600">
                    <a:alpha val="30000"/>
                  </a:srgbClr>
                </a:solidFill>
                <a:latin typeface="Helvetica 75 Bold" panose="020B0804020202020204" pitchFamily="34" charset="0"/>
              </a:rPr>
              <a:t> </a:t>
            </a:r>
            <a:r>
              <a:rPr lang="fr-FR" sz="800" dirty="0" err="1">
                <a:solidFill>
                  <a:srgbClr val="FF6600">
                    <a:alpha val="30000"/>
                  </a:srgbClr>
                </a:solidFill>
                <a:latin typeface="Helvetica 75 Bold" panose="020B0804020202020204" pitchFamily="34" charset="0"/>
              </a:rPr>
              <a:t>Valid</a:t>
            </a:r>
            <a:r>
              <a:rPr lang="fr-FR" sz="800" dirty="0">
                <a:solidFill>
                  <a:srgbClr val="FF6600">
                    <a:alpha val="30000"/>
                  </a:srgbClr>
                </a:solidFill>
                <a:latin typeface="Helvetica 75 Bold" panose="020B0804020202020204" pitchFamily="34" charset="0"/>
              </a:rPr>
              <a:t> </a:t>
            </a:r>
            <a:r>
              <a:rPr lang="fr-FR" sz="800" dirty="0" err="1">
                <a:solidFill>
                  <a:srgbClr val="FF6600">
                    <a:alpha val="30000"/>
                  </a:srgbClr>
                </a:solidFill>
                <a:latin typeface="Helvetica 75 Bold" panose="020B0804020202020204" pitchFamily="34" charset="0"/>
              </a:rPr>
              <a:t>inequalities</a:t>
            </a:r>
            <a:endParaRPr lang="fr-FR" sz="800" dirty="0">
              <a:solidFill>
                <a:srgbClr val="FF6600">
                  <a:alpha val="30000"/>
                </a:srgbClr>
              </a:solidFill>
              <a:latin typeface="Helvetica 75 Bold" panose="020B0804020202020204" pitchFamily="34" charset="0"/>
            </a:endParaRPr>
          </a:p>
          <a:p>
            <a:pPr lvl="0"/>
            <a:r>
              <a:rPr lang="fr-FR" sz="800" dirty="0">
                <a:latin typeface="Helvetica 75 Bold" panose="020B0804020202020204" pitchFamily="34" charset="0"/>
              </a:rPr>
              <a:t>V </a:t>
            </a:r>
            <a:r>
              <a:rPr lang="fr-FR" sz="800" dirty="0" err="1">
                <a:solidFill>
                  <a:srgbClr val="FF6600"/>
                </a:solidFill>
                <a:latin typeface="Helvetica 75 Bold" panose="020B0804020202020204" pitchFamily="34" charset="0"/>
              </a:rPr>
              <a:t>Computational</a:t>
            </a:r>
            <a:r>
              <a:rPr lang="fr-FR" sz="800" dirty="0">
                <a:solidFill>
                  <a:srgbClr val="FF6600"/>
                </a:solidFill>
                <a:latin typeface="Helvetica 75 Bold" panose="020B0804020202020204" pitchFamily="34" charset="0"/>
              </a:rPr>
              <a:t> </a:t>
            </a:r>
            <a:r>
              <a:rPr lang="fr-FR" sz="800" dirty="0" err="1">
                <a:solidFill>
                  <a:srgbClr val="FF6600"/>
                </a:solidFill>
                <a:latin typeface="Helvetica 75 Bold" panose="020B0804020202020204" pitchFamily="34" charset="0"/>
              </a:rPr>
              <a:t>results</a:t>
            </a:r>
            <a:r>
              <a:rPr lang="fr-FR" sz="800" dirty="0">
                <a:solidFill>
                  <a:srgbClr val="FF6600"/>
                </a:solidFill>
                <a:latin typeface="Helvetica 75 Bold" panose="020B0804020202020204" pitchFamily="34" charset="0"/>
              </a:rPr>
              <a:t> and conclusion</a:t>
            </a:r>
            <a:endParaRPr lang="fr-FR" sz="800" dirty="0">
              <a:solidFill>
                <a:srgbClr val="FF6600"/>
              </a:solidFill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245146" y="230043"/>
            <a:ext cx="2924198" cy="6217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defTabSz="514350">
              <a:lnSpc>
                <a:spcPct val="85000"/>
              </a:lnSpc>
              <a:spcAft>
                <a:spcPts val="0"/>
              </a:spcAft>
            </a:pPr>
            <a:r>
              <a:rPr lang="fr-FR" sz="2400" dirty="0">
                <a:solidFill>
                  <a:srgbClr val="FF6600"/>
                </a:solidFill>
                <a:latin typeface="Helvetica 75 Bold" panose="020B0804020202020204" pitchFamily="34" charset="0"/>
              </a:rPr>
              <a:t>Comparative </a:t>
            </a:r>
            <a:r>
              <a:rPr lang="fr-FR" sz="2400" dirty="0" err="1">
                <a:solidFill>
                  <a:srgbClr val="FF6600"/>
                </a:solidFill>
                <a:latin typeface="Helvetica 75 Bold" panose="020B0804020202020204" pitchFamily="34" charset="0"/>
              </a:rPr>
              <a:t>results</a:t>
            </a:r>
            <a:endParaRPr lang="fr-FR" sz="2400" dirty="0">
              <a:solidFill>
                <a:srgbClr val="FF6600"/>
              </a:solidFill>
              <a:latin typeface="Helvetica 75 Bold" panose="020B0804020202020204" pitchFamily="34" charset="0"/>
            </a:endParaRPr>
          </a:p>
          <a:p>
            <a:endParaRPr lang="fr-FR" dirty="0"/>
          </a:p>
        </p:txBody>
      </p:sp>
      <p:pic>
        <p:nvPicPr>
          <p:cNvPr id="6147" name="Picture 3" descr="C:\Users\qvrp3307\Desktop\gdb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097" y="699542"/>
            <a:ext cx="6408738" cy="3990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1583834" y="1007408"/>
            <a:ext cx="3708246" cy="360040"/>
          </a:xfrm>
          <a:prstGeom prst="rect">
            <a:avLst/>
          </a:prstGeom>
          <a:noFill/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Rectangle 7"/>
          <p:cNvSpPr/>
          <p:nvPr/>
        </p:nvSpPr>
        <p:spPr>
          <a:xfrm>
            <a:off x="1611650" y="2954650"/>
            <a:ext cx="3688050" cy="360040"/>
          </a:xfrm>
          <a:prstGeom prst="rect">
            <a:avLst/>
          </a:prstGeom>
          <a:noFill/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6146" name="Picture 2" descr="C:\Users\qvrp3307\Desktop\gdb2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6586" y="699542"/>
            <a:ext cx="7351712" cy="4000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7165374" y="1007407"/>
            <a:ext cx="1764010" cy="360041"/>
          </a:xfrm>
          <a:prstGeom prst="rect">
            <a:avLst/>
          </a:prstGeom>
          <a:noFill/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Rectangle 9"/>
          <p:cNvSpPr/>
          <p:nvPr/>
        </p:nvSpPr>
        <p:spPr>
          <a:xfrm>
            <a:off x="7165374" y="2954650"/>
            <a:ext cx="1764010" cy="360041"/>
          </a:xfrm>
          <a:prstGeom prst="rect">
            <a:avLst/>
          </a:prstGeom>
          <a:noFill/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41585433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8" grpId="0" animBg="1"/>
      <p:bldP spid="3" grpId="0" animBg="1"/>
      <p:bldP spid="10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7559824" y="0"/>
            <a:ext cx="1584176" cy="93610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ZoneTexte 3"/>
          <p:cNvSpPr txBox="1"/>
          <p:nvPr/>
        </p:nvSpPr>
        <p:spPr>
          <a:xfrm>
            <a:off x="5868144" y="906"/>
            <a:ext cx="32758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GB" sz="800">
                <a:latin typeface="Helvetica 75 Bold" panose="020B0804020202020204" pitchFamily="34" charset="0"/>
              </a:rPr>
              <a:t>  </a:t>
            </a:r>
            <a:r>
              <a:rPr lang="en-GB" sz="800">
                <a:solidFill>
                  <a:schemeClr val="tx1">
                    <a:alpha val="30000"/>
                  </a:schemeClr>
                </a:solidFill>
                <a:latin typeface="Helvetica 75 Bold" panose="020B0804020202020204" pitchFamily="34" charset="0"/>
              </a:rPr>
              <a:t>I</a:t>
            </a:r>
            <a:r>
              <a:rPr lang="en-GB" sz="800">
                <a:solidFill>
                  <a:srgbClr val="FF6600"/>
                </a:solidFill>
                <a:latin typeface="Helvetica 75 Bold" panose="020B0804020202020204" pitchFamily="34" charset="0"/>
              </a:rPr>
              <a:t> </a:t>
            </a:r>
            <a:r>
              <a:rPr lang="en-GB" sz="800">
                <a:solidFill>
                  <a:srgbClr val="FF6600">
                    <a:alpha val="30000"/>
                  </a:srgbClr>
                </a:solidFill>
                <a:latin typeface="Helvetica 75 Bold" panose="020B0804020202020204" pitchFamily="34" charset="0"/>
              </a:rPr>
              <a:t>Problem presentation</a:t>
            </a:r>
          </a:p>
          <a:p>
            <a:pPr lvl="0"/>
            <a:r>
              <a:rPr lang="en-GB" sz="800">
                <a:latin typeface="Helvetica 75 Bold" panose="020B0804020202020204" pitchFamily="34" charset="0"/>
              </a:rPr>
              <a:t> </a:t>
            </a:r>
            <a:r>
              <a:rPr lang="en-GB" sz="800">
                <a:solidFill>
                  <a:schemeClr val="tx1">
                    <a:alpha val="30000"/>
                  </a:schemeClr>
                </a:solidFill>
                <a:latin typeface="Helvetica 75 Bold" panose="020B0804020202020204" pitchFamily="34" charset="0"/>
              </a:rPr>
              <a:t>II </a:t>
            </a:r>
            <a:r>
              <a:rPr lang="en-GB" sz="800">
                <a:solidFill>
                  <a:srgbClr val="FF6600">
                    <a:alpha val="30000"/>
                  </a:srgbClr>
                </a:solidFill>
                <a:latin typeface="Helvetica 75 Bold" panose="020B0804020202020204" pitchFamily="34" charset="0"/>
              </a:rPr>
              <a:t>First approach: the standard formulation</a:t>
            </a:r>
          </a:p>
          <a:p>
            <a:pPr lvl="0"/>
            <a:r>
              <a:rPr lang="en-GB" sz="800">
                <a:solidFill>
                  <a:schemeClr val="tx1">
                    <a:alpha val="30000"/>
                  </a:schemeClr>
                </a:solidFill>
                <a:latin typeface="Helvetica 75 Bold" panose="020B0804020202020204" pitchFamily="34" charset="0"/>
              </a:rPr>
              <a:t>III</a:t>
            </a:r>
            <a:r>
              <a:rPr lang="en-GB" sz="800">
                <a:latin typeface="Helvetica 75 Bold" panose="020B0804020202020204" pitchFamily="34" charset="0"/>
              </a:rPr>
              <a:t> </a:t>
            </a:r>
            <a:r>
              <a:rPr lang="en-GB" sz="800">
                <a:solidFill>
                  <a:srgbClr val="FF6600">
                    <a:alpha val="30000"/>
                  </a:srgbClr>
                </a:solidFill>
                <a:latin typeface="Helvetica 75 Bold" panose="020B0804020202020204" pitchFamily="34" charset="0"/>
              </a:rPr>
              <a:t>Second approach: master-slave formulation</a:t>
            </a:r>
          </a:p>
          <a:p>
            <a:r>
              <a:rPr lang="en-GB" sz="800">
                <a:solidFill>
                  <a:schemeClr val="tx1">
                    <a:alpha val="30000"/>
                  </a:schemeClr>
                </a:solidFill>
                <a:latin typeface="Helvetica 75 Bold" panose="020B0804020202020204" pitchFamily="34" charset="0"/>
              </a:rPr>
              <a:t>IV</a:t>
            </a:r>
            <a:r>
              <a:rPr lang="en-GB" sz="800">
                <a:solidFill>
                  <a:srgbClr val="FF6600">
                    <a:alpha val="30000"/>
                  </a:srgbClr>
                </a:solidFill>
                <a:latin typeface="Helvetica 75 Bold" panose="020B0804020202020204" pitchFamily="34" charset="0"/>
              </a:rPr>
              <a:t> Valid inequalities</a:t>
            </a:r>
          </a:p>
          <a:p>
            <a:pPr lvl="0"/>
            <a:r>
              <a:rPr lang="en-GB" sz="800">
                <a:latin typeface="Helvetica 75 Bold" panose="020B0804020202020204" pitchFamily="34" charset="0"/>
              </a:rPr>
              <a:t>V </a:t>
            </a:r>
            <a:r>
              <a:rPr lang="en-GB" sz="800">
                <a:solidFill>
                  <a:srgbClr val="FF6600"/>
                </a:solidFill>
                <a:latin typeface="Helvetica 75 Bold" panose="020B0804020202020204" pitchFamily="34" charset="0"/>
              </a:rPr>
              <a:t>Computational results and conclusion</a:t>
            </a:r>
            <a:endParaRPr lang="en-GB" sz="800">
              <a:solidFill>
                <a:srgbClr val="FF6600"/>
              </a:solidFill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245146" y="230043"/>
            <a:ext cx="2924198" cy="6217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defTabSz="514350">
              <a:lnSpc>
                <a:spcPct val="85000"/>
              </a:lnSpc>
              <a:spcAft>
                <a:spcPts val="0"/>
              </a:spcAft>
            </a:pPr>
            <a:r>
              <a:rPr lang="en-GB" sz="2400">
                <a:solidFill>
                  <a:srgbClr val="FF6600"/>
                </a:solidFill>
                <a:latin typeface="Helvetica 75 Bold" panose="020B0804020202020204" pitchFamily="34" charset="0"/>
              </a:rPr>
              <a:t>Comparative results</a:t>
            </a:r>
          </a:p>
          <a:p>
            <a:endParaRPr lang="en-GB"/>
          </a:p>
        </p:txBody>
      </p:sp>
      <p:sp>
        <p:nvSpPr>
          <p:cNvPr id="8" name="ZoneTexte 7"/>
          <p:cNvSpPr txBox="1"/>
          <p:nvPr/>
        </p:nvSpPr>
        <p:spPr>
          <a:xfrm>
            <a:off x="467544" y="835356"/>
            <a:ext cx="686110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>
                <a:solidFill>
                  <a:srgbClr val="FF6600"/>
                </a:solidFill>
              </a:rPr>
              <a:t> The standard problem pros…                                                                        and cons</a:t>
            </a:r>
          </a:p>
        </p:txBody>
      </p:sp>
      <p:sp>
        <p:nvSpPr>
          <p:cNvPr id="2" name="ZoneTexte 1"/>
          <p:cNvSpPr txBox="1"/>
          <p:nvPr/>
        </p:nvSpPr>
        <p:spPr>
          <a:xfrm>
            <a:off x="488591" y="1327867"/>
            <a:ext cx="419371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>
                <a:latin typeface="Helvetica 55 Roman" panose="020B0604020202020204" pitchFamily="34" charset="0"/>
              </a:rPr>
              <a:t>-CPLEX handles the integrity constraints efficiently</a:t>
            </a:r>
          </a:p>
        </p:txBody>
      </p:sp>
      <p:sp>
        <p:nvSpPr>
          <p:cNvPr id="9" name="ZoneTexte 8"/>
          <p:cNvSpPr txBox="1"/>
          <p:nvPr/>
        </p:nvSpPr>
        <p:spPr>
          <a:xfrm>
            <a:off x="488591" y="1769787"/>
            <a:ext cx="303961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>
                <a:latin typeface="Helvetica 55 Roman" panose="020B0604020202020204" pitchFamily="34" charset="0"/>
              </a:rPr>
              <a:t>-Often very quick on small problems</a:t>
            </a:r>
          </a:p>
        </p:txBody>
      </p:sp>
      <p:sp>
        <p:nvSpPr>
          <p:cNvPr id="10" name="ZoneTexte 9"/>
          <p:cNvSpPr txBox="1"/>
          <p:nvPr/>
        </p:nvSpPr>
        <p:spPr>
          <a:xfrm>
            <a:off x="566129" y="2427734"/>
            <a:ext cx="683552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solidFill>
                  <a:srgbClr val="FF6600"/>
                </a:solidFill>
              </a:rPr>
              <a:t>The master-slave formulation pros…                                                           and cons</a:t>
            </a:r>
          </a:p>
        </p:txBody>
      </p:sp>
      <p:sp>
        <p:nvSpPr>
          <p:cNvPr id="11" name="ZoneTexte 10"/>
          <p:cNvSpPr txBox="1"/>
          <p:nvPr/>
        </p:nvSpPr>
        <p:spPr>
          <a:xfrm>
            <a:off x="589548" y="2969781"/>
            <a:ext cx="3991798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latin typeface="Helvetica 55 Roman" panose="020B0604020202020204" pitchFamily="34" charset="0"/>
              </a:rPr>
              <a:t>-The quality of the lower bound at the root of the</a:t>
            </a:r>
          </a:p>
          <a:p>
            <a:r>
              <a:rPr lang="en-GB" dirty="0">
                <a:latin typeface="Helvetica 55 Roman" panose="020B0604020202020204" pitchFamily="34" charset="0"/>
              </a:rPr>
              <a:t>branch and bound is often excellent</a:t>
            </a:r>
          </a:p>
          <a:p>
            <a:endParaRPr lang="en-GB" dirty="0">
              <a:latin typeface="Helvetica 55 Roman" panose="020B0604020202020204" pitchFamily="34" charset="0"/>
            </a:endParaRPr>
          </a:p>
          <a:p>
            <a:r>
              <a:rPr lang="en-GB" dirty="0">
                <a:latin typeface="Helvetica 55 Roman" panose="020B0604020202020204" pitchFamily="34" charset="0"/>
              </a:rPr>
              <a:t>-Able to find quickly a feasible solution</a:t>
            </a:r>
          </a:p>
          <a:p>
            <a:endParaRPr lang="en-GB" dirty="0">
              <a:latin typeface="Helvetica 55 Roman" panose="020B0604020202020204" pitchFamily="34" charset="0"/>
            </a:endParaRPr>
          </a:p>
          <a:p>
            <a:r>
              <a:rPr lang="en-GB" dirty="0">
                <a:latin typeface="Helvetica 55 Roman" panose="020B0604020202020204" pitchFamily="34" charset="0"/>
              </a:rPr>
              <a:t>-Able to solve larger problems</a:t>
            </a:r>
          </a:p>
        </p:txBody>
      </p:sp>
      <p:sp>
        <p:nvSpPr>
          <p:cNvPr id="12" name="ZoneTexte 11"/>
          <p:cNvSpPr txBox="1"/>
          <p:nvPr/>
        </p:nvSpPr>
        <p:spPr>
          <a:xfrm>
            <a:off x="4741859" y="1302242"/>
            <a:ext cx="337624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>
                <a:latin typeface="Helvetica 55 Roman" panose="020B0604020202020204" pitchFamily="34" charset="0"/>
              </a:rPr>
              <a:t>-The lower bound is often of poor quality</a:t>
            </a:r>
          </a:p>
        </p:txBody>
      </p:sp>
      <p:sp>
        <p:nvSpPr>
          <p:cNvPr id="13" name="ZoneTexte 12"/>
          <p:cNvSpPr txBox="1"/>
          <p:nvPr/>
        </p:nvSpPr>
        <p:spPr>
          <a:xfrm>
            <a:off x="4741859" y="1744162"/>
            <a:ext cx="271099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>
                <a:latin typeface="Helvetica 55 Roman" panose="020B0604020202020204" pitchFamily="34" charset="0"/>
              </a:rPr>
              <a:t>-Unable to solve large problems</a:t>
            </a:r>
          </a:p>
        </p:txBody>
      </p:sp>
      <p:sp>
        <p:nvSpPr>
          <p:cNvPr id="14" name="ZoneTexte 13"/>
          <p:cNvSpPr txBox="1"/>
          <p:nvPr/>
        </p:nvSpPr>
        <p:spPr>
          <a:xfrm>
            <a:off x="4738039" y="3139059"/>
            <a:ext cx="419217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latin typeface="Helvetica 55 Roman" panose="020B0604020202020204" pitchFamily="34" charset="0"/>
              </a:rPr>
              <a:t>-If the lower bound is not optimal, the convergence</a:t>
            </a:r>
          </a:p>
          <a:p>
            <a:r>
              <a:rPr lang="en-GB" dirty="0">
                <a:latin typeface="Helvetica 55 Roman" panose="020B0604020202020204" pitchFamily="34" charset="0"/>
              </a:rPr>
              <a:t>time can be unreasonably high</a:t>
            </a:r>
          </a:p>
        </p:txBody>
      </p:sp>
      <p:sp>
        <p:nvSpPr>
          <p:cNvPr id="16" name="ZoneTexte 15"/>
          <p:cNvSpPr txBox="1"/>
          <p:nvPr/>
        </p:nvSpPr>
        <p:spPr>
          <a:xfrm>
            <a:off x="4687356" y="3870818"/>
            <a:ext cx="292900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latin typeface="Helvetica 55 Roman" panose="020B0604020202020204" pitchFamily="34" charset="0"/>
              </a:rPr>
              <a:t>-Much more complex to implement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EC2367B2-14FA-4A1E-A67A-84B9D4AA70D7}"/>
              </a:ext>
            </a:extLst>
          </p:cNvPr>
          <p:cNvSpPr/>
          <p:nvPr/>
        </p:nvSpPr>
        <p:spPr>
          <a:xfrm>
            <a:off x="467544" y="4644000"/>
            <a:ext cx="1187364" cy="20004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GB" sz="800" dirty="0">
                <a:solidFill>
                  <a:schemeClr val="bg2"/>
                </a:solidFill>
              </a:rPr>
              <a:t>Vehicle routing in Python</a:t>
            </a:r>
          </a:p>
        </p:txBody>
      </p:sp>
    </p:spTree>
    <p:extLst>
      <p:ext uri="{BB962C8B-B14F-4D97-AF65-F5344CB8AC3E}">
        <p14:creationId xmlns:p14="http://schemas.microsoft.com/office/powerpoint/2010/main" val="404695711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9" grpId="0"/>
      <p:bldP spid="11" grpId="0"/>
      <p:bldP spid="12" grpId="0"/>
      <p:bldP spid="13" grpId="0"/>
      <p:bldP spid="14" grpId="0"/>
      <p:bldP spid="16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7559824" y="0"/>
            <a:ext cx="1584176" cy="93610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ZoneTexte 3"/>
          <p:cNvSpPr txBox="1"/>
          <p:nvPr/>
        </p:nvSpPr>
        <p:spPr>
          <a:xfrm>
            <a:off x="5868144" y="906"/>
            <a:ext cx="32758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fr-FR" sz="800" dirty="0">
                <a:latin typeface="Helvetica 75 Bold" panose="020B0804020202020204" pitchFamily="34" charset="0"/>
              </a:rPr>
              <a:t>  </a:t>
            </a:r>
            <a:r>
              <a:rPr lang="fr-FR" sz="800" dirty="0">
                <a:solidFill>
                  <a:schemeClr val="tx1">
                    <a:alpha val="30000"/>
                  </a:schemeClr>
                </a:solidFill>
                <a:latin typeface="Helvetica 75 Bold" panose="020B0804020202020204" pitchFamily="34" charset="0"/>
              </a:rPr>
              <a:t>I</a:t>
            </a:r>
            <a:r>
              <a:rPr lang="fr-FR" sz="800" dirty="0">
                <a:solidFill>
                  <a:srgbClr val="FF6600"/>
                </a:solidFill>
                <a:latin typeface="Helvetica 75 Bold" panose="020B0804020202020204" pitchFamily="34" charset="0"/>
              </a:rPr>
              <a:t> </a:t>
            </a:r>
            <a:r>
              <a:rPr lang="fr-FR" sz="800" dirty="0" err="1">
                <a:solidFill>
                  <a:srgbClr val="FF6600">
                    <a:alpha val="30000"/>
                  </a:srgbClr>
                </a:solidFill>
                <a:latin typeface="Helvetica 75 Bold" panose="020B0804020202020204" pitchFamily="34" charset="0"/>
              </a:rPr>
              <a:t>Problem</a:t>
            </a:r>
            <a:r>
              <a:rPr lang="fr-FR" sz="800" dirty="0">
                <a:solidFill>
                  <a:srgbClr val="FF6600">
                    <a:alpha val="30000"/>
                  </a:srgbClr>
                </a:solidFill>
                <a:latin typeface="Helvetica 75 Bold" panose="020B0804020202020204" pitchFamily="34" charset="0"/>
              </a:rPr>
              <a:t> </a:t>
            </a:r>
            <a:r>
              <a:rPr lang="fr-FR" sz="800" dirty="0" err="1">
                <a:solidFill>
                  <a:srgbClr val="FF6600">
                    <a:alpha val="30000"/>
                  </a:srgbClr>
                </a:solidFill>
                <a:latin typeface="Helvetica 75 Bold" panose="020B0804020202020204" pitchFamily="34" charset="0"/>
              </a:rPr>
              <a:t>presentation</a:t>
            </a:r>
            <a:endParaRPr lang="fr-FR" sz="800" dirty="0">
              <a:solidFill>
                <a:srgbClr val="FF6600">
                  <a:alpha val="30000"/>
                </a:srgbClr>
              </a:solidFill>
              <a:latin typeface="Helvetica 75 Bold" panose="020B0804020202020204" pitchFamily="34" charset="0"/>
            </a:endParaRPr>
          </a:p>
          <a:p>
            <a:pPr lvl="0"/>
            <a:r>
              <a:rPr lang="fr-FR" sz="800" dirty="0">
                <a:latin typeface="Helvetica 75 Bold" panose="020B0804020202020204" pitchFamily="34" charset="0"/>
              </a:rPr>
              <a:t> </a:t>
            </a:r>
            <a:r>
              <a:rPr lang="fr-FR" sz="800" dirty="0">
                <a:solidFill>
                  <a:schemeClr val="tx1">
                    <a:alpha val="30000"/>
                  </a:schemeClr>
                </a:solidFill>
                <a:latin typeface="Helvetica 75 Bold" panose="020B0804020202020204" pitchFamily="34" charset="0"/>
              </a:rPr>
              <a:t>II </a:t>
            </a:r>
            <a:r>
              <a:rPr lang="en-GB" sz="800" dirty="0">
                <a:solidFill>
                  <a:srgbClr val="FF6600">
                    <a:alpha val="30000"/>
                  </a:srgbClr>
                </a:solidFill>
                <a:latin typeface="Helvetica 75 Bold" panose="020B0804020202020204" pitchFamily="34" charset="0"/>
              </a:rPr>
              <a:t>First approach: the standard formulation</a:t>
            </a:r>
            <a:endParaRPr lang="fr-FR" sz="800" dirty="0">
              <a:solidFill>
                <a:srgbClr val="FF6600">
                  <a:alpha val="30000"/>
                </a:srgbClr>
              </a:solidFill>
              <a:latin typeface="Helvetica 75 Bold" panose="020B0804020202020204" pitchFamily="34" charset="0"/>
            </a:endParaRPr>
          </a:p>
          <a:p>
            <a:pPr lvl="0"/>
            <a:r>
              <a:rPr lang="fr-FR" sz="800" dirty="0">
                <a:solidFill>
                  <a:schemeClr val="tx1">
                    <a:alpha val="30000"/>
                  </a:schemeClr>
                </a:solidFill>
                <a:latin typeface="Helvetica 75 Bold" panose="020B0804020202020204" pitchFamily="34" charset="0"/>
              </a:rPr>
              <a:t>III</a:t>
            </a:r>
            <a:r>
              <a:rPr lang="fr-FR" sz="800" dirty="0">
                <a:latin typeface="Helvetica 75 Bold" panose="020B0804020202020204" pitchFamily="34" charset="0"/>
              </a:rPr>
              <a:t> </a:t>
            </a:r>
            <a:r>
              <a:rPr lang="fr-FR" sz="800" dirty="0">
                <a:solidFill>
                  <a:srgbClr val="FF6600">
                    <a:alpha val="30000"/>
                  </a:srgbClr>
                </a:solidFill>
                <a:latin typeface="Helvetica 75 Bold" panose="020B0804020202020204" pitchFamily="34" charset="0"/>
              </a:rPr>
              <a:t>Second </a:t>
            </a:r>
            <a:r>
              <a:rPr lang="fr-FR" sz="800" dirty="0" err="1">
                <a:solidFill>
                  <a:srgbClr val="FF6600">
                    <a:alpha val="30000"/>
                  </a:srgbClr>
                </a:solidFill>
                <a:latin typeface="Helvetica 75 Bold" panose="020B0804020202020204" pitchFamily="34" charset="0"/>
              </a:rPr>
              <a:t>approach</a:t>
            </a:r>
            <a:r>
              <a:rPr lang="fr-FR" sz="800" dirty="0">
                <a:solidFill>
                  <a:srgbClr val="FF6600">
                    <a:alpha val="30000"/>
                  </a:srgbClr>
                </a:solidFill>
                <a:latin typeface="Helvetica 75 Bold" panose="020B0804020202020204" pitchFamily="34" charset="0"/>
              </a:rPr>
              <a:t>: master-slave formulation</a:t>
            </a:r>
          </a:p>
          <a:p>
            <a:r>
              <a:rPr lang="fr-FR" sz="800" dirty="0">
                <a:solidFill>
                  <a:schemeClr val="tx1">
                    <a:alpha val="30000"/>
                  </a:schemeClr>
                </a:solidFill>
                <a:latin typeface="Helvetica 75 Bold" panose="020B0804020202020204" pitchFamily="34" charset="0"/>
              </a:rPr>
              <a:t>IV</a:t>
            </a:r>
            <a:r>
              <a:rPr lang="fr-FR" sz="800" dirty="0">
                <a:solidFill>
                  <a:srgbClr val="FF6600">
                    <a:alpha val="30000"/>
                  </a:srgbClr>
                </a:solidFill>
                <a:latin typeface="Helvetica 75 Bold" panose="020B0804020202020204" pitchFamily="34" charset="0"/>
              </a:rPr>
              <a:t> </a:t>
            </a:r>
            <a:r>
              <a:rPr lang="fr-FR" sz="800" dirty="0" err="1">
                <a:solidFill>
                  <a:srgbClr val="FF6600">
                    <a:alpha val="30000"/>
                  </a:srgbClr>
                </a:solidFill>
                <a:latin typeface="Helvetica 75 Bold" panose="020B0804020202020204" pitchFamily="34" charset="0"/>
              </a:rPr>
              <a:t>Valid</a:t>
            </a:r>
            <a:r>
              <a:rPr lang="fr-FR" sz="800" dirty="0">
                <a:solidFill>
                  <a:srgbClr val="FF6600">
                    <a:alpha val="30000"/>
                  </a:srgbClr>
                </a:solidFill>
                <a:latin typeface="Helvetica 75 Bold" panose="020B0804020202020204" pitchFamily="34" charset="0"/>
              </a:rPr>
              <a:t> </a:t>
            </a:r>
            <a:r>
              <a:rPr lang="fr-FR" sz="800" dirty="0" err="1">
                <a:solidFill>
                  <a:srgbClr val="FF6600">
                    <a:alpha val="30000"/>
                  </a:srgbClr>
                </a:solidFill>
                <a:latin typeface="Helvetica 75 Bold" panose="020B0804020202020204" pitchFamily="34" charset="0"/>
              </a:rPr>
              <a:t>inequalities</a:t>
            </a:r>
            <a:endParaRPr lang="fr-FR" sz="800" dirty="0">
              <a:solidFill>
                <a:srgbClr val="FF6600">
                  <a:alpha val="30000"/>
                </a:srgbClr>
              </a:solidFill>
              <a:latin typeface="Helvetica 75 Bold" panose="020B0804020202020204" pitchFamily="34" charset="0"/>
            </a:endParaRPr>
          </a:p>
          <a:p>
            <a:pPr lvl="0"/>
            <a:r>
              <a:rPr lang="fr-FR" sz="800" dirty="0">
                <a:latin typeface="Helvetica 75 Bold" panose="020B0804020202020204" pitchFamily="34" charset="0"/>
              </a:rPr>
              <a:t>V </a:t>
            </a:r>
            <a:r>
              <a:rPr lang="fr-FR" sz="800" dirty="0" err="1">
                <a:solidFill>
                  <a:srgbClr val="FF6600"/>
                </a:solidFill>
                <a:latin typeface="Helvetica 75 Bold" panose="020B0804020202020204" pitchFamily="34" charset="0"/>
              </a:rPr>
              <a:t>Computational</a:t>
            </a:r>
            <a:r>
              <a:rPr lang="fr-FR" sz="800" dirty="0">
                <a:solidFill>
                  <a:srgbClr val="FF6600"/>
                </a:solidFill>
                <a:latin typeface="Helvetica 75 Bold" panose="020B0804020202020204" pitchFamily="34" charset="0"/>
              </a:rPr>
              <a:t> </a:t>
            </a:r>
            <a:r>
              <a:rPr lang="fr-FR" sz="800" dirty="0" err="1">
                <a:solidFill>
                  <a:srgbClr val="FF6600"/>
                </a:solidFill>
                <a:latin typeface="Helvetica 75 Bold" panose="020B0804020202020204" pitchFamily="34" charset="0"/>
              </a:rPr>
              <a:t>results</a:t>
            </a:r>
            <a:r>
              <a:rPr lang="fr-FR" sz="800" dirty="0">
                <a:solidFill>
                  <a:srgbClr val="FF6600"/>
                </a:solidFill>
                <a:latin typeface="Helvetica 75 Bold" panose="020B0804020202020204" pitchFamily="34" charset="0"/>
              </a:rPr>
              <a:t> and conclusion</a:t>
            </a:r>
            <a:endParaRPr lang="fr-FR" sz="800" dirty="0">
              <a:solidFill>
                <a:srgbClr val="FF6600"/>
              </a:solidFill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245146" y="230043"/>
            <a:ext cx="3626314" cy="6217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defTabSz="514350">
              <a:lnSpc>
                <a:spcPct val="85000"/>
              </a:lnSpc>
              <a:spcAft>
                <a:spcPts val="0"/>
              </a:spcAft>
            </a:pPr>
            <a:r>
              <a:rPr lang="fr-FR" sz="2400" dirty="0">
                <a:solidFill>
                  <a:srgbClr val="FF6600"/>
                </a:solidFill>
                <a:latin typeface="Helvetica 75 Bold" panose="020B0804020202020204" pitchFamily="34" charset="0"/>
              </a:rPr>
              <a:t>Standard </a:t>
            </a:r>
            <a:r>
              <a:rPr lang="fr-FR" sz="2400" dirty="0" err="1">
                <a:solidFill>
                  <a:srgbClr val="FF6600"/>
                </a:solidFill>
                <a:latin typeface="Helvetica 75 Bold" panose="020B0804020202020204" pitchFamily="34" charset="0"/>
              </a:rPr>
              <a:t>problem</a:t>
            </a:r>
            <a:r>
              <a:rPr lang="fr-FR" sz="2400" dirty="0">
                <a:solidFill>
                  <a:srgbClr val="FF6600"/>
                </a:solidFill>
                <a:latin typeface="Helvetica 75 Bold" panose="020B0804020202020204" pitchFamily="34" charset="0"/>
              </a:rPr>
              <a:t> </a:t>
            </a:r>
            <a:r>
              <a:rPr lang="fr-FR" sz="2400" dirty="0" err="1">
                <a:solidFill>
                  <a:srgbClr val="FF6600"/>
                </a:solidFill>
                <a:latin typeface="Helvetica 75 Bold" panose="020B0804020202020204" pitchFamily="34" charset="0"/>
              </a:rPr>
              <a:t>results</a:t>
            </a:r>
            <a:endParaRPr lang="fr-FR" sz="2400" dirty="0">
              <a:solidFill>
                <a:srgbClr val="FF6600"/>
              </a:solidFill>
              <a:latin typeface="Helvetica 75 Bold" panose="020B0804020202020204" pitchFamily="34" charset="0"/>
            </a:endParaRPr>
          </a:p>
          <a:p>
            <a:endParaRPr lang="fr-FR" dirty="0"/>
          </a:p>
        </p:txBody>
      </p:sp>
      <p:pic>
        <p:nvPicPr>
          <p:cNvPr id="7170" name="Picture 2" descr="C:\Users\qvrp3307\Desktop\points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699542"/>
            <a:ext cx="4320480" cy="42979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2370609" y="763892"/>
            <a:ext cx="4320480" cy="3752073"/>
          </a:xfrm>
          <a:prstGeom prst="rect">
            <a:avLst/>
          </a:prstGeom>
          <a:blipFill dpi="0" rotWithShape="1">
            <a:blip r:embed="rId3">
              <a:alphaModFix amt="50000"/>
            </a:blip>
            <a:srcRect/>
            <a:stretch>
              <a:fillRect/>
            </a:stretch>
          </a:blip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5" name="ZoneTexte 4"/>
          <p:cNvSpPr txBox="1"/>
          <p:nvPr/>
        </p:nvSpPr>
        <p:spPr>
          <a:xfrm>
            <a:off x="6516216" y="3363838"/>
            <a:ext cx="160975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100" dirty="0" err="1">
                <a:latin typeface="Helvetica 55 Roman" panose="020B0604020202020204" pitchFamily="34" charset="0"/>
              </a:rPr>
              <a:t>Vehicles</a:t>
            </a:r>
            <a:r>
              <a:rPr lang="fr-FR" sz="1100" dirty="0">
                <a:latin typeface="Helvetica 55 Roman" panose="020B0604020202020204" pitchFamily="34" charset="0"/>
              </a:rPr>
              <a:t> x Arcs = 400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A8DC6370-4433-458E-A239-3FF7325A2502}"/>
              </a:ext>
            </a:extLst>
          </p:cNvPr>
          <p:cNvSpPr/>
          <p:nvPr/>
        </p:nvSpPr>
        <p:spPr>
          <a:xfrm>
            <a:off x="4283968" y="4299942"/>
            <a:ext cx="720080" cy="21602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000" dirty="0"/>
              <a:t>Vehicles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BF75EE5-E86D-4372-AA98-823A7D07B452}"/>
              </a:ext>
            </a:extLst>
          </p:cNvPr>
          <p:cNvSpPr/>
          <p:nvPr/>
        </p:nvSpPr>
        <p:spPr>
          <a:xfrm>
            <a:off x="2627784" y="4731989"/>
            <a:ext cx="936104" cy="18146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00" dirty="0"/>
              <a:t>Less than 5min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6834CF9-D45B-4891-AAF1-D1F8E26E9240}"/>
              </a:ext>
            </a:extLst>
          </p:cNvPr>
          <p:cNvSpPr/>
          <p:nvPr/>
        </p:nvSpPr>
        <p:spPr>
          <a:xfrm>
            <a:off x="5740871" y="4731989"/>
            <a:ext cx="792000" cy="18146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tlCol="0" anchor="ctr"/>
          <a:lstStyle/>
          <a:p>
            <a:pPr algn="ctr"/>
            <a:r>
              <a:rPr lang="en-GB" sz="800" dirty="0"/>
              <a:t>Less than 4h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FF153AE-0D86-4E3D-A57D-BF80E0C1F64F}"/>
              </a:ext>
            </a:extLst>
          </p:cNvPr>
          <p:cNvSpPr/>
          <p:nvPr/>
        </p:nvSpPr>
        <p:spPr>
          <a:xfrm>
            <a:off x="3744000" y="4731989"/>
            <a:ext cx="648000" cy="18146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GB" sz="800" dirty="0"/>
              <a:t>More than 4h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C2B3804E-B00B-4725-87EE-F7CC40108724}"/>
              </a:ext>
            </a:extLst>
          </p:cNvPr>
          <p:cNvSpPr/>
          <p:nvPr/>
        </p:nvSpPr>
        <p:spPr>
          <a:xfrm>
            <a:off x="4598383" y="4731988"/>
            <a:ext cx="936104" cy="18146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00" dirty="0"/>
              <a:t>Less than 30min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6981D41C-D543-4CC6-9B78-AD7C95BD8574}"/>
              </a:ext>
            </a:extLst>
          </p:cNvPr>
          <p:cNvSpPr/>
          <p:nvPr/>
        </p:nvSpPr>
        <p:spPr>
          <a:xfrm>
            <a:off x="467544" y="4644000"/>
            <a:ext cx="1187364" cy="20004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GB" sz="800" dirty="0">
                <a:solidFill>
                  <a:schemeClr val="bg2"/>
                </a:solidFill>
              </a:rPr>
              <a:t>Vehicle routing in Python</a:t>
            </a:r>
          </a:p>
        </p:txBody>
      </p:sp>
    </p:spTree>
    <p:extLst>
      <p:ext uri="{BB962C8B-B14F-4D97-AF65-F5344CB8AC3E}">
        <p14:creationId xmlns:p14="http://schemas.microsoft.com/office/powerpoint/2010/main" val="177741141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7559824" y="0"/>
            <a:ext cx="1584176" cy="93610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ZoneTexte 3"/>
          <p:cNvSpPr txBox="1"/>
          <p:nvPr/>
        </p:nvSpPr>
        <p:spPr>
          <a:xfrm>
            <a:off x="5868144" y="906"/>
            <a:ext cx="32758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fr-FR" sz="800" dirty="0">
                <a:latin typeface="Helvetica 75 Bold" panose="020B0804020202020204" pitchFamily="34" charset="0"/>
              </a:rPr>
              <a:t>  </a:t>
            </a:r>
            <a:r>
              <a:rPr lang="fr-FR" sz="800" dirty="0">
                <a:solidFill>
                  <a:schemeClr val="tx1">
                    <a:alpha val="30000"/>
                  </a:schemeClr>
                </a:solidFill>
                <a:latin typeface="Helvetica 75 Bold" panose="020B0804020202020204" pitchFamily="34" charset="0"/>
              </a:rPr>
              <a:t>I</a:t>
            </a:r>
            <a:r>
              <a:rPr lang="fr-FR" sz="800" dirty="0">
                <a:solidFill>
                  <a:srgbClr val="FF6600"/>
                </a:solidFill>
                <a:latin typeface="Helvetica 75 Bold" panose="020B0804020202020204" pitchFamily="34" charset="0"/>
              </a:rPr>
              <a:t> </a:t>
            </a:r>
            <a:r>
              <a:rPr lang="fr-FR" sz="800" dirty="0" err="1">
                <a:solidFill>
                  <a:srgbClr val="FF6600">
                    <a:alpha val="30000"/>
                  </a:srgbClr>
                </a:solidFill>
                <a:latin typeface="Helvetica 75 Bold" panose="020B0804020202020204" pitchFamily="34" charset="0"/>
              </a:rPr>
              <a:t>Problem</a:t>
            </a:r>
            <a:r>
              <a:rPr lang="fr-FR" sz="800" dirty="0">
                <a:solidFill>
                  <a:srgbClr val="FF6600">
                    <a:alpha val="30000"/>
                  </a:srgbClr>
                </a:solidFill>
                <a:latin typeface="Helvetica 75 Bold" panose="020B0804020202020204" pitchFamily="34" charset="0"/>
              </a:rPr>
              <a:t> </a:t>
            </a:r>
            <a:r>
              <a:rPr lang="fr-FR" sz="800" dirty="0" err="1">
                <a:solidFill>
                  <a:srgbClr val="FF6600">
                    <a:alpha val="30000"/>
                  </a:srgbClr>
                </a:solidFill>
                <a:latin typeface="Helvetica 75 Bold" panose="020B0804020202020204" pitchFamily="34" charset="0"/>
              </a:rPr>
              <a:t>presentation</a:t>
            </a:r>
            <a:endParaRPr lang="fr-FR" sz="800" dirty="0">
              <a:solidFill>
                <a:srgbClr val="FF6600">
                  <a:alpha val="30000"/>
                </a:srgbClr>
              </a:solidFill>
              <a:latin typeface="Helvetica 75 Bold" panose="020B0804020202020204" pitchFamily="34" charset="0"/>
            </a:endParaRPr>
          </a:p>
          <a:p>
            <a:pPr lvl="0"/>
            <a:r>
              <a:rPr lang="fr-FR" sz="800" dirty="0">
                <a:latin typeface="Helvetica 75 Bold" panose="020B0804020202020204" pitchFamily="34" charset="0"/>
              </a:rPr>
              <a:t> </a:t>
            </a:r>
            <a:r>
              <a:rPr lang="fr-FR" sz="800" dirty="0">
                <a:solidFill>
                  <a:schemeClr val="tx1">
                    <a:alpha val="30000"/>
                  </a:schemeClr>
                </a:solidFill>
                <a:latin typeface="Helvetica 75 Bold" panose="020B0804020202020204" pitchFamily="34" charset="0"/>
              </a:rPr>
              <a:t>II </a:t>
            </a:r>
            <a:r>
              <a:rPr lang="en-GB" sz="800" dirty="0">
                <a:solidFill>
                  <a:srgbClr val="FF6600">
                    <a:alpha val="30000"/>
                  </a:srgbClr>
                </a:solidFill>
                <a:latin typeface="Helvetica 75 Bold" panose="020B0804020202020204" pitchFamily="34" charset="0"/>
              </a:rPr>
              <a:t>First approach: the standard formulation</a:t>
            </a:r>
            <a:endParaRPr lang="fr-FR" sz="800" dirty="0">
              <a:solidFill>
                <a:srgbClr val="FF6600">
                  <a:alpha val="30000"/>
                </a:srgbClr>
              </a:solidFill>
              <a:latin typeface="Helvetica 75 Bold" panose="020B0804020202020204" pitchFamily="34" charset="0"/>
            </a:endParaRPr>
          </a:p>
          <a:p>
            <a:pPr lvl="0"/>
            <a:r>
              <a:rPr lang="fr-FR" sz="800" dirty="0">
                <a:solidFill>
                  <a:schemeClr val="tx1">
                    <a:alpha val="30000"/>
                  </a:schemeClr>
                </a:solidFill>
                <a:latin typeface="Helvetica 75 Bold" panose="020B0804020202020204" pitchFamily="34" charset="0"/>
              </a:rPr>
              <a:t>III</a:t>
            </a:r>
            <a:r>
              <a:rPr lang="fr-FR" sz="800" dirty="0">
                <a:latin typeface="Helvetica 75 Bold" panose="020B0804020202020204" pitchFamily="34" charset="0"/>
              </a:rPr>
              <a:t> </a:t>
            </a:r>
            <a:r>
              <a:rPr lang="fr-FR" sz="800" dirty="0">
                <a:solidFill>
                  <a:srgbClr val="FF6600">
                    <a:alpha val="30000"/>
                  </a:srgbClr>
                </a:solidFill>
                <a:latin typeface="Helvetica 75 Bold" panose="020B0804020202020204" pitchFamily="34" charset="0"/>
              </a:rPr>
              <a:t>Second </a:t>
            </a:r>
            <a:r>
              <a:rPr lang="fr-FR" sz="800" dirty="0" err="1">
                <a:solidFill>
                  <a:srgbClr val="FF6600">
                    <a:alpha val="30000"/>
                  </a:srgbClr>
                </a:solidFill>
                <a:latin typeface="Helvetica 75 Bold" panose="020B0804020202020204" pitchFamily="34" charset="0"/>
              </a:rPr>
              <a:t>approach</a:t>
            </a:r>
            <a:r>
              <a:rPr lang="fr-FR" sz="800" dirty="0">
                <a:solidFill>
                  <a:srgbClr val="FF6600">
                    <a:alpha val="30000"/>
                  </a:srgbClr>
                </a:solidFill>
                <a:latin typeface="Helvetica 75 Bold" panose="020B0804020202020204" pitchFamily="34" charset="0"/>
              </a:rPr>
              <a:t>: master-slave formulation</a:t>
            </a:r>
          </a:p>
          <a:p>
            <a:r>
              <a:rPr lang="fr-FR" sz="800" dirty="0">
                <a:solidFill>
                  <a:schemeClr val="tx1">
                    <a:alpha val="30000"/>
                  </a:schemeClr>
                </a:solidFill>
                <a:latin typeface="Helvetica 75 Bold" panose="020B0804020202020204" pitchFamily="34" charset="0"/>
              </a:rPr>
              <a:t>IV</a:t>
            </a:r>
            <a:r>
              <a:rPr lang="fr-FR" sz="800" dirty="0">
                <a:solidFill>
                  <a:srgbClr val="FF6600">
                    <a:alpha val="30000"/>
                  </a:srgbClr>
                </a:solidFill>
                <a:latin typeface="Helvetica 75 Bold" panose="020B0804020202020204" pitchFamily="34" charset="0"/>
              </a:rPr>
              <a:t> </a:t>
            </a:r>
            <a:r>
              <a:rPr lang="fr-FR" sz="800" dirty="0" err="1">
                <a:solidFill>
                  <a:srgbClr val="FF6600">
                    <a:alpha val="30000"/>
                  </a:srgbClr>
                </a:solidFill>
                <a:latin typeface="Helvetica 75 Bold" panose="020B0804020202020204" pitchFamily="34" charset="0"/>
              </a:rPr>
              <a:t>Valid</a:t>
            </a:r>
            <a:r>
              <a:rPr lang="fr-FR" sz="800" dirty="0">
                <a:solidFill>
                  <a:srgbClr val="FF6600">
                    <a:alpha val="30000"/>
                  </a:srgbClr>
                </a:solidFill>
                <a:latin typeface="Helvetica 75 Bold" panose="020B0804020202020204" pitchFamily="34" charset="0"/>
              </a:rPr>
              <a:t> </a:t>
            </a:r>
            <a:r>
              <a:rPr lang="fr-FR" sz="800" dirty="0" err="1">
                <a:solidFill>
                  <a:srgbClr val="FF6600">
                    <a:alpha val="30000"/>
                  </a:srgbClr>
                </a:solidFill>
                <a:latin typeface="Helvetica 75 Bold" panose="020B0804020202020204" pitchFamily="34" charset="0"/>
              </a:rPr>
              <a:t>inequalities</a:t>
            </a:r>
            <a:endParaRPr lang="fr-FR" sz="800" dirty="0">
              <a:solidFill>
                <a:srgbClr val="FF6600">
                  <a:alpha val="30000"/>
                </a:srgbClr>
              </a:solidFill>
              <a:latin typeface="Helvetica 75 Bold" panose="020B0804020202020204" pitchFamily="34" charset="0"/>
            </a:endParaRPr>
          </a:p>
          <a:p>
            <a:pPr lvl="0"/>
            <a:r>
              <a:rPr lang="fr-FR" sz="800" dirty="0">
                <a:latin typeface="Helvetica 75 Bold" panose="020B0804020202020204" pitchFamily="34" charset="0"/>
              </a:rPr>
              <a:t>V </a:t>
            </a:r>
            <a:r>
              <a:rPr lang="fr-FR" sz="800" dirty="0" err="1">
                <a:solidFill>
                  <a:srgbClr val="FF6600"/>
                </a:solidFill>
                <a:latin typeface="Helvetica 75 Bold" panose="020B0804020202020204" pitchFamily="34" charset="0"/>
              </a:rPr>
              <a:t>Computational</a:t>
            </a:r>
            <a:r>
              <a:rPr lang="fr-FR" sz="800" dirty="0">
                <a:solidFill>
                  <a:srgbClr val="FF6600"/>
                </a:solidFill>
                <a:latin typeface="Helvetica 75 Bold" panose="020B0804020202020204" pitchFamily="34" charset="0"/>
              </a:rPr>
              <a:t> </a:t>
            </a:r>
            <a:r>
              <a:rPr lang="fr-FR" sz="800" dirty="0" err="1">
                <a:solidFill>
                  <a:srgbClr val="FF6600"/>
                </a:solidFill>
                <a:latin typeface="Helvetica 75 Bold" panose="020B0804020202020204" pitchFamily="34" charset="0"/>
              </a:rPr>
              <a:t>results</a:t>
            </a:r>
            <a:r>
              <a:rPr lang="fr-FR" sz="800" dirty="0">
                <a:solidFill>
                  <a:srgbClr val="FF6600"/>
                </a:solidFill>
                <a:latin typeface="Helvetica 75 Bold" panose="020B0804020202020204" pitchFamily="34" charset="0"/>
              </a:rPr>
              <a:t> and conclusion</a:t>
            </a:r>
            <a:endParaRPr lang="fr-FR" sz="800" dirty="0">
              <a:solidFill>
                <a:srgbClr val="FF6600"/>
              </a:solidFill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245146" y="230043"/>
            <a:ext cx="2255746" cy="6217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defTabSz="514350">
              <a:lnSpc>
                <a:spcPct val="85000"/>
              </a:lnSpc>
              <a:spcAft>
                <a:spcPts val="0"/>
              </a:spcAft>
            </a:pPr>
            <a:r>
              <a:rPr lang="fr-FR" sz="2400" dirty="0">
                <a:solidFill>
                  <a:srgbClr val="FF6600"/>
                </a:solidFill>
                <a:latin typeface="Helvetica 75 Bold" panose="020B0804020202020204" pitchFamily="34" charset="0"/>
              </a:rPr>
              <a:t>Graphic </a:t>
            </a:r>
            <a:r>
              <a:rPr lang="fr-FR" sz="2400" dirty="0" err="1">
                <a:solidFill>
                  <a:srgbClr val="FF6600"/>
                </a:solidFill>
                <a:latin typeface="Helvetica 75 Bold" panose="020B0804020202020204" pitchFamily="34" charset="0"/>
              </a:rPr>
              <a:t>results</a:t>
            </a:r>
            <a:endParaRPr lang="fr-FR" sz="2400" dirty="0">
              <a:solidFill>
                <a:srgbClr val="FF6600"/>
              </a:solidFill>
              <a:latin typeface="Helvetica 75 Bold" panose="020B0804020202020204" pitchFamily="34" charset="0"/>
            </a:endParaRPr>
          </a:p>
          <a:p>
            <a:endParaRPr lang="fr-FR" dirty="0"/>
          </a:p>
        </p:txBody>
      </p:sp>
      <p:pic>
        <p:nvPicPr>
          <p:cNvPr id="8194" name="Picture 2" descr="C:\Users\qvrp3307\Desktop\gdb12-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616538"/>
            <a:ext cx="3816424" cy="4318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5" name="Picture 3" descr="C:\Users\qvrp3307\Desktop\gdb12-results-1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7338" y="722581"/>
            <a:ext cx="3744416" cy="42974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9" name="Connecteur droit avec flèche 8"/>
          <p:cNvCxnSpPr/>
          <p:nvPr/>
        </p:nvCxnSpPr>
        <p:spPr>
          <a:xfrm>
            <a:off x="4211960" y="2775976"/>
            <a:ext cx="648072" cy="0"/>
          </a:xfrm>
          <a:prstGeom prst="straightConnector1">
            <a:avLst/>
          </a:prstGeom>
          <a:ln w="158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ZoneTexte 10"/>
          <p:cNvSpPr txBox="1"/>
          <p:nvPr/>
        </p:nvSpPr>
        <p:spPr>
          <a:xfrm>
            <a:off x="4120369" y="2874724"/>
            <a:ext cx="86594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dirty="0">
                <a:solidFill>
                  <a:srgbClr val="FF6600"/>
                </a:solidFill>
                <a:latin typeface="Helvetica 55 Roman" panose="020B0604020202020204" pitchFamily="34" charset="0"/>
              </a:rPr>
              <a:t>Size 322</a:t>
            </a:r>
          </a:p>
          <a:p>
            <a:r>
              <a:rPr lang="fr-FR" sz="1200" dirty="0">
                <a:solidFill>
                  <a:srgbClr val="FF6600"/>
                </a:solidFill>
                <a:latin typeface="Helvetica 55 Roman" panose="020B0604020202020204" pitchFamily="34" charset="0"/>
              </a:rPr>
              <a:t>7 </a:t>
            </a:r>
            <a:r>
              <a:rPr lang="fr-FR" sz="1200" dirty="0" err="1">
                <a:solidFill>
                  <a:srgbClr val="FF6600"/>
                </a:solidFill>
                <a:latin typeface="Helvetica 55 Roman" panose="020B0604020202020204" pitchFamily="34" charset="0"/>
              </a:rPr>
              <a:t>vehicles</a:t>
            </a:r>
            <a:endParaRPr lang="fr-FR" sz="1200" dirty="0">
              <a:solidFill>
                <a:srgbClr val="FF6600"/>
              </a:solidFill>
              <a:latin typeface="Helvetica 55 Roman" panose="020B0604020202020204" pitchFamily="34" charset="0"/>
            </a:endParaRPr>
          </a:p>
          <a:p>
            <a:r>
              <a:rPr lang="fr-FR" sz="1200" dirty="0">
                <a:solidFill>
                  <a:srgbClr val="FF6600"/>
                </a:solidFill>
                <a:latin typeface="Helvetica 55 Roman" panose="020B0604020202020204" pitchFamily="34" charset="0"/>
              </a:rPr>
              <a:t>46 arcs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AFE6AA3-4217-4FD3-9990-101635C90E9C}"/>
              </a:ext>
            </a:extLst>
          </p:cNvPr>
          <p:cNvSpPr/>
          <p:nvPr/>
        </p:nvSpPr>
        <p:spPr>
          <a:xfrm>
            <a:off x="467544" y="4644000"/>
            <a:ext cx="1187364" cy="20004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GB" sz="800" dirty="0">
                <a:solidFill>
                  <a:schemeClr val="bg2"/>
                </a:solidFill>
              </a:rPr>
              <a:t>Vehicle routing in Python</a:t>
            </a:r>
          </a:p>
        </p:txBody>
      </p:sp>
    </p:spTree>
    <p:extLst>
      <p:ext uri="{BB962C8B-B14F-4D97-AF65-F5344CB8AC3E}">
        <p14:creationId xmlns:p14="http://schemas.microsoft.com/office/powerpoint/2010/main" val="4197923544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7559824" y="0"/>
            <a:ext cx="1584176" cy="93610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ZoneTexte 3"/>
          <p:cNvSpPr txBox="1"/>
          <p:nvPr/>
        </p:nvSpPr>
        <p:spPr>
          <a:xfrm>
            <a:off x="5868144" y="906"/>
            <a:ext cx="32758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fr-FR" sz="800" dirty="0">
                <a:latin typeface="Helvetica 75 Bold" panose="020B0804020202020204" pitchFamily="34" charset="0"/>
              </a:rPr>
              <a:t>  </a:t>
            </a:r>
            <a:r>
              <a:rPr lang="fr-FR" sz="800" dirty="0">
                <a:solidFill>
                  <a:schemeClr val="tx1">
                    <a:alpha val="30000"/>
                  </a:schemeClr>
                </a:solidFill>
                <a:latin typeface="Helvetica 75 Bold" panose="020B0804020202020204" pitchFamily="34" charset="0"/>
              </a:rPr>
              <a:t>I</a:t>
            </a:r>
            <a:r>
              <a:rPr lang="fr-FR" sz="800" dirty="0">
                <a:solidFill>
                  <a:srgbClr val="FF6600"/>
                </a:solidFill>
                <a:latin typeface="Helvetica 75 Bold" panose="020B0804020202020204" pitchFamily="34" charset="0"/>
              </a:rPr>
              <a:t> </a:t>
            </a:r>
            <a:r>
              <a:rPr lang="fr-FR" sz="800" dirty="0" err="1">
                <a:solidFill>
                  <a:srgbClr val="FF6600">
                    <a:alpha val="30000"/>
                  </a:srgbClr>
                </a:solidFill>
                <a:latin typeface="Helvetica 75 Bold" panose="020B0804020202020204" pitchFamily="34" charset="0"/>
              </a:rPr>
              <a:t>Problem</a:t>
            </a:r>
            <a:r>
              <a:rPr lang="fr-FR" sz="800" dirty="0">
                <a:solidFill>
                  <a:srgbClr val="FF6600">
                    <a:alpha val="30000"/>
                  </a:srgbClr>
                </a:solidFill>
                <a:latin typeface="Helvetica 75 Bold" panose="020B0804020202020204" pitchFamily="34" charset="0"/>
              </a:rPr>
              <a:t> </a:t>
            </a:r>
            <a:r>
              <a:rPr lang="fr-FR" sz="800" dirty="0" err="1">
                <a:solidFill>
                  <a:srgbClr val="FF6600">
                    <a:alpha val="30000"/>
                  </a:srgbClr>
                </a:solidFill>
                <a:latin typeface="Helvetica 75 Bold" panose="020B0804020202020204" pitchFamily="34" charset="0"/>
              </a:rPr>
              <a:t>presentation</a:t>
            </a:r>
            <a:endParaRPr lang="fr-FR" sz="800" dirty="0">
              <a:solidFill>
                <a:srgbClr val="FF6600">
                  <a:alpha val="30000"/>
                </a:srgbClr>
              </a:solidFill>
              <a:latin typeface="Helvetica 75 Bold" panose="020B0804020202020204" pitchFamily="34" charset="0"/>
            </a:endParaRPr>
          </a:p>
          <a:p>
            <a:pPr lvl="0"/>
            <a:r>
              <a:rPr lang="fr-FR" sz="800" dirty="0">
                <a:latin typeface="Helvetica 75 Bold" panose="020B0804020202020204" pitchFamily="34" charset="0"/>
              </a:rPr>
              <a:t> </a:t>
            </a:r>
            <a:r>
              <a:rPr lang="fr-FR" sz="800" dirty="0">
                <a:solidFill>
                  <a:schemeClr val="tx1">
                    <a:alpha val="30000"/>
                  </a:schemeClr>
                </a:solidFill>
                <a:latin typeface="Helvetica 75 Bold" panose="020B0804020202020204" pitchFamily="34" charset="0"/>
              </a:rPr>
              <a:t>II </a:t>
            </a:r>
            <a:r>
              <a:rPr lang="en-GB" sz="800" dirty="0">
                <a:solidFill>
                  <a:srgbClr val="FF6600">
                    <a:alpha val="30000"/>
                  </a:srgbClr>
                </a:solidFill>
                <a:latin typeface="Helvetica 75 Bold" panose="020B0804020202020204" pitchFamily="34" charset="0"/>
              </a:rPr>
              <a:t>First approach: the standard formulation</a:t>
            </a:r>
            <a:endParaRPr lang="fr-FR" sz="800" dirty="0">
              <a:solidFill>
                <a:srgbClr val="FF6600">
                  <a:alpha val="30000"/>
                </a:srgbClr>
              </a:solidFill>
              <a:latin typeface="Helvetica 75 Bold" panose="020B0804020202020204" pitchFamily="34" charset="0"/>
            </a:endParaRPr>
          </a:p>
          <a:p>
            <a:pPr lvl="0"/>
            <a:r>
              <a:rPr lang="fr-FR" sz="800" dirty="0">
                <a:solidFill>
                  <a:schemeClr val="tx1">
                    <a:alpha val="30000"/>
                  </a:schemeClr>
                </a:solidFill>
                <a:latin typeface="Helvetica 75 Bold" panose="020B0804020202020204" pitchFamily="34" charset="0"/>
              </a:rPr>
              <a:t>III</a:t>
            </a:r>
            <a:r>
              <a:rPr lang="fr-FR" sz="800" dirty="0">
                <a:latin typeface="Helvetica 75 Bold" panose="020B0804020202020204" pitchFamily="34" charset="0"/>
              </a:rPr>
              <a:t> </a:t>
            </a:r>
            <a:r>
              <a:rPr lang="fr-FR" sz="800" dirty="0">
                <a:solidFill>
                  <a:srgbClr val="FF6600">
                    <a:alpha val="30000"/>
                  </a:srgbClr>
                </a:solidFill>
                <a:latin typeface="Helvetica 75 Bold" panose="020B0804020202020204" pitchFamily="34" charset="0"/>
              </a:rPr>
              <a:t>Second </a:t>
            </a:r>
            <a:r>
              <a:rPr lang="fr-FR" sz="800" dirty="0" err="1">
                <a:solidFill>
                  <a:srgbClr val="FF6600">
                    <a:alpha val="30000"/>
                  </a:srgbClr>
                </a:solidFill>
                <a:latin typeface="Helvetica 75 Bold" panose="020B0804020202020204" pitchFamily="34" charset="0"/>
              </a:rPr>
              <a:t>approach</a:t>
            </a:r>
            <a:r>
              <a:rPr lang="fr-FR" sz="800" dirty="0">
                <a:solidFill>
                  <a:srgbClr val="FF6600">
                    <a:alpha val="30000"/>
                  </a:srgbClr>
                </a:solidFill>
                <a:latin typeface="Helvetica 75 Bold" panose="020B0804020202020204" pitchFamily="34" charset="0"/>
              </a:rPr>
              <a:t>: master-slave formulation</a:t>
            </a:r>
          </a:p>
          <a:p>
            <a:r>
              <a:rPr lang="fr-FR" sz="800" dirty="0">
                <a:solidFill>
                  <a:schemeClr val="tx1">
                    <a:alpha val="30000"/>
                  </a:schemeClr>
                </a:solidFill>
                <a:latin typeface="Helvetica 75 Bold" panose="020B0804020202020204" pitchFamily="34" charset="0"/>
              </a:rPr>
              <a:t>IV</a:t>
            </a:r>
            <a:r>
              <a:rPr lang="fr-FR" sz="800" dirty="0">
                <a:solidFill>
                  <a:srgbClr val="FF6600">
                    <a:alpha val="30000"/>
                  </a:srgbClr>
                </a:solidFill>
                <a:latin typeface="Helvetica 75 Bold" panose="020B0804020202020204" pitchFamily="34" charset="0"/>
              </a:rPr>
              <a:t> </a:t>
            </a:r>
            <a:r>
              <a:rPr lang="fr-FR" sz="800" dirty="0" err="1">
                <a:solidFill>
                  <a:srgbClr val="FF6600">
                    <a:alpha val="30000"/>
                  </a:srgbClr>
                </a:solidFill>
                <a:latin typeface="Helvetica 75 Bold" panose="020B0804020202020204" pitchFamily="34" charset="0"/>
              </a:rPr>
              <a:t>Valid</a:t>
            </a:r>
            <a:r>
              <a:rPr lang="fr-FR" sz="800" dirty="0">
                <a:solidFill>
                  <a:srgbClr val="FF6600">
                    <a:alpha val="30000"/>
                  </a:srgbClr>
                </a:solidFill>
                <a:latin typeface="Helvetica 75 Bold" panose="020B0804020202020204" pitchFamily="34" charset="0"/>
              </a:rPr>
              <a:t> </a:t>
            </a:r>
            <a:r>
              <a:rPr lang="fr-FR" sz="800" dirty="0" err="1">
                <a:solidFill>
                  <a:srgbClr val="FF6600">
                    <a:alpha val="30000"/>
                  </a:srgbClr>
                </a:solidFill>
                <a:latin typeface="Helvetica 75 Bold" panose="020B0804020202020204" pitchFamily="34" charset="0"/>
              </a:rPr>
              <a:t>inequalities</a:t>
            </a:r>
            <a:endParaRPr lang="fr-FR" sz="800" dirty="0">
              <a:solidFill>
                <a:srgbClr val="FF6600">
                  <a:alpha val="30000"/>
                </a:srgbClr>
              </a:solidFill>
              <a:latin typeface="Helvetica 75 Bold" panose="020B0804020202020204" pitchFamily="34" charset="0"/>
            </a:endParaRPr>
          </a:p>
          <a:p>
            <a:pPr lvl="0"/>
            <a:r>
              <a:rPr lang="fr-FR" sz="800" dirty="0">
                <a:latin typeface="Helvetica 75 Bold" panose="020B0804020202020204" pitchFamily="34" charset="0"/>
              </a:rPr>
              <a:t>V </a:t>
            </a:r>
            <a:r>
              <a:rPr lang="fr-FR" sz="800" dirty="0" err="1">
                <a:solidFill>
                  <a:srgbClr val="FF6600"/>
                </a:solidFill>
                <a:latin typeface="Helvetica 75 Bold" panose="020B0804020202020204" pitchFamily="34" charset="0"/>
              </a:rPr>
              <a:t>Computational</a:t>
            </a:r>
            <a:r>
              <a:rPr lang="fr-FR" sz="800" dirty="0">
                <a:solidFill>
                  <a:srgbClr val="FF6600"/>
                </a:solidFill>
                <a:latin typeface="Helvetica 75 Bold" panose="020B0804020202020204" pitchFamily="34" charset="0"/>
              </a:rPr>
              <a:t> </a:t>
            </a:r>
            <a:r>
              <a:rPr lang="fr-FR" sz="800" dirty="0" err="1">
                <a:solidFill>
                  <a:srgbClr val="FF6600"/>
                </a:solidFill>
                <a:latin typeface="Helvetica 75 Bold" panose="020B0804020202020204" pitchFamily="34" charset="0"/>
              </a:rPr>
              <a:t>results</a:t>
            </a:r>
            <a:r>
              <a:rPr lang="fr-FR" sz="800" dirty="0">
                <a:solidFill>
                  <a:srgbClr val="FF6600"/>
                </a:solidFill>
                <a:latin typeface="Helvetica 75 Bold" panose="020B0804020202020204" pitchFamily="34" charset="0"/>
              </a:rPr>
              <a:t> and conclusion</a:t>
            </a:r>
            <a:endParaRPr lang="fr-FR" sz="800" dirty="0">
              <a:solidFill>
                <a:srgbClr val="FF6600"/>
              </a:solidFill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245146" y="230043"/>
            <a:ext cx="2717411" cy="6217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defTabSz="514350">
              <a:lnSpc>
                <a:spcPct val="85000"/>
              </a:lnSpc>
              <a:spcAft>
                <a:spcPts val="0"/>
              </a:spcAft>
            </a:pPr>
            <a:r>
              <a:rPr lang="fr-FR" sz="2400" dirty="0">
                <a:solidFill>
                  <a:srgbClr val="FF6600"/>
                </a:solidFill>
                <a:latin typeface="Helvetica 75 Bold" panose="020B0804020202020204" pitchFamily="34" charset="0"/>
              </a:rPr>
              <a:t>Graphic </a:t>
            </a:r>
            <a:r>
              <a:rPr lang="fr-FR" sz="2400" dirty="0" err="1">
                <a:solidFill>
                  <a:srgbClr val="FF6600"/>
                </a:solidFill>
                <a:latin typeface="Helvetica 75 Bold" panose="020B0804020202020204" pitchFamily="34" charset="0"/>
              </a:rPr>
              <a:t>results</a:t>
            </a:r>
            <a:r>
              <a:rPr lang="fr-FR" sz="2400" dirty="0">
                <a:solidFill>
                  <a:srgbClr val="FF6600"/>
                </a:solidFill>
                <a:latin typeface="Helvetica 75 Bold" panose="020B0804020202020204" pitchFamily="34" charset="0"/>
              </a:rPr>
              <a:t> (2)</a:t>
            </a:r>
          </a:p>
          <a:p>
            <a:endParaRPr lang="fr-FR" dirty="0"/>
          </a:p>
        </p:txBody>
      </p:sp>
      <p:cxnSp>
        <p:nvCxnSpPr>
          <p:cNvPr id="9" name="Connecteur droit avec flèche 8"/>
          <p:cNvCxnSpPr/>
          <p:nvPr/>
        </p:nvCxnSpPr>
        <p:spPr>
          <a:xfrm>
            <a:off x="4211960" y="2775976"/>
            <a:ext cx="648072" cy="0"/>
          </a:xfrm>
          <a:prstGeom prst="straightConnector1">
            <a:avLst/>
          </a:prstGeom>
          <a:ln w="158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ZoneTexte 10"/>
          <p:cNvSpPr txBox="1"/>
          <p:nvPr/>
        </p:nvSpPr>
        <p:spPr>
          <a:xfrm>
            <a:off x="4120369" y="2874724"/>
            <a:ext cx="86594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dirty="0">
                <a:solidFill>
                  <a:srgbClr val="FF6600"/>
                </a:solidFill>
                <a:latin typeface="Helvetica 55 Roman" panose="020B0604020202020204" pitchFamily="34" charset="0"/>
              </a:rPr>
              <a:t>Size 528</a:t>
            </a:r>
          </a:p>
          <a:p>
            <a:r>
              <a:rPr lang="fr-FR" sz="1200" dirty="0">
                <a:solidFill>
                  <a:srgbClr val="FF6600"/>
                </a:solidFill>
                <a:latin typeface="Helvetica 55 Roman" panose="020B0604020202020204" pitchFamily="34" charset="0"/>
              </a:rPr>
              <a:t>4 </a:t>
            </a:r>
            <a:r>
              <a:rPr lang="fr-FR" sz="1200" dirty="0" err="1">
                <a:solidFill>
                  <a:srgbClr val="FF6600"/>
                </a:solidFill>
                <a:latin typeface="Helvetica 55 Roman" panose="020B0604020202020204" pitchFamily="34" charset="0"/>
              </a:rPr>
              <a:t>vehicles</a:t>
            </a:r>
            <a:endParaRPr lang="fr-FR" sz="1200" dirty="0">
              <a:solidFill>
                <a:srgbClr val="FF6600"/>
              </a:solidFill>
              <a:latin typeface="Helvetica 55 Roman" panose="020B0604020202020204" pitchFamily="34" charset="0"/>
            </a:endParaRPr>
          </a:p>
          <a:p>
            <a:r>
              <a:rPr lang="fr-FR" sz="1200" dirty="0">
                <a:solidFill>
                  <a:srgbClr val="FF6600"/>
                </a:solidFill>
                <a:latin typeface="Helvetica 55 Roman" panose="020B0604020202020204" pitchFamily="34" charset="0"/>
              </a:rPr>
              <a:t>132 arcs</a:t>
            </a:r>
          </a:p>
        </p:txBody>
      </p:sp>
      <p:pic>
        <p:nvPicPr>
          <p:cNvPr id="9218" name="Picture 2" descr="C:\Users\qvrp3307\Desktop\7B-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708792"/>
            <a:ext cx="3960440" cy="44274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9" name="Picture 3" descr="C:\Users\qvrp3307\Desktop\7B-results-1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1270" y="708792"/>
            <a:ext cx="3949822" cy="4415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66165992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qvrp3307\Desktop\C15-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584" y="572308"/>
            <a:ext cx="7819848" cy="40910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7559824" y="0"/>
            <a:ext cx="1584176" cy="93610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ZoneTexte 3"/>
          <p:cNvSpPr txBox="1"/>
          <p:nvPr/>
        </p:nvSpPr>
        <p:spPr>
          <a:xfrm>
            <a:off x="5868144" y="906"/>
            <a:ext cx="32758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fr-FR" sz="800" dirty="0">
                <a:latin typeface="Helvetica 75 Bold" panose="020B0804020202020204" pitchFamily="34" charset="0"/>
              </a:rPr>
              <a:t>  </a:t>
            </a:r>
            <a:r>
              <a:rPr lang="fr-FR" sz="800" dirty="0">
                <a:solidFill>
                  <a:schemeClr val="tx1">
                    <a:alpha val="30000"/>
                  </a:schemeClr>
                </a:solidFill>
                <a:latin typeface="Helvetica 75 Bold" panose="020B0804020202020204" pitchFamily="34" charset="0"/>
              </a:rPr>
              <a:t>I</a:t>
            </a:r>
            <a:r>
              <a:rPr lang="fr-FR" sz="800" dirty="0">
                <a:solidFill>
                  <a:srgbClr val="FF6600"/>
                </a:solidFill>
                <a:latin typeface="Helvetica 75 Bold" panose="020B0804020202020204" pitchFamily="34" charset="0"/>
              </a:rPr>
              <a:t> </a:t>
            </a:r>
            <a:r>
              <a:rPr lang="fr-FR" sz="800" dirty="0" err="1">
                <a:solidFill>
                  <a:srgbClr val="FF6600">
                    <a:alpha val="30000"/>
                  </a:srgbClr>
                </a:solidFill>
                <a:latin typeface="Helvetica 75 Bold" panose="020B0804020202020204" pitchFamily="34" charset="0"/>
              </a:rPr>
              <a:t>Problem</a:t>
            </a:r>
            <a:r>
              <a:rPr lang="fr-FR" sz="800" dirty="0">
                <a:solidFill>
                  <a:srgbClr val="FF6600">
                    <a:alpha val="30000"/>
                  </a:srgbClr>
                </a:solidFill>
                <a:latin typeface="Helvetica 75 Bold" panose="020B0804020202020204" pitchFamily="34" charset="0"/>
              </a:rPr>
              <a:t> </a:t>
            </a:r>
            <a:r>
              <a:rPr lang="fr-FR" sz="800" dirty="0" err="1">
                <a:solidFill>
                  <a:srgbClr val="FF6600">
                    <a:alpha val="30000"/>
                  </a:srgbClr>
                </a:solidFill>
                <a:latin typeface="Helvetica 75 Bold" panose="020B0804020202020204" pitchFamily="34" charset="0"/>
              </a:rPr>
              <a:t>presentation</a:t>
            </a:r>
            <a:endParaRPr lang="fr-FR" sz="800" dirty="0">
              <a:solidFill>
                <a:srgbClr val="FF6600">
                  <a:alpha val="30000"/>
                </a:srgbClr>
              </a:solidFill>
              <a:latin typeface="Helvetica 75 Bold" panose="020B0804020202020204" pitchFamily="34" charset="0"/>
            </a:endParaRPr>
          </a:p>
          <a:p>
            <a:pPr lvl="0"/>
            <a:r>
              <a:rPr lang="fr-FR" sz="800" dirty="0">
                <a:latin typeface="Helvetica 75 Bold" panose="020B0804020202020204" pitchFamily="34" charset="0"/>
              </a:rPr>
              <a:t> </a:t>
            </a:r>
            <a:r>
              <a:rPr lang="fr-FR" sz="800" dirty="0">
                <a:solidFill>
                  <a:schemeClr val="tx1">
                    <a:alpha val="30000"/>
                  </a:schemeClr>
                </a:solidFill>
                <a:latin typeface="Helvetica 75 Bold" panose="020B0804020202020204" pitchFamily="34" charset="0"/>
              </a:rPr>
              <a:t>II </a:t>
            </a:r>
            <a:r>
              <a:rPr lang="en-GB" sz="800" dirty="0">
                <a:solidFill>
                  <a:srgbClr val="FF6600">
                    <a:alpha val="30000"/>
                  </a:srgbClr>
                </a:solidFill>
                <a:latin typeface="Helvetica 75 Bold" panose="020B0804020202020204" pitchFamily="34" charset="0"/>
              </a:rPr>
              <a:t>First approach: the standard formulation</a:t>
            </a:r>
            <a:endParaRPr lang="fr-FR" sz="800" dirty="0">
              <a:solidFill>
                <a:srgbClr val="FF6600">
                  <a:alpha val="30000"/>
                </a:srgbClr>
              </a:solidFill>
              <a:latin typeface="Helvetica 75 Bold" panose="020B0804020202020204" pitchFamily="34" charset="0"/>
            </a:endParaRPr>
          </a:p>
          <a:p>
            <a:pPr lvl="0"/>
            <a:r>
              <a:rPr lang="fr-FR" sz="800" dirty="0">
                <a:solidFill>
                  <a:schemeClr val="tx1">
                    <a:alpha val="30000"/>
                  </a:schemeClr>
                </a:solidFill>
                <a:latin typeface="Helvetica 75 Bold" panose="020B0804020202020204" pitchFamily="34" charset="0"/>
              </a:rPr>
              <a:t>III</a:t>
            </a:r>
            <a:r>
              <a:rPr lang="fr-FR" sz="800" dirty="0">
                <a:latin typeface="Helvetica 75 Bold" panose="020B0804020202020204" pitchFamily="34" charset="0"/>
              </a:rPr>
              <a:t> </a:t>
            </a:r>
            <a:r>
              <a:rPr lang="fr-FR" sz="800" dirty="0">
                <a:solidFill>
                  <a:srgbClr val="FF6600">
                    <a:alpha val="30000"/>
                  </a:srgbClr>
                </a:solidFill>
                <a:latin typeface="Helvetica 75 Bold" panose="020B0804020202020204" pitchFamily="34" charset="0"/>
              </a:rPr>
              <a:t>Second </a:t>
            </a:r>
            <a:r>
              <a:rPr lang="fr-FR" sz="800" dirty="0" err="1">
                <a:solidFill>
                  <a:srgbClr val="FF6600">
                    <a:alpha val="30000"/>
                  </a:srgbClr>
                </a:solidFill>
                <a:latin typeface="Helvetica 75 Bold" panose="020B0804020202020204" pitchFamily="34" charset="0"/>
              </a:rPr>
              <a:t>approach</a:t>
            </a:r>
            <a:r>
              <a:rPr lang="fr-FR" sz="800" dirty="0">
                <a:solidFill>
                  <a:srgbClr val="FF6600">
                    <a:alpha val="30000"/>
                  </a:srgbClr>
                </a:solidFill>
                <a:latin typeface="Helvetica 75 Bold" panose="020B0804020202020204" pitchFamily="34" charset="0"/>
              </a:rPr>
              <a:t>: master-slave formulation</a:t>
            </a:r>
          </a:p>
          <a:p>
            <a:r>
              <a:rPr lang="fr-FR" sz="800" dirty="0">
                <a:solidFill>
                  <a:schemeClr val="tx1">
                    <a:alpha val="30000"/>
                  </a:schemeClr>
                </a:solidFill>
                <a:latin typeface="Helvetica 75 Bold" panose="020B0804020202020204" pitchFamily="34" charset="0"/>
              </a:rPr>
              <a:t>IV</a:t>
            </a:r>
            <a:r>
              <a:rPr lang="fr-FR" sz="800" dirty="0">
                <a:solidFill>
                  <a:srgbClr val="FF6600">
                    <a:alpha val="30000"/>
                  </a:srgbClr>
                </a:solidFill>
                <a:latin typeface="Helvetica 75 Bold" panose="020B0804020202020204" pitchFamily="34" charset="0"/>
              </a:rPr>
              <a:t> </a:t>
            </a:r>
            <a:r>
              <a:rPr lang="fr-FR" sz="800" dirty="0" err="1">
                <a:solidFill>
                  <a:srgbClr val="FF6600">
                    <a:alpha val="30000"/>
                  </a:srgbClr>
                </a:solidFill>
                <a:latin typeface="Helvetica 75 Bold" panose="020B0804020202020204" pitchFamily="34" charset="0"/>
              </a:rPr>
              <a:t>Valid</a:t>
            </a:r>
            <a:r>
              <a:rPr lang="fr-FR" sz="800" dirty="0">
                <a:solidFill>
                  <a:srgbClr val="FF6600">
                    <a:alpha val="30000"/>
                  </a:srgbClr>
                </a:solidFill>
                <a:latin typeface="Helvetica 75 Bold" panose="020B0804020202020204" pitchFamily="34" charset="0"/>
              </a:rPr>
              <a:t> </a:t>
            </a:r>
            <a:r>
              <a:rPr lang="fr-FR" sz="800" dirty="0" err="1">
                <a:solidFill>
                  <a:srgbClr val="FF6600">
                    <a:alpha val="30000"/>
                  </a:srgbClr>
                </a:solidFill>
                <a:latin typeface="Helvetica 75 Bold" panose="020B0804020202020204" pitchFamily="34" charset="0"/>
              </a:rPr>
              <a:t>inequalities</a:t>
            </a:r>
            <a:endParaRPr lang="fr-FR" sz="800" dirty="0">
              <a:solidFill>
                <a:srgbClr val="FF6600">
                  <a:alpha val="30000"/>
                </a:srgbClr>
              </a:solidFill>
              <a:latin typeface="Helvetica 75 Bold" panose="020B0804020202020204" pitchFamily="34" charset="0"/>
            </a:endParaRPr>
          </a:p>
          <a:p>
            <a:pPr lvl="0"/>
            <a:r>
              <a:rPr lang="fr-FR" sz="800" dirty="0">
                <a:latin typeface="Helvetica 75 Bold" panose="020B0804020202020204" pitchFamily="34" charset="0"/>
              </a:rPr>
              <a:t>V </a:t>
            </a:r>
            <a:r>
              <a:rPr lang="fr-FR" sz="800" dirty="0" err="1">
                <a:solidFill>
                  <a:srgbClr val="FF6600"/>
                </a:solidFill>
                <a:latin typeface="Helvetica 75 Bold" panose="020B0804020202020204" pitchFamily="34" charset="0"/>
              </a:rPr>
              <a:t>Computational</a:t>
            </a:r>
            <a:r>
              <a:rPr lang="fr-FR" sz="800" dirty="0">
                <a:solidFill>
                  <a:srgbClr val="FF6600"/>
                </a:solidFill>
                <a:latin typeface="Helvetica 75 Bold" panose="020B0804020202020204" pitchFamily="34" charset="0"/>
              </a:rPr>
              <a:t> </a:t>
            </a:r>
            <a:r>
              <a:rPr lang="fr-FR" sz="800" dirty="0" err="1">
                <a:solidFill>
                  <a:srgbClr val="FF6600"/>
                </a:solidFill>
                <a:latin typeface="Helvetica 75 Bold" panose="020B0804020202020204" pitchFamily="34" charset="0"/>
              </a:rPr>
              <a:t>results</a:t>
            </a:r>
            <a:r>
              <a:rPr lang="fr-FR" sz="800" dirty="0">
                <a:solidFill>
                  <a:srgbClr val="FF6600"/>
                </a:solidFill>
                <a:latin typeface="Helvetica 75 Bold" panose="020B0804020202020204" pitchFamily="34" charset="0"/>
              </a:rPr>
              <a:t> and conclusion</a:t>
            </a:r>
            <a:endParaRPr lang="fr-FR" sz="800" dirty="0">
              <a:solidFill>
                <a:srgbClr val="FF6600"/>
              </a:solidFill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245146" y="230043"/>
            <a:ext cx="3469219" cy="6217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defTabSz="514350">
              <a:lnSpc>
                <a:spcPct val="85000"/>
              </a:lnSpc>
              <a:spcAft>
                <a:spcPts val="0"/>
              </a:spcAft>
            </a:pPr>
            <a:r>
              <a:rPr lang="fr-FR" sz="2400" dirty="0" err="1">
                <a:solidFill>
                  <a:srgbClr val="FF6600"/>
                </a:solidFill>
                <a:latin typeface="Helvetica 75 Bold" panose="020B0804020202020204" pitchFamily="34" charset="0"/>
              </a:rPr>
              <a:t>What</a:t>
            </a:r>
            <a:r>
              <a:rPr lang="fr-FR" sz="2400" dirty="0">
                <a:solidFill>
                  <a:srgbClr val="FF6600"/>
                </a:solidFill>
                <a:latin typeface="Helvetica 75 Bold" panose="020B0804020202020204" pitchFamily="34" charset="0"/>
              </a:rPr>
              <a:t> I </a:t>
            </a:r>
            <a:r>
              <a:rPr lang="fr-FR" sz="2400" dirty="0" err="1">
                <a:solidFill>
                  <a:srgbClr val="FF6600"/>
                </a:solidFill>
                <a:latin typeface="Helvetica 75 Bold" panose="020B0804020202020204" pitchFamily="34" charset="0"/>
              </a:rPr>
              <a:t>would</a:t>
            </a:r>
            <a:r>
              <a:rPr lang="fr-FR" sz="2400" dirty="0">
                <a:solidFill>
                  <a:srgbClr val="FF6600"/>
                </a:solidFill>
                <a:latin typeface="Helvetica 75 Bold" panose="020B0804020202020204" pitchFamily="34" charset="0"/>
              </a:rPr>
              <a:t> </a:t>
            </a:r>
            <a:r>
              <a:rPr lang="fr-FR" sz="2400" dirty="0" err="1">
                <a:solidFill>
                  <a:srgbClr val="FF6600"/>
                </a:solidFill>
                <a:latin typeface="Helvetica 75 Bold" panose="020B0804020202020204" pitchFamily="34" charset="0"/>
              </a:rPr>
              <a:t>want</a:t>
            </a:r>
            <a:r>
              <a:rPr lang="fr-FR" sz="2400" dirty="0">
                <a:solidFill>
                  <a:srgbClr val="FF6600"/>
                </a:solidFill>
                <a:latin typeface="Helvetica 75 Bold" panose="020B0804020202020204" pitchFamily="34" charset="0"/>
              </a:rPr>
              <a:t> to do</a:t>
            </a:r>
          </a:p>
          <a:p>
            <a:endParaRPr lang="fr-FR" dirty="0"/>
          </a:p>
        </p:txBody>
      </p:sp>
      <p:sp>
        <p:nvSpPr>
          <p:cNvPr id="11" name="ZoneTexte 10"/>
          <p:cNvSpPr txBox="1"/>
          <p:nvPr/>
        </p:nvSpPr>
        <p:spPr>
          <a:xfrm>
            <a:off x="1092740" y="851752"/>
            <a:ext cx="93948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dirty="0">
                <a:solidFill>
                  <a:srgbClr val="FF6600"/>
                </a:solidFill>
              </a:rPr>
              <a:t>Size 3080</a:t>
            </a:r>
          </a:p>
          <a:p>
            <a:r>
              <a:rPr lang="fr-FR" sz="1200" dirty="0">
                <a:solidFill>
                  <a:srgbClr val="FF6600"/>
                </a:solidFill>
              </a:rPr>
              <a:t>11 </a:t>
            </a:r>
            <a:r>
              <a:rPr lang="fr-FR" sz="1200" dirty="0" err="1">
                <a:solidFill>
                  <a:srgbClr val="FF6600"/>
                </a:solidFill>
              </a:rPr>
              <a:t>vehicles</a:t>
            </a:r>
            <a:endParaRPr lang="fr-FR" sz="1200" dirty="0">
              <a:solidFill>
                <a:srgbClr val="FF6600"/>
              </a:solidFill>
            </a:endParaRPr>
          </a:p>
          <a:p>
            <a:r>
              <a:rPr lang="fr-FR" sz="1200" dirty="0">
                <a:solidFill>
                  <a:srgbClr val="FF6600"/>
                </a:solidFill>
              </a:rPr>
              <a:t>280 arcs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8B63082-C5BE-432A-9ED1-3AD0D21B9CD1}"/>
              </a:ext>
            </a:extLst>
          </p:cNvPr>
          <p:cNvSpPr/>
          <p:nvPr/>
        </p:nvSpPr>
        <p:spPr>
          <a:xfrm>
            <a:off x="467544" y="4644000"/>
            <a:ext cx="1187364" cy="20004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GB" sz="800" dirty="0">
                <a:solidFill>
                  <a:schemeClr val="bg2"/>
                </a:solidFill>
              </a:rPr>
              <a:t>Vehicle routing in Python</a:t>
            </a:r>
          </a:p>
        </p:txBody>
      </p:sp>
    </p:spTree>
    <p:extLst>
      <p:ext uri="{BB962C8B-B14F-4D97-AF65-F5344CB8AC3E}">
        <p14:creationId xmlns:p14="http://schemas.microsoft.com/office/powerpoint/2010/main" val="3899604557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7559824" y="0"/>
            <a:ext cx="1584176" cy="93610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ZoneTexte 3"/>
          <p:cNvSpPr txBox="1"/>
          <p:nvPr/>
        </p:nvSpPr>
        <p:spPr>
          <a:xfrm>
            <a:off x="5868144" y="906"/>
            <a:ext cx="32758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fr-FR" sz="800" dirty="0">
                <a:latin typeface="Helvetica 75 Bold" panose="020B0804020202020204" pitchFamily="34" charset="0"/>
              </a:rPr>
              <a:t>  </a:t>
            </a:r>
            <a:r>
              <a:rPr lang="fr-FR" sz="800" dirty="0">
                <a:solidFill>
                  <a:schemeClr val="tx1">
                    <a:alpha val="30000"/>
                  </a:schemeClr>
                </a:solidFill>
                <a:latin typeface="Helvetica 75 Bold" panose="020B0804020202020204" pitchFamily="34" charset="0"/>
              </a:rPr>
              <a:t>I</a:t>
            </a:r>
            <a:r>
              <a:rPr lang="fr-FR" sz="800" dirty="0">
                <a:solidFill>
                  <a:srgbClr val="FF6600"/>
                </a:solidFill>
                <a:latin typeface="Helvetica 75 Bold" panose="020B0804020202020204" pitchFamily="34" charset="0"/>
              </a:rPr>
              <a:t> </a:t>
            </a:r>
            <a:r>
              <a:rPr lang="fr-FR" sz="800" dirty="0" err="1">
                <a:solidFill>
                  <a:srgbClr val="FF6600">
                    <a:alpha val="30000"/>
                  </a:srgbClr>
                </a:solidFill>
                <a:latin typeface="Helvetica 75 Bold" panose="020B0804020202020204" pitchFamily="34" charset="0"/>
              </a:rPr>
              <a:t>Problem</a:t>
            </a:r>
            <a:r>
              <a:rPr lang="fr-FR" sz="800" dirty="0">
                <a:solidFill>
                  <a:srgbClr val="FF6600">
                    <a:alpha val="30000"/>
                  </a:srgbClr>
                </a:solidFill>
                <a:latin typeface="Helvetica 75 Bold" panose="020B0804020202020204" pitchFamily="34" charset="0"/>
              </a:rPr>
              <a:t> </a:t>
            </a:r>
            <a:r>
              <a:rPr lang="fr-FR" sz="800" dirty="0" err="1">
                <a:solidFill>
                  <a:srgbClr val="FF6600">
                    <a:alpha val="30000"/>
                  </a:srgbClr>
                </a:solidFill>
                <a:latin typeface="Helvetica 75 Bold" panose="020B0804020202020204" pitchFamily="34" charset="0"/>
              </a:rPr>
              <a:t>presentation</a:t>
            </a:r>
            <a:endParaRPr lang="fr-FR" sz="800" dirty="0">
              <a:solidFill>
                <a:srgbClr val="FF6600">
                  <a:alpha val="30000"/>
                </a:srgbClr>
              </a:solidFill>
              <a:latin typeface="Helvetica 75 Bold" panose="020B0804020202020204" pitchFamily="34" charset="0"/>
            </a:endParaRPr>
          </a:p>
          <a:p>
            <a:pPr lvl="0"/>
            <a:r>
              <a:rPr lang="fr-FR" sz="800" dirty="0">
                <a:latin typeface="Helvetica 75 Bold" panose="020B0804020202020204" pitchFamily="34" charset="0"/>
              </a:rPr>
              <a:t> </a:t>
            </a:r>
            <a:r>
              <a:rPr lang="fr-FR" sz="800" dirty="0">
                <a:solidFill>
                  <a:schemeClr val="tx1">
                    <a:alpha val="30000"/>
                  </a:schemeClr>
                </a:solidFill>
                <a:latin typeface="Helvetica 75 Bold" panose="020B0804020202020204" pitchFamily="34" charset="0"/>
              </a:rPr>
              <a:t>II </a:t>
            </a:r>
            <a:r>
              <a:rPr lang="en-GB" sz="800" dirty="0">
                <a:solidFill>
                  <a:srgbClr val="FF6600">
                    <a:alpha val="30000"/>
                  </a:srgbClr>
                </a:solidFill>
                <a:latin typeface="Helvetica 75 Bold" panose="020B0804020202020204" pitchFamily="34" charset="0"/>
              </a:rPr>
              <a:t>First approach: the standard formulation</a:t>
            </a:r>
            <a:endParaRPr lang="fr-FR" sz="800" dirty="0">
              <a:solidFill>
                <a:srgbClr val="FF6600">
                  <a:alpha val="30000"/>
                </a:srgbClr>
              </a:solidFill>
              <a:latin typeface="Helvetica 75 Bold" panose="020B0804020202020204" pitchFamily="34" charset="0"/>
            </a:endParaRPr>
          </a:p>
          <a:p>
            <a:pPr lvl="0"/>
            <a:r>
              <a:rPr lang="fr-FR" sz="800" dirty="0">
                <a:solidFill>
                  <a:schemeClr val="tx1">
                    <a:alpha val="30000"/>
                  </a:schemeClr>
                </a:solidFill>
                <a:latin typeface="Helvetica 75 Bold" panose="020B0804020202020204" pitchFamily="34" charset="0"/>
              </a:rPr>
              <a:t>III</a:t>
            </a:r>
            <a:r>
              <a:rPr lang="fr-FR" sz="800" dirty="0">
                <a:latin typeface="Helvetica 75 Bold" panose="020B0804020202020204" pitchFamily="34" charset="0"/>
              </a:rPr>
              <a:t> </a:t>
            </a:r>
            <a:r>
              <a:rPr lang="fr-FR" sz="800" dirty="0">
                <a:solidFill>
                  <a:srgbClr val="FF6600">
                    <a:alpha val="30000"/>
                  </a:srgbClr>
                </a:solidFill>
                <a:latin typeface="Helvetica 75 Bold" panose="020B0804020202020204" pitchFamily="34" charset="0"/>
              </a:rPr>
              <a:t>Second </a:t>
            </a:r>
            <a:r>
              <a:rPr lang="fr-FR" sz="800" dirty="0" err="1">
                <a:solidFill>
                  <a:srgbClr val="FF6600">
                    <a:alpha val="30000"/>
                  </a:srgbClr>
                </a:solidFill>
                <a:latin typeface="Helvetica 75 Bold" panose="020B0804020202020204" pitchFamily="34" charset="0"/>
              </a:rPr>
              <a:t>approach</a:t>
            </a:r>
            <a:r>
              <a:rPr lang="fr-FR" sz="800" dirty="0">
                <a:solidFill>
                  <a:srgbClr val="FF6600">
                    <a:alpha val="30000"/>
                  </a:srgbClr>
                </a:solidFill>
                <a:latin typeface="Helvetica 75 Bold" panose="020B0804020202020204" pitchFamily="34" charset="0"/>
              </a:rPr>
              <a:t>: master-slave formulation</a:t>
            </a:r>
          </a:p>
          <a:p>
            <a:r>
              <a:rPr lang="fr-FR" sz="800" dirty="0">
                <a:solidFill>
                  <a:schemeClr val="tx1">
                    <a:alpha val="30000"/>
                  </a:schemeClr>
                </a:solidFill>
                <a:latin typeface="Helvetica 75 Bold" panose="020B0804020202020204" pitchFamily="34" charset="0"/>
              </a:rPr>
              <a:t>IV</a:t>
            </a:r>
            <a:r>
              <a:rPr lang="fr-FR" sz="800" dirty="0">
                <a:solidFill>
                  <a:srgbClr val="FF6600">
                    <a:alpha val="30000"/>
                  </a:srgbClr>
                </a:solidFill>
                <a:latin typeface="Helvetica 75 Bold" panose="020B0804020202020204" pitchFamily="34" charset="0"/>
              </a:rPr>
              <a:t> </a:t>
            </a:r>
            <a:r>
              <a:rPr lang="fr-FR" sz="800" dirty="0" err="1">
                <a:solidFill>
                  <a:srgbClr val="FF6600">
                    <a:alpha val="30000"/>
                  </a:srgbClr>
                </a:solidFill>
                <a:latin typeface="Helvetica 75 Bold" panose="020B0804020202020204" pitchFamily="34" charset="0"/>
              </a:rPr>
              <a:t>Valid</a:t>
            </a:r>
            <a:r>
              <a:rPr lang="fr-FR" sz="800" dirty="0">
                <a:solidFill>
                  <a:srgbClr val="FF6600">
                    <a:alpha val="30000"/>
                  </a:srgbClr>
                </a:solidFill>
                <a:latin typeface="Helvetica 75 Bold" panose="020B0804020202020204" pitchFamily="34" charset="0"/>
              </a:rPr>
              <a:t> </a:t>
            </a:r>
            <a:r>
              <a:rPr lang="fr-FR" sz="800" dirty="0" err="1">
                <a:solidFill>
                  <a:srgbClr val="FF6600">
                    <a:alpha val="30000"/>
                  </a:srgbClr>
                </a:solidFill>
                <a:latin typeface="Helvetica 75 Bold" panose="020B0804020202020204" pitchFamily="34" charset="0"/>
              </a:rPr>
              <a:t>inequalities</a:t>
            </a:r>
            <a:endParaRPr lang="fr-FR" sz="800" dirty="0">
              <a:solidFill>
                <a:srgbClr val="FF6600">
                  <a:alpha val="30000"/>
                </a:srgbClr>
              </a:solidFill>
              <a:latin typeface="Helvetica 75 Bold" panose="020B0804020202020204" pitchFamily="34" charset="0"/>
            </a:endParaRPr>
          </a:p>
          <a:p>
            <a:pPr lvl="0"/>
            <a:r>
              <a:rPr lang="fr-FR" sz="800" dirty="0">
                <a:latin typeface="Helvetica 75 Bold" panose="020B0804020202020204" pitchFamily="34" charset="0"/>
              </a:rPr>
              <a:t>V </a:t>
            </a:r>
            <a:r>
              <a:rPr lang="fr-FR" sz="800" dirty="0" err="1">
                <a:solidFill>
                  <a:srgbClr val="FF6600"/>
                </a:solidFill>
                <a:latin typeface="Helvetica 75 Bold" panose="020B0804020202020204" pitchFamily="34" charset="0"/>
              </a:rPr>
              <a:t>Computational</a:t>
            </a:r>
            <a:r>
              <a:rPr lang="fr-FR" sz="800" dirty="0">
                <a:solidFill>
                  <a:srgbClr val="FF6600"/>
                </a:solidFill>
                <a:latin typeface="Helvetica 75 Bold" panose="020B0804020202020204" pitchFamily="34" charset="0"/>
              </a:rPr>
              <a:t> </a:t>
            </a:r>
            <a:r>
              <a:rPr lang="fr-FR" sz="800" dirty="0" err="1">
                <a:solidFill>
                  <a:srgbClr val="FF6600"/>
                </a:solidFill>
                <a:latin typeface="Helvetica 75 Bold" panose="020B0804020202020204" pitchFamily="34" charset="0"/>
              </a:rPr>
              <a:t>results</a:t>
            </a:r>
            <a:r>
              <a:rPr lang="fr-FR" sz="800" dirty="0">
                <a:solidFill>
                  <a:srgbClr val="FF6600"/>
                </a:solidFill>
                <a:latin typeface="Helvetica 75 Bold" panose="020B0804020202020204" pitchFamily="34" charset="0"/>
              </a:rPr>
              <a:t> and conclusion</a:t>
            </a:r>
            <a:endParaRPr lang="fr-FR" sz="800" dirty="0">
              <a:solidFill>
                <a:srgbClr val="FF6600"/>
              </a:solidFill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245146" y="230043"/>
            <a:ext cx="1710725" cy="6217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defTabSz="514350">
              <a:lnSpc>
                <a:spcPct val="85000"/>
              </a:lnSpc>
              <a:spcAft>
                <a:spcPts val="0"/>
              </a:spcAft>
            </a:pPr>
            <a:r>
              <a:rPr lang="en-GB" sz="2400">
                <a:solidFill>
                  <a:srgbClr val="FF6600"/>
                </a:solidFill>
                <a:latin typeface="Helvetica 75 Bold" panose="020B0804020202020204" pitchFamily="34" charset="0"/>
              </a:rPr>
              <a:t>Conclusion</a:t>
            </a:r>
          </a:p>
          <a:p>
            <a:endParaRPr lang="en-GB"/>
          </a:p>
        </p:txBody>
      </p:sp>
      <p:sp>
        <p:nvSpPr>
          <p:cNvPr id="8" name="ZoneTexte 7"/>
          <p:cNvSpPr txBox="1"/>
          <p:nvPr/>
        </p:nvSpPr>
        <p:spPr>
          <a:xfrm>
            <a:off x="467543" y="1143133"/>
            <a:ext cx="311816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>
                <a:solidFill>
                  <a:srgbClr val="FF6600"/>
                </a:solidFill>
                <a:latin typeface="Helvetica 55 Roman" panose="020B0604020202020204" pitchFamily="34" charset="0"/>
              </a:rPr>
              <a:t>Both approaches are complementary</a:t>
            </a:r>
          </a:p>
        </p:txBody>
      </p:sp>
      <p:sp>
        <p:nvSpPr>
          <p:cNvPr id="9" name="ZoneTexte 8"/>
          <p:cNvSpPr txBox="1"/>
          <p:nvPr/>
        </p:nvSpPr>
        <p:spPr>
          <a:xfrm>
            <a:off x="467543" y="1818183"/>
            <a:ext cx="320927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solidFill>
                  <a:srgbClr val="FF6600"/>
                </a:solidFill>
                <a:latin typeface="Helvetica 55 Roman" panose="020B0604020202020204" pitchFamily="34" charset="0"/>
              </a:rPr>
              <a:t>A lot of improvements are yet possible</a:t>
            </a:r>
          </a:p>
        </p:txBody>
      </p:sp>
      <p:sp>
        <p:nvSpPr>
          <p:cNvPr id="2" name="ZoneTexte 1"/>
          <p:cNvSpPr txBox="1"/>
          <p:nvPr/>
        </p:nvSpPr>
        <p:spPr>
          <a:xfrm>
            <a:off x="971599" y="2253039"/>
            <a:ext cx="2879314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latin typeface="Helvetica 55 Roman" panose="020B0604020202020204" pitchFamily="34" charset="0"/>
              </a:rPr>
              <a:t>-Adding other valid inequalities</a:t>
            </a:r>
          </a:p>
          <a:p>
            <a:r>
              <a:rPr lang="en-GB" dirty="0">
                <a:latin typeface="Helvetica 55 Roman" panose="020B0604020202020204" pitchFamily="34" charset="0"/>
              </a:rPr>
              <a:t>-Creating a mixed approach</a:t>
            </a:r>
          </a:p>
          <a:p>
            <a:r>
              <a:rPr lang="en-GB" dirty="0">
                <a:latin typeface="Helvetica 55 Roman" panose="020B0604020202020204" pitchFamily="34" charset="0"/>
              </a:rPr>
              <a:t>-Changing the branching methods</a:t>
            </a:r>
          </a:p>
        </p:txBody>
      </p:sp>
      <p:sp>
        <p:nvSpPr>
          <p:cNvPr id="10" name="ZoneTexte 9"/>
          <p:cNvSpPr txBox="1"/>
          <p:nvPr/>
        </p:nvSpPr>
        <p:spPr>
          <a:xfrm>
            <a:off x="467544" y="3147814"/>
            <a:ext cx="736611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solidFill>
                  <a:srgbClr val="FF6600"/>
                </a:solidFill>
                <a:latin typeface="Helvetica 55 Roman" panose="020B0604020202020204" pitchFamily="34" charset="0"/>
              </a:rPr>
              <a:t>At the end of the internship, the algorithm solved 400-size problems in less than 5 minutes </a:t>
            </a:r>
          </a:p>
        </p:txBody>
      </p:sp>
      <p:sp>
        <p:nvSpPr>
          <p:cNvPr id="12" name="ZoneTexte 11"/>
          <p:cNvSpPr txBox="1"/>
          <p:nvPr/>
        </p:nvSpPr>
        <p:spPr>
          <a:xfrm>
            <a:off x="467543" y="3828277"/>
            <a:ext cx="403180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solidFill>
                  <a:srgbClr val="FF6600"/>
                </a:solidFill>
                <a:latin typeface="Helvetica 55 Roman" panose="020B0604020202020204" pitchFamily="34" charset="0"/>
              </a:rPr>
              <a:t>This code is now included in an Orange project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2173080-F7F5-4624-8FA2-906847F333FB}"/>
              </a:ext>
            </a:extLst>
          </p:cNvPr>
          <p:cNvSpPr/>
          <p:nvPr/>
        </p:nvSpPr>
        <p:spPr>
          <a:xfrm>
            <a:off x="467544" y="4644000"/>
            <a:ext cx="1187364" cy="20004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GB" sz="800" dirty="0">
                <a:solidFill>
                  <a:schemeClr val="bg2"/>
                </a:solidFill>
              </a:rPr>
              <a:t>Vehicle routing in Python</a:t>
            </a:r>
          </a:p>
        </p:txBody>
      </p:sp>
    </p:spTree>
    <p:extLst>
      <p:ext uri="{BB962C8B-B14F-4D97-AF65-F5344CB8AC3E}">
        <p14:creationId xmlns:p14="http://schemas.microsoft.com/office/powerpoint/2010/main" val="1354538404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2" grpId="0"/>
      <p:bldP spid="10" grpId="0"/>
      <p:bldP spid="12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251520" y="222310"/>
            <a:ext cx="5184433" cy="7001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defTabSz="514350">
              <a:lnSpc>
                <a:spcPct val="85000"/>
              </a:lnSpc>
              <a:spcAft>
                <a:spcPts val="0"/>
              </a:spcAft>
            </a:pPr>
            <a:r>
              <a:rPr lang="fr-FR" sz="3000" dirty="0" err="1">
                <a:solidFill>
                  <a:srgbClr val="FF6600"/>
                </a:solidFill>
                <a:latin typeface="Helvetica 75 Bold" panose="020B0804020202020204" pitchFamily="34" charset="0"/>
              </a:rPr>
              <a:t>Thank</a:t>
            </a:r>
            <a:r>
              <a:rPr lang="fr-FR" sz="3000" dirty="0">
                <a:solidFill>
                  <a:srgbClr val="FF6600"/>
                </a:solidFill>
                <a:latin typeface="Helvetica 75 Bold" panose="020B0804020202020204" pitchFamily="34" charset="0"/>
              </a:rPr>
              <a:t> </a:t>
            </a:r>
            <a:r>
              <a:rPr lang="fr-FR" sz="3000" dirty="0" err="1">
                <a:solidFill>
                  <a:srgbClr val="FF6600"/>
                </a:solidFill>
                <a:latin typeface="Helvetica 75 Bold" panose="020B0804020202020204" pitchFamily="34" charset="0"/>
              </a:rPr>
              <a:t>you</a:t>
            </a:r>
            <a:r>
              <a:rPr lang="fr-FR" sz="3000" dirty="0">
                <a:solidFill>
                  <a:srgbClr val="FF6600"/>
                </a:solidFill>
                <a:latin typeface="Helvetica 75 Bold" panose="020B0804020202020204" pitchFamily="34" charset="0"/>
              </a:rPr>
              <a:t> for </a:t>
            </a:r>
            <a:r>
              <a:rPr lang="fr-FR" sz="3000" dirty="0" err="1">
                <a:solidFill>
                  <a:srgbClr val="FF6600"/>
                </a:solidFill>
                <a:latin typeface="Helvetica 75 Bold" panose="020B0804020202020204" pitchFamily="34" charset="0"/>
              </a:rPr>
              <a:t>your</a:t>
            </a:r>
            <a:r>
              <a:rPr lang="fr-FR" sz="3000" dirty="0">
                <a:solidFill>
                  <a:srgbClr val="FF6600"/>
                </a:solidFill>
                <a:latin typeface="Helvetica 75 Bold" panose="020B0804020202020204" pitchFamily="34" charset="0"/>
              </a:rPr>
              <a:t> attention !</a:t>
            </a:r>
          </a:p>
          <a:p>
            <a:endParaRPr lang="fr-FR" dirty="0"/>
          </a:p>
        </p:txBody>
      </p:sp>
      <p:sp>
        <p:nvSpPr>
          <p:cNvPr id="6" name="Rectangle 5"/>
          <p:cNvSpPr/>
          <p:nvPr/>
        </p:nvSpPr>
        <p:spPr>
          <a:xfrm>
            <a:off x="7544792" y="104354"/>
            <a:ext cx="1584176" cy="93610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8" name="Picture 3" descr="C:\Users\qvrp3307\Desktop\7B-results-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094" y="699542"/>
            <a:ext cx="6193258" cy="44439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DC54A9B7-8199-4A3B-B006-6DA501A5C397}"/>
              </a:ext>
            </a:extLst>
          </p:cNvPr>
          <p:cNvSpPr/>
          <p:nvPr/>
        </p:nvSpPr>
        <p:spPr>
          <a:xfrm>
            <a:off x="467544" y="4644000"/>
            <a:ext cx="1187364" cy="20004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GB" sz="800" dirty="0">
                <a:solidFill>
                  <a:schemeClr val="bg2"/>
                </a:solidFill>
              </a:rPr>
              <a:t>Vehicle routing in Python</a:t>
            </a:r>
          </a:p>
        </p:txBody>
      </p:sp>
    </p:spTree>
    <p:extLst>
      <p:ext uri="{BB962C8B-B14F-4D97-AF65-F5344CB8AC3E}">
        <p14:creationId xmlns:p14="http://schemas.microsoft.com/office/powerpoint/2010/main" val="33317085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7559824" y="0"/>
            <a:ext cx="1584176" cy="93610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ZoneTexte 3"/>
          <p:cNvSpPr txBox="1"/>
          <p:nvPr/>
        </p:nvSpPr>
        <p:spPr>
          <a:xfrm>
            <a:off x="5868144" y="906"/>
            <a:ext cx="32758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fr-FR" sz="800" dirty="0">
                <a:latin typeface="Helvetica 75 Bold" panose="020B0804020202020204" pitchFamily="34" charset="0"/>
              </a:rPr>
              <a:t>  I</a:t>
            </a:r>
            <a:r>
              <a:rPr lang="fr-FR" sz="800" dirty="0">
                <a:solidFill>
                  <a:srgbClr val="FF6600"/>
                </a:solidFill>
                <a:latin typeface="Helvetica 75 Bold" panose="020B0804020202020204" pitchFamily="34" charset="0"/>
              </a:rPr>
              <a:t> </a:t>
            </a:r>
            <a:r>
              <a:rPr lang="fr-FR" sz="800" dirty="0" err="1">
                <a:solidFill>
                  <a:srgbClr val="FF6600"/>
                </a:solidFill>
                <a:latin typeface="Helvetica 75 Bold" panose="020B0804020202020204" pitchFamily="34" charset="0"/>
              </a:rPr>
              <a:t>Problem</a:t>
            </a:r>
            <a:r>
              <a:rPr lang="fr-FR" sz="800" dirty="0">
                <a:solidFill>
                  <a:srgbClr val="FF6600"/>
                </a:solidFill>
                <a:latin typeface="Helvetica 75 Bold" panose="020B0804020202020204" pitchFamily="34" charset="0"/>
              </a:rPr>
              <a:t> </a:t>
            </a:r>
            <a:r>
              <a:rPr lang="fr-FR" sz="800" dirty="0" err="1">
                <a:solidFill>
                  <a:srgbClr val="FF6600"/>
                </a:solidFill>
                <a:latin typeface="Helvetica 75 Bold" panose="020B0804020202020204" pitchFamily="34" charset="0"/>
              </a:rPr>
              <a:t>presentation</a:t>
            </a:r>
            <a:endParaRPr lang="fr-FR" sz="800" dirty="0">
              <a:solidFill>
                <a:srgbClr val="FF6600"/>
              </a:solidFill>
              <a:latin typeface="Helvetica 75 Bold" panose="020B0804020202020204" pitchFamily="34" charset="0"/>
            </a:endParaRPr>
          </a:p>
          <a:p>
            <a:pPr lvl="0"/>
            <a:r>
              <a:rPr lang="fr-FR" sz="800" dirty="0">
                <a:solidFill>
                  <a:schemeClr val="tx1">
                    <a:alpha val="30000"/>
                  </a:schemeClr>
                </a:solidFill>
                <a:latin typeface="Helvetica 75 Bold" panose="020B0804020202020204" pitchFamily="34" charset="0"/>
              </a:rPr>
              <a:t> II </a:t>
            </a:r>
            <a:r>
              <a:rPr lang="en-GB" sz="800" dirty="0">
                <a:solidFill>
                  <a:srgbClr val="FF6600">
                    <a:alpha val="30000"/>
                  </a:srgbClr>
                </a:solidFill>
                <a:latin typeface="Helvetica 75 Bold" panose="020B0804020202020204" pitchFamily="34" charset="0"/>
              </a:rPr>
              <a:t>First approach: the standard formulation</a:t>
            </a:r>
            <a:endParaRPr lang="fr-FR" sz="800" dirty="0">
              <a:solidFill>
                <a:srgbClr val="FF6600">
                  <a:alpha val="30000"/>
                </a:srgbClr>
              </a:solidFill>
              <a:latin typeface="Helvetica 75 Bold" panose="020B0804020202020204" pitchFamily="34" charset="0"/>
            </a:endParaRPr>
          </a:p>
          <a:p>
            <a:pPr lvl="0"/>
            <a:r>
              <a:rPr lang="fr-FR" sz="800" dirty="0">
                <a:solidFill>
                  <a:schemeClr val="tx1">
                    <a:alpha val="30000"/>
                  </a:schemeClr>
                </a:solidFill>
                <a:latin typeface="Helvetica 75 Bold" panose="020B0804020202020204" pitchFamily="34" charset="0"/>
              </a:rPr>
              <a:t>III</a:t>
            </a:r>
            <a:r>
              <a:rPr lang="fr-FR" sz="800" dirty="0">
                <a:latin typeface="Helvetica 75 Bold" panose="020B0804020202020204" pitchFamily="34" charset="0"/>
              </a:rPr>
              <a:t> </a:t>
            </a:r>
            <a:r>
              <a:rPr lang="fr-FR" sz="800" dirty="0">
                <a:solidFill>
                  <a:srgbClr val="FF6600">
                    <a:alpha val="30000"/>
                  </a:srgbClr>
                </a:solidFill>
                <a:latin typeface="Helvetica 75 Bold" panose="020B0804020202020204" pitchFamily="34" charset="0"/>
              </a:rPr>
              <a:t>Second </a:t>
            </a:r>
            <a:r>
              <a:rPr lang="fr-FR" sz="800" dirty="0" err="1">
                <a:solidFill>
                  <a:srgbClr val="FF6600">
                    <a:alpha val="30000"/>
                  </a:srgbClr>
                </a:solidFill>
                <a:latin typeface="Helvetica 75 Bold" panose="020B0804020202020204" pitchFamily="34" charset="0"/>
              </a:rPr>
              <a:t>approach</a:t>
            </a:r>
            <a:r>
              <a:rPr lang="fr-FR" sz="800" dirty="0">
                <a:solidFill>
                  <a:srgbClr val="FF6600">
                    <a:alpha val="30000"/>
                  </a:srgbClr>
                </a:solidFill>
                <a:latin typeface="Helvetica 75 Bold" panose="020B0804020202020204" pitchFamily="34" charset="0"/>
              </a:rPr>
              <a:t>: master-slave formulation</a:t>
            </a:r>
          </a:p>
          <a:p>
            <a:pPr lvl="0"/>
            <a:r>
              <a:rPr lang="fr-FR" sz="800" dirty="0">
                <a:solidFill>
                  <a:schemeClr val="tx1">
                    <a:alpha val="30000"/>
                  </a:schemeClr>
                </a:solidFill>
                <a:latin typeface="Helvetica 75 Bold" panose="020B0804020202020204" pitchFamily="34" charset="0"/>
              </a:rPr>
              <a:t>IV</a:t>
            </a:r>
            <a:r>
              <a:rPr lang="fr-FR" sz="800" dirty="0">
                <a:solidFill>
                  <a:srgbClr val="FF6600">
                    <a:alpha val="30000"/>
                  </a:srgbClr>
                </a:solidFill>
                <a:latin typeface="Helvetica 75 Bold" panose="020B0804020202020204" pitchFamily="34" charset="0"/>
              </a:rPr>
              <a:t> </a:t>
            </a:r>
            <a:r>
              <a:rPr lang="fr-FR" sz="800" dirty="0" err="1">
                <a:solidFill>
                  <a:srgbClr val="FF6600">
                    <a:alpha val="30000"/>
                  </a:srgbClr>
                </a:solidFill>
                <a:latin typeface="Helvetica 75 Bold" panose="020B0804020202020204" pitchFamily="34" charset="0"/>
              </a:rPr>
              <a:t>Valid</a:t>
            </a:r>
            <a:r>
              <a:rPr lang="fr-FR" sz="800" dirty="0">
                <a:solidFill>
                  <a:srgbClr val="FF6600">
                    <a:alpha val="30000"/>
                  </a:srgbClr>
                </a:solidFill>
                <a:latin typeface="Helvetica 75 Bold" panose="020B0804020202020204" pitchFamily="34" charset="0"/>
              </a:rPr>
              <a:t> </a:t>
            </a:r>
            <a:r>
              <a:rPr lang="fr-FR" sz="800" dirty="0" err="1">
                <a:solidFill>
                  <a:srgbClr val="FF6600">
                    <a:alpha val="30000"/>
                  </a:srgbClr>
                </a:solidFill>
                <a:latin typeface="Helvetica 75 Bold" panose="020B0804020202020204" pitchFamily="34" charset="0"/>
              </a:rPr>
              <a:t>inequalities</a:t>
            </a:r>
            <a:endParaRPr lang="fr-FR" sz="800" dirty="0">
              <a:solidFill>
                <a:srgbClr val="FF6600">
                  <a:alpha val="30000"/>
                </a:srgbClr>
              </a:solidFill>
              <a:latin typeface="Helvetica 75 Bold" panose="020B0804020202020204" pitchFamily="34" charset="0"/>
            </a:endParaRPr>
          </a:p>
          <a:p>
            <a:pPr lvl="0"/>
            <a:r>
              <a:rPr lang="fr-FR" sz="800" dirty="0">
                <a:solidFill>
                  <a:schemeClr val="tx1">
                    <a:alpha val="30000"/>
                  </a:schemeClr>
                </a:solidFill>
                <a:latin typeface="Helvetica 75 Bold" panose="020B0804020202020204" pitchFamily="34" charset="0"/>
              </a:rPr>
              <a:t>V</a:t>
            </a:r>
            <a:r>
              <a:rPr lang="fr-FR" sz="800" dirty="0">
                <a:latin typeface="Helvetica 75 Bold" panose="020B0804020202020204" pitchFamily="34" charset="0"/>
              </a:rPr>
              <a:t> </a:t>
            </a:r>
            <a:r>
              <a:rPr lang="fr-FR" sz="800" dirty="0" err="1">
                <a:solidFill>
                  <a:srgbClr val="FF6600">
                    <a:alpha val="30000"/>
                  </a:srgbClr>
                </a:solidFill>
                <a:latin typeface="Helvetica 75 Bold" panose="020B0804020202020204" pitchFamily="34" charset="0"/>
              </a:rPr>
              <a:t>Computational</a:t>
            </a:r>
            <a:r>
              <a:rPr lang="fr-FR" sz="800" dirty="0">
                <a:solidFill>
                  <a:srgbClr val="FF6600">
                    <a:alpha val="30000"/>
                  </a:srgbClr>
                </a:solidFill>
                <a:latin typeface="Helvetica 75 Bold" panose="020B0804020202020204" pitchFamily="34" charset="0"/>
              </a:rPr>
              <a:t> </a:t>
            </a:r>
            <a:r>
              <a:rPr lang="fr-FR" sz="800" dirty="0" err="1">
                <a:solidFill>
                  <a:srgbClr val="FF6600">
                    <a:alpha val="30000"/>
                  </a:srgbClr>
                </a:solidFill>
                <a:latin typeface="Helvetica 75 Bold" panose="020B0804020202020204" pitchFamily="34" charset="0"/>
              </a:rPr>
              <a:t>results</a:t>
            </a:r>
            <a:r>
              <a:rPr lang="fr-FR" sz="800" dirty="0">
                <a:solidFill>
                  <a:srgbClr val="FF6600">
                    <a:alpha val="30000"/>
                  </a:srgbClr>
                </a:solidFill>
                <a:latin typeface="Helvetica 75 Bold" panose="020B0804020202020204" pitchFamily="34" charset="0"/>
              </a:rPr>
              <a:t> and conclusion</a:t>
            </a:r>
            <a:endParaRPr lang="fr-FR" sz="800" dirty="0">
              <a:solidFill>
                <a:srgbClr val="FF6600">
                  <a:alpha val="30000"/>
                </a:srgbClr>
              </a:solidFill>
            </a:endParaRPr>
          </a:p>
        </p:txBody>
      </p:sp>
      <p:pic>
        <p:nvPicPr>
          <p:cNvPr id="1026" name="Picture 2" descr="C:\Users\qvrp3307\Desktop\financer-vehicules-pro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4609" y="1491630"/>
            <a:ext cx="5331917" cy="1666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ZoneTexte 6"/>
          <p:cNvSpPr txBox="1"/>
          <p:nvPr/>
        </p:nvSpPr>
        <p:spPr>
          <a:xfrm>
            <a:off x="245146" y="230043"/>
            <a:ext cx="2908168" cy="6217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defTabSz="514350">
              <a:lnSpc>
                <a:spcPct val="85000"/>
              </a:lnSpc>
              <a:spcAft>
                <a:spcPts val="0"/>
              </a:spcAft>
            </a:pPr>
            <a:r>
              <a:rPr lang="en-GB" sz="2400" dirty="0">
                <a:solidFill>
                  <a:srgbClr val="FF6600"/>
                </a:solidFill>
                <a:latin typeface="Helvetica 75 Bold" panose="020B0804020202020204" pitchFamily="34" charset="0"/>
              </a:rPr>
              <a:t>Problem description</a:t>
            </a:r>
          </a:p>
          <a:p>
            <a:endParaRPr lang="en-GB" dirty="0"/>
          </a:p>
        </p:txBody>
      </p:sp>
      <p:sp>
        <p:nvSpPr>
          <p:cNvPr id="3" name="ZoneTexte 2"/>
          <p:cNvSpPr txBox="1"/>
          <p:nvPr/>
        </p:nvSpPr>
        <p:spPr>
          <a:xfrm>
            <a:off x="3779912" y="1119927"/>
            <a:ext cx="147963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latin typeface="Helvetica 55 Roman" panose="020B0604020202020204" pitchFamily="34" charset="0"/>
              </a:rPr>
              <a:t>A set of </a:t>
            </a:r>
            <a:r>
              <a:rPr lang="fr-FR" dirty="0" err="1">
                <a:latin typeface="Helvetica 55 Roman" panose="020B0604020202020204" pitchFamily="34" charset="0"/>
              </a:rPr>
              <a:t>vehicles</a:t>
            </a:r>
            <a:endParaRPr lang="fr-FR" dirty="0">
              <a:latin typeface="Helvetica 55 Roman" panose="020B0604020202020204" pitchFamily="34" charset="0"/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2523712" y="3375667"/>
            <a:ext cx="178606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latin typeface="Helvetica 55 Roman" panose="020B0604020202020204" pitchFamily="34" charset="0"/>
              </a:rPr>
              <a:t>Streets to </a:t>
            </a:r>
            <a:r>
              <a:rPr lang="fr-FR" dirty="0" err="1">
                <a:latin typeface="Helvetica 55 Roman" panose="020B0604020202020204" pitchFamily="34" charset="0"/>
              </a:rPr>
              <a:t>be</a:t>
            </a:r>
            <a:r>
              <a:rPr lang="fr-FR" dirty="0">
                <a:latin typeface="Helvetica 55 Roman" panose="020B0604020202020204" pitchFamily="34" charset="0"/>
              </a:rPr>
              <a:t> </a:t>
            </a:r>
            <a:r>
              <a:rPr lang="fr-FR" dirty="0" err="1">
                <a:latin typeface="Helvetica 55 Roman" panose="020B0604020202020204" pitchFamily="34" charset="0"/>
              </a:rPr>
              <a:t>served</a:t>
            </a:r>
            <a:endParaRPr lang="fr-FR" dirty="0">
              <a:latin typeface="Helvetica 55 Roman" panose="020B0604020202020204" pitchFamily="34" charset="0"/>
            </a:endParaRPr>
          </a:p>
        </p:txBody>
      </p:sp>
      <p:sp>
        <p:nvSpPr>
          <p:cNvPr id="10" name="ZoneTexte 9"/>
          <p:cNvSpPr txBox="1"/>
          <p:nvPr/>
        </p:nvSpPr>
        <p:spPr>
          <a:xfrm>
            <a:off x="4834223" y="3375668"/>
            <a:ext cx="146867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latin typeface="Helvetica 55 Roman" panose="020B0604020202020204" pitchFamily="34" charset="0"/>
              </a:rPr>
              <a:t>Limited </a:t>
            </a:r>
            <a:r>
              <a:rPr lang="fr-FR" dirty="0" err="1">
                <a:latin typeface="Helvetica 55 Roman" panose="020B0604020202020204" pitchFamily="34" charset="0"/>
              </a:rPr>
              <a:t>capacity</a:t>
            </a:r>
            <a:endParaRPr lang="fr-FR" dirty="0">
              <a:latin typeface="Helvetica 55 Roman" panose="020B0604020202020204" pitchFamily="34" charset="0"/>
            </a:endParaRPr>
          </a:p>
        </p:txBody>
      </p:sp>
      <p:sp>
        <p:nvSpPr>
          <p:cNvPr id="11" name="ZoneTexte 10"/>
          <p:cNvSpPr txBox="1"/>
          <p:nvPr/>
        </p:nvSpPr>
        <p:spPr>
          <a:xfrm>
            <a:off x="2558600" y="4155926"/>
            <a:ext cx="406393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latin typeface="Helvetica 55 Roman" panose="020B0604020202020204" pitchFamily="34" charset="0"/>
              </a:rPr>
              <a:t>How to serve </a:t>
            </a:r>
            <a:r>
              <a:rPr lang="fr-FR" dirty="0" err="1">
                <a:latin typeface="Helvetica 55 Roman" panose="020B0604020202020204" pitchFamily="34" charset="0"/>
              </a:rPr>
              <a:t>every</a:t>
            </a:r>
            <a:r>
              <a:rPr lang="fr-FR" dirty="0">
                <a:latin typeface="Helvetica 55 Roman" panose="020B0604020202020204" pitchFamily="34" charset="0"/>
              </a:rPr>
              <a:t> </a:t>
            </a:r>
            <a:r>
              <a:rPr lang="fr-FR" dirty="0" err="1">
                <a:latin typeface="Helvetica 55 Roman" panose="020B0604020202020204" pitchFamily="34" charset="0"/>
              </a:rPr>
              <a:t>street</a:t>
            </a:r>
            <a:r>
              <a:rPr lang="fr-FR" dirty="0">
                <a:latin typeface="Helvetica 55 Roman" panose="020B0604020202020204" pitchFamily="34" charset="0"/>
              </a:rPr>
              <a:t> in a minimum of time ?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DD46C88-EDC9-4733-93BA-A65C7601135E}"/>
              </a:ext>
            </a:extLst>
          </p:cNvPr>
          <p:cNvSpPr/>
          <p:nvPr/>
        </p:nvSpPr>
        <p:spPr>
          <a:xfrm>
            <a:off x="467544" y="4644000"/>
            <a:ext cx="1187364" cy="20004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GB" sz="800" dirty="0">
                <a:solidFill>
                  <a:schemeClr val="bg2"/>
                </a:solidFill>
              </a:rPr>
              <a:t>Vehicle routing in Python</a:t>
            </a:r>
          </a:p>
        </p:txBody>
      </p:sp>
    </p:spTree>
    <p:extLst>
      <p:ext uri="{BB962C8B-B14F-4D97-AF65-F5344CB8AC3E}">
        <p14:creationId xmlns:p14="http://schemas.microsoft.com/office/powerpoint/2010/main" val="3639838853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8" grpId="0"/>
      <p:bldP spid="10" grpId="0"/>
      <p:bldP spid="1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7559824" y="0"/>
            <a:ext cx="1584176" cy="93610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ZoneTexte 1"/>
          <p:cNvSpPr txBox="1"/>
          <p:nvPr/>
        </p:nvSpPr>
        <p:spPr>
          <a:xfrm>
            <a:off x="827584" y="3076395"/>
            <a:ext cx="36004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err="1">
                <a:solidFill>
                  <a:srgbClr val="FF6600"/>
                </a:solidFill>
                <a:latin typeface="Helvetica 55 Roman" panose="020B0604020202020204" pitchFamily="34" charset="0"/>
              </a:rPr>
              <a:t>External</a:t>
            </a:r>
            <a:r>
              <a:rPr lang="fr-FR" dirty="0">
                <a:solidFill>
                  <a:srgbClr val="FF6600"/>
                </a:solidFill>
                <a:latin typeface="Helvetica 55 Roman" panose="020B0604020202020204" pitchFamily="34" charset="0"/>
              </a:rPr>
              <a:t> </a:t>
            </a:r>
            <a:r>
              <a:rPr lang="fr-FR" dirty="0" err="1">
                <a:solidFill>
                  <a:srgbClr val="FF6600"/>
                </a:solidFill>
                <a:latin typeface="Helvetica 55 Roman" panose="020B0604020202020204" pitchFamily="34" charset="0"/>
              </a:rPr>
              <a:t>problems</a:t>
            </a:r>
            <a:r>
              <a:rPr lang="fr-FR" dirty="0">
                <a:solidFill>
                  <a:srgbClr val="FF6600"/>
                </a:solidFill>
                <a:latin typeface="Helvetica 55 Roman" panose="020B0604020202020204" pitchFamily="34" charset="0"/>
              </a:rPr>
              <a:t> (clients)</a:t>
            </a:r>
          </a:p>
          <a:p>
            <a:endParaRPr lang="fr-FR" dirty="0">
              <a:solidFill>
                <a:srgbClr val="FF6600"/>
              </a:solidFill>
              <a:latin typeface="Helvetica 55 Roman" panose="020B0604020202020204" pitchFamily="34" charset="0"/>
            </a:endParaRPr>
          </a:p>
          <a:p>
            <a:r>
              <a:rPr lang="fr-FR" dirty="0">
                <a:latin typeface="Helvetica 55 Roman" panose="020B0604020202020204" pitchFamily="34" charset="0"/>
              </a:rPr>
              <a:t>-</a:t>
            </a:r>
            <a:r>
              <a:rPr lang="fr-FR" dirty="0" err="1">
                <a:latin typeface="Helvetica 55 Roman" panose="020B0604020202020204" pitchFamily="34" charset="0"/>
              </a:rPr>
              <a:t>Various</a:t>
            </a:r>
            <a:r>
              <a:rPr lang="fr-FR" dirty="0">
                <a:latin typeface="Helvetica 55 Roman" panose="020B0604020202020204" pitchFamily="34" charset="0"/>
              </a:rPr>
              <a:t> </a:t>
            </a:r>
            <a:r>
              <a:rPr lang="fr-FR" dirty="0" err="1">
                <a:latin typeface="Helvetica 55 Roman" panose="020B0604020202020204" pitchFamily="34" charset="0"/>
              </a:rPr>
              <a:t>problems</a:t>
            </a:r>
            <a:r>
              <a:rPr lang="fr-FR" dirty="0">
                <a:latin typeface="Helvetica 55 Roman" panose="020B0604020202020204" pitchFamily="34" charset="0"/>
              </a:rPr>
              <a:t> (</a:t>
            </a:r>
            <a:r>
              <a:rPr lang="fr-FR" dirty="0" err="1">
                <a:latin typeface="Helvetica 55 Roman" panose="020B0604020202020204" pitchFamily="34" charset="0"/>
              </a:rPr>
              <a:t>eg</a:t>
            </a:r>
            <a:r>
              <a:rPr lang="fr-FR" dirty="0">
                <a:latin typeface="Helvetica 55 Roman" panose="020B0604020202020204" pitchFamily="34" charset="0"/>
              </a:rPr>
              <a:t>: </a:t>
            </a:r>
            <a:r>
              <a:rPr lang="fr-FR" dirty="0" err="1">
                <a:latin typeface="Helvetica 55 Roman" panose="020B0604020202020204" pitchFamily="34" charset="0"/>
              </a:rPr>
              <a:t>waste</a:t>
            </a:r>
            <a:r>
              <a:rPr lang="fr-FR" dirty="0">
                <a:latin typeface="Helvetica 55 Roman" panose="020B0604020202020204" pitchFamily="34" charset="0"/>
              </a:rPr>
              <a:t> collection)</a:t>
            </a:r>
          </a:p>
        </p:txBody>
      </p:sp>
      <p:sp>
        <p:nvSpPr>
          <p:cNvPr id="4" name="ZoneTexte 3"/>
          <p:cNvSpPr txBox="1"/>
          <p:nvPr/>
        </p:nvSpPr>
        <p:spPr>
          <a:xfrm>
            <a:off x="5868144" y="906"/>
            <a:ext cx="32758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fr-FR" sz="800" dirty="0">
                <a:latin typeface="Helvetica 75 Bold" panose="020B0804020202020204" pitchFamily="34" charset="0"/>
              </a:rPr>
              <a:t>  I</a:t>
            </a:r>
            <a:r>
              <a:rPr lang="fr-FR" sz="800" dirty="0">
                <a:solidFill>
                  <a:srgbClr val="FF6600"/>
                </a:solidFill>
                <a:latin typeface="Helvetica 75 Bold" panose="020B0804020202020204" pitchFamily="34" charset="0"/>
              </a:rPr>
              <a:t> </a:t>
            </a:r>
            <a:r>
              <a:rPr lang="fr-FR" sz="800" dirty="0" err="1">
                <a:solidFill>
                  <a:srgbClr val="FF6600"/>
                </a:solidFill>
                <a:latin typeface="Helvetica 75 Bold" panose="020B0804020202020204" pitchFamily="34" charset="0"/>
              </a:rPr>
              <a:t>Problem</a:t>
            </a:r>
            <a:r>
              <a:rPr lang="fr-FR" sz="800" dirty="0">
                <a:solidFill>
                  <a:srgbClr val="FF6600"/>
                </a:solidFill>
                <a:latin typeface="Helvetica 75 Bold" panose="020B0804020202020204" pitchFamily="34" charset="0"/>
              </a:rPr>
              <a:t> </a:t>
            </a:r>
            <a:r>
              <a:rPr lang="fr-FR" sz="800" dirty="0" err="1">
                <a:solidFill>
                  <a:srgbClr val="FF6600"/>
                </a:solidFill>
                <a:latin typeface="Helvetica 75 Bold" panose="020B0804020202020204" pitchFamily="34" charset="0"/>
              </a:rPr>
              <a:t>presentation</a:t>
            </a:r>
            <a:endParaRPr lang="fr-FR" sz="800" dirty="0">
              <a:solidFill>
                <a:srgbClr val="FF6600"/>
              </a:solidFill>
              <a:latin typeface="Helvetica 75 Bold" panose="020B0804020202020204" pitchFamily="34" charset="0"/>
            </a:endParaRPr>
          </a:p>
          <a:p>
            <a:pPr lvl="0"/>
            <a:r>
              <a:rPr lang="fr-FR" sz="800" dirty="0">
                <a:solidFill>
                  <a:schemeClr val="tx1">
                    <a:alpha val="30000"/>
                  </a:schemeClr>
                </a:solidFill>
                <a:latin typeface="Helvetica 75 Bold" panose="020B0804020202020204" pitchFamily="34" charset="0"/>
              </a:rPr>
              <a:t> II </a:t>
            </a:r>
            <a:r>
              <a:rPr lang="en-GB" sz="800" dirty="0">
                <a:solidFill>
                  <a:srgbClr val="FF6600">
                    <a:alpha val="30000"/>
                  </a:srgbClr>
                </a:solidFill>
                <a:latin typeface="Helvetica 75 Bold" panose="020B0804020202020204" pitchFamily="34" charset="0"/>
              </a:rPr>
              <a:t>First approach: the standard formulation</a:t>
            </a:r>
            <a:endParaRPr lang="fr-FR" sz="800" dirty="0">
              <a:solidFill>
                <a:srgbClr val="FF6600">
                  <a:alpha val="30000"/>
                </a:srgbClr>
              </a:solidFill>
              <a:latin typeface="Helvetica 75 Bold" panose="020B0804020202020204" pitchFamily="34" charset="0"/>
            </a:endParaRPr>
          </a:p>
          <a:p>
            <a:pPr lvl="0"/>
            <a:r>
              <a:rPr lang="fr-FR" sz="800" dirty="0">
                <a:solidFill>
                  <a:schemeClr val="tx1">
                    <a:alpha val="30000"/>
                  </a:schemeClr>
                </a:solidFill>
                <a:latin typeface="Helvetica 75 Bold" panose="020B0804020202020204" pitchFamily="34" charset="0"/>
              </a:rPr>
              <a:t>III</a:t>
            </a:r>
            <a:r>
              <a:rPr lang="fr-FR" sz="800" dirty="0">
                <a:latin typeface="Helvetica 75 Bold" panose="020B0804020202020204" pitchFamily="34" charset="0"/>
              </a:rPr>
              <a:t> </a:t>
            </a:r>
            <a:r>
              <a:rPr lang="fr-FR" sz="800" dirty="0">
                <a:solidFill>
                  <a:srgbClr val="FF6600">
                    <a:alpha val="30000"/>
                  </a:srgbClr>
                </a:solidFill>
                <a:latin typeface="Helvetica 75 Bold" panose="020B0804020202020204" pitchFamily="34" charset="0"/>
              </a:rPr>
              <a:t>Second </a:t>
            </a:r>
            <a:r>
              <a:rPr lang="fr-FR" sz="800" dirty="0" err="1">
                <a:solidFill>
                  <a:srgbClr val="FF6600">
                    <a:alpha val="30000"/>
                  </a:srgbClr>
                </a:solidFill>
                <a:latin typeface="Helvetica 75 Bold" panose="020B0804020202020204" pitchFamily="34" charset="0"/>
              </a:rPr>
              <a:t>approach</a:t>
            </a:r>
            <a:r>
              <a:rPr lang="fr-FR" sz="800" dirty="0">
                <a:solidFill>
                  <a:srgbClr val="FF6600">
                    <a:alpha val="30000"/>
                  </a:srgbClr>
                </a:solidFill>
                <a:latin typeface="Helvetica 75 Bold" panose="020B0804020202020204" pitchFamily="34" charset="0"/>
              </a:rPr>
              <a:t>: master-slave formulation</a:t>
            </a:r>
          </a:p>
          <a:p>
            <a:r>
              <a:rPr lang="fr-FR" sz="800" dirty="0">
                <a:solidFill>
                  <a:schemeClr val="tx1">
                    <a:alpha val="30000"/>
                  </a:schemeClr>
                </a:solidFill>
                <a:latin typeface="Helvetica 75 Bold" panose="020B0804020202020204" pitchFamily="34" charset="0"/>
              </a:rPr>
              <a:t>IV</a:t>
            </a:r>
            <a:r>
              <a:rPr lang="fr-FR" sz="800" dirty="0">
                <a:solidFill>
                  <a:srgbClr val="FF6600">
                    <a:alpha val="30000"/>
                  </a:srgbClr>
                </a:solidFill>
                <a:latin typeface="Helvetica 75 Bold" panose="020B0804020202020204" pitchFamily="34" charset="0"/>
              </a:rPr>
              <a:t> </a:t>
            </a:r>
            <a:r>
              <a:rPr lang="fr-FR" sz="800" dirty="0" err="1">
                <a:solidFill>
                  <a:srgbClr val="FF6600">
                    <a:alpha val="30000"/>
                  </a:srgbClr>
                </a:solidFill>
                <a:latin typeface="Helvetica 75 Bold" panose="020B0804020202020204" pitchFamily="34" charset="0"/>
              </a:rPr>
              <a:t>Valid</a:t>
            </a:r>
            <a:r>
              <a:rPr lang="fr-FR" sz="800" dirty="0">
                <a:solidFill>
                  <a:srgbClr val="FF6600">
                    <a:alpha val="30000"/>
                  </a:srgbClr>
                </a:solidFill>
                <a:latin typeface="Helvetica 75 Bold" panose="020B0804020202020204" pitchFamily="34" charset="0"/>
              </a:rPr>
              <a:t> </a:t>
            </a:r>
            <a:r>
              <a:rPr lang="fr-FR" sz="800" dirty="0" err="1">
                <a:solidFill>
                  <a:srgbClr val="FF6600">
                    <a:alpha val="30000"/>
                  </a:srgbClr>
                </a:solidFill>
                <a:latin typeface="Helvetica 75 Bold" panose="020B0804020202020204" pitchFamily="34" charset="0"/>
              </a:rPr>
              <a:t>inequalities</a:t>
            </a:r>
            <a:endParaRPr lang="fr-FR" sz="800" dirty="0">
              <a:solidFill>
                <a:srgbClr val="FF6600">
                  <a:alpha val="30000"/>
                </a:srgbClr>
              </a:solidFill>
              <a:latin typeface="Helvetica 75 Bold" panose="020B0804020202020204" pitchFamily="34" charset="0"/>
            </a:endParaRPr>
          </a:p>
          <a:p>
            <a:pPr lvl="0"/>
            <a:r>
              <a:rPr lang="fr-FR" sz="800" dirty="0">
                <a:solidFill>
                  <a:schemeClr val="tx1">
                    <a:alpha val="30000"/>
                  </a:schemeClr>
                </a:solidFill>
                <a:latin typeface="Helvetica 75 Bold" panose="020B0804020202020204" pitchFamily="34" charset="0"/>
              </a:rPr>
              <a:t>V</a:t>
            </a:r>
            <a:r>
              <a:rPr lang="fr-FR" sz="800" dirty="0">
                <a:latin typeface="Helvetica 75 Bold" panose="020B0804020202020204" pitchFamily="34" charset="0"/>
              </a:rPr>
              <a:t> </a:t>
            </a:r>
            <a:r>
              <a:rPr lang="fr-FR" sz="800" dirty="0" err="1">
                <a:solidFill>
                  <a:srgbClr val="FF6600">
                    <a:alpha val="30000"/>
                  </a:srgbClr>
                </a:solidFill>
                <a:latin typeface="Helvetica 75 Bold" panose="020B0804020202020204" pitchFamily="34" charset="0"/>
              </a:rPr>
              <a:t>Computational</a:t>
            </a:r>
            <a:r>
              <a:rPr lang="fr-FR" sz="800" dirty="0">
                <a:solidFill>
                  <a:srgbClr val="FF6600">
                    <a:alpha val="30000"/>
                  </a:srgbClr>
                </a:solidFill>
                <a:latin typeface="Helvetica 75 Bold" panose="020B0804020202020204" pitchFamily="34" charset="0"/>
              </a:rPr>
              <a:t> </a:t>
            </a:r>
            <a:r>
              <a:rPr lang="fr-FR" sz="800" dirty="0" err="1">
                <a:solidFill>
                  <a:srgbClr val="FF6600">
                    <a:alpha val="30000"/>
                  </a:srgbClr>
                </a:solidFill>
                <a:latin typeface="Helvetica 75 Bold" panose="020B0804020202020204" pitchFamily="34" charset="0"/>
              </a:rPr>
              <a:t>results</a:t>
            </a:r>
            <a:r>
              <a:rPr lang="fr-FR" sz="800" dirty="0">
                <a:solidFill>
                  <a:srgbClr val="FF6600">
                    <a:alpha val="30000"/>
                  </a:srgbClr>
                </a:solidFill>
                <a:latin typeface="Helvetica 75 Bold" panose="020B0804020202020204" pitchFamily="34" charset="0"/>
              </a:rPr>
              <a:t> and conclusion</a:t>
            </a:r>
            <a:endParaRPr lang="fr-FR" sz="800" dirty="0">
              <a:solidFill>
                <a:srgbClr val="FF6600">
                  <a:alpha val="30000"/>
                </a:srgbClr>
              </a:solidFill>
            </a:endParaRPr>
          </a:p>
        </p:txBody>
      </p:sp>
      <p:pic>
        <p:nvPicPr>
          <p:cNvPr id="1026" name="Picture 2" descr="C:\Users\qvrp3307\Desktop\financer-vehicules-pro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4609" y="1491630"/>
            <a:ext cx="5331917" cy="1666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ZoneTexte 11"/>
          <p:cNvSpPr txBox="1"/>
          <p:nvPr/>
        </p:nvSpPr>
        <p:spPr>
          <a:xfrm>
            <a:off x="245146" y="230043"/>
            <a:ext cx="4666662" cy="6217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defTabSz="514350">
              <a:lnSpc>
                <a:spcPct val="85000"/>
              </a:lnSpc>
              <a:spcAft>
                <a:spcPts val="0"/>
              </a:spcAft>
            </a:pPr>
            <a:r>
              <a:rPr lang="fr-FR" sz="2400" dirty="0" err="1">
                <a:solidFill>
                  <a:srgbClr val="FF6600"/>
                </a:solidFill>
                <a:latin typeface="Helvetica 75 Bold" panose="020B0804020202020204" pitchFamily="34" charset="0"/>
              </a:rPr>
              <a:t>Why</a:t>
            </a:r>
            <a:r>
              <a:rPr lang="fr-FR" sz="2400" dirty="0">
                <a:solidFill>
                  <a:srgbClr val="FF6600"/>
                </a:solidFill>
                <a:latin typeface="Helvetica 75 Bold" panose="020B0804020202020204" pitchFamily="34" charset="0"/>
              </a:rPr>
              <a:t> </a:t>
            </a:r>
            <a:r>
              <a:rPr lang="fr-FR" sz="2400" dirty="0" err="1">
                <a:solidFill>
                  <a:srgbClr val="FF6600"/>
                </a:solidFill>
                <a:latin typeface="Helvetica 75 Bold" panose="020B0804020202020204" pitchFamily="34" charset="0"/>
              </a:rPr>
              <a:t>is</a:t>
            </a:r>
            <a:r>
              <a:rPr lang="fr-FR" sz="2400" dirty="0">
                <a:solidFill>
                  <a:srgbClr val="FF6600"/>
                </a:solidFill>
                <a:latin typeface="Helvetica 75 Bold" panose="020B0804020202020204" pitchFamily="34" charset="0"/>
              </a:rPr>
              <a:t> </a:t>
            </a:r>
            <a:r>
              <a:rPr lang="fr-FR" sz="2400" dirty="0" err="1">
                <a:solidFill>
                  <a:srgbClr val="FF6600"/>
                </a:solidFill>
                <a:latin typeface="Helvetica 75 Bold" panose="020B0804020202020204" pitchFamily="34" charset="0"/>
              </a:rPr>
              <a:t>it</a:t>
            </a:r>
            <a:r>
              <a:rPr lang="fr-FR" sz="2400" dirty="0">
                <a:solidFill>
                  <a:srgbClr val="FF6600"/>
                </a:solidFill>
                <a:latin typeface="Helvetica 75 Bold" panose="020B0804020202020204" pitchFamily="34" charset="0"/>
              </a:rPr>
              <a:t> </a:t>
            </a:r>
            <a:r>
              <a:rPr lang="fr-FR" sz="2400" dirty="0" err="1">
                <a:solidFill>
                  <a:srgbClr val="FF6600"/>
                </a:solidFill>
                <a:latin typeface="Helvetica 75 Bold" panose="020B0804020202020204" pitchFamily="34" charset="0"/>
              </a:rPr>
              <a:t>interesting</a:t>
            </a:r>
            <a:r>
              <a:rPr lang="fr-FR" sz="2400" dirty="0">
                <a:solidFill>
                  <a:srgbClr val="FF6600"/>
                </a:solidFill>
                <a:latin typeface="Helvetica 75 Bold" panose="020B0804020202020204" pitchFamily="34" charset="0"/>
              </a:rPr>
              <a:t> for Orange ?</a:t>
            </a:r>
            <a:endParaRPr lang="fr-FR" sz="2400" dirty="0"/>
          </a:p>
          <a:p>
            <a:endParaRPr lang="fr-FR" dirty="0"/>
          </a:p>
        </p:txBody>
      </p:sp>
      <p:sp>
        <p:nvSpPr>
          <p:cNvPr id="13" name="ZoneTexte 12"/>
          <p:cNvSpPr txBox="1"/>
          <p:nvPr/>
        </p:nvSpPr>
        <p:spPr>
          <a:xfrm>
            <a:off x="5220072" y="3086010"/>
            <a:ext cx="3672408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err="1">
                <a:solidFill>
                  <a:srgbClr val="FF6600"/>
                </a:solidFill>
                <a:latin typeface="Helvetica 55 Roman" panose="020B0604020202020204" pitchFamily="34" charset="0"/>
              </a:rPr>
              <a:t>Problems</a:t>
            </a:r>
            <a:r>
              <a:rPr lang="fr-FR" dirty="0">
                <a:solidFill>
                  <a:srgbClr val="FF6600"/>
                </a:solidFill>
                <a:latin typeface="Helvetica 55 Roman" panose="020B0604020202020204" pitchFamily="34" charset="0"/>
              </a:rPr>
              <a:t> </a:t>
            </a:r>
            <a:r>
              <a:rPr lang="fr-FR" dirty="0" err="1">
                <a:solidFill>
                  <a:srgbClr val="FF6600"/>
                </a:solidFill>
                <a:latin typeface="Helvetica 55 Roman" panose="020B0604020202020204" pitchFamily="34" charset="0"/>
              </a:rPr>
              <a:t>directly</a:t>
            </a:r>
            <a:r>
              <a:rPr lang="fr-FR" dirty="0">
                <a:solidFill>
                  <a:srgbClr val="FF6600"/>
                </a:solidFill>
                <a:latin typeface="Helvetica 55 Roman" panose="020B0604020202020204" pitchFamily="34" charset="0"/>
              </a:rPr>
              <a:t> </a:t>
            </a:r>
            <a:r>
              <a:rPr lang="fr-FR" dirty="0" err="1">
                <a:solidFill>
                  <a:srgbClr val="FF6600"/>
                </a:solidFill>
                <a:latin typeface="Helvetica 55 Roman" panose="020B0604020202020204" pitchFamily="34" charset="0"/>
              </a:rPr>
              <a:t>related</a:t>
            </a:r>
            <a:r>
              <a:rPr lang="fr-FR" dirty="0">
                <a:solidFill>
                  <a:srgbClr val="FF6600"/>
                </a:solidFill>
                <a:latin typeface="Helvetica 55 Roman" panose="020B0604020202020204" pitchFamily="34" charset="0"/>
              </a:rPr>
              <a:t> to Orange</a:t>
            </a:r>
          </a:p>
          <a:p>
            <a:endParaRPr lang="fr-FR" dirty="0">
              <a:solidFill>
                <a:srgbClr val="FF6600"/>
              </a:solidFill>
              <a:latin typeface="Helvetica 55 Roman" panose="020B0604020202020204" pitchFamily="34" charset="0"/>
            </a:endParaRPr>
          </a:p>
          <a:p>
            <a:r>
              <a:rPr lang="fr-FR" dirty="0">
                <a:latin typeface="Helvetica 55 Roman" panose="020B0604020202020204" pitchFamily="34" charset="0"/>
              </a:rPr>
              <a:t>-Network maintenance</a:t>
            </a:r>
          </a:p>
          <a:p>
            <a:endParaRPr lang="fr-FR" dirty="0">
              <a:latin typeface="Helvetica 55 Roman" panose="020B0604020202020204" pitchFamily="34" charset="0"/>
            </a:endParaRPr>
          </a:p>
          <a:p>
            <a:r>
              <a:rPr lang="fr-FR" dirty="0">
                <a:latin typeface="Helvetica 55 Roman" panose="020B0604020202020204" pitchFamily="34" charset="0"/>
              </a:rPr>
              <a:t>-Infrastructure </a:t>
            </a:r>
            <a:r>
              <a:rPr lang="fr-FR" dirty="0" err="1">
                <a:latin typeface="Helvetica 55 Roman" panose="020B0604020202020204" pitchFamily="34" charset="0"/>
              </a:rPr>
              <a:t>deployment</a:t>
            </a:r>
            <a:endParaRPr lang="fr-FR" dirty="0">
              <a:latin typeface="Helvetica 55 Roman" panose="020B0604020202020204" pitchFamily="34" charset="0"/>
            </a:endParaRPr>
          </a:p>
        </p:txBody>
      </p:sp>
      <p:sp>
        <p:nvSpPr>
          <p:cNvPr id="14" name="ZoneTexte 2">
            <a:extLst>
              <a:ext uri="{FF2B5EF4-FFF2-40B4-BE49-F238E27FC236}">
                <a16:creationId xmlns:a16="http://schemas.microsoft.com/office/drawing/2014/main" id="{1A11FC12-4393-47E5-96D6-E979125A64A6}"/>
              </a:ext>
            </a:extLst>
          </p:cNvPr>
          <p:cNvSpPr txBox="1"/>
          <p:nvPr/>
        </p:nvSpPr>
        <p:spPr>
          <a:xfrm>
            <a:off x="3779912" y="1119927"/>
            <a:ext cx="147963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latin typeface="Helvetica 55 Roman" panose="020B0604020202020204" pitchFamily="34" charset="0"/>
              </a:rPr>
              <a:t>A set of </a:t>
            </a:r>
            <a:r>
              <a:rPr lang="fr-FR" dirty="0" err="1">
                <a:latin typeface="Helvetica 55 Roman" panose="020B0604020202020204" pitchFamily="34" charset="0"/>
              </a:rPr>
              <a:t>vehicles</a:t>
            </a:r>
            <a:endParaRPr lang="fr-FR" dirty="0">
              <a:latin typeface="Helvetica 55 Roman" panose="020B0604020202020204" pitchFamily="34" charset="0"/>
            </a:endParaRPr>
          </a:p>
        </p:txBody>
      </p:sp>
      <p:sp>
        <p:nvSpPr>
          <p:cNvPr id="9" name="ZoneTexte 7">
            <a:extLst>
              <a:ext uri="{FF2B5EF4-FFF2-40B4-BE49-F238E27FC236}">
                <a16:creationId xmlns:a16="http://schemas.microsoft.com/office/drawing/2014/main" id="{52BD01A7-35CE-4591-9259-9B8299EC262F}"/>
              </a:ext>
            </a:extLst>
          </p:cNvPr>
          <p:cNvSpPr txBox="1"/>
          <p:nvPr/>
        </p:nvSpPr>
        <p:spPr>
          <a:xfrm>
            <a:off x="2523712" y="3375667"/>
            <a:ext cx="178606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latin typeface="Helvetica 55 Roman" panose="020B0604020202020204" pitchFamily="34" charset="0"/>
              </a:rPr>
              <a:t>Streets to </a:t>
            </a:r>
            <a:r>
              <a:rPr lang="fr-FR" dirty="0" err="1">
                <a:latin typeface="Helvetica 55 Roman" panose="020B0604020202020204" pitchFamily="34" charset="0"/>
              </a:rPr>
              <a:t>be</a:t>
            </a:r>
            <a:r>
              <a:rPr lang="fr-FR" dirty="0">
                <a:latin typeface="Helvetica 55 Roman" panose="020B0604020202020204" pitchFamily="34" charset="0"/>
              </a:rPr>
              <a:t> </a:t>
            </a:r>
            <a:r>
              <a:rPr lang="fr-FR" dirty="0" err="1">
                <a:latin typeface="Helvetica 55 Roman" panose="020B0604020202020204" pitchFamily="34" charset="0"/>
              </a:rPr>
              <a:t>served</a:t>
            </a:r>
            <a:endParaRPr lang="fr-FR" dirty="0">
              <a:latin typeface="Helvetica 55 Roman" panose="020B0604020202020204" pitchFamily="34" charset="0"/>
            </a:endParaRP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0FBDCAFC-8EDD-4270-B96D-D378C1515757}"/>
              </a:ext>
            </a:extLst>
          </p:cNvPr>
          <p:cNvSpPr txBox="1"/>
          <p:nvPr/>
        </p:nvSpPr>
        <p:spPr>
          <a:xfrm>
            <a:off x="4834223" y="3375668"/>
            <a:ext cx="146867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latin typeface="Helvetica 55 Roman" panose="020B0604020202020204" pitchFamily="34" charset="0"/>
              </a:rPr>
              <a:t>Limited </a:t>
            </a:r>
            <a:r>
              <a:rPr lang="fr-FR" dirty="0" err="1">
                <a:latin typeface="Helvetica 55 Roman" panose="020B0604020202020204" pitchFamily="34" charset="0"/>
              </a:rPr>
              <a:t>capacity</a:t>
            </a:r>
            <a:endParaRPr lang="fr-FR" dirty="0">
              <a:latin typeface="Helvetica 55 Roman" panose="020B0604020202020204" pitchFamily="34" charset="0"/>
            </a:endParaRP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AFBFCE27-294D-4D8F-A380-27DA04BA4EC4}"/>
              </a:ext>
            </a:extLst>
          </p:cNvPr>
          <p:cNvSpPr txBox="1"/>
          <p:nvPr/>
        </p:nvSpPr>
        <p:spPr>
          <a:xfrm>
            <a:off x="2558600" y="4155926"/>
            <a:ext cx="406393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latin typeface="Helvetica 55 Roman" panose="020B0604020202020204" pitchFamily="34" charset="0"/>
              </a:rPr>
              <a:t>How to serve </a:t>
            </a:r>
            <a:r>
              <a:rPr lang="fr-FR" dirty="0" err="1">
                <a:latin typeface="Helvetica 55 Roman" panose="020B0604020202020204" pitchFamily="34" charset="0"/>
              </a:rPr>
              <a:t>every</a:t>
            </a:r>
            <a:r>
              <a:rPr lang="fr-FR" dirty="0">
                <a:latin typeface="Helvetica 55 Roman" panose="020B0604020202020204" pitchFamily="34" charset="0"/>
              </a:rPr>
              <a:t> </a:t>
            </a:r>
            <a:r>
              <a:rPr lang="fr-FR" dirty="0" err="1">
                <a:latin typeface="Helvetica 55 Roman" panose="020B0604020202020204" pitchFamily="34" charset="0"/>
              </a:rPr>
              <a:t>street</a:t>
            </a:r>
            <a:r>
              <a:rPr lang="fr-FR" dirty="0">
                <a:latin typeface="Helvetica 55 Roman" panose="020B0604020202020204" pitchFamily="34" charset="0"/>
              </a:rPr>
              <a:t> in a minimum of time ?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EF52A383-13B1-41CC-9FE6-C93189325600}"/>
              </a:ext>
            </a:extLst>
          </p:cNvPr>
          <p:cNvSpPr/>
          <p:nvPr/>
        </p:nvSpPr>
        <p:spPr>
          <a:xfrm>
            <a:off x="467544" y="4644000"/>
            <a:ext cx="1187364" cy="20004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GB" sz="800" dirty="0">
                <a:solidFill>
                  <a:schemeClr val="bg2"/>
                </a:solidFill>
              </a:rPr>
              <a:t>Vehicle routing in Python</a:t>
            </a:r>
          </a:p>
        </p:txBody>
      </p:sp>
    </p:spTree>
    <p:extLst>
      <p:ext uri="{BB962C8B-B14F-4D97-AF65-F5344CB8AC3E}">
        <p14:creationId xmlns:p14="http://schemas.microsoft.com/office/powerpoint/2010/main" val="129846483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3.58025E-6 L 0 -0.09784 " pathEditMode="fixed" rAng="0" ptsTypes="AA">
                                      <p:cBhvr>
                                        <p:cTn id="20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490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3" grpId="0"/>
      <p:bldP spid="14" grpId="0"/>
      <p:bldP spid="9" grpId="0"/>
      <p:bldP spid="10" grpId="0"/>
      <p:bldP spid="1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-6102" y="2273402"/>
            <a:ext cx="9128968" cy="7786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defTabSz="514350">
              <a:lnSpc>
                <a:spcPct val="85000"/>
              </a:lnSpc>
              <a:spcAft>
                <a:spcPts val="0"/>
              </a:spcAft>
            </a:pPr>
            <a:r>
              <a:rPr lang="fr-FR" sz="3600" dirty="0">
                <a:latin typeface="Helvetica 75 Bold" panose="020B0804020202020204" pitchFamily="34" charset="0"/>
              </a:rPr>
              <a:t>II</a:t>
            </a:r>
            <a:r>
              <a:rPr lang="fr-FR" sz="3600" dirty="0">
                <a:solidFill>
                  <a:srgbClr val="FF6600"/>
                </a:solidFill>
                <a:latin typeface="Helvetica 75 Bold" panose="020B0804020202020204" pitchFamily="34" charset="0"/>
              </a:rPr>
              <a:t> </a:t>
            </a:r>
            <a:r>
              <a:rPr lang="en-GB" sz="3600" dirty="0">
                <a:solidFill>
                  <a:srgbClr val="FF6600"/>
                </a:solidFill>
                <a:latin typeface="Helvetica 75 Bold" panose="020B0804020202020204" pitchFamily="34" charset="0"/>
              </a:rPr>
              <a:t>First approach: the standard formulation</a:t>
            </a:r>
            <a:endParaRPr lang="fr-FR" sz="3600" dirty="0">
              <a:solidFill>
                <a:srgbClr val="FF6600"/>
              </a:solidFill>
              <a:latin typeface="Helvetica 75 Bold" panose="020B0804020202020204" pitchFamily="34" charset="0"/>
            </a:endParaRPr>
          </a:p>
          <a:p>
            <a:endParaRPr lang="fr-FR" dirty="0"/>
          </a:p>
        </p:txBody>
      </p:sp>
      <p:sp>
        <p:nvSpPr>
          <p:cNvPr id="6" name="Rectangle 5"/>
          <p:cNvSpPr/>
          <p:nvPr/>
        </p:nvSpPr>
        <p:spPr>
          <a:xfrm>
            <a:off x="7544792" y="104354"/>
            <a:ext cx="1584176" cy="93610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4DF69B5-AE2E-4DAD-8F4E-9F84773A8977}"/>
              </a:ext>
            </a:extLst>
          </p:cNvPr>
          <p:cNvSpPr/>
          <p:nvPr/>
        </p:nvSpPr>
        <p:spPr>
          <a:xfrm>
            <a:off x="467544" y="4644000"/>
            <a:ext cx="1187364" cy="20004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GB" sz="800" dirty="0">
                <a:solidFill>
                  <a:schemeClr val="bg2"/>
                </a:solidFill>
              </a:rPr>
              <a:t>Vehicle routing in Python</a:t>
            </a:r>
          </a:p>
        </p:txBody>
      </p:sp>
    </p:spTree>
    <p:extLst>
      <p:ext uri="{BB962C8B-B14F-4D97-AF65-F5344CB8AC3E}">
        <p14:creationId xmlns:p14="http://schemas.microsoft.com/office/powerpoint/2010/main" val="778752873"/>
      </p:ext>
    </p:extLst>
  </p:cSld>
  <p:clrMapOvr>
    <a:masterClrMapping/>
  </p:clrMapOvr>
  <p:transition spd="med"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7559824" y="0"/>
            <a:ext cx="1584176" cy="93610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ZoneTexte 3"/>
          <p:cNvSpPr txBox="1"/>
          <p:nvPr/>
        </p:nvSpPr>
        <p:spPr>
          <a:xfrm>
            <a:off x="5868144" y="906"/>
            <a:ext cx="32758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fr-FR" sz="800" dirty="0">
                <a:latin typeface="Helvetica 75 Bold" panose="020B0804020202020204" pitchFamily="34" charset="0"/>
              </a:rPr>
              <a:t>  </a:t>
            </a:r>
            <a:r>
              <a:rPr lang="fr-FR" sz="800" dirty="0">
                <a:solidFill>
                  <a:schemeClr val="tx1">
                    <a:alpha val="30000"/>
                  </a:schemeClr>
                </a:solidFill>
                <a:latin typeface="Helvetica 75 Bold" panose="020B0804020202020204" pitchFamily="34" charset="0"/>
              </a:rPr>
              <a:t>I</a:t>
            </a:r>
            <a:r>
              <a:rPr lang="fr-FR" sz="800" dirty="0">
                <a:solidFill>
                  <a:srgbClr val="FF6600"/>
                </a:solidFill>
                <a:latin typeface="Helvetica 75 Bold" panose="020B0804020202020204" pitchFamily="34" charset="0"/>
              </a:rPr>
              <a:t> </a:t>
            </a:r>
            <a:r>
              <a:rPr lang="fr-FR" sz="800" dirty="0" err="1">
                <a:solidFill>
                  <a:srgbClr val="FF6600">
                    <a:alpha val="30000"/>
                  </a:srgbClr>
                </a:solidFill>
                <a:latin typeface="Helvetica 75 Bold" panose="020B0804020202020204" pitchFamily="34" charset="0"/>
              </a:rPr>
              <a:t>Problem</a:t>
            </a:r>
            <a:r>
              <a:rPr lang="fr-FR" sz="800" dirty="0">
                <a:solidFill>
                  <a:srgbClr val="FF6600">
                    <a:alpha val="30000"/>
                  </a:srgbClr>
                </a:solidFill>
                <a:latin typeface="Helvetica 75 Bold" panose="020B0804020202020204" pitchFamily="34" charset="0"/>
              </a:rPr>
              <a:t> </a:t>
            </a:r>
            <a:r>
              <a:rPr lang="fr-FR" sz="800" dirty="0" err="1">
                <a:solidFill>
                  <a:srgbClr val="FF6600">
                    <a:alpha val="30000"/>
                  </a:srgbClr>
                </a:solidFill>
                <a:latin typeface="Helvetica 75 Bold" panose="020B0804020202020204" pitchFamily="34" charset="0"/>
              </a:rPr>
              <a:t>presentation</a:t>
            </a:r>
            <a:endParaRPr lang="fr-FR" sz="800" dirty="0">
              <a:solidFill>
                <a:srgbClr val="FF6600">
                  <a:alpha val="30000"/>
                </a:srgbClr>
              </a:solidFill>
              <a:latin typeface="Helvetica 75 Bold" panose="020B0804020202020204" pitchFamily="34" charset="0"/>
            </a:endParaRPr>
          </a:p>
          <a:p>
            <a:pPr lvl="0"/>
            <a:r>
              <a:rPr lang="fr-FR" sz="800" dirty="0">
                <a:latin typeface="Helvetica 75 Bold" panose="020B0804020202020204" pitchFamily="34" charset="0"/>
              </a:rPr>
              <a:t> II</a:t>
            </a:r>
            <a:r>
              <a:rPr lang="fr-FR" sz="800" dirty="0">
                <a:solidFill>
                  <a:schemeClr val="tx1">
                    <a:alpha val="30000"/>
                  </a:schemeClr>
                </a:solidFill>
                <a:latin typeface="Helvetica 75 Bold" panose="020B0804020202020204" pitchFamily="34" charset="0"/>
              </a:rPr>
              <a:t> </a:t>
            </a:r>
            <a:r>
              <a:rPr lang="en-GB" sz="800" dirty="0">
                <a:solidFill>
                  <a:srgbClr val="FF6600"/>
                </a:solidFill>
                <a:latin typeface="Helvetica 75 Bold" panose="020B0804020202020204" pitchFamily="34" charset="0"/>
              </a:rPr>
              <a:t>First approach: the standard formulation</a:t>
            </a:r>
            <a:endParaRPr lang="fr-FR" sz="800" dirty="0">
              <a:solidFill>
                <a:srgbClr val="FF6600"/>
              </a:solidFill>
              <a:latin typeface="Helvetica 75 Bold" panose="020B0804020202020204" pitchFamily="34" charset="0"/>
            </a:endParaRPr>
          </a:p>
          <a:p>
            <a:pPr lvl="0"/>
            <a:r>
              <a:rPr lang="fr-FR" sz="800" dirty="0">
                <a:solidFill>
                  <a:schemeClr val="tx1">
                    <a:alpha val="30000"/>
                  </a:schemeClr>
                </a:solidFill>
                <a:latin typeface="Helvetica 75 Bold" panose="020B0804020202020204" pitchFamily="34" charset="0"/>
              </a:rPr>
              <a:t>III</a:t>
            </a:r>
            <a:r>
              <a:rPr lang="fr-FR" sz="800" dirty="0">
                <a:latin typeface="Helvetica 75 Bold" panose="020B0804020202020204" pitchFamily="34" charset="0"/>
              </a:rPr>
              <a:t> </a:t>
            </a:r>
            <a:r>
              <a:rPr lang="fr-FR" sz="800" dirty="0">
                <a:solidFill>
                  <a:srgbClr val="FF6600">
                    <a:alpha val="30000"/>
                  </a:srgbClr>
                </a:solidFill>
                <a:latin typeface="Helvetica 75 Bold" panose="020B0804020202020204" pitchFamily="34" charset="0"/>
              </a:rPr>
              <a:t>Second </a:t>
            </a:r>
            <a:r>
              <a:rPr lang="fr-FR" sz="800" dirty="0" err="1">
                <a:solidFill>
                  <a:srgbClr val="FF6600">
                    <a:alpha val="30000"/>
                  </a:srgbClr>
                </a:solidFill>
                <a:latin typeface="Helvetica 75 Bold" panose="020B0804020202020204" pitchFamily="34" charset="0"/>
              </a:rPr>
              <a:t>approach</a:t>
            </a:r>
            <a:r>
              <a:rPr lang="fr-FR" sz="800" dirty="0">
                <a:solidFill>
                  <a:srgbClr val="FF6600">
                    <a:alpha val="30000"/>
                  </a:srgbClr>
                </a:solidFill>
                <a:latin typeface="Helvetica 75 Bold" panose="020B0804020202020204" pitchFamily="34" charset="0"/>
              </a:rPr>
              <a:t>: master-slave formulation</a:t>
            </a:r>
          </a:p>
          <a:p>
            <a:r>
              <a:rPr lang="fr-FR" sz="800" dirty="0">
                <a:solidFill>
                  <a:schemeClr val="tx1">
                    <a:alpha val="30000"/>
                  </a:schemeClr>
                </a:solidFill>
                <a:latin typeface="Helvetica 75 Bold" panose="020B0804020202020204" pitchFamily="34" charset="0"/>
              </a:rPr>
              <a:t>IV</a:t>
            </a:r>
            <a:r>
              <a:rPr lang="fr-FR" sz="800" dirty="0">
                <a:solidFill>
                  <a:srgbClr val="FF6600">
                    <a:alpha val="30000"/>
                  </a:srgbClr>
                </a:solidFill>
                <a:latin typeface="Helvetica 75 Bold" panose="020B0804020202020204" pitchFamily="34" charset="0"/>
              </a:rPr>
              <a:t> </a:t>
            </a:r>
            <a:r>
              <a:rPr lang="fr-FR" sz="800" dirty="0" err="1">
                <a:solidFill>
                  <a:srgbClr val="FF6600">
                    <a:alpha val="30000"/>
                  </a:srgbClr>
                </a:solidFill>
                <a:latin typeface="Helvetica 75 Bold" panose="020B0804020202020204" pitchFamily="34" charset="0"/>
              </a:rPr>
              <a:t>Valid</a:t>
            </a:r>
            <a:r>
              <a:rPr lang="fr-FR" sz="800" dirty="0">
                <a:solidFill>
                  <a:srgbClr val="FF6600">
                    <a:alpha val="30000"/>
                  </a:srgbClr>
                </a:solidFill>
                <a:latin typeface="Helvetica 75 Bold" panose="020B0804020202020204" pitchFamily="34" charset="0"/>
              </a:rPr>
              <a:t> </a:t>
            </a:r>
            <a:r>
              <a:rPr lang="fr-FR" sz="800" dirty="0" err="1">
                <a:solidFill>
                  <a:srgbClr val="FF6600">
                    <a:alpha val="30000"/>
                  </a:srgbClr>
                </a:solidFill>
                <a:latin typeface="Helvetica 75 Bold" panose="020B0804020202020204" pitchFamily="34" charset="0"/>
              </a:rPr>
              <a:t>inequalities</a:t>
            </a:r>
            <a:endParaRPr lang="fr-FR" sz="800" dirty="0">
              <a:solidFill>
                <a:srgbClr val="FF6600">
                  <a:alpha val="30000"/>
                </a:srgbClr>
              </a:solidFill>
              <a:latin typeface="Helvetica 75 Bold" panose="020B0804020202020204" pitchFamily="34" charset="0"/>
            </a:endParaRPr>
          </a:p>
          <a:p>
            <a:pPr lvl="0"/>
            <a:r>
              <a:rPr lang="fr-FR" sz="800" dirty="0">
                <a:solidFill>
                  <a:schemeClr val="tx1">
                    <a:alpha val="30000"/>
                  </a:schemeClr>
                </a:solidFill>
                <a:latin typeface="Helvetica 75 Bold" panose="020B0804020202020204" pitchFamily="34" charset="0"/>
              </a:rPr>
              <a:t>V</a:t>
            </a:r>
            <a:r>
              <a:rPr lang="fr-FR" sz="800" dirty="0">
                <a:latin typeface="Helvetica 75 Bold" panose="020B0804020202020204" pitchFamily="34" charset="0"/>
              </a:rPr>
              <a:t> </a:t>
            </a:r>
            <a:r>
              <a:rPr lang="fr-FR" sz="800" dirty="0" err="1">
                <a:solidFill>
                  <a:srgbClr val="FF6600">
                    <a:alpha val="30000"/>
                  </a:srgbClr>
                </a:solidFill>
                <a:latin typeface="Helvetica 75 Bold" panose="020B0804020202020204" pitchFamily="34" charset="0"/>
              </a:rPr>
              <a:t>Computational</a:t>
            </a:r>
            <a:r>
              <a:rPr lang="fr-FR" sz="800" dirty="0">
                <a:solidFill>
                  <a:srgbClr val="FF6600">
                    <a:alpha val="30000"/>
                  </a:srgbClr>
                </a:solidFill>
                <a:latin typeface="Helvetica 75 Bold" panose="020B0804020202020204" pitchFamily="34" charset="0"/>
              </a:rPr>
              <a:t> </a:t>
            </a:r>
            <a:r>
              <a:rPr lang="fr-FR" sz="800" dirty="0" err="1">
                <a:solidFill>
                  <a:srgbClr val="FF6600">
                    <a:alpha val="30000"/>
                  </a:srgbClr>
                </a:solidFill>
                <a:latin typeface="Helvetica 75 Bold" panose="020B0804020202020204" pitchFamily="34" charset="0"/>
              </a:rPr>
              <a:t>results</a:t>
            </a:r>
            <a:r>
              <a:rPr lang="fr-FR" sz="800" dirty="0">
                <a:solidFill>
                  <a:srgbClr val="FF6600">
                    <a:alpha val="30000"/>
                  </a:srgbClr>
                </a:solidFill>
                <a:latin typeface="Helvetica 75 Bold" panose="020B0804020202020204" pitchFamily="34" charset="0"/>
              </a:rPr>
              <a:t> and conclusion</a:t>
            </a:r>
            <a:endParaRPr lang="fr-FR" sz="800" dirty="0">
              <a:solidFill>
                <a:srgbClr val="FF6600">
                  <a:alpha val="30000"/>
                </a:srgbClr>
              </a:solidFill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245146" y="230043"/>
            <a:ext cx="1486304" cy="6217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defTabSz="514350">
              <a:lnSpc>
                <a:spcPct val="85000"/>
              </a:lnSpc>
              <a:spcAft>
                <a:spcPts val="0"/>
              </a:spcAft>
            </a:pPr>
            <a:r>
              <a:rPr lang="en-GB" sz="2400">
                <a:solidFill>
                  <a:srgbClr val="FF6600"/>
                </a:solidFill>
                <a:latin typeface="Helvetica 75 Bold" panose="020B0804020202020204" pitchFamily="34" charset="0"/>
              </a:rPr>
              <a:t>Notations</a:t>
            </a:r>
          </a:p>
          <a:p>
            <a:endParaRPr lang="en-GB"/>
          </a:p>
        </p:txBody>
      </p:sp>
      <p:sp>
        <p:nvSpPr>
          <p:cNvPr id="5" name="ZoneTexte 4"/>
          <p:cNvSpPr txBox="1"/>
          <p:nvPr/>
        </p:nvSpPr>
        <p:spPr>
          <a:xfrm>
            <a:off x="462608" y="1282897"/>
            <a:ext cx="691888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latin typeface="Helvetica 55 Roman" panose="020B0604020202020204" pitchFamily="34" charset="0"/>
              </a:rPr>
              <a:t>Let E be the set of the </a:t>
            </a:r>
            <a:r>
              <a:rPr lang="en-GB" u="sng" dirty="0">
                <a:latin typeface="Helvetica 55 Roman" panose="020B0604020202020204" pitchFamily="34" charset="0"/>
              </a:rPr>
              <a:t>edges</a:t>
            </a:r>
            <a:r>
              <a:rPr lang="en-GB" dirty="0">
                <a:latin typeface="Helvetica 55 Roman" panose="020B0604020202020204" pitchFamily="34" charset="0"/>
              </a:rPr>
              <a:t>. For every e in E, e</a:t>
            </a:r>
            <a:r>
              <a:rPr lang="en-GB" baseline="30000" dirty="0">
                <a:latin typeface="Helvetica 55 Roman" panose="020B0604020202020204" pitchFamily="34" charset="0"/>
              </a:rPr>
              <a:t>+</a:t>
            </a:r>
            <a:r>
              <a:rPr lang="en-GB" dirty="0">
                <a:latin typeface="Helvetica 55 Roman" panose="020B0604020202020204" pitchFamily="34" charset="0"/>
              </a:rPr>
              <a:t> et e</a:t>
            </a:r>
            <a:r>
              <a:rPr lang="en-GB" baseline="30000" dirty="0">
                <a:latin typeface="Helvetica 55 Roman" panose="020B0604020202020204" pitchFamily="34" charset="0"/>
              </a:rPr>
              <a:t>-</a:t>
            </a:r>
            <a:r>
              <a:rPr lang="en-GB" dirty="0">
                <a:latin typeface="Helvetica 55 Roman" panose="020B0604020202020204" pitchFamily="34" charset="0"/>
              </a:rPr>
              <a:t> will be the corresponding </a:t>
            </a:r>
            <a:r>
              <a:rPr lang="en-GB" u="sng" dirty="0">
                <a:latin typeface="Helvetica 55 Roman" panose="020B0604020202020204" pitchFamily="34" charset="0"/>
              </a:rPr>
              <a:t>arcs</a:t>
            </a:r>
            <a:r>
              <a:rPr lang="en-GB" dirty="0">
                <a:latin typeface="Helvetica 55 Roman" panose="020B0604020202020204" pitchFamily="34" charset="0"/>
              </a:rPr>
              <a:t>.</a:t>
            </a:r>
          </a:p>
        </p:txBody>
      </p:sp>
      <p:sp>
        <p:nvSpPr>
          <p:cNvPr id="9" name="ZoneTexte 8"/>
          <p:cNvSpPr txBox="1"/>
          <p:nvPr/>
        </p:nvSpPr>
        <p:spPr>
          <a:xfrm>
            <a:off x="462608" y="2002977"/>
            <a:ext cx="411843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latin typeface="Helvetica 55 Roman" panose="020B0604020202020204" pitchFamily="34" charset="0"/>
              </a:rPr>
              <a:t>d</a:t>
            </a:r>
            <a:r>
              <a:rPr lang="en-GB" baseline="-25000" dirty="0">
                <a:latin typeface="Helvetica 55 Roman" panose="020B0604020202020204" pitchFamily="34" charset="0"/>
              </a:rPr>
              <a:t>e</a:t>
            </a:r>
            <a:r>
              <a:rPr lang="en-GB" dirty="0">
                <a:latin typeface="Helvetica 55 Roman" panose="020B0604020202020204" pitchFamily="34" charset="0"/>
              </a:rPr>
              <a:t> is the </a:t>
            </a:r>
            <a:r>
              <a:rPr lang="en-GB" u="sng" dirty="0">
                <a:latin typeface="Helvetica 55 Roman" panose="020B0604020202020204" pitchFamily="34" charset="0"/>
              </a:rPr>
              <a:t>edge</a:t>
            </a:r>
            <a:r>
              <a:rPr lang="en-GB" dirty="0">
                <a:latin typeface="Helvetica 55 Roman" panose="020B0604020202020204" pitchFamily="34" charset="0"/>
              </a:rPr>
              <a:t> e demand, and </a:t>
            </a:r>
            <a:r>
              <a:rPr lang="en-GB" dirty="0" err="1">
                <a:latin typeface="Helvetica 55 Roman" panose="020B0604020202020204" pitchFamily="34" charset="0"/>
              </a:rPr>
              <a:t>c</a:t>
            </a:r>
            <a:r>
              <a:rPr lang="en-GB" baseline="-25000" dirty="0" err="1">
                <a:latin typeface="Helvetica 55 Roman" panose="020B0604020202020204" pitchFamily="34" charset="0"/>
              </a:rPr>
              <a:t>e</a:t>
            </a:r>
            <a:r>
              <a:rPr lang="en-GB" dirty="0">
                <a:latin typeface="Helvetica 55 Roman" panose="020B0604020202020204" pitchFamily="34" charset="0"/>
              </a:rPr>
              <a:t> is the travel cost.</a:t>
            </a:r>
          </a:p>
        </p:txBody>
      </p:sp>
      <p:sp>
        <p:nvSpPr>
          <p:cNvPr id="12" name="ZoneTexte 11"/>
          <p:cNvSpPr txBox="1"/>
          <p:nvPr/>
        </p:nvSpPr>
        <p:spPr>
          <a:xfrm>
            <a:off x="462608" y="2435026"/>
            <a:ext cx="683232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latin typeface="Helvetica 55 Roman" panose="020B0604020202020204" pitchFamily="34" charset="0"/>
              </a:rPr>
              <a:t>m is the number of vehicles available, K is the maximum capacity of a given vehicle.</a:t>
            </a:r>
          </a:p>
        </p:txBody>
      </p:sp>
      <p:sp>
        <p:nvSpPr>
          <p:cNvPr id="13" name="ZoneTexte 12"/>
          <p:cNvSpPr txBox="1"/>
          <p:nvPr/>
        </p:nvSpPr>
        <p:spPr>
          <a:xfrm>
            <a:off x="462608" y="3579862"/>
            <a:ext cx="577113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err="1">
                <a:latin typeface="Helvetica 55 Roman" panose="020B0604020202020204" pitchFamily="34" charset="0"/>
              </a:rPr>
              <a:t>X</a:t>
            </a:r>
            <a:r>
              <a:rPr lang="en-GB" baseline="30000" dirty="0" err="1">
                <a:latin typeface="Helvetica 55 Roman" panose="020B0604020202020204" pitchFamily="34" charset="0"/>
              </a:rPr>
              <a:t>k</a:t>
            </a:r>
            <a:r>
              <a:rPr lang="en-GB" baseline="-25000" dirty="0" err="1">
                <a:latin typeface="Helvetica 55 Roman" panose="020B0604020202020204" pitchFamily="34" charset="0"/>
              </a:rPr>
              <a:t>a</a:t>
            </a:r>
            <a:r>
              <a:rPr lang="en-GB" dirty="0">
                <a:latin typeface="Helvetica 55 Roman" panose="020B0604020202020204" pitchFamily="34" charset="0"/>
              </a:rPr>
              <a:t> represents the number of times the vehicle k passes through </a:t>
            </a:r>
            <a:r>
              <a:rPr lang="en-GB" u="sng" dirty="0">
                <a:latin typeface="Helvetica 55 Roman" panose="020B0604020202020204" pitchFamily="34" charset="0"/>
              </a:rPr>
              <a:t>arc</a:t>
            </a:r>
            <a:r>
              <a:rPr lang="en-GB" dirty="0">
                <a:latin typeface="Helvetica 55 Roman" panose="020B0604020202020204" pitchFamily="34" charset="0"/>
              </a:rPr>
              <a:t> a.</a:t>
            </a:r>
          </a:p>
        </p:txBody>
      </p:sp>
      <p:sp>
        <p:nvSpPr>
          <p:cNvPr id="14" name="ZoneTexte 13"/>
          <p:cNvSpPr txBox="1"/>
          <p:nvPr/>
        </p:nvSpPr>
        <p:spPr>
          <a:xfrm>
            <a:off x="462608" y="2849910"/>
            <a:ext cx="518763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latin typeface="Helvetica 55 Roman" panose="020B0604020202020204" pitchFamily="34" charset="0"/>
              </a:rPr>
              <a:t>D is the depot: all vehicles must start and end their paths there.</a:t>
            </a:r>
          </a:p>
        </p:txBody>
      </p:sp>
      <p:sp>
        <p:nvSpPr>
          <p:cNvPr id="15" name="ZoneTexte 14"/>
          <p:cNvSpPr txBox="1"/>
          <p:nvPr/>
        </p:nvSpPr>
        <p:spPr>
          <a:xfrm>
            <a:off x="467544" y="835356"/>
            <a:ext cx="110959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solidFill>
                  <a:srgbClr val="FF6600"/>
                </a:solidFill>
              </a:rPr>
              <a:t>Parameters</a:t>
            </a:r>
          </a:p>
        </p:txBody>
      </p:sp>
      <p:sp>
        <p:nvSpPr>
          <p:cNvPr id="17" name="ZoneTexte 16"/>
          <p:cNvSpPr txBox="1"/>
          <p:nvPr/>
        </p:nvSpPr>
        <p:spPr>
          <a:xfrm>
            <a:off x="467544" y="3219822"/>
            <a:ext cx="91832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solidFill>
                  <a:srgbClr val="FF6600"/>
                </a:solidFill>
              </a:rPr>
              <a:t>Variables</a:t>
            </a:r>
          </a:p>
        </p:txBody>
      </p:sp>
      <p:sp>
        <p:nvSpPr>
          <p:cNvPr id="16" name="ZoneTexte 15"/>
          <p:cNvSpPr txBox="1"/>
          <p:nvPr/>
        </p:nvSpPr>
        <p:spPr>
          <a:xfrm>
            <a:off x="467544" y="3966324"/>
            <a:ext cx="589296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err="1">
                <a:latin typeface="Helvetica 55 Roman" panose="020B0604020202020204" pitchFamily="34" charset="0"/>
              </a:rPr>
              <a:t>Y</a:t>
            </a:r>
            <a:r>
              <a:rPr lang="en-GB" baseline="30000" dirty="0" err="1">
                <a:latin typeface="Helvetica 55 Roman" panose="020B0604020202020204" pitchFamily="34" charset="0"/>
              </a:rPr>
              <a:t>k</a:t>
            </a:r>
            <a:r>
              <a:rPr lang="en-GB" baseline="-25000" dirty="0" err="1">
                <a:latin typeface="Helvetica 55 Roman" panose="020B0604020202020204" pitchFamily="34" charset="0"/>
              </a:rPr>
              <a:t>e</a:t>
            </a:r>
            <a:r>
              <a:rPr lang="en-GB" dirty="0">
                <a:latin typeface="Helvetica 55 Roman" panose="020B0604020202020204" pitchFamily="34" charset="0"/>
              </a:rPr>
              <a:t> equals 1 if the vehicle k collects the demand on </a:t>
            </a:r>
            <a:r>
              <a:rPr lang="en-GB" u="sng" dirty="0">
                <a:latin typeface="Helvetica 55 Roman" panose="020B0604020202020204" pitchFamily="34" charset="0"/>
              </a:rPr>
              <a:t>edge</a:t>
            </a:r>
            <a:r>
              <a:rPr lang="en-GB" dirty="0">
                <a:latin typeface="Helvetica 55 Roman" panose="020B0604020202020204" pitchFamily="34" charset="0"/>
              </a:rPr>
              <a:t> e, 0 otherwise.</a:t>
            </a:r>
          </a:p>
          <a:p>
            <a:endParaRPr lang="en-GB" dirty="0">
              <a:latin typeface="Helvetica 55 Roman" panose="020B0604020202020204" pitchFamily="34" charset="0"/>
            </a:endParaRPr>
          </a:p>
        </p:txBody>
      </p:sp>
      <p:sp>
        <p:nvSpPr>
          <p:cNvPr id="18" name="ZoneTexte 17"/>
          <p:cNvSpPr txBox="1"/>
          <p:nvPr/>
        </p:nvSpPr>
        <p:spPr>
          <a:xfrm>
            <a:off x="462608" y="1606746"/>
            <a:ext cx="638110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latin typeface="Helvetica 55 Roman" panose="020B0604020202020204" pitchFamily="34" charset="0"/>
              </a:rPr>
              <a:t>Let A be the set of the </a:t>
            </a:r>
            <a:r>
              <a:rPr lang="en-GB" u="sng" dirty="0">
                <a:latin typeface="Helvetica 55 Roman" panose="020B0604020202020204" pitchFamily="34" charset="0"/>
              </a:rPr>
              <a:t>arcs</a:t>
            </a:r>
            <a:r>
              <a:rPr lang="en-GB" dirty="0">
                <a:latin typeface="Helvetica 55 Roman" panose="020B0604020202020204" pitchFamily="34" charset="0"/>
              </a:rPr>
              <a:t>. For every a in A, a will be the corresponding </a:t>
            </a:r>
            <a:r>
              <a:rPr lang="en-GB" u="sng" dirty="0">
                <a:latin typeface="Helvetica 55 Roman" panose="020B0604020202020204" pitchFamily="34" charset="0"/>
              </a:rPr>
              <a:t>edge</a:t>
            </a:r>
            <a:r>
              <a:rPr lang="en-GB" dirty="0">
                <a:latin typeface="Helvetica 55 Roman" panose="020B0604020202020204" pitchFamily="34" charset="0"/>
              </a:rPr>
              <a:t>.</a:t>
            </a:r>
          </a:p>
        </p:txBody>
      </p:sp>
      <p:cxnSp>
        <p:nvCxnSpPr>
          <p:cNvPr id="3" name="Connecteur droit 2"/>
          <p:cNvCxnSpPr/>
          <p:nvPr/>
        </p:nvCxnSpPr>
        <p:spPr>
          <a:xfrm>
            <a:off x="4104000" y="1707654"/>
            <a:ext cx="72008" cy="0"/>
          </a:xfrm>
          <a:prstGeom prst="line">
            <a:avLst/>
          </a:prstGeom>
          <a:ln w="952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tangle 18">
            <a:extLst>
              <a:ext uri="{FF2B5EF4-FFF2-40B4-BE49-F238E27FC236}">
                <a16:creationId xmlns:a16="http://schemas.microsoft.com/office/drawing/2014/main" id="{7B96F4DF-8799-4FD5-82F3-42845AAFD04D}"/>
              </a:ext>
            </a:extLst>
          </p:cNvPr>
          <p:cNvSpPr/>
          <p:nvPr/>
        </p:nvSpPr>
        <p:spPr>
          <a:xfrm>
            <a:off x="467544" y="4644000"/>
            <a:ext cx="1187364" cy="20004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GB" sz="800" dirty="0">
                <a:solidFill>
                  <a:schemeClr val="bg2"/>
                </a:solidFill>
              </a:rPr>
              <a:t>Vehicle routing in Python</a:t>
            </a:r>
          </a:p>
        </p:txBody>
      </p:sp>
    </p:spTree>
    <p:extLst>
      <p:ext uri="{BB962C8B-B14F-4D97-AF65-F5344CB8AC3E}">
        <p14:creationId xmlns:p14="http://schemas.microsoft.com/office/powerpoint/2010/main" val="1008114032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9" grpId="0"/>
      <p:bldP spid="12" grpId="0"/>
      <p:bldP spid="13" grpId="0"/>
      <p:bldP spid="14" grpId="0"/>
      <p:bldP spid="17" grpId="0"/>
      <p:bldP spid="16" grpId="0"/>
      <p:bldP spid="1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7559824" y="0"/>
            <a:ext cx="1584176" cy="93610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ZoneTexte 3"/>
          <p:cNvSpPr txBox="1"/>
          <p:nvPr/>
        </p:nvSpPr>
        <p:spPr>
          <a:xfrm>
            <a:off x="5868144" y="906"/>
            <a:ext cx="32758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fr-FR" sz="800" dirty="0">
                <a:latin typeface="Helvetica 75 Bold" panose="020B0804020202020204" pitchFamily="34" charset="0"/>
              </a:rPr>
              <a:t>  </a:t>
            </a:r>
            <a:r>
              <a:rPr lang="fr-FR" sz="800" dirty="0">
                <a:solidFill>
                  <a:schemeClr val="tx1">
                    <a:alpha val="30000"/>
                  </a:schemeClr>
                </a:solidFill>
                <a:latin typeface="Helvetica 75 Bold" panose="020B0804020202020204" pitchFamily="34" charset="0"/>
              </a:rPr>
              <a:t>I</a:t>
            </a:r>
            <a:r>
              <a:rPr lang="fr-FR" sz="800" dirty="0">
                <a:solidFill>
                  <a:srgbClr val="FF6600"/>
                </a:solidFill>
                <a:latin typeface="Helvetica 75 Bold" panose="020B0804020202020204" pitchFamily="34" charset="0"/>
              </a:rPr>
              <a:t> </a:t>
            </a:r>
            <a:r>
              <a:rPr lang="fr-FR" sz="800" dirty="0" err="1">
                <a:solidFill>
                  <a:srgbClr val="FF6600">
                    <a:alpha val="30000"/>
                  </a:srgbClr>
                </a:solidFill>
                <a:latin typeface="Helvetica 75 Bold" panose="020B0804020202020204" pitchFamily="34" charset="0"/>
              </a:rPr>
              <a:t>Problem</a:t>
            </a:r>
            <a:r>
              <a:rPr lang="fr-FR" sz="800" dirty="0">
                <a:solidFill>
                  <a:srgbClr val="FF6600">
                    <a:alpha val="30000"/>
                  </a:srgbClr>
                </a:solidFill>
                <a:latin typeface="Helvetica 75 Bold" panose="020B0804020202020204" pitchFamily="34" charset="0"/>
              </a:rPr>
              <a:t> </a:t>
            </a:r>
            <a:r>
              <a:rPr lang="fr-FR" sz="800" dirty="0" err="1">
                <a:solidFill>
                  <a:srgbClr val="FF6600">
                    <a:alpha val="30000"/>
                  </a:srgbClr>
                </a:solidFill>
                <a:latin typeface="Helvetica 75 Bold" panose="020B0804020202020204" pitchFamily="34" charset="0"/>
              </a:rPr>
              <a:t>presentation</a:t>
            </a:r>
            <a:endParaRPr lang="fr-FR" sz="800" dirty="0">
              <a:solidFill>
                <a:srgbClr val="FF6600">
                  <a:alpha val="30000"/>
                </a:srgbClr>
              </a:solidFill>
              <a:latin typeface="Helvetica 75 Bold" panose="020B0804020202020204" pitchFamily="34" charset="0"/>
            </a:endParaRPr>
          </a:p>
          <a:p>
            <a:pPr lvl="0"/>
            <a:r>
              <a:rPr lang="fr-FR" sz="800" dirty="0">
                <a:latin typeface="Helvetica 75 Bold" panose="020B0804020202020204" pitchFamily="34" charset="0"/>
              </a:rPr>
              <a:t> II</a:t>
            </a:r>
            <a:r>
              <a:rPr lang="fr-FR" sz="800" dirty="0">
                <a:solidFill>
                  <a:schemeClr val="tx1">
                    <a:alpha val="30000"/>
                  </a:schemeClr>
                </a:solidFill>
                <a:latin typeface="Helvetica 75 Bold" panose="020B0804020202020204" pitchFamily="34" charset="0"/>
              </a:rPr>
              <a:t> </a:t>
            </a:r>
            <a:r>
              <a:rPr lang="en-GB" sz="800" dirty="0">
                <a:solidFill>
                  <a:srgbClr val="FF6600"/>
                </a:solidFill>
                <a:latin typeface="Helvetica 75 Bold" panose="020B0804020202020204" pitchFamily="34" charset="0"/>
              </a:rPr>
              <a:t>First approach: the standard formulation</a:t>
            </a:r>
            <a:endParaRPr lang="fr-FR" sz="800" dirty="0">
              <a:solidFill>
                <a:srgbClr val="FF6600"/>
              </a:solidFill>
              <a:latin typeface="Helvetica 75 Bold" panose="020B0804020202020204" pitchFamily="34" charset="0"/>
            </a:endParaRPr>
          </a:p>
          <a:p>
            <a:pPr lvl="0"/>
            <a:r>
              <a:rPr lang="fr-FR" sz="800" dirty="0">
                <a:solidFill>
                  <a:schemeClr val="tx1">
                    <a:alpha val="30000"/>
                  </a:schemeClr>
                </a:solidFill>
                <a:latin typeface="Helvetica 75 Bold" panose="020B0804020202020204" pitchFamily="34" charset="0"/>
              </a:rPr>
              <a:t>III</a:t>
            </a:r>
            <a:r>
              <a:rPr lang="fr-FR" sz="800" dirty="0">
                <a:latin typeface="Helvetica 75 Bold" panose="020B0804020202020204" pitchFamily="34" charset="0"/>
              </a:rPr>
              <a:t> </a:t>
            </a:r>
            <a:r>
              <a:rPr lang="fr-FR" sz="800" dirty="0">
                <a:solidFill>
                  <a:srgbClr val="FF6600">
                    <a:alpha val="30000"/>
                  </a:srgbClr>
                </a:solidFill>
                <a:latin typeface="Helvetica 75 Bold" panose="020B0804020202020204" pitchFamily="34" charset="0"/>
              </a:rPr>
              <a:t>Second </a:t>
            </a:r>
            <a:r>
              <a:rPr lang="fr-FR" sz="800" dirty="0" err="1">
                <a:solidFill>
                  <a:srgbClr val="FF6600">
                    <a:alpha val="30000"/>
                  </a:srgbClr>
                </a:solidFill>
                <a:latin typeface="Helvetica 75 Bold" panose="020B0804020202020204" pitchFamily="34" charset="0"/>
              </a:rPr>
              <a:t>approach</a:t>
            </a:r>
            <a:r>
              <a:rPr lang="fr-FR" sz="800" dirty="0">
                <a:solidFill>
                  <a:srgbClr val="FF6600">
                    <a:alpha val="30000"/>
                  </a:srgbClr>
                </a:solidFill>
                <a:latin typeface="Helvetica 75 Bold" panose="020B0804020202020204" pitchFamily="34" charset="0"/>
              </a:rPr>
              <a:t>: master-slave formulation</a:t>
            </a:r>
          </a:p>
          <a:p>
            <a:r>
              <a:rPr lang="fr-FR" sz="800" dirty="0">
                <a:solidFill>
                  <a:schemeClr val="tx1">
                    <a:alpha val="30000"/>
                  </a:schemeClr>
                </a:solidFill>
                <a:latin typeface="Helvetica 75 Bold" panose="020B0804020202020204" pitchFamily="34" charset="0"/>
              </a:rPr>
              <a:t>IV</a:t>
            </a:r>
            <a:r>
              <a:rPr lang="fr-FR" sz="800" dirty="0">
                <a:solidFill>
                  <a:srgbClr val="FF6600">
                    <a:alpha val="30000"/>
                  </a:srgbClr>
                </a:solidFill>
                <a:latin typeface="Helvetica 75 Bold" panose="020B0804020202020204" pitchFamily="34" charset="0"/>
              </a:rPr>
              <a:t> </a:t>
            </a:r>
            <a:r>
              <a:rPr lang="fr-FR" sz="800" dirty="0" err="1">
                <a:solidFill>
                  <a:srgbClr val="FF6600">
                    <a:alpha val="30000"/>
                  </a:srgbClr>
                </a:solidFill>
                <a:latin typeface="Helvetica 75 Bold" panose="020B0804020202020204" pitchFamily="34" charset="0"/>
              </a:rPr>
              <a:t>Valid</a:t>
            </a:r>
            <a:r>
              <a:rPr lang="fr-FR" sz="800" dirty="0">
                <a:solidFill>
                  <a:srgbClr val="FF6600">
                    <a:alpha val="30000"/>
                  </a:srgbClr>
                </a:solidFill>
                <a:latin typeface="Helvetica 75 Bold" panose="020B0804020202020204" pitchFamily="34" charset="0"/>
              </a:rPr>
              <a:t> </a:t>
            </a:r>
            <a:r>
              <a:rPr lang="fr-FR" sz="800" dirty="0" err="1">
                <a:solidFill>
                  <a:srgbClr val="FF6600">
                    <a:alpha val="30000"/>
                  </a:srgbClr>
                </a:solidFill>
                <a:latin typeface="Helvetica 75 Bold" panose="020B0804020202020204" pitchFamily="34" charset="0"/>
              </a:rPr>
              <a:t>inequalities</a:t>
            </a:r>
            <a:endParaRPr lang="fr-FR" sz="800" dirty="0">
              <a:solidFill>
                <a:srgbClr val="FF6600">
                  <a:alpha val="30000"/>
                </a:srgbClr>
              </a:solidFill>
              <a:latin typeface="Helvetica 75 Bold" panose="020B0804020202020204" pitchFamily="34" charset="0"/>
            </a:endParaRPr>
          </a:p>
          <a:p>
            <a:pPr lvl="0"/>
            <a:r>
              <a:rPr lang="fr-FR" sz="800" dirty="0">
                <a:solidFill>
                  <a:schemeClr val="tx1">
                    <a:alpha val="30000"/>
                  </a:schemeClr>
                </a:solidFill>
                <a:latin typeface="Helvetica 75 Bold" panose="020B0804020202020204" pitchFamily="34" charset="0"/>
              </a:rPr>
              <a:t>V</a:t>
            </a:r>
            <a:r>
              <a:rPr lang="fr-FR" sz="800" dirty="0">
                <a:latin typeface="Helvetica 75 Bold" panose="020B0804020202020204" pitchFamily="34" charset="0"/>
              </a:rPr>
              <a:t> </a:t>
            </a:r>
            <a:r>
              <a:rPr lang="fr-FR" sz="800" dirty="0" err="1">
                <a:solidFill>
                  <a:srgbClr val="FF6600">
                    <a:alpha val="30000"/>
                  </a:srgbClr>
                </a:solidFill>
                <a:latin typeface="Helvetica 75 Bold" panose="020B0804020202020204" pitchFamily="34" charset="0"/>
              </a:rPr>
              <a:t>Computational</a:t>
            </a:r>
            <a:r>
              <a:rPr lang="fr-FR" sz="800" dirty="0">
                <a:solidFill>
                  <a:srgbClr val="FF6600">
                    <a:alpha val="30000"/>
                  </a:srgbClr>
                </a:solidFill>
                <a:latin typeface="Helvetica 75 Bold" panose="020B0804020202020204" pitchFamily="34" charset="0"/>
              </a:rPr>
              <a:t> </a:t>
            </a:r>
            <a:r>
              <a:rPr lang="fr-FR" sz="800" dirty="0" err="1">
                <a:solidFill>
                  <a:srgbClr val="FF6600">
                    <a:alpha val="30000"/>
                  </a:srgbClr>
                </a:solidFill>
                <a:latin typeface="Helvetica 75 Bold" panose="020B0804020202020204" pitchFamily="34" charset="0"/>
              </a:rPr>
              <a:t>results</a:t>
            </a:r>
            <a:r>
              <a:rPr lang="fr-FR" sz="800" dirty="0">
                <a:solidFill>
                  <a:srgbClr val="FF6600">
                    <a:alpha val="30000"/>
                  </a:srgbClr>
                </a:solidFill>
                <a:latin typeface="Helvetica 75 Bold" panose="020B0804020202020204" pitchFamily="34" charset="0"/>
              </a:rPr>
              <a:t> and conclusion</a:t>
            </a:r>
            <a:endParaRPr lang="fr-FR" sz="800" dirty="0">
              <a:solidFill>
                <a:srgbClr val="FF6600">
                  <a:alpha val="30000"/>
                </a:srgbClr>
              </a:solidFill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245146" y="230043"/>
            <a:ext cx="2634054" cy="6217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defTabSz="514350">
              <a:lnSpc>
                <a:spcPct val="85000"/>
              </a:lnSpc>
              <a:spcAft>
                <a:spcPts val="0"/>
              </a:spcAft>
            </a:pPr>
            <a:r>
              <a:rPr lang="fr-FR" sz="2400" dirty="0">
                <a:solidFill>
                  <a:srgbClr val="FF6600"/>
                </a:solidFill>
                <a:latin typeface="Helvetica 75 Bold" panose="020B0804020202020204" pitchFamily="34" charset="0"/>
              </a:rPr>
              <a:t>Standard </a:t>
            </a:r>
            <a:r>
              <a:rPr lang="fr-FR" sz="2400" dirty="0" err="1">
                <a:solidFill>
                  <a:srgbClr val="FF6600"/>
                </a:solidFill>
                <a:latin typeface="Helvetica 75 Bold" panose="020B0804020202020204" pitchFamily="34" charset="0"/>
              </a:rPr>
              <a:t>problem</a:t>
            </a:r>
            <a:endParaRPr lang="fr-FR" sz="2400" dirty="0">
              <a:solidFill>
                <a:srgbClr val="FF6600"/>
              </a:solidFill>
              <a:latin typeface="Helvetica 75 Bold" panose="020B0804020202020204" pitchFamily="34" charset="0"/>
            </a:endParaRPr>
          </a:p>
          <a:p>
            <a:endParaRPr lang="fr-FR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769" t="32588" r="7027" b="18953"/>
          <a:stretch/>
        </p:blipFill>
        <p:spPr bwMode="auto">
          <a:xfrm>
            <a:off x="1547664" y="699542"/>
            <a:ext cx="6804248" cy="42929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1547664" y="1491629"/>
            <a:ext cx="6408712" cy="44711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967" t="48910" r="7625" b="46221"/>
          <a:stretch/>
        </p:blipFill>
        <p:spPr bwMode="auto">
          <a:xfrm>
            <a:off x="1475656" y="1455687"/>
            <a:ext cx="6624736" cy="4983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4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906" t="24323" r="31904" b="70651"/>
          <a:stretch/>
        </p:blipFill>
        <p:spPr bwMode="auto">
          <a:xfrm>
            <a:off x="4974778" y="4515966"/>
            <a:ext cx="2736676" cy="45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ZoneTexte 2"/>
          <p:cNvSpPr txBox="1"/>
          <p:nvPr/>
        </p:nvSpPr>
        <p:spPr>
          <a:xfrm>
            <a:off x="4666196" y="4587139"/>
            <a:ext cx="34977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et</a:t>
            </a:r>
          </a:p>
        </p:txBody>
      </p:sp>
      <p:sp>
        <p:nvSpPr>
          <p:cNvPr id="5" name="ZoneTexte 4"/>
          <p:cNvSpPr txBox="1"/>
          <p:nvPr/>
        </p:nvSpPr>
        <p:spPr>
          <a:xfrm>
            <a:off x="5458638" y="936104"/>
            <a:ext cx="2299598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>
                <a:solidFill>
                  <a:srgbClr val="FF6600"/>
                </a:solidFill>
                <a:latin typeface="Helvetica 55 Roman" panose="020B0604020202020204" pitchFamily="34" charset="0"/>
              </a:rPr>
              <a:t>Goal</a:t>
            </a:r>
          </a:p>
          <a:p>
            <a:endParaRPr lang="en-GB" sz="1200" dirty="0">
              <a:solidFill>
                <a:srgbClr val="FF6600"/>
              </a:solidFill>
              <a:latin typeface="Helvetica 55 Roman" panose="020B0604020202020204" pitchFamily="34" charset="0"/>
            </a:endParaRPr>
          </a:p>
          <a:p>
            <a:endParaRPr lang="en-GB" sz="1800" dirty="0">
              <a:solidFill>
                <a:srgbClr val="FF6600"/>
              </a:solidFill>
              <a:latin typeface="Helvetica 55 Roman" panose="020B0604020202020204" pitchFamily="34" charset="0"/>
            </a:endParaRPr>
          </a:p>
          <a:p>
            <a:r>
              <a:rPr lang="en-GB" sz="1200" dirty="0">
                <a:solidFill>
                  <a:srgbClr val="FF6600"/>
                </a:solidFill>
                <a:latin typeface="Helvetica 55 Roman" panose="020B0604020202020204" pitchFamily="34" charset="0"/>
              </a:rPr>
              <a:t>Collecting =&gt; Passing through</a:t>
            </a:r>
          </a:p>
          <a:p>
            <a:endParaRPr lang="en-GB" sz="1200" dirty="0">
              <a:solidFill>
                <a:srgbClr val="FF6600"/>
              </a:solidFill>
              <a:latin typeface="Helvetica 55 Roman" panose="020B0604020202020204" pitchFamily="34" charset="0"/>
            </a:endParaRPr>
          </a:p>
          <a:p>
            <a:endParaRPr lang="en-GB" sz="1200" dirty="0">
              <a:solidFill>
                <a:srgbClr val="FF6600"/>
              </a:solidFill>
              <a:latin typeface="Helvetica 55 Roman" panose="020B0604020202020204" pitchFamily="34" charset="0"/>
            </a:endParaRPr>
          </a:p>
          <a:p>
            <a:endParaRPr lang="en-GB" sz="1200" dirty="0">
              <a:solidFill>
                <a:srgbClr val="FF6600"/>
              </a:solidFill>
              <a:latin typeface="Helvetica 55 Roman" panose="020B0604020202020204" pitchFamily="34" charset="0"/>
            </a:endParaRPr>
          </a:p>
          <a:p>
            <a:r>
              <a:rPr lang="en-GB" sz="1200" dirty="0">
                <a:solidFill>
                  <a:srgbClr val="FF6600"/>
                </a:solidFill>
                <a:latin typeface="Helvetica 55 Roman" panose="020B0604020202020204" pitchFamily="34" charset="0"/>
              </a:rPr>
              <a:t>Maximum capacity</a:t>
            </a:r>
          </a:p>
          <a:p>
            <a:endParaRPr lang="en-GB" sz="1200" dirty="0">
              <a:solidFill>
                <a:srgbClr val="FF6600"/>
              </a:solidFill>
              <a:latin typeface="Helvetica 55 Roman" panose="020B0604020202020204" pitchFamily="34" charset="0"/>
            </a:endParaRPr>
          </a:p>
          <a:p>
            <a:endParaRPr lang="en-GB" sz="1100" dirty="0">
              <a:solidFill>
                <a:srgbClr val="FF6600"/>
              </a:solidFill>
              <a:latin typeface="Helvetica 55 Roman" panose="020B0604020202020204" pitchFamily="34" charset="0"/>
            </a:endParaRPr>
          </a:p>
          <a:p>
            <a:endParaRPr lang="en-GB" sz="800" dirty="0">
              <a:solidFill>
                <a:srgbClr val="FF6600"/>
              </a:solidFill>
              <a:latin typeface="Helvetica 55 Roman" panose="020B0604020202020204" pitchFamily="34" charset="0"/>
            </a:endParaRPr>
          </a:p>
          <a:p>
            <a:endParaRPr lang="en-GB" sz="1200" dirty="0">
              <a:solidFill>
                <a:srgbClr val="FF6600"/>
              </a:solidFill>
              <a:latin typeface="Helvetica 55 Roman" panose="020B0604020202020204" pitchFamily="34" charset="0"/>
            </a:endParaRPr>
          </a:p>
          <a:p>
            <a:r>
              <a:rPr lang="en-GB" sz="1200" dirty="0">
                <a:solidFill>
                  <a:srgbClr val="FF6600"/>
                </a:solidFill>
                <a:latin typeface="Helvetica 55 Roman" panose="020B0604020202020204" pitchFamily="34" charset="0"/>
              </a:rPr>
              <a:t>Coverage constraints</a:t>
            </a:r>
          </a:p>
          <a:p>
            <a:endParaRPr lang="en-GB" dirty="0">
              <a:solidFill>
                <a:srgbClr val="FF6600"/>
              </a:solidFill>
              <a:latin typeface="Helvetica 55 Roman" panose="020B0604020202020204" pitchFamily="34" charset="0"/>
            </a:endParaRPr>
          </a:p>
          <a:p>
            <a:endParaRPr lang="en-GB" sz="2000" dirty="0">
              <a:solidFill>
                <a:srgbClr val="FF6600"/>
              </a:solidFill>
              <a:latin typeface="Helvetica 55 Roman" panose="020B0604020202020204" pitchFamily="34" charset="0"/>
            </a:endParaRPr>
          </a:p>
          <a:p>
            <a:r>
              <a:rPr lang="en-GB" sz="1200" dirty="0">
                <a:solidFill>
                  <a:srgbClr val="FF6600"/>
                </a:solidFill>
                <a:latin typeface="Helvetica 55 Roman" panose="020B0604020202020204" pitchFamily="34" charset="0"/>
              </a:rPr>
              <a:t>Kirchhoff’s law</a:t>
            </a:r>
          </a:p>
          <a:p>
            <a:endParaRPr lang="fr-FR" dirty="0"/>
          </a:p>
        </p:txBody>
      </p:sp>
      <p:sp>
        <p:nvSpPr>
          <p:cNvPr id="8" name="Rectangle 7"/>
          <p:cNvSpPr/>
          <p:nvPr/>
        </p:nvSpPr>
        <p:spPr>
          <a:xfrm>
            <a:off x="1403648" y="1455687"/>
            <a:ext cx="6768752" cy="53999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Rectangle 15"/>
          <p:cNvSpPr/>
          <p:nvPr/>
        </p:nvSpPr>
        <p:spPr>
          <a:xfrm>
            <a:off x="1528044" y="2211710"/>
            <a:ext cx="6768752" cy="53999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Rectangle 16"/>
          <p:cNvSpPr/>
          <p:nvPr/>
        </p:nvSpPr>
        <p:spPr>
          <a:xfrm>
            <a:off x="1710441" y="2921263"/>
            <a:ext cx="6768752" cy="74152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2" name="Rectangle 21"/>
          <p:cNvSpPr/>
          <p:nvPr/>
        </p:nvSpPr>
        <p:spPr>
          <a:xfrm>
            <a:off x="1701168" y="3795886"/>
            <a:ext cx="6768752" cy="53999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2814D9FA-61ED-4CDB-94F4-33491E2C0F41}"/>
              </a:ext>
            </a:extLst>
          </p:cNvPr>
          <p:cNvSpPr/>
          <p:nvPr/>
        </p:nvSpPr>
        <p:spPr>
          <a:xfrm>
            <a:off x="467544" y="4644000"/>
            <a:ext cx="1187364" cy="20004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GB" sz="800" dirty="0">
                <a:solidFill>
                  <a:schemeClr val="bg2"/>
                </a:solidFill>
              </a:rPr>
              <a:t>Vehicle routing in Python</a:t>
            </a:r>
          </a:p>
        </p:txBody>
      </p:sp>
    </p:spTree>
    <p:extLst>
      <p:ext uri="{BB962C8B-B14F-4D97-AF65-F5344CB8AC3E}">
        <p14:creationId xmlns:p14="http://schemas.microsoft.com/office/powerpoint/2010/main" val="149504293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6" grpId="0" animBg="1"/>
      <p:bldP spid="17" grpId="0" animBg="1"/>
      <p:bldP spid="2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/>
          <p:cNvSpPr txBox="1"/>
          <p:nvPr/>
        </p:nvSpPr>
        <p:spPr>
          <a:xfrm>
            <a:off x="2160301" y="1275606"/>
            <a:ext cx="508780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latin typeface="Times New Roman"/>
                <a:cs typeface="Times New Roman"/>
              </a:rPr>
              <a:t>Let </a:t>
            </a:r>
            <a:r>
              <a:rPr lang="el-GR" dirty="0">
                <a:latin typeface="Times New Roman"/>
                <a:cs typeface="Times New Roman"/>
              </a:rPr>
              <a:t>δ</a:t>
            </a:r>
            <a:r>
              <a:rPr lang="fr-FR" baseline="30000" dirty="0">
                <a:latin typeface="Times New Roman"/>
                <a:cs typeface="Times New Roman"/>
              </a:rPr>
              <a:t>+</a:t>
            </a:r>
            <a:r>
              <a:rPr lang="fr-FR" dirty="0">
                <a:latin typeface="Times New Roman"/>
                <a:cs typeface="Times New Roman"/>
              </a:rPr>
              <a:t>(v) </a:t>
            </a:r>
            <a:r>
              <a:rPr lang="fr-FR" dirty="0" err="1">
                <a:latin typeface="Times New Roman"/>
                <a:cs typeface="Times New Roman"/>
              </a:rPr>
              <a:t>be</a:t>
            </a:r>
            <a:r>
              <a:rPr lang="fr-FR" dirty="0">
                <a:latin typeface="Times New Roman"/>
                <a:cs typeface="Times New Roman"/>
              </a:rPr>
              <a:t> the </a:t>
            </a:r>
            <a:r>
              <a:rPr lang="fr-FR" dirty="0" err="1">
                <a:latin typeface="Times New Roman"/>
                <a:cs typeface="Times New Roman"/>
              </a:rPr>
              <a:t>outgoing</a:t>
            </a:r>
            <a:r>
              <a:rPr lang="fr-FR" dirty="0">
                <a:latin typeface="Times New Roman"/>
                <a:cs typeface="Times New Roman"/>
              </a:rPr>
              <a:t> arcs of </a:t>
            </a:r>
            <a:r>
              <a:rPr lang="fr-FR" dirty="0" err="1">
                <a:latin typeface="Times New Roman"/>
                <a:cs typeface="Times New Roman"/>
              </a:rPr>
              <a:t>node</a:t>
            </a:r>
            <a:r>
              <a:rPr lang="fr-FR" dirty="0">
                <a:latin typeface="Times New Roman"/>
                <a:cs typeface="Times New Roman"/>
              </a:rPr>
              <a:t> v, and </a:t>
            </a:r>
            <a:r>
              <a:rPr lang="el-GR" dirty="0">
                <a:latin typeface="Times New Roman"/>
                <a:cs typeface="Times New Roman"/>
              </a:rPr>
              <a:t>δ</a:t>
            </a:r>
            <a:r>
              <a:rPr lang="fr-FR" baseline="30000" dirty="0">
                <a:latin typeface="Times New Roman"/>
                <a:cs typeface="Times New Roman"/>
              </a:rPr>
              <a:t>-</a:t>
            </a:r>
            <a:r>
              <a:rPr lang="fr-FR" dirty="0">
                <a:latin typeface="Times New Roman"/>
                <a:cs typeface="Times New Roman"/>
              </a:rPr>
              <a:t>(v) the </a:t>
            </a:r>
            <a:r>
              <a:rPr lang="fr-FR" dirty="0" err="1">
                <a:latin typeface="Times New Roman"/>
                <a:cs typeface="Times New Roman"/>
              </a:rPr>
              <a:t>incoming</a:t>
            </a:r>
            <a:r>
              <a:rPr lang="fr-FR" dirty="0">
                <a:latin typeface="Times New Roman"/>
                <a:cs typeface="Times New Roman"/>
              </a:rPr>
              <a:t> arcs</a:t>
            </a:r>
            <a:endParaRPr lang="fr-FR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F35D444-1236-4FB9-83FC-43AF9E8DDF9A}"/>
              </a:ext>
            </a:extLst>
          </p:cNvPr>
          <p:cNvSpPr/>
          <p:nvPr/>
        </p:nvSpPr>
        <p:spPr>
          <a:xfrm>
            <a:off x="2160301" y="1275606"/>
            <a:ext cx="5003987" cy="30777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Rectangle 5"/>
          <p:cNvSpPr/>
          <p:nvPr/>
        </p:nvSpPr>
        <p:spPr>
          <a:xfrm>
            <a:off x="7559824" y="0"/>
            <a:ext cx="1584176" cy="93610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ZoneTexte 3"/>
          <p:cNvSpPr txBox="1"/>
          <p:nvPr/>
        </p:nvSpPr>
        <p:spPr>
          <a:xfrm>
            <a:off x="5868144" y="906"/>
            <a:ext cx="32758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fr-FR" sz="800" dirty="0">
                <a:latin typeface="Helvetica 75 Bold" panose="020B0804020202020204" pitchFamily="34" charset="0"/>
              </a:rPr>
              <a:t>  </a:t>
            </a:r>
            <a:r>
              <a:rPr lang="fr-FR" sz="800" dirty="0">
                <a:solidFill>
                  <a:schemeClr val="tx1">
                    <a:alpha val="30000"/>
                  </a:schemeClr>
                </a:solidFill>
                <a:latin typeface="Helvetica 75 Bold" panose="020B0804020202020204" pitchFamily="34" charset="0"/>
              </a:rPr>
              <a:t>I</a:t>
            </a:r>
            <a:r>
              <a:rPr lang="fr-FR" sz="800" dirty="0">
                <a:solidFill>
                  <a:srgbClr val="FF6600"/>
                </a:solidFill>
                <a:latin typeface="Helvetica 75 Bold" panose="020B0804020202020204" pitchFamily="34" charset="0"/>
              </a:rPr>
              <a:t> </a:t>
            </a:r>
            <a:r>
              <a:rPr lang="fr-FR" sz="800" dirty="0" err="1">
                <a:solidFill>
                  <a:srgbClr val="FF6600">
                    <a:alpha val="30000"/>
                  </a:srgbClr>
                </a:solidFill>
                <a:latin typeface="Helvetica 75 Bold" panose="020B0804020202020204" pitchFamily="34" charset="0"/>
              </a:rPr>
              <a:t>Problem</a:t>
            </a:r>
            <a:r>
              <a:rPr lang="fr-FR" sz="800" dirty="0">
                <a:solidFill>
                  <a:srgbClr val="FF6600">
                    <a:alpha val="30000"/>
                  </a:srgbClr>
                </a:solidFill>
                <a:latin typeface="Helvetica 75 Bold" panose="020B0804020202020204" pitchFamily="34" charset="0"/>
              </a:rPr>
              <a:t> </a:t>
            </a:r>
            <a:r>
              <a:rPr lang="fr-FR" sz="800" dirty="0" err="1">
                <a:solidFill>
                  <a:srgbClr val="FF6600">
                    <a:alpha val="30000"/>
                  </a:srgbClr>
                </a:solidFill>
                <a:latin typeface="Helvetica 75 Bold" panose="020B0804020202020204" pitchFamily="34" charset="0"/>
              </a:rPr>
              <a:t>presentation</a:t>
            </a:r>
            <a:endParaRPr lang="fr-FR" sz="800" dirty="0">
              <a:solidFill>
                <a:srgbClr val="FF6600">
                  <a:alpha val="30000"/>
                </a:srgbClr>
              </a:solidFill>
              <a:latin typeface="Helvetica 75 Bold" panose="020B0804020202020204" pitchFamily="34" charset="0"/>
            </a:endParaRPr>
          </a:p>
          <a:p>
            <a:pPr lvl="0"/>
            <a:r>
              <a:rPr lang="fr-FR" sz="800" dirty="0">
                <a:latin typeface="Helvetica 75 Bold" panose="020B0804020202020204" pitchFamily="34" charset="0"/>
              </a:rPr>
              <a:t> II</a:t>
            </a:r>
            <a:r>
              <a:rPr lang="fr-FR" sz="800" dirty="0">
                <a:solidFill>
                  <a:schemeClr val="tx1">
                    <a:alpha val="30000"/>
                  </a:schemeClr>
                </a:solidFill>
                <a:latin typeface="Helvetica 75 Bold" panose="020B0804020202020204" pitchFamily="34" charset="0"/>
              </a:rPr>
              <a:t> </a:t>
            </a:r>
            <a:r>
              <a:rPr lang="en-GB" sz="800" dirty="0">
                <a:solidFill>
                  <a:srgbClr val="FF6600"/>
                </a:solidFill>
                <a:latin typeface="Helvetica 75 Bold" panose="020B0804020202020204" pitchFamily="34" charset="0"/>
              </a:rPr>
              <a:t>First approach: the standard formulation</a:t>
            </a:r>
            <a:endParaRPr lang="fr-FR" sz="800" dirty="0">
              <a:solidFill>
                <a:srgbClr val="FF6600"/>
              </a:solidFill>
              <a:latin typeface="Helvetica 75 Bold" panose="020B0804020202020204" pitchFamily="34" charset="0"/>
            </a:endParaRPr>
          </a:p>
          <a:p>
            <a:pPr lvl="0"/>
            <a:r>
              <a:rPr lang="fr-FR" sz="800" dirty="0">
                <a:solidFill>
                  <a:schemeClr val="tx1">
                    <a:alpha val="30000"/>
                  </a:schemeClr>
                </a:solidFill>
                <a:latin typeface="Helvetica 75 Bold" panose="020B0804020202020204" pitchFamily="34" charset="0"/>
              </a:rPr>
              <a:t>III</a:t>
            </a:r>
            <a:r>
              <a:rPr lang="fr-FR" sz="800" dirty="0">
                <a:latin typeface="Helvetica 75 Bold" panose="020B0804020202020204" pitchFamily="34" charset="0"/>
              </a:rPr>
              <a:t> </a:t>
            </a:r>
            <a:r>
              <a:rPr lang="fr-FR" sz="800" dirty="0">
                <a:solidFill>
                  <a:srgbClr val="FF6600">
                    <a:alpha val="30000"/>
                  </a:srgbClr>
                </a:solidFill>
                <a:latin typeface="Helvetica 75 Bold" panose="020B0804020202020204" pitchFamily="34" charset="0"/>
              </a:rPr>
              <a:t>Second </a:t>
            </a:r>
            <a:r>
              <a:rPr lang="fr-FR" sz="800" dirty="0" err="1">
                <a:solidFill>
                  <a:srgbClr val="FF6600">
                    <a:alpha val="30000"/>
                  </a:srgbClr>
                </a:solidFill>
                <a:latin typeface="Helvetica 75 Bold" panose="020B0804020202020204" pitchFamily="34" charset="0"/>
              </a:rPr>
              <a:t>approach</a:t>
            </a:r>
            <a:r>
              <a:rPr lang="fr-FR" sz="800" dirty="0">
                <a:solidFill>
                  <a:srgbClr val="FF6600">
                    <a:alpha val="30000"/>
                  </a:srgbClr>
                </a:solidFill>
                <a:latin typeface="Helvetica 75 Bold" panose="020B0804020202020204" pitchFamily="34" charset="0"/>
              </a:rPr>
              <a:t>: master-slave formulation</a:t>
            </a:r>
          </a:p>
          <a:p>
            <a:r>
              <a:rPr lang="fr-FR" sz="800" dirty="0">
                <a:solidFill>
                  <a:schemeClr val="tx1">
                    <a:alpha val="30000"/>
                  </a:schemeClr>
                </a:solidFill>
                <a:latin typeface="Helvetica 75 Bold" panose="020B0804020202020204" pitchFamily="34" charset="0"/>
              </a:rPr>
              <a:t>IV</a:t>
            </a:r>
            <a:r>
              <a:rPr lang="fr-FR" sz="800" dirty="0">
                <a:solidFill>
                  <a:srgbClr val="FF6600">
                    <a:alpha val="30000"/>
                  </a:srgbClr>
                </a:solidFill>
                <a:latin typeface="Helvetica 75 Bold" panose="020B0804020202020204" pitchFamily="34" charset="0"/>
              </a:rPr>
              <a:t> </a:t>
            </a:r>
            <a:r>
              <a:rPr lang="fr-FR" sz="800" dirty="0" err="1">
                <a:solidFill>
                  <a:srgbClr val="FF6600">
                    <a:alpha val="30000"/>
                  </a:srgbClr>
                </a:solidFill>
                <a:latin typeface="Helvetica 75 Bold" panose="020B0804020202020204" pitchFamily="34" charset="0"/>
              </a:rPr>
              <a:t>Valid</a:t>
            </a:r>
            <a:r>
              <a:rPr lang="fr-FR" sz="800" dirty="0">
                <a:solidFill>
                  <a:srgbClr val="FF6600">
                    <a:alpha val="30000"/>
                  </a:srgbClr>
                </a:solidFill>
                <a:latin typeface="Helvetica 75 Bold" panose="020B0804020202020204" pitchFamily="34" charset="0"/>
              </a:rPr>
              <a:t> </a:t>
            </a:r>
            <a:r>
              <a:rPr lang="fr-FR" sz="800" dirty="0" err="1">
                <a:solidFill>
                  <a:srgbClr val="FF6600">
                    <a:alpha val="30000"/>
                  </a:srgbClr>
                </a:solidFill>
                <a:latin typeface="Helvetica 75 Bold" panose="020B0804020202020204" pitchFamily="34" charset="0"/>
              </a:rPr>
              <a:t>inequalities</a:t>
            </a:r>
            <a:endParaRPr lang="fr-FR" sz="800" dirty="0">
              <a:solidFill>
                <a:srgbClr val="FF6600">
                  <a:alpha val="30000"/>
                </a:srgbClr>
              </a:solidFill>
              <a:latin typeface="Helvetica 75 Bold" panose="020B0804020202020204" pitchFamily="34" charset="0"/>
            </a:endParaRPr>
          </a:p>
          <a:p>
            <a:pPr lvl="0"/>
            <a:r>
              <a:rPr lang="fr-FR" sz="800" dirty="0">
                <a:solidFill>
                  <a:schemeClr val="tx1">
                    <a:alpha val="30000"/>
                  </a:schemeClr>
                </a:solidFill>
                <a:latin typeface="Helvetica 75 Bold" panose="020B0804020202020204" pitchFamily="34" charset="0"/>
              </a:rPr>
              <a:t>V</a:t>
            </a:r>
            <a:r>
              <a:rPr lang="fr-FR" sz="800" dirty="0">
                <a:latin typeface="Helvetica 75 Bold" panose="020B0804020202020204" pitchFamily="34" charset="0"/>
              </a:rPr>
              <a:t> </a:t>
            </a:r>
            <a:r>
              <a:rPr lang="fr-FR" sz="800" dirty="0" err="1">
                <a:solidFill>
                  <a:srgbClr val="FF6600">
                    <a:alpha val="30000"/>
                  </a:srgbClr>
                </a:solidFill>
                <a:latin typeface="Helvetica 75 Bold" panose="020B0804020202020204" pitchFamily="34" charset="0"/>
              </a:rPr>
              <a:t>Computational</a:t>
            </a:r>
            <a:r>
              <a:rPr lang="fr-FR" sz="800" dirty="0">
                <a:solidFill>
                  <a:srgbClr val="FF6600">
                    <a:alpha val="30000"/>
                  </a:srgbClr>
                </a:solidFill>
                <a:latin typeface="Helvetica 75 Bold" panose="020B0804020202020204" pitchFamily="34" charset="0"/>
              </a:rPr>
              <a:t> </a:t>
            </a:r>
            <a:r>
              <a:rPr lang="fr-FR" sz="800" dirty="0" err="1">
                <a:solidFill>
                  <a:srgbClr val="FF6600">
                    <a:alpha val="30000"/>
                  </a:srgbClr>
                </a:solidFill>
                <a:latin typeface="Helvetica 75 Bold" panose="020B0804020202020204" pitchFamily="34" charset="0"/>
              </a:rPr>
              <a:t>results</a:t>
            </a:r>
            <a:r>
              <a:rPr lang="fr-FR" sz="800" dirty="0">
                <a:solidFill>
                  <a:srgbClr val="FF6600">
                    <a:alpha val="30000"/>
                  </a:srgbClr>
                </a:solidFill>
                <a:latin typeface="Helvetica 75 Bold" panose="020B0804020202020204" pitchFamily="34" charset="0"/>
              </a:rPr>
              <a:t> and conclusion</a:t>
            </a:r>
            <a:endParaRPr lang="fr-FR" sz="800" dirty="0">
              <a:solidFill>
                <a:srgbClr val="FF6600">
                  <a:alpha val="30000"/>
                </a:srgbClr>
              </a:solidFill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245146" y="230043"/>
            <a:ext cx="3390750" cy="6217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514350">
              <a:lnSpc>
                <a:spcPct val="85000"/>
              </a:lnSpc>
              <a:spcAft>
                <a:spcPts val="0"/>
              </a:spcAft>
            </a:pPr>
            <a:r>
              <a:rPr lang="fr-FR" sz="2400" dirty="0">
                <a:solidFill>
                  <a:srgbClr val="FF6600"/>
                </a:solidFill>
                <a:latin typeface="Helvetica 75 Bold" panose="020B0804020202020204" pitchFamily="34" charset="0"/>
              </a:rPr>
              <a:t>Standard </a:t>
            </a:r>
            <a:r>
              <a:rPr lang="fr-FR" sz="2400" dirty="0" err="1">
                <a:solidFill>
                  <a:srgbClr val="FF6600"/>
                </a:solidFill>
                <a:latin typeface="Helvetica 75 Bold" panose="020B0804020202020204" pitchFamily="34" charset="0"/>
              </a:rPr>
              <a:t>problem</a:t>
            </a:r>
            <a:r>
              <a:rPr lang="fr-FR" sz="2400" dirty="0">
                <a:solidFill>
                  <a:srgbClr val="FF6600"/>
                </a:solidFill>
                <a:latin typeface="Helvetica 75 Bold" panose="020B0804020202020204" pitchFamily="34" charset="0"/>
              </a:rPr>
              <a:t> (2)</a:t>
            </a:r>
          </a:p>
          <a:p>
            <a:endParaRPr lang="fr-FR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584BCF6-2A4E-4A53-9D3F-010DAEB39FFE}"/>
              </a:ext>
            </a:extLst>
          </p:cNvPr>
          <p:cNvSpPr/>
          <p:nvPr/>
        </p:nvSpPr>
        <p:spPr>
          <a:xfrm>
            <a:off x="467544" y="4644000"/>
            <a:ext cx="1187364" cy="20004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GB" sz="800" dirty="0">
                <a:solidFill>
                  <a:schemeClr val="bg2"/>
                </a:solidFill>
              </a:rPr>
              <a:t>Vehicle routing in Python</a:t>
            </a: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00141C3F-E417-4A51-952D-43C362D67590}"/>
              </a:ext>
            </a:extLst>
          </p:cNvPr>
          <p:cNvSpPr/>
          <p:nvPr/>
        </p:nvSpPr>
        <p:spPr>
          <a:xfrm>
            <a:off x="4253282" y="3219822"/>
            <a:ext cx="226660" cy="226660"/>
          </a:xfrm>
          <a:prstGeom prst="ellipse">
            <a:avLst/>
          </a:prstGeom>
          <a:ln w="222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3BD503B7-0846-4792-B30B-807DC9417C48}"/>
              </a:ext>
            </a:extLst>
          </p:cNvPr>
          <p:cNvSpPr/>
          <p:nvPr/>
        </p:nvSpPr>
        <p:spPr>
          <a:xfrm>
            <a:off x="4253282" y="4444685"/>
            <a:ext cx="226660" cy="226660"/>
          </a:xfrm>
          <a:prstGeom prst="ellipse">
            <a:avLst/>
          </a:prstGeom>
          <a:ln w="222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2E61B887-99C7-459F-AFDE-03A6097E8475}"/>
              </a:ext>
            </a:extLst>
          </p:cNvPr>
          <p:cNvSpPr/>
          <p:nvPr/>
        </p:nvSpPr>
        <p:spPr>
          <a:xfrm>
            <a:off x="5633183" y="3826323"/>
            <a:ext cx="226660" cy="226660"/>
          </a:xfrm>
          <a:prstGeom prst="ellipse">
            <a:avLst/>
          </a:prstGeom>
          <a:ln w="222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C7952814-02F4-4CE0-AE98-178E0F8902C9}"/>
              </a:ext>
            </a:extLst>
          </p:cNvPr>
          <p:cNvSpPr/>
          <p:nvPr/>
        </p:nvSpPr>
        <p:spPr>
          <a:xfrm>
            <a:off x="2836111" y="3826323"/>
            <a:ext cx="226660" cy="226660"/>
          </a:xfrm>
          <a:prstGeom prst="ellipse">
            <a:avLst/>
          </a:prstGeom>
          <a:ln w="222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5065692E-0EFC-4340-9F28-31ED157A7704}"/>
              </a:ext>
            </a:extLst>
          </p:cNvPr>
          <p:cNvCxnSpPr>
            <a:cxnSpLocks/>
            <a:stCxn id="11" idx="6"/>
            <a:endCxn id="14" idx="0"/>
          </p:cNvCxnSpPr>
          <p:nvPr/>
        </p:nvCxnSpPr>
        <p:spPr>
          <a:xfrm>
            <a:off x="4479942" y="3333152"/>
            <a:ext cx="1266571" cy="493171"/>
          </a:xfrm>
          <a:prstGeom prst="line">
            <a:avLst/>
          </a:prstGeom>
          <a:ln w="3175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900D4167-BE57-4D14-B587-E2476D47BCF0}"/>
              </a:ext>
            </a:extLst>
          </p:cNvPr>
          <p:cNvCxnSpPr>
            <a:cxnSpLocks/>
            <a:stCxn id="14" idx="4"/>
            <a:endCxn id="13" idx="6"/>
          </p:cNvCxnSpPr>
          <p:nvPr/>
        </p:nvCxnSpPr>
        <p:spPr>
          <a:xfrm flipH="1">
            <a:off x="4479942" y="4052983"/>
            <a:ext cx="1266571" cy="505032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20CF1AC8-F698-4964-B445-DC0DEE9E0071}"/>
              </a:ext>
            </a:extLst>
          </p:cNvPr>
          <p:cNvCxnSpPr>
            <a:cxnSpLocks/>
            <a:stCxn id="11" idx="2"/>
            <a:endCxn id="15" idx="0"/>
          </p:cNvCxnSpPr>
          <p:nvPr/>
        </p:nvCxnSpPr>
        <p:spPr>
          <a:xfrm flipH="1">
            <a:off x="2949441" y="3333152"/>
            <a:ext cx="1303841" cy="493171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EE3C78FB-3959-47BD-AF75-35BA5E2648CE}"/>
              </a:ext>
            </a:extLst>
          </p:cNvPr>
          <p:cNvCxnSpPr>
            <a:cxnSpLocks/>
            <a:stCxn id="15" idx="4"/>
            <a:endCxn id="13" idx="2"/>
          </p:cNvCxnSpPr>
          <p:nvPr/>
        </p:nvCxnSpPr>
        <p:spPr>
          <a:xfrm>
            <a:off x="2949441" y="4052983"/>
            <a:ext cx="1303841" cy="505032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>
            <a:extLst>
              <a:ext uri="{FF2B5EF4-FFF2-40B4-BE49-F238E27FC236}">
                <a16:creationId xmlns:a16="http://schemas.microsoft.com/office/drawing/2014/main" id="{846B91F5-D5BC-4B4E-9F7B-619FAC755946}"/>
              </a:ext>
            </a:extLst>
          </p:cNvPr>
          <p:cNvSpPr txBox="1"/>
          <p:nvPr/>
        </p:nvSpPr>
        <p:spPr>
          <a:xfrm>
            <a:off x="3304215" y="3275764"/>
            <a:ext cx="2840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>
                <a:solidFill>
                  <a:srgbClr val="0070C0"/>
                </a:solidFill>
              </a:rPr>
              <a:t>0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12B2D5CE-FBEE-4432-A1F0-63E5A93E22E2}"/>
              </a:ext>
            </a:extLst>
          </p:cNvPr>
          <p:cNvSpPr txBox="1"/>
          <p:nvPr/>
        </p:nvSpPr>
        <p:spPr>
          <a:xfrm>
            <a:off x="5024283" y="3230018"/>
            <a:ext cx="48797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rgbClr val="0070C0"/>
                </a:solidFill>
              </a:rPr>
              <a:t>0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5CD43B75-28FC-464C-BE0D-0597C111BDD1}"/>
              </a:ext>
            </a:extLst>
          </p:cNvPr>
          <p:cNvSpPr txBox="1"/>
          <p:nvPr/>
        </p:nvSpPr>
        <p:spPr>
          <a:xfrm>
            <a:off x="3287184" y="4336223"/>
            <a:ext cx="2840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>
                <a:solidFill>
                  <a:srgbClr val="0070C0"/>
                </a:solidFill>
              </a:rPr>
              <a:t>0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F5C02109-6533-40D3-A66E-F7FF9BC2F2AC}"/>
              </a:ext>
            </a:extLst>
          </p:cNvPr>
          <p:cNvSpPr txBox="1"/>
          <p:nvPr/>
        </p:nvSpPr>
        <p:spPr>
          <a:xfrm>
            <a:off x="5061486" y="4397095"/>
            <a:ext cx="2840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>
                <a:solidFill>
                  <a:srgbClr val="0070C0"/>
                </a:solidFill>
              </a:rPr>
              <a:t>0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BDA16984-A133-49CB-8A2B-C6F2B27760ED}"/>
              </a:ext>
            </a:extLst>
          </p:cNvPr>
          <p:cNvSpPr txBox="1"/>
          <p:nvPr/>
        </p:nvSpPr>
        <p:spPr>
          <a:xfrm>
            <a:off x="3670503" y="4007042"/>
            <a:ext cx="2840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/>
              <a:t>0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51E2A873-ACD4-4D22-8994-89FBCBF68E5A}"/>
              </a:ext>
            </a:extLst>
          </p:cNvPr>
          <p:cNvSpPr txBox="1"/>
          <p:nvPr/>
        </p:nvSpPr>
        <p:spPr>
          <a:xfrm>
            <a:off x="3670503" y="3560117"/>
            <a:ext cx="2840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/>
              <a:t>0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C1E4D40D-024C-4C07-957B-B7E2D99F707F}"/>
              </a:ext>
            </a:extLst>
          </p:cNvPr>
          <p:cNvSpPr txBox="1"/>
          <p:nvPr/>
        </p:nvSpPr>
        <p:spPr>
          <a:xfrm>
            <a:off x="4808016" y="4016966"/>
            <a:ext cx="2840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/>
              <a:t>0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2330CCE1-70BD-43DC-B375-8180F08CB045}"/>
              </a:ext>
            </a:extLst>
          </p:cNvPr>
          <p:cNvSpPr txBox="1"/>
          <p:nvPr/>
        </p:nvSpPr>
        <p:spPr>
          <a:xfrm>
            <a:off x="4794397" y="3566147"/>
            <a:ext cx="2840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>
                <a:solidFill>
                  <a:srgbClr val="92D050"/>
                </a:solidFill>
              </a:rPr>
              <a:t>1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92A23830-774A-40A3-A4B6-A4CB59F25B3F}"/>
              </a:ext>
            </a:extLst>
          </p:cNvPr>
          <p:cNvSpPr txBox="1"/>
          <p:nvPr/>
        </p:nvSpPr>
        <p:spPr>
          <a:xfrm>
            <a:off x="5050507" y="4382527"/>
            <a:ext cx="2840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>
                <a:solidFill>
                  <a:srgbClr val="0070C0"/>
                </a:solidFill>
              </a:rPr>
              <a:t>1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50ABFFCD-DB9B-4847-A537-F92AB400FBC2}"/>
              </a:ext>
            </a:extLst>
          </p:cNvPr>
          <p:cNvSpPr txBox="1"/>
          <p:nvPr/>
        </p:nvSpPr>
        <p:spPr>
          <a:xfrm>
            <a:off x="3287184" y="4335651"/>
            <a:ext cx="2840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>
                <a:solidFill>
                  <a:srgbClr val="0070C0"/>
                </a:solidFill>
              </a:rPr>
              <a:t>1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D24FD768-C804-42E8-935C-6334934D1A8A}"/>
              </a:ext>
            </a:extLst>
          </p:cNvPr>
          <p:cNvSpPr txBox="1"/>
          <p:nvPr/>
        </p:nvSpPr>
        <p:spPr>
          <a:xfrm>
            <a:off x="5024283" y="3241834"/>
            <a:ext cx="2840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>
                <a:solidFill>
                  <a:srgbClr val="0070C0"/>
                </a:solidFill>
              </a:rPr>
              <a:t>1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89A0D9B4-D333-499E-805C-2AED8C67705D}"/>
              </a:ext>
            </a:extLst>
          </p:cNvPr>
          <p:cNvSpPr txBox="1"/>
          <p:nvPr/>
        </p:nvSpPr>
        <p:spPr>
          <a:xfrm>
            <a:off x="3309744" y="3259164"/>
            <a:ext cx="2840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>
                <a:solidFill>
                  <a:srgbClr val="0070C0"/>
                </a:solidFill>
              </a:rPr>
              <a:t>1</a:t>
            </a:r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8F91753E-EFF0-4A9D-BBCA-3E52353F467F}"/>
              </a:ext>
            </a:extLst>
          </p:cNvPr>
          <p:cNvSpPr/>
          <p:nvPr/>
        </p:nvSpPr>
        <p:spPr>
          <a:xfrm>
            <a:off x="5103024" y="4398984"/>
            <a:ext cx="308423" cy="26620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92680081-08B5-490C-9E05-F48534BF96B8}"/>
              </a:ext>
            </a:extLst>
          </p:cNvPr>
          <p:cNvSpPr/>
          <p:nvPr/>
        </p:nvSpPr>
        <p:spPr>
          <a:xfrm>
            <a:off x="3319478" y="4382527"/>
            <a:ext cx="308423" cy="26620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7D5923CB-4C1E-44F2-80D8-CC3A17B1BD75}"/>
              </a:ext>
            </a:extLst>
          </p:cNvPr>
          <p:cNvSpPr/>
          <p:nvPr/>
        </p:nvSpPr>
        <p:spPr>
          <a:xfrm>
            <a:off x="5078449" y="3216447"/>
            <a:ext cx="308423" cy="26620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190AE923-F0BF-4D7A-8071-F3982500E746}"/>
              </a:ext>
            </a:extLst>
          </p:cNvPr>
          <p:cNvSpPr/>
          <p:nvPr/>
        </p:nvSpPr>
        <p:spPr>
          <a:xfrm>
            <a:off x="3282608" y="3283246"/>
            <a:ext cx="308423" cy="26620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35F273B4-5255-43B7-9739-446B101A026A}"/>
              </a:ext>
            </a:extLst>
          </p:cNvPr>
          <p:cNvSpPr txBox="1"/>
          <p:nvPr/>
        </p:nvSpPr>
        <p:spPr>
          <a:xfrm>
            <a:off x="3295532" y="3283246"/>
            <a:ext cx="201280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lain" startAt="2"/>
            </a:pPr>
            <a:r>
              <a:rPr lang="en-GB" b="1" dirty="0">
                <a:solidFill>
                  <a:srgbClr val="0070C0"/>
                </a:solidFill>
              </a:rPr>
              <a:t>                            2 </a:t>
            </a:r>
          </a:p>
          <a:p>
            <a:pPr marL="342900" indent="-342900">
              <a:buAutoNum type="arabicPlain" startAt="2"/>
            </a:pPr>
            <a:endParaRPr lang="en-GB" b="1" dirty="0">
              <a:solidFill>
                <a:srgbClr val="0070C0"/>
              </a:solidFill>
            </a:endParaRPr>
          </a:p>
          <a:p>
            <a:pPr marL="342900" indent="-342900">
              <a:buAutoNum type="arabicPlain" startAt="2"/>
            </a:pPr>
            <a:endParaRPr lang="en-GB" b="1" dirty="0">
              <a:solidFill>
                <a:srgbClr val="0070C0"/>
              </a:solidFill>
            </a:endParaRPr>
          </a:p>
          <a:p>
            <a:pPr marL="342900" indent="-342900">
              <a:buAutoNum type="arabicPlain" startAt="2"/>
            </a:pPr>
            <a:endParaRPr lang="en-GB" b="1" dirty="0">
              <a:solidFill>
                <a:srgbClr val="0070C0"/>
              </a:solidFill>
            </a:endParaRPr>
          </a:p>
          <a:p>
            <a:pPr marL="342900" indent="-342900">
              <a:buAutoNum type="arabicPlain" startAt="2"/>
            </a:pPr>
            <a:endParaRPr lang="en-GB" b="1" dirty="0">
              <a:solidFill>
                <a:srgbClr val="0070C0"/>
              </a:solidFill>
            </a:endParaRPr>
          </a:p>
          <a:p>
            <a:r>
              <a:rPr lang="en-GB" b="1" dirty="0">
                <a:solidFill>
                  <a:srgbClr val="0070C0"/>
                </a:solidFill>
              </a:rPr>
              <a:t>2                                 2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EF64EA4E-E09B-4785-90C5-0E708D498BFE}"/>
              </a:ext>
            </a:extLst>
          </p:cNvPr>
          <p:cNvSpPr txBox="1"/>
          <p:nvPr/>
        </p:nvSpPr>
        <p:spPr>
          <a:xfrm>
            <a:off x="3284674" y="3278344"/>
            <a:ext cx="201280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rgbClr val="0070C0"/>
                </a:solidFill>
              </a:rPr>
              <a:t>3                                 3</a:t>
            </a:r>
          </a:p>
          <a:p>
            <a:pPr marL="342900" indent="-342900">
              <a:buAutoNum type="arabicPlain" startAt="2"/>
            </a:pPr>
            <a:endParaRPr lang="en-GB" b="1" dirty="0">
              <a:solidFill>
                <a:srgbClr val="0070C0"/>
              </a:solidFill>
            </a:endParaRPr>
          </a:p>
          <a:p>
            <a:pPr marL="342900" indent="-342900">
              <a:buAutoNum type="arabicPlain" startAt="2"/>
            </a:pPr>
            <a:endParaRPr lang="en-GB" b="1" dirty="0">
              <a:solidFill>
                <a:srgbClr val="0070C0"/>
              </a:solidFill>
            </a:endParaRPr>
          </a:p>
          <a:p>
            <a:pPr marL="342900" indent="-342900">
              <a:buAutoNum type="arabicPlain" startAt="2"/>
            </a:pPr>
            <a:endParaRPr lang="en-GB" b="1" dirty="0">
              <a:solidFill>
                <a:srgbClr val="0070C0"/>
              </a:solidFill>
            </a:endParaRPr>
          </a:p>
          <a:p>
            <a:pPr marL="342900" indent="-342900">
              <a:buAutoNum type="arabicPlain" startAt="2"/>
            </a:pPr>
            <a:endParaRPr lang="en-GB" b="1" dirty="0">
              <a:solidFill>
                <a:srgbClr val="0070C0"/>
              </a:solidFill>
            </a:endParaRPr>
          </a:p>
          <a:p>
            <a:r>
              <a:rPr lang="en-GB" b="1" dirty="0">
                <a:solidFill>
                  <a:srgbClr val="0070C0"/>
                </a:solidFill>
              </a:rPr>
              <a:t>3                                 3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FB6EECDE-B997-47B8-BECE-6E543B992995}"/>
              </a:ext>
            </a:extLst>
          </p:cNvPr>
          <p:cNvSpPr txBox="1"/>
          <p:nvPr/>
        </p:nvSpPr>
        <p:spPr>
          <a:xfrm>
            <a:off x="3255891" y="3268514"/>
            <a:ext cx="201280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rgbClr val="0070C0"/>
                </a:solidFill>
              </a:rPr>
              <a:t>4                                 4</a:t>
            </a:r>
          </a:p>
          <a:p>
            <a:pPr marL="342900" indent="-342900">
              <a:buAutoNum type="arabicPlain" startAt="2"/>
            </a:pPr>
            <a:endParaRPr lang="en-GB" b="1" dirty="0">
              <a:solidFill>
                <a:srgbClr val="0070C0"/>
              </a:solidFill>
            </a:endParaRPr>
          </a:p>
          <a:p>
            <a:pPr marL="342900" indent="-342900">
              <a:buAutoNum type="arabicPlain" startAt="2"/>
            </a:pPr>
            <a:endParaRPr lang="en-GB" b="1" dirty="0">
              <a:solidFill>
                <a:srgbClr val="0070C0"/>
              </a:solidFill>
            </a:endParaRPr>
          </a:p>
          <a:p>
            <a:pPr marL="342900" indent="-342900">
              <a:buAutoNum type="arabicPlain" startAt="2"/>
            </a:pPr>
            <a:endParaRPr lang="en-GB" b="1" dirty="0">
              <a:solidFill>
                <a:srgbClr val="0070C0"/>
              </a:solidFill>
            </a:endParaRPr>
          </a:p>
          <a:p>
            <a:pPr marL="342900" indent="-342900">
              <a:buAutoNum type="arabicPlain" startAt="2"/>
            </a:pPr>
            <a:endParaRPr lang="en-GB" b="1" dirty="0">
              <a:solidFill>
                <a:srgbClr val="0070C0"/>
              </a:solidFill>
            </a:endParaRPr>
          </a:p>
          <a:p>
            <a:r>
              <a:rPr lang="en-GB" b="1" dirty="0">
                <a:solidFill>
                  <a:srgbClr val="0070C0"/>
                </a:solidFill>
              </a:rPr>
              <a:t>4                                 4</a:t>
            </a:r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D3FDAAFE-E945-4727-98C7-C22A59107817}"/>
              </a:ext>
            </a:extLst>
          </p:cNvPr>
          <p:cNvSpPr/>
          <p:nvPr/>
        </p:nvSpPr>
        <p:spPr>
          <a:xfrm>
            <a:off x="2160301" y="3216447"/>
            <a:ext cx="4355915" cy="148842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310" t="59269" r="8640" b="26405"/>
          <a:stretch/>
        </p:blipFill>
        <p:spPr bwMode="auto">
          <a:xfrm>
            <a:off x="266232" y="2144645"/>
            <a:ext cx="8427420" cy="16542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ZoneTexte 1"/>
          <p:cNvSpPr txBox="1"/>
          <p:nvPr/>
        </p:nvSpPr>
        <p:spPr>
          <a:xfrm>
            <a:off x="5220072" y="2283718"/>
            <a:ext cx="1875835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err="1">
                <a:solidFill>
                  <a:srgbClr val="FF6600"/>
                </a:solidFill>
                <a:latin typeface="Helvetica 55 Roman" panose="020B0604020202020204" pitchFamily="34" charset="0"/>
              </a:rPr>
              <a:t>Subtour</a:t>
            </a:r>
            <a:r>
              <a:rPr lang="fr-FR" dirty="0">
                <a:solidFill>
                  <a:srgbClr val="FF6600"/>
                </a:solidFill>
                <a:latin typeface="Helvetica 55 Roman" panose="020B0604020202020204" pitchFamily="34" charset="0"/>
              </a:rPr>
              <a:t> </a:t>
            </a:r>
            <a:r>
              <a:rPr lang="fr-FR" dirty="0" err="1">
                <a:solidFill>
                  <a:srgbClr val="FF6600"/>
                </a:solidFill>
                <a:latin typeface="Helvetica 55 Roman" panose="020B0604020202020204" pitchFamily="34" charset="0"/>
              </a:rPr>
              <a:t>constraints</a:t>
            </a:r>
            <a:r>
              <a:rPr lang="fr-FR" dirty="0">
                <a:solidFill>
                  <a:srgbClr val="FF6600"/>
                </a:solidFill>
                <a:latin typeface="Helvetica 55 Roman" panose="020B0604020202020204" pitchFamily="34" charset="0"/>
              </a:rPr>
              <a:t> 1</a:t>
            </a:r>
          </a:p>
          <a:p>
            <a:endParaRPr lang="fr-FR" dirty="0">
              <a:latin typeface="Helvetica 55 Roman" panose="020B0604020202020204" pitchFamily="34" charset="0"/>
            </a:endParaRPr>
          </a:p>
          <a:p>
            <a:endParaRPr lang="fr-FR" dirty="0">
              <a:latin typeface="Helvetica 55 Roman" panose="020B0604020202020204" pitchFamily="34" charset="0"/>
            </a:endParaRPr>
          </a:p>
          <a:p>
            <a:endParaRPr lang="fr-FR" dirty="0">
              <a:latin typeface="Helvetica 55 Roman" panose="020B0604020202020204" pitchFamily="34" charset="0"/>
            </a:endParaRPr>
          </a:p>
          <a:p>
            <a:endParaRPr lang="fr-FR" dirty="0">
              <a:latin typeface="Helvetica 55 Roman" panose="020B0604020202020204" pitchFamily="34" charset="0"/>
            </a:endParaRPr>
          </a:p>
          <a:p>
            <a:r>
              <a:rPr lang="fr-FR" dirty="0" err="1">
                <a:solidFill>
                  <a:srgbClr val="FF6600"/>
                </a:solidFill>
                <a:latin typeface="Helvetica 55 Roman" panose="020B0604020202020204" pitchFamily="34" charset="0"/>
              </a:rPr>
              <a:t>Subtour</a:t>
            </a:r>
            <a:r>
              <a:rPr lang="fr-FR" dirty="0">
                <a:solidFill>
                  <a:srgbClr val="FF6600"/>
                </a:solidFill>
                <a:latin typeface="Helvetica 55 Roman" panose="020B0604020202020204" pitchFamily="34" charset="0"/>
              </a:rPr>
              <a:t> </a:t>
            </a:r>
            <a:r>
              <a:rPr lang="fr-FR" dirty="0" err="1">
                <a:solidFill>
                  <a:srgbClr val="FF6600"/>
                </a:solidFill>
                <a:latin typeface="Helvetica 55 Roman" panose="020B0604020202020204" pitchFamily="34" charset="0"/>
              </a:rPr>
              <a:t>constraints</a:t>
            </a:r>
            <a:r>
              <a:rPr lang="fr-FR" dirty="0">
                <a:solidFill>
                  <a:srgbClr val="FF6600"/>
                </a:solidFill>
                <a:latin typeface="Helvetica 55 Roman" panose="020B0604020202020204" pitchFamily="34" charset="0"/>
              </a:rPr>
              <a:t> 2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74ADFC8-3F2A-43CB-A0C7-9663A4842C24}"/>
              </a:ext>
            </a:extLst>
          </p:cNvPr>
          <p:cNvSpPr/>
          <p:nvPr/>
        </p:nvSpPr>
        <p:spPr>
          <a:xfrm>
            <a:off x="23096" y="2066772"/>
            <a:ext cx="8791351" cy="223224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C9CD1E5D-5314-44F9-800F-993EA6301907}"/>
              </a:ext>
            </a:extLst>
          </p:cNvPr>
          <p:cNvSpPr txBox="1"/>
          <p:nvPr/>
        </p:nvSpPr>
        <p:spPr>
          <a:xfrm>
            <a:off x="5010550" y="4394111"/>
            <a:ext cx="43204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rgbClr val="0070C0"/>
                </a:solidFill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3390880832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2.22222E-6 L -5.55556E-7 -0.25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2500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-0.25 E" pathEditMode="relative" ptsTypes="">
                                      <p:cBhvr>
                                        <p:cTn id="1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0070C0"/>
                                      </p:to>
                                    </p:animClr>
                                    <p:set>
                                      <p:cBhvr>
                                        <p:cTn id="3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BF4C00"/>
                                      </p:to>
                                    </p:animClr>
                                    <p:set>
                                      <p:cBhvr>
                                        <p:cTn id="4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0070C0"/>
                                      </p:to>
                                    </p:animClr>
                                    <p:set>
                                      <p:cBhvr>
                                        <p:cTn id="4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BF4C00"/>
                                      </p:to>
                                    </p:animClr>
                                    <p:set>
                                      <p:cBhvr>
                                        <p:cTn id="5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0070C0"/>
                                      </p:to>
                                    </p:animClr>
                                    <p:set>
                                      <p:cBhvr>
                                        <p:cTn id="5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BF4C00"/>
                                      </p:to>
                                    </p:animClr>
                                    <p:set>
                                      <p:cBhvr>
                                        <p:cTn id="6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0070C0"/>
                                      </p:to>
                                    </p:animClr>
                                    <p:set>
                                      <p:cBhvr>
                                        <p:cTn id="7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BF4C00"/>
                                      </p:to>
                                    </p:animClr>
                                    <p:set>
                                      <p:cBhvr>
                                        <p:cTn id="8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0" grpId="0" animBg="1"/>
      <p:bldP spid="34" grpId="0"/>
      <p:bldP spid="36" grpId="0"/>
      <p:bldP spid="37" grpId="0"/>
      <p:bldP spid="38" grpId="0"/>
      <p:bldP spid="43" grpId="0"/>
      <p:bldP spid="44" grpId="0"/>
      <p:bldP spid="45" grpId="0"/>
      <p:bldP spid="46" grpId="0"/>
      <p:bldP spid="47" grpId="0" animBg="1"/>
      <p:bldP spid="49" grpId="0" animBg="1"/>
      <p:bldP spid="50" grpId="0" animBg="1"/>
      <p:bldP spid="51" grpId="0" animBg="1"/>
      <p:bldP spid="35" grpId="0"/>
      <p:bldP spid="35" grpId="1"/>
      <p:bldP spid="52" grpId="0"/>
      <p:bldP spid="52" grpId="1"/>
      <p:bldP spid="53" grpId="0"/>
      <p:bldP spid="53" grpId="1"/>
      <p:bldP spid="48" grpId="0" animBg="1"/>
      <p:bldP spid="2" grpId="0"/>
      <p:bldP spid="8" grpId="0" animBg="1"/>
      <p:bldP spid="54" grpId="0"/>
      <p:bldP spid="54" grpId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2" val="60fd420e2f369681ff7d579defce5493287913"/>
</p:tagLst>
</file>

<file path=ppt/theme/theme1.xml><?xml version="1.0" encoding="utf-8"?>
<a:theme xmlns:a="http://schemas.openxmlformats.org/drawingml/2006/main" name="OFR_template">
  <a:themeElements>
    <a:clrScheme name="Orange Black">
      <a:dk1>
        <a:srgbClr val="FFFFFF"/>
      </a:dk1>
      <a:lt1>
        <a:srgbClr val="000000"/>
      </a:lt1>
      <a:dk2>
        <a:srgbClr val="FF6600"/>
      </a:dk2>
      <a:lt2>
        <a:srgbClr val="8E908F"/>
      </a:lt2>
      <a:accent1>
        <a:srgbClr val="FF6600"/>
      </a:accent1>
      <a:accent2>
        <a:srgbClr val="323232"/>
      </a:accent2>
      <a:accent3>
        <a:srgbClr val="5C5C5C"/>
      </a:accent3>
      <a:accent4>
        <a:srgbClr val="8E908F"/>
      </a:accent4>
      <a:accent5>
        <a:srgbClr val="ADADAD"/>
      </a:accent5>
      <a:accent6>
        <a:srgbClr val="CCCCCC"/>
      </a:accent6>
      <a:hlink>
        <a:srgbClr val="000000"/>
      </a:hlink>
      <a:folHlink>
        <a:srgbClr val="000000"/>
      </a:folHlink>
    </a:clrScheme>
    <a:fontScheme name="Orange">
      <a:majorFont>
        <a:latin typeface="Helvetica 75"/>
        <a:ea typeface=""/>
        <a:cs typeface=""/>
      </a:majorFont>
      <a:minorFont>
        <a:latin typeface="Helvetica 75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ange_PPTTemplate_v3.potx" id="{7EFB1CC4-B630-4DC5-B88F-B33ED10FA70B}" vid="{E661C32F-4836-4DD1-B604-E27281C607A6}"/>
    </a:ext>
  </a:extLst>
</a:theme>
</file>

<file path=ppt/theme/theme2.xml><?xml version="1.0" encoding="utf-8"?>
<a:theme xmlns:a="http://schemas.openxmlformats.org/drawingml/2006/main" name="1_tmp_AvirerORA_template_EN_beta_v4">
  <a:themeElements>
    <a:clrScheme name="Orange Black">
      <a:dk1>
        <a:srgbClr val="FFFFFF"/>
      </a:dk1>
      <a:lt1>
        <a:srgbClr val="000000"/>
      </a:lt1>
      <a:dk2>
        <a:srgbClr val="FF6600"/>
      </a:dk2>
      <a:lt2>
        <a:srgbClr val="8E908F"/>
      </a:lt2>
      <a:accent1>
        <a:srgbClr val="FF6600"/>
      </a:accent1>
      <a:accent2>
        <a:srgbClr val="323232"/>
      </a:accent2>
      <a:accent3>
        <a:srgbClr val="5C5C5C"/>
      </a:accent3>
      <a:accent4>
        <a:srgbClr val="8E908F"/>
      </a:accent4>
      <a:accent5>
        <a:srgbClr val="ADADAD"/>
      </a:accent5>
      <a:accent6>
        <a:srgbClr val="CCCCCC"/>
      </a:accent6>
      <a:hlink>
        <a:srgbClr val="000000"/>
      </a:hlink>
      <a:folHlink>
        <a:srgbClr val="000000"/>
      </a:folHlink>
    </a:clrScheme>
    <a:fontScheme name="Orange">
      <a:majorFont>
        <a:latin typeface="Helvetica 75"/>
        <a:ea typeface=""/>
        <a:cs typeface=""/>
      </a:majorFont>
      <a:minorFont>
        <a:latin typeface="Helvetica 75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ange_PPTTemplate_v3.potx" id="{7EFB1CC4-B630-4DC5-B88F-B33ED10FA70B}" vid="{E661C32F-4836-4DD1-B604-E27281C607A6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OFR_template</Template>
  <TotalTime>1958</TotalTime>
  <Words>2268</Words>
  <Application>Microsoft Office PowerPoint</Application>
  <PresentationFormat>On-screen Show (16:9)</PresentationFormat>
  <Paragraphs>543</Paragraphs>
  <Slides>39</Slides>
  <Notes>0</Notes>
  <HiddenSlides>2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39</vt:i4>
      </vt:variant>
    </vt:vector>
  </HeadingPairs>
  <TitlesOfParts>
    <vt:vector size="48" baseType="lpstr">
      <vt:lpstr>ＭＳ Ｐゴシック</vt:lpstr>
      <vt:lpstr>Arial</vt:lpstr>
      <vt:lpstr>Helvetica 55 Roman</vt:lpstr>
      <vt:lpstr>Helvetica 75</vt:lpstr>
      <vt:lpstr>Helvetica 75 Bold</vt:lpstr>
      <vt:lpstr>Times New Roman</vt:lpstr>
      <vt:lpstr>Wingdings</vt:lpstr>
      <vt:lpstr>OFR_template</vt:lpstr>
      <vt:lpstr>1_tmp_AvirerORA_template_EN_beta_v4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ORANGE FT Group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PANN Nelly IMT/OLPS</dc:creator>
  <cp:lastModifiedBy>Guillaume Crognier</cp:lastModifiedBy>
  <cp:revision>444</cp:revision>
  <cp:lastPrinted>2016-11-22T06:56:59Z</cp:lastPrinted>
  <dcterms:created xsi:type="dcterms:W3CDTF">2016-09-29T14:52:31Z</dcterms:created>
  <dcterms:modified xsi:type="dcterms:W3CDTF">2017-12-03T16:25:02Z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NewReviewCycle">
    <vt:lpwstr/>
  </property>
</Properties>
</file>