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65" r:id="rId4"/>
    <p:sldId id="258" r:id="rId5"/>
    <p:sldId id="262" r:id="rId6"/>
    <p:sldId id="263" r:id="rId7"/>
    <p:sldId id="266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>
        <p:scale>
          <a:sx n="100" d="100"/>
          <a:sy n="100" d="100"/>
        </p:scale>
        <p:origin x="156" y="-17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7/5/2017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7/5/2017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7/5/2017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7/5/2017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7/5/2017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7/5/2017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7/5/2017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7/5/2017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7/5/2017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7/5/2017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7/5/2017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7/5/2017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omicstools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>Ecriture de pipelines pour la recherche de néo-épitopes tumoraux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97280" y="4820405"/>
            <a:ext cx="10058400" cy="1640380"/>
          </a:xfrm>
        </p:spPr>
        <p:txBody>
          <a:bodyPr>
            <a:normAutofit/>
          </a:bodyPr>
          <a:lstStyle/>
          <a:p>
            <a:r>
              <a:rPr lang="fr-FR" dirty="0" smtClean="0"/>
              <a:t>Laboratoire : institut pierre-louis d’épidémiologie et de 		     santé publique (IPSLEP)</a:t>
            </a:r>
          </a:p>
          <a:p>
            <a:r>
              <a:rPr lang="fr-FR" dirty="0" smtClean="0"/>
              <a:t>Directeur de l’équipe/encadrant: Pr Pierre-</a:t>
            </a:r>
            <a:r>
              <a:rPr lang="fr-FR" dirty="0" err="1" smtClean="0"/>
              <a:t>yves</a:t>
            </a:r>
            <a:r>
              <a:rPr lang="fr-FR" dirty="0" smtClean="0"/>
              <a:t> </a:t>
            </a:r>
            <a:r>
              <a:rPr lang="fr-FR" dirty="0" err="1" smtClean="0"/>
              <a:t>boëlle</a:t>
            </a:r>
            <a:endParaRPr lang="fr-FR" dirty="0" smtClean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442" y="263535"/>
            <a:ext cx="2887238" cy="119307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3966" y="89626"/>
            <a:ext cx="2570552" cy="696191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7242" y="860072"/>
            <a:ext cx="1524000" cy="50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953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u="sng" dirty="0" smtClean="0"/>
              <a:t>Pipeline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Enchaînement de traitements </a:t>
            </a:r>
            <a:r>
              <a:rPr lang="fr-FR" sz="2800" dirty="0" err="1" smtClean="0"/>
              <a:t>bioinformatiques</a:t>
            </a:r>
            <a:r>
              <a:rPr lang="fr-FR" sz="2800" dirty="0" smtClean="0"/>
              <a:t> permettant de passer de la donnée brute au résultat souhaité</a:t>
            </a:r>
          </a:p>
          <a:p>
            <a:r>
              <a:rPr lang="fr-FR" sz="2800" dirty="0" smtClean="0"/>
              <a:t>Basé sur des outils</a:t>
            </a:r>
            <a:r>
              <a:rPr lang="fr-FR" sz="2800" dirty="0"/>
              <a:t> </a:t>
            </a:r>
            <a:r>
              <a:rPr lang="fr-FR" sz="2800" dirty="0" err="1" smtClean="0"/>
              <a:t>prééexistants</a:t>
            </a:r>
            <a:r>
              <a:rPr lang="fr-FR" sz="2800" dirty="0" smtClean="0"/>
              <a:t> </a:t>
            </a:r>
            <a:endParaRPr lang="fr-FR" sz="2600" dirty="0"/>
          </a:p>
          <a:p>
            <a:r>
              <a:rPr lang="fr-FR" sz="2800" dirty="0" smtClean="0"/>
              <a:t>(</a:t>
            </a:r>
            <a:r>
              <a:rPr lang="fr-FR" sz="2800" dirty="0" err="1" smtClean="0"/>
              <a:t>p.e</a:t>
            </a:r>
            <a:r>
              <a:rPr lang="fr-FR" sz="2800" dirty="0" smtClean="0"/>
              <a:t>. </a:t>
            </a:r>
            <a:r>
              <a:rPr lang="fr-FR" sz="2800" dirty="0" smtClean="0">
                <a:hlinkClick r:id="rId2"/>
              </a:rPr>
              <a:t>http://omicstools.com</a:t>
            </a:r>
            <a:r>
              <a:rPr lang="fr-FR" sz="2800" dirty="0" smtClean="0"/>
              <a:t>)</a:t>
            </a:r>
          </a:p>
          <a:p>
            <a:r>
              <a:rPr lang="fr-FR" sz="2800" dirty="0" smtClean="0"/>
              <a:t>Lié par un langage de haut niveau :</a:t>
            </a:r>
          </a:p>
          <a:p>
            <a:pPr lvl="1"/>
            <a:r>
              <a:rPr lang="fr-FR" sz="2600" dirty="0" err="1" smtClean="0"/>
              <a:t>P.e</a:t>
            </a:r>
            <a:r>
              <a:rPr lang="fr-FR" sz="2600" dirty="0" smtClean="0"/>
              <a:t>. python, …</a:t>
            </a:r>
          </a:p>
          <a:p>
            <a:pPr marL="201168" lvl="1" indent="0">
              <a:buNone/>
            </a:pPr>
            <a:r>
              <a:rPr lang="fr-FR" sz="2600" dirty="0" smtClean="0"/>
              <a:t>Enjeu : utilisation en  « batch » sans </a:t>
            </a:r>
            <a:br>
              <a:rPr lang="fr-FR" sz="2600" dirty="0" smtClean="0"/>
            </a:br>
            <a:r>
              <a:rPr lang="fr-FR" sz="2600" dirty="0" smtClean="0"/>
              <a:t>interaction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643" t="16434" r="27531" b="50100"/>
          <a:stretch/>
        </p:blipFill>
        <p:spPr bwMode="auto">
          <a:xfrm>
            <a:off x="6505576" y="2886074"/>
            <a:ext cx="5400674" cy="23444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8087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2050" name="Picture 2" descr="http://images.slideplayer.com/4/1455873/slides/slide_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4829" y="0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35561" y="6382389"/>
            <a:ext cx="58012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http://images.slideplayer.com/4/1455873/slides/slide_4.jpg</a:t>
            </a:r>
          </a:p>
        </p:txBody>
      </p:sp>
    </p:spTree>
    <p:extLst>
      <p:ext uri="{BB962C8B-B14F-4D97-AF65-F5344CB8AC3E}">
        <p14:creationId xmlns:p14="http://schemas.microsoft.com/office/powerpoint/2010/main" val="2712465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/>
          <p:cNvGrpSpPr/>
          <p:nvPr/>
        </p:nvGrpSpPr>
        <p:grpSpPr>
          <a:xfrm>
            <a:off x="2853405" y="1031037"/>
            <a:ext cx="4929036" cy="5298643"/>
            <a:chOff x="3373533" y="1054316"/>
            <a:chExt cx="4929036" cy="5298643"/>
          </a:xfrm>
        </p:grpSpPr>
        <p:sp>
          <p:nvSpPr>
            <p:cNvPr id="40" name="Line 2"/>
            <p:cNvSpPr/>
            <p:nvPr/>
          </p:nvSpPr>
          <p:spPr>
            <a:xfrm>
              <a:off x="4483434" y="1274490"/>
              <a:ext cx="0" cy="262006"/>
            </a:xfrm>
            <a:prstGeom prst="line">
              <a:avLst/>
            </a:prstGeom>
            <a:ln>
              <a:solidFill>
                <a:srgbClr val="3465A4"/>
              </a:solidFill>
              <a:headEnd type="oval" w="med" len="med"/>
              <a:tailEnd type="triangl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1" name="Line 3"/>
            <p:cNvSpPr/>
            <p:nvPr/>
          </p:nvSpPr>
          <p:spPr>
            <a:xfrm flipH="1">
              <a:off x="3421128" y="2060233"/>
              <a:ext cx="1062305" cy="393010"/>
            </a:xfrm>
            <a:prstGeom prst="line">
              <a:avLst/>
            </a:prstGeom>
            <a:ln>
              <a:solidFill>
                <a:srgbClr val="3465A4"/>
              </a:solidFill>
              <a:headEnd type="oval" w="med" len="med"/>
              <a:tailEnd type="triangl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4" name="Line 6"/>
            <p:cNvSpPr/>
            <p:nvPr/>
          </p:nvSpPr>
          <p:spPr>
            <a:xfrm>
              <a:off x="4483434" y="2060233"/>
              <a:ext cx="0" cy="393010"/>
            </a:xfrm>
            <a:prstGeom prst="line">
              <a:avLst/>
            </a:prstGeom>
            <a:ln>
              <a:solidFill>
                <a:srgbClr val="3465A4"/>
              </a:solidFill>
              <a:headEnd type="oval" w="med" len="med"/>
              <a:tailEnd type="triangl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5" name="Line 7"/>
            <p:cNvSpPr/>
            <p:nvPr/>
          </p:nvSpPr>
          <p:spPr>
            <a:xfrm>
              <a:off x="4483433" y="2060233"/>
              <a:ext cx="1185096" cy="393010"/>
            </a:xfrm>
            <a:prstGeom prst="line">
              <a:avLst/>
            </a:prstGeom>
            <a:ln>
              <a:solidFill>
                <a:srgbClr val="3465A4"/>
              </a:solidFill>
              <a:headEnd type="oval" w="med" len="med"/>
              <a:tailEnd type="triangl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8" name="Line 10"/>
            <p:cNvSpPr/>
            <p:nvPr/>
          </p:nvSpPr>
          <p:spPr>
            <a:xfrm>
              <a:off x="4603971" y="2845977"/>
              <a:ext cx="531153" cy="524013"/>
            </a:xfrm>
            <a:prstGeom prst="line">
              <a:avLst/>
            </a:prstGeom>
            <a:ln>
              <a:solidFill>
                <a:srgbClr val="3465A4"/>
              </a:solidFill>
              <a:headEnd type="oval" w="med" len="med"/>
              <a:tailEnd type="triangl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9" name="Line 11"/>
            <p:cNvSpPr/>
            <p:nvPr/>
          </p:nvSpPr>
          <p:spPr>
            <a:xfrm flipH="1">
              <a:off x="5135124" y="2845977"/>
              <a:ext cx="531153" cy="524013"/>
            </a:xfrm>
            <a:prstGeom prst="line">
              <a:avLst/>
            </a:prstGeom>
            <a:ln>
              <a:solidFill>
                <a:srgbClr val="3465A4"/>
              </a:solidFill>
              <a:headEnd type="oval" w="med" len="med"/>
              <a:tailEnd type="triangl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1" name="Line 13"/>
            <p:cNvSpPr/>
            <p:nvPr/>
          </p:nvSpPr>
          <p:spPr>
            <a:xfrm>
              <a:off x="7468704" y="1274490"/>
              <a:ext cx="0" cy="262006"/>
            </a:xfrm>
            <a:prstGeom prst="line">
              <a:avLst/>
            </a:prstGeom>
            <a:ln>
              <a:solidFill>
                <a:srgbClr val="3465A4"/>
              </a:solidFill>
              <a:headEnd type="oval" w="med" len="med"/>
              <a:tailEnd type="triangl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2" name="Line 14"/>
            <p:cNvSpPr/>
            <p:nvPr/>
          </p:nvSpPr>
          <p:spPr>
            <a:xfrm flipH="1">
              <a:off x="6901784" y="2060233"/>
              <a:ext cx="668025" cy="393010"/>
            </a:xfrm>
            <a:prstGeom prst="line">
              <a:avLst/>
            </a:prstGeom>
            <a:ln>
              <a:solidFill>
                <a:srgbClr val="3465A4"/>
              </a:solidFill>
              <a:headEnd type="oval" w="med" len="med"/>
              <a:tailEnd type="triangl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5" name="Line 17"/>
            <p:cNvSpPr/>
            <p:nvPr/>
          </p:nvSpPr>
          <p:spPr>
            <a:xfrm>
              <a:off x="7468704" y="2060233"/>
              <a:ext cx="664363" cy="393010"/>
            </a:xfrm>
            <a:prstGeom prst="line">
              <a:avLst/>
            </a:prstGeom>
            <a:ln>
              <a:solidFill>
                <a:srgbClr val="3465A4"/>
              </a:solidFill>
              <a:headEnd type="oval" w="med" len="med"/>
              <a:tailEnd type="triangl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7" name="Line 19"/>
            <p:cNvSpPr/>
            <p:nvPr/>
          </p:nvSpPr>
          <p:spPr>
            <a:xfrm>
              <a:off x="7082308" y="2845977"/>
              <a:ext cx="531153" cy="524013"/>
            </a:xfrm>
            <a:prstGeom prst="line">
              <a:avLst/>
            </a:prstGeom>
            <a:ln>
              <a:solidFill>
                <a:srgbClr val="3465A4"/>
              </a:solidFill>
              <a:headEnd type="oval" w="med" len="med"/>
              <a:tailEnd type="triangl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8" name="Line 20"/>
            <p:cNvSpPr/>
            <p:nvPr/>
          </p:nvSpPr>
          <p:spPr>
            <a:xfrm flipH="1">
              <a:off x="7613461" y="2845977"/>
              <a:ext cx="531153" cy="524013"/>
            </a:xfrm>
            <a:prstGeom prst="line">
              <a:avLst/>
            </a:prstGeom>
            <a:ln>
              <a:solidFill>
                <a:srgbClr val="3465A4"/>
              </a:solidFill>
              <a:headEnd type="oval" w="med" len="med"/>
              <a:tailEnd type="triangl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9" name="CustomShape 21"/>
            <p:cNvSpPr/>
            <p:nvPr/>
          </p:nvSpPr>
          <p:spPr>
            <a:xfrm>
              <a:off x="3936791" y="1054316"/>
              <a:ext cx="1126517" cy="220173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3465A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81646" tIns="40823" rIns="81646" bIns="40823" anchor="ctr"/>
            <a:lstStyle/>
            <a:p>
              <a:pPr algn="ctr"/>
              <a:r>
                <a:rPr lang="fr-FR" sz="1633" spc="-1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Arial"/>
                </a:rPr>
                <a:t>NORMAL</a:t>
              </a:r>
            </a:p>
          </p:txBody>
        </p:sp>
        <p:sp>
          <p:nvSpPr>
            <p:cNvPr id="60" name="CustomShape 22"/>
            <p:cNvSpPr/>
            <p:nvPr/>
          </p:nvSpPr>
          <p:spPr>
            <a:xfrm>
              <a:off x="6837573" y="1054316"/>
              <a:ext cx="1126517" cy="220173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3465A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81646" tIns="40823" rIns="81646" bIns="40823" anchor="ctr"/>
            <a:lstStyle/>
            <a:p>
              <a:pPr algn="ctr"/>
              <a:r>
                <a:rPr lang="fr-FR" sz="1633" spc="-1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Arial"/>
                </a:rPr>
                <a:t>TUMORAL</a:t>
              </a:r>
            </a:p>
          </p:txBody>
        </p:sp>
        <p:sp>
          <p:nvSpPr>
            <p:cNvPr id="61" name="Line 23"/>
            <p:cNvSpPr/>
            <p:nvPr/>
          </p:nvSpPr>
          <p:spPr>
            <a:xfrm>
              <a:off x="5148642" y="3816668"/>
              <a:ext cx="1244942" cy="300500"/>
            </a:xfrm>
            <a:prstGeom prst="line">
              <a:avLst/>
            </a:prstGeom>
            <a:ln>
              <a:solidFill>
                <a:srgbClr val="3465A4"/>
              </a:solidFill>
              <a:headEnd type="oval" w="med" len="med"/>
              <a:tailEnd type="triangl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2" name="Line 24"/>
            <p:cNvSpPr/>
            <p:nvPr/>
          </p:nvSpPr>
          <p:spPr>
            <a:xfrm flipH="1">
              <a:off x="6430851" y="3789147"/>
              <a:ext cx="1172753" cy="328021"/>
            </a:xfrm>
            <a:prstGeom prst="line">
              <a:avLst/>
            </a:prstGeom>
            <a:ln>
              <a:solidFill>
                <a:srgbClr val="3465A4"/>
              </a:solidFill>
              <a:headEnd type="oval" w="med" len="med"/>
              <a:tailEnd type="triangl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5" name="Line 27"/>
            <p:cNvSpPr/>
            <p:nvPr/>
          </p:nvSpPr>
          <p:spPr>
            <a:xfrm>
              <a:off x="3373533" y="2845978"/>
              <a:ext cx="1436872" cy="2574743"/>
            </a:xfrm>
            <a:prstGeom prst="line">
              <a:avLst/>
            </a:prstGeom>
            <a:ln>
              <a:solidFill>
                <a:srgbClr val="3465A4"/>
              </a:solidFill>
              <a:headEnd type="oval" w="med" len="med"/>
              <a:tailEnd type="triangl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6" name="Line 28"/>
            <p:cNvSpPr/>
            <p:nvPr/>
          </p:nvSpPr>
          <p:spPr>
            <a:xfrm flipH="1">
              <a:off x="6311627" y="4567458"/>
              <a:ext cx="103498" cy="247508"/>
            </a:xfrm>
            <a:prstGeom prst="line">
              <a:avLst/>
            </a:prstGeom>
            <a:ln>
              <a:solidFill>
                <a:srgbClr val="3465A4"/>
              </a:solidFill>
              <a:headEnd type="oval" w="med" len="med"/>
              <a:tailEnd type="triangl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" name="Organigramme : Entrée manuelle 2"/>
            <p:cNvSpPr/>
            <p:nvPr/>
          </p:nvSpPr>
          <p:spPr>
            <a:xfrm>
              <a:off x="4823681" y="5895845"/>
              <a:ext cx="560928" cy="457114"/>
            </a:xfrm>
            <a:prstGeom prst="flowChartManualInp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fr-FR" sz="1270" dirty="0">
                  <a:solidFill>
                    <a:schemeClr val="tx1"/>
                  </a:solidFill>
                </a:rPr>
                <a:t>epitopes.PAT_bowtie.epitopes.SB</a:t>
              </a:r>
            </a:p>
          </p:txBody>
        </p:sp>
        <p:sp>
          <p:nvSpPr>
            <p:cNvPr id="32" name="Organigramme : Entrée manuelle 31"/>
            <p:cNvSpPr/>
            <p:nvPr/>
          </p:nvSpPr>
          <p:spPr>
            <a:xfrm>
              <a:off x="7741641" y="4477760"/>
              <a:ext cx="560928" cy="457114"/>
            </a:xfrm>
            <a:prstGeom prst="flowChartManualInp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fr-FR" sz="1270" dirty="0">
                  <a:solidFill>
                    <a:schemeClr val="tx1"/>
                  </a:solidFill>
                </a:rPr>
                <a:t>PAT_TYPE_ALIGN_exp.recode.vcf</a:t>
              </a:r>
            </a:p>
          </p:txBody>
        </p:sp>
        <p:sp>
          <p:nvSpPr>
            <p:cNvPr id="35" name="Line 28"/>
            <p:cNvSpPr/>
            <p:nvPr/>
          </p:nvSpPr>
          <p:spPr>
            <a:xfrm flipH="1">
              <a:off x="4823680" y="5251460"/>
              <a:ext cx="1376495" cy="169261"/>
            </a:xfrm>
            <a:prstGeom prst="line">
              <a:avLst/>
            </a:prstGeom>
            <a:ln>
              <a:solidFill>
                <a:srgbClr val="3465A4"/>
              </a:solidFill>
              <a:headEnd type="oval" w="med" len="med"/>
              <a:tailEnd type="triangl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6" name="Organigramme : Entrée manuelle 35"/>
            <p:cNvSpPr/>
            <p:nvPr/>
          </p:nvSpPr>
          <p:spPr>
            <a:xfrm>
              <a:off x="7342623" y="5208199"/>
              <a:ext cx="560928" cy="457114"/>
            </a:xfrm>
            <a:prstGeom prst="flowChartManualInp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fr-FR" sz="1270" dirty="0" err="1">
                  <a:solidFill>
                    <a:schemeClr val="tx1"/>
                  </a:solidFill>
                </a:rPr>
                <a:t>PAT_TYPE_ALIGN_exp.recode.vcf.exonic_variant_function</a:t>
              </a:r>
              <a:endParaRPr lang="fr-FR" sz="1270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ZoneTexte 1"/>
          <p:cNvSpPr txBox="1"/>
          <p:nvPr/>
        </p:nvSpPr>
        <p:spPr>
          <a:xfrm>
            <a:off x="377955" y="125735"/>
            <a:ext cx="97638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/>
              <a:t>Pipeline </a:t>
            </a:r>
            <a:r>
              <a:rPr lang="fr-FR" sz="3600" dirty="0" smtClean="0"/>
              <a:t>de </a:t>
            </a:r>
            <a:r>
              <a:rPr lang="fr-FR" sz="3600" dirty="0" err="1" smtClean="0"/>
              <a:t>decouverte</a:t>
            </a:r>
            <a:r>
              <a:rPr lang="fr-FR" sz="3600" dirty="0"/>
              <a:t> </a:t>
            </a:r>
            <a:r>
              <a:rPr lang="fr-FR" sz="3600" dirty="0" smtClean="0"/>
              <a:t>des </a:t>
            </a:r>
            <a:r>
              <a:rPr lang="fr-FR" sz="3600" dirty="0" smtClean="0"/>
              <a:t>néo-</a:t>
            </a:r>
            <a:r>
              <a:rPr lang="fr-FR" sz="3600" dirty="0" err="1" smtClean="0"/>
              <a:t>pitopes</a:t>
            </a:r>
            <a:endParaRPr lang="fr-FR" sz="3600" dirty="0"/>
          </a:p>
        </p:txBody>
      </p:sp>
      <p:sp>
        <p:nvSpPr>
          <p:cNvPr id="5" name="ZoneTexte 4"/>
          <p:cNvSpPr txBox="1"/>
          <p:nvPr/>
        </p:nvSpPr>
        <p:spPr>
          <a:xfrm>
            <a:off x="9986742" y="928045"/>
            <a:ext cx="15946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/>
              <a:t>Bowtie</a:t>
            </a:r>
            <a:r>
              <a:rPr lang="fr-FR" dirty="0" smtClean="0"/>
              <a:t>, </a:t>
            </a:r>
            <a:r>
              <a:rPr lang="fr-FR" dirty="0" err="1" smtClean="0"/>
              <a:t>Tophat</a:t>
            </a:r>
            <a:endParaRPr lang="fr-FR" dirty="0" smtClean="0"/>
          </a:p>
          <a:p>
            <a:r>
              <a:rPr lang="fr-FR" dirty="0" err="1" smtClean="0"/>
              <a:t>Hisat</a:t>
            </a:r>
            <a:r>
              <a:rPr lang="fr-FR" dirty="0" smtClean="0"/>
              <a:t>, STAR</a:t>
            </a:r>
            <a:endParaRPr lang="fr-FR" dirty="0"/>
          </a:p>
        </p:txBody>
      </p:sp>
      <p:pic>
        <p:nvPicPr>
          <p:cNvPr id="4100" name="Picture 4" descr="Read alignment software tools | RNA sequencing data analys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8862" y="1070706"/>
            <a:ext cx="4572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5"/>
          <p:cNvSpPr txBox="1"/>
          <p:nvPr/>
        </p:nvSpPr>
        <p:spPr>
          <a:xfrm>
            <a:off x="10001816" y="402734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OUTILS</a:t>
            </a:r>
            <a:endParaRPr lang="fr-FR" dirty="0"/>
          </a:p>
        </p:txBody>
      </p:sp>
      <p:pic>
        <p:nvPicPr>
          <p:cNvPr id="4102" name="Picture 6" descr="Workflow/pipeline software tools | RNA sequencing data analysi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136" y="3157580"/>
            <a:ext cx="4572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6"/>
          <p:cNvSpPr txBox="1"/>
          <p:nvPr/>
        </p:nvSpPr>
        <p:spPr>
          <a:xfrm>
            <a:off x="413640" y="3758973"/>
            <a:ext cx="93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Pipeline</a:t>
            </a:r>
            <a:endParaRPr lang="fr-FR" dirty="0"/>
          </a:p>
        </p:txBody>
      </p:sp>
      <p:pic>
        <p:nvPicPr>
          <p:cNvPr id="4104" name="Picture 8" descr="Transcript quantification software tools | RNA sequencing data analysi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1496" y="1719779"/>
            <a:ext cx="4572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ZoneTexte 7"/>
          <p:cNvSpPr txBox="1"/>
          <p:nvPr/>
        </p:nvSpPr>
        <p:spPr>
          <a:xfrm>
            <a:off x="10050003" y="1615744"/>
            <a:ext cx="11137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/>
              <a:t>Cuffquant</a:t>
            </a:r>
            <a:endParaRPr lang="fr-FR" dirty="0" smtClean="0"/>
          </a:p>
          <a:p>
            <a:r>
              <a:rPr lang="fr-FR" dirty="0" err="1" smtClean="0"/>
              <a:t>Kallisto</a:t>
            </a:r>
            <a:endParaRPr lang="fr-FR" dirty="0"/>
          </a:p>
        </p:txBody>
      </p:sp>
      <p:pic>
        <p:nvPicPr>
          <p:cNvPr id="4106" name="Picture 10" descr="Variant detection software tools | RNA sequencing data analysi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0990" y="2243180"/>
            <a:ext cx="4572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7" name="ZoneTexte 66"/>
          <p:cNvSpPr txBox="1"/>
          <p:nvPr/>
        </p:nvSpPr>
        <p:spPr>
          <a:xfrm>
            <a:off x="10153913" y="2262075"/>
            <a:ext cx="1489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GATK, PICARD</a:t>
            </a:r>
            <a:endParaRPr lang="fr-FR" dirty="0"/>
          </a:p>
        </p:txBody>
      </p:sp>
      <p:pic>
        <p:nvPicPr>
          <p:cNvPr id="4108" name="Picture 12" descr="T-cell epitope prediction tools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0990" y="5643966"/>
            <a:ext cx="4572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10027608" y="5676199"/>
            <a:ext cx="10687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NetMHC</a:t>
            </a:r>
            <a:endParaRPr lang="fr-FR" dirty="0"/>
          </a:p>
        </p:txBody>
      </p:sp>
      <p:sp>
        <p:nvSpPr>
          <p:cNvPr id="10" name="Rectangle 9"/>
          <p:cNvSpPr/>
          <p:nvPr/>
        </p:nvSpPr>
        <p:spPr>
          <a:xfrm>
            <a:off x="10273045" y="2844758"/>
            <a:ext cx="19522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samtools</a:t>
            </a:r>
            <a:r>
              <a:rPr lang="fr-FR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/</a:t>
            </a:r>
            <a:r>
              <a:rPr lang="fr-FR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vcftools</a:t>
            </a:r>
            <a:endParaRPr lang="fr-F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112" name="Picture 16" descr="Utilities (next-generation sequencing)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2803" y="2826347"/>
            <a:ext cx="4572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4" name="Picture 18" descr="SNP/SNV annotation software tools | Whole-genome sequencing data analysis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0990" y="4265264"/>
            <a:ext cx="4572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" name="Rectangle 67"/>
          <p:cNvSpPr/>
          <p:nvPr/>
        </p:nvSpPr>
        <p:spPr>
          <a:xfrm>
            <a:off x="10146376" y="4265264"/>
            <a:ext cx="10173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annovar</a:t>
            </a:r>
            <a:endParaRPr lang="fr-F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116" name="Picture 20" descr="Normalization/differential expression software tools | RNA sequencing data analysis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6840" y="3440648"/>
            <a:ext cx="4572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10153913" y="3373875"/>
            <a:ext cx="10762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err="1" smtClean="0"/>
              <a:t>Cuffdiff</a:t>
            </a:r>
            <a:endParaRPr lang="fr-FR" dirty="0" smtClean="0"/>
          </a:p>
          <a:p>
            <a:r>
              <a:rPr lang="fr-FR" dirty="0" err="1" smtClean="0"/>
              <a:t>Sleuth</a:t>
            </a:r>
            <a:endParaRPr lang="fr-FR" dirty="0" smtClean="0"/>
          </a:p>
        </p:txBody>
      </p:sp>
      <p:pic>
        <p:nvPicPr>
          <p:cNvPr id="70" name="Picture 4" descr="Read alignment software tools | RNA sequencing data analys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4313" y="1553931"/>
            <a:ext cx="4572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" name="Picture 4" descr="Read alignment software tools | RNA sequencing data analys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8402" y="1513217"/>
            <a:ext cx="4572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" name="Picture 8" descr="Transcript quantification software tools | RNA sequencing data analysi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9420" y="2384980"/>
            <a:ext cx="4572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3" name="Picture 10" descr="Variant detection software tools | RNA sequencing data analysi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773" y="2432614"/>
            <a:ext cx="4572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" name="Picture 8" descr="Transcript quantification software tools | RNA sequencing data analysi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8437" y="2417861"/>
            <a:ext cx="4572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5" name="Picture 10" descr="Variant detection software tools | RNA sequencing data analysi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4481" y="2417861"/>
            <a:ext cx="4572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" name="Picture 16" descr="Utilities (next-generation sequencing)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9914" y="3333978"/>
            <a:ext cx="4572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8" name="Picture 16" descr="Utilities (next-generation sequencing)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0703" y="3329841"/>
            <a:ext cx="4572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" name="Picture 20" descr="Normalization/differential expression software tools | RNA sequencing data analysis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4856" y="4093889"/>
            <a:ext cx="4572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" name="Picture 18" descr="SNP/SNV annotation software tools | Whole-genome sequencing data analysis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5485" y="4770981"/>
            <a:ext cx="4572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" name="Picture 12" descr="T-cell epitope prediction tools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6853" y="5394247"/>
            <a:ext cx="4572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Accolade ouvrante 12"/>
          <p:cNvSpPr/>
          <p:nvPr/>
        </p:nvSpPr>
        <p:spPr>
          <a:xfrm>
            <a:off x="1666009" y="1408146"/>
            <a:ext cx="145473" cy="478943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26" name="Picture 2" descr="HLA typing software tools | RNA sequencing data analysis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9861" y="4960913"/>
            <a:ext cx="4572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10141829" y="4960913"/>
            <a:ext cx="12093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EpiToolKit</a:t>
            </a:r>
            <a:endParaRPr lang="fr-FR" dirty="0"/>
          </a:p>
        </p:txBody>
      </p:sp>
      <p:pic>
        <p:nvPicPr>
          <p:cNvPr id="69" name="Picture 2" descr="HLA typing software tools | RNA sequencing data analysis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4805" y="2402807"/>
            <a:ext cx="4572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2381114" y="1553931"/>
            <a:ext cx="120770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Alignement</a:t>
            </a:r>
            <a:endParaRPr lang="fr-FR" sz="1600" dirty="0"/>
          </a:p>
        </p:txBody>
      </p:sp>
      <p:sp>
        <p:nvSpPr>
          <p:cNvPr id="15" name="ZoneTexte 14"/>
          <p:cNvSpPr txBox="1"/>
          <p:nvPr/>
        </p:nvSpPr>
        <p:spPr>
          <a:xfrm>
            <a:off x="1971675" y="2441665"/>
            <a:ext cx="559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HLA</a:t>
            </a:r>
            <a:endParaRPr lang="fr-FR" dirty="0"/>
          </a:p>
        </p:txBody>
      </p:sp>
      <p:sp>
        <p:nvSpPr>
          <p:cNvPr id="16" name="Rectangle 15"/>
          <p:cNvSpPr/>
          <p:nvPr/>
        </p:nvSpPr>
        <p:spPr>
          <a:xfrm>
            <a:off x="3304713" y="2896761"/>
            <a:ext cx="106984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Expression</a:t>
            </a:r>
            <a:endParaRPr lang="fr-FR" sz="1400" dirty="0"/>
          </a:p>
        </p:txBody>
      </p:sp>
      <p:sp>
        <p:nvSpPr>
          <p:cNvPr id="17" name="Rectangle 16"/>
          <p:cNvSpPr/>
          <p:nvPr/>
        </p:nvSpPr>
        <p:spPr>
          <a:xfrm>
            <a:off x="5033236" y="2916447"/>
            <a:ext cx="57688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2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SNPs</a:t>
            </a:r>
            <a:endParaRPr lang="fr-FR" sz="1200" dirty="0"/>
          </a:p>
        </p:txBody>
      </p:sp>
      <p:sp>
        <p:nvSpPr>
          <p:cNvPr id="18" name="Rectangle 17"/>
          <p:cNvSpPr/>
          <p:nvPr/>
        </p:nvSpPr>
        <p:spPr>
          <a:xfrm>
            <a:off x="5552706" y="3408689"/>
            <a:ext cx="77995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Filtrage</a:t>
            </a:r>
            <a:endParaRPr lang="fr-FR" sz="1400" dirty="0"/>
          </a:p>
        </p:txBody>
      </p:sp>
      <p:sp>
        <p:nvSpPr>
          <p:cNvPr id="19" name="Rectangle 18"/>
          <p:cNvSpPr/>
          <p:nvPr/>
        </p:nvSpPr>
        <p:spPr>
          <a:xfrm>
            <a:off x="4531722" y="4171070"/>
            <a:ext cx="110167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2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Différentiels</a:t>
            </a:r>
            <a:endParaRPr lang="fr-FR" sz="1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4494053" y="4838755"/>
            <a:ext cx="9633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/>
              <a:t>Traduction</a:t>
            </a:r>
            <a:endParaRPr lang="fr-FR" sz="1400" dirty="0"/>
          </a:p>
        </p:txBody>
      </p:sp>
      <p:sp>
        <p:nvSpPr>
          <p:cNvPr id="21" name="Rectangle 20"/>
          <p:cNvSpPr/>
          <p:nvPr/>
        </p:nvSpPr>
        <p:spPr>
          <a:xfrm>
            <a:off x="2904268" y="5537699"/>
            <a:ext cx="106009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2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NeoEpitopes</a:t>
            </a:r>
            <a:endParaRPr lang="fr-FR" sz="1200" dirty="0"/>
          </a:p>
        </p:txBody>
      </p:sp>
      <p:sp>
        <p:nvSpPr>
          <p:cNvPr id="24" name="Accolade fermante 23"/>
          <p:cNvSpPr/>
          <p:nvPr/>
        </p:nvSpPr>
        <p:spPr>
          <a:xfrm>
            <a:off x="8991600" y="772066"/>
            <a:ext cx="342900" cy="542551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720181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u="sng" dirty="0" smtClean="0"/>
              <a:t>Spécifications du travail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1982091"/>
            <a:ext cx="10058400" cy="5389256"/>
          </a:xfrm>
        </p:spPr>
        <p:txBody>
          <a:bodyPr>
            <a:normAutofit/>
          </a:bodyPr>
          <a:lstStyle/>
          <a:p>
            <a:r>
              <a:rPr lang="fr-FR" sz="2800" u="sng" dirty="0" smtClean="0"/>
              <a:t>Principe </a:t>
            </a:r>
            <a:r>
              <a:rPr lang="fr-FR" dirty="0" smtClean="0"/>
              <a:t>: traduction du pipeline </a:t>
            </a:r>
            <a:r>
              <a:rPr lang="fr-FR" dirty="0" err="1" smtClean="0"/>
              <a:t>shell</a:t>
            </a:r>
            <a:r>
              <a:rPr lang="fr-FR" dirty="0" smtClean="0"/>
              <a:t> Linux (</a:t>
            </a:r>
            <a:r>
              <a:rPr lang="fr-FR" dirty="0" err="1" smtClean="0"/>
              <a:t>bash</a:t>
            </a:r>
            <a:r>
              <a:rPr lang="fr-FR" dirty="0" smtClean="0"/>
              <a:t>) vers le langage Python</a:t>
            </a:r>
          </a:p>
          <a:p>
            <a:r>
              <a:rPr lang="fr-FR" u="sng" dirty="0" smtClean="0"/>
              <a:t>Intérêt</a:t>
            </a:r>
            <a:r>
              <a:rPr lang="fr-FR" dirty="0" smtClean="0"/>
              <a:t> : maniabilité, librairies disponibles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Analyse fonctionnelle </a:t>
            </a:r>
            <a:r>
              <a:rPr lang="fr-FR" dirty="0" smtClean="0"/>
              <a:t>: </a:t>
            </a:r>
            <a:r>
              <a:rPr lang="fr-FR" dirty="0" smtClean="0"/>
              <a:t>Etape </a:t>
            </a:r>
            <a:r>
              <a:rPr lang="fr-FR" dirty="0" smtClean="0"/>
              <a:t>d’alignement  : </a:t>
            </a:r>
            <a:endParaRPr lang="fr-FR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 smtClean="0"/>
              <a:t>Entrée </a:t>
            </a:r>
            <a:r>
              <a:rPr lang="fr-FR" dirty="0" smtClean="0"/>
              <a:t>: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r-FR" dirty="0" smtClean="0"/>
              <a:t>DATA : les fichiers FASTQ contenant les </a:t>
            </a:r>
            <a:r>
              <a:rPr lang="fr-FR" dirty="0" err="1" smtClean="0"/>
              <a:t>reads</a:t>
            </a:r>
            <a:r>
              <a:rPr lang="fr-FR" dirty="0" smtClean="0"/>
              <a:t> (2 fichiers)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r-FR" dirty="0" smtClean="0"/>
              <a:t>ALIGN : le programme a utiliser pour aligner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fr-FR" dirty="0" smtClean="0"/>
              <a:t>Doit </a:t>
            </a:r>
            <a:r>
              <a:rPr lang="fr-FR" dirty="0" err="1" smtClean="0"/>
              <a:t>etre</a:t>
            </a:r>
            <a:r>
              <a:rPr lang="fr-FR" dirty="0" smtClean="0"/>
              <a:t> extensible (rajouter un nouvel aligneur)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r-FR" dirty="0" smtClean="0"/>
              <a:t>GENOME : le </a:t>
            </a:r>
            <a:r>
              <a:rPr lang="fr-FR" dirty="0" err="1" smtClean="0"/>
              <a:t>genome</a:t>
            </a:r>
            <a:r>
              <a:rPr lang="fr-FR" dirty="0" smtClean="0"/>
              <a:t> de </a:t>
            </a:r>
            <a:r>
              <a:rPr lang="fr-FR" dirty="0" err="1" smtClean="0"/>
              <a:t>reference</a:t>
            </a:r>
            <a:r>
              <a:rPr lang="fr-FR" dirty="0" smtClean="0"/>
              <a:t> pour faire l’alignement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fr-FR" dirty="0" smtClean="0"/>
              <a:t>Doit être extensible (rajouter un nouveau </a:t>
            </a:r>
            <a:r>
              <a:rPr lang="fr-FR" dirty="0" err="1" smtClean="0"/>
              <a:t>genome</a:t>
            </a:r>
            <a:r>
              <a:rPr lang="fr-FR" dirty="0" smtClean="0"/>
              <a:t>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 err="1" smtClean="0"/>
              <a:t>Verification</a:t>
            </a:r>
            <a:r>
              <a:rPr lang="fr-FR" dirty="0" smtClean="0"/>
              <a:t> fichiers, aligneurs, </a:t>
            </a:r>
            <a:r>
              <a:rPr lang="fr-FR" dirty="0" err="1" smtClean="0"/>
              <a:t>genomes</a:t>
            </a:r>
            <a:r>
              <a:rPr lang="fr-FR" dirty="0" smtClean="0"/>
              <a:t>,….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 smtClean="0"/>
              <a:t>Sortie :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r-FR" dirty="0" smtClean="0"/>
              <a:t>BAM : fichiers de </a:t>
            </a:r>
            <a:r>
              <a:rPr lang="fr-FR" dirty="0" err="1" smtClean="0"/>
              <a:t>reads</a:t>
            </a:r>
            <a:r>
              <a:rPr lang="fr-FR" dirty="0" smtClean="0"/>
              <a:t> alignés </a:t>
            </a:r>
            <a:endParaRPr lang="fr-FR" sz="2000" dirty="0" smtClean="0"/>
          </a:p>
          <a:p>
            <a:r>
              <a:rPr lang="fr-FR" dirty="0"/>
              <a:t> </a:t>
            </a:r>
            <a:r>
              <a:rPr lang="fr-FR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48217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104274"/>
            <a:ext cx="10058400" cy="774834"/>
          </a:xfrm>
        </p:spPr>
        <p:txBody>
          <a:bodyPr/>
          <a:lstStyle/>
          <a:p>
            <a:pPr algn="ctr"/>
            <a:r>
              <a:rPr lang="fr-FR" u="sng" dirty="0" smtClean="0"/>
              <a:t>Résultats</a:t>
            </a:r>
            <a:endParaRPr lang="fr-FR" u="sng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376"/>
          <a:stretch/>
        </p:blipFill>
        <p:spPr bwMode="auto">
          <a:xfrm>
            <a:off x="435426" y="887570"/>
            <a:ext cx="4049488" cy="50173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1479351" y="5904967"/>
            <a:ext cx="742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SHELL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8917922" y="5906532"/>
            <a:ext cx="972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PYTHON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2543175" y="1403866"/>
            <a:ext cx="1571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Chemin en dur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2847975" y="2368034"/>
            <a:ext cx="17178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/>
              <a:t>Parsing</a:t>
            </a:r>
            <a:r>
              <a:rPr lang="fr-FR" dirty="0" smtClean="0"/>
              <a:t> artisanal</a:t>
            </a:r>
            <a:endParaRPr lang="fr-FR" dirty="0"/>
          </a:p>
        </p:txBody>
      </p:sp>
      <p:sp>
        <p:nvSpPr>
          <p:cNvPr id="10" name="Accolade fermante 9"/>
          <p:cNvSpPr/>
          <p:nvPr/>
        </p:nvSpPr>
        <p:spPr>
          <a:xfrm>
            <a:off x="2254022" y="1333500"/>
            <a:ext cx="206148" cy="43969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Accolade fermante 10"/>
          <p:cNvSpPr/>
          <p:nvPr/>
        </p:nvSpPr>
        <p:spPr>
          <a:xfrm>
            <a:off x="2667000" y="1885950"/>
            <a:ext cx="180975" cy="126682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8026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20162" y="197101"/>
            <a:ext cx="10058400" cy="583730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Alignements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35430" y="1845734"/>
            <a:ext cx="1741714" cy="4023360"/>
          </a:xfrm>
        </p:spPr>
        <p:txBody>
          <a:bodyPr/>
          <a:lstStyle/>
          <a:p>
            <a:r>
              <a:rPr lang="fr-FR" dirty="0" smtClean="0"/>
              <a:t>Alignement réalisé par bowtie2, sur UCSC.hg19</a:t>
            </a:r>
            <a:endParaRPr lang="fr-F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9589" y="780831"/>
            <a:ext cx="8460432" cy="5692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44637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u="sng" dirty="0" smtClean="0"/>
              <a:t>Conclusion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49680" y="2912534"/>
            <a:ext cx="10058400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r-FR" sz="2400" dirty="0" smtClean="0"/>
              <a:t> Intérêt : travail informatique sur des données génétiques, </a:t>
            </a:r>
            <a:r>
              <a:rPr lang="fr-FR" sz="2400" smtClean="0"/>
              <a:t>dans l’espoir </a:t>
            </a:r>
            <a:r>
              <a:rPr lang="fr-FR" sz="2400" dirty="0" smtClean="0"/>
              <a:t>de découvrir un traitement immunologique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 smtClean="0"/>
              <a:t> Suite : Master 2 en génétique des cancers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574333200"/>
      </p:ext>
    </p:extLst>
  </p:cSld>
  <p:clrMapOvr>
    <a:masterClrMapping/>
  </p:clrMapOvr>
</p:sld>
</file>

<file path=ppt/theme/theme1.xml><?xml version="1.0" encoding="utf-8"?>
<a:theme xmlns:a="http://schemas.openxmlformats.org/drawingml/2006/main" name="Rétrospective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124</TotalTime>
  <Words>223</Words>
  <Application>Microsoft Office PowerPoint</Application>
  <PresentationFormat>Personnalisé</PresentationFormat>
  <Paragraphs>62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Rétrospective</vt:lpstr>
      <vt:lpstr>    Ecriture de pipelines pour la recherche de néo-épitopes tumoraux</vt:lpstr>
      <vt:lpstr>Pipeline</vt:lpstr>
      <vt:lpstr>Présentation PowerPoint</vt:lpstr>
      <vt:lpstr>Présentation PowerPoint</vt:lpstr>
      <vt:lpstr>Spécifications du travail</vt:lpstr>
      <vt:lpstr>Résultats</vt:lpstr>
      <vt:lpstr>Alignements</vt:lpstr>
      <vt:lpstr>Conclusion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umrs1136</dc:creator>
  <cp:lastModifiedBy>PYB</cp:lastModifiedBy>
  <cp:revision>20</cp:revision>
  <dcterms:created xsi:type="dcterms:W3CDTF">2017-07-04T16:39:46Z</dcterms:created>
  <dcterms:modified xsi:type="dcterms:W3CDTF">2017-07-05T08:31:58Z</dcterms:modified>
</cp:coreProperties>
</file>