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3" r:id="rId16"/>
    <p:sldId id="270" r:id="rId17"/>
    <p:sldId id="272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66"/>
    <a:srgbClr val="0432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77" autoAdjust="0"/>
    <p:restoredTop sz="92231" autoAdjust="0"/>
  </p:normalViewPr>
  <p:slideViewPr>
    <p:cSldViewPr snapToGrid="0" snapToObjects="1">
      <p:cViewPr>
        <p:scale>
          <a:sx n="50" d="100"/>
          <a:sy n="50" d="100"/>
        </p:scale>
        <p:origin x="-888" y="-10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48FB7-9821-384F-B7DF-63EE883C4989}" type="datetimeFigureOut">
              <a:rPr lang="fr-FR" smtClean="0"/>
              <a:pPr/>
              <a:t>26/06/2017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091F0-2332-944B-9171-EA070A9365D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78146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u="sng" dirty="0" smtClean="0">
                <a:solidFill>
                  <a:srgbClr val="FF0066"/>
                </a:solidFill>
              </a:rPr>
              <a:t>Sens</a:t>
            </a:r>
            <a:r>
              <a:rPr lang="fr-FR" sz="1200" b="1" dirty="0" smtClean="0">
                <a:solidFill>
                  <a:srgbClr val="FF0066"/>
                </a:solidFill>
              </a:rPr>
              <a:t> : Est vers sud </a:t>
            </a:r>
            <a:r>
              <a:rPr lang="fr-FR" sz="1200" b="1" i="1" u="sng" dirty="0" smtClean="0">
                <a:solidFill>
                  <a:srgbClr val="FF0066"/>
                </a:solidFill>
              </a:rPr>
              <a:t>Pas très clair, dire </a:t>
            </a:r>
            <a:r>
              <a:rPr lang="fr-FR" sz="1200" b="1" i="1" u="none" dirty="0" smtClean="0">
                <a:solidFill>
                  <a:srgbClr val="FF0066"/>
                </a:solidFill>
              </a:rPr>
              <a:t>:</a:t>
            </a:r>
            <a:r>
              <a:rPr lang="fr-FR" sz="1200" b="1" i="1" u="none" baseline="0" dirty="0" smtClean="0">
                <a:solidFill>
                  <a:srgbClr val="FF0066"/>
                </a:solidFill>
              </a:rPr>
              <a:t> </a:t>
            </a:r>
            <a:r>
              <a:rPr lang="fr-FR" sz="1200" b="1" i="0" u="none" baseline="0" dirty="0" smtClean="0">
                <a:solidFill>
                  <a:srgbClr val="FF0066"/>
                </a:solidFill>
              </a:rPr>
              <a:t>vers le Sud-Est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091F0-2332-944B-9171-EA070A9365D0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18613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16BF-C237-8A4E-BB58-7BB100F13902}" type="datetimeFigureOut">
              <a:rPr lang="fr-FR" smtClean="0"/>
              <a:pPr/>
              <a:t>26/06/2017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ECAC-5097-0C46-A940-1C9955CE29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79478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16BF-C237-8A4E-BB58-7BB100F13902}" type="datetimeFigureOut">
              <a:rPr lang="fr-FR" smtClean="0"/>
              <a:pPr/>
              <a:t>26/06/2017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ECAC-5097-0C46-A940-1C9955CE29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4105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16BF-C237-8A4E-BB58-7BB100F13902}" type="datetimeFigureOut">
              <a:rPr lang="fr-FR" smtClean="0"/>
              <a:pPr/>
              <a:t>26/06/2017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ECAC-5097-0C46-A940-1C9955CE29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87426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16BF-C237-8A4E-BB58-7BB100F13902}" type="datetimeFigureOut">
              <a:rPr lang="fr-FR" smtClean="0"/>
              <a:pPr/>
              <a:t>26/06/2017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ECAC-5097-0C46-A940-1C9955CE29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658234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16BF-C237-8A4E-BB58-7BB100F13902}" type="datetimeFigureOut">
              <a:rPr lang="fr-FR" smtClean="0"/>
              <a:pPr/>
              <a:t>26/06/2017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ECAC-5097-0C46-A940-1C9955CE29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254706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16BF-C237-8A4E-BB58-7BB100F13902}" type="datetimeFigureOut">
              <a:rPr lang="fr-FR" smtClean="0"/>
              <a:pPr/>
              <a:t>26/06/2017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ECAC-5097-0C46-A940-1C9955CE29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15677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16BF-C237-8A4E-BB58-7BB100F13902}" type="datetimeFigureOut">
              <a:rPr lang="fr-FR" smtClean="0"/>
              <a:pPr/>
              <a:t>26/06/2017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ECAC-5097-0C46-A940-1C9955CE29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135234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16BF-C237-8A4E-BB58-7BB100F13902}" type="datetimeFigureOut">
              <a:rPr lang="fr-FR" smtClean="0"/>
              <a:pPr/>
              <a:t>26/06/2017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ECAC-5097-0C46-A940-1C9955CE29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41605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16BF-C237-8A4E-BB58-7BB100F13902}" type="datetimeFigureOut">
              <a:rPr lang="fr-FR" smtClean="0"/>
              <a:pPr/>
              <a:t>26/06/2017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ECAC-5097-0C46-A940-1C9955CE29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42687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16BF-C237-8A4E-BB58-7BB100F13902}" type="datetimeFigureOut">
              <a:rPr lang="fr-FR" smtClean="0"/>
              <a:pPr/>
              <a:t>26/06/2017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ECAC-5097-0C46-A940-1C9955CE29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970196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16BF-C237-8A4E-BB58-7BB100F13902}" type="datetimeFigureOut">
              <a:rPr lang="fr-FR" smtClean="0"/>
              <a:pPr/>
              <a:t>26/06/2017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ECAC-5097-0C46-A940-1C9955CE29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35734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D16BF-C237-8A4E-BB58-7BB100F13902}" type="datetimeFigureOut">
              <a:rPr lang="fr-FR" smtClean="0"/>
              <a:pPr/>
              <a:t>26/06/2017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4ECAC-5097-0C46-A940-1C9955CE29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08862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tiff"/><Relationship Id="rId4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030579" y="1612232"/>
            <a:ext cx="4475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432FF"/>
                </a:solidFill>
              </a:rPr>
              <a:t>Grand exercice de révisions pour le DNB</a:t>
            </a:r>
            <a:endParaRPr lang="fr-FR" sz="36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099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484" y="145837"/>
            <a:ext cx="11293642" cy="471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  <a:spcAft>
                <a:spcPts val="1200"/>
              </a:spcAft>
            </a:pPr>
            <a:r>
              <a:rPr lang="fr-FR" sz="2400" b="1" dirty="0" smtClean="0">
                <a:solidFill>
                  <a:srgbClr val="0432FF"/>
                </a:solidFill>
                <a:effectLst/>
                <a:ea typeface="Calibri" charset="0"/>
                <a:cs typeface="Times New Roman" charset="0"/>
              </a:rPr>
              <a:t>A. ORGANISATION ET TRANSFORMATIONS DE LA MATIERE </a:t>
            </a:r>
            <a:endParaRPr lang="fr-FR" sz="2400" dirty="0">
              <a:solidFill>
                <a:srgbClr val="0432FF"/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72" y="827640"/>
            <a:ext cx="9428748" cy="337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Aft>
                <a:spcPts val="1200"/>
              </a:spcAft>
              <a:tabLst>
                <a:tab pos="139700" algn="l"/>
                <a:tab pos="457200" algn="l"/>
              </a:tabLst>
            </a:pPr>
            <a:r>
              <a:rPr lang="fr-FR" sz="2400" b="1" dirty="0">
                <a:solidFill>
                  <a:srgbClr val="FF0000"/>
                </a:solidFill>
              </a:rPr>
              <a:t>Objectif 2. Décrire et expliquer des transformations chimiques 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84483" y="5967633"/>
            <a:ext cx="11746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2">
                    <a:lumMod val="25000"/>
                  </a:schemeClr>
                </a:solidFill>
              </a:rPr>
              <a:t>Equation de réaction de la combustion complète du saccharose (100 g de saccharose réagit avec 112 g de dioxygène)</a:t>
            </a:r>
            <a:endParaRPr lang="fr-FR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323252" y="1339998"/>
            <a:ext cx="6076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12. Quels sont les réactifs consommés et les produits formés lors de la combustion complète du saccharose ? </a:t>
            </a:r>
          </a:p>
          <a:p>
            <a:endParaRPr lang="fr-FR" sz="2400" b="1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184484" y="5209309"/>
            <a:ext cx="8364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 smtClean="0"/>
              <a:t>C</a:t>
            </a:r>
            <a:r>
              <a:rPr lang="fr-FR" sz="3600" b="1" baseline="-25000" dirty="0" err="1" smtClean="0"/>
              <a:t>12</a:t>
            </a:r>
            <a:r>
              <a:rPr lang="fr-FR" sz="3600" b="1" dirty="0" err="1" smtClean="0"/>
              <a:t>H</a:t>
            </a:r>
            <a:r>
              <a:rPr lang="fr-FR" sz="3600" b="1" baseline="-25000" dirty="0" err="1" smtClean="0"/>
              <a:t>22</a:t>
            </a:r>
            <a:r>
              <a:rPr lang="fr-FR" sz="3600" b="1" dirty="0" err="1" smtClean="0"/>
              <a:t>O</a:t>
            </a:r>
            <a:r>
              <a:rPr lang="fr-FR" sz="3600" b="1" baseline="-25000" dirty="0" err="1" smtClean="0"/>
              <a:t>11</a:t>
            </a:r>
            <a:r>
              <a:rPr lang="fr-FR" sz="3600" b="1" dirty="0" smtClean="0"/>
              <a:t> + </a:t>
            </a:r>
            <a:r>
              <a:rPr lang="fr-FR" sz="3600" b="1" dirty="0" smtClean="0">
                <a:solidFill>
                  <a:srgbClr val="FF0000"/>
                </a:solidFill>
              </a:rPr>
              <a:t>12</a:t>
            </a:r>
            <a:r>
              <a:rPr lang="fr-FR" sz="3600" b="1" dirty="0" smtClean="0"/>
              <a:t> O</a:t>
            </a:r>
            <a:r>
              <a:rPr lang="fr-FR" sz="3600" b="1" baseline="-25000" dirty="0" smtClean="0"/>
              <a:t>2</a:t>
            </a:r>
            <a:r>
              <a:rPr lang="fr-FR" sz="3600" b="1" dirty="0" smtClean="0"/>
              <a:t> → </a:t>
            </a:r>
            <a:r>
              <a:rPr lang="fr-FR" sz="3600" b="1" dirty="0" smtClean="0">
                <a:solidFill>
                  <a:srgbClr val="FF0000"/>
                </a:solidFill>
              </a:rPr>
              <a:t>12</a:t>
            </a:r>
            <a:r>
              <a:rPr lang="fr-FR" sz="3600" b="1" dirty="0" smtClean="0"/>
              <a:t> CO</a:t>
            </a:r>
            <a:r>
              <a:rPr lang="fr-FR" sz="3600" b="1" baseline="-25000" dirty="0" smtClean="0"/>
              <a:t>2</a:t>
            </a:r>
            <a:r>
              <a:rPr lang="fr-FR" sz="3600" b="1" dirty="0" smtClean="0"/>
              <a:t> + </a:t>
            </a:r>
            <a:r>
              <a:rPr lang="fr-FR" sz="3600" b="1" dirty="0" smtClean="0">
                <a:solidFill>
                  <a:srgbClr val="FF0000"/>
                </a:solidFill>
              </a:rPr>
              <a:t>11</a:t>
            </a:r>
            <a:r>
              <a:rPr lang="fr-FR" sz="3600" b="1" dirty="0" smtClean="0"/>
              <a:t> H</a:t>
            </a:r>
            <a:r>
              <a:rPr lang="fr-FR" sz="3600" b="1" baseline="-25000" dirty="0" smtClean="0"/>
              <a:t>2</a:t>
            </a:r>
            <a:r>
              <a:rPr lang="fr-FR" sz="3600" b="1" dirty="0" smtClean="0"/>
              <a:t>O </a:t>
            </a:r>
            <a:endParaRPr lang="fr-FR" sz="36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4323252" y="3021651"/>
            <a:ext cx="6504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13. Quelle masse de produits obtient-on si on brûle 100 g de saccharose ? Justifiez</a:t>
            </a:r>
            <a:r>
              <a:rPr lang="fr-FR" sz="2400" b="1" dirty="0"/>
              <a:t>.</a:t>
            </a:r>
            <a:endParaRPr lang="fr-FR" sz="2400" b="1" dirty="0" smtClean="0"/>
          </a:p>
          <a:p>
            <a:endParaRPr lang="fr-FR" sz="2400" b="1" dirty="0" smtClean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50" y="1485579"/>
            <a:ext cx="3967307" cy="264487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325107" y="1330687"/>
            <a:ext cx="703959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12. </a:t>
            </a:r>
            <a:r>
              <a:rPr lang="fr-FR" sz="2400" b="1" dirty="0" smtClean="0">
                <a:solidFill>
                  <a:srgbClr val="FF0066"/>
                </a:solidFill>
              </a:rPr>
              <a:t>Lors de la combustion complète du saccharose:</a:t>
            </a:r>
          </a:p>
          <a:p>
            <a:endParaRPr lang="fr-FR" sz="900" b="1" dirty="0" smtClean="0">
              <a:solidFill>
                <a:srgbClr val="FF0066"/>
              </a:solidFill>
            </a:endParaRPr>
          </a:p>
          <a:p>
            <a:r>
              <a:rPr lang="fr-FR" sz="2400" b="1" dirty="0" smtClean="0">
                <a:solidFill>
                  <a:srgbClr val="FF0066"/>
                </a:solidFill>
              </a:rPr>
              <a:t>&gt; réactifs: saccharose et dioxygène;</a:t>
            </a:r>
          </a:p>
          <a:p>
            <a:endParaRPr lang="fr-FR" sz="900" b="1" dirty="0" smtClean="0">
              <a:solidFill>
                <a:srgbClr val="FF0066"/>
              </a:solidFill>
            </a:endParaRPr>
          </a:p>
          <a:p>
            <a:r>
              <a:rPr lang="fr-FR" sz="2400" b="1" dirty="0" smtClean="0">
                <a:solidFill>
                  <a:srgbClr val="FF0066"/>
                </a:solidFill>
              </a:rPr>
              <a:t>&gt; produits: dioxyde de carbone et eau.</a:t>
            </a:r>
            <a:endParaRPr lang="fr-FR" sz="2400" b="1" dirty="0">
              <a:solidFill>
                <a:srgbClr val="FF0066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318480" y="3021033"/>
            <a:ext cx="785900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13. </a:t>
            </a:r>
            <a:r>
              <a:rPr lang="fr-FR" sz="2400" b="1" dirty="0" smtClean="0">
                <a:solidFill>
                  <a:srgbClr val="FF0066"/>
                </a:solidFill>
              </a:rPr>
              <a:t>Il y a conservation de la masse au cours d’une transformation chimique: </a:t>
            </a:r>
          </a:p>
          <a:p>
            <a:r>
              <a:rPr lang="fr-FR" sz="2400" b="1" dirty="0">
                <a:solidFill>
                  <a:srgbClr val="FF0066"/>
                </a:solidFill>
              </a:rPr>
              <a:t>m</a:t>
            </a:r>
            <a:r>
              <a:rPr lang="fr-FR" sz="2400" b="1" dirty="0" smtClean="0">
                <a:solidFill>
                  <a:srgbClr val="FF0066"/>
                </a:solidFill>
              </a:rPr>
              <a:t>asse des réactifs consommés =  masse des produits formés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57603" y="4191294"/>
            <a:ext cx="1115382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66"/>
                </a:solidFill>
              </a:rPr>
              <a:t>100 g de saccharose + </a:t>
            </a:r>
            <a:r>
              <a:rPr lang="fr-FR" sz="2400" b="1" dirty="0" smtClean="0">
                <a:solidFill>
                  <a:srgbClr val="FF0066"/>
                </a:solidFill>
              </a:rPr>
              <a:t>112 </a:t>
            </a:r>
            <a:r>
              <a:rPr lang="fr-FR" sz="2400" b="1" dirty="0">
                <a:solidFill>
                  <a:srgbClr val="FF0066"/>
                </a:solidFill>
              </a:rPr>
              <a:t>g  de dioxygène = masse </a:t>
            </a:r>
            <a:r>
              <a:rPr lang="fr-FR" sz="2400" b="1" dirty="0" smtClean="0">
                <a:solidFill>
                  <a:srgbClr val="FF0066"/>
                </a:solidFill>
              </a:rPr>
              <a:t>des produits formés</a:t>
            </a:r>
          </a:p>
          <a:p>
            <a:r>
              <a:rPr lang="fr-FR" sz="2400" b="1" u="sng" dirty="0" smtClean="0">
                <a:solidFill>
                  <a:srgbClr val="FF0066"/>
                </a:solidFill>
              </a:rPr>
              <a:t>La masse des produits formés est 212 g</a:t>
            </a:r>
            <a:r>
              <a:rPr lang="fr-FR" sz="2400" b="1" dirty="0" smtClean="0">
                <a:solidFill>
                  <a:srgbClr val="FF0066"/>
                </a:solidFill>
              </a:rPr>
              <a:t>.</a:t>
            </a:r>
            <a:endParaRPr lang="fr-FR" sz="2400" b="1" dirty="0">
              <a:solidFill>
                <a:srgbClr val="FF006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18480" y="3788229"/>
            <a:ext cx="7757406" cy="40306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9041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484" y="145837"/>
            <a:ext cx="11293642" cy="471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  <a:spcAft>
                <a:spcPts val="1200"/>
              </a:spcAft>
            </a:pPr>
            <a:r>
              <a:rPr lang="fr-FR" sz="2400" b="1" dirty="0" smtClean="0">
                <a:solidFill>
                  <a:srgbClr val="0432FF"/>
                </a:solidFill>
                <a:effectLst/>
                <a:ea typeface="Calibri" charset="0"/>
                <a:cs typeface="Times New Roman" charset="0"/>
              </a:rPr>
              <a:t>A. ORGANISATION ET TRANSFORMATIONS DE LA MATIERE </a:t>
            </a:r>
            <a:endParaRPr lang="fr-FR" sz="2400" dirty="0">
              <a:solidFill>
                <a:srgbClr val="0432FF"/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4484" y="827640"/>
            <a:ext cx="9428748" cy="337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Aft>
                <a:spcPts val="1200"/>
              </a:spcAft>
              <a:tabLst>
                <a:tab pos="139700" algn="l"/>
                <a:tab pos="457200" algn="l"/>
              </a:tabLst>
            </a:pPr>
            <a:r>
              <a:rPr lang="fr-FR" sz="2400" b="1" dirty="0">
                <a:solidFill>
                  <a:srgbClr val="FF0000"/>
                </a:solidFill>
              </a:rPr>
              <a:t>Objectif 2. Décrire et expliquer des transformations chimiques 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687568" y="1586736"/>
            <a:ext cx="6076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14. Quelle expérience permet de montrer que le Coca-Cola est une solution acide ? Indiquez le résultat attendu.</a:t>
            </a:r>
          </a:p>
          <a:p>
            <a:endParaRPr lang="fr-FR" sz="2400" b="1" dirty="0" smtClean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08" y="1374791"/>
            <a:ext cx="5331196" cy="481900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730832" y="2999463"/>
            <a:ext cx="6076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15. Comparez les quantités relatives des deux ions responsables de l’acidité (ou la basicité) dans le Coca-Cola.</a:t>
            </a:r>
          </a:p>
          <a:p>
            <a:endParaRPr lang="fr-FR" sz="2400" b="1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5682798" y="1588107"/>
            <a:ext cx="59404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14. </a:t>
            </a:r>
            <a:r>
              <a:rPr lang="fr-FR" sz="2400" b="1" dirty="0" smtClean="0">
                <a:solidFill>
                  <a:srgbClr val="FF0066"/>
                </a:solidFill>
              </a:rPr>
              <a:t>Mesurer le pH (papier pH ou pH-mètre).</a:t>
            </a:r>
          </a:p>
          <a:p>
            <a:r>
              <a:rPr lang="fr-FR" sz="2400" b="1" dirty="0" smtClean="0">
                <a:solidFill>
                  <a:srgbClr val="FF0066"/>
                </a:solidFill>
              </a:rPr>
              <a:t>Le pH est inférieur à 7 (solution acide).</a:t>
            </a:r>
            <a:endParaRPr lang="fr-FR" sz="2400" b="1" dirty="0" smtClean="0"/>
          </a:p>
          <a:p>
            <a:endParaRPr lang="fr-FR" sz="2400" b="1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5730832" y="3000958"/>
            <a:ext cx="594046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15. </a:t>
            </a:r>
            <a:r>
              <a:rPr lang="fr-FR" sz="2400" b="1" dirty="0" smtClean="0">
                <a:solidFill>
                  <a:srgbClr val="FF0066"/>
                </a:solidFill>
              </a:rPr>
              <a:t>Plus d’ions hydrogène H</a:t>
            </a:r>
            <a:r>
              <a:rPr lang="fr-FR" sz="2400" b="1" baseline="30000" dirty="0" smtClean="0">
                <a:solidFill>
                  <a:srgbClr val="FF0066"/>
                </a:solidFill>
              </a:rPr>
              <a:t>+</a:t>
            </a:r>
            <a:r>
              <a:rPr lang="fr-FR" sz="2400" b="1" dirty="0" smtClean="0">
                <a:solidFill>
                  <a:srgbClr val="FF0066"/>
                </a:solidFill>
              </a:rPr>
              <a:t> que d’ions hydroxyde OH</a:t>
            </a:r>
            <a:r>
              <a:rPr lang="fr-FR" sz="2400" b="1" baseline="30000" dirty="0" smtClean="0">
                <a:solidFill>
                  <a:srgbClr val="FF0066"/>
                </a:solidFill>
              </a:rPr>
              <a:t>-</a:t>
            </a:r>
            <a:r>
              <a:rPr lang="fr-FR" sz="2400" b="1" dirty="0">
                <a:solidFill>
                  <a:srgbClr val="FF0066"/>
                </a:solidFill>
              </a:rPr>
              <a:t>.</a:t>
            </a:r>
            <a:endParaRPr lang="fr-FR" sz="2400" b="1" dirty="0" smtClean="0">
              <a:solidFill>
                <a:srgbClr val="FF0066"/>
              </a:solidFill>
            </a:endParaRPr>
          </a:p>
          <a:p>
            <a:endParaRPr lang="fr-FR" sz="2400" b="1" dirty="0" smtClean="0"/>
          </a:p>
          <a:p>
            <a:endParaRPr lang="fr-FR" sz="24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10187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484" y="145837"/>
            <a:ext cx="11293642" cy="471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  <a:spcAft>
                <a:spcPts val="1200"/>
              </a:spcAft>
            </a:pPr>
            <a:r>
              <a:rPr lang="fr-FR" sz="2400" b="1" dirty="0" smtClean="0">
                <a:solidFill>
                  <a:srgbClr val="0432FF"/>
                </a:solidFill>
                <a:effectLst/>
                <a:ea typeface="Calibri" charset="0"/>
                <a:cs typeface="Times New Roman" charset="0"/>
              </a:rPr>
              <a:t>A. ORGANISATION ET TRANSFORMATIONS DE LA MATIERE </a:t>
            </a:r>
            <a:endParaRPr lang="fr-FR" sz="2400" dirty="0">
              <a:solidFill>
                <a:srgbClr val="0432FF"/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4484" y="827640"/>
            <a:ext cx="9428748" cy="337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Aft>
                <a:spcPts val="1200"/>
              </a:spcAft>
              <a:tabLst>
                <a:tab pos="139700" algn="l"/>
                <a:tab pos="457200" algn="l"/>
              </a:tabLst>
            </a:pPr>
            <a:r>
              <a:rPr lang="fr-FR" sz="2400" b="1" dirty="0">
                <a:solidFill>
                  <a:srgbClr val="FF0000"/>
                </a:solidFill>
              </a:rPr>
              <a:t>Objectif 2. Décrire et expliquer des transformations chimiques </a:t>
            </a:r>
            <a:endParaRPr lang="fr-FR" sz="2400" dirty="0">
              <a:solidFill>
                <a:srgbClr val="FF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484" y="1547087"/>
            <a:ext cx="6934200" cy="45974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104645" y="4294909"/>
            <a:ext cx="5017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2</a:t>
            </a:r>
            <a:r>
              <a:rPr lang="fr-FR" sz="3600" b="1" dirty="0" smtClean="0"/>
              <a:t> Al + </a:t>
            </a:r>
            <a:r>
              <a:rPr lang="fr-FR" sz="3600" b="1" dirty="0" smtClean="0">
                <a:solidFill>
                  <a:srgbClr val="FF0000"/>
                </a:solidFill>
              </a:rPr>
              <a:t>6</a:t>
            </a:r>
            <a:r>
              <a:rPr lang="fr-FR" sz="3600" b="1" dirty="0" smtClean="0"/>
              <a:t> H</a:t>
            </a:r>
            <a:r>
              <a:rPr lang="fr-FR" sz="3600" b="1" baseline="30000" dirty="0" smtClean="0"/>
              <a:t>+</a:t>
            </a:r>
            <a:r>
              <a:rPr lang="fr-FR" sz="3600" b="1" dirty="0" smtClean="0"/>
              <a:t>→ </a:t>
            </a:r>
            <a:r>
              <a:rPr lang="fr-FR" sz="3600" b="1" dirty="0" smtClean="0">
                <a:solidFill>
                  <a:srgbClr val="FF0000"/>
                </a:solidFill>
              </a:rPr>
              <a:t>3</a:t>
            </a:r>
            <a:r>
              <a:rPr lang="fr-FR" sz="3600" b="1" dirty="0" smtClean="0"/>
              <a:t> H</a:t>
            </a:r>
            <a:r>
              <a:rPr lang="fr-FR" sz="3600" b="1" baseline="-25000" dirty="0" smtClean="0"/>
              <a:t>2</a:t>
            </a:r>
            <a:r>
              <a:rPr lang="fr-FR" sz="3600" b="1" dirty="0" smtClean="0"/>
              <a:t> + </a:t>
            </a:r>
            <a:r>
              <a:rPr lang="fr-FR" sz="3600" b="1" dirty="0" smtClean="0">
                <a:solidFill>
                  <a:srgbClr val="FF0000"/>
                </a:solidFill>
              </a:rPr>
              <a:t>2</a:t>
            </a:r>
            <a:r>
              <a:rPr lang="fr-FR" sz="3600" b="1" dirty="0" smtClean="0"/>
              <a:t> Al</a:t>
            </a:r>
            <a:r>
              <a:rPr lang="fr-FR" sz="3600" b="1" baseline="30000" dirty="0" smtClean="0"/>
              <a:t>3+</a:t>
            </a:r>
            <a:r>
              <a:rPr lang="fr-FR" sz="3600" b="1" dirty="0" smtClean="0"/>
              <a:t> </a:t>
            </a:r>
            <a:endParaRPr lang="fr-FR" sz="36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7118684" y="4941240"/>
            <a:ext cx="412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Fe + </a:t>
            </a:r>
            <a:r>
              <a:rPr lang="fr-FR" sz="3600" b="1" dirty="0" smtClean="0">
                <a:solidFill>
                  <a:srgbClr val="FF0000"/>
                </a:solidFill>
              </a:rPr>
              <a:t>2</a:t>
            </a:r>
            <a:r>
              <a:rPr lang="fr-FR" sz="3600" b="1" dirty="0" smtClean="0"/>
              <a:t> H</a:t>
            </a:r>
            <a:r>
              <a:rPr lang="fr-FR" sz="3600" b="1" baseline="30000" dirty="0" smtClean="0"/>
              <a:t>+</a:t>
            </a:r>
            <a:r>
              <a:rPr lang="fr-FR" sz="3600" b="1" dirty="0" smtClean="0"/>
              <a:t>→ H</a:t>
            </a:r>
            <a:r>
              <a:rPr lang="fr-FR" sz="3600" b="1" baseline="-25000" dirty="0" smtClean="0"/>
              <a:t>2</a:t>
            </a:r>
            <a:r>
              <a:rPr lang="fr-FR" sz="3600" b="1" dirty="0" smtClean="0"/>
              <a:t> + Fe</a:t>
            </a:r>
            <a:r>
              <a:rPr lang="fr-FR" sz="3600" b="1" baseline="30000" dirty="0" smtClean="0"/>
              <a:t>2+</a:t>
            </a:r>
            <a:r>
              <a:rPr lang="fr-FR" sz="3600" b="1" dirty="0" smtClean="0"/>
              <a:t> </a:t>
            </a:r>
            <a:endParaRPr lang="fr-FR" sz="36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7118684" y="5636655"/>
            <a:ext cx="5298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2">
                    <a:lumMod val="25000"/>
                  </a:schemeClr>
                </a:solidFill>
              </a:rPr>
              <a:t>Deux équations de réaction simplifiées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341302" y="1174632"/>
            <a:ext cx="6076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16. Quel est le métal de la canette testée ? Justifiez.</a:t>
            </a:r>
          </a:p>
          <a:p>
            <a:endParaRPr lang="fr-FR" sz="2400" b="1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6341303" y="2122504"/>
            <a:ext cx="5780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17. Quels sont les réactifs consommés et les produits formés lors de l’expérience ?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341301" y="3060395"/>
            <a:ext cx="5850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18. Comment varie le pH de l’acide chlorhydrique lors de l’expérience ? Justifiez</a:t>
            </a:r>
            <a:r>
              <a:rPr lang="fr-FR" sz="2400" b="1" dirty="0"/>
              <a:t>.</a:t>
            </a:r>
            <a:r>
              <a:rPr lang="fr-FR" sz="2400" b="1" dirty="0" smtClean="0"/>
              <a:t> </a:t>
            </a:r>
          </a:p>
          <a:p>
            <a:endParaRPr lang="fr-FR" sz="2400" b="1" dirty="0" smtClean="0"/>
          </a:p>
        </p:txBody>
      </p:sp>
      <p:sp>
        <p:nvSpPr>
          <p:cNvPr id="14" name="ZoneTexte 13"/>
          <p:cNvSpPr txBox="1"/>
          <p:nvPr/>
        </p:nvSpPr>
        <p:spPr>
          <a:xfrm>
            <a:off x="6328601" y="1219736"/>
            <a:ext cx="564749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16. </a:t>
            </a:r>
            <a:r>
              <a:rPr lang="fr-FR" sz="2400" b="1" dirty="0" smtClean="0">
                <a:solidFill>
                  <a:srgbClr val="FF0066"/>
                </a:solidFill>
              </a:rPr>
              <a:t>Métal fer car le test donne un précipité verdâtre : présence d’ions fer (II) Fe</a:t>
            </a:r>
            <a:r>
              <a:rPr lang="fr-FR" sz="2400" b="1" baseline="30000" dirty="0" smtClean="0">
                <a:solidFill>
                  <a:srgbClr val="FF0066"/>
                </a:solidFill>
              </a:rPr>
              <a:t>2+</a:t>
            </a:r>
            <a:r>
              <a:rPr lang="fr-FR" sz="2400" b="1" dirty="0" smtClean="0">
                <a:solidFill>
                  <a:srgbClr val="FF0066"/>
                </a:solidFill>
              </a:rPr>
              <a:t>.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266445" y="2175951"/>
            <a:ext cx="592555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17. </a:t>
            </a:r>
            <a:r>
              <a:rPr lang="fr-FR" sz="2400" b="1" dirty="0" smtClean="0">
                <a:solidFill>
                  <a:srgbClr val="FF0066"/>
                </a:solidFill>
              </a:rPr>
              <a:t>Réactifs :métal fer et acide chlorhydrique. Produits : dihydrogène et chlorure de fer (II).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328601" y="3121472"/>
            <a:ext cx="58506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18. </a:t>
            </a:r>
            <a:r>
              <a:rPr lang="fr-FR" sz="2400" b="1" dirty="0" smtClean="0">
                <a:solidFill>
                  <a:srgbClr val="FF0066"/>
                </a:solidFill>
              </a:rPr>
              <a:t>Le pH </a:t>
            </a:r>
            <a:r>
              <a:rPr lang="fr-FR" sz="2400" b="1" dirty="0" smtClean="0">
                <a:solidFill>
                  <a:srgbClr val="FF0066"/>
                </a:solidFill>
              </a:rPr>
              <a:t>augmente </a:t>
            </a:r>
            <a:r>
              <a:rPr lang="fr-FR" sz="2400" b="1" dirty="0" smtClean="0">
                <a:solidFill>
                  <a:srgbClr val="FF0066"/>
                </a:solidFill>
              </a:rPr>
              <a:t>car des ions H</a:t>
            </a:r>
            <a:r>
              <a:rPr lang="fr-FR" sz="2400" b="1" baseline="30000" dirty="0" smtClean="0">
                <a:solidFill>
                  <a:srgbClr val="FF0066"/>
                </a:solidFill>
              </a:rPr>
              <a:t>+</a:t>
            </a:r>
            <a:r>
              <a:rPr lang="fr-FR" sz="2400" b="1" dirty="0" smtClean="0">
                <a:solidFill>
                  <a:srgbClr val="FF0066"/>
                </a:solidFill>
              </a:rPr>
              <a:t> sont consommés. </a:t>
            </a:r>
          </a:p>
          <a:p>
            <a:endParaRPr lang="fr-FR" sz="2400" b="1" dirty="0" smtClean="0"/>
          </a:p>
        </p:txBody>
      </p:sp>
      <p:sp>
        <p:nvSpPr>
          <p:cNvPr id="18" name="ZoneTexte 17"/>
          <p:cNvSpPr txBox="1"/>
          <p:nvPr/>
        </p:nvSpPr>
        <p:spPr>
          <a:xfrm>
            <a:off x="2113788" y="5630148"/>
            <a:ext cx="2176272" cy="558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2">
                    <a:lumMod val="25000"/>
                  </a:schemeClr>
                </a:solidFill>
              </a:rPr>
              <a:t>Expérience</a:t>
            </a:r>
          </a:p>
        </p:txBody>
      </p:sp>
    </p:spTree>
    <p:extLst>
      <p:ext uri="{BB962C8B-B14F-4D97-AF65-F5344CB8AC3E}">
        <p14:creationId xmlns:p14="http://schemas.microsoft.com/office/powerpoint/2010/main" xmlns="" val="92342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484" y="145837"/>
            <a:ext cx="11293642" cy="471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100"/>
              </a:lnSpc>
              <a:spcAft>
                <a:spcPts val="1200"/>
              </a:spcAft>
            </a:pPr>
            <a:r>
              <a:rPr lang="fr-FR" sz="2400" b="1" dirty="0" smtClean="0">
                <a:solidFill>
                  <a:srgbClr val="0432FF"/>
                </a:solidFill>
                <a:effectLst/>
                <a:ea typeface="Calibri" charset="0"/>
                <a:cs typeface="Times New Roman" charset="0"/>
              </a:rPr>
              <a:t>A. </a:t>
            </a:r>
            <a:r>
              <a:rPr lang="fr-FR" sz="2400" b="1" dirty="0">
                <a:solidFill>
                  <a:srgbClr val="0432FF"/>
                </a:solidFill>
              </a:rPr>
              <a:t>MOUVEMENT ET </a:t>
            </a:r>
            <a:r>
              <a:rPr lang="fr-FR" sz="2400" b="1" dirty="0" smtClean="0">
                <a:solidFill>
                  <a:srgbClr val="0432FF"/>
                </a:solidFill>
              </a:rPr>
              <a:t>INTERACTIONS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4481" y="847533"/>
            <a:ext cx="9428748" cy="337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Aft>
                <a:spcPts val="1200"/>
              </a:spcAft>
              <a:tabLst>
                <a:tab pos="139700" algn="l"/>
                <a:tab pos="457200" algn="l"/>
              </a:tabLst>
            </a:pPr>
            <a:r>
              <a:rPr lang="fr-FR" sz="2400" b="1" dirty="0" smtClean="0">
                <a:solidFill>
                  <a:srgbClr val="FF0000"/>
                </a:solidFill>
              </a:rPr>
              <a:t>Objectif 1. </a:t>
            </a:r>
            <a:r>
              <a:rPr lang="fr-FR" sz="2400" b="1" dirty="0">
                <a:solidFill>
                  <a:srgbClr val="FF0000"/>
                </a:solidFill>
              </a:rPr>
              <a:t>Caractériser un mouvement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84481" y="5336632"/>
            <a:ext cx="5092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Distance parcourue par la voiture en fonction du temps.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481" y="1590132"/>
            <a:ext cx="5092700" cy="37465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978220" y="980427"/>
            <a:ext cx="5679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Jules part en vacances et pose </a:t>
            </a:r>
            <a:r>
              <a:rPr lang="fr-FR" sz="2400" b="1" dirty="0">
                <a:solidFill>
                  <a:schemeClr val="bg2">
                    <a:lumMod val="50000"/>
                  </a:schemeClr>
                </a:solidFill>
              </a:rPr>
              <a:t>sa canette 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de Coca dans </a:t>
            </a:r>
            <a:r>
              <a:rPr lang="fr-FR" sz="2400" b="1" dirty="0">
                <a:solidFill>
                  <a:schemeClr val="bg2">
                    <a:lumMod val="50000"/>
                  </a:schemeClr>
                </a:solidFill>
              </a:rPr>
              <a:t>le 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porte-boisson </a:t>
            </a:r>
            <a:r>
              <a:rPr lang="fr-FR" sz="2400" b="1" dirty="0">
                <a:solidFill>
                  <a:schemeClr val="bg2">
                    <a:lumMod val="50000"/>
                  </a:schemeClr>
                </a:solidFill>
              </a:rPr>
              <a:t>de sa voiture 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qui file en ligne droite sur l’autoroute </a:t>
            </a:r>
            <a:r>
              <a:rPr lang="fr-FR" sz="2400" b="1" dirty="0" err="1" smtClean="0">
                <a:solidFill>
                  <a:schemeClr val="bg2">
                    <a:lumMod val="50000"/>
                  </a:schemeClr>
                </a:solidFill>
              </a:rPr>
              <a:t>A6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fr-FR" sz="24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FR" sz="2400" dirty="0"/>
              <a:t> 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006160" y="2881530"/>
            <a:ext cx="567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19.</a:t>
            </a:r>
            <a:r>
              <a:rPr lang="fr-FR" sz="2400" b="1" dirty="0"/>
              <a:t> Par rapport à quels objets la canette est-elle au repos ou en mouvement </a:t>
            </a:r>
            <a:r>
              <a:rPr lang="fr-FR" sz="2400" b="1" dirty="0" smtClean="0"/>
              <a:t>?</a:t>
            </a:r>
            <a:endParaRPr lang="fr-FR" sz="24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2229344" y="1719091"/>
            <a:ext cx="3047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A6 : 456 km – Sud-Est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006160" y="3915562"/>
            <a:ext cx="567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20. Quel est le mouvement de la canette par rapport à l’autoroute ? Justifiez.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006160" y="5336632"/>
            <a:ext cx="5679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21. Caractérisez la vitesse (direction, sens, valeur en km/h) de la canette par rapport à l’autoroute ?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006160" y="2892873"/>
            <a:ext cx="567987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19.  </a:t>
            </a:r>
            <a:r>
              <a:rPr lang="fr-FR" sz="2400" b="1" dirty="0" smtClean="0">
                <a:solidFill>
                  <a:srgbClr val="FF0066"/>
                </a:solidFill>
              </a:rPr>
              <a:t>En repos par rapport à la voiture mais en mouvement par rapport à l’autoroute.</a:t>
            </a:r>
            <a:endParaRPr lang="fr-FR" sz="2400" b="1" dirty="0">
              <a:solidFill>
                <a:srgbClr val="FF0066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006161" y="3915562"/>
            <a:ext cx="589374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20. </a:t>
            </a:r>
            <a:r>
              <a:rPr lang="fr-FR" sz="2400" b="1" dirty="0" smtClean="0">
                <a:solidFill>
                  <a:srgbClr val="FF0066"/>
                </a:solidFill>
              </a:rPr>
              <a:t>Mouvement rectiligne (ligne droite) et uniforme (valeur de vitesse constante : droite qui passe par l’origine).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006160" y="5318926"/>
            <a:ext cx="618583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21. </a:t>
            </a:r>
            <a:r>
              <a:rPr lang="fr-FR" sz="2400" b="1" u="sng" dirty="0" smtClean="0">
                <a:solidFill>
                  <a:srgbClr val="FF0066"/>
                </a:solidFill>
              </a:rPr>
              <a:t>Direction</a:t>
            </a:r>
            <a:r>
              <a:rPr lang="fr-FR" sz="2400" b="1" dirty="0" smtClean="0">
                <a:solidFill>
                  <a:srgbClr val="FF0066"/>
                </a:solidFill>
              </a:rPr>
              <a:t> : axe Sud-Est ; </a:t>
            </a:r>
          </a:p>
          <a:p>
            <a:r>
              <a:rPr lang="fr-FR" sz="2400" b="1" u="sng" dirty="0" smtClean="0">
                <a:solidFill>
                  <a:srgbClr val="FF0066"/>
                </a:solidFill>
              </a:rPr>
              <a:t>Sens</a:t>
            </a:r>
            <a:r>
              <a:rPr lang="fr-FR" sz="2400" b="1" dirty="0" smtClean="0">
                <a:solidFill>
                  <a:srgbClr val="FF0066"/>
                </a:solidFill>
              </a:rPr>
              <a:t> : vers le Sud-Est ; </a:t>
            </a:r>
          </a:p>
          <a:p>
            <a:r>
              <a:rPr lang="fr-FR" sz="2400" b="1" u="sng" dirty="0" smtClean="0">
                <a:solidFill>
                  <a:srgbClr val="FF0066"/>
                </a:solidFill>
              </a:rPr>
              <a:t>Valeur </a:t>
            </a:r>
            <a:r>
              <a:rPr lang="fr-FR" sz="2400" b="1" dirty="0" smtClean="0">
                <a:solidFill>
                  <a:srgbClr val="FF0066"/>
                </a:solidFill>
              </a:rPr>
              <a:t>: (278/10) x  3,6 = 100 km/h</a:t>
            </a:r>
          </a:p>
          <a:p>
            <a:r>
              <a:rPr lang="fr-FR" sz="2400" b="1" dirty="0" smtClean="0">
                <a:solidFill>
                  <a:srgbClr val="FF0066"/>
                </a:solidFill>
              </a:rPr>
              <a:t>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063" y="5396893"/>
            <a:ext cx="5299704" cy="115139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023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88" y="2554286"/>
            <a:ext cx="3679353" cy="34986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4484" y="145837"/>
            <a:ext cx="11293642" cy="471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100"/>
              </a:lnSpc>
              <a:spcAft>
                <a:spcPts val="1200"/>
              </a:spcAft>
            </a:pPr>
            <a:r>
              <a:rPr lang="fr-FR" sz="2400" b="1" dirty="0" smtClean="0">
                <a:solidFill>
                  <a:srgbClr val="0432FF"/>
                </a:solidFill>
                <a:effectLst/>
                <a:ea typeface="Calibri" charset="0"/>
                <a:cs typeface="Times New Roman" charset="0"/>
              </a:rPr>
              <a:t>A. </a:t>
            </a:r>
            <a:r>
              <a:rPr lang="fr-FR" sz="2400" b="1" dirty="0">
                <a:solidFill>
                  <a:srgbClr val="0432FF"/>
                </a:solidFill>
              </a:rPr>
              <a:t>MOUVEMENT ET </a:t>
            </a:r>
            <a:r>
              <a:rPr lang="fr-FR" sz="2400" b="1" dirty="0" smtClean="0">
                <a:solidFill>
                  <a:srgbClr val="0432FF"/>
                </a:solidFill>
              </a:rPr>
              <a:t>INTERACTIONS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4481" y="847533"/>
            <a:ext cx="7386751" cy="337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700"/>
              </a:lnSpc>
              <a:spcAft>
                <a:spcPts val="1200"/>
              </a:spcAft>
              <a:tabLst>
                <a:tab pos="139700" algn="l"/>
                <a:tab pos="457200" algn="l"/>
              </a:tabLst>
            </a:pPr>
            <a:r>
              <a:rPr lang="fr-FR" sz="2400" b="1" dirty="0" smtClean="0">
                <a:solidFill>
                  <a:srgbClr val="FF0000"/>
                </a:solidFill>
              </a:rPr>
              <a:t>Objectif 2. </a:t>
            </a:r>
            <a:r>
              <a:rPr lang="fr-FR" sz="2400" b="1" dirty="0">
                <a:solidFill>
                  <a:srgbClr val="FF0000"/>
                </a:solidFill>
              </a:rPr>
              <a:t>Modéliser une interaction par une </a:t>
            </a:r>
            <a:r>
              <a:rPr lang="fr-FR" sz="2400" b="1" dirty="0" smtClean="0">
                <a:solidFill>
                  <a:srgbClr val="FF0000"/>
                </a:solidFill>
              </a:rPr>
              <a:t>force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824760" y="2304828"/>
            <a:ext cx="6557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23. Représentez le poids de la canette en prenant comme échelle 1 cm pour 1 N (g = 10 N/kg).</a:t>
            </a:r>
            <a:endParaRPr lang="fr-FR" sz="2400" b="1" dirty="0"/>
          </a:p>
          <a:p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400" dirty="0"/>
              <a:t> 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824759" y="3631412"/>
            <a:ext cx="7222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24. Retrouvez la valeur du poids en utilisant la formule de la gravitation. </a:t>
            </a:r>
            <a:endParaRPr lang="fr-FR" sz="24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44427">
            <a:off x="1462341" y="2021298"/>
            <a:ext cx="585985" cy="89042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910615" y="1529878"/>
            <a:ext cx="1108231" cy="541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371 g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538991" y="6151797"/>
            <a:ext cx="280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chemeClr val="bg2">
                    <a:lumMod val="50000"/>
                  </a:schemeClr>
                </a:solidFill>
              </a:rPr>
              <a:t>m</a:t>
            </a:r>
            <a:r>
              <a:rPr lang="fr-FR" sz="2400" b="1" baseline="-25000" dirty="0" err="1" smtClean="0">
                <a:solidFill>
                  <a:schemeClr val="bg2">
                    <a:lumMod val="50000"/>
                  </a:schemeClr>
                </a:solidFill>
              </a:rPr>
              <a:t>T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 = 5,98 x 10</a:t>
            </a:r>
            <a:r>
              <a:rPr lang="fr-FR" sz="2400" b="1" baseline="30000" dirty="0" smtClean="0">
                <a:solidFill>
                  <a:schemeClr val="bg2">
                    <a:lumMod val="50000"/>
                  </a:schemeClr>
                </a:solidFill>
              </a:rPr>
              <a:t>24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 kg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2732609" y="2604381"/>
            <a:ext cx="0" cy="183600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2850875" y="3505157"/>
            <a:ext cx="1600885" cy="541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6371 km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ZoneTexte 9"/>
              <p:cNvSpPr txBox="1"/>
              <p:nvPr/>
            </p:nvSpPr>
            <p:spPr>
              <a:xfrm>
                <a:off x="5168682" y="4780538"/>
                <a:ext cx="5730537" cy="1186672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4000" b="0" i="1" smtClean="0"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fr-FR" sz="4000" b="0" i="1" smtClean="0">
                              <a:latin typeface="Cambria Math" charset="0"/>
                            </a:rPr>
                            <m:t>𝑇</m:t>
                          </m:r>
                          <m:r>
                            <a:rPr lang="fr-FR" sz="4000" b="0" i="1" smtClean="0">
                              <a:latin typeface="Cambria Math" charset="0"/>
                            </a:rPr>
                            <m:t>/</m:t>
                          </m:r>
                          <m:r>
                            <a:rPr lang="fr-FR" sz="4000" b="0" i="1" smtClean="0">
                              <a:latin typeface="Cambria Math" charset="0"/>
                            </a:rPr>
                            <m:t>𝐶</m:t>
                          </m:r>
                        </m:sub>
                      </m:sSub>
                      <m:r>
                        <a:rPr lang="fr-FR" sz="4000" b="0" i="1" smtClean="0">
                          <a:latin typeface="Cambria Math"/>
                        </a:rPr>
                        <m:t>=</m:t>
                      </m:r>
                      <m:r>
                        <a:rPr lang="fr-FR" sz="4000" b="0" i="1" smtClean="0">
                          <a:latin typeface="Cambria Math" charset="0"/>
                        </a:rPr>
                        <m:t>𝐺</m:t>
                      </m:r>
                      <m:r>
                        <a:rPr lang="fr-FR" sz="4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f>
                        <m:fPr>
                          <m:ctrlPr>
                            <a:rPr lang="bg-BG" sz="4000" b="0" i="1" smtClean="0">
                              <a:latin typeface="Cambria Math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fr-FR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  <m:r>
                            <a:rPr lang="fr-FR" sz="4000" b="0" i="1" baseline="-2500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  <m:r>
                            <a:rPr lang="fr-FR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r>
                            <a:rPr lang="fr-FR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𝑚𝐶</m:t>
                          </m:r>
                        </m:num>
                        <m:den>
                          <m:r>
                            <a:rPr lang="fr-FR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  <m:r>
                            <a:rPr lang="fr-FR" sz="4000" b="0" i="1" baseline="3000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fr-FR" sz="4000" dirty="0"/>
              </a:p>
            </p:txBody>
          </p:sp>
        </mc:Choice>
        <mc:Fallback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8682" y="4780538"/>
                <a:ext cx="5730537" cy="118667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/>
          <p:cNvSpPr txBox="1"/>
          <p:nvPr/>
        </p:nvSpPr>
        <p:spPr>
          <a:xfrm>
            <a:off x="4824761" y="1217298"/>
            <a:ext cx="6557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22. Pourquoi la vitesse de la canette change-t-elle quand elle chute ? </a:t>
            </a:r>
            <a:endParaRPr lang="fr-FR" sz="2400" b="1" dirty="0"/>
          </a:p>
          <a:p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400" dirty="0"/>
              <a:t> 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824760" y="1275693"/>
            <a:ext cx="64183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22. </a:t>
            </a:r>
            <a:r>
              <a:rPr lang="fr-FR" sz="2400" b="1" dirty="0" smtClean="0">
                <a:solidFill>
                  <a:srgbClr val="FF0066"/>
                </a:solidFill>
              </a:rPr>
              <a:t>La canette est en interaction avec la Terre (gravitation) donc sa vitesse change (en valeur).</a:t>
            </a:r>
            <a:endParaRPr lang="fr-FR" sz="2400" b="1" dirty="0">
              <a:solidFill>
                <a:srgbClr val="FF0066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824760" y="2308145"/>
            <a:ext cx="665336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23. </a:t>
            </a:r>
            <a:r>
              <a:rPr lang="fr-FR" sz="2400" b="1" u="sng" dirty="0" smtClean="0">
                <a:solidFill>
                  <a:srgbClr val="FF0066"/>
                </a:solidFill>
              </a:rPr>
              <a:t>Point d’application </a:t>
            </a:r>
            <a:r>
              <a:rPr lang="fr-FR" sz="2400" b="1" dirty="0" smtClean="0">
                <a:solidFill>
                  <a:srgbClr val="FF0066"/>
                </a:solidFill>
              </a:rPr>
              <a:t>: centre de gravité ; </a:t>
            </a:r>
            <a:r>
              <a:rPr lang="fr-FR" sz="2400" b="1" u="sng" dirty="0" smtClean="0">
                <a:solidFill>
                  <a:srgbClr val="FF0066"/>
                </a:solidFill>
              </a:rPr>
              <a:t>direction</a:t>
            </a:r>
            <a:r>
              <a:rPr lang="fr-FR" sz="2400" b="1" dirty="0" smtClean="0">
                <a:solidFill>
                  <a:srgbClr val="FF0066"/>
                </a:solidFill>
              </a:rPr>
              <a:t> : verticale ; </a:t>
            </a:r>
            <a:r>
              <a:rPr lang="fr-FR" sz="2400" b="1" u="sng" dirty="0" smtClean="0">
                <a:solidFill>
                  <a:srgbClr val="FF0066"/>
                </a:solidFill>
              </a:rPr>
              <a:t>sens</a:t>
            </a:r>
            <a:r>
              <a:rPr lang="fr-FR" sz="2400" b="1" dirty="0" smtClean="0">
                <a:solidFill>
                  <a:srgbClr val="FF0066"/>
                </a:solidFill>
              </a:rPr>
              <a:t> : vers le bas ; </a:t>
            </a:r>
          </a:p>
          <a:p>
            <a:r>
              <a:rPr lang="fr-FR" sz="2400" b="1" u="sng" dirty="0" smtClean="0">
                <a:solidFill>
                  <a:srgbClr val="FF0066"/>
                </a:solidFill>
              </a:rPr>
              <a:t>valeur </a:t>
            </a:r>
            <a:r>
              <a:rPr lang="fr-FR" sz="2400" b="1" dirty="0" smtClean="0">
                <a:solidFill>
                  <a:srgbClr val="FF0066"/>
                </a:solidFill>
              </a:rPr>
              <a:t>: (371 : 1000) </a:t>
            </a:r>
            <a:r>
              <a:rPr lang="fr-FR" sz="2400" b="1" dirty="0">
                <a:solidFill>
                  <a:srgbClr val="FF0066"/>
                </a:solidFill>
                <a:sym typeface="Symbol"/>
              </a:rPr>
              <a:t></a:t>
            </a:r>
            <a:r>
              <a:rPr lang="fr-FR" sz="2400" b="1" dirty="0" smtClean="0">
                <a:solidFill>
                  <a:srgbClr val="FF0066"/>
                </a:solidFill>
              </a:rPr>
              <a:t> 10 = 3,71 N</a:t>
            </a:r>
            <a:endParaRPr lang="fr-FR" sz="2400" b="1" dirty="0">
              <a:solidFill>
                <a:srgbClr val="FF0066"/>
              </a:solidFill>
            </a:endParaRPr>
          </a:p>
        </p:txBody>
      </p:sp>
      <p:grpSp>
        <p:nvGrpSpPr>
          <p:cNvPr id="20" name="Grouper 19"/>
          <p:cNvGrpSpPr/>
          <p:nvPr/>
        </p:nvGrpSpPr>
        <p:grpSpPr>
          <a:xfrm>
            <a:off x="1365993" y="2071632"/>
            <a:ext cx="1986807" cy="1573268"/>
            <a:chOff x="1365993" y="2071632"/>
            <a:chExt cx="1986807" cy="1573268"/>
          </a:xfrm>
        </p:grpSpPr>
        <p:cxnSp>
          <p:nvCxnSpPr>
            <p:cNvPr id="4" name="Connecteur droit avec flèche 3"/>
            <p:cNvCxnSpPr/>
            <p:nvPr/>
          </p:nvCxnSpPr>
          <p:spPr>
            <a:xfrm>
              <a:off x="1755333" y="2466508"/>
              <a:ext cx="759267" cy="1178392"/>
            </a:xfrm>
            <a:prstGeom prst="straightConnector1">
              <a:avLst/>
            </a:prstGeom>
            <a:ln w="5715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/>
            <p:cNvSpPr txBox="1"/>
            <p:nvPr/>
          </p:nvSpPr>
          <p:spPr>
            <a:xfrm>
              <a:off x="1365993" y="3080564"/>
              <a:ext cx="9772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0066"/>
                  </a:solidFill>
                </a:rPr>
                <a:t>P</a:t>
              </a:r>
              <a:r>
                <a:rPr lang="fr-FR" sz="2400" b="1" dirty="0" smtClean="0">
                  <a:solidFill>
                    <a:srgbClr val="FF0066"/>
                  </a:solidFill>
                </a:rPr>
                <a:t>oids</a:t>
              </a:r>
              <a:endParaRPr lang="fr-FR" sz="2400" b="1" dirty="0">
                <a:solidFill>
                  <a:srgbClr val="FF0066"/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989600" y="2071632"/>
              <a:ext cx="136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rgbClr val="FF0066"/>
                  </a:solidFill>
                </a:rPr>
                <a:t>3,71 N</a:t>
              </a:r>
              <a:endParaRPr lang="fr-FR" sz="2400" b="1" dirty="0">
                <a:solidFill>
                  <a:srgbClr val="FF0066"/>
                </a:solidFill>
              </a:endParaRPr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4828428" y="3634104"/>
            <a:ext cx="709147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49263" indent="-449263"/>
            <a:r>
              <a:rPr lang="fr-FR" sz="2400" b="1" dirty="0" smtClean="0"/>
              <a:t>24. </a:t>
            </a:r>
            <a:r>
              <a:rPr lang="fr-FR" sz="2400" b="1" dirty="0" err="1" smtClean="0">
                <a:solidFill>
                  <a:srgbClr val="FF0066"/>
                </a:solidFill>
              </a:rPr>
              <a:t>F</a:t>
            </a:r>
            <a:r>
              <a:rPr lang="fr-FR" sz="2400" b="1" baseline="-25000" dirty="0" err="1" smtClean="0">
                <a:solidFill>
                  <a:srgbClr val="FF0066"/>
                </a:solidFill>
              </a:rPr>
              <a:t>T</a:t>
            </a:r>
            <a:r>
              <a:rPr lang="fr-FR" sz="2400" b="1" baseline="-25000" dirty="0" smtClean="0">
                <a:solidFill>
                  <a:srgbClr val="FF0066"/>
                </a:solidFill>
              </a:rPr>
              <a:t>/C</a:t>
            </a:r>
            <a:r>
              <a:rPr lang="fr-FR" sz="2400" b="1" dirty="0" smtClean="0">
                <a:solidFill>
                  <a:srgbClr val="FF0066"/>
                </a:solidFill>
              </a:rPr>
              <a:t> = 6,67 x 10</a:t>
            </a:r>
            <a:r>
              <a:rPr lang="fr-FR" sz="2400" b="1" baseline="30000" dirty="0" smtClean="0">
                <a:solidFill>
                  <a:srgbClr val="FF0066"/>
                </a:solidFill>
              </a:rPr>
              <a:t>-11</a:t>
            </a:r>
            <a:r>
              <a:rPr lang="fr-FR" sz="2400" b="1" dirty="0" smtClean="0">
                <a:solidFill>
                  <a:srgbClr val="FF0066"/>
                </a:solidFill>
              </a:rPr>
              <a:t> </a:t>
            </a:r>
            <a:r>
              <a:rPr lang="fr-FR" sz="2400" b="1" dirty="0" smtClean="0">
                <a:solidFill>
                  <a:srgbClr val="FF0066"/>
                </a:solidFill>
                <a:sym typeface="Symbol"/>
              </a:rPr>
              <a:t></a:t>
            </a:r>
            <a:r>
              <a:rPr lang="fr-FR" sz="2400" b="1" dirty="0" smtClean="0">
                <a:solidFill>
                  <a:srgbClr val="FF0066"/>
                </a:solidFill>
              </a:rPr>
              <a:t> (5,98 x 10</a:t>
            </a:r>
            <a:r>
              <a:rPr lang="fr-FR" sz="2400" b="1" baseline="30000" dirty="0" smtClean="0">
                <a:solidFill>
                  <a:srgbClr val="FF0066"/>
                </a:solidFill>
              </a:rPr>
              <a:t>24</a:t>
            </a:r>
            <a:r>
              <a:rPr lang="fr-FR" sz="2400" b="1" dirty="0" smtClean="0">
                <a:solidFill>
                  <a:srgbClr val="FF0066"/>
                </a:solidFill>
              </a:rPr>
              <a:t> </a:t>
            </a:r>
            <a:r>
              <a:rPr lang="fr-FR" sz="2400" b="1" dirty="0">
                <a:solidFill>
                  <a:srgbClr val="FF0066"/>
                </a:solidFill>
                <a:sym typeface="Symbol"/>
              </a:rPr>
              <a:t></a:t>
            </a:r>
            <a:r>
              <a:rPr lang="fr-FR" sz="2400" b="1" dirty="0" smtClean="0">
                <a:solidFill>
                  <a:srgbClr val="FF0066"/>
                </a:solidFill>
              </a:rPr>
              <a:t> 0,371) : 6371000</a:t>
            </a:r>
            <a:r>
              <a:rPr lang="fr-FR" sz="2400" b="1" baseline="30000" dirty="0" smtClean="0">
                <a:solidFill>
                  <a:srgbClr val="FF0066"/>
                </a:solidFill>
              </a:rPr>
              <a:t>2</a:t>
            </a:r>
            <a:r>
              <a:rPr lang="fr-FR" sz="2400" b="1" dirty="0" smtClean="0">
                <a:solidFill>
                  <a:srgbClr val="FF0066"/>
                </a:solidFill>
              </a:rPr>
              <a:t>     </a:t>
            </a:r>
            <a:r>
              <a:rPr lang="fr-FR" sz="2400" b="1" dirty="0" err="1" smtClean="0">
                <a:solidFill>
                  <a:srgbClr val="FF0066"/>
                </a:solidFill>
              </a:rPr>
              <a:t>F</a:t>
            </a:r>
            <a:r>
              <a:rPr lang="fr-FR" sz="2400" b="1" baseline="-25000" dirty="0" err="1" smtClean="0">
                <a:solidFill>
                  <a:srgbClr val="FF0066"/>
                </a:solidFill>
              </a:rPr>
              <a:t>T</a:t>
            </a:r>
            <a:r>
              <a:rPr lang="fr-FR" sz="2400" b="1" baseline="-25000" dirty="0" smtClean="0">
                <a:solidFill>
                  <a:srgbClr val="FF0066"/>
                </a:solidFill>
              </a:rPr>
              <a:t>/C </a:t>
            </a:r>
            <a:r>
              <a:rPr lang="fr-FR" sz="2400" b="1" dirty="0" smtClean="0">
                <a:solidFill>
                  <a:srgbClr val="FF0066"/>
                </a:solidFill>
              </a:rPr>
              <a:t>= 3,65 donc P</a:t>
            </a:r>
            <a:r>
              <a:rPr lang="fr-FR" sz="2400" b="1" baseline="-25000" dirty="0" smtClean="0">
                <a:solidFill>
                  <a:srgbClr val="FF0066"/>
                </a:solidFill>
              </a:rPr>
              <a:t>C</a:t>
            </a:r>
            <a:r>
              <a:rPr lang="fr-FR" sz="2400" b="1" dirty="0" smtClean="0">
                <a:solidFill>
                  <a:srgbClr val="FF0066"/>
                </a:solidFill>
              </a:rPr>
              <a:t> = 3,65 N</a:t>
            </a:r>
            <a:endParaRPr lang="fr-FR" sz="2400" dirty="0">
              <a:solidFill>
                <a:srgbClr val="FF0066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473465" y="6151796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G = 6,67 x 10</a:t>
            </a:r>
            <a:r>
              <a:rPr lang="fr-FR" sz="4000" b="1" baseline="30000" dirty="0" smtClean="0"/>
              <a:t>-11</a:t>
            </a:r>
            <a:r>
              <a:rPr lang="fr-FR" sz="4000" b="1" dirty="0" smtClean="0"/>
              <a:t> SI.</a:t>
            </a:r>
            <a:endParaRPr lang="fr-FR" sz="40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4078" y="152485"/>
            <a:ext cx="4652778" cy="100034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05650" y="-171450"/>
            <a:ext cx="5219700" cy="1447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4519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484" y="145837"/>
            <a:ext cx="4991020" cy="489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  <a:spcAft>
                <a:spcPts val="1200"/>
              </a:spcAft>
            </a:pPr>
            <a:r>
              <a:rPr lang="fr-FR" sz="2400" b="1" dirty="0">
                <a:solidFill>
                  <a:srgbClr val="0432FF"/>
                </a:solidFill>
              </a:rPr>
              <a:t>C. L’ENERGIE ET SES CONVERSIONS 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4484" y="678433"/>
            <a:ext cx="111802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tabLst>
                <a:tab pos="139700" algn="l"/>
                <a:tab pos="457200" algn="l"/>
              </a:tabLst>
            </a:pPr>
            <a:r>
              <a:rPr lang="fr-FR" sz="2400" b="1" dirty="0" smtClean="0">
                <a:solidFill>
                  <a:srgbClr val="FF0000"/>
                </a:solidFill>
              </a:rPr>
              <a:t>Objectif 1. </a:t>
            </a:r>
            <a:r>
              <a:rPr lang="fr-FR" sz="2400" b="1" dirty="0">
                <a:solidFill>
                  <a:srgbClr val="FF0000"/>
                </a:solidFill>
              </a:rPr>
              <a:t>Identifier les sources, les transferts, les conversions et les formes d’énergie. Utiliser la conservation de l’énergie 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461000" y="2647361"/>
            <a:ext cx="4514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smtClean="0"/>
              <a:t>Réalisez </a:t>
            </a:r>
            <a:r>
              <a:rPr lang="fr-FR" sz="2400" b="1" dirty="0" smtClean="0"/>
              <a:t>un schéma de conversion d’énergie lors de la combustion du saccharose.</a:t>
            </a:r>
            <a:endParaRPr lang="fr-FR" sz="2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5021539" y="1566519"/>
            <a:ext cx="6557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Quand on brûle du saccharose (sucre du Coca Cola), on convertit et on transfère son énergie.</a:t>
            </a:r>
            <a:endParaRPr lang="fr-FR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020474" y="5457590"/>
            <a:ext cx="6557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26. L’unité d’énergie indiquée sur la canette est-elle l’unité légale ? Justifiez.</a:t>
            </a:r>
            <a:endParaRPr lang="fr-FR" sz="2400" b="1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39" y="1899691"/>
            <a:ext cx="3967307" cy="264487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039" y="4868848"/>
            <a:ext cx="4445000" cy="16002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021539" y="2658023"/>
            <a:ext cx="622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smtClean="0"/>
              <a:t>25.</a:t>
            </a:r>
            <a:endParaRPr lang="fr-FR" sz="24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9232" y="2681336"/>
            <a:ext cx="4457700" cy="265215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020474" y="5457589"/>
            <a:ext cx="69037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26. </a:t>
            </a:r>
            <a:r>
              <a:rPr lang="fr-FR" sz="2400" b="1" dirty="0" smtClean="0">
                <a:solidFill>
                  <a:srgbClr val="FF0066"/>
                </a:solidFill>
              </a:rPr>
              <a:t>Non car l’unité légale de l’énergie est le joule (J).</a:t>
            </a:r>
            <a:endParaRPr lang="fr-FR" sz="2400" b="1" dirty="0">
              <a:solidFill>
                <a:srgbClr val="FF0066"/>
              </a:solidFill>
            </a:endParaRPr>
          </a:p>
          <a:p>
            <a:endParaRPr lang="fr-FR" sz="2400" b="1" dirty="0" smtClean="0"/>
          </a:p>
        </p:txBody>
      </p:sp>
      <p:sp>
        <p:nvSpPr>
          <p:cNvPr id="3" name="Ellipse 2"/>
          <p:cNvSpPr/>
          <p:nvPr/>
        </p:nvSpPr>
        <p:spPr>
          <a:xfrm>
            <a:off x="653142" y="5333495"/>
            <a:ext cx="756000" cy="660907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8826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484" y="145837"/>
            <a:ext cx="4991020" cy="489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  <a:spcAft>
                <a:spcPts val="1200"/>
              </a:spcAft>
            </a:pPr>
            <a:r>
              <a:rPr lang="fr-FR" sz="2400" b="1" dirty="0">
                <a:solidFill>
                  <a:srgbClr val="0432FF"/>
                </a:solidFill>
              </a:rPr>
              <a:t>C. L’ENERGIE ET SES CONVERSIONS 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371298" y="2751080"/>
            <a:ext cx="6557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27. Quelle est l’énergie cinétique de la canette au départ ? Justifiez.</a:t>
            </a:r>
            <a:endParaRPr lang="fr-FR" sz="2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5371297" y="1937901"/>
            <a:ext cx="6557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On lâche une canette d’une certaine hauteur. </a:t>
            </a:r>
            <a:endParaRPr lang="fr-FR" sz="24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400" dirty="0"/>
              <a:t> 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44" y="2473898"/>
            <a:ext cx="445999" cy="70127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44" y="3161553"/>
            <a:ext cx="445999" cy="70127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44" y="4111482"/>
            <a:ext cx="445999" cy="701274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087" y="5407250"/>
            <a:ext cx="445999" cy="701274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993392" y="5563466"/>
            <a:ext cx="1133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4,5 m/s</a:t>
            </a:r>
            <a:endParaRPr lang="fr-FR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843167" y="2511877"/>
            <a:ext cx="1133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0 m/s</a:t>
            </a:r>
            <a:endParaRPr lang="fr-FR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457200" y="6090236"/>
            <a:ext cx="32186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278112" y="2557487"/>
            <a:ext cx="1108231" cy="541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371 g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5371297" y="3607689"/>
            <a:ext cx="6557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28. Calculez l’énergie cinétique de la canette à l’arrivée.</a:t>
            </a:r>
            <a:endParaRPr lang="fr-FR" sz="2400" b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5371296" y="4517043"/>
            <a:ext cx="6557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29. Quelle </a:t>
            </a:r>
            <a:r>
              <a:rPr lang="fr-FR" sz="2400" b="1" dirty="0"/>
              <a:t>est l’énergie </a:t>
            </a:r>
            <a:r>
              <a:rPr lang="fr-FR" sz="2400" b="1" dirty="0" smtClean="0"/>
              <a:t>potentielle de position de </a:t>
            </a:r>
            <a:r>
              <a:rPr lang="fr-FR" sz="2400" b="1" dirty="0"/>
              <a:t>la canette au départ ? Justifiez.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371295" y="2751080"/>
            <a:ext cx="655785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27. </a:t>
            </a:r>
            <a:r>
              <a:rPr lang="fr-FR" sz="2400" b="1" dirty="0" smtClean="0">
                <a:solidFill>
                  <a:srgbClr val="FF0066"/>
                </a:solidFill>
              </a:rPr>
              <a:t>La valeur de la vitesse est nulle donc son énergie cinétique est nulle.</a:t>
            </a:r>
            <a:endParaRPr lang="fr-FR" sz="2400" b="1" dirty="0">
              <a:solidFill>
                <a:srgbClr val="FF0066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371294" y="3606588"/>
            <a:ext cx="655785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28. </a:t>
            </a:r>
            <a:r>
              <a:rPr lang="fr-FR" sz="2400" b="1" dirty="0" smtClean="0">
                <a:solidFill>
                  <a:srgbClr val="FF0066"/>
                </a:solidFill>
              </a:rPr>
              <a:t>Ec = 1/2 </a:t>
            </a:r>
            <a:r>
              <a:rPr lang="fr-FR" sz="2400" b="1" dirty="0" smtClean="0">
                <a:solidFill>
                  <a:srgbClr val="FF0066"/>
                </a:solidFill>
                <a:sym typeface="Symbol"/>
              </a:rPr>
              <a:t></a:t>
            </a:r>
            <a:r>
              <a:rPr lang="fr-FR" sz="2400" b="1" dirty="0" smtClean="0">
                <a:solidFill>
                  <a:srgbClr val="FF0066"/>
                </a:solidFill>
              </a:rPr>
              <a:t> m </a:t>
            </a:r>
            <a:r>
              <a:rPr lang="fr-FR" sz="2400" b="1" dirty="0">
                <a:solidFill>
                  <a:srgbClr val="FF0066"/>
                </a:solidFill>
                <a:sym typeface="Symbol"/>
              </a:rPr>
              <a:t></a:t>
            </a:r>
            <a:r>
              <a:rPr lang="fr-FR" sz="2400" b="1" dirty="0" smtClean="0">
                <a:solidFill>
                  <a:srgbClr val="FF0066"/>
                </a:solidFill>
              </a:rPr>
              <a:t> v</a:t>
            </a:r>
            <a:r>
              <a:rPr lang="fr-FR" sz="2400" b="1" baseline="30000" dirty="0" smtClean="0">
                <a:solidFill>
                  <a:srgbClr val="FF0066"/>
                </a:solidFill>
              </a:rPr>
              <a:t>2</a:t>
            </a:r>
            <a:r>
              <a:rPr lang="fr-FR" sz="2400" b="1" dirty="0" smtClean="0">
                <a:solidFill>
                  <a:srgbClr val="FF0066"/>
                </a:solidFill>
              </a:rPr>
              <a:t> = 0,5 </a:t>
            </a:r>
            <a:r>
              <a:rPr lang="fr-FR" sz="2400" b="1" dirty="0">
                <a:solidFill>
                  <a:srgbClr val="FF0066"/>
                </a:solidFill>
                <a:sym typeface="Symbol"/>
              </a:rPr>
              <a:t></a:t>
            </a:r>
            <a:r>
              <a:rPr lang="fr-FR" sz="2400" b="1" dirty="0" smtClean="0">
                <a:solidFill>
                  <a:srgbClr val="FF0066"/>
                </a:solidFill>
              </a:rPr>
              <a:t> 0,371 </a:t>
            </a:r>
            <a:r>
              <a:rPr lang="fr-FR" sz="2400" b="1" dirty="0">
                <a:solidFill>
                  <a:srgbClr val="FF0066"/>
                </a:solidFill>
                <a:sym typeface="Symbol"/>
              </a:rPr>
              <a:t></a:t>
            </a:r>
            <a:r>
              <a:rPr lang="fr-FR" sz="2400" b="1" dirty="0" smtClean="0">
                <a:solidFill>
                  <a:srgbClr val="FF0066"/>
                </a:solidFill>
              </a:rPr>
              <a:t> 4,5</a:t>
            </a:r>
            <a:r>
              <a:rPr lang="fr-FR" sz="2400" b="1" baseline="30000" dirty="0" smtClean="0">
                <a:solidFill>
                  <a:srgbClr val="FF0066"/>
                </a:solidFill>
              </a:rPr>
              <a:t>2</a:t>
            </a:r>
            <a:r>
              <a:rPr lang="fr-FR" sz="2400" b="1" dirty="0" smtClean="0">
                <a:solidFill>
                  <a:srgbClr val="FF0066"/>
                </a:solidFill>
              </a:rPr>
              <a:t> = 3,76 J.</a:t>
            </a:r>
          </a:p>
          <a:p>
            <a:endParaRPr lang="fr-FR" sz="24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5371294" y="4517042"/>
            <a:ext cx="670640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29. </a:t>
            </a:r>
            <a:r>
              <a:rPr lang="fr-FR" sz="2400" b="1" dirty="0" smtClean="0">
                <a:solidFill>
                  <a:srgbClr val="FF0066"/>
                </a:solidFill>
              </a:rPr>
              <a:t>L’énergie potentielle de position s’est convertie en énergie cinétique donc Ep (départ) = 3,76 J.</a:t>
            </a:r>
            <a:endParaRPr lang="fr-FR" sz="2400" b="1" dirty="0">
              <a:solidFill>
                <a:srgbClr val="FF0066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84484" y="678433"/>
            <a:ext cx="111802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tabLst>
                <a:tab pos="139700" algn="l"/>
                <a:tab pos="457200" algn="l"/>
              </a:tabLst>
            </a:pPr>
            <a:r>
              <a:rPr lang="fr-FR" sz="2400" b="1" dirty="0" smtClean="0">
                <a:solidFill>
                  <a:srgbClr val="FF0000"/>
                </a:solidFill>
              </a:rPr>
              <a:t>Objectif 1. </a:t>
            </a:r>
            <a:r>
              <a:rPr lang="fr-FR" sz="2400" b="1" dirty="0">
                <a:solidFill>
                  <a:srgbClr val="FF0000"/>
                </a:solidFill>
              </a:rPr>
              <a:t>Identifier les sources, les transferts, les conversions et les formes d’énergie. Utiliser la conservation de l’énergie 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469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484" y="145837"/>
            <a:ext cx="4991020" cy="489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  <a:spcAft>
                <a:spcPts val="1200"/>
              </a:spcAft>
            </a:pPr>
            <a:r>
              <a:rPr lang="fr-FR" sz="2400" b="1" dirty="0">
                <a:solidFill>
                  <a:srgbClr val="0432FF"/>
                </a:solidFill>
              </a:rPr>
              <a:t>C. L’ENERGIE ET SES CONVERSIONS 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33097" y="4919008"/>
            <a:ext cx="50424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Pour refroidir sa canette, Corinne la place au réfrigérateur. La plaque signalétique du réfrigérateur indique </a:t>
            </a:r>
            <a:r>
              <a:rPr lang="fr-FR" sz="2400" b="1" dirty="0">
                <a:solidFill>
                  <a:schemeClr val="bg2">
                    <a:lumMod val="50000"/>
                  </a:schemeClr>
                </a:solidFill>
              </a:rPr>
              <a:t>65 W-230V-50 Hz</a:t>
            </a:r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fr-FR" sz="24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400" dirty="0"/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184484" y="796497"/>
            <a:ext cx="113834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ea typeface="Calibri" charset="0"/>
              </a:rPr>
              <a:t>Objectif 2. Réaliser </a:t>
            </a:r>
            <a:r>
              <a:rPr lang="fr-FR" sz="2400" b="1" dirty="0">
                <a:solidFill>
                  <a:srgbClr val="FF0000"/>
                </a:solidFill>
                <a:ea typeface="Calibri" charset="0"/>
              </a:rPr>
              <a:t>des circuits électriques simples et exploiter les lois de </a:t>
            </a:r>
            <a:r>
              <a:rPr lang="fr-FR" sz="2400" b="1" dirty="0" smtClean="0">
                <a:solidFill>
                  <a:srgbClr val="FF0000"/>
                </a:solidFill>
                <a:ea typeface="Calibri" charset="0"/>
              </a:rPr>
              <a:t>l’électricité. </a:t>
            </a:r>
            <a:endParaRPr lang="fr-FR" sz="2400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13" y="1805011"/>
            <a:ext cx="3227088" cy="3227088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5175504" y="1599688"/>
            <a:ext cx="6557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30. Dans quel type de circuit est branché le frigo ? Justifiez.</a:t>
            </a:r>
            <a:endParaRPr lang="fr-FR" sz="24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5175503" y="2758342"/>
            <a:ext cx="6557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31. Indiquez </a:t>
            </a:r>
            <a:r>
              <a:rPr lang="fr-FR" sz="2400" b="1" dirty="0"/>
              <a:t>à quoi correspondent les trois valeurs de la plaque </a:t>
            </a:r>
            <a:r>
              <a:rPr lang="fr-FR" sz="2400" b="1" dirty="0" smtClean="0"/>
              <a:t>signalétique</a:t>
            </a:r>
            <a:r>
              <a:rPr lang="fr-FR" sz="2400" dirty="0" smtClean="0"/>
              <a:t>.</a:t>
            </a:r>
            <a:endParaRPr lang="fr-FR" sz="2400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5175500" y="3839079"/>
            <a:ext cx="6557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32. Calculez </a:t>
            </a:r>
            <a:r>
              <a:rPr lang="fr-FR" sz="2400" b="1" dirty="0"/>
              <a:t>l’intensité </a:t>
            </a:r>
            <a:r>
              <a:rPr lang="fr-FR" sz="2400" b="1" dirty="0" smtClean="0"/>
              <a:t>du </a:t>
            </a:r>
            <a:r>
              <a:rPr lang="fr-FR" sz="2400" b="1" dirty="0"/>
              <a:t>courant dans le réfrigérateur quand il fonctionne. 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5175503" y="4763050"/>
            <a:ext cx="6557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33. Quel dispositif est utilisé pour couper le circuit du réfrigérateur en cas de court-circuit ? Justifiez.</a:t>
            </a:r>
            <a:endParaRPr lang="fr-FR" sz="2400" b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5175501" y="5910787"/>
            <a:ext cx="6557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34. Calculez la résistance électrique du réfrigérateur. </a:t>
            </a:r>
            <a:endParaRPr lang="fr-FR" sz="24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5175499" y="1627494"/>
            <a:ext cx="655785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 smtClean="0"/>
              <a:t>30. </a:t>
            </a:r>
            <a:r>
              <a:rPr lang="fr-FR" sz="2400" b="1" dirty="0" smtClean="0">
                <a:solidFill>
                  <a:srgbClr val="FF0066"/>
                </a:solidFill>
              </a:rPr>
              <a:t>Si le réfrigérateur tombe en panne, les autres appareils continuent de fonctionner donc il est branché en dérivation avec les autres appareils.</a:t>
            </a:r>
            <a:endParaRPr lang="fr-FR" sz="2400" b="1" dirty="0">
              <a:solidFill>
                <a:srgbClr val="FF0066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175503" y="2764745"/>
            <a:ext cx="655785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31. </a:t>
            </a:r>
            <a:r>
              <a:rPr lang="fr-FR" sz="2400" b="1" u="sng" dirty="0" smtClean="0">
                <a:solidFill>
                  <a:srgbClr val="FF0066"/>
                </a:solidFill>
              </a:rPr>
              <a:t>65 W</a:t>
            </a:r>
            <a:r>
              <a:rPr lang="fr-FR" sz="2400" b="1" dirty="0" smtClean="0">
                <a:solidFill>
                  <a:srgbClr val="FF0066"/>
                </a:solidFill>
              </a:rPr>
              <a:t> : puissance nominale ; </a:t>
            </a:r>
            <a:r>
              <a:rPr lang="fr-FR" sz="2400" b="1" u="sng" dirty="0" smtClean="0">
                <a:solidFill>
                  <a:srgbClr val="FF0066"/>
                </a:solidFill>
              </a:rPr>
              <a:t>230 V</a:t>
            </a:r>
            <a:r>
              <a:rPr lang="fr-FR" sz="2400" b="1" dirty="0" smtClean="0">
                <a:solidFill>
                  <a:srgbClr val="FF0066"/>
                </a:solidFill>
              </a:rPr>
              <a:t> : tension nominale ; </a:t>
            </a:r>
            <a:r>
              <a:rPr lang="fr-FR" sz="2400" b="1" u="sng" dirty="0" smtClean="0">
                <a:solidFill>
                  <a:srgbClr val="FF0066"/>
                </a:solidFill>
              </a:rPr>
              <a:t>50 Hz </a:t>
            </a:r>
            <a:r>
              <a:rPr lang="fr-FR" sz="2400" b="1" dirty="0" smtClean="0">
                <a:solidFill>
                  <a:srgbClr val="FF0066"/>
                </a:solidFill>
              </a:rPr>
              <a:t>: fréquence nominale.</a:t>
            </a:r>
            <a:endParaRPr lang="fr-FR" sz="2400" b="1" dirty="0">
              <a:solidFill>
                <a:srgbClr val="FF0066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175499" y="3865858"/>
            <a:ext cx="655785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32. </a:t>
            </a:r>
            <a:r>
              <a:rPr lang="fr-FR" sz="2400" b="1" dirty="0" smtClean="0">
                <a:solidFill>
                  <a:srgbClr val="FF0066"/>
                </a:solidFill>
              </a:rPr>
              <a:t>P = U </a:t>
            </a:r>
            <a:r>
              <a:rPr lang="fr-FR" sz="2400" b="1" dirty="0">
                <a:solidFill>
                  <a:srgbClr val="FF0066"/>
                </a:solidFill>
                <a:sym typeface="Symbol"/>
              </a:rPr>
              <a:t></a:t>
            </a:r>
            <a:r>
              <a:rPr lang="fr-FR" sz="2400" b="1" dirty="0" smtClean="0">
                <a:solidFill>
                  <a:srgbClr val="FF0066"/>
                </a:solidFill>
              </a:rPr>
              <a:t> I donc I = P : U = 65 : 230 = 0,283 A. </a:t>
            </a:r>
          </a:p>
          <a:p>
            <a:endParaRPr lang="fr-FR" sz="2400" b="1" dirty="0">
              <a:solidFill>
                <a:srgbClr val="FF0066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175500" y="4778152"/>
            <a:ext cx="655785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33. </a:t>
            </a:r>
            <a:r>
              <a:rPr lang="fr-FR" sz="2400" b="1" dirty="0" smtClean="0">
                <a:solidFill>
                  <a:srgbClr val="FF0066"/>
                </a:solidFill>
              </a:rPr>
              <a:t>Court-circuit donc intensité dans branche principale très grande. Un disjoncteur à maximum d’intensité coupe le circuit en cas de surintensité.</a:t>
            </a:r>
            <a:endParaRPr lang="fr-FR" sz="2400" b="1" dirty="0">
              <a:solidFill>
                <a:srgbClr val="FF0066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175499" y="5919966"/>
            <a:ext cx="682600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34. </a:t>
            </a:r>
            <a:r>
              <a:rPr lang="fr-FR" sz="2400" b="1" dirty="0" smtClean="0">
                <a:solidFill>
                  <a:srgbClr val="FF0066"/>
                </a:solidFill>
              </a:rPr>
              <a:t>U = R </a:t>
            </a:r>
            <a:r>
              <a:rPr lang="fr-FR" sz="2400" b="1" dirty="0">
                <a:solidFill>
                  <a:srgbClr val="FF0066"/>
                </a:solidFill>
                <a:sym typeface="Symbol"/>
              </a:rPr>
              <a:t></a:t>
            </a:r>
            <a:r>
              <a:rPr lang="fr-FR" sz="2400" b="1" dirty="0" smtClean="0">
                <a:solidFill>
                  <a:srgbClr val="FF0066"/>
                </a:solidFill>
              </a:rPr>
              <a:t> I donc  R = U : I = 230 : 0,283 = 813 Ω (ohms).</a:t>
            </a:r>
          </a:p>
        </p:txBody>
      </p:sp>
    </p:spTree>
    <p:extLst>
      <p:ext uri="{BB962C8B-B14F-4D97-AF65-F5344CB8AC3E}">
        <p14:creationId xmlns:p14="http://schemas.microsoft.com/office/powerpoint/2010/main" xmlns="" val="121154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484" y="145837"/>
            <a:ext cx="4991020" cy="489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  <a:spcAft>
                <a:spcPts val="1200"/>
              </a:spcAft>
            </a:pPr>
            <a:r>
              <a:rPr lang="fr-FR" sz="2400" b="1" dirty="0">
                <a:solidFill>
                  <a:srgbClr val="0432FF"/>
                </a:solidFill>
              </a:rPr>
              <a:t>C. L’ENERGIE ET SES CONVERSIONS 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851906" y="1812907"/>
            <a:ext cx="5752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</a:rPr>
              <a:t>Pour </a:t>
            </a:r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refroidir la canette, le réfrigérateur doit recevoir de l’énergie électrique</a:t>
            </a:r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fr-FR" sz="24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400" dirty="0"/>
              <a:t> 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12" y="1970142"/>
            <a:ext cx="4039315" cy="403931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921877" y="6009457"/>
            <a:ext cx="3516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Fonctionnement : 30 min </a:t>
            </a:r>
            <a:endParaRPr lang="fr-FR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851906" y="3158802"/>
            <a:ext cx="7111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35. Calculez (en kWh) l’énergie </a:t>
            </a:r>
            <a:r>
              <a:rPr lang="fr-FR" sz="2400" b="1" dirty="0"/>
              <a:t>électrique </a:t>
            </a:r>
            <a:r>
              <a:rPr lang="fr-FR" sz="2400" b="1" dirty="0" smtClean="0"/>
              <a:t> transférée au réfrigérateur.</a:t>
            </a:r>
            <a:endParaRPr lang="fr-FR" sz="2400" b="1" dirty="0"/>
          </a:p>
        </p:txBody>
      </p:sp>
      <p:sp>
        <p:nvSpPr>
          <p:cNvPr id="6" name="Carré corné 5"/>
          <p:cNvSpPr/>
          <p:nvPr/>
        </p:nvSpPr>
        <p:spPr>
          <a:xfrm>
            <a:off x="2895820" y="4675030"/>
            <a:ext cx="1866647" cy="810801"/>
          </a:xfrm>
          <a:prstGeom prst="foldedCorner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65 W-230V-50 Hz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851906" y="3151811"/>
            <a:ext cx="678129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35. </a:t>
            </a:r>
            <a:r>
              <a:rPr lang="fr-FR" sz="2400" b="1" dirty="0" smtClean="0">
                <a:solidFill>
                  <a:srgbClr val="FF0066"/>
                </a:solidFill>
              </a:rPr>
              <a:t>E = P </a:t>
            </a:r>
            <a:r>
              <a:rPr lang="fr-FR" sz="2400" b="1" dirty="0">
                <a:solidFill>
                  <a:srgbClr val="FF0066"/>
                </a:solidFill>
                <a:sym typeface="Symbol"/>
              </a:rPr>
              <a:t></a:t>
            </a:r>
            <a:r>
              <a:rPr lang="fr-FR" sz="2400" b="1" dirty="0" smtClean="0">
                <a:solidFill>
                  <a:srgbClr val="FF0066"/>
                </a:solidFill>
              </a:rPr>
              <a:t> t = (65 : 1000) </a:t>
            </a:r>
            <a:r>
              <a:rPr lang="fr-FR" sz="2400" b="1" dirty="0">
                <a:solidFill>
                  <a:srgbClr val="FF0066"/>
                </a:solidFill>
                <a:sym typeface="Symbol"/>
              </a:rPr>
              <a:t></a:t>
            </a:r>
            <a:r>
              <a:rPr lang="fr-FR" sz="2400" b="1" dirty="0" smtClean="0">
                <a:solidFill>
                  <a:srgbClr val="FF0066"/>
                </a:solidFill>
              </a:rPr>
              <a:t> (30 : 60) = 0,0325 kWh.</a:t>
            </a:r>
            <a:endParaRPr lang="fr-FR" sz="2400" b="1" dirty="0">
              <a:solidFill>
                <a:srgbClr val="FF0066"/>
              </a:solidFill>
            </a:endParaRPr>
          </a:p>
          <a:p>
            <a:endParaRPr lang="fr-FR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184484" y="796497"/>
            <a:ext cx="113834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ea typeface="Calibri" charset="0"/>
              </a:rPr>
              <a:t>Objectif 2. Réaliser </a:t>
            </a:r>
            <a:r>
              <a:rPr lang="fr-FR" sz="2400" b="1" dirty="0">
                <a:solidFill>
                  <a:srgbClr val="FF0000"/>
                </a:solidFill>
                <a:ea typeface="Calibri" charset="0"/>
              </a:rPr>
              <a:t>des circuits électriques simples et exploiter les lois de </a:t>
            </a:r>
            <a:r>
              <a:rPr lang="fr-FR" sz="2400" b="1" dirty="0" smtClean="0">
                <a:solidFill>
                  <a:srgbClr val="FF0000"/>
                </a:solidFill>
                <a:ea typeface="Calibri" charset="0"/>
              </a:rPr>
              <a:t>l’électricité. 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38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484" y="145837"/>
            <a:ext cx="10305716" cy="489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  <a:spcAft>
                <a:spcPts val="1200"/>
              </a:spcAft>
            </a:pPr>
            <a:r>
              <a:rPr lang="fr-FR" sz="2400" b="1" dirty="0" smtClean="0">
                <a:solidFill>
                  <a:srgbClr val="0432FF"/>
                </a:solidFill>
              </a:rPr>
              <a:t>D. </a:t>
            </a:r>
            <a:r>
              <a:rPr lang="fr-FR" sz="2400" b="1" dirty="0">
                <a:solidFill>
                  <a:srgbClr val="0432FF"/>
                </a:solidFill>
              </a:rPr>
              <a:t>DES SIGNAUX POUR OBSERVER ET </a:t>
            </a:r>
            <a:r>
              <a:rPr lang="fr-FR" sz="2400" b="1" dirty="0" smtClean="0">
                <a:solidFill>
                  <a:srgbClr val="0432FF"/>
                </a:solidFill>
              </a:rPr>
              <a:t>COMMUNIQUER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6972" y="981910"/>
            <a:ext cx="10357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ea typeface="Calibri" charset="0"/>
              </a:rPr>
              <a:t>Objectif 1. </a:t>
            </a:r>
            <a:r>
              <a:rPr lang="fr-FR" sz="2400" b="1" dirty="0" smtClean="0">
                <a:solidFill>
                  <a:srgbClr val="FF0000"/>
                </a:solidFill>
              </a:rPr>
              <a:t>Caractériser </a:t>
            </a:r>
            <a:r>
              <a:rPr lang="fr-FR" sz="2400" b="1" dirty="0">
                <a:solidFill>
                  <a:srgbClr val="FF0000"/>
                </a:solidFill>
              </a:rPr>
              <a:t>différents types de signaux (lumineux, sonores, radio</a:t>
            </a:r>
            <a:r>
              <a:rPr lang="fr-FR" sz="2400" b="1" dirty="0" smtClean="0">
                <a:solidFill>
                  <a:srgbClr val="FF0000"/>
                </a:solidFill>
              </a:rPr>
              <a:t>...)</a:t>
            </a:r>
            <a:r>
              <a:rPr lang="fr-FR" sz="2400" b="1" dirty="0" smtClean="0">
                <a:solidFill>
                  <a:srgbClr val="FF0000"/>
                </a:solidFill>
                <a:ea typeface="Calibri" charset="0"/>
              </a:rPr>
              <a:t> </a:t>
            </a:r>
            <a:endParaRPr lang="fr-FR" sz="2400" dirty="0">
              <a:solidFill>
                <a:srgbClr val="FF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78" y="1880565"/>
            <a:ext cx="273800" cy="49433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0900"/>
            <a:ext cx="2197100" cy="2197100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 flipH="1">
            <a:off x="1098550" y="2127732"/>
            <a:ext cx="2858028" cy="28379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>
            <a:off x="2637048" y="3175000"/>
            <a:ext cx="254000" cy="266700"/>
          </a:xfrm>
          <a:prstGeom prst="straightConnector1">
            <a:avLst/>
          </a:prstGeom>
          <a:ln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395600" y="3072368"/>
            <a:ext cx="96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100 m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864606" y="2127732"/>
            <a:ext cx="6933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36. Quel type d’objet lumineux est la canette ? Justifiez.</a:t>
            </a:r>
            <a:endParaRPr lang="fr-FR" sz="24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4893348" y="3026201"/>
            <a:ext cx="6933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37. Que représente le segment fléché sur la figure ci-contre ? </a:t>
            </a:r>
            <a:endParaRPr lang="fr-FR" sz="24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4893348" y="3924670"/>
            <a:ext cx="6933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38. Calculez la durée que met la lumière de la canette pour arriver jusqu’à l’observateur ? </a:t>
            </a:r>
            <a:endParaRPr lang="fr-FR" sz="2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4864606" y="2156760"/>
            <a:ext cx="693369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36. </a:t>
            </a:r>
            <a:r>
              <a:rPr lang="fr-FR" sz="2400" b="1" dirty="0" smtClean="0">
                <a:solidFill>
                  <a:srgbClr val="FF0066"/>
                </a:solidFill>
              </a:rPr>
              <a:t>La canette diffuse la lumière qu’elle reçoit vers l’œil de l’observateur donc c’est un objet diffusant.</a:t>
            </a:r>
            <a:endParaRPr lang="fr-FR" sz="2400" b="1" dirty="0">
              <a:solidFill>
                <a:srgbClr val="FF0066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893348" y="3026200"/>
            <a:ext cx="693369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37. </a:t>
            </a:r>
            <a:r>
              <a:rPr lang="fr-FR" sz="2400" b="1" dirty="0" smtClean="0">
                <a:solidFill>
                  <a:srgbClr val="FF0066"/>
                </a:solidFill>
              </a:rPr>
              <a:t>Un rayon lumineux.</a:t>
            </a:r>
          </a:p>
          <a:p>
            <a:endParaRPr lang="fr-FR" sz="2400" b="1" dirty="0">
              <a:solidFill>
                <a:srgbClr val="FF0066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893348" y="3924669"/>
            <a:ext cx="70700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38. </a:t>
            </a:r>
            <a:r>
              <a:rPr lang="fr-FR" sz="2400" b="1" dirty="0" smtClean="0">
                <a:solidFill>
                  <a:srgbClr val="FF0066"/>
                </a:solidFill>
              </a:rPr>
              <a:t>Vitesse dans le vide (ou l’air) : 3 </a:t>
            </a:r>
            <a:r>
              <a:rPr lang="fr-FR" sz="2400" b="1" dirty="0">
                <a:solidFill>
                  <a:srgbClr val="FF0066"/>
                </a:solidFill>
                <a:sym typeface="Symbol"/>
              </a:rPr>
              <a:t></a:t>
            </a:r>
            <a:r>
              <a:rPr lang="fr-FR" sz="2400" b="1" dirty="0" smtClean="0">
                <a:solidFill>
                  <a:srgbClr val="FF0066"/>
                </a:solidFill>
              </a:rPr>
              <a:t> 10</a:t>
            </a:r>
            <a:r>
              <a:rPr lang="fr-FR" sz="2400" b="1" baseline="30000" dirty="0" smtClean="0">
                <a:solidFill>
                  <a:srgbClr val="FF0066"/>
                </a:solidFill>
              </a:rPr>
              <a:t>8</a:t>
            </a:r>
            <a:r>
              <a:rPr lang="fr-FR" sz="2400" b="1" dirty="0" smtClean="0">
                <a:solidFill>
                  <a:srgbClr val="FF0066"/>
                </a:solidFill>
              </a:rPr>
              <a:t> m/s. </a:t>
            </a:r>
          </a:p>
          <a:p>
            <a:r>
              <a:rPr lang="fr-FR" sz="2400" b="1" dirty="0" smtClean="0">
                <a:solidFill>
                  <a:srgbClr val="FF0066"/>
                </a:solidFill>
              </a:rPr>
              <a:t>t = d : v = (1 </a:t>
            </a:r>
            <a:r>
              <a:rPr lang="fr-FR" sz="2400" b="1" dirty="0">
                <a:solidFill>
                  <a:srgbClr val="FF0066"/>
                </a:solidFill>
                <a:sym typeface="Symbol"/>
              </a:rPr>
              <a:t></a:t>
            </a:r>
            <a:r>
              <a:rPr lang="fr-FR" sz="2400" b="1" dirty="0" smtClean="0">
                <a:solidFill>
                  <a:srgbClr val="FF0066"/>
                </a:solidFill>
              </a:rPr>
              <a:t> 10</a:t>
            </a:r>
            <a:r>
              <a:rPr lang="fr-FR" sz="2400" b="1" baseline="30000" dirty="0" smtClean="0">
                <a:solidFill>
                  <a:srgbClr val="FF0066"/>
                </a:solidFill>
              </a:rPr>
              <a:t>2</a:t>
            </a:r>
            <a:r>
              <a:rPr lang="fr-FR" sz="2400" b="1" dirty="0" smtClean="0">
                <a:solidFill>
                  <a:srgbClr val="FF0066"/>
                </a:solidFill>
              </a:rPr>
              <a:t>) : (3 </a:t>
            </a:r>
            <a:r>
              <a:rPr lang="fr-FR" sz="2400" b="1" dirty="0">
                <a:solidFill>
                  <a:srgbClr val="FF0066"/>
                </a:solidFill>
                <a:sym typeface="Symbol"/>
              </a:rPr>
              <a:t></a:t>
            </a:r>
            <a:r>
              <a:rPr lang="fr-FR" sz="2400" b="1" dirty="0" smtClean="0">
                <a:solidFill>
                  <a:srgbClr val="FF0066"/>
                </a:solidFill>
              </a:rPr>
              <a:t> 10</a:t>
            </a:r>
            <a:r>
              <a:rPr lang="fr-FR" sz="2400" b="1" baseline="30000" dirty="0" smtClean="0">
                <a:solidFill>
                  <a:srgbClr val="FF0066"/>
                </a:solidFill>
              </a:rPr>
              <a:t>8</a:t>
            </a:r>
            <a:r>
              <a:rPr lang="fr-FR" sz="2400" b="1" dirty="0" smtClean="0">
                <a:solidFill>
                  <a:srgbClr val="FF0066"/>
                </a:solidFill>
              </a:rPr>
              <a:t>) = 0,333 </a:t>
            </a:r>
            <a:r>
              <a:rPr lang="fr-FR" sz="2400" b="1" dirty="0">
                <a:solidFill>
                  <a:srgbClr val="FF0066"/>
                </a:solidFill>
                <a:sym typeface="Symbol"/>
              </a:rPr>
              <a:t></a:t>
            </a:r>
            <a:r>
              <a:rPr lang="fr-FR" sz="2400" b="1" dirty="0" smtClean="0">
                <a:solidFill>
                  <a:srgbClr val="FF0066"/>
                </a:solidFill>
              </a:rPr>
              <a:t> 10</a:t>
            </a:r>
            <a:r>
              <a:rPr lang="fr-FR" sz="2400" b="1" baseline="30000" dirty="0" smtClean="0">
                <a:solidFill>
                  <a:srgbClr val="FF0066"/>
                </a:solidFill>
              </a:rPr>
              <a:t>-6</a:t>
            </a:r>
            <a:r>
              <a:rPr lang="fr-FR" sz="2400" b="1" dirty="0" smtClean="0">
                <a:solidFill>
                  <a:srgbClr val="FF0066"/>
                </a:solidFill>
              </a:rPr>
              <a:t> s. </a:t>
            </a:r>
            <a:endParaRPr lang="fr-FR" sz="24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380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327484" y="315003"/>
            <a:ext cx="625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432FF"/>
                </a:solidFill>
              </a:rPr>
              <a:t>La canette de Coca-Cola</a:t>
            </a:r>
            <a:endParaRPr lang="fr-FR" sz="3600" b="1" dirty="0">
              <a:solidFill>
                <a:srgbClr val="0432FF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977" y="281339"/>
            <a:ext cx="863005" cy="13569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4691" y="1804645"/>
            <a:ext cx="728736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0" i="0" dirty="0" smtClean="0">
                <a:solidFill>
                  <a:srgbClr val="0432FF"/>
                </a:solidFill>
                <a:effectLst/>
              </a:rPr>
              <a:t>D’après le rapport annuel de 2011 de Coca-Cola Entreprise, 1,7 milliard de canettes de Coca-Cola sont vendues chaque jour dans le monde. </a:t>
            </a:r>
          </a:p>
          <a:p>
            <a:r>
              <a:rPr lang="fr-FR" sz="2800" b="0" i="0" dirty="0" smtClean="0">
                <a:solidFill>
                  <a:srgbClr val="0432FF"/>
                </a:solidFill>
                <a:effectLst/>
              </a:rPr>
              <a:t>Rappelons que c’est le pharmacien John Pemberton qui, en avril 1886 à Atlanta, a inventé la formule de la très populaire boisson. Pour l'anecdote, John Pemberton vendait en pharmacie le Coca-Cola dans des verres, et il vendit la première année 9 verres par jour...! </a:t>
            </a:r>
            <a:endParaRPr lang="fr-FR" sz="2800" dirty="0">
              <a:solidFill>
                <a:srgbClr val="0432FF"/>
              </a:solidFill>
            </a:endParaRPr>
          </a:p>
        </p:txBody>
      </p:sp>
      <p:pic>
        <p:nvPicPr>
          <p:cNvPr id="1026" name="Picture 2" descr="C:\Users\Nadine\Downloads\cocaco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714" y="1875279"/>
            <a:ext cx="38017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996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484" y="145837"/>
            <a:ext cx="10305716" cy="489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  <a:spcAft>
                <a:spcPts val="1200"/>
              </a:spcAft>
            </a:pPr>
            <a:r>
              <a:rPr lang="fr-FR" sz="2400" b="1" dirty="0" smtClean="0">
                <a:solidFill>
                  <a:srgbClr val="0432FF"/>
                </a:solidFill>
              </a:rPr>
              <a:t>D. </a:t>
            </a:r>
            <a:r>
              <a:rPr lang="fr-FR" sz="2400" b="1" dirty="0">
                <a:solidFill>
                  <a:srgbClr val="0432FF"/>
                </a:solidFill>
              </a:rPr>
              <a:t>DES SIGNAUX POUR OBSERVER ET </a:t>
            </a:r>
            <a:r>
              <a:rPr lang="fr-FR" sz="2400" b="1" dirty="0" smtClean="0">
                <a:solidFill>
                  <a:srgbClr val="0432FF"/>
                </a:solidFill>
              </a:rPr>
              <a:t>COMMUNIQUER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6972" y="981910"/>
            <a:ext cx="10357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ea typeface="Calibri" charset="0"/>
              </a:rPr>
              <a:t>Objectif 1. </a:t>
            </a:r>
            <a:r>
              <a:rPr lang="fr-FR" sz="2400" b="1" dirty="0" smtClean="0">
                <a:solidFill>
                  <a:srgbClr val="FF0000"/>
                </a:solidFill>
              </a:rPr>
              <a:t>Caractériser </a:t>
            </a:r>
            <a:r>
              <a:rPr lang="fr-FR" sz="2400" b="1" dirty="0">
                <a:solidFill>
                  <a:srgbClr val="FF0000"/>
                </a:solidFill>
              </a:rPr>
              <a:t>différents types de signaux (lumineux, sonores, radio</a:t>
            </a:r>
            <a:r>
              <a:rPr lang="fr-FR" sz="2400" b="1" dirty="0" smtClean="0">
                <a:solidFill>
                  <a:srgbClr val="FF0000"/>
                </a:solidFill>
              </a:rPr>
              <a:t>...)</a:t>
            </a:r>
            <a:r>
              <a:rPr lang="fr-FR" sz="2400" b="1" dirty="0" smtClean="0">
                <a:solidFill>
                  <a:srgbClr val="FF0000"/>
                </a:solidFill>
                <a:ea typeface="Calibri" charset="0"/>
              </a:rPr>
              <a:t> </a:t>
            </a:r>
            <a:endParaRPr lang="fr-FR" sz="2400" dirty="0">
              <a:solidFill>
                <a:srgbClr val="FF0000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2286437" y="2990334"/>
            <a:ext cx="254000" cy="266700"/>
          </a:xfrm>
          <a:prstGeom prst="straightConnector1">
            <a:avLst/>
          </a:prstGeom>
          <a:ln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324787" y="2907268"/>
            <a:ext cx="96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40 al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392387" y="3673469"/>
            <a:ext cx="6933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39. La canette peut-elle avoir été déposée sur </a:t>
            </a:r>
            <a:r>
              <a:rPr lang="cs-CZ" sz="2400" b="1" dirty="0"/>
              <a:t>LHS </a:t>
            </a:r>
            <a:r>
              <a:rPr lang="cs-CZ" sz="2400" b="1" dirty="0" smtClean="0"/>
              <a:t>1140b </a:t>
            </a:r>
            <a:r>
              <a:rPr lang="fr-FR" sz="2400" b="1" dirty="0" smtClean="0"/>
              <a:t>l’année dernière ?  </a:t>
            </a:r>
            <a:endParaRPr lang="fr-FR" sz="2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34" y="4504466"/>
            <a:ext cx="540232" cy="54023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499" y="2082801"/>
            <a:ext cx="1083146" cy="10922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387" y="1917184"/>
            <a:ext cx="174685" cy="315387"/>
          </a:xfrm>
          <a:prstGeom prst="rect">
            <a:avLst/>
          </a:prstGeom>
        </p:spPr>
      </p:pic>
      <p:cxnSp>
        <p:nvCxnSpPr>
          <p:cNvPr id="9" name="Connecteur droit 8"/>
          <p:cNvCxnSpPr>
            <a:stCxn id="8" idx="1"/>
          </p:cNvCxnSpPr>
          <p:nvPr/>
        </p:nvCxnSpPr>
        <p:spPr>
          <a:xfrm flipH="1">
            <a:off x="961651" y="2074878"/>
            <a:ext cx="2430736" cy="256062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4497199" y="1942043"/>
            <a:ext cx="5046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Aujourd’hui, Jules observe avec son super télescope, une canette qui se trouve sur l’exoplanète </a:t>
            </a:r>
            <a:r>
              <a:rPr lang="cs-CZ" sz="2400" b="1" dirty="0">
                <a:solidFill>
                  <a:schemeClr val="bg2">
                    <a:lumMod val="50000"/>
                  </a:schemeClr>
                </a:solidFill>
              </a:rPr>
              <a:t>LHS </a:t>
            </a:r>
            <a:r>
              <a:rPr lang="cs-CZ" sz="2400" b="1" dirty="0" smtClean="0">
                <a:solidFill>
                  <a:schemeClr val="bg2">
                    <a:lumMod val="50000"/>
                  </a:schemeClr>
                </a:solidFill>
              </a:rPr>
              <a:t>1140b. </a:t>
            </a:r>
            <a:endParaRPr lang="fr-FR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392387" y="3673469"/>
            <a:ext cx="693369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39. </a:t>
            </a:r>
            <a:r>
              <a:rPr lang="fr-FR" sz="2400" b="1" dirty="0" smtClean="0">
                <a:solidFill>
                  <a:srgbClr val="FF0066"/>
                </a:solidFill>
              </a:rPr>
              <a:t>La lumière de la canette met 40 ans pour arriver jusqu’à l’œil de Jules donc elle a été déposée il y a au moins 40 ans.   </a:t>
            </a:r>
            <a:endParaRPr lang="fr-FR" sz="2400" b="1" dirty="0">
              <a:solidFill>
                <a:srgbClr val="FF0066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836" y="4927328"/>
            <a:ext cx="1683428" cy="160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0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484" y="145837"/>
            <a:ext cx="11293642" cy="471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  <a:spcAft>
                <a:spcPts val="1200"/>
              </a:spcAft>
            </a:pPr>
            <a:r>
              <a:rPr lang="fr-FR" sz="2400" b="1" dirty="0" smtClean="0">
                <a:solidFill>
                  <a:srgbClr val="0432FF"/>
                </a:solidFill>
                <a:effectLst/>
                <a:ea typeface="Calibri" charset="0"/>
                <a:cs typeface="Times New Roman" charset="0"/>
              </a:rPr>
              <a:t>A. ORGANISATION ET TRANSFORMATIONS DE LA MATIERE </a:t>
            </a:r>
            <a:endParaRPr lang="fr-FR" sz="2400" dirty="0">
              <a:solidFill>
                <a:srgbClr val="0432FF"/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4484" y="827640"/>
            <a:ext cx="942874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Aft>
                <a:spcPts val="1200"/>
              </a:spcAft>
              <a:tabLst>
                <a:tab pos="139700" algn="l"/>
                <a:tab pos="457200" algn="l"/>
              </a:tabLst>
            </a:pPr>
            <a:r>
              <a:rPr lang="fr-FR" sz="2400" b="1" dirty="0" smtClean="0">
                <a:solidFill>
                  <a:srgbClr val="FF0000"/>
                </a:solidFill>
                <a:effectLst/>
                <a:ea typeface="Calibri" charset="0"/>
                <a:cs typeface="Times New Roman" charset="0"/>
              </a:rPr>
              <a:t>Objectif 1. Décrire la constitution et les états de la matière</a:t>
            </a:r>
            <a:endParaRPr lang="fr-FR" sz="2400" dirty="0">
              <a:solidFill>
                <a:srgbClr val="FF0000"/>
              </a:solidFill>
              <a:effectLst/>
              <a:ea typeface="Calibri" charset="0"/>
              <a:cs typeface="Times New Roman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08" y="1374791"/>
            <a:ext cx="5331196" cy="481900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997580" y="1203341"/>
            <a:ext cx="5757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1. Le Coca-Cola est-il un corps pur ? Justifiez.</a:t>
            </a:r>
            <a:endParaRPr lang="fr-FR" sz="2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997580" y="2028553"/>
            <a:ext cx="5179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2. Quels types de particules y-a-t-il dans le Coca-Cola ? Citez des exemples.</a:t>
            </a:r>
          </a:p>
          <a:p>
            <a:r>
              <a:rPr lang="fr-FR" sz="2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Coup de pouce: </a:t>
            </a:r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l’acide phosphorique conduit l’électricité.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997580" y="3598213"/>
            <a:ext cx="5605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3. Quel type de particule y-a-t-il dans l’emballage (en métal fer ou aluminium) ? 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013345" y="1203341"/>
            <a:ext cx="575727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1. </a:t>
            </a:r>
            <a:r>
              <a:rPr lang="fr-FR" sz="2400" b="1" dirty="0" smtClean="0">
                <a:solidFill>
                  <a:srgbClr val="FF0066"/>
                </a:solidFill>
              </a:rPr>
              <a:t>Mélange : plusieurs espèces chimiques.</a:t>
            </a:r>
          </a:p>
          <a:p>
            <a:pPr marL="457200" indent="-457200">
              <a:buAutoNum type="arabicPeriod"/>
            </a:pPr>
            <a:endParaRPr lang="fr-FR" sz="2400" b="1" dirty="0">
              <a:solidFill>
                <a:srgbClr val="FF0066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998386" y="2041303"/>
            <a:ext cx="517975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2. </a:t>
            </a:r>
            <a:r>
              <a:rPr lang="fr-FR" sz="2400" b="1" dirty="0" smtClean="0">
                <a:solidFill>
                  <a:srgbClr val="FF0066"/>
                </a:solidFill>
              </a:rPr>
              <a:t>Des molécules (eau), des ions (acide phosphorique).</a:t>
            </a:r>
          </a:p>
          <a:p>
            <a:endParaRPr lang="fr-FR" sz="2400" b="1" dirty="0" smtClean="0"/>
          </a:p>
          <a:p>
            <a:endParaRPr lang="fr-FR" sz="2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5997565" y="3596820"/>
            <a:ext cx="59842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3. </a:t>
            </a:r>
            <a:r>
              <a:rPr lang="fr-FR" sz="2400" b="1" dirty="0" smtClean="0">
                <a:solidFill>
                  <a:srgbClr val="FF0066"/>
                </a:solidFill>
              </a:rPr>
              <a:t>Des atomes : un métal est un empilement d’atomes. </a:t>
            </a:r>
            <a:endParaRPr lang="fr-FR" sz="24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472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484" y="145837"/>
            <a:ext cx="11293642" cy="471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  <a:spcAft>
                <a:spcPts val="1200"/>
              </a:spcAft>
            </a:pPr>
            <a:r>
              <a:rPr lang="fr-FR" sz="2400" b="1" dirty="0" smtClean="0">
                <a:solidFill>
                  <a:srgbClr val="0432FF"/>
                </a:solidFill>
                <a:effectLst/>
                <a:ea typeface="Calibri" charset="0"/>
                <a:cs typeface="Times New Roman" charset="0"/>
              </a:rPr>
              <a:t>A. ORGANISATION ET TRANSFORMATIONS DE LA MATIERE </a:t>
            </a:r>
            <a:endParaRPr lang="fr-FR" sz="2400" dirty="0">
              <a:solidFill>
                <a:srgbClr val="0432FF"/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4484" y="827640"/>
            <a:ext cx="942874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Aft>
                <a:spcPts val="1200"/>
              </a:spcAft>
              <a:tabLst>
                <a:tab pos="139700" algn="l"/>
                <a:tab pos="457200" algn="l"/>
              </a:tabLst>
            </a:pPr>
            <a:r>
              <a:rPr lang="fr-FR" sz="2400" b="1" dirty="0" smtClean="0">
                <a:solidFill>
                  <a:srgbClr val="FF0000"/>
                </a:solidFill>
                <a:effectLst/>
                <a:ea typeface="Calibri" charset="0"/>
                <a:cs typeface="Times New Roman" charset="0"/>
              </a:rPr>
              <a:t>Objectif 1. Décrire la constitution et les états de la matière</a:t>
            </a:r>
            <a:endParaRPr lang="fr-FR" sz="2400" dirty="0">
              <a:solidFill>
                <a:srgbClr val="FF0000"/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773874" y="2910321"/>
            <a:ext cx="6074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4. Expliquez le résultat obtenu.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30" y="1605623"/>
            <a:ext cx="4992265" cy="374419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773874" y="4402713"/>
            <a:ext cx="6074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5. La masse de la canette a-t-elle changé? Justifiez.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52845" y="160562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fr-FR" sz="2400" b="1" dirty="0">
                <a:solidFill>
                  <a:schemeClr val="bg2">
                    <a:lumMod val="50000"/>
                  </a:schemeClr>
                </a:solidFill>
              </a:rPr>
              <a:t>On a placé une canette de 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Coca-Cola </a:t>
            </a:r>
            <a:r>
              <a:rPr lang="fr-FR" sz="2400" b="1" dirty="0">
                <a:solidFill>
                  <a:schemeClr val="bg2">
                    <a:lumMod val="50000"/>
                  </a:schemeClr>
                </a:solidFill>
              </a:rPr>
              <a:t>au réfrigérateur toute une nuit 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: voir </a:t>
            </a:r>
            <a:r>
              <a:rPr lang="fr-FR" sz="2400" b="1" dirty="0">
                <a:solidFill>
                  <a:schemeClr val="bg2">
                    <a:lumMod val="50000"/>
                  </a:schemeClr>
                </a:solidFill>
              </a:rPr>
              <a:t>résultat 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ci-contre. </a:t>
            </a:r>
            <a:endParaRPr lang="fr-FR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764470" y="2906273"/>
            <a:ext cx="642753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4. </a:t>
            </a:r>
            <a:r>
              <a:rPr lang="fr-FR" sz="2400" b="1" dirty="0" smtClean="0">
                <a:solidFill>
                  <a:srgbClr val="FF0066"/>
                </a:solidFill>
              </a:rPr>
              <a:t>L’eau contenue dans la boisson s’est solidifiée.</a:t>
            </a:r>
          </a:p>
          <a:p>
            <a:r>
              <a:rPr lang="fr-FR" sz="2400" b="1" dirty="0" smtClean="0">
                <a:solidFill>
                  <a:srgbClr val="FF0066"/>
                </a:solidFill>
              </a:rPr>
              <a:t>Dans le cas de l’eau, le volume augmente lors  de la solidification.</a:t>
            </a:r>
            <a:endParaRPr lang="fr-FR" sz="2400" b="1" dirty="0">
              <a:solidFill>
                <a:srgbClr val="FF0066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768611" y="4436687"/>
            <a:ext cx="601601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5</a:t>
            </a:r>
            <a:r>
              <a:rPr lang="fr-FR" sz="2400" b="1" dirty="0" smtClean="0"/>
              <a:t>. </a:t>
            </a:r>
            <a:r>
              <a:rPr lang="fr-FR" sz="2400" b="1" dirty="0" smtClean="0">
                <a:solidFill>
                  <a:srgbClr val="FF0066"/>
                </a:solidFill>
              </a:rPr>
              <a:t>Lors d’un changement d’état, il y a conservation de la masse donc la masse de la canette n’a pas changé.</a:t>
            </a:r>
            <a:endParaRPr lang="fr-FR" sz="24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22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484" y="145837"/>
            <a:ext cx="11293642" cy="471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  <a:spcAft>
                <a:spcPts val="1200"/>
              </a:spcAft>
            </a:pPr>
            <a:r>
              <a:rPr lang="fr-FR" sz="2400" b="1" dirty="0" smtClean="0">
                <a:solidFill>
                  <a:srgbClr val="0432FF"/>
                </a:solidFill>
                <a:effectLst/>
                <a:ea typeface="Calibri" charset="0"/>
                <a:cs typeface="Times New Roman" charset="0"/>
              </a:rPr>
              <a:t>A. ORGANISATION ET TRANSFORMATIONS DE LA MATIERE </a:t>
            </a:r>
            <a:endParaRPr lang="fr-FR" sz="2400" dirty="0">
              <a:solidFill>
                <a:srgbClr val="0432FF"/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4484" y="827640"/>
            <a:ext cx="942874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Aft>
                <a:spcPts val="1200"/>
              </a:spcAft>
              <a:tabLst>
                <a:tab pos="139700" algn="l"/>
                <a:tab pos="457200" algn="l"/>
              </a:tabLst>
            </a:pPr>
            <a:r>
              <a:rPr lang="fr-FR" sz="2400" b="1" dirty="0" smtClean="0">
                <a:solidFill>
                  <a:srgbClr val="FF0000"/>
                </a:solidFill>
                <a:effectLst/>
                <a:ea typeface="Calibri" charset="0"/>
                <a:cs typeface="Times New Roman" charset="0"/>
              </a:rPr>
              <a:t>Objectif 1. Décrire la constitution et les états de la matière</a:t>
            </a:r>
            <a:endParaRPr lang="fr-FR" sz="2400" dirty="0">
              <a:solidFill>
                <a:srgbClr val="FF0000"/>
              </a:solidFill>
              <a:effectLst/>
              <a:ea typeface="Calibri" charset="0"/>
              <a:cs typeface="Times New Roman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88" y="1348052"/>
            <a:ext cx="4832985" cy="532692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351689" y="4624513"/>
            <a:ext cx="638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5 bis. De quelle espèce chimique s’agit-il ? Justifiez.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1689" y="2548381"/>
            <a:ext cx="6015338" cy="204624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321872" y="1348052"/>
            <a:ext cx="6074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On a réalisé le changement d’état d’un constituant du Coca-Cola : voir résultat ci-contre.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360511" y="4642726"/>
            <a:ext cx="637362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5 bis. </a:t>
            </a:r>
            <a:r>
              <a:rPr lang="fr-FR" sz="2400" b="1" dirty="0" smtClean="0">
                <a:solidFill>
                  <a:srgbClr val="FF0066"/>
                </a:solidFill>
              </a:rPr>
              <a:t>L’espèce chimique est un corps pur car on observe un palier lors de la solidification. </a:t>
            </a:r>
          </a:p>
          <a:p>
            <a:r>
              <a:rPr lang="fr-FR" sz="2400" b="1" dirty="0" smtClean="0">
                <a:solidFill>
                  <a:srgbClr val="FF0066"/>
                </a:solidFill>
              </a:rPr>
              <a:t>Ce corps pur est de l’eau car ce palier est à 0 °C.</a:t>
            </a:r>
            <a:endParaRPr lang="fr-FR" sz="24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11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484" y="145837"/>
            <a:ext cx="11293642" cy="471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  <a:spcAft>
                <a:spcPts val="1200"/>
              </a:spcAft>
            </a:pPr>
            <a:r>
              <a:rPr lang="fr-FR" sz="2400" b="1" dirty="0" smtClean="0">
                <a:solidFill>
                  <a:srgbClr val="0432FF"/>
                </a:solidFill>
                <a:effectLst/>
                <a:ea typeface="Calibri" charset="0"/>
                <a:cs typeface="Times New Roman" charset="0"/>
              </a:rPr>
              <a:t>A. ORGANISATION ET TRANSFORMATIONS DE LA MATIERE </a:t>
            </a:r>
            <a:endParaRPr lang="fr-FR" sz="2400" dirty="0">
              <a:solidFill>
                <a:srgbClr val="0432FF"/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4484" y="827640"/>
            <a:ext cx="942874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Aft>
                <a:spcPts val="1200"/>
              </a:spcAft>
              <a:tabLst>
                <a:tab pos="139700" algn="l"/>
                <a:tab pos="457200" algn="l"/>
              </a:tabLst>
            </a:pPr>
            <a:r>
              <a:rPr lang="fr-FR" sz="2400" b="1" dirty="0" smtClean="0">
                <a:solidFill>
                  <a:srgbClr val="FF0000"/>
                </a:solidFill>
                <a:effectLst/>
                <a:ea typeface="Calibri" charset="0"/>
                <a:cs typeface="Times New Roman" charset="0"/>
              </a:rPr>
              <a:t>Objectif 1. Décrire la constitution et les états de la matière</a:t>
            </a:r>
            <a:endParaRPr lang="fr-FR" sz="2400" dirty="0">
              <a:solidFill>
                <a:srgbClr val="FF0000"/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71795" y="4710252"/>
            <a:ext cx="11195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6. Quel est le solvant du Coca-Cola ? Citez le soluté non cité sur l’emballage.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61" y="1348052"/>
            <a:ext cx="6223000" cy="2413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6806" y="2864722"/>
            <a:ext cx="6562781" cy="179265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71794" y="5651085"/>
            <a:ext cx="10805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7. Peut-on encore dissoudre du sucre dans le Coca-Cola ?  Justifiez.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71794" y="4671008"/>
            <a:ext cx="1119595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6. </a:t>
            </a:r>
            <a:r>
              <a:rPr lang="fr-FR" sz="2400" b="1" dirty="0" smtClean="0">
                <a:solidFill>
                  <a:srgbClr val="FF0066"/>
                </a:solidFill>
              </a:rPr>
              <a:t>Le solvant du Coca-Cola est l’eau.</a:t>
            </a:r>
          </a:p>
          <a:p>
            <a:r>
              <a:rPr lang="fr-FR" sz="2400" b="1" dirty="0" smtClean="0">
                <a:solidFill>
                  <a:srgbClr val="FF0066"/>
                </a:solidFill>
              </a:rPr>
              <a:t>Le soluté non cité sur l’emballage est le dioxyde de carbone. </a:t>
            </a:r>
            <a:endParaRPr lang="fr-FR" sz="2400" b="1" dirty="0">
              <a:solidFill>
                <a:srgbClr val="FF0066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6347" y="5621674"/>
            <a:ext cx="1176468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7. </a:t>
            </a:r>
            <a:r>
              <a:rPr lang="fr-FR" sz="2400" b="1" dirty="0" smtClean="0">
                <a:solidFill>
                  <a:srgbClr val="FF0066"/>
                </a:solidFill>
              </a:rPr>
              <a:t>Dans 100 mL de boisson, il y a 10,6 g de sucre donc 1 L contient 10,6</a:t>
            </a:r>
            <a:r>
              <a:rPr lang="fr-FR" sz="2400" b="1" dirty="0" smtClean="0">
                <a:solidFill>
                  <a:srgbClr val="FF0066"/>
                </a:solidFill>
                <a:sym typeface="Symbol"/>
              </a:rPr>
              <a:t>10 = 106 g de sucre.</a:t>
            </a:r>
          </a:p>
          <a:p>
            <a:r>
              <a:rPr lang="fr-FR" sz="2400" b="1" dirty="0" smtClean="0">
                <a:solidFill>
                  <a:srgbClr val="FF0066"/>
                </a:solidFill>
                <a:sym typeface="Symbol"/>
              </a:rPr>
              <a:t>La solubilité du sucre dans l’eau froide (≈ 1,8 kg/L) est très supérieure à cette valeur donc on pourrait dissoudre davantage de sucre dans le Coca-Cola.</a:t>
            </a:r>
            <a:endParaRPr lang="fr-FR" sz="24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377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484" y="145837"/>
            <a:ext cx="11293642" cy="471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  <a:spcAft>
                <a:spcPts val="1200"/>
              </a:spcAft>
            </a:pPr>
            <a:r>
              <a:rPr lang="fr-FR" sz="2400" b="1" dirty="0" smtClean="0">
                <a:solidFill>
                  <a:srgbClr val="0432FF"/>
                </a:solidFill>
                <a:effectLst/>
                <a:ea typeface="Calibri" charset="0"/>
                <a:cs typeface="Times New Roman" charset="0"/>
              </a:rPr>
              <a:t>A. ORGANISATION ET TRANSFORMATIONS DE LA MATIERE </a:t>
            </a:r>
            <a:endParaRPr lang="fr-FR" sz="2400" dirty="0">
              <a:solidFill>
                <a:srgbClr val="0432FF"/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4484" y="827640"/>
            <a:ext cx="942874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Aft>
                <a:spcPts val="1200"/>
              </a:spcAft>
              <a:tabLst>
                <a:tab pos="139700" algn="l"/>
                <a:tab pos="457200" algn="l"/>
              </a:tabLst>
            </a:pPr>
            <a:r>
              <a:rPr lang="fr-FR" sz="2400" b="1" dirty="0" smtClean="0">
                <a:solidFill>
                  <a:srgbClr val="FF0000"/>
                </a:solidFill>
                <a:effectLst/>
                <a:ea typeface="Calibri" charset="0"/>
                <a:cs typeface="Times New Roman" charset="0"/>
              </a:rPr>
              <a:t>Objectif 1. Décrire la constitution et les états de la matière</a:t>
            </a:r>
            <a:endParaRPr lang="fr-FR" sz="2400" dirty="0">
              <a:solidFill>
                <a:srgbClr val="FF0000"/>
              </a:solidFill>
              <a:effectLst/>
              <a:ea typeface="Calibri" charset="0"/>
              <a:cs typeface="Times New Roman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68" y="1977762"/>
            <a:ext cx="4082902" cy="340241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46568" y="5380180"/>
            <a:ext cx="2753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Une vinaigrette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201354" y="1811185"/>
            <a:ext cx="6074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8. Quelle expérience permet de montrer que le Coca-Cola n’est pas miscible à l’huile ?  Indiquez le résultat attendu.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201353" y="3909803"/>
            <a:ext cx="6074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9. L’emballage en métal (fer ou aluminium) s’oxyde à l’air. Rappelez la composition de l’air.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210456" y="1815201"/>
            <a:ext cx="657926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8</a:t>
            </a:r>
            <a:r>
              <a:rPr lang="fr-FR" sz="2400" b="1" dirty="0" smtClean="0"/>
              <a:t>. </a:t>
            </a:r>
            <a:r>
              <a:rPr lang="fr-FR" sz="2400" b="1" dirty="0" smtClean="0">
                <a:solidFill>
                  <a:srgbClr val="FF0066"/>
                </a:solidFill>
              </a:rPr>
              <a:t>On agite un mélange de Coca-Cola et d’huile, et on constate que le mélange reste hétérogène.</a:t>
            </a:r>
          </a:p>
          <a:p>
            <a:r>
              <a:rPr lang="fr-FR" sz="2400" i="1" dirty="0" smtClean="0">
                <a:solidFill>
                  <a:srgbClr val="FF0066"/>
                </a:solidFill>
              </a:rPr>
              <a:t>(L’huile reste en surface en raison de sa masse volumique plus faible que celle du Coca-Cola.)</a:t>
            </a:r>
            <a:endParaRPr lang="fr-FR" sz="2400" i="1" dirty="0">
              <a:solidFill>
                <a:srgbClr val="FF0066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224971" y="3942530"/>
            <a:ext cx="657926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9. </a:t>
            </a:r>
            <a:r>
              <a:rPr lang="fr-FR" sz="2400" b="1" dirty="0" smtClean="0">
                <a:solidFill>
                  <a:srgbClr val="FF0066"/>
                </a:solidFill>
              </a:rPr>
              <a:t>L’air est un mélange gazeux constitué de diazote (80%) et de dioxygène (20%).</a:t>
            </a:r>
            <a:endParaRPr lang="fr-FR" sz="24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255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484" y="145837"/>
            <a:ext cx="11293642" cy="471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  <a:spcAft>
                <a:spcPts val="1200"/>
              </a:spcAft>
            </a:pPr>
            <a:r>
              <a:rPr lang="fr-FR" sz="2400" b="1" dirty="0" smtClean="0">
                <a:solidFill>
                  <a:srgbClr val="0432FF"/>
                </a:solidFill>
                <a:effectLst/>
                <a:ea typeface="Calibri" charset="0"/>
                <a:cs typeface="Times New Roman" charset="0"/>
              </a:rPr>
              <a:t>A. ORGANISATION ET TRANSFORMATIONS DE LA MATIERE </a:t>
            </a:r>
            <a:endParaRPr lang="fr-FR" sz="2400" dirty="0">
              <a:solidFill>
                <a:srgbClr val="0432FF"/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4484" y="827640"/>
            <a:ext cx="9428748" cy="337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Aft>
                <a:spcPts val="1200"/>
              </a:spcAft>
              <a:tabLst>
                <a:tab pos="139700" algn="l"/>
                <a:tab pos="457200" algn="l"/>
              </a:tabLst>
            </a:pPr>
            <a:r>
              <a:rPr lang="fr-FR" sz="2400" b="1" dirty="0">
                <a:solidFill>
                  <a:srgbClr val="FF0000"/>
                </a:solidFill>
              </a:rPr>
              <a:t>Objectif 2. Décrire et expliquer des transformations chimiques 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095999" y="2929760"/>
            <a:ext cx="5892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10. Citez deux transformations de la matière qui ont eu lieu. Justifiez.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74" y="1729431"/>
            <a:ext cx="5682076" cy="31035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0" y="172943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1" dirty="0">
                <a:solidFill>
                  <a:schemeClr val="bg2">
                    <a:lumMod val="50000"/>
                  </a:schemeClr>
                </a:solidFill>
              </a:rPr>
              <a:t>On fait bouillir du 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Coca-Cola</a:t>
            </a:r>
            <a:r>
              <a:rPr lang="fr-FR" sz="2400" b="1" dirty="0">
                <a:solidFill>
                  <a:schemeClr val="bg2">
                    <a:lumMod val="50000"/>
                  </a:schemeClr>
                </a:solidFill>
              </a:rPr>
              <a:t>. On observe un brouillard au dessus du 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Coca-Cola </a:t>
            </a:r>
            <a:r>
              <a:rPr lang="fr-FR" sz="2400" b="1" dirty="0">
                <a:solidFill>
                  <a:schemeClr val="bg2">
                    <a:lumMod val="50000"/>
                  </a:schemeClr>
                </a:solidFill>
              </a:rPr>
              <a:t>puis on obtient une sorte de caramel. </a:t>
            </a:r>
            <a:endParaRPr lang="fr-FR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086438" y="2954140"/>
            <a:ext cx="6089796" cy="39395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10.</a:t>
            </a:r>
          </a:p>
          <a:p>
            <a:r>
              <a:rPr lang="fr-FR" sz="2400" b="1" u="sng" dirty="0" smtClean="0">
                <a:solidFill>
                  <a:srgbClr val="FF0066"/>
                </a:solidFill>
              </a:rPr>
              <a:t>1</a:t>
            </a:r>
            <a:r>
              <a:rPr lang="fr-FR" sz="2400" b="1" u="sng" baseline="30000" dirty="0" smtClean="0">
                <a:solidFill>
                  <a:srgbClr val="FF0066"/>
                </a:solidFill>
              </a:rPr>
              <a:t>ère</a:t>
            </a:r>
            <a:r>
              <a:rPr lang="fr-FR" sz="2400" b="1" u="sng" dirty="0" smtClean="0">
                <a:solidFill>
                  <a:srgbClr val="FF0066"/>
                </a:solidFill>
              </a:rPr>
              <a:t> transformation de la matière</a:t>
            </a:r>
            <a:r>
              <a:rPr lang="fr-FR" sz="2400" b="1" dirty="0" smtClean="0">
                <a:solidFill>
                  <a:srgbClr val="FF0066"/>
                </a:solidFill>
              </a:rPr>
              <a:t> </a:t>
            </a:r>
          </a:p>
          <a:p>
            <a:r>
              <a:rPr lang="fr-FR" sz="2400" b="1" dirty="0" smtClean="0">
                <a:solidFill>
                  <a:srgbClr val="FF0066"/>
                </a:solidFill>
              </a:rPr>
              <a:t>un changement d’état : la vaporisation de l’eau par ébullition, mise en évidence par la présence d’un brouillard. </a:t>
            </a:r>
          </a:p>
          <a:p>
            <a:endParaRPr lang="fr-FR" sz="1000" b="1" dirty="0" smtClean="0">
              <a:solidFill>
                <a:srgbClr val="FF0066"/>
              </a:solidFill>
            </a:endParaRPr>
          </a:p>
          <a:p>
            <a:r>
              <a:rPr lang="fr-FR" sz="2400" b="1" u="sng" dirty="0" smtClean="0">
                <a:solidFill>
                  <a:srgbClr val="FF0066"/>
                </a:solidFill>
              </a:rPr>
              <a:t>2</a:t>
            </a:r>
            <a:r>
              <a:rPr lang="fr-FR" sz="2400" b="1" u="sng" baseline="30000" dirty="0" smtClean="0">
                <a:solidFill>
                  <a:srgbClr val="FF0066"/>
                </a:solidFill>
              </a:rPr>
              <a:t>ème</a:t>
            </a:r>
            <a:r>
              <a:rPr lang="fr-FR" sz="2400" b="1" u="sng" dirty="0" smtClean="0">
                <a:solidFill>
                  <a:srgbClr val="FF0066"/>
                </a:solidFill>
              </a:rPr>
              <a:t> transformation </a:t>
            </a:r>
            <a:r>
              <a:rPr lang="fr-FR" sz="2400" b="1" u="sng" dirty="0">
                <a:solidFill>
                  <a:srgbClr val="FF0066"/>
                </a:solidFill>
              </a:rPr>
              <a:t>de la </a:t>
            </a:r>
            <a:r>
              <a:rPr lang="fr-FR" sz="2400" b="1" u="sng" dirty="0" smtClean="0">
                <a:solidFill>
                  <a:srgbClr val="FF0066"/>
                </a:solidFill>
              </a:rPr>
              <a:t>matière</a:t>
            </a:r>
            <a:r>
              <a:rPr lang="fr-FR" sz="2400" b="1" dirty="0" smtClean="0">
                <a:solidFill>
                  <a:srgbClr val="FF0066"/>
                </a:solidFill>
              </a:rPr>
              <a:t> </a:t>
            </a:r>
          </a:p>
          <a:p>
            <a:r>
              <a:rPr lang="fr-FR" sz="2400" b="1" dirty="0" smtClean="0">
                <a:solidFill>
                  <a:srgbClr val="FF0066"/>
                </a:solidFill>
              </a:rPr>
              <a:t>une transformation chimique: la décomposition du sucre par la chaleur mise en évidence par la formation d’une espèce chimique nouvelle, le caramel.</a:t>
            </a:r>
            <a:endParaRPr lang="fr-FR" sz="24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673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484" y="145837"/>
            <a:ext cx="11293642" cy="471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  <a:spcAft>
                <a:spcPts val="1200"/>
              </a:spcAft>
            </a:pPr>
            <a:r>
              <a:rPr lang="fr-FR" sz="2400" b="1" dirty="0" smtClean="0">
                <a:solidFill>
                  <a:srgbClr val="0432FF"/>
                </a:solidFill>
                <a:effectLst/>
                <a:ea typeface="Calibri" charset="0"/>
                <a:cs typeface="Times New Roman" charset="0"/>
              </a:rPr>
              <a:t>A. ORGANISATION ET TRANSFORMATIONS DE LA MATIERE </a:t>
            </a:r>
            <a:endParaRPr lang="fr-FR" sz="2400" dirty="0">
              <a:solidFill>
                <a:srgbClr val="0432FF"/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4484" y="827640"/>
            <a:ext cx="9428748" cy="337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Aft>
                <a:spcPts val="1200"/>
              </a:spcAft>
              <a:tabLst>
                <a:tab pos="139700" algn="l"/>
                <a:tab pos="457200" algn="l"/>
              </a:tabLst>
            </a:pPr>
            <a:r>
              <a:rPr lang="fr-FR" sz="2400" b="1" dirty="0">
                <a:solidFill>
                  <a:srgbClr val="FF0000"/>
                </a:solidFill>
              </a:rPr>
              <a:t>Objectif 2. Décrire et expliquer des transformations chimiques 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7511" y="5606126"/>
            <a:ext cx="5061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Modèle de la molécule de sucre (saccharose) dissous dans le Coca-Cola</a:t>
            </a:r>
            <a:endParaRPr lang="fr-FR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5831305" y="1769082"/>
            <a:ext cx="324000" cy="324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330534" y="1631095"/>
            <a:ext cx="428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Modèle d’un atome d’oxygène</a:t>
            </a:r>
            <a:endParaRPr lang="fr-FR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5831305" y="2331417"/>
            <a:ext cx="324000" cy="324000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6330534" y="2277426"/>
            <a:ext cx="4571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Modèle d’un atome de carbone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330534" y="2923757"/>
            <a:ext cx="4571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Modèle d’un atome d’hydrogène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344206" y="3779839"/>
            <a:ext cx="623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11. Donnez la formule chimique du saccharose.</a:t>
            </a:r>
          </a:p>
        </p:txBody>
      </p:sp>
      <p:sp>
        <p:nvSpPr>
          <p:cNvPr id="20" name="Ellipse 19"/>
          <p:cNvSpPr/>
          <p:nvPr/>
        </p:nvSpPr>
        <p:spPr>
          <a:xfrm>
            <a:off x="5886751" y="3052230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5370111" y="3749962"/>
            <a:ext cx="657926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11. </a:t>
            </a:r>
            <a:r>
              <a:rPr lang="fr-FR" sz="2400" b="1" dirty="0" smtClean="0">
                <a:solidFill>
                  <a:srgbClr val="FF0066"/>
                </a:solidFill>
              </a:rPr>
              <a:t>La molécule de saccharose est constituée de</a:t>
            </a:r>
          </a:p>
          <a:p>
            <a:r>
              <a:rPr lang="fr-FR" sz="2400" b="1" dirty="0" smtClean="0">
                <a:solidFill>
                  <a:srgbClr val="FF0066"/>
                </a:solidFill>
              </a:rPr>
              <a:t>12 atomes de carbone, de 22 atomes d’hydrogène et de 11 atomes d’oxygène. Sa formule chimique est </a:t>
            </a:r>
            <a:r>
              <a:rPr lang="fr-FR" sz="2400" b="1" dirty="0" err="1" smtClean="0">
                <a:solidFill>
                  <a:srgbClr val="FF0066"/>
                </a:solidFill>
              </a:rPr>
              <a:t>C</a:t>
            </a:r>
            <a:r>
              <a:rPr lang="fr-FR" sz="2400" b="1" baseline="-25000" dirty="0" err="1" smtClean="0">
                <a:solidFill>
                  <a:srgbClr val="FF0066"/>
                </a:solidFill>
              </a:rPr>
              <a:t>12</a:t>
            </a:r>
            <a:r>
              <a:rPr lang="fr-FR" sz="2400" b="1" dirty="0" err="1" smtClean="0">
                <a:solidFill>
                  <a:srgbClr val="FF0066"/>
                </a:solidFill>
              </a:rPr>
              <a:t>H</a:t>
            </a:r>
            <a:r>
              <a:rPr lang="fr-FR" sz="2400" b="1" baseline="-25000" dirty="0" err="1" smtClean="0">
                <a:solidFill>
                  <a:srgbClr val="FF0066"/>
                </a:solidFill>
              </a:rPr>
              <a:t>22</a:t>
            </a:r>
            <a:r>
              <a:rPr lang="fr-FR" sz="2400" b="1" dirty="0" err="1" smtClean="0">
                <a:solidFill>
                  <a:srgbClr val="FF0066"/>
                </a:solidFill>
              </a:rPr>
              <a:t>O</a:t>
            </a:r>
            <a:r>
              <a:rPr lang="fr-FR" sz="2400" b="1" baseline="-25000" dirty="0" err="1" smtClean="0">
                <a:solidFill>
                  <a:srgbClr val="FF0066"/>
                </a:solidFill>
              </a:rPr>
              <a:t>11</a:t>
            </a:r>
            <a:r>
              <a:rPr lang="fr-FR" sz="2400" b="1" dirty="0" smtClean="0">
                <a:solidFill>
                  <a:srgbClr val="FF0066"/>
                </a:solidFill>
              </a:rPr>
              <a:t>.</a:t>
            </a:r>
            <a:endParaRPr lang="fr-FR" sz="2400" b="1" baseline="-25000" dirty="0">
              <a:solidFill>
                <a:srgbClr val="FF0066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8598" y="735995"/>
            <a:ext cx="4198842" cy="531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4533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2302</Words>
  <Application>Microsoft Office PowerPoint</Application>
  <PresentationFormat>Personnalisé</PresentationFormat>
  <Paragraphs>189</Paragraphs>
  <Slides>20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CG54 CG54</cp:lastModifiedBy>
  <cp:revision>105</cp:revision>
  <dcterms:created xsi:type="dcterms:W3CDTF">2017-06-21T15:49:33Z</dcterms:created>
  <dcterms:modified xsi:type="dcterms:W3CDTF">2017-06-26T08:19:47Z</dcterms:modified>
</cp:coreProperties>
</file>