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Cahier%20des%20Charges.pdf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Projet%20Cyber%20caf&#233;.mpp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Cahier%20des%20Charges.pdf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Projet%20Cyber%20caf&#233;.mp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198D5-58C4-48CA-9695-B906A621E61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E4C78CA-2B9B-411B-8F3F-95E3A967E0CC}">
      <dgm:prSet phldrT="[Texte]"/>
      <dgm:spPr/>
      <dgm:t>
        <a:bodyPr/>
        <a:lstStyle/>
        <a:p>
          <a:r>
            <a:rPr lang="fr-FR" dirty="0">
              <a:hlinkClick xmlns:r="http://schemas.openxmlformats.org/officeDocument/2006/relationships" r:id="rId1" action="ppaction://hlinkfile"/>
            </a:rPr>
            <a:t>PDF</a:t>
          </a:r>
          <a:endParaRPr lang="fr-FR" dirty="0"/>
        </a:p>
      </dgm:t>
    </dgm:pt>
    <dgm:pt modelId="{86369FA6-AB09-4DA8-A756-541B405DFFC9}" type="parTrans" cxnId="{9FC3E9BE-4596-4B5D-B89B-07D15875394A}">
      <dgm:prSet/>
      <dgm:spPr/>
      <dgm:t>
        <a:bodyPr/>
        <a:lstStyle/>
        <a:p>
          <a:endParaRPr lang="fr-FR"/>
        </a:p>
      </dgm:t>
    </dgm:pt>
    <dgm:pt modelId="{E321585C-0A64-4BFA-9055-F6CEC71A8833}" type="sibTrans" cxnId="{9FC3E9BE-4596-4B5D-B89B-07D15875394A}">
      <dgm:prSet/>
      <dgm:spPr/>
      <dgm:t>
        <a:bodyPr/>
        <a:lstStyle/>
        <a:p>
          <a:endParaRPr lang="fr-FR"/>
        </a:p>
      </dgm:t>
    </dgm:pt>
    <dgm:pt modelId="{8B145C6E-EAEC-4D58-B0A7-DB7C0C2620BB}" type="pres">
      <dgm:prSet presAssocID="{BD1198D5-58C4-48CA-9695-B906A621E616}" presName="diagram" presStyleCnt="0">
        <dgm:presLayoutVars>
          <dgm:dir/>
          <dgm:resizeHandles val="exact"/>
        </dgm:presLayoutVars>
      </dgm:prSet>
      <dgm:spPr/>
    </dgm:pt>
    <dgm:pt modelId="{BCE6336C-DDCF-4A7C-B8C6-21370368FCBA}" type="pres">
      <dgm:prSet presAssocID="{9E4C78CA-2B9B-411B-8F3F-95E3A967E0CC}" presName="node" presStyleLbl="node1" presStyleIdx="0" presStyleCnt="1">
        <dgm:presLayoutVars>
          <dgm:bulletEnabled val="1"/>
        </dgm:presLayoutVars>
      </dgm:prSet>
      <dgm:spPr/>
    </dgm:pt>
  </dgm:ptLst>
  <dgm:cxnLst>
    <dgm:cxn modelId="{40581D7F-1037-4A14-B25D-F20DFA733648}" type="presOf" srcId="{9E4C78CA-2B9B-411B-8F3F-95E3A967E0CC}" destId="{BCE6336C-DDCF-4A7C-B8C6-21370368FCBA}" srcOrd="0" destOrd="0" presId="urn:microsoft.com/office/officeart/2005/8/layout/default"/>
    <dgm:cxn modelId="{8AD28F3D-DC07-49DA-80A9-4F7234327E38}" type="presOf" srcId="{BD1198D5-58C4-48CA-9695-B906A621E616}" destId="{8B145C6E-EAEC-4D58-B0A7-DB7C0C2620BB}" srcOrd="0" destOrd="0" presId="urn:microsoft.com/office/officeart/2005/8/layout/default"/>
    <dgm:cxn modelId="{9FC3E9BE-4596-4B5D-B89B-07D15875394A}" srcId="{BD1198D5-58C4-48CA-9695-B906A621E616}" destId="{9E4C78CA-2B9B-411B-8F3F-95E3A967E0CC}" srcOrd="0" destOrd="0" parTransId="{86369FA6-AB09-4DA8-A756-541B405DFFC9}" sibTransId="{E321585C-0A64-4BFA-9055-F6CEC71A8833}"/>
    <dgm:cxn modelId="{429FBEC0-2210-492E-B6AE-596B5A050DEB}" type="presParOf" srcId="{8B145C6E-EAEC-4D58-B0A7-DB7C0C2620BB}" destId="{BCE6336C-DDCF-4A7C-B8C6-21370368FCB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37FC4-0A38-438F-9801-737C6BAA11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203E7C6-C895-47AE-AD98-F2F15F4EA755}">
      <dgm:prSet phldrT="[Texte]"/>
      <dgm:spPr/>
      <dgm:t>
        <a:bodyPr/>
        <a:lstStyle/>
        <a:p>
          <a:r>
            <a:rPr lang="fr-FR" dirty="0">
              <a:hlinkClick xmlns:r="http://schemas.openxmlformats.org/officeDocument/2006/relationships" r:id="rId1" action="ppaction://hlinkfile"/>
            </a:rPr>
            <a:t>Project</a:t>
          </a:r>
          <a:endParaRPr lang="fr-FR" dirty="0"/>
        </a:p>
      </dgm:t>
    </dgm:pt>
    <dgm:pt modelId="{A294FDDC-DF6E-48EF-B3E7-6ADC7CE652C1}" type="parTrans" cxnId="{D607B3A4-7978-41FE-AC2F-F2806C9EEFF1}">
      <dgm:prSet/>
      <dgm:spPr/>
      <dgm:t>
        <a:bodyPr/>
        <a:lstStyle/>
        <a:p>
          <a:endParaRPr lang="fr-FR"/>
        </a:p>
      </dgm:t>
    </dgm:pt>
    <dgm:pt modelId="{DFC3315E-CD40-430B-B791-B143BA2D92DE}" type="sibTrans" cxnId="{D607B3A4-7978-41FE-AC2F-F2806C9EEFF1}">
      <dgm:prSet/>
      <dgm:spPr/>
      <dgm:t>
        <a:bodyPr/>
        <a:lstStyle/>
        <a:p>
          <a:endParaRPr lang="fr-FR"/>
        </a:p>
      </dgm:t>
    </dgm:pt>
    <dgm:pt modelId="{05B4ED53-1E76-4F93-9957-4D3AC089D8DA}" type="pres">
      <dgm:prSet presAssocID="{14537FC4-0A38-438F-9801-737C6BAA1122}" presName="diagram" presStyleCnt="0">
        <dgm:presLayoutVars>
          <dgm:dir/>
          <dgm:resizeHandles val="exact"/>
        </dgm:presLayoutVars>
      </dgm:prSet>
      <dgm:spPr/>
    </dgm:pt>
    <dgm:pt modelId="{1D0E680A-63EB-499A-BA68-844764370947}" type="pres">
      <dgm:prSet presAssocID="{0203E7C6-C895-47AE-AD98-F2F15F4EA755}" presName="node" presStyleLbl="node1" presStyleIdx="0" presStyleCnt="1">
        <dgm:presLayoutVars>
          <dgm:bulletEnabled val="1"/>
        </dgm:presLayoutVars>
      </dgm:prSet>
      <dgm:spPr/>
    </dgm:pt>
  </dgm:ptLst>
  <dgm:cxnLst>
    <dgm:cxn modelId="{E3135543-788E-4387-A89C-36EE97960E32}" type="presOf" srcId="{0203E7C6-C895-47AE-AD98-F2F15F4EA755}" destId="{1D0E680A-63EB-499A-BA68-844764370947}" srcOrd="0" destOrd="0" presId="urn:microsoft.com/office/officeart/2005/8/layout/default"/>
    <dgm:cxn modelId="{D607B3A4-7978-41FE-AC2F-F2806C9EEFF1}" srcId="{14537FC4-0A38-438F-9801-737C6BAA1122}" destId="{0203E7C6-C895-47AE-AD98-F2F15F4EA755}" srcOrd="0" destOrd="0" parTransId="{A294FDDC-DF6E-48EF-B3E7-6ADC7CE652C1}" sibTransId="{DFC3315E-CD40-430B-B791-B143BA2D92DE}"/>
    <dgm:cxn modelId="{D5DCFEC5-2967-4F2D-9B22-00F74984CD20}" type="presOf" srcId="{14537FC4-0A38-438F-9801-737C6BAA1122}" destId="{05B4ED53-1E76-4F93-9957-4D3AC089D8DA}" srcOrd="0" destOrd="0" presId="urn:microsoft.com/office/officeart/2005/8/layout/default"/>
    <dgm:cxn modelId="{96ADE9DF-E15D-4C5F-BDFA-8856EE4E8665}" type="presParOf" srcId="{05B4ED53-1E76-4F93-9957-4D3AC089D8DA}" destId="{1D0E680A-63EB-499A-BA68-84476437094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6336C-DDCF-4A7C-B8C6-21370368FCBA}">
      <dsp:nvSpPr>
        <dsp:cNvPr id="0" name=""/>
        <dsp:cNvSpPr/>
      </dsp:nvSpPr>
      <dsp:spPr>
        <a:xfrm>
          <a:off x="515405" y="251"/>
          <a:ext cx="729907" cy="4379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hlinkClick xmlns:r="http://schemas.openxmlformats.org/officeDocument/2006/relationships" r:id="rId1" action="ppaction://hlinkfile"/>
            </a:rPr>
            <a:t>PDF</a:t>
          </a:r>
          <a:endParaRPr lang="fr-FR" sz="2000" kern="1200" dirty="0"/>
        </a:p>
      </dsp:txBody>
      <dsp:txXfrm>
        <a:off x="515405" y="251"/>
        <a:ext cx="729907" cy="437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E680A-63EB-499A-BA68-844764370947}">
      <dsp:nvSpPr>
        <dsp:cNvPr id="0" name=""/>
        <dsp:cNvSpPr/>
      </dsp:nvSpPr>
      <dsp:spPr>
        <a:xfrm>
          <a:off x="0" y="3770"/>
          <a:ext cx="1150070" cy="690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hlinkClick xmlns:r="http://schemas.openxmlformats.org/officeDocument/2006/relationships" r:id="rId1" action="ppaction://hlinkfile"/>
            </a:rPr>
            <a:t>Project</a:t>
          </a:r>
          <a:endParaRPr lang="fr-FR" sz="2500" kern="1200" dirty="0"/>
        </a:p>
      </dsp:txBody>
      <dsp:txXfrm>
        <a:off x="0" y="3770"/>
        <a:ext cx="1150070" cy="690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99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7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01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48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11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35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7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8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4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5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65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4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143" y="1247931"/>
            <a:ext cx="2278145" cy="19834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3425" y="122163"/>
            <a:ext cx="9448800" cy="1929609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</a:t>
            </a:r>
            <a:r>
              <a:rPr lang="fr-FR" dirty="0"/>
              <a:t> </a:t>
            </a:r>
            <a:r>
              <a:rPr lang="fr-FR" b="1" dirty="0"/>
              <a:t>Cyber</a:t>
            </a:r>
            <a:r>
              <a:rPr lang="fr-FR" dirty="0"/>
              <a:t> </a:t>
            </a:r>
            <a:r>
              <a:rPr lang="fr-FR" b="1" dirty="0"/>
              <a:t>café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03543" y="4253457"/>
            <a:ext cx="6515492" cy="563640"/>
          </a:xfrm>
        </p:spPr>
        <p:txBody>
          <a:bodyPr>
            <a:normAutofit/>
          </a:bodyPr>
          <a:lstStyle/>
          <a:p>
            <a:r>
              <a:rPr lang="fr-FR" u="sng" dirty="0"/>
              <a:t>Antoine</a:t>
            </a:r>
            <a:r>
              <a:rPr lang="fr-FR" dirty="0"/>
              <a:t>	</a:t>
            </a:r>
            <a:r>
              <a:rPr lang="fr-FR" u="sng" dirty="0"/>
              <a:t>Farid</a:t>
            </a:r>
            <a:r>
              <a:rPr lang="fr-FR" dirty="0"/>
              <a:t>	</a:t>
            </a:r>
            <a:r>
              <a:rPr lang="fr-FR" u="sng" dirty="0"/>
              <a:t>Antoine</a:t>
            </a:r>
            <a:r>
              <a:rPr lang="fr-FR" dirty="0"/>
              <a:t>	</a:t>
            </a:r>
            <a:r>
              <a:rPr lang="fr-FR" u="sng" dirty="0"/>
              <a:t>Adrien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72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Etapes de réalisation 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>Configuration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Placement des prix des types de consommation détail des tarifs : </a:t>
            </a:r>
          </a:p>
          <a:p>
            <a:pPr lvl="1"/>
            <a:r>
              <a:rPr lang="fr-FR" b="1" dirty="0"/>
              <a:t>Pro</a:t>
            </a:r>
          </a:p>
          <a:p>
            <a:pPr lvl="1"/>
            <a:r>
              <a:rPr lang="fr-FR" b="1" dirty="0"/>
              <a:t>Premium</a:t>
            </a:r>
          </a:p>
          <a:p>
            <a:pPr lvl="1"/>
            <a:r>
              <a:rPr lang="fr-FR" b="1" dirty="0"/>
              <a:t>simple</a:t>
            </a:r>
          </a:p>
          <a:p>
            <a:pPr lvl="1"/>
            <a:r>
              <a:rPr lang="fr-FR" dirty="0"/>
              <a:t>Lien WordPress:</a:t>
            </a:r>
          </a:p>
          <a:p>
            <a:pPr lvl="2"/>
            <a:r>
              <a:rPr lang="fr-FR" dirty="0"/>
              <a:t>https://cybercafinsta.wordpress.com/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22226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Documentation livrables :</a:t>
            </a:r>
            <a:br>
              <a:rPr lang="fr-FR" u="sng" dirty="0"/>
            </a:br>
            <a:r>
              <a:rPr lang="fr-FR" dirty="0"/>
              <a:t>Technique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8054" y="1952368"/>
            <a:ext cx="9736799" cy="1844935"/>
          </a:xfrm>
        </p:spPr>
        <p:txBody>
          <a:bodyPr>
            <a:normAutofit/>
          </a:bodyPr>
          <a:lstStyle/>
          <a:p>
            <a:r>
              <a:rPr lang="fr-FR" dirty="0"/>
              <a:t>Livret d’installation  des ordinateurs (10 </a:t>
            </a:r>
            <a:r>
              <a:rPr lang="fr-FR" dirty="0" err="1"/>
              <a:t>Vostro</a:t>
            </a:r>
            <a:r>
              <a:rPr lang="fr-FR" dirty="0"/>
              <a:t> 3252)</a:t>
            </a:r>
          </a:p>
          <a:p>
            <a:r>
              <a:rPr lang="fr-FR" dirty="0"/>
              <a:t>Livret d’installation logiciel </a:t>
            </a:r>
            <a:r>
              <a:rPr lang="fr-FR" dirty="0" err="1"/>
              <a:t>cybercafepro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43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juridique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9789" y="2011018"/>
            <a:ext cx="8625676" cy="4248379"/>
          </a:xfrm>
        </p:spPr>
        <p:txBody>
          <a:bodyPr>
            <a:normAutofit/>
          </a:bodyPr>
          <a:lstStyle/>
          <a:p>
            <a:r>
              <a:rPr lang="fr-FR" dirty="0"/>
              <a:t>Etre majeur capable,</a:t>
            </a:r>
          </a:p>
          <a:p>
            <a:r>
              <a:rPr lang="fr-FR" dirty="0"/>
              <a:t>Ne pas avoir fait l'objet d'une condamnation pour crime de droit commun ou pour l'un des délits prévus en matière de proxénétisme (la condamnation à l'une de ces infractions entraine l'interdiction définitive d'exercer l'activité),</a:t>
            </a:r>
          </a:p>
          <a:p>
            <a:r>
              <a:rPr lang="fr-FR" dirty="0"/>
              <a:t>Ne pas avoir fait l'objet d'une condamnation.</a:t>
            </a:r>
          </a:p>
          <a:p>
            <a:r>
              <a:rPr lang="fr-FR" dirty="0"/>
              <a:t>La personne qui désire ouvrir un débit de boissons doit être soit française, soit ressortissante :</a:t>
            </a:r>
          </a:p>
          <a:p>
            <a:r>
              <a:rPr lang="fr-FR" dirty="0"/>
              <a:t>- D'un état membre de l'Espace économique européen (pays de l'Union européenne, l'Islande, la Norvège et le Liechtenstein)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200561" y="2271860"/>
            <a:ext cx="249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Obligation de tenir un registre client</a:t>
            </a:r>
          </a:p>
          <a:p>
            <a:r>
              <a:rPr lang="fr-FR" dirty="0"/>
              <a:t>- Mineur accompagné d’un adulte</a:t>
            </a:r>
          </a:p>
        </p:txBody>
      </p:sp>
    </p:spTree>
    <p:extLst>
      <p:ext uri="{BB962C8B-B14F-4D97-AF65-F5344CB8AC3E}">
        <p14:creationId xmlns:p14="http://schemas.microsoft.com/office/powerpoint/2010/main" val="324738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8" y="2006305"/>
            <a:ext cx="9603275" cy="3450613"/>
          </a:xfrm>
        </p:spPr>
        <p:txBody>
          <a:bodyPr/>
          <a:lstStyle/>
          <a:p>
            <a:r>
              <a:rPr lang="fr-FR" dirty="0"/>
              <a:t>Cela nous a permis de faire une recherche détaillée sur ce genre d’entreprise</a:t>
            </a:r>
          </a:p>
          <a:p>
            <a:r>
              <a:rPr lang="fr-FR" dirty="0"/>
              <a:t>D’expérimenter le travail en groupe </a:t>
            </a:r>
          </a:p>
          <a:p>
            <a:r>
              <a:rPr lang="fr-FR" dirty="0"/>
              <a:t>D’utiliser des logiciel comme Visio et Project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142" y="3473498"/>
            <a:ext cx="2278145" cy="198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</a:p>
        </p:txBody>
      </p:sp>
      <p:pic>
        <p:nvPicPr>
          <p:cNvPr id="2050" name="Picture 2" descr="wikiHo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237099"/>
            <a:ext cx="3086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41" y="1684649"/>
            <a:ext cx="876574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s Greffes des Tribunaux de Comme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73" y="4007765"/>
            <a:ext cx="28003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51" y="3333948"/>
            <a:ext cx="2278497" cy="22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352" y="2226799"/>
            <a:ext cx="285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2104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2559" y="836090"/>
            <a:ext cx="4041312" cy="1049235"/>
          </a:xfrm>
        </p:spPr>
        <p:txBody>
          <a:bodyPr/>
          <a:lstStyle/>
          <a:p>
            <a:pPr algn="ctr"/>
            <a:r>
              <a:rPr lang="fr-FR" dirty="0"/>
              <a:t>Sommaire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3132" y="2245910"/>
            <a:ext cx="2960165" cy="1786395"/>
          </a:xfrm>
        </p:spPr>
        <p:txBody>
          <a:bodyPr/>
          <a:lstStyle/>
          <a:p>
            <a:r>
              <a:rPr lang="fr-FR" u="sng" dirty="0"/>
              <a:t>Etapes de réalisation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Installation</a:t>
            </a:r>
          </a:p>
          <a:p>
            <a:pPr lvl="1"/>
            <a:r>
              <a:rPr lang="fr-FR" dirty="0"/>
              <a:t>Configuration</a:t>
            </a:r>
          </a:p>
          <a:p>
            <a:pPr lvl="1"/>
            <a:r>
              <a:rPr lang="fr-FR" dirty="0"/>
              <a:t>lancement / ouverture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24794" y="1885326"/>
            <a:ext cx="2960165" cy="2978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Organisation :</a:t>
            </a:r>
          </a:p>
          <a:p>
            <a:pPr lvl="1"/>
            <a:r>
              <a:rPr lang="fr-FR" dirty="0"/>
              <a:t>Identité de l’entreprise</a:t>
            </a:r>
          </a:p>
          <a:p>
            <a:pPr lvl="1"/>
            <a:r>
              <a:rPr lang="fr-FR" dirty="0"/>
              <a:t>Cahier des charges </a:t>
            </a:r>
          </a:p>
          <a:p>
            <a:pPr lvl="1"/>
            <a:r>
              <a:rPr lang="fr-FR" dirty="0"/>
              <a:t>Solution retenue</a:t>
            </a:r>
          </a:p>
          <a:p>
            <a:pPr lvl="1"/>
            <a:r>
              <a:rPr lang="fr-FR" dirty="0"/>
              <a:t>Schéma réseau</a:t>
            </a:r>
          </a:p>
          <a:p>
            <a:pPr lvl="1"/>
            <a:r>
              <a:rPr lang="fr-FR" dirty="0"/>
              <a:t>Diagramme de Gant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384959" y="1885327"/>
            <a:ext cx="2960165" cy="2507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042708" y="1885326"/>
            <a:ext cx="3071644" cy="2903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Documentation livrables :</a:t>
            </a:r>
          </a:p>
          <a:p>
            <a:pPr lvl="1"/>
            <a:r>
              <a:rPr lang="fr-FR" dirty="0"/>
              <a:t>Technique </a:t>
            </a:r>
          </a:p>
          <a:p>
            <a:pPr lvl="1"/>
            <a:r>
              <a:rPr lang="fr-FR" dirty="0"/>
              <a:t>Incident rencontrés</a:t>
            </a:r>
          </a:p>
          <a:p>
            <a:pPr lvl="1"/>
            <a:endParaRPr lang="fr-FR" dirty="0"/>
          </a:p>
          <a:p>
            <a:r>
              <a:rPr lang="fr-FR" dirty="0"/>
              <a:t>Etude juridique</a:t>
            </a:r>
          </a:p>
          <a:p>
            <a:r>
              <a:rPr lang="fr-FR" dirty="0"/>
              <a:t> Conclusion </a:t>
            </a:r>
          </a:p>
        </p:txBody>
      </p:sp>
    </p:spTree>
    <p:extLst>
      <p:ext uri="{BB962C8B-B14F-4D97-AF65-F5344CB8AC3E}">
        <p14:creationId xmlns:p14="http://schemas.microsoft.com/office/powerpoint/2010/main" val="30243494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Organisation :</a:t>
            </a:r>
            <a:br>
              <a:rPr lang="fr-FR" u="sng" dirty="0"/>
            </a:br>
            <a:r>
              <a:rPr lang="fr-FR" dirty="0"/>
              <a:t>Identité de l’entreprise</a:t>
            </a:r>
            <a:br>
              <a:rPr lang="fr-FR" dirty="0"/>
            </a:br>
            <a:br>
              <a:rPr lang="fr-FR" u="sng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315" y="1987451"/>
            <a:ext cx="5891901" cy="3951435"/>
          </a:xfrm>
        </p:spPr>
        <p:txBody>
          <a:bodyPr>
            <a:normAutofit/>
          </a:bodyPr>
          <a:lstStyle/>
          <a:p>
            <a:r>
              <a:rPr lang="fr-FR" dirty="0"/>
              <a:t>Nom : </a:t>
            </a:r>
            <a:r>
              <a:rPr lang="fr-FR" dirty="0" err="1"/>
              <a:t>Cybparis</a:t>
            </a:r>
            <a:endParaRPr lang="fr-FR" dirty="0"/>
          </a:p>
          <a:p>
            <a:r>
              <a:rPr lang="fr-FR" dirty="0"/>
              <a:t>Finalité : Entreprise à but lucratif, et de ce pérenniser</a:t>
            </a:r>
          </a:p>
          <a:p>
            <a:r>
              <a:rPr lang="fr-FR" dirty="0"/>
              <a:t>Statut juridique : SA (société anonyme) </a:t>
            </a:r>
          </a:p>
          <a:p>
            <a:r>
              <a:rPr lang="fr-FR" dirty="0"/>
              <a:t>Localisation : Paris </a:t>
            </a:r>
          </a:p>
          <a:p>
            <a:r>
              <a:rPr lang="fr-FR" dirty="0"/>
              <a:t>Ressource : </a:t>
            </a:r>
          </a:p>
          <a:p>
            <a:pPr lvl="1"/>
            <a:r>
              <a:rPr lang="fr-FR" dirty="0"/>
              <a:t>Humaine: 2 associé</a:t>
            </a:r>
          </a:p>
          <a:p>
            <a:pPr lvl="1"/>
            <a:r>
              <a:rPr lang="fr-FR" dirty="0"/>
              <a:t>Matériel: locaux 100m² </a:t>
            </a:r>
          </a:p>
          <a:p>
            <a:pPr lvl="1"/>
            <a:r>
              <a:rPr lang="fr-FR" dirty="0"/>
              <a:t>Financière: Imprécise</a:t>
            </a:r>
          </a:p>
          <a:p>
            <a:pPr lvl="1"/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885319" y="1985846"/>
            <a:ext cx="6306681" cy="3066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Secteur d’activité : Débits de boissons, cafés, Bars à thème et cybercafés </a:t>
            </a:r>
          </a:p>
          <a:p>
            <a:pPr lvl="1"/>
            <a:r>
              <a:rPr lang="fr-FR" dirty="0"/>
              <a:t>Objectifs :</a:t>
            </a:r>
          </a:p>
          <a:p>
            <a:pPr lvl="2"/>
            <a:r>
              <a:rPr lang="fr-FR" dirty="0"/>
              <a:t>Proposer un service de proximité de jour comme de nuit basé sur les services « technologique »</a:t>
            </a:r>
          </a:p>
          <a:p>
            <a:pPr lvl="2"/>
            <a:r>
              <a:rPr lang="fr-FR" dirty="0"/>
              <a:t>Accessibilité pour tous</a:t>
            </a:r>
          </a:p>
          <a:p>
            <a:pPr lvl="2"/>
            <a:r>
              <a:rPr lang="fr-FR" dirty="0"/>
              <a:t>Démarche tourné vers le respect de l’environnement 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4248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Organisation :</a:t>
            </a:r>
            <a:br>
              <a:rPr lang="fr-FR" u="sng" dirty="0"/>
            </a:br>
            <a:r>
              <a:rPr lang="fr-FR" dirty="0"/>
              <a:t>Cahier des charges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668" y="1956984"/>
            <a:ext cx="4223357" cy="2978871"/>
          </a:xfrm>
        </p:spPr>
        <p:txBody>
          <a:bodyPr>
            <a:normAutofit/>
          </a:bodyPr>
          <a:lstStyle/>
          <a:p>
            <a:r>
              <a:rPr lang="fr-FR" b="1" dirty="0"/>
              <a:t>I.  Présentation du Projet</a:t>
            </a:r>
            <a:endParaRPr lang="fr-FR" dirty="0"/>
          </a:p>
          <a:p>
            <a:pPr lvl="1"/>
            <a:r>
              <a:rPr lang="fr-FR" dirty="0"/>
              <a:t> 1. Contexte du Projet</a:t>
            </a:r>
          </a:p>
          <a:p>
            <a:pPr lvl="1"/>
            <a:r>
              <a:rPr lang="fr-FR" dirty="0"/>
              <a:t> 2. Offres commerciales et services proposés</a:t>
            </a:r>
          </a:p>
          <a:p>
            <a:pPr lvl="1"/>
            <a:r>
              <a:rPr lang="fr-FR" dirty="0"/>
              <a:t> 3. Site Internet</a:t>
            </a:r>
          </a:p>
          <a:p>
            <a:pPr lvl="1"/>
            <a:r>
              <a:rPr lang="fr-FR" dirty="0"/>
              <a:t>4. Logo </a:t>
            </a:r>
          </a:p>
          <a:p>
            <a:pPr lvl="1"/>
            <a:r>
              <a:rPr lang="fr-FR" dirty="0"/>
              <a:t>5. Acteurs du projet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053484" y="1952734"/>
            <a:ext cx="4072528" cy="3930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III. Spécifications techniques</a:t>
            </a:r>
            <a:endParaRPr lang="fr-FR" dirty="0"/>
          </a:p>
          <a:p>
            <a:pPr lvl="1"/>
            <a:r>
              <a:rPr lang="fr-FR" dirty="0"/>
              <a:t>1. Matériels</a:t>
            </a:r>
          </a:p>
          <a:p>
            <a:pPr lvl="1"/>
            <a:r>
              <a:rPr lang="fr-FR" dirty="0"/>
              <a:t>2. Optimisation </a:t>
            </a:r>
          </a:p>
          <a:p>
            <a:pPr lvl="1"/>
            <a:r>
              <a:rPr lang="fr-FR" dirty="0"/>
              <a:t>3. Développement</a:t>
            </a:r>
          </a:p>
          <a:p>
            <a:pPr lvl="1"/>
            <a:r>
              <a:rPr lang="fr-FR" dirty="0"/>
              <a:t> </a:t>
            </a:r>
          </a:p>
          <a:p>
            <a:pPr lvl="1"/>
            <a:r>
              <a:rPr lang="fr-FR" b="1" dirty="0"/>
              <a:t>IV. Délais et Budget</a:t>
            </a:r>
            <a:endParaRPr lang="fr-FR" dirty="0"/>
          </a:p>
          <a:p>
            <a:pPr lvl="1"/>
            <a:r>
              <a:rPr lang="fr-FR" dirty="0"/>
              <a:t>1. Livraison du projet </a:t>
            </a:r>
          </a:p>
          <a:p>
            <a:pPr lvl="1"/>
            <a:r>
              <a:rPr lang="fr-FR" dirty="0"/>
              <a:t>2. Budget</a:t>
            </a:r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046944" y="1952734"/>
            <a:ext cx="4072528" cy="1866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II. Orientations Stratégiques </a:t>
            </a:r>
            <a:endParaRPr lang="fr-FR" dirty="0"/>
          </a:p>
          <a:p>
            <a:pPr lvl="1"/>
            <a:r>
              <a:rPr lang="fr-FR" dirty="0"/>
              <a:t>1. Public ciblé </a:t>
            </a:r>
          </a:p>
          <a:p>
            <a:pPr lvl="1"/>
            <a:r>
              <a:rPr lang="fr-FR" dirty="0"/>
              <a:t>2. Style et ton</a:t>
            </a:r>
          </a:p>
          <a:p>
            <a:pPr lvl="1"/>
            <a:r>
              <a:rPr lang="fr-FR" dirty="0"/>
              <a:t>3. Perspectives d’évolution</a:t>
            </a:r>
          </a:p>
          <a:p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894002172"/>
              </p:ext>
            </p:extLst>
          </p:nvPr>
        </p:nvGraphicFramePr>
        <p:xfrm>
          <a:off x="5169855" y="4497408"/>
          <a:ext cx="1760718" cy="43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5816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Organisation :</a:t>
            </a:r>
            <a:br>
              <a:rPr lang="fr-FR" u="sng" dirty="0"/>
            </a:br>
            <a:r>
              <a:rPr lang="fr-FR" dirty="0"/>
              <a:t>Solution retenue</a:t>
            </a:r>
            <a:br>
              <a:rPr lang="fr-FR" dirty="0"/>
            </a:br>
            <a:br>
              <a:rPr lang="fr-FR" u="sng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630" y="1853754"/>
            <a:ext cx="9603275" cy="3450613"/>
          </a:xfrm>
        </p:spPr>
        <p:txBody>
          <a:bodyPr/>
          <a:lstStyle/>
          <a:p>
            <a:r>
              <a:rPr lang="fr-FR" dirty="0"/>
              <a:t>Local commercial à Paris: 100 m²</a:t>
            </a:r>
          </a:p>
          <a:p>
            <a:pPr lvl="1"/>
            <a:r>
              <a:rPr lang="fr-FR" dirty="0"/>
              <a:t>http://locaux-bureaux.paris.fr/location-de-bureaux/ile-de-france/paris/75019/23233-bureau-110-50-sein-immeuble-neuf</a:t>
            </a:r>
          </a:p>
          <a:p>
            <a:r>
              <a:rPr lang="fr-FR" dirty="0"/>
              <a:t>Une machine centrale,10 ordinateurs dans 2 salles</a:t>
            </a:r>
          </a:p>
          <a:p>
            <a:r>
              <a:rPr lang="fr-FR" dirty="0"/>
              <a:t>Logiciel </a:t>
            </a:r>
            <a:r>
              <a:rPr lang="fr-FR" dirty="0" err="1"/>
              <a:t>cybercafepro</a:t>
            </a:r>
            <a:r>
              <a:rPr lang="fr-FR" dirty="0"/>
              <a:t> pour la gestion des clients</a:t>
            </a:r>
          </a:p>
          <a:p>
            <a:r>
              <a:rPr lang="fr-FR" dirty="0"/>
              <a:t>Site internet sous WordPress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422" y="2754983"/>
            <a:ext cx="5241304" cy="32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2473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1807" y="508816"/>
            <a:ext cx="9603275" cy="1228344"/>
          </a:xfrm>
        </p:spPr>
        <p:txBody>
          <a:bodyPr>
            <a:normAutofit fontScale="90000"/>
          </a:bodyPr>
          <a:lstStyle/>
          <a:p>
            <a:r>
              <a:rPr lang="fr-FR" u="sng" dirty="0"/>
              <a:t>Organisation :</a:t>
            </a:r>
            <a:br>
              <a:rPr lang="fr-FR" u="sng" dirty="0"/>
            </a:br>
            <a:r>
              <a:rPr lang="fr-FR" dirty="0"/>
              <a:t>Schéma réseau</a:t>
            </a:r>
            <a:br>
              <a:rPr lang="fr-FR" dirty="0"/>
            </a:br>
            <a:br>
              <a:rPr lang="fr-FR" u="sng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06" y="1970202"/>
            <a:ext cx="9603275" cy="44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473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</a:t>
            </a:r>
            <a:br>
              <a:rPr lang="fr-FR" dirty="0"/>
            </a:br>
            <a:r>
              <a:rPr lang="fr-FR" dirty="0"/>
              <a:t>opérateur internet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108" y="1940318"/>
            <a:ext cx="6485790" cy="2942767"/>
          </a:xfrm>
        </p:spPr>
        <p:txBody>
          <a:bodyPr/>
          <a:lstStyle/>
          <a:p>
            <a:r>
              <a:rPr lang="fr-FR" u="sng" dirty="0"/>
              <a:t>Utilisation de deux Box pour optimiser la connexion internet :</a:t>
            </a:r>
            <a:endParaRPr lang="fr-FR" dirty="0"/>
          </a:p>
          <a:p>
            <a:endParaRPr lang="fr-FR" dirty="0"/>
          </a:p>
          <a:p>
            <a:pPr lvl="0"/>
            <a:r>
              <a:rPr lang="fr-FR" dirty="0"/>
              <a:t>(</a:t>
            </a:r>
            <a:r>
              <a:rPr lang="fr-FR" dirty="0" err="1"/>
              <a:t>Bbox</a:t>
            </a:r>
            <a:r>
              <a:rPr lang="fr-FR" dirty="0"/>
              <a:t> Miami Internet en fibre 14,99€/mois) X2</a:t>
            </a:r>
          </a:p>
          <a:p>
            <a:pPr lvl="0"/>
            <a:r>
              <a:rPr lang="fr-FR" dirty="0"/>
              <a:t>Connexion par Ethernet entre chaque poste et le modem</a:t>
            </a:r>
          </a:p>
          <a:p>
            <a:pPr lvl="0"/>
            <a:r>
              <a:rPr lang="fr-FR" dirty="0"/>
              <a:t>Meilleur fibre optique du marché (avec SFR et Free)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12" y="444584"/>
            <a:ext cx="3260642" cy="116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84" y="4788816"/>
            <a:ext cx="7556864" cy="1952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3924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Organisation :</a:t>
            </a:r>
            <a:br>
              <a:rPr lang="fr-FR" u="sng" dirty="0"/>
            </a:br>
            <a:r>
              <a:rPr lang="fr-FR" dirty="0"/>
              <a:t>Diagramme de Gant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Gestion du travail de groupe :</a:t>
            </a:r>
          </a:p>
          <a:p>
            <a:r>
              <a:rPr lang="fr-FR" dirty="0"/>
              <a:t>Planification des taches</a:t>
            </a:r>
          </a:p>
          <a:p>
            <a:pPr lvl="1"/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939443915"/>
              </p:ext>
            </p:extLst>
          </p:nvPr>
        </p:nvGraphicFramePr>
        <p:xfrm>
          <a:off x="5288436" y="2015732"/>
          <a:ext cx="1150070" cy="69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30" y="2713315"/>
            <a:ext cx="2915008" cy="29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7722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Etapes de réalisation 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>Installation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L’installation ce fait en local par les deux gérants </a:t>
            </a:r>
          </a:p>
          <a:p>
            <a:r>
              <a:rPr lang="fr-FR" dirty="0"/>
              <a:t>Configuration des serveurs puis des ordinateurs</a:t>
            </a:r>
          </a:p>
          <a:p>
            <a:r>
              <a:rPr lang="fr-FR" dirty="0"/>
              <a:t>Installation du logiciel </a:t>
            </a:r>
            <a:r>
              <a:rPr lang="fr-FR" b="1" dirty="0" err="1"/>
              <a:t>cybercafepro</a:t>
            </a:r>
            <a:endParaRPr lang="fr-FR" b="1" dirty="0"/>
          </a:p>
          <a:p>
            <a:r>
              <a:rPr lang="fr-FR" dirty="0"/>
              <a:t>Switch 26 ports (masque sous réseau 255.255.255.0)</a:t>
            </a:r>
          </a:p>
          <a:p>
            <a:r>
              <a:rPr lang="fr-FR" dirty="0"/>
              <a:t>Configuration d’un firewall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997" y="4990095"/>
            <a:ext cx="285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203</TotalTime>
  <Words>451</Words>
  <Application>Microsoft Office PowerPoint</Application>
  <PresentationFormat>Grand écran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Galerie</vt:lpstr>
      <vt:lpstr>Projet Cyber café </vt:lpstr>
      <vt:lpstr>Sommaire </vt:lpstr>
      <vt:lpstr>Organisation : Identité de l’entreprise  </vt:lpstr>
      <vt:lpstr>Organisation : Cahier des charges  </vt:lpstr>
      <vt:lpstr>Organisation : Solution retenue  </vt:lpstr>
      <vt:lpstr>Organisation : Schéma réseau  </vt:lpstr>
      <vt:lpstr>Organisation opérateur internet</vt:lpstr>
      <vt:lpstr>Organisation : Diagramme de Gant </vt:lpstr>
      <vt:lpstr>Etapes de réalisation : Installation </vt:lpstr>
      <vt:lpstr>Etapes de réalisation : Configuration  </vt:lpstr>
      <vt:lpstr>Documentation livrables : Technique  </vt:lpstr>
      <vt:lpstr>Etude juridique </vt:lpstr>
      <vt:lpstr>Conclusion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Cyber café</dc:title>
  <dc:creator>Antoine Cordier</dc:creator>
  <cp:lastModifiedBy>Antoine Cordier</cp:lastModifiedBy>
  <cp:revision>34</cp:revision>
  <dcterms:created xsi:type="dcterms:W3CDTF">2016-11-16T18:06:40Z</dcterms:created>
  <dcterms:modified xsi:type="dcterms:W3CDTF">2016-11-22T09:23:31Z</dcterms:modified>
</cp:coreProperties>
</file>