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7" r:id="rId22"/>
    <p:sldId id="276" r:id="rId23"/>
    <p:sldId id="278" r:id="rId24"/>
    <p:sldId id="279" r:id="rId25"/>
    <p:sldId id="280" r:id="rId26"/>
    <p:sldId id="281" r:id="rId27"/>
    <p:sldId id="285" r:id="rId28"/>
    <p:sldId id="283" r:id="rId29"/>
    <p:sldId id="284" r:id="rId30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0DAC97-FF21-4E43-A4D4-C05738DAF4EF}" type="datetimeFigureOut">
              <a:rPr lang="fr-FR" smtClean="0"/>
              <a:pPr/>
              <a:t>14/06/2017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8E644-6FAE-48DA-870C-D8C7CC11A1C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0185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B92B5-106A-42F2-BB85-2BACAAE64245}" type="datetimeFigureOut">
              <a:rPr lang="fr-FR" smtClean="0"/>
              <a:pPr/>
              <a:t>14/06/2017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5BF10-C42C-4C4F-A689-B0506A3E2F3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6485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C5C79AB-2768-42B0-9C58-57335BC2B7BF}" type="datetimeFigureOut">
              <a:rPr lang="fr-FR" smtClean="0"/>
              <a:pPr/>
              <a:t>14/06/2017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F065E0D-4ED8-440B-A15E-E265EC6D4F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C79AB-2768-42B0-9C58-57335BC2B7BF}" type="datetimeFigureOut">
              <a:rPr lang="fr-FR" smtClean="0"/>
              <a:pPr/>
              <a:t>14/06/2017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65E0D-4ED8-440B-A15E-E265EC6D4F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C79AB-2768-42B0-9C58-57335BC2B7BF}" type="datetimeFigureOut">
              <a:rPr lang="fr-FR" smtClean="0"/>
              <a:pPr/>
              <a:t>14/06/2017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65E0D-4ED8-440B-A15E-E265EC6D4F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C79AB-2768-42B0-9C58-57335BC2B7BF}" type="datetimeFigureOut">
              <a:rPr lang="fr-FR" smtClean="0"/>
              <a:pPr/>
              <a:t>14/06/2017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65E0D-4ED8-440B-A15E-E265EC6D4F9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C79AB-2768-42B0-9C58-57335BC2B7BF}" type="datetimeFigureOut">
              <a:rPr lang="fr-FR" smtClean="0"/>
              <a:pPr/>
              <a:t>14/06/2017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65E0D-4ED8-440B-A15E-E265EC6D4F9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C79AB-2768-42B0-9C58-57335BC2B7BF}" type="datetimeFigureOut">
              <a:rPr lang="fr-FR" smtClean="0"/>
              <a:pPr/>
              <a:t>14/06/2017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65E0D-4ED8-440B-A15E-E265EC6D4F9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C79AB-2768-42B0-9C58-57335BC2B7BF}" type="datetimeFigureOut">
              <a:rPr lang="fr-FR" smtClean="0"/>
              <a:pPr/>
              <a:t>14/06/2017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65E0D-4ED8-440B-A15E-E265EC6D4F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C79AB-2768-42B0-9C58-57335BC2B7BF}" type="datetimeFigureOut">
              <a:rPr lang="fr-FR" smtClean="0"/>
              <a:pPr/>
              <a:t>14/06/2017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65E0D-4ED8-440B-A15E-E265EC6D4F9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C79AB-2768-42B0-9C58-57335BC2B7BF}" type="datetimeFigureOut">
              <a:rPr lang="fr-FR" smtClean="0"/>
              <a:pPr/>
              <a:t>14/06/2017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65E0D-4ED8-440B-A15E-E265EC6D4F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C5C79AB-2768-42B0-9C58-57335BC2B7BF}" type="datetimeFigureOut">
              <a:rPr lang="fr-FR" smtClean="0"/>
              <a:pPr/>
              <a:t>14/06/2017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65E0D-4ED8-440B-A15E-E265EC6D4F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C5C79AB-2768-42B0-9C58-57335BC2B7BF}" type="datetimeFigureOut">
              <a:rPr lang="fr-FR" smtClean="0"/>
              <a:pPr/>
              <a:t>14/06/2017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F065E0D-4ED8-440B-A15E-E265EC6D4F9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C5C79AB-2768-42B0-9C58-57335BC2B7BF}" type="datetimeFigureOut">
              <a:rPr lang="fr-FR" smtClean="0"/>
              <a:pPr/>
              <a:t>14/06/2017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F065E0D-4ED8-440B-A15E-E265EC6D4F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ip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230884"/>
            <a:ext cx="7772400" cy="1828800"/>
          </a:xfrm>
        </p:spPr>
        <p:txBody>
          <a:bodyPr/>
          <a:lstStyle/>
          <a:p>
            <a:pPr algn="ctr"/>
            <a:r>
              <a:rPr lang="fr-FR" u="sng" dirty="0" smtClean="0"/>
              <a:t>GHT de Bretagne Occidentale </a:t>
            </a:r>
            <a:endParaRPr lang="fr-FR" u="sng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3212976"/>
            <a:ext cx="8060432" cy="1440160"/>
          </a:xfrm>
        </p:spPr>
        <p:txBody>
          <a:bodyPr>
            <a:noAutofit/>
          </a:bodyPr>
          <a:lstStyle/>
          <a:p>
            <a:pPr algn="ctr"/>
            <a:r>
              <a:rPr lang="fr-FR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Présentation de l’avenant n°2017-2 à la convention constitutive : </a:t>
            </a:r>
          </a:p>
          <a:p>
            <a:pPr algn="ctr"/>
            <a:r>
              <a:rPr lang="fr-FR" sz="36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Evolutions et projets</a:t>
            </a:r>
          </a:p>
          <a:p>
            <a:pPr algn="ctr"/>
            <a:endParaRPr lang="fr-FR" sz="3600" b="1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pic>
        <p:nvPicPr>
          <p:cNvPr id="5" name="Image 4" descr="\\chu-brest\Public\DRH\Privé\Références\Charte graphique\Logos CHRU\logo-CHRU-Bres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2656"/>
            <a:ext cx="1440815" cy="543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332656"/>
            <a:ext cx="100811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logochldncouleur 26 mai 200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260648"/>
            <a:ext cx="115212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 descr="C:\Users\10001362\AppData\Local\Microsoft\Windows\Temporary Internet Files\Content.Outlook\MKHFEADJ\logo_CHLanmeur_BLEU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332656"/>
            <a:ext cx="1190625" cy="485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8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88640"/>
            <a:ext cx="864096" cy="648072"/>
          </a:xfrm>
          <a:prstGeom prst="rect">
            <a:avLst/>
          </a:prstGeom>
        </p:spPr>
      </p:pic>
      <p:pic>
        <p:nvPicPr>
          <p:cNvPr id="10" name="Image 9" descr="Afficher l'image d'origine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04248" y="0"/>
            <a:ext cx="1085131" cy="1085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884368" y="215535"/>
            <a:ext cx="111561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Image 11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403648" y="116632"/>
            <a:ext cx="800100" cy="912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Quelques propositions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12" name="Rectangle 11"/>
          <p:cNvSpPr/>
          <p:nvPr/>
        </p:nvSpPr>
        <p:spPr>
          <a:xfrm>
            <a:off x="251520" y="1420312"/>
            <a:ext cx="8640960" cy="4579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Cardiologie</a:t>
            </a:r>
            <a:endParaRPr lang="fr-FR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251520" y="2166264"/>
            <a:ext cx="8640960" cy="33123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Organiser la filière de l’insuffisance cardiaque : </a:t>
            </a:r>
          </a:p>
          <a:p>
            <a:endParaRPr lang="fr-FR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Mettre en place le suivi à distance des patients (questionnaire, application mobile) pour la surveillance d’indicateurs clés.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Organiser la prise en charge en ambulatoire de ces patients.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Elaborer des outils communs en matière d’éducation thérapeutique et de communication entre la ville et l’hôpital. </a:t>
            </a:r>
            <a:endParaRPr lang="fr-FR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Quelques propositions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12" name="Rectangle 11"/>
          <p:cNvSpPr/>
          <p:nvPr/>
        </p:nvSpPr>
        <p:spPr>
          <a:xfrm>
            <a:off x="251520" y="1420312"/>
            <a:ext cx="8640960" cy="4579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Chirurgie orthopédique</a:t>
            </a:r>
            <a:endParaRPr lang="fr-FR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251520" y="2166264"/>
            <a:ext cx="8640960" cy="33123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Améliorer le positionnement territorial des établissements :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Investir le territoire de proximité de Carhaix.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Engager une réflexion inter-établissements sur la démographie médicale. (consultations, postes partagés, astreintes et gardes en nuit profonde)</a:t>
            </a:r>
          </a:p>
          <a:p>
            <a:pPr>
              <a:buFont typeface="Wingdings"/>
              <a:buChar char="à"/>
            </a:pPr>
            <a:endParaRPr lang="fr-FR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Développer les innovations techniques et organisationnelles : </a:t>
            </a:r>
          </a:p>
          <a:p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 Développer l’</a:t>
            </a:r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orthogériatrie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, la RRAC et l’ambulatoire dans tous les établissements du GHT.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Quelques propositions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12" name="Rectangle 11"/>
          <p:cNvSpPr/>
          <p:nvPr/>
        </p:nvSpPr>
        <p:spPr>
          <a:xfrm>
            <a:off x="251520" y="1420312"/>
            <a:ext cx="8640960" cy="4579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Chirurgie viscérale</a:t>
            </a:r>
            <a:endParaRPr lang="fr-FR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251520" y="2166264"/>
            <a:ext cx="8640960" cy="33123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Développer le dépistage des cancers digestifs :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Elaborer une stratégie territoriale de gastro-entérologie. </a:t>
            </a:r>
          </a:p>
          <a:p>
            <a:pPr>
              <a:buFont typeface="Wingdings"/>
              <a:buChar char="à"/>
            </a:pPr>
            <a:endParaRPr lang="fr-FR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Fluidifier les parcours de soins au sein des établissements :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Mettre en place de vacations dédiées (consultations et endoscopies).</a:t>
            </a:r>
          </a:p>
          <a:p>
            <a:pPr>
              <a:buFont typeface="Wingdings"/>
              <a:buChar char="à"/>
            </a:pPr>
            <a:endParaRPr lang="fr-FR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Développer les prises en charge innovantes :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Développer la RRAC dans tous les établissements du GHT.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Réaliser les premières prises en charge CHIP au CHRU de Brest.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Quelques propositions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12" name="Rectangle 11"/>
          <p:cNvSpPr/>
          <p:nvPr/>
        </p:nvSpPr>
        <p:spPr>
          <a:xfrm>
            <a:off x="251520" y="1229240"/>
            <a:ext cx="8640960" cy="4579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Gériatrie</a:t>
            </a:r>
            <a:endParaRPr lang="fr-FR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251520" y="1844824"/>
            <a:ext cx="8640960" cy="45365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u="sng" dirty="0" smtClean="0">
                <a:solidFill>
                  <a:schemeClr val="bg2">
                    <a:lumMod val="25000"/>
                  </a:schemeClr>
                </a:solidFill>
              </a:rPr>
              <a:t>Développer l’accès à l’expertise gériatrique : </a:t>
            </a:r>
          </a:p>
          <a:p>
            <a:pPr>
              <a:buFont typeface="Wingdings"/>
              <a:buChar char="à"/>
            </a:pP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Positionner, dans chaque établissement de proximité, une infirmière spécialisée en gérontologie en relai des gériatres. </a:t>
            </a:r>
          </a:p>
          <a:p>
            <a:pPr>
              <a:buFont typeface="Wingdings"/>
              <a:buChar char="à"/>
            </a:pPr>
            <a:endParaRPr lang="fr-FR" sz="1600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sz="1600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Fluidifier les parcours des patients sur le territoire : </a:t>
            </a:r>
          </a:p>
          <a:p>
            <a:pPr>
              <a:buFont typeface="Wingdings"/>
              <a:buChar char="à"/>
            </a:pP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Construire un dossier de liaison.</a:t>
            </a:r>
          </a:p>
          <a:p>
            <a:pPr>
              <a:buFont typeface="Wingdings"/>
              <a:buChar char="à"/>
            </a:pP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Elaborer des protocoles communs de préparation des sorties. </a:t>
            </a:r>
          </a:p>
          <a:p>
            <a:pPr>
              <a:buFont typeface="Wingdings"/>
              <a:buChar char="à"/>
            </a:pP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Promouvoir la culture gériatrique dans les services d’hospitalisation (prévention de la désorientation, aide à la prise de repas, etc.). </a:t>
            </a:r>
          </a:p>
          <a:p>
            <a:pPr>
              <a:buFont typeface="Wingdings"/>
              <a:buChar char="à"/>
            </a:pPr>
            <a:endParaRPr lang="fr-FR" sz="1600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sz="1600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Améliorer l’accès aux plateaux techniques et aux spécialités : </a:t>
            </a:r>
          </a:p>
          <a:p>
            <a:pPr>
              <a:buFont typeface="Wingdings"/>
              <a:buChar char="à"/>
            </a:pP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Mettre en place des consultations avancées, notamment au CH de Lesneven. </a:t>
            </a:r>
          </a:p>
          <a:p>
            <a:pPr>
              <a:buFont typeface="Wingdings"/>
              <a:buChar char="à"/>
            </a:pP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Evaluer le besoin et l’opportunité du déploiement de la télémédecine.</a:t>
            </a:r>
          </a:p>
          <a:p>
            <a:pPr>
              <a:buFont typeface="Wingdings"/>
              <a:buChar char="à"/>
            </a:pPr>
            <a:endParaRPr lang="fr-FR" sz="1600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sz="1600" b="1" u="sng" dirty="0" smtClean="0">
                <a:solidFill>
                  <a:schemeClr val="bg2">
                    <a:lumMod val="25000"/>
                  </a:schemeClr>
                </a:solidFill>
              </a:rPr>
              <a:t>Améliorer la prise en charge des patients atteints de troubles </a:t>
            </a:r>
            <a:r>
              <a:rPr lang="fr-FR" sz="1600" b="1" u="sng" dirty="0" err="1" smtClean="0">
                <a:solidFill>
                  <a:schemeClr val="bg2">
                    <a:lumMod val="25000"/>
                  </a:schemeClr>
                </a:solidFill>
              </a:rPr>
              <a:t>neuro</a:t>
            </a:r>
            <a:r>
              <a:rPr lang="fr-FR" sz="1600" b="1" u="sng" dirty="0" smtClean="0">
                <a:solidFill>
                  <a:schemeClr val="bg2">
                    <a:lumMod val="25000"/>
                  </a:schemeClr>
                </a:solidFill>
              </a:rPr>
              <a:t>-dégénératifs : </a:t>
            </a:r>
          </a:p>
          <a:p>
            <a:pPr>
              <a:buFont typeface="Wingdings"/>
              <a:buChar char="à"/>
            </a:pP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Créer des UHR et PASA dans les établissements du GHT.</a:t>
            </a:r>
          </a:p>
          <a:p>
            <a:pPr>
              <a:buFont typeface="Wingdings"/>
              <a:buChar char="à"/>
            </a:pP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Développer l’hébergement temporaire, et notamment l’hébergement temporaire spécialisé dans la prise en charge de ces pathologies. 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Quelques propositions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12" name="Rectangle 11"/>
          <p:cNvSpPr/>
          <p:nvPr/>
        </p:nvSpPr>
        <p:spPr>
          <a:xfrm>
            <a:off x="251520" y="1420312"/>
            <a:ext cx="8640960" cy="4579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Gestion des Situations Sanitaires Exceptionnelles (GSSE)</a:t>
            </a:r>
            <a:endParaRPr lang="fr-FR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251520" y="2166264"/>
            <a:ext cx="8640960" cy="33123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Organisation la gradation des réponses aux SSE :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Installer une douche de décontamination dans chaque établissement disposant d’un service d’urgences.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Définir la place et le rôle des hôpitaux de proximité.  </a:t>
            </a:r>
          </a:p>
          <a:p>
            <a:pPr>
              <a:buFont typeface="Wingdings"/>
              <a:buChar char="à"/>
            </a:pPr>
            <a:endParaRPr lang="fr-FR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Diffuser la culture de la GSSE :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Organiser des exercices avec la participation de l’ensemble des établissements.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Tester les plans blancs des établissements.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Organiser des formations et des échanges en commun. </a:t>
            </a:r>
          </a:p>
          <a:p>
            <a:pPr>
              <a:buFont typeface="Wingdings"/>
              <a:buChar char="à"/>
            </a:pPr>
            <a:endParaRPr lang="fr-FR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Quelques propositions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12" name="Rectangle 11"/>
          <p:cNvSpPr/>
          <p:nvPr/>
        </p:nvSpPr>
        <p:spPr>
          <a:xfrm>
            <a:off x="251520" y="1256536"/>
            <a:ext cx="8640960" cy="4579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Oncologie</a:t>
            </a:r>
            <a:endParaRPr lang="fr-FR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251520" y="1844824"/>
            <a:ext cx="8640960" cy="45365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Améliorer l’accessibilité aux spécialités et plateaux techniques :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Elargir les horaires des secrétariats.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Développer le dépistage (endoscopie, échographies mammaires)</a:t>
            </a:r>
          </a:p>
          <a:p>
            <a:endParaRPr lang="fr-FR" b="1" u="sng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Consolider les démarches qualité :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Créer un « Label Qualité » en équipe pluridisciplinaire.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Formaliser des protocoles communs avec les différentes spécialités intervenant dans la prise en charge du cancer. </a:t>
            </a:r>
          </a:p>
          <a:p>
            <a:pPr>
              <a:buFont typeface="Wingdings"/>
              <a:buChar char="à"/>
            </a:pPr>
            <a:endParaRPr lang="fr-FR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Développer la politique de recherche territoriale :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Promouvoir la réalisation d’essais thérapeutiques hors du CHRU, dans le respect de la gradation des soins.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Mettre en place une </a:t>
            </a:r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patienthèque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(ou banque de données) au niveau du territoire. </a:t>
            </a:r>
          </a:p>
          <a:p>
            <a:pPr>
              <a:buFont typeface="Wingdings"/>
              <a:buChar char="à"/>
            </a:pPr>
            <a:endParaRPr lang="fr-FR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Développer la prévention primaire (projet mené au CHRU de Brest)  </a:t>
            </a:r>
            <a:endParaRPr lang="fr-FR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Quelques propositions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12" name="Rectangle 11"/>
          <p:cNvSpPr/>
          <p:nvPr/>
        </p:nvSpPr>
        <p:spPr>
          <a:xfrm>
            <a:off x="251520" y="1420312"/>
            <a:ext cx="8640960" cy="4579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Périnatalité-Pédiatrie</a:t>
            </a:r>
            <a:endParaRPr lang="fr-FR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251520" y="2166264"/>
            <a:ext cx="8640960" cy="33123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Poursuivre la recherche d’un accord sur l’organisation des maternités sur le territoire </a:t>
            </a:r>
          </a:p>
          <a:p>
            <a:pPr>
              <a:buFont typeface="Wingdings"/>
              <a:buChar char="à"/>
            </a:pPr>
            <a:endParaRPr lang="fr-FR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Développer un outil informatique commun aux professionnels hospitaliers et de ville (gynéco-obstétriciens, médecins généralistes, sages-femmes, pédiatres, etc.) </a:t>
            </a:r>
          </a:p>
          <a:p>
            <a:endParaRPr lang="fr-FR" b="1" u="sng" dirty="0" smtClean="0">
              <a:solidFill>
                <a:schemeClr val="bg2">
                  <a:lumMod val="25000"/>
                </a:schemeClr>
              </a:solidFill>
              <a:sym typeface="Wingdings" pitchFamily="2" charset="2"/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Mettre en place une Hospitalisation à Domicile (HAD) néonatale et pédiatrique (action à intégrer à la réflexion à venir sur l’HAD)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Quelques propositions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12" name="Rectangle 11"/>
          <p:cNvSpPr/>
          <p:nvPr/>
        </p:nvSpPr>
        <p:spPr>
          <a:xfrm>
            <a:off x="251520" y="1420312"/>
            <a:ext cx="8640960" cy="4579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Pneumologie-BPCO</a:t>
            </a:r>
            <a:endParaRPr lang="fr-FR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251520" y="2166264"/>
            <a:ext cx="8640960" cy="33123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Développer la prévention et le dépistage de la </a:t>
            </a:r>
            <a:r>
              <a:rPr lang="fr-FR" b="1" u="sng" dirty="0" err="1" smtClean="0">
                <a:solidFill>
                  <a:schemeClr val="bg2">
                    <a:lumMod val="25000"/>
                  </a:schemeClr>
                </a:solidFill>
              </a:rPr>
              <a:t>Bronchopathie</a:t>
            </a:r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 Chronique </a:t>
            </a:r>
            <a:r>
              <a:rPr lang="fr-FR" b="1" u="sng" dirty="0" err="1" smtClean="0">
                <a:solidFill>
                  <a:schemeClr val="bg2">
                    <a:lumMod val="25000"/>
                  </a:schemeClr>
                </a:solidFill>
              </a:rPr>
              <a:t>Obstrusive</a:t>
            </a:r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 :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Sensibiliser à la lutte anti-tabac et développer le dépistage ciblé de patients à haut risque de BPCO.</a:t>
            </a:r>
          </a:p>
          <a:p>
            <a:endParaRPr lang="fr-FR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Développer la réhabilitation respiratoire :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Sensibiliser et accompagner les professionnels susceptibles d’orienter les patients vers la réhabilitation.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Proposer des programmes d’éducation thérapeutique du patient post-réhabilitation et organiser un suivi de la réhabilitation au domicile.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Quelques propositions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12" name="Rectangle 11"/>
          <p:cNvSpPr/>
          <p:nvPr/>
        </p:nvSpPr>
        <p:spPr>
          <a:xfrm>
            <a:off x="251520" y="1201944"/>
            <a:ext cx="8640960" cy="4579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Psychiatrie-Santé mentale-</a:t>
            </a:r>
            <a:r>
              <a:rPr lang="fr-FR" sz="2000" b="1" dirty="0" err="1" smtClean="0"/>
              <a:t>Addictologie</a:t>
            </a:r>
            <a:endParaRPr lang="fr-FR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251520" y="1772816"/>
            <a:ext cx="8640960" cy="46085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u="sng" dirty="0" smtClean="0">
                <a:solidFill>
                  <a:schemeClr val="bg2">
                    <a:lumMod val="25000"/>
                  </a:schemeClr>
                </a:solidFill>
              </a:rPr>
              <a:t>Psychiatrie adulte : </a:t>
            </a:r>
          </a:p>
          <a:p>
            <a:pPr>
              <a:buFont typeface="Wingdings"/>
              <a:buChar char="à"/>
            </a:pPr>
            <a:r>
              <a:rPr lang="fr-FR" sz="14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Soutenir et renforcer l’activité ambulatoire en confortant ou en développant les CMP, donc l’accueil en ville au plus proche des patients.</a:t>
            </a:r>
          </a:p>
          <a:p>
            <a:endParaRPr lang="fr-FR" sz="1400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sz="1400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Psychiatrie infanto-juvénile : </a:t>
            </a:r>
          </a:p>
          <a:p>
            <a:pPr>
              <a:buFont typeface="Wingdings"/>
              <a:buChar char="à"/>
            </a:pPr>
            <a:r>
              <a:rPr lang="fr-FR" sz="14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Mettre en place des centres de référence des troubles sévères du comportement, en lien avec la </a:t>
            </a:r>
            <a:r>
              <a:rPr lang="fr-FR" sz="1400" b="1" dirty="0" err="1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neuropédiatrie</a:t>
            </a:r>
            <a:r>
              <a:rPr lang="fr-FR" sz="14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, la génétique et le Centre de Ressources Autisme. </a:t>
            </a:r>
          </a:p>
          <a:p>
            <a:pPr>
              <a:buFont typeface="Wingdings"/>
              <a:buChar char="à"/>
            </a:pPr>
            <a:endParaRPr lang="fr-FR" sz="1400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sz="1400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Psychiatrie du sujet âgé : </a:t>
            </a:r>
          </a:p>
          <a:p>
            <a:pPr>
              <a:buFont typeface="Wingdings"/>
              <a:buChar char="à"/>
            </a:pPr>
            <a:r>
              <a:rPr lang="fr-FR" sz="14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Proposer des formations à la psychopathologie du vieillissement et à la clinique </a:t>
            </a:r>
            <a:r>
              <a:rPr lang="fr-FR" sz="1400" b="1" dirty="0" err="1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gérontopsychiatrique</a:t>
            </a:r>
            <a:r>
              <a:rPr lang="fr-FR" sz="14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aux professionnels hospitaliers et libéraux. </a:t>
            </a:r>
          </a:p>
          <a:p>
            <a:endParaRPr lang="fr-FR" sz="1400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sz="1400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Conduites suicidaires : </a:t>
            </a:r>
          </a:p>
          <a:p>
            <a:pPr>
              <a:buFont typeface="Wingdings"/>
              <a:buChar char="à"/>
            </a:pPr>
            <a:r>
              <a:rPr lang="fr-FR" sz="14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Améliorer la prise en charge à l’hôpital (repérage du risque suicidaire, mise en place de consultations avancées pour des évaluations spécifiques adolescents/jeunes adultes). </a:t>
            </a:r>
          </a:p>
          <a:p>
            <a:pPr>
              <a:buFont typeface="Wingdings"/>
              <a:buChar char="à"/>
            </a:pPr>
            <a:endParaRPr lang="fr-FR" sz="1400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sz="1400" b="1" u="sng" dirty="0" err="1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Addictologie</a:t>
            </a:r>
            <a:r>
              <a:rPr lang="fr-FR" sz="1400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: </a:t>
            </a:r>
          </a:p>
          <a:p>
            <a:pPr>
              <a:buFont typeface="Wingdings"/>
              <a:buChar char="à"/>
            </a:pPr>
            <a:r>
              <a:rPr lang="fr-FR" sz="14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Renforcer la complémentarité entre les structures, notamment par la création d’un pôle inter-établissements entre le CH de Saint-Renan et le CHRU de Brest.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Quelques propositions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12" name="Rectangle 11"/>
          <p:cNvSpPr/>
          <p:nvPr/>
        </p:nvSpPr>
        <p:spPr>
          <a:xfrm>
            <a:off x="251520" y="1420312"/>
            <a:ext cx="8640960" cy="4579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smtClean="0"/>
              <a:t>Soins palliatifs</a:t>
            </a:r>
            <a:endParaRPr lang="fr-FR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251520" y="2166264"/>
            <a:ext cx="8640960" cy="35669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Uniformiser l’offre de soins dans tous les établissements du GHT :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Promouvoir l’intervention des équipes mobiles dans les établissements n’en possédant pas.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Solliciter la création d’une unité de soins palliatifs à Morlaix et Carhaix.</a:t>
            </a:r>
          </a:p>
          <a:p>
            <a:endParaRPr lang="fr-FR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Favoriser le maintien à domicile :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Créer une offre ambulatoire à l’hôpital (consultations, hôpital de jour, intervention des équipes mobiles à domicile) pour éviter les ré-hospitalisations.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Réfléchir à la création d’un établissement d’accueil temporaire pour les pathologies graves et lentement évolutives lorsque le maintien à domicile n’est plus possible (ex : </a:t>
            </a:r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glioblastome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).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Structure de l’avenant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11" name="Rectangle 10"/>
          <p:cNvSpPr/>
          <p:nvPr/>
        </p:nvSpPr>
        <p:spPr>
          <a:xfrm>
            <a:off x="1906280" y="2079184"/>
            <a:ext cx="6768752" cy="792088"/>
          </a:xfrm>
          <a:prstGeom prst="rect">
            <a:avLst/>
          </a:prstGeom>
          <a:solidFill>
            <a:schemeClr val="accent2">
              <a:lumMod val="50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Modifications du corps de la convention constitutive</a:t>
            </a:r>
            <a:endParaRPr lang="fr-FR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1906280" y="3100292"/>
            <a:ext cx="6768752" cy="792088"/>
          </a:xfrm>
          <a:prstGeom prst="rect">
            <a:avLst/>
          </a:prstGeom>
          <a:solidFill>
            <a:schemeClr val="accent2">
              <a:lumMod val="75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ANNEXE 1 : Projet médical partagé</a:t>
            </a:r>
            <a:endParaRPr lang="fr-FR" sz="2400" b="1" dirty="0"/>
          </a:p>
        </p:txBody>
      </p:sp>
      <p:sp>
        <p:nvSpPr>
          <p:cNvPr id="13" name="Rectangle 12"/>
          <p:cNvSpPr/>
          <p:nvPr/>
        </p:nvSpPr>
        <p:spPr>
          <a:xfrm>
            <a:off x="1906280" y="4121400"/>
            <a:ext cx="6768752" cy="7920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ANNEXE 2 : Projet de soins partagé</a:t>
            </a:r>
            <a:endParaRPr lang="fr-FR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538128" y="2084762"/>
            <a:ext cx="1152128" cy="792088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1</a:t>
            </a:r>
            <a:endParaRPr lang="fr-FR" sz="2400" b="1" dirty="0"/>
          </a:p>
        </p:txBody>
      </p:sp>
      <p:sp>
        <p:nvSpPr>
          <p:cNvPr id="15" name="Rectangle 14"/>
          <p:cNvSpPr/>
          <p:nvPr/>
        </p:nvSpPr>
        <p:spPr>
          <a:xfrm>
            <a:off x="538128" y="3105870"/>
            <a:ext cx="1152128" cy="79208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2</a:t>
            </a:r>
            <a:endParaRPr lang="fr-FR" sz="2400" b="1" dirty="0"/>
          </a:p>
        </p:txBody>
      </p:sp>
      <p:sp>
        <p:nvSpPr>
          <p:cNvPr id="16" name="Rectangle 15"/>
          <p:cNvSpPr/>
          <p:nvPr/>
        </p:nvSpPr>
        <p:spPr>
          <a:xfrm>
            <a:off x="538128" y="4126976"/>
            <a:ext cx="1152128" cy="7920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3</a:t>
            </a:r>
            <a:endParaRPr lang="fr-FR" sz="2400" b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Quelques propositions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12" name="Rectangle 11"/>
          <p:cNvSpPr/>
          <p:nvPr/>
        </p:nvSpPr>
        <p:spPr>
          <a:xfrm>
            <a:off x="251520" y="1174648"/>
            <a:ext cx="8640960" cy="4579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Urgences</a:t>
            </a:r>
            <a:endParaRPr lang="fr-FR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251520" y="1772816"/>
            <a:ext cx="8640960" cy="46085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500" b="1" u="sng" dirty="0" smtClean="0">
                <a:solidFill>
                  <a:schemeClr val="bg2">
                    <a:lumMod val="25000"/>
                  </a:schemeClr>
                </a:solidFill>
              </a:rPr>
              <a:t>Constituer un pôle d’urgences civil et militaire : </a:t>
            </a:r>
          </a:p>
          <a:p>
            <a:pPr>
              <a:buFont typeface="Wingdings"/>
              <a:buChar char="à"/>
            </a:pPr>
            <a:r>
              <a:rPr lang="fr-FR" sz="15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Elaborer une politique médicale unique en termes d’attractivité des postes et des carrières.</a:t>
            </a:r>
          </a:p>
          <a:p>
            <a:pPr>
              <a:buFont typeface="Wingdings"/>
              <a:buChar char="à"/>
            </a:pPr>
            <a:r>
              <a:rPr lang="fr-FR" sz="15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Mettre en place une équipe unique d’urgentistes (exercice partagé sur deux sites au maximum, sur la base du volontariat pour l’équipe existante, et obligatoire pour les nouveaux recrutements médicaux) </a:t>
            </a:r>
          </a:p>
          <a:p>
            <a:endParaRPr lang="fr-FR" sz="1500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sz="1500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Définir un cahier des charges pour chaque service d’urgences : </a:t>
            </a:r>
          </a:p>
          <a:p>
            <a:pPr>
              <a:buFont typeface="Wingdings"/>
              <a:buChar char="à"/>
            </a:pPr>
            <a:r>
              <a:rPr lang="fr-FR" sz="15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Optimiser l’orientation des patients par le Centre 15 en fonction de la gradation des soins.</a:t>
            </a:r>
          </a:p>
          <a:p>
            <a:pPr>
              <a:buFont typeface="Wingdings"/>
              <a:buChar char="à"/>
            </a:pPr>
            <a:r>
              <a:rPr lang="fr-FR" sz="15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fr-FR" sz="1500" b="1" dirty="0" err="1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Filiariser</a:t>
            </a:r>
            <a:r>
              <a:rPr lang="fr-FR" sz="15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les prises en charge aux urgences (gériatrie, pédiatrie, etc.)</a:t>
            </a:r>
          </a:p>
          <a:p>
            <a:endParaRPr lang="fr-FR" sz="1500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sz="1500" b="1" u="sng" dirty="0" smtClean="0">
                <a:solidFill>
                  <a:schemeClr val="bg2">
                    <a:lumMod val="25000"/>
                  </a:schemeClr>
                </a:solidFill>
              </a:rPr>
              <a:t>Solliciter à nouveau une ligne de SMUR à Landerneau</a:t>
            </a:r>
          </a:p>
          <a:p>
            <a:endParaRPr lang="fr-FR" sz="1500" b="1" u="sng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fr-FR" sz="1500" b="1" u="sng" dirty="0" smtClean="0">
                <a:solidFill>
                  <a:schemeClr val="bg2">
                    <a:lumMod val="25000"/>
                  </a:schemeClr>
                </a:solidFill>
              </a:rPr>
              <a:t>Organiser les interfaces entre les services d’urgences et les nouveaux parcours de soins :  </a:t>
            </a:r>
          </a:p>
          <a:p>
            <a:pPr>
              <a:buFont typeface="Wingdings"/>
              <a:buChar char="à"/>
            </a:pPr>
            <a:r>
              <a:rPr lang="fr-FR" sz="15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Prendre en compte le développement de la chirurgie et de la médecine ambulatoires.</a:t>
            </a:r>
          </a:p>
          <a:p>
            <a:pPr>
              <a:buFont typeface="Wingdings"/>
              <a:buChar char="à"/>
            </a:pPr>
            <a:r>
              <a:rPr lang="fr-FR" sz="15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Formaliser une interface avec la médecine de ville et le secteur médico-social.</a:t>
            </a:r>
          </a:p>
          <a:p>
            <a:pPr>
              <a:buFont typeface="Wingdings"/>
              <a:buChar char="à"/>
            </a:pPr>
            <a:r>
              <a:rPr lang="fr-FR" sz="15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Intégrer les hôpitaux de proximité dans le parcours de l’urgence, en particulier pour la filière gériatrique.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Quelques propositions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12" name="Rectangle 11"/>
          <p:cNvSpPr/>
          <p:nvPr/>
        </p:nvSpPr>
        <p:spPr>
          <a:xfrm>
            <a:off x="251520" y="1174648"/>
            <a:ext cx="8640960" cy="4579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Imagerie</a:t>
            </a:r>
            <a:endParaRPr lang="fr-FR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251520" y="1772816"/>
            <a:ext cx="8640960" cy="46805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u="sng" dirty="0" smtClean="0">
                <a:solidFill>
                  <a:schemeClr val="bg2">
                    <a:lumMod val="25000"/>
                  </a:schemeClr>
                </a:solidFill>
              </a:rPr>
              <a:t>Conforter la permanence des soins sur le territoire : </a:t>
            </a:r>
          </a:p>
          <a:p>
            <a:pPr>
              <a:buFont typeface="Wingdings"/>
              <a:buChar char="à"/>
            </a:pP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Doubler la garde d’interne de18h à 20h au CHRU de Brest.</a:t>
            </a:r>
          </a:p>
          <a:p>
            <a:pPr>
              <a:buFont typeface="Wingdings"/>
              <a:buChar char="à"/>
            </a:pP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fr-FR" sz="1600" b="1" dirty="0" err="1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Filiariser</a:t>
            </a: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les demandes échographiques de Carhaix sur Morlaix en journée les weekend et jours fériés. </a:t>
            </a:r>
          </a:p>
          <a:p>
            <a:endParaRPr lang="fr-FR" sz="1600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sz="1600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Favoriser l’accès à l’expertise : </a:t>
            </a:r>
          </a:p>
          <a:p>
            <a:pPr>
              <a:buFont typeface="Wingdings"/>
              <a:buChar char="à"/>
            </a:pP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Organiser en journée la télé-imagerie territoriale de radio-expertise. </a:t>
            </a:r>
          </a:p>
          <a:p>
            <a:pPr>
              <a:buFont typeface="Wingdings"/>
              <a:buChar char="à"/>
            </a:pP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Mettre en place un portail d’accès commun pour tous les antécédents d’imagerie des patients du territoire. </a:t>
            </a:r>
          </a:p>
          <a:p>
            <a:pPr>
              <a:buFont typeface="Wingdings"/>
              <a:buChar char="à"/>
            </a:pPr>
            <a:endParaRPr lang="fr-FR" sz="1600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sz="1600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Encourager une solidarité territoriale : </a:t>
            </a:r>
          </a:p>
          <a:p>
            <a:pPr>
              <a:buFont typeface="Wingdings"/>
              <a:buChar char="à"/>
            </a:pP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Favoriser les échanges paramédicaux pour maintenir et développer les compétences. </a:t>
            </a:r>
          </a:p>
          <a:p>
            <a:pPr>
              <a:buFont typeface="Wingdings"/>
              <a:buChar char="à"/>
            </a:pP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Développer une </a:t>
            </a:r>
            <a:r>
              <a:rPr lang="fr-FR" sz="1600" b="1" dirty="0" err="1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radiophysique</a:t>
            </a: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et une radioprotection territoriales</a:t>
            </a:r>
          </a:p>
          <a:p>
            <a:endParaRPr lang="fr-FR" sz="1600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sz="1600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Réorganiser l’offre sur le territoire : </a:t>
            </a:r>
          </a:p>
          <a:p>
            <a:pPr>
              <a:buFont typeface="Wingdings"/>
              <a:buChar char="à"/>
            </a:pP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Constituer un Département d’imagerie en le CH de Landerneau, le CHRU et l’HIA.  </a:t>
            </a:r>
          </a:p>
          <a:p>
            <a:pPr>
              <a:buFont typeface="Wingdings"/>
              <a:buChar char="à"/>
            </a:pP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Créer un secrétariat partagé pour faciliter la prise de rendez-vous sur l’ensemble des plateaux techniques.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Quelques propositions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12" name="Rectangle 11"/>
          <p:cNvSpPr/>
          <p:nvPr/>
        </p:nvSpPr>
        <p:spPr>
          <a:xfrm>
            <a:off x="251520" y="1297480"/>
            <a:ext cx="8640960" cy="4579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Pharmacie</a:t>
            </a:r>
            <a:endParaRPr lang="fr-FR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251520" y="1916832"/>
            <a:ext cx="8640960" cy="44644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700" b="1" u="sng" dirty="0" smtClean="0">
                <a:solidFill>
                  <a:schemeClr val="bg2">
                    <a:lumMod val="25000"/>
                  </a:schemeClr>
                </a:solidFill>
              </a:rPr>
              <a:t>Sécuriser la prise en charge : </a:t>
            </a:r>
          </a:p>
          <a:p>
            <a:pPr>
              <a:buFont typeface="Wingdings"/>
              <a:buChar char="à"/>
            </a:pPr>
            <a:r>
              <a:rPr lang="fr-FR" sz="17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Automatiser et mutualiser la dispensation globale des produits de santé.</a:t>
            </a:r>
          </a:p>
          <a:p>
            <a:pPr>
              <a:buFont typeface="Wingdings"/>
              <a:buChar char="à"/>
            </a:pPr>
            <a:r>
              <a:rPr lang="fr-FR" sz="17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Proposer une dispensation à délivrance nominative.</a:t>
            </a:r>
          </a:p>
          <a:p>
            <a:pPr>
              <a:buFont typeface="Wingdings"/>
              <a:buChar char="à"/>
            </a:pPr>
            <a:r>
              <a:rPr lang="fr-FR" sz="17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Développer la pharmacie clinique de proximité (grâce aux gains dégagés par l’automatisation) </a:t>
            </a:r>
          </a:p>
          <a:p>
            <a:pPr>
              <a:buFont typeface="Wingdings"/>
              <a:buChar char="à"/>
            </a:pPr>
            <a:r>
              <a:rPr lang="fr-FR" sz="17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Favoriser la recherche clinique. </a:t>
            </a:r>
          </a:p>
          <a:p>
            <a:pPr>
              <a:buFont typeface="Wingdings"/>
              <a:buChar char="à"/>
            </a:pPr>
            <a:r>
              <a:rPr lang="fr-FR" sz="17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Mettre en œuvre une stérilisation de territoire, organisée autour de deux pôles (Brest et Morlaix). </a:t>
            </a:r>
          </a:p>
          <a:p>
            <a:pPr>
              <a:buFont typeface="Wingdings"/>
              <a:buChar char="à"/>
            </a:pPr>
            <a:r>
              <a:rPr lang="fr-FR" sz="17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Elaborer une politique de gestion des risques commune.</a:t>
            </a:r>
          </a:p>
          <a:p>
            <a:endParaRPr lang="fr-FR" sz="1700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sz="1700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Maîtriser les dépenses de produits de santé : </a:t>
            </a:r>
          </a:p>
          <a:p>
            <a:pPr>
              <a:buFont typeface="Wingdings"/>
              <a:buChar char="à"/>
            </a:pPr>
            <a:r>
              <a:rPr lang="fr-FR" sz="17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Poursuivre les démarches d’achats et d’approvisionnement des produits de santé, tout en questionnant la masse critiques des groupements d’achats et en travaillant sur les pratiques professionnelles. </a:t>
            </a:r>
          </a:p>
          <a:p>
            <a:pPr>
              <a:buFont typeface="Wingdings"/>
              <a:buChar char="à"/>
            </a:pPr>
            <a:r>
              <a:rPr lang="fr-FR" sz="17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Maîtriser les budgets pharmaceutiques. </a:t>
            </a:r>
          </a:p>
          <a:p>
            <a:pPr>
              <a:buFont typeface="Wingdings"/>
              <a:buChar char="à"/>
            </a:pPr>
            <a:r>
              <a:rPr lang="fr-FR" sz="17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Déployer à l’échelle du territoire des plans d’actions de maîtrise des dépenses.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3. Projet de soins partagé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6" name="Rectangle 5"/>
          <p:cNvSpPr/>
          <p:nvPr/>
        </p:nvSpPr>
        <p:spPr>
          <a:xfrm>
            <a:off x="539552" y="1268760"/>
            <a:ext cx="8064896" cy="614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METHODOLOGIE D’ELABORATION</a:t>
            </a:r>
            <a:endParaRPr lang="fr-FR" b="1" dirty="0"/>
          </a:p>
        </p:txBody>
      </p:sp>
      <p:sp>
        <p:nvSpPr>
          <p:cNvPr id="7" name="Rectangle 6"/>
          <p:cNvSpPr/>
          <p:nvPr/>
        </p:nvSpPr>
        <p:spPr>
          <a:xfrm>
            <a:off x="539552" y="1988840"/>
            <a:ext cx="3888432" cy="4523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PILOTAGE</a:t>
            </a:r>
            <a:endParaRPr lang="fr-FR" b="1" dirty="0"/>
          </a:p>
        </p:txBody>
      </p:sp>
      <p:sp>
        <p:nvSpPr>
          <p:cNvPr id="8" name="Rectangle 7"/>
          <p:cNvSpPr/>
          <p:nvPr/>
        </p:nvSpPr>
        <p:spPr>
          <a:xfrm>
            <a:off x="539552" y="2564904"/>
            <a:ext cx="3888432" cy="2952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Commission des soins de territoire.</a:t>
            </a:r>
          </a:p>
          <a:p>
            <a:pPr algn="ctr"/>
            <a:endParaRPr lang="fr-FR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Président : Bernard LAURENT, coordonnateur général des soins du CH des Pays de Morlaix</a:t>
            </a:r>
            <a:endParaRPr lang="fr-FR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08480" y="1988840"/>
            <a:ext cx="3888432" cy="4523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CALENDRIER</a:t>
            </a:r>
            <a:endParaRPr lang="fr-FR" b="1" dirty="0"/>
          </a:p>
        </p:txBody>
      </p:sp>
      <p:sp>
        <p:nvSpPr>
          <p:cNvPr id="11" name="Rectangle 10"/>
          <p:cNvSpPr/>
          <p:nvPr/>
        </p:nvSpPr>
        <p:spPr>
          <a:xfrm>
            <a:off x="4708480" y="2564904"/>
            <a:ext cx="3888432" cy="2952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fr-FR" b="1" baseline="30000" dirty="0" smtClean="0">
                <a:solidFill>
                  <a:schemeClr val="bg2">
                    <a:lumMod val="25000"/>
                  </a:schemeClr>
                </a:solidFill>
              </a:rPr>
              <a:t>er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 semestre 2017 : Identification de 5 axes de travail, conduisant à la réunion de groupes de travail pilotés par des directeurs des soins. </a:t>
            </a:r>
          </a:p>
          <a:p>
            <a:pPr algn="ctr"/>
            <a:endParaRPr lang="fr-FR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2</a:t>
            </a:r>
            <a:r>
              <a:rPr lang="fr-FR" b="1" baseline="30000" dirty="0" smtClean="0">
                <a:solidFill>
                  <a:schemeClr val="bg2">
                    <a:lumMod val="25000"/>
                  </a:schemeClr>
                </a:solidFill>
              </a:rPr>
              <a:t>ème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 semestre 2017 : Poursuite des travaux pour finaliser le projet</a:t>
            </a:r>
            <a:endParaRPr lang="fr-FR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699792" y="5805264"/>
            <a:ext cx="5904656" cy="648072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Thématiques transversales et déclinables par filière pour une mise en cohérence avec le PMP.</a:t>
            </a:r>
            <a:endParaRPr lang="fr-FR" b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3. Projet de soins partagé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6" name="Rectangle 5"/>
          <p:cNvSpPr/>
          <p:nvPr/>
        </p:nvSpPr>
        <p:spPr>
          <a:xfrm>
            <a:off x="539552" y="1268760"/>
            <a:ext cx="8064896" cy="614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METHODOLOGIE D’ELABORATION</a:t>
            </a:r>
            <a:endParaRPr lang="fr-FR" b="1" dirty="0"/>
          </a:p>
        </p:txBody>
      </p:sp>
      <p:sp>
        <p:nvSpPr>
          <p:cNvPr id="7" name="Rectangle 6"/>
          <p:cNvSpPr/>
          <p:nvPr/>
        </p:nvSpPr>
        <p:spPr>
          <a:xfrm>
            <a:off x="539552" y="2068384"/>
            <a:ext cx="8064896" cy="4523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 smtClean="0"/>
              <a:t>AXE 1 : Optimiser le parcours du patient dans le respect de ses droits</a:t>
            </a:r>
            <a:endParaRPr lang="fr-FR" sz="1600" b="1" dirty="0"/>
          </a:p>
        </p:txBody>
      </p:sp>
      <p:sp>
        <p:nvSpPr>
          <p:cNvPr id="12" name="Rectangle 11"/>
          <p:cNvSpPr/>
          <p:nvPr/>
        </p:nvSpPr>
        <p:spPr>
          <a:xfrm>
            <a:off x="539552" y="3000364"/>
            <a:ext cx="8064896" cy="4523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 smtClean="0"/>
              <a:t>AXE 2 : Accroître le niveau de performance collective et individuelle</a:t>
            </a:r>
            <a:endParaRPr lang="fr-FR" sz="1600" b="1" dirty="0"/>
          </a:p>
        </p:txBody>
      </p:sp>
      <p:sp>
        <p:nvSpPr>
          <p:cNvPr id="13" name="Rectangle 12"/>
          <p:cNvSpPr/>
          <p:nvPr/>
        </p:nvSpPr>
        <p:spPr>
          <a:xfrm>
            <a:off x="539552" y="3932344"/>
            <a:ext cx="8064896" cy="4523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 smtClean="0"/>
              <a:t>AXE 3 : Développer une culture Recherche et Innovation paramédicale partagée</a:t>
            </a:r>
            <a:endParaRPr lang="fr-FR" sz="1600" b="1" dirty="0"/>
          </a:p>
        </p:txBody>
      </p:sp>
      <p:sp>
        <p:nvSpPr>
          <p:cNvPr id="14" name="Rectangle 13"/>
          <p:cNvSpPr/>
          <p:nvPr/>
        </p:nvSpPr>
        <p:spPr>
          <a:xfrm>
            <a:off x="539552" y="4864324"/>
            <a:ext cx="8064896" cy="4523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 smtClean="0"/>
              <a:t>AXE 4 : Qualité, Gestion des risques, Réflexion et démarche éthiques</a:t>
            </a:r>
            <a:endParaRPr lang="fr-FR" sz="1600" b="1" dirty="0"/>
          </a:p>
        </p:txBody>
      </p:sp>
      <p:sp>
        <p:nvSpPr>
          <p:cNvPr id="15" name="Rectangle 14"/>
          <p:cNvSpPr/>
          <p:nvPr/>
        </p:nvSpPr>
        <p:spPr>
          <a:xfrm>
            <a:off x="539552" y="5796304"/>
            <a:ext cx="8064896" cy="4523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dirty="0" smtClean="0"/>
              <a:t>AXE 5 : Accompagnement des cadres pour le soutien de ces projets</a:t>
            </a:r>
            <a:endParaRPr lang="fr-FR" sz="16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539552" y="2578552"/>
            <a:ext cx="8064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i="1" dirty="0" smtClean="0">
                <a:solidFill>
                  <a:schemeClr val="accent2">
                    <a:lumMod val="75000"/>
                  </a:schemeClr>
                </a:solidFill>
              </a:rPr>
              <a:t>Pilotes : Laurence JULLIEN-FLAGEUL et Jeannine LAMOUR</a:t>
            </a:r>
            <a:endParaRPr lang="fr-FR" sz="16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35784" y="3497240"/>
            <a:ext cx="8064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i="1" dirty="0" smtClean="0">
                <a:solidFill>
                  <a:schemeClr val="accent2">
                    <a:lumMod val="75000"/>
                  </a:schemeClr>
                </a:solidFill>
              </a:rPr>
              <a:t>Pilotes : Caroline JOLY et Alain TROADEC</a:t>
            </a:r>
            <a:endParaRPr lang="fr-FR" sz="16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32016" y="4425808"/>
            <a:ext cx="8064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i="1" dirty="0" smtClean="0">
                <a:solidFill>
                  <a:schemeClr val="accent2">
                    <a:lumMod val="75000"/>
                  </a:schemeClr>
                </a:solidFill>
              </a:rPr>
              <a:t>Pilotes : Caroline JOLY et Alain TROADEC</a:t>
            </a:r>
            <a:endParaRPr lang="fr-FR" sz="16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39552" y="5373216"/>
            <a:ext cx="8064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i="1" dirty="0" smtClean="0">
                <a:solidFill>
                  <a:schemeClr val="accent2">
                    <a:lumMod val="75000"/>
                  </a:schemeClr>
                </a:solidFill>
              </a:rPr>
              <a:t>Pilotes : Sandra BOUKHALFA et Bernard LAURENT</a:t>
            </a:r>
            <a:endParaRPr lang="fr-FR" sz="16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3. Projet de soins partagé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7" name="Rectangle 6"/>
          <p:cNvSpPr/>
          <p:nvPr/>
        </p:nvSpPr>
        <p:spPr>
          <a:xfrm>
            <a:off x="539552" y="1340768"/>
            <a:ext cx="8064896" cy="79208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 smtClean="0"/>
              <a:t>AXE 1 : Optimiser le parcours du patient dans le respect de ses droits</a:t>
            </a:r>
            <a:endParaRPr lang="fr-FR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539552" y="2276872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Pilotes : Laurence JULLIEN-FLAGEUL et Jeannine LAMOUR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9552" y="2780928"/>
            <a:ext cx="8064896" cy="2952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OBJECTIF 1 :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 Structurer la continuité des prises en soins inter-établissements. </a:t>
            </a: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OBJECTIF 2 :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 Proposer une vision globale de la disponibilité en lits du territoire. </a:t>
            </a: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OBJECTIF 3 :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 Favoriser la démarche éducative et la promotion de la santé. </a:t>
            </a: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OBJECTIF 4 :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 Identifier des situations exceptionnelles et formaliser les chemins cliniques. </a:t>
            </a: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OBJECTIF 5 :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 Promouvoir la place des accompagnants et aidants. </a:t>
            </a:r>
            <a:endParaRPr lang="fr-FR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3. Projet de soins partagé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7" name="Rectangle 6"/>
          <p:cNvSpPr/>
          <p:nvPr/>
        </p:nvSpPr>
        <p:spPr>
          <a:xfrm>
            <a:off x="539552" y="1340768"/>
            <a:ext cx="8064896" cy="79208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 smtClean="0"/>
              <a:t>AXE 2 : Accroître le niveau de performance collective et individuelle</a:t>
            </a:r>
            <a:endParaRPr lang="fr-FR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539552" y="2276872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Pilotes : Caroline JOLY et Alain TROADEC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9552" y="2780928"/>
            <a:ext cx="8064896" cy="2952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OBJECTIF 1 :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 Repérer les ressources à disposition au sein du GHT. </a:t>
            </a:r>
          </a:p>
          <a:p>
            <a:endParaRPr lang="fr-FR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OBJECTIF 2 :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 S’enrichir mutuellement, par métier ou par filière. </a:t>
            </a:r>
          </a:p>
          <a:p>
            <a:endParaRPr lang="fr-FR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OBJECTIF 3 :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 Faire émerger les besoins en acquisition de compétences suivant les établissements. </a:t>
            </a:r>
          </a:p>
          <a:p>
            <a:endParaRPr lang="fr-FR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OBJECTIF 4 :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 Formaliser des partenariats avec les écoles et instituts de formation pour proposer des parcours de stage innovants. </a:t>
            </a:r>
            <a:endParaRPr lang="fr-FR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3. Projet de soins partagé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7" name="Rectangle 6"/>
          <p:cNvSpPr/>
          <p:nvPr/>
        </p:nvSpPr>
        <p:spPr>
          <a:xfrm>
            <a:off x="539552" y="1340768"/>
            <a:ext cx="8064896" cy="79208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AXE 3 : Développer une culture Recherche et Innovation paramédicale partagée</a:t>
            </a:r>
            <a:endParaRPr lang="fr-FR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539552" y="2276872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Pilotes : Caroline JOLY et Alain TROADEC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9552" y="2780928"/>
            <a:ext cx="8064896" cy="2952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OBJECTIF 1 :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 Promouvoir la recherche paramédicale dans tous les établissements du GHT .</a:t>
            </a:r>
          </a:p>
          <a:p>
            <a:endParaRPr lang="fr-FR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OBJECTIF 2 :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 Communiquer sur les ressources à disposition au sein du GHT pour développer des projets de recherche transversaux.  </a:t>
            </a:r>
          </a:p>
          <a:p>
            <a:endParaRPr lang="fr-FR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OBJECTIF 3 :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 Faciliter l’accès à la formation relative à la recherche.</a:t>
            </a:r>
          </a:p>
          <a:p>
            <a:endParaRPr lang="fr-FR" b="1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Suite des travaux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7" name="Rectangle 6"/>
          <p:cNvSpPr/>
          <p:nvPr/>
        </p:nvSpPr>
        <p:spPr>
          <a:xfrm>
            <a:off x="539552" y="1340768"/>
            <a:ext cx="8064896" cy="43204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PROJET MEDICAL PARTAGE</a:t>
            </a:r>
            <a:endParaRPr lang="fr-FR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539552" y="1844824"/>
            <a:ext cx="8064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Lancement des travaux avec les HAD, les SSR, le secteur médico-social.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Lancement des travaux sur le schéma de la permanence des soins.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Lancement des groupes sur la Qualité, et Recherche/Enseignement </a:t>
            </a:r>
          </a:p>
          <a:p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9552" y="3180488"/>
            <a:ext cx="8064896" cy="43204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PROJET DE SOINS PARTAGE</a:t>
            </a:r>
            <a:endParaRPr lang="fr-FR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539552" y="3692080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 Poursuite des réflexions et finalisation des travaux.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Flèche courbée vers la droite 11"/>
          <p:cNvSpPr/>
          <p:nvPr/>
        </p:nvSpPr>
        <p:spPr>
          <a:xfrm>
            <a:off x="1475656" y="4149080"/>
            <a:ext cx="1944216" cy="208823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55976" y="4293096"/>
            <a:ext cx="3960440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PROJET MEDICO-SOIGNANT DU GHT DE BRETAGNE OCCIDENTALE</a:t>
            </a:r>
            <a:endParaRPr lang="fr-FR" sz="2400" b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7" name="Rectangle 6"/>
          <p:cNvSpPr/>
          <p:nvPr/>
        </p:nvSpPr>
        <p:spPr>
          <a:xfrm>
            <a:off x="539552" y="1927632"/>
            <a:ext cx="8064896" cy="79208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ym typeface="Wingdings" pitchFamily="2" charset="2"/>
              </a:rPr>
              <a:t> Une dynamique </a:t>
            </a:r>
            <a:r>
              <a:rPr lang="fr-FR" sz="2000" b="1" dirty="0" err="1" smtClean="0">
                <a:sym typeface="Wingdings" pitchFamily="2" charset="2"/>
              </a:rPr>
              <a:t>médico</a:t>
            </a:r>
            <a:r>
              <a:rPr lang="fr-FR" sz="2000" b="1" dirty="0" smtClean="0">
                <a:sym typeface="Wingdings" pitchFamily="2" charset="2"/>
              </a:rPr>
              <a:t>-soignante </a:t>
            </a:r>
            <a:r>
              <a:rPr lang="fr-FR" sz="2000" b="1" u="sng" dirty="0" smtClean="0">
                <a:sym typeface="Wingdings" pitchFamily="2" charset="2"/>
              </a:rPr>
              <a:t>affirmée</a:t>
            </a:r>
            <a:r>
              <a:rPr lang="fr-FR" sz="2000" b="1" dirty="0" smtClean="0">
                <a:sym typeface="Wingdings" pitchFamily="2" charset="2"/>
              </a:rPr>
              <a:t>.</a:t>
            </a:r>
            <a:endParaRPr lang="fr-FR" sz="2000" b="1" dirty="0"/>
          </a:p>
        </p:txBody>
      </p:sp>
      <p:sp>
        <p:nvSpPr>
          <p:cNvPr id="8" name="Rectangle 7"/>
          <p:cNvSpPr/>
          <p:nvPr/>
        </p:nvSpPr>
        <p:spPr>
          <a:xfrm>
            <a:off x="539552" y="3154364"/>
            <a:ext cx="8064896" cy="7920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sym typeface="Wingdings" pitchFamily="2" charset="2"/>
              </a:rPr>
              <a:t> Des projets concrets </a:t>
            </a:r>
            <a:r>
              <a:rPr lang="fr-FR" sz="2000" b="1" u="sng" dirty="0" smtClean="0">
                <a:solidFill>
                  <a:schemeClr val="bg1"/>
                </a:solidFill>
                <a:sym typeface="Wingdings" pitchFamily="2" charset="2"/>
              </a:rPr>
              <a:t>partagés</a:t>
            </a:r>
            <a:r>
              <a:rPr lang="fr-FR" sz="2000" b="1" dirty="0" smtClean="0">
                <a:solidFill>
                  <a:schemeClr val="bg1"/>
                </a:solidFill>
                <a:sym typeface="Wingdings" pitchFamily="2" charset="2"/>
              </a:rPr>
              <a:t>.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9552" y="4381096"/>
            <a:ext cx="8064896" cy="7920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 Une poursuite des travaux </a:t>
            </a:r>
            <a:r>
              <a:rPr lang="fr-FR" sz="2000" b="1" u="sng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structurée</a:t>
            </a:r>
            <a:r>
              <a:rPr lang="fr-FR" sz="20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.</a:t>
            </a:r>
            <a:endParaRPr lang="fr-FR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1. Corps de la convention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4" name="Rectangle 3"/>
          <p:cNvSpPr/>
          <p:nvPr/>
        </p:nvSpPr>
        <p:spPr>
          <a:xfrm>
            <a:off x="539552" y="1720568"/>
            <a:ext cx="806489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MODIFICATIONS  DU NOM DE DEUX INSTANCES</a:t>
            </a:r>
            <a:endParaRPr lang="fr-FR" b="1" dirty="0"/>
          </a:p>
        </p:txBody>
      </p:sp>
      <p:sp>
        <p:nvSpPr>
          <p:cNvPr id="7" name="Rectangle 6"/>
          <p:cNvSpPr/>
          <p:nvPr/>
        </p:nvSpPr>
        <p:spPr>
          <a:xfrm>
            <a:off x="539552" y="2542296"/>
            <a:ext cx="3312368" cy="11521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Commission des soins infirmiers, de rééducation et </a:t>
            </a:r>
            <a:r>
              <a:rPr lang="fr-FR" b="1" dirty="0" err="1" smtClean="0"/>
              <a:t>médico</a:t>
            </a:r>
            <a:r>
              <a:rPr lang="fr-FR" b="1" dirty="0" smtClean="0"/>
              <a:t>-techniques du Groupement</a:t>
            </a:r>
            <a:endParaRPr lang="fr-FR" b="1" dirty="0"/>
          </a:p>
        </p:txBody>
      </p:sp>
      <p:sp>
        <p:nvSpPr>
          <p:cNvPr id="8" name="Rectangle 7"/>
          <p:cNvSpPr/>
          <p:nvPr/>
        </p:nvSpPr>
        <p:spPr>
          <a:xfrm>
            <a:off x="5292080" y="2542296"/>
            <a:ext cx="3312368" cy="115212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Commission des soins de territoire</a:t>
            </a:r>
            <a:endParaRPr lang="fr-FR" b="1" dirty="0"/>
          </a:p>
        </p:txBody>
      </p:sp>
      <p:sp>
        <p:nvSpPr>
          <p:cNvPr id="9" name="Rectangle 8"/>
          <p:cNvSpPr/>
          <p:nvPr/>
        </p:nvSpPr>
        <p:spPr>
          <a:xfrm>
            <a:off x="539552" y="3838440"/>
            <a:ext cx="3312368" cy="11521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Comité territorial des élus locaux</a:t>
            </a:r>
            <a:endParaRPr lang="fr-FR" b="1" dirty="0"/>
          </a:p>
        </p:txBody>
      </p:sp>
      <p:sp>
        <p:nvSpPr>
          <p:cNvPr id="11" name="Rectangle 10"/>
          <p:cNvSpPr/>
          <p:nvPr/>
        </p:nvSpPr>
        <p:spPr>
          <a:xfrm>
            <a:off x="5292080" y="3838440"/>
            <a:ext cx="3312368" cy="115212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Comité territorial des élus</a:t>
            </a:r>
            <a:endParaRPr lang="fr-FR" b="1" dirty="0"/>
          </a:p>
        </p:txBody>
      </p:sp>
      <p:sp>
        <p:nvSpPr>
          <p:cNvPr id="12" name="Flèche droite 11"/>
          <p:cNvSpPr/>
          <p:nvPr/>
        </p:nvSpPr>
        <p:spPr>
          <a:xfrm>
            <a:off x="3923928" y="2830328"/>
            <a:ext cx="1296144" cy="432048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droite 12"/>
          <p:cNvSpPr/>
          <p:nvPr/>
        </p:nvSpPr>
        <p:spPr>
          <a:xfrm>
            <a:off x="3923928" y="4198480"/>
            <a:ext cx="1296144" cy="432048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1. Corps de la convention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4" name="Rectangle 3"/>
          <p:cNvSpPr/>
          <p:nvPr/>
        </p:nvSpPr>
        <p:spPr>
          <a:xfrm>
            <a:off x="539552" y="1734216"/>
            <a:ext cx="8064896" cy="614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INTEGRATION DES EVOLUTIONS REGLEMENTAIRES LIEES AU DECRET DU 2 MAI 2017</a:t>
            </a:r>
            <a:endParaRPr lang="fr-FR" b="1" dirty="0"/>
          </a:p>
        </p:txBody>
      </p:sp>
      <p:sp>
        <p:nvSpPr>
          <p:cNvPr id="7" name="Rectangle 6"/>
          <p:cNvSpPr/>
          <p:nvPr/>
        </p:nvSpPr>
        <p:spPr>
          <a:xfrm>
            <a:off x="539552" y="2760664"/>
            <a:ext cx="1512168" cy="11521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ACHATS</a:t>
            </a:r>
            <a:endParaRPr lang="fr-FR" b="1" dirty="0"/>
          </a:p>
        </p:txBody>
      </p:sp>
      <p:sp>
        <p:nvSpPr>
          <p:cNvPr id="8" name="Rectangle 7"/>
          <p:cNvSpPr/>
          <p:nvPr/>
        </p:nvSpPr>
        <p:spPr>
          <a:xfrm>
            <a:off x="2195736" y="2760664"/>
            <a:ext cx="6408712" cy="115212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Insertion de la phrase : « La nouvelle organisation de la fonction Achats du GHT de Bretagne Occidentale sera effective le 1</a:t>
            </a:r>
            <a:r>
              <a:rPr lang="fr-FR" b="1" baseline="30000" dirty="0" smtClean="0"/>
              <a:t>er</a:t>
            </a:r>
            <a:r>
              <a:rPr lang="fr-FR" b="1" dirty="0" smtClean="0"/>
              <a:t> janvier 2018 »</a:t>
            </a:r>
            <a:endParaRPr lang="fr-FR" b="1" dirty="0"/>
          </a:p>
        </p:txBody>
      </p:sp>
      <p:sp>
        <p:nvSpPr>
          <p:cNvPr id="9" name="Rectangle 8"/>
          <p:cNvSpPr/>
          <p:nvPr/>
        </p:nvSpPr>
        <p:spPr>
          <a:xfrm>
            <a:off x="539552" y="4056808"/>
            <a:ext cx="1512168" cy="11521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Conférence territoriale de dialogue social</a:t>
            </a:r>
            <a:endParaRPr lang="fr-FR" b="1" dirty="0"/>
          </a:p>
        </p:txBody>
      </p:sp>
      <p:sp>
        <p:nvSpPr>
          <p:cNvPr id="11" name="Rectangle 10"/>
          <p:cNvSpPr/>
          <p:nvPr/>
        </p:nvSpPr>
        <p:spPr>
          <a:xfrm>
            <a:off x="2195736" y="4056808"/>
            <a:ext cx="6408712" cy="115212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Suppression de la mention « avec voix consultative » pour les personnalités assistant à la conférence.</a:t>
            </a:r>
            <a:endParaRPr lang="fr-FR" b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Projet médical partagé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4" name="Rectangle 3"/>
          <p:cNvSpPr/>
          <p:nvPr/>
        </p:nvSpPr>
        <p:spPr>
          <a:xfrm>
            <a:off x="539552" y="1268760"/>
            <a:ext cx="8064896" cy="614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RAPPEL DE LA METHODOLOGIE D’ELABORATION</a:t>
            </a:r>
            <a:endParaRPr lang="fr-FR" b="1" dirty="0"/>
          </a:p>
        </p:txBody>
      </p:sp>
      <p:sp>
        <p:nvSpPr>
          <p:cNvPr id="7" name="Rectangle 6"/>
          <p:cNvSpPr/>
          <p:nvPr/>
        </p:nvSpPr>
        <p:spPr>
          <a:xfrm>
            <a:off x="539552" y="2564904"/>
            <a:ext cx="4032448" cy="38164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- AVC-Neurologie</a:t>
            </a:r>
          </a:p>
          <a:p>
            <a:pPr algn="ctr">
              <a:buFontTx/>
              <a:buChar char="-"/>
            </a:pPr>
            <a:r>
              <a:rPr lang="fr-FR" b="1" dirty="0" smtClean="0"/>
              <a:t> Cardiologie</a:t>
            </a:r>
          </a:p>
          <a:p>
            <a:pPr algn="ctr">
              <a:buFontTx/>
              <a:buChar char="-"/>
            </a:pPr>
            <a:r>
              <a:rPr lang="fr-FR" b="1" dirty="0" smtClean="0"/>
              <a:t> Chirurgie orthopédique</a:t>
            </a:r>
          </a:p>
          <a:p>
            <a:pPr algn="ctr">
              <a:buFontTx/>
              <a:buChar char="-"/>
            </a:pPr>
            <a:r>
              <a:rPr lang="fr-FR" b="1" dirty="0" smtClean="0"/>
              <a:t> Chirurgie viscérale</a:t>
            </a:r>
          </a:p>
          <a:p>
            <a:pPr algn="ctr">
              <a:buFontTx/>
              <a:buChar char="-"/>
            </a:pPr>
            <a:r>
              <a:rPr lang="fr-FR" b="1" dirty="0" smtClean="0"/>
              <a:t> Gériatrie</a:t>
            </a:r>
          </a:p>
          <a:p>
            <a:pPr algn="ctr">
              <a:buFontTx/>
              <a:buChar char="-"/>
            </a:pPr>
            <a:r>
              <a:rPr lang="fr-FR" b="1" dirty="0" smtClean="0"/>
              <a:t> Gestion des situations sanitaires exceptionnelles</a:t>
            </a:r>
          </a:p>
          <a:p>
            <a:pPr algn="ctr">
              <a:buFontTx/>
              <a:buChar char="-"/>
            </a:pPr>
            <a:r>
              <a:rPr lang="fr-FR" b="1" dirty="0" smtClean="0"/>
              <a:t> Oncologie</a:t>
            </a:r>
          </a:p>
          <a:p>
            <a:pPr algn="ctr">
              <a:buFontTx/>
              <a:buChar char="-"/>
            </a:pPr>
            <a:r>
              <a:rPr lang="fr-FR" b="1" dirty="0" smtClean="0"/>
              <a:t> Périnatalité-Pédiatrie</a:t>
            </a:r>
          </a:p>
          <a:p>
            <a:pPr algn="ctr">
              <a:buFontTx/>
              <a:buChar char="-"/>
            </a:pPr>
            <a:r>
              <a:rPr lang="fr-FR" b="1" dirty="0" smtClean="0"/>
              <a:t>Psychiatrie-Santé mentale-</a:t>
            </a:r>
            <a:r>
              <a:rPr lang="fr-FR" b="1" dirty="0" err="1" smtClean="0"/>
              <a:t>Addictologie</a:t>
            </a:r>
            <a:endParaRPr lang="fr-FR" b="1" dirty="0" smtClean="0"/>
          </a:p>
          <a:p>
            <a:pPr algn="ctr">
              <a:buFontTx/>
              <a:buChar char="-"/>
            </a:pPr>
            <a:r>
              <a:rPr lang="fr-FR" b="1" dirty="0" smtClean="0"/>
              <a:t> </a:t>
            </a:r>
            <a:r>
              <a:rPr lang="fr-FR" b="1" smtClean="0"/>
              <a:t>Soins palliatifs</a:t>
            </a:r>
            <a:endParaRPr lang="fr-FR" b="1" dirty="0" smtClean="0"/>
          </a:p>
          <a:p>
            <a:pPr algn="ctr">
              <a:buFontTx/>
              <a:buChar char="-"/>
            </a:pPr>
            <a:r>
              <a:rPr lang="fr-FR" b="1" dirty="0" smtClean="0"/>
              <a:t> Urgences</a:t>
            </a:r>
          </a:p>
        </p:txBody>
      </p:sp>
      <p:sp>
        <p:nvSpPr>
          <p:cNvPr id="8" name="Rectangle 7"/>
          <p:cNvSpPr/>
          <p:nvPr/>
        </p:nvSpPr>
        <p:spPr>
          <a:xfrm>
            <a:off x="539552" y="1988840"/>
            <a:ext cx="4032448" cy="4523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Filières cliniques</a:t>
            </a:r>
            <a:endParaRPr lang="fr-FR" b="1" dirty="0"/>
          </a:p>
        </p:txBody>
      </p:sp>
      <p:sp>
        <p:nvSpPr>
          <p:cNvPr id="11" name="Rectangle 10"/>
          <p:cNvSpPr/>
          <p:nvPr/>
        </p:nvSpPr>
        <p:spPr>
          <a:xfrm>
            <a:off x="4716016" y="1988840"/>
            <a:ext cx="3888432" cy="4523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Filières </a:t>
            </a:r>
            <a:r>
              <a:rPr lang="fr-FR" b="1" dirty="0" err="1" smtClean="0"/>
              <a:t>médico</a:t>
            </a:r>
            <a:r>
              <a:rPr lang="fr-FR" b="1" dirty="0" smtClean="0"/>
              <a:t>-techniques</a:t>
            </a:r>
            <a:endParaRPr lang="fr-FR" b="1" dirty="0"/>
          </a:p>
        </p:txBody>
      </p:sp>
      <p:sp>
        <p:nvSpPr>
          <p:cNvPr id="12" name="Rectangle 11"/>
          <p:cNvSpPr/>
          <p:nvPr/>
        </p:nvSpPr>
        <p:spPr>
          <a:xfrm>
            <a:off x="4716016" y="2564904"/>
            <a:ext cx="3888432" cy="11521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- Biologie</a:t>
            </a:r>
          </a:p>
          <a:p>
            <a:pPr algn="ctr"/>
            <a:r>
              <a:rPr lang="fr-FR" b="1" dirty="0" smtClean="0"/>
              <a:t>- Imagerie</a:t>
            </a:r>
          </a:p>
          <a:p>
            <a:pPr algn="ctr"/>
            <a:r>
              <a:rPr lang="fr-FR" b="1" dirty="0" smtClean="0"/>
              <a:t>- Pharmacie</a:t>
            </a:r>
            <a:endParaRPr lang="fr-FR" b="1" dirty="0"/>
          </a:p>
        </p:txBody>
      </p:sp>
      <p:sp>
        <p:nvSpPr>
          <p:cNvPr id="13" name="Rectangle 12"/>
          <p:cNvSpPr/>
          <p:nvPr/>
        </p:nvSpPr>
        <p:spPr>
          <a:xfrm>
            <a:off x="4719784" y="4637144"/>
            <a:ext cx="3888432" cy="4523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Ajout</a:t>
            </a:r>
            <a:endParaRPr lang="fr-FR" b="1" dirty="0"/>
          </a:p>
        </p:txBody>
      </p:sp>
      <p:sp>
        <p:nvSpPr>
          <p:cNvPr id="14" name="Rectangle 13"/>
          <p:cNvSpPr/>
          <p:nvPr/>
        </p:nvSpPr>
        <p:spPr>
          <a:xfrm>
            <a:off x="4719784" y="5213208"/>
            <a:ext cx="3888432" cy="11521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- Pneumologie-BPCO</a:t>
            </a:r>
            <a:endParaRPr lang="fr-FR" b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Projet médical partagé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4" name="Rectangle 3"/>
          <p:cNvSpPr/>
          <p:nvPr/>
        </p:nvSpPr>
        <p:spPr>
          <a:xfrm>
            <a:off x="539552" y="1268760"/>
            <a:ext cx="8064896" cy="614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RAPPEL DE LA METHODOLOGIE D’ELABORATION</a:t>
            </a:r>
            <a:endParaRPr lang="fr-FR" b="1" dirty="0"/>
          </a:p>
        </p:txBody>
      </p:sp>
      <p:sp>
        <p:nvSpPr>
          <p:cNvPr id="8" name="Rectangle 7"/>
          <p:cNvSpPr/>
          <p:nvPr/>
        </p:nvSpPr>
        <p:spPr>
          <a:xfrm>
            <a:off x="539552" y="2111672"/>
            <a:ext cx="8064896" cy="187220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u="sng" dirty="0" smtClean="0"/>
              <a:t>GROUPES DE TRAVAIL : </a:t>
            </a:r>
          </a:p>
          <a:p>
            <a:pPr algn="ctr"/>
            <a:endParaRPr lang="fr-FR" b="1" dirty="0" smtClean="0"/>
          </a:p>
          <a:p>
            <a:pPr algn="ctr">
              <a:buFontTx/>
              <a:buChar char="-"/>
            </a:pPr>
            <a:r>
              <a:rPr lang="fr-FR" b="1" dirty="0" smtClean="0"/>
              <a:t>Par filière</a:t>
            </a:r>
          </a:p>
          <a:p>
            <a:pPr algn="ctr">
              <a:buFontTx/>
              <a:buChar char="-"/>
            </a:pPr>
            <a:r>
              <a:rPr lang="fr-FR" b="1" dirty="0" smtClean="0"/>
              <a:t>Représentatifs de tous les établissements</a:t>
            </a:r>
          </a:p>
          <a:p>
            <a:pPr algn="ctr">
              <a:buFontTx/>
              <a:buChar char="-"/>
            </a:pPr>
            <a:r>
              <a:rPr lang="fr-FR" b="1" dirty="0" smtClean="0"/>
              <a:t>Pilotés par au moins deux praticiens d’établissement différents</a:t>
            </a:r>
          </a:p>
          <a:p>
            <a:pPr algn="ctr">
              <a:buFontTx/>
              <a:buChar char="-"/>
            </a:pPr>
            <a:r>
              <a:rPr lang="fr-FR" b="1" dirty="0" smtClean="0"/>
              <a:t>DIM référent et directeur référent par groupe</a:t>
            </a:r>
            <a:endParaRPr lang="fr-FR" b="1" dirty="0"/>
          </a:p>
        </p:txBody>
      </p:sp>
      <p:sp>
        <p:nvSpPr>
          <p:cNvPr id="16" name="Pentagone 15"/>
          <p:cNvSpPr/>
          <p:nvPr/>
        </p:nvSpPr>
        <p:spPr>
          <a:xfrm>
            <a:off x="621440" y="4255920"/>
            <a:ext cx="2468032" cy="115212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Identification des filières prioritaires</a:t>
            </a:r>
            <a:endParaRPr lang="fr-FR" b="1" dirty="0"/>
          </a:p>
        </p:txBody>
      </p:sp>
      <p:sp>
        <p:nvSpPr>
          <p:cNvPr id="17" name="Pentagone 16"/>
          <p:cNvSpPr/>
          <p:nvPr/>
        </p:nvSpPr>
        <p:spPr>
          <a:xfrm>
            <a:off x="3321740" y="4255920"/>
            <a:ext cx="2468032" cy="115212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Grandes orientations par filière</a:t>
            </a:r>
            <a:endParaRPr lang="fr-FR" b="1" dirty="0"/>
          </a:p>
        </p:txBody>
      </p:sp>
      <p:sp>
        <p:nvSpPr>
          <p:cNvPr id="18" name="Pentagone 17"/>
          <p:cNvSpPr/>
          <p:nvPr/>
        </p:nvSpPr>
        <p:spPr>
          <a:xfrm>
            <a:off x="6022040" y="4255920"/>
            <a:ext cx="2468032" cy="115212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Finalisation du projet par filière</a:t>
            </a:r>
            <a:endParaRPr lang="fr-FR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2520944" y="5712072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fr-FR" b="1" baseline="30000" dirty="0" smtClean="0">
                <a:solidFill>
                  <a:schemeClr val="accent2">
                    <a:lumMod val="75000"/>
                  </a:schemeClr>
                </a:solidFill>
              </a:rPr>
              <a:t>er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juillet 2016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167824" y="5712072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fr-FR" b="1" baseline="30000" dirty="0" smtClean="0">
                <a:solidFill>
                  <a:schemeClr val="accent2">
                    <a:lumMod val="75000"/>
                  </a:schemeClr>
                </a:solidFill>
              </a:rPr>
              <a:t>er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janvier 2017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7904128" y="5712072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fr-FR" b="1" baseline="30000" dirty="0" smtClean="0">
                <a:solidFill>
                  <a:schemeClr val="accent2">
                    <a:lumMod val="75000"/>
                  </a:schemeClr>
                </a:solidFill>
              </a:rPr>
              <a:t>er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juillet 2017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2" name="Organigramme : Connecteur 21"/>
          <p:cNvSpPr/>
          <p:nvPr/>
        </p:nvSpPr>
        <p:spPr>
          <a:xfrm>
            <a:off x="2987824" y="4653136"/>
            <a:ext cx="288032" cy="28803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Organigramme : Connecteur 22"/>
          <p:cNvSpPr/>
          <p:nvPr/>
        </p:nvSpPr>
        <p:spPr>
          <a:xfrm>
            <a:off x="5724128" y="4653136"/>
            <a:ext cx="288032" cy="28803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Organigramme : Connecteur 23"/>
          <p:cNvSpPr/>
          <p:nvPr/>
        </p:nvSpPr>
        <p:spPr>
          <a:xfrm>
            <a:off x="8388424" y="4653136"/>
            <a:ext cx="288032" cy="28803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6" name="Connecteur droit avec flèche 25"/>
          <p:cNvCxnSpPr>
            <a:stCxn id="22" idx="4"/>
            <a:endCxn id="19" idx="0"/>
          </p:cNvCxnSpPr>
          <p:nvPr/>
        </p:nvCxnSpPr>
        <p:spPr>
          <a:xfrm>
            <a:off x="3131840" y="4941168"/>
            <a:ext cx="1172" cy="770904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>
            <a:off x="5868144" y="4941168"/>
            <a:ext cx="1172" cy="770904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8532440" y="4941168"/>
            <a:ext cx="1172" cy="770904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Bulle ronde 24"/>
          <p:cNvSpPr/>
          <p:nvPr/>
        </p:nvSpPr>
        <p:spPr>
          <a:xfrm>
            <a:off x="6588224" y="1700808"/>
            <a:ext cx="2339752" cy="1296144"/>
          </a:xfrm>
          <a:prstGeom prst="wedgeEllipse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2">
                    <a:lumMod val="10000"/>
                  </a:schemeClr>
                </a:solidFill>
              </a:rPr>
              <a:t>Plus d’une centaine de participants !</a:t>
            </a:r>
            <a:endParaRPr lang="fr-FR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Projet médical partagé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4" name="Rectangle 3"/>
          <p:cNvSpPr/>
          <p:nvPr/>
        </p:nvSpPr>
        <p:spPr>
          <a:xfrm>
            <a:off x="539552" y="1855624"/>
            <a:ext cx="8064896" cy="614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TRAME REDACTIONNELLE COMMUNE</a:t>
            </a:r>
            <a:endParaRPr lang="fr-FR" b="1" dirty="0"/>
          </a:p>
        </p:txBody>
      </p:sp>
      <p:sp>
        <p:nvSpPr>
          <p:cNvPr id="8" name="Rectangle 7"/>
          <p:cNvSpPr/>
          <p:nvPr/>
        </p:nvSpPr>
        <p:spPr>
          <a:xfrm>
            <a:off x="539552" y="2698536"/>
            <a:ext cx="8064896" cy="29627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Thématiques abordées : </a:t>
            </a:r>
          </a:p>
          <a:p>
            <a:pPr algn="ctr"/>
            <a:endParaRPr lang="fr-FR" b="1" dirty="0" smtClean="0"/>
          </a:p>
          <a:p>
            <a:pPr algn="ctr">
              <a:buFontTx/>
              <a:buChar char="-"/>
            </a:pPr>
            <a:r>
              <a:rPr lang="fr-FR" b="1" dirty="0" smtClean="0"/>
              <a:t>Contexte de la pathologie/filière</a:t>
            </a:r>
          </a:p>
          <a:p>
            <a:pPr algn="ctr">
              <a:buFontTx/>
              <a:buChar char="-"/>
            </a:pPr>
            <a:r>
              <a:rPr lang="fr-FR" b="1" dirty="0" smtClean="0"/>
              <a:t>Etat des lieux partagé : organisation médicale, parcours de soins gradué, liens avec la ville, le médico-social, les autres structures, etc.</a:t>
            </a:r>
          </a:p>
          <a:p>
            <a:pPr algn="ctr">
              <a:buFontTx/>
              <a:buChar char="-"/>
            </a:pPr>
            <a:r>
              <a:rPr lang="fr-FR" b="1" dirty="0" smtClean="0"/>
              <a:t>Référence au PRS</a:t>
            </a:r>
          </a:p>
          <a:p>
            <a:pPr algn="ctr">
              <a:buFontTx/>
              <a:buChar char="-"/>
            </a:pPr>
            <a:r>
              <a:rPr lang="fr-FR" b="1" dirty="0" smtClean="0"/>
              <a:t>Diagnostic</a:t>
            </a:r>
          </a:p>
          <a:p>
            <a:pPr algn="ctr">
              <a:buFontTx/>
              <a:buChar char="-"/>
            </a:pPr>
            <a:r>
              <a:rPr lang="fr-FR" b="1" dirty="0" smtClean="0"/>
              <a:t>Propositions d’amélioration</a:t>
            </a:r>
          </a:p>
          <a:p>
            <a:pPr algn="ctr">
              <a:buFontTx/>
              <a:buChar char="-"/>
            </a:pPr>
            <a:r>
              <a:rPr lang="fr-FR" b="1" dirty="0" smtClean="0"/>
              <a:t>Actions concrètes à plus ou moins longue échéance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Projet médical partagé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4" name="Rectangle 3"/>
          <p:cNvSpPr/>
          <p:nvPr/>
        </p:nvSpPr>
        <p:spPr>
          <a:xfrm>
            <a:off x="539552" y="1569016"/>
            <a:ext cx="8064896" cy="614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PREAMBULE</a:t>
            </a:r>
            <a:endParaRPr lang="fr-FR" b="1" dirty="0"/>
          </a:p>
        </p:txBody>
      </p:sp>
      <p:sp>
        <p:nvSpPr>
          <p:cNvPr id="29" name="ZoneTexte 28"/>
          <p:cNvSpPr txBox="1"/>
          <p:nvPr/>
        </p:nvSpPr>
        <p:spPr>
          <a:xfrm rot="20724081">
            <a:off x="634894" y="2679523"/>
            <a:ext cx="360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chemeClr val="bg2">
                    <a:lumMod val="50000"/>
                  </a:schemeClr>
                </a:solidFill>
              </a:rPr>
              <a:t>Continuité de la Communauté Hospitalière de Territoire</a:t>
            </a:r>
            <a:endParaRPr lang="fr-FR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 rot="600503">
            <a:off x="304359" y="4166884"/>
            <a:ext cx="36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  <a:latin typeface="Berlin Sans FB Demi" pitchFamily="34" charset="0"/>
              </a:rPr>
              <a:t>Association de l’Hôpital d’Instruction des Armées Clermont-Tonnerre</a:t>
            </a:r>
            <a:endParaRPr lang="fr-FR" dirty="0">
              <a:solidFill>
                <a:srgbClr val="FF0000"/>
              </a:solidFill>
              <a:latin typeface="Berlin Sans FB Demi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 rot="340791">
            <a:off x="5114433" y="2524704"/>
            <a:ext cx="360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ritannic Bold" pitchFamily="34" charset="0"/>
              </a:rPr>
              <a:t>Amélioration des parcours de soins</a:t>
            </a:r>
            <a:endParaRPr lang="fr-FR" sz="2800" dirty="0">
              <a:solidFill>
                <a:schemeClr val="accent2">
                  <a:lumMod val="60000"/>
                  <a:lumOff val="40000"/>
                </a:schemeClr>
              </a:solidFill>
              <a:latin typeface="Britannic Bold" pitchFamily="34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3059832" y="3501008"/>
            <a:ext cx="360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Narkisim" pitchFamily="34" charset="-79"/>
                <a:cs typeface="Narkisim" pitchFamily="34" charset="-79"/>
              </a:rPr>
              <a:t>Respect du choix du patient</a:t>
            </a:r>
            <a:endParaRPr lang="fr-FR" sz="3200" dirty="0"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33" name="ZoneTexte 32"/>
          <p:cNvSpPr txBox="1"/>
          <p:nvPr/>
        </p:nvSpPr>
        <p:spPr>
          <a:xfrm rot="20950370">
            <a:off x="5032707" y="4337473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Showcard Gothic" pitchFamily="82" charset="0"/>
              </a:rPr>
              <a:t>Promotion de la recherche clinique</a:t>
            </a:r>
            <a:endParaRPr lang="fr-FR" dirty="0">
              <a:solidFill>
                <a:schemeClr val="accent1">
                  <a:lumMod val="75000"/>
                </a:schemeClr>
              </a:solidFill>
              <a:latin typeface="Showcard Gothic" pitchFamily="82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1547664" y="5589240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bg2">
                    <a:lumMod val="25000"/>
                  </a:schemeClr>
                </a:solidFill>
                <a:latin typeface="Stencil" pitchFamily="82" charset="0"/>
              </a:rPr>
              <a:t>Document non figé </a:t>
            </a:r>
            <a:endParaRPr lang="fr-FR" dirty="0">
              <a:solidFill>
                <a:schemeClr val="bg2">
                  <a:lumMod val="25000"/>
                </a:schemeClr>
              </a:solidFill>
              <a:latin typeface="Stencil" pitchFamily="82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 rot="340791">
            <a:off x="4568828" y="5114028"/>
            <a:ext cx="36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accent2">
                    <a:lumMod val="75000"/>
                  </a:schemeClr>
                </a:solidFill>
                <a:latin typeface="Mongolian Baiti" pitchFamily="66" charset="0"/>
                <a:cs typeface="Mongolian Baiti" pitchFamily="66" charset="0"/>
              </a:rPr>
              <a:t>Un grand merci à tous les participants !</a:t>
            </a:r>
            <a:endParaRPr lang="fr-FR" sz="3200" b="1" dirty="0">
              <a:solidFill>
                <a:schemeClr val="accent2">
                  <a:lumMod val="75000"/>
                </a:schemeClr>
              </a:solidFill>
              <a:latin typeface="Mongolian Baiti" pitchFamily="66" charset="0"/>
              <a:cs typeface="Mongolian Baiti" pitchFamily="66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2. Quelques propositions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607496" y="6453336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/>
              <a:t>Instance / Date / Lieu</a:t>
            </a:r>
            <a:endParaRPr lang="fr-FR" sz="1200" dirty="0"/>
          </a:p>
        </p:txBody>
      </p:sp>
      <p:sp>
        <p:nvSpPr>
          <p:cNvPr id="12" name="Rectangle 11"/>
          <p:cNvSpPr/>
          <p:nvPr/>
        </p:nvSpPr>
        <p:spPr>
          <a:xfrm>
            <a:off x="251520" y="1242888"/>
            <a:ext cx="8640960" cy="4579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AVC - Neurologie</a:t>
            </a:r>
            <a:endParaRPr lang="fr-FR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251520" y="1844824"/>
            <a:ext cx="8640960" cy="43924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</a:rPr>
              <a:t>Favoriser la prévention de l’AVC :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Former les professionnels (y compris professeurs des écoles) à la prévention des maladies </a:t>
            </a:r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neurovasculaires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et à l’éducation à la prévention des jeunes. </a:t>
            </a:r>
          </a:p>
          <a:p>
            <a:endParaRPr lang="fr-FR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Améliorer la prise en charge lors de l’hospitalisation : </a:t>
            </a:r>
          </a:p>
          <a:p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 Constituer une filière de prise en charge des patients à haut risque d’AIT (Accident Ischémique Transitoire).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Stabiliser le fonctionnement de la télé-thrombolyse entre Brest et Morlaix.</a:t>
            </a:r>
          </a:p>
          <a:p>
            <a:pPr>
              <a:buFont typeface="Wingdings"/>
              <a:buChar char="à"/>
            </a:pPr>
            <a:endParaRPr lang="fr-FR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r>
              <a:rPr lang="fr-FR" b="1" u="sng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Développer l’éducation thérapeutique et le suivi après l’AVC : 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Développer la coopération ville-hôpital pour l’éducation thérapeutique.</a:t>
            </a:r>
          </a:p>
          <a:p>
            <a:pPr>
              <a:buFont typeface="Wingdings"/>
              <a:buChar char="à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 Mettre en place des consultations pluridisciplinaires en post-AVC pour la prise en charge du handicap invisible.</a:t>
            </a:r>
            <a:endParaRPr lang="fr-FR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1860</TotalTime>
  <Words>2431</Words>
  <Application>Microsoft Office PowerPoint</Application>
  <PresentationFormat>Affichage à l'écran (4:3)</PresentationFormat>
  <Paragraphs>332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42" baseType="lpstr">
      <vt:lpstr>Berlin Sans FB Demi</vt:lpstr>
      <vt:lpstr>Britannic Bold</vt:lpstr>
      <vt:lpstr>Calibri</vt:lpstr>
      <vt:lpstr>Lucida Sans Unicode</vt:lpstr>
      <vt:lpstr>Mongolian Baiti</vt:lpstr>
      <vt:lpstr>Narkisim</vt:lpstr>
      <vt:lpstr>Showcard Gothic</vt:lpstr>
      <vt:lpstr>Stencil</vt:lpstr>
      <vt:lpstr>Verdana</vt:lpstr>
      <vt:lpstr>Wingdings</vt:lpstr>
      <vt:lpstr>Wingdings 2</vt:lpstr>
      <vt:lpstr>Wingdings 3</vt:lpstr>
      <vt:lpstr>Rotonde</vt:lpstr>
      <vt:lpstr>GHT de Bretagne Occidentale </vt:lpstr>
      <vt:lpstr>Structure de l’avenant</vt:lpstr>
      <vt:lpstr>1. Corps de la convention</vt:lpstr>
      <vt:lpstr>1. Corps de la convention</vt:lpstr>
      <vt:lpstr>2. Projet médical partagé</vt:lpstr>
      <vt:lpstr>2. Projet médical partagé</vt:lpstr>
      <vt:lpstr>2. Projet médical partagé</vt:lpstr>
      <vt:lpstr>2. Projet médical partagé</vt:lpstr>
      <vt:lpstr>2. Quelques propositions</vt:lpstr>
      <vt:lpstr>2. Quelques propositions</vt:lpstr>
      <vt:lpstr>2. Quelques propositions</vt:lpstr>
      <vt:lpstr>2. Quelques propositions</vt:lpstr>
      <vt:lpstr>2. Quelques propositions</vt:lpstr>
      <vt:lpstr>2. Quelques propositions</vt:lpstr>
      <vt:lpstr>2. Quelques propositions</vt:lpstr>
      <vt:lpstr>2. Quelques propositions</vt:lpstr>
      <vt:lpstr>2. Quelques propositions</vt:lpstr>
      <vt:lpstr>2. Quelques propositions</vt:lpstr>
      <vt:lpstr>2. Quelques propositions</vt:lpstr>
      <vt:lpstr>2. Quelques propositions</vt:lpstr>
      <vt:lpstr>2. Quelques propositions</vt:lpstr>
      <vt:lpstr>2. Quelques propositions</vt:lpstr>
      <vt:lpstr>3. Projet de soins partagé</vt:lpstr>
      <vt:lpstr>3. Projet de soins partagé</vt:lpstr>
      <vt:lpstr>3. Projet de soins partagé</vt:lpstr>
      <vt:lpstr>3. Projet de soins partagé</vt:lpstr>
      <vt:lpstr>3. Projet de soins partagé</vt:lpstr>
      <vt:lpstr>Suite des travaux</vt:lpstr>
      <vt:lpstr>Conclusion</vt:lpstr>
    </vt:vector>
  </TitlesOfParts>
  <Company>CHRU BREST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GHT de Bretagne Occidentale</dc:title>
  <dc:creator>temp</dc:creator>
  <cp:lastModifiedBy>direction</cp:lastModifiedBy>
  <cp:revision>158</cp:revision>
  <dcterms:created xsi:type="dcterms:W3CDTF">2017-02-14T15:54:29Z</dcterms:created>
  <dcterms:modified xsi:type="dcterms:W3CDTF">2017-06-14T16:19:33Z</dcterms:modified>
</cp:coreProperties>
</file>