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7" r:id="rId4"/>
    <p:sldId id="258" r:id="rId5"/>
    <p:sldId id="262" r:id="rId6"/>
    <p:sldId id="259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2"/>
  </p:normalViewPr>
  <p:slideViewPr>
    <p:cSldViewPr snapToGrid="0" snapToObjects="1">
      <p:cViewPr>
        <p:scale>
          <a:sx n="93" d="100"/>
          <a:sy n="93" d="100"/>
        </p:scale>
        <p:origin x="784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tiff"/><Relationship Id="rId3" Type="http://schemas.openxmlformats.org/officeDocument/2006/relationships/image" Target="../media/image15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tiff"/><Relationship Id="rId3" Type="http://schemas.openxmlformats.org/officeDocument/2006/relationships/image" Target="../media/image17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tiff"/><Relationship Id="rId3" Type="http://schemas.openxmlformats.org/officeDocument/2006/relationships/image" Target="../media/image19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image" Target="../media/image2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emf"/><Relationship Id="rId3" Type="http://schemas.openxmlformats.org/officeDocument/2006/relationships/image" Target="../media/image26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emf"/><Relationship Id="rId3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Relationship Id="rId3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072625" y="2688042"/>
            <a:ext cx="8915399" cy="1089508"/>
          </a:xfrm>
        </p:spPr>
        <p:txBody>
          <a:bodyPr/>
          <a:lstStyle/>
          <a:p>
            <a:r>
              <a:rPr lang="fr-FR" dirty="0" smtClean="0"/>
              <a:t>Ensemble de services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3317">
            <a:off x="5761961" y="4952475"/>
            <a:ext cx="1189243" cy="118924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367">
            <a:off x="5671276" y="985919"/>
            <a:ext cx="590834" cy="6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49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89442" y="163984"/>
            <a:ext cx="8911687" cy="1280890"/>
          </a:xfrm>
        </p:spPr>
        <p:txBody>
          <a:bodyPr/>
          <a:lstStyle/>
          <a:p>
            <a:pPr algn="ctr"/>
            <a:r>
              <a:rPr lang="fr-FR" dirty="0" smtClean="0"/>
              <a:t>TeamViewer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133" y="1367557"/>
            <a:ext cx="5241768" cy="3249827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233" y="1418014"/>
            <a:ext cx="5161247" cy="319937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383957" y="4958726"/>
            <a:ext cx="10040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TeamViewer est un logiciel gratuit et facile </a:t>
            </a:r>
            <a:r>
              <a:rPr lang="fr-FR" sz="2400" dirty="0" smtClean="0"/>
              <a:t>à </a:t>
            </a:r>
            <a:r>
              <a:rPr lang="fr-FR" sz="2400" dirty="0"/>
              <a:t>prendre en </a:t>
            </a:r>
            <a:r>
              <a:rPr lang="fr-FR" sz="2400" dirty="0" smtClean="0"/>
              <a:t>main.</a:t>
            </a:r>
            <a:endParaRPr lang="fr-FR" sz="2400" dirty="0"/>
          </a:p>
        </p:txBody>
      </p:sp>
      <p:sp>
        <p:nvSpPr>
          <p:cNvPr id="8" name="ZoneTexte 7"/>
          <p:cNvSpPr txBox="1"/>
          <p:nvPr/>
        </p:nvSpPr>
        <p:spPr>
          <a:xfrm>
            <a:off x="1383957" y="5810555"/>
            <a:ext cx="105114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suffit d’entrer le code d’accès depuis un autre poste sur TeamViewer qui est donc pour le </a:t>
            </a:r>
            <a:r>
              <a:rPr lang="fr-FR" dirty="0" err="1" smtClean="0"/>
              <a:t>screen</a:t>
            </a:r>
            <a:r>
              <a:rPr lang="fr-FR" dirty="0" smtClean="0"/>
              <a:t> « 409 667 124 » sur ID du partenaire afin de prendre la main sur la machine serveur.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0460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5717" y="51007"/>
            <a:ext cx="8911687" cy="1280890"/>
          </a:xfrm>
        </p:spPr>
        <p:txBody>
          <a:bodyPr/>
          <a:lstStyle/>
          <a:p>
            <a:pPr algn="ctr"/>
            <a:r>
              <a:rPr lang="fr-FR" dirty="0" smtClean="0"/>
              <a:t>TeamViewer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149" y="966968"/>
            <a:ext cx="7994824" cy="4497088"/>
          </a:xfrm>
        </p:spPr>
      </p:pic>
      <p:sp>
        <p:nvSpPr>
          <p:cNvPr id="5" name="ZoneTexte 4"/>
          <p:cNvSpPr txBox="1"/>
          <p:nvPr/>
        </p:nvSpPr>
        <p:spPr>
          <a:xfrm>
            <a:off x="2374149" y="6015088"/>
            <a:ext cx="6737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Nous </a:t>
            </a:r>
            <a:r>
              <a:rPr lang="fr-FR"/>
              <a:t>somme </a:t>
            </a:r>
            <a:r>
              <a:rPr lang="fr-FR" smtClean="0"/>
              <a:t>désormais connecté à distance </a:t>
            </a:r>
            <a:r>
              <a:rPr lang="fr-FR" dirty="0"/>
              <a:t>sur le serveur.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5449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89212" y="179267"/>
            <a:ext cx="8911687" cy="1280890"/>
          </a:xfrm>
        </p:spPr>
        <p:txBody>
          <a:bodyPr/>
          <a:lstStyle/>
          <a:p>
            <a:pPr algn="ctr"/>
            <a:r>
              <a:rPr lang="fr-FR" smtClean="0"/>
              <a:t>	Firewall </a:t>
            </a:r>
            <a:r>
              <a:rPr lang="fr-FR" dirty="0" smtClean="0"/>
              <a:t>Windows Server 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27" y="1078377"/>
            <a:ext cx="7989497" cy="4494092"/>
          </a:xfrm>
        </p:spPr>
      </p:pic>
      <p:sp>
        <p:nvSpPr>
          <p:cNvPr id="5" name="ZoneTexte 4"/>
          <p:cNvSpPr txBox="1"/>
          <p:nvPr/>
        </p:nvSpPr>
        <p:spPr>
          <a:xfrm>
            <a:off x="2335427" y="5899009"/>
            <a:ext cx="7648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Nous avons utiliser le pare-feu de Windows </a:t>
            </a:r>
            <a:r>
              <a:rPr lang="fr-FR" dirty="0" smtClean="0"/>
              <a:t>server</a:t>
            </a:r>
            <a:r>
              <a:rPr lang="fr-FR" dirty="0"/>
              <a:t>,</a:t>
            </a:r>
            <a:r>
              <a:rPr lang="fr-FR" dirty="0" smtClean="0"/>
              <a:t> afin de simplifier </a:t>
            </a:r>
          </a:p>
          <a:p>
            <a:r>
              <a:rPr lang="fr-FR" dirty="0" smtClean="0"/>
              <a:t>le paramétrage du serveur.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5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92925" y="186389"/>
            <a:ext cx="8911687" cy="1280890"/>
          </a:xfrm>
        </p:spPr>
        <p:txBody>
          <a:bodyPr/>
          <a:lstStyle/>
          <a:p>
            <a:pPr algn="ctr"/>
            <a:r>
              <a:rPr lang="fr-FR" dirty="0" smtClean="0"/>
              <a:t>Firewall Windows Server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925" y="1146004"/>
            <a:ext cx="7735712" cy="4351338"/>
          </a:xfrm>
        </p:spPr>
      </p:pic>
      <p:sp>
        <p:nvSpPr>
          <p:cNvPr id="5" name="ZoneTexte 4"/>
          <p:cNvSpPr txBox="1"/>
          <p:nvPr/>
        </p:nvSpPr>
        <p:spPr>
          <a:xfrm>
            <a:off x="2642353" y="5943600"/>
            <a:ext cx="7514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Nous avons </a:t>
            </a:r>
            <a:r>
              <a:rPr lang="fr-FR" dirty="0" smtClean="0"/>
              <a:t>créés </a:t>
            </a:r>
            <a:r>
              <a:rPr lang="fr-FR" dirty="0"/>
              <a:t>une règle pour l’accès </a:t>
            </a:r>
            <a:r>
              <a:rPr lang="fr-FR" dirty="0" smtClean="0"/>
              <a:t>à </a:t>
            </a:r>
            <a:r>
              <a:rPr lang="fr-FR" dirty="0" err="1" smtClean="0"/>
              <a:t>Teamviewer</a:t>
            </a:r>
            <a:r>
              <a:rPr lang="fr-FR" dirty="0" smtClean="0"/>
              <a:t>.</a:t>
            </a:r>
          </a:p>
          <a:p>
            <a:r>
              <a:rPr lang="fr-FR" dirty="0" smtClean="0"/>
              <a:t>Pour qu’il ne bloque pas l’accès au logiciel.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8767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6807" y="323383"/>
            <a:ext cx="8911687" cy="1280890"/>
          </a:xfrm>
        </p:spPr>
        <p:txBody>
          <a:bodyPr/>
          <a:lstStyle/>
          <a:p>
            <a:pPr algn="ctr"/>
            <a:r>
              <a:rPr lang="fr-FR" dirty="0" smtClean="0"/>
              <a:t>OCS</a:t>
            </a:r>
            <a:endParaRPr lang="fr-FR" dirty="0"/>
          </a:p>
        </p:txBody>
      </p:sp>
      <p:pic>
        <p:nvPicPr>
          <p:cNvPr id="11" name="Imag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3" y="1631093"/>
            <a:ext cx="5216545" cy="296562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097310" y="5385488"/>
            <a:ext cx="464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Fin de l’installation d’OCS Inventory par </a:t>
            </a:r>
          </a:p>
          <a:p>
            <a:r>
              <a:rPr lang="fr-FR" dirty="0" smtClean="0"/>
              <a:t>ligne de commande.</a:t>
            </a:r>
            <a:endParaRPr lang="fr-FR" dirty="0"/>
          </a:p>
        </p:txBody>
      </p:sp>
      <p:pic>
        <p:nvPicPr>
          <p:cNvPr id="13" name="Image 1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648" y="1631093"/>
            <a:ext cx="5378639" cy="2965622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672648" y="4831491"/>
            <a:ext cx="485581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Ouvrir une page internet, pour accéder à</a:t>
            </a:r>
          </a:p>
          <a:p>
            <a:r>
              <a:rPr lang="fr-FR" dirty="0" smtClean="0"/>
              <a:t>l’interface OCS il suffit de taper l’adresse </a:t>
            </a:r>
          </a:p>
          <a:p>
            <a:r>
              <a:rPr lang="fr-FR" dirty="0" smtClean="0"/>
              <a:t>suivante : </a:t>
            </a:r>
            <a:r>
              <a:rPr lang="fr-FR" dirty="0" smtClean="0">
                <a:sym typeface="Wingdings"/>
              </a:rPr>
              <a:t> </a:t>
            </a:r>
            <a:r>
              <a:rPr lang="fr-FR" dirty="0" err="1" smtClean="0">
                <a:sym typeface="Wingdings"/>
              </a:rPr>
              <a:t>localhost</a:t>
            </a:r>
            <a:r>
              <a:rPr lang="fr-FR" dirty="0" smtClean="0">
                <a:sym typeface="Wingdings"/>
              </a:rPr>
              <a:t>/</a:t>
            </a:r>
            <a:r>
              <a:rPr lang="fr-FR" dirty="0" err="1" smtClean="0">
                <a:sym typeface="Wingdings"/>
              </a:rPr>
              <a:t>ocsreports</a:t>
            </a:r>
            <a:r>
              <a:rPr lang="fr-FR" dirty="0" smtClean="0">
                <a:sym typeface="Wingdings"/>
              </a:rPr>
              <a:t>/</a:t>
            </a:r>
          </a:p>
          <a:p>
            <a:endParaRPr lang="fr-FR" dirty="0" smtClean="0">
              <a:sym typeface="Wingdings"/>
            </a:endParaRPr>
          </a:p>
          <a:p>
            <a:r>
              <a:rPr lang="fr-FR" dirty="0" smtClean="0">
                <a:sym typeface="Wingdings"/>
              </a:rPr>
              <a:t>Mettre le mot de passe MySQL que nous</a:t>
            </a:r>
          </a:p>
          <a:p>
            <a:r>
              <a:rPr lang="fr-FR" dirty="0">
                <a:sym typeface="Wingdings"/>
              </a:rPr>
              <a:t>a</a:t>
            </a:r>
            <a:r>
              <a:rPr lang="fr-FR" dirty="0" smtClean="0">
                <a:sym typeface="Wingdings"/>
              </a:rPr>
              <a:t>vons créé lors de l’installation.</a:t>
            </a:r>
            <a:endParaRPr lang="fr-FR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46205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3303" y="265764"/>
            <a:ext cx="8911687" cy="1280890"/>
          </a:xfrm>
        </p:spPr>
        <p:txBody>
          <a:bodyPr/>
          <a:lstStyle/>
          <a:p>
            <a:pPr algn="ctr"/>
            <a:r>
              <a:rPr lang="fr-FR" smtClean="0"/>
              <a:t>OCS</a:t>
            </a:r>
            <a:endParaRPr lang="fr-FR"/>
          </a:p>
        </p:txBody>
      </p:sp>
      <p:pic>
        <p:nvPicPr>
          <p:cNvPr id="5" name="Imag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07" y="1421027"/>
            <a:ext cx="5066271" cy="319493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12108" y="5124893"/>
            <a:ext cx="48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entrer sur l’application il suffit de se connecter </a:t>
            </a:r>
          </a:p>
          <a:p>
            <a:r>
              <a:rPr lang="fr-FR" dirty="0" smtClean="0"/>
              <a:t>en utilisateur admin et pour le mot de passe admin.</a:t>
            </a:r>
            <a:endParaRPr lang="fr-FR" dirty="0"/>
          </a:p>
        </p:txBody>
      </p:sp>
      <p:pic>
        <p:nvPicPr>
          <p:cNvPr id="9" name="Imag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222" y="1421027"/>
            <a:ext cx="5403351" cy="3194934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932141" y="5115697"/>
            <a:ext cx="51203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Nous voilà dans l’interface OCS, après avoir</a:t>
            </a:r>
          </a:p>
          <a:p>
            <a:r>
              <a:rPr lang="fr-FR" dirty="0"/>
              <a:t>t</a:t>
            </a:r>
            <a:r>
              <a:rPr lang="fr-FR" dirty="0" smtClean="0"/>
              <a:t>éléchargé l’agent OCS sur mon mac, je l’ai</a:t>
            </a:r>
          </a:p>
          <a:p>
            <a:r>
              <a:rPr lang="fr-FR" dirty="0"/>
              <a:t>l</a:t>
            </a:r>
            <a:r>
              <a:rPr lang="fr-FR" dirty="0" smtClean="0"/>
              <a:t>ié au serveur pour qu’il apparaisse en tant</a:t>
            </a:r>
          </a:p>
          <a:p>
            <a:r>
              <a:rPr lang="fr-FR" dirty="0" smtClean="0"/>
              <a:t>qu’utilisateur.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49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00946" y="228693"/>
            <a:ext cx="8911687" cy="1280890"/>
          </a:xfrm>
        </p:spPr>
        <p:txBody>
          <a:bodyPr/>
          <a:lstStyle/>
          <a:p>
            <a:pPr algn="ctr"/>
            <a:r>
              <a:rPr lang="fr-FR" smtClean="0"/>
              <a:t>GLPI</a:t>
            </a:r>
            <a:endParaRPr lang="fr-FR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71" y="1509583"/>
            <a:ext cx="5511113" cy="326337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89671" y="5140411"/>
            <a:ext cx="5189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Fin de l’installation de GLPI avec succès.</a:t>
            </a:r>
          </a:p>
          <a:p>
            <a:r>
              <a:rPr lang="fr-FR" dirty="0" smtClean="0"/>
              <a:t>Nous pouvons accéder à l’interface.</a:t>
            </a:r>
          </a:p>
          <a:p>
            <a:endParaRPr lang="fr-FR" dirty="0" smtClean="0"/>
          </a:p>
          <a:p>
            <a:r>
              <a:rPr lang="fr-FR" dirty="0" smtClean="0"/>
              <a:t>Pour y accéder, mettre l’adresse</a:t>
            </a:r>
          </a:p>
          <a:p>
            <a:r>
              <a:rPr lang="fr-FR" dirty="0" smtClean="0"/>
              <a:t>« </a:t>
            </a:r>
            <a:r>
              <a:rPr lang="fr-FR" dirty="0" err="1" smtClean="0"/>
              <a:t>localhost</a:t>
            </a:r>
            <a:r>
              <a:rPr lang="fr-FR" dirty="0" smtClean="0"/>
              <a:t>/</a:t>
            </a:r>
            <a:r>
              <a:rPr lang="fr-FR" dirty="0" err="1" smtClean="0"/>
              <a:t>glpi</a:t>
            </a:r>
            <a:r>
              <a:rPr lang="fr-FR" dirty="0" smtClean="0"/>
              <a:t> »</a:t>
            </a:r>
            <a:endParaRPr lang="fr-FR" dirty="0"/>
          </a:p>
        </p:txBody>
      </p:sp>
      <p:pic>
        <p:nvPicPr>
          <p:cNvPr id="6" name="Imag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0421" y="1509583"/>
            <a:ext cx="5230357" cy="326337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080421" y="5140411"/>
            <a:ext cx="46987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ym typeface="Wingdings"/>
              </a:rPr>
              <a:t>Mettre le mot de passe MySQL que nous</a:t>
            </a:r>
          </a:p>
          <a:p>
            <a:r>
              <a:rPr lang="fr-FR" dirty="0" smtClean="0">
                <a:sym typeface="Wingdings"/>
              </a:rPr>
              <a:t>avons </a:t>
            </a:r>
            <a:r>
              <a:rPr lang="fr-FR" dirty="0">
                <a:sym typeface="Wingdings"/>
              </a:rPr>
              <a:t>créé lors de </a:t>
            </a:r>
            <a:r>
              <a:rPr lang="fr-FR" dirty="0" smtClean="0">
                <a:sym typeface="Wingdings"/>
              </a:rPr>
              <a:t>l’installation afin </a:t>
            </a:r>
          </a:p>
          <a:p>
            <a:r>
              <a:rPr lang="fr-FR" dirty="0" smtClean="0">
                <a:sym typeface="Wingdings"/>
              </a:rPr>
              <a:t>d’accéder à GLPI.</a:t>
            </a:r>
            <a:endParaRPr lang="fr-FR" dirty="0">
              <a:sym typeface="Wingdings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9576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64724" y="92770"/>
            <a:ext cx="8911687" cy="735133"/>
          </a:xfrm>
        </p:spPr>
        <p:txBody>
          <a:bodyPr/>
          <a:lstStyle/>
          <a:p>
            <a:pPr algn="ctr"/>
            <a:r>
              <a:rPr lang="fr-FR" dirty="0" smtClean="0"/>
              <a:t>GLPI</a:t>
            </a:r>
            <a:endParaRPr lang="fr-FR" dirty="0"/>
          </a:p>
        </p:txBody>
      </p:sp>
      <p:pic>
        <p:nvPicPr>
          <p:cNvPr id="4" name="Imag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724" y="827903"/>
            <a:ext cx="9026007" cy="43990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64724" y="5380672"/>
            <a:ext cx="871103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Voici l’interface de GLPI en tant qu’administrateur, sur le </a:t>
            </a:r>
            <a:r>
              <a:rPr lang="fr-FR" dirty="0" err="1" smtClean="0"/>
              <a:t>screen</a:t>
            </a:r>
            <a:r>
              <a:rPr lang="fr-FR" dirty="0" smtClean="0"/>
              <a:t> on peut voir</a:t>
            </a:r>
          </a:p>
          <a:p>
            <a:r>
              <a:rPr lang="fr-FR" dirty="0" smtClean="0"/>
              <a:t>un ordinateur utilisateur de TDF connecté à GLPI.</a:t>
            </a:r>
          </a:p>
          <a:p>
            <a:endParaRPr lang="fr-FR" dirty="0" smtClean="0"/>
          </a:p>
          <a:p>
            <a:r>
              <a:rPr lang="fr-FR" dirty="0" smtClean="0"/>
              <a:t>Depuis cette interface on pourra créer des tickets, ajouter des utilisateurs</a:t>
            </a:r>
          </a:p>
          <a:p>
            <a:r>
              <a:rPr lang="fr-FR" dirty="0" smtClean="0"/>
              <a:t>(plus de détails sur la doc technique).</a:t>
            </a:r>
          </a:p>
        </p:txBody>
      </p:sp>
    </p:spTree>
    <p:extLst>
      <p:ext uri="{BB962C8B-B14F-4D97-AF65-F5344CB8AC3E}">
        <p14:creationId xmlns:p14="http://schemas.microsoft.com/office/powerpoint/2010/main" val="1609016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21077" y="191623"/>
            <a:ext cx="8911687" cy="1280890"/>
          </a:xfrm>
        </p:spPr>
        <p:txBody>
          <a:bodyPr/>
          <a:lstStyle/>
          <a:p>
            <a:pPr algn="ctr"/>
            <a:r>
              <a:rPr lang="fr-FR" b="1" u="sng" dirty="0"/>
              <a:t>Installation de </a:t>
            </a:r>
            <a:r>
              <a:rPr lang="fr-FR" b="1" u="sng" dirty="0" err="1"/>
              <a:t>ProFTPD</a:t>
            </a:r>
            <a:endParaRPr lang="fr-FR" dirty="0"/>
          </a:p>
        </p:txBody>
      </p:sp>
      <p:sp>
        <p:nvSpPr>
          <p:cNvPr id="4" name="Sous-titre 2"/>
          <p:cNvSpPr txBox="1">
            <a:spLocks/>
          </p:cNvSpPr>
          <p:nvPr/>
        </p:nvSpPr>
        <p:spPr>
          <a:xfrm>
            <a:off x="2494072" y="1472512"/>
            <a:ext cx="6847636" cy="390305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Dans cette partie nous allons d’abord commencé par installer </a:t>
            </a:r>
            <a:r>
              <a:rPr lang="fr-FR" dirty="0" err="1" smtClean="0"/>
              <a:t>ProFTPD</a:t>
            </a:r>
            <a:endParaRPr lang="fr-FR" dirty="0" smtClean="0"/>
          </a:p>
          <a:p>
            <a:r>
              <a:rPr lang="fr-FR" dirty="0" smtClean="0"/>
              <a:t>On démarre notre machine virtuelle et on se connecte en « </a:t>
            </a:r>
            <a:r>
              <a:rPr lang="fr-FR" dirty="0" err="1" smtClean="0"/>
              <a:t>root</a:t>
            </a:r>
            <a:r>
              <a:rPr lang="fr-FR" dirty="0" smtClean="0"/>
              <a:t> » avec le mot de passe « admin »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</a:rPr>
              <a:t>Puis on installe </a:t>
            </a:r>
            <a:r>
              <a:rPr lang="fr-FR" dirty="0" err="1">
                <a:solidFill>
                  <a:srgbClr val="000000"/>
                </a:solidFill>
                <a:ea typeface="Calibri" panose="020F0502020204030204" pitchFamily="34" charset="0"/>
              </a:rPr>
              <a:t>ProFTPD</a:t>
            </a:r>
            <a:r>
              <a:rPr lang="fr-FR" dirty="0">
                <a:solidFill>
                  <a:srgbClr val="000000"/>
                </a:solidFill>
                <a:ea typeface="Calibri" panose="020F0502020204030204" pitchFamily="34" charset="0"/>
              </a:rPr>
              <a:t> avec la commande suivante :  </a:t>
            </a:r>
          </a:p>
          <a:p>
            <a:endParaRPr lang="fr-FR" dirty="0"/>
          </a:p>
        </p:txBody>
      </p:sp>
      <p:pic>
        <p:nvPicPr>
          <p:cNvPr id="5" name="Picture 1259"/>
          <p:cNvPicPr/>
          <p:nvPr/>
        </p:nvPicPr>
        <p:blipFill>
          <a:blip r:embed="rId2"/>
          <a:stretch>
            <a:fillRect/>
          </a:stretch>
        </p:blipFill>
        <p:spPr>
          <a:xfrm>
            <a:off x="3041657" y="2923309"/>
            <a:ext cx="5752465" cy="163766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0948" y="5629384"/>
            <a:ext cx="9242059" cy="7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087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1672382" y="254250"/>
            <a:ext cx="8224438" cy="3888259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Une fenêtre s’ouvre et on choisit l’option « Indépendamment </a:t>
            </a:r>
            <a:r>
              <a:rPr lang="fr-FR" dirty="0" smtClean="0"/>
              <a:t>»</a:t>
            </a:r>
          </a:p>
          <a:p>
            <a:endParaRPr lang="fr-FR" dirty="0"/>
          </a:p>
          <a:p>
            <a:r>
              <a:rPr lang="fr-FR" dirty="0"/>
              <a:t>Il y a deux façons de lancer </a:t>
            </a:r>
            <a:r>
              <a:rPr lang="fr-FR" dirty="0" err="1"/>
              <a:t>ProFTPD</a:t>
            </a:r>
            <a:r>
              <a:rPr lang="fr-FR" dirty="0"/>
              <a:t> </a:t>
            </a:r>
            <a:r>
              <a:rPr lang="fr-FR" dirty="0" smtClean="0"/>
              <a:t>:</a:t>
            </a:r>
          </a:p>
          <a:p>
            <a:endParaRPr lang="fr-FR" dirty="0"/>
          </a:p>
          <a:p>
            <a:pPr lvl="0"/>
            <a:r>
              <a:rPr lang="fr-FR" dirty="0"/>
              <a:t>Depuis </a:t>
            </a:r>
            <a:r>
              <a:rPr lang="fr-FR" dirty="0" err="1"/>
              <a:t>inetd</a:t>
            </a:r>
            <a:r>
              <a:rPr lang="fr-FR" dirty="0"/>
              <a:t> : </a:t>
            </a:r>
            <a:r>
              <a:rPr lang="fr-FR" dirty="0" err="1"/>
              <a:t>ProFTPD</a:t>
            </a:r>
            <a:r>
              <a:rPr lang="fr-FR" dirty="0"/>
              <a:t> ne sera lancé que si un client se connecte à la machine par FTP. Avec cette technique, le serveur FTP ne consomme pas de ressources sur le serveur lorsque personne n'est connecté, mais le démarrage du serveur FTP est plus lent. </a:t>
            </a:r>
            <a:endParaRPr lang="fr-FR" dirty="0" smtClean="0"/>
          </a:p>
          <a:p>
            <a:pPr lvl="0"/>
            <a:endParaRPr lang="fr-FR" dirty="0"/>
          </a:p>
          <a:p>
            <a:r>
              <a:rPr lang="fr-FR" dirty="0"/>
              <a:t>Indépendamment : </a:t>
            </a:r>
            <a:r>
              <a:rPr lang="fr-FR" dirty="0" err="1"/>
              <a:t>ProFTPD</a:t>
            </a:r>
            <a:r>
              <a:rPr lang="fr-FR" dirty="0"/>
              <a:t> est lancé dès le démarrage du serveur et tourne toujours en toile de fond.</a:t>
            </a:r>
            <a:r>
              <a:rPr lang="fr-FR" b="1" dirty="0"/>
              <a:t> </a:t>
            </a:r>
            <a:r>
              <a:rPr lang="fr-FR" dirty="0"/>
              <a:t>Je vous recommande de choisir cette option. </a:t>
            </a:r>
          </a:p>
          <a:p>
            <a:pPr lvl="0"/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2291" y="3956766"/>
            <a:ext cx="4751490" cy="258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6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160439" y="16691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fr-FR" sz="4400" dirty="0"/>
              <a:t>Sommaire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56262" y="1705233"/>
            <a:ext cx="4120039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800" dirty="0"/>
              <a:t>Entreprise cliente</a:t>
            </a:r>
          </a:p>
          <a:p>
            <a:pPr marL="285750" indent="-285750">
              <a:buFontTx/>
              <a:buChar char="-"/>
            </a:pP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/>
              <a:t>Entreprise </a:t>
            </a:r>
            <a:r>
              <a:rPr lang="fr-FR" sz="2800" dirty="0" smtClean="0"/>
              <a:t>prestataire</a:t>
            </a:r>
          </a:p>
          <a:p>
            <a:pPr marL="285750" indent="-285750">
              <a:buFontTx/>
              <a:buChar char="-"/>
            </a:pP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 smtClean="0"/>
              <a:t>Activités </a:t>
            </a:r>
            <a:endParaRPr lang="fr-FR" sz="2800" dirty="0"/>
          </a:p>
          <a:p>
            <a:pPr marL="285750" indent="-285750">
              <a:buFontTx/>
              <a:buChar char="-"/>
            </a:pPr>
            <a:endParaRPr lang="fr-FR" sz="2800" dirty="0"/>
          </a:p>
          <a:p>
            <a:pPr marL="285750" indent="-285750">
              <a:buFontTx/>
              <a:buChar char="-"/>
            </a:pPr>
            <a:r>
              <a:rPr lang="fr-FR" sz="2800" dirty="0"/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3439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24194" y="734290"/>
            <a:ext cx="8915400" cy="3777622"/>
          </a:xfrm>
        </p:spPr>
        <p:txBody>
          <a:bodyPr/>
          <a:lstStyle/>
          <a:p>
            <a:r>
              <a:rPr lang="fr-FR"/>
              <a:t>Le serveur ftp est maintenant créer et démarré </a:t>
            </a:r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194" y="2304446"/>
            <a:ext cx="6974193" cy="302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016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339831" y="457200"/>
            <a:ext cx="8915400" cy="845127"/>
          </a:xfrm>
        </p:spPr>
        <p:txBody>
          <a:bodyPr/>
          <a:lstStyle/>
          <a:p>
            <a:r>
              <a:rPr lang="fr-FR" dirty="0"/>
              <a:t>On va maintenant configurer le ftp, en modifiant le fichier de configuration « </a:t>
            </a:r>
            <a:r>
              <a:rPr lang="fr-FR" dirty="0" err="1"/>
              <a:t>proftpd.conf</a:t>
            </a:r>
            <a:r>
              <a:rPr lang="fr-FR" dirty="0"/>
              <a:t> » </a:t>
            </a:r>
          </a:p>
        </p:txBody>
      </p:sp>
      <p:pic>
        <p:nvPicPr>
          <p:cNvPr id="5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831" y="1386046"/>
            <a:ext cx="8288656" cy="31806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339831" y="2105891"/>
            <a:ext cx="341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Ce </a:t>
            </a:r>
            <a:r>
              <a:rPr lang="fr-FR" smtClean="0"/>
              <a:t>qui affichera le contenu :</a:t>
            </a:r>
            <a:endParaRPr lang="fr-FR"/>
          </a:p>
        </p:txBody>
      </p:sp>
      <p:pic>
        <p:nvPicPr>
          <p:cNvPr id="9" name="Picture 1331"/>
          <p:cNvPicPr/>
          <p:nvPr/>
        </p:nvPicPr>
        <p:blipFill>
          <a:blip r:embed="rId3"/>
          <a:stretch>
            <a:fillRect/>
          </a:stretch>
        </p:blipFill>
        <p:spPr>
          <a:xfrm>
            <a:off x="3934691" y="2877005"/>
            <a:ext cx="6091958" cy="362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3913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3093" y="1122219"/>
            <a:ext cx="8453252" cy="502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765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204" y="231487"/>
            <a:ext cx="5385152" cy="392487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6169" y="3840478"/>
            <a:ext cx="5761219" cy="235935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33204" y="6373091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L’</a:t>
            </a:r>
            <a:r>
              <a:rPr lang="fr-FR" dirty="0" err="1" smtClean="0"/>
              <a:t>utilsateur</a:t>
            </a:r>
            <a:r>
              <a:rPr lang="fr-FR" dirty="0" smtClean="0"/>
              <a:t> est maintenant créé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8595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u="sng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Connexion au FTP à l’aide de </a:t>
            </a:r>
            <a:r>
              <a:rPr lang="fr-FR" b="1" u="sng" kern="0" dirty="0" err="1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filezilla</a:t>
            </a:r>
            <a:r>
              <a:rPr lang="fr-FR" b="1" kern="0" dirty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b="1" u="sng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fr-FR" b="1" u="sng" kern="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11847" y="1905000"/>
            <a:ext cx="10073842" cy="1662545"/>
          </a:xfrm>
        </p:spPr>
        <p:txBody>
          <a:bodyPr/>
          <a:lstStyle/>
          <a:p>
            <a:r>
              <a:rPr lang="fr-FR" dirty="0"/>
              <a:t>Dans cette partie, on va voir comment ce connecter au serveur FTP à l’aide de Filezilla </a:t>
            </a:r>
          </a:p>
          <a:p>
            <a:r>
              <a:rPr lang="fr-FR" dirty="0"/>
              <a:t>Tout d’abord il faut connaitre notre adresse-</a:t>
            </a:r>
            <a:r>
              <a:rPr lang="fr-FR" dirty="0" err="1"/>
              <a:t>ip</a:t>
            </a:r>
            <a:r>
              <a:rPr lang="fr-FR" dirty="0"/>
              <a:t> à l’aide de la commande suivante :  </a:t>
            </a:r>
            <a:r>
              <a:rPr lang="fr-FR" b="1" dirty="0" err="1" smtClean="0"/>
              <a:t>ifconfig</a:t>
            </a: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4927" y="3567545"/>
            <a:ext cx="6605337" cy="293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25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70557" y="290946"/>
            <a:ext cx="8915400" cy="3777622"/>
          </a:xfrm>
        </p:spPr>
        <p:txBody>
          <a:bodyPr/>
          <a:lstStyle/>
          <a:p>
            <a:pPr marL="6350" marR="34290" indent="-6350">
              <a:lnSpc>
                <a:spcPct val="112000"/>
              </a:lnSpc>
              <a:spcAft>
                <a:spcPts val="25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Notre adresse-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ip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est donc :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172.17.200.11 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indent="-6350">
              <a:lnSpc>
                <a:spcPct val="107000"/>
              </a:lnSpc>
            </a:pP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34290" indent="-6350">
              <a:lnSpc>
                <a:spcPct val="112000"/>
              </a:lnSpc>
              <a:spcAft>
                <a:spcPts val="1045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 veux mettre comme adresse </a:t>
            </a:r>
            <a:r>
              <a:rPr lang="fr-FR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ip</a:t>
            </a: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à mon serveur : </a:t>
            </a:r>
            <a:r>
              <a:rPr lang="fr-F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192.16.0.20 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6350" marR="34290" indent="-6350">
              <a:lnSpc>
                <a:spcPct val="112000"/>
              </a:lnSpc>
              <a:spcAft>
                <a:spcPts val="114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Donc je fais :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		Nano /etc/network/interfaces 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557" y="2992812"/>
            <a:ext cx="8948083" cy="3191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67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36812" y="1219200"/>
            <a:ext cx="8915400" cy="3777622"/>
          </a:xfrm>
        </p:spPr>
        <p:txBody>
          <a:bodyPr/>
          <a:lstStyle/>
          <a:p>
            <a:r>
              <a:rPr lang="fr-FR" b="1" dirty="0"/>
              <a:t>Maintenant </a:t>
            </a:r>
            <a:r>
              <a:rPr lang="fr-FR" b="1" dirty="0" smtClean="0"/>
              <a:t>redémarrez </a:t>
            </a:r>
            <a:r>
              <a:rPr lang="fr-FR" b="1" dirty="0"/>
              <a:t>le serveur avec la commande « server </a:t>
            </a:r>
            <a:r>
              <a:rPr lang="fr-FR" b="1" dirty="0" smtClean="0"/>
              <a:t>».</a:t>
            </a:r>
          </a:p>
          <a:p>
            <a:r>
              <a:rPr lang="fr-FR" b="1" dirty="0" smtClean="0"/>
              <a:t>Une </a:t>
            </a:r>
            <a:r>
              <a:rPr lang="fr-FR" b="1" dirty="0"/>
              <a:t>fois </a:t>
            </a:r>
            <a:r>
              <a:rPr lang="fr-FR" b="1" dirty="0" smtClean="0"/>
              <a:t>téléchargé </a:t>
            </a:r>
            <a:r>
              <a:rPr lang="fr-FR" b="1" dirty="0"/>
              <a:t>et </a:t>
            </a:r>
            <a:r>
              <a:rPr lang="fr-FR" b="1" dirty="0" smtClean="0"/>
              <a:t>installé, </a:t>
            </a:r>
            <a:r>
              <a:rPr lang="fr-FR" b="1" dirty="0"/>
              <a:t>on démarrera Filezilla : </a:t>
            </a:r>
            <a:endParaRPr lang="fr-FR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2" y="2250998"/>
            <a:ext cx="8115263" cy="433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110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35259" y="415636"/>
            <a:ext cx="8915400" cy="3879273"/>
          </a:xfrm>
        </p:spPr>
        <p:txBody>
          <a:bodyPr>
            <a:normAutofit/>
          </a:bodyPr>
          <a:lstStyle/>
          <a:p>
            <a:r>
              <a:rPr lang="fr-FR" dirty="0"/>
              <a:t>Pour se connecter au serveur FTP on doit remplir les champs suivants :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-	Hôte : L’adresse de votre serveur FTP, ici </a:t>
            </a:r>
            <a:r>
              <a:rPr lang="fr-FR" b="1" dirty="0">
                <a:solidFill>
                  <a:srgbClr val="FF0000"/>
                </a:solidFill>
              </a:rPr>
              <a:t>192.168.0.20 </a:t>
            </a:r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dirty="0"/>
              <a:t>-	Identifiant : Le nom de votre compte utilisateur, ici </a:t>
            </a:r>
            <a:r>
              <a:rPr lang="fr-FR" b="1" dirty="0">
                <a:solidFill>
                  <a:srgbClr val="FF0000"/>
                </a:solidFill>
              </a:rPr>
              <a:t>admin </a:t>
            </a:r>
            <a:endParaRPr lang="fr-FR" b="1" dirty="0" smtClean="0">
              <a:solidFill>
                <a:srgbClr val="FF0000"/>
              </a:solidFill>
            </a:endParaRP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dirty="0"/>
              <a:t>-	Mot de passe : Le mot de passe associé au compte utilisateur, ici </a:t>
            </a:r>
            <a:r>
              <a:rPr lang="fr-FR" b="1" dirty="0" smtClean="0">
                <a:solidFill>
                  <a:srgbClr val="FF0000"/>
                </a:solidFill>
              </a:rPr>
              <a:t>admin</a:t>
            </a:r>
          </a:p>
          <a:p>
            <a:endParaRPr lang="fr-FR" b="1" dirty="0">
              <a:solidFill>
                <a:srgbClr val="FF0000"/>
              </a:solidFill>
            </a:endParaRPr>
          </a:p>
          <a:p>
            <a:r>
              <a:rPr lang="fr-FR" dirty="0"/>
              <a:t>-	Port : Le port de connexion de votre serveur FTP, ici </a:t>
            </a:r>
            <a:r>
              <a:rPr lang="fr-FR" b="1" dirty="0">
                <a:solidFill>
                  <a:srgbClr val="FF0000"/>
                </a:solidFill>
              </a:rPr>
              <a:t>21</a:t>
            </a:r>
            <a:r>
              <a:rPr lang="fr-FR" dirty="0"/>
              <a:t> Ce qui donnera dans notre cas : 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965" y="5306291"/>
            <a:ext cx="9313987" cy="40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179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70558" y="775854"/>
            <a:ext cx="8915400" cy="443345"/>
          </a:xfrm>
        </p:spPr>
        <p:txBody>
          <a:bodyPr/>
          <a:lstStyle/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Vous devez voir apparaître quelque chose, comme cela :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81" y="1593272"/>
            <a:ext cx="6716663" cy="479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5517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62740" y="720436"/>
            <a:ext cx="8915400" cy="595745"/>
          </a:xfrm>
        </p:spPr>
        <p:txBody>
          <a:bodyPr/>
          <a:lstStyle/>
          <a:p>
            <a:pPr marL="6350" marR="34290" indent="-6350">
              <a:lnSpc>
                <a:spcPct val="112000"/>
              </a:lnSpc>
              <a:spcAft>
                <a:spcPts val="1130"/>
              </a:spcAft>
            </a:pPr>
            <a:r>
              <a:rPr lang="fr-FR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 tapant l’adresse de notre serveur ftp où on stockera les fichiers soit </a:t>
            </a:r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endParaRPr lang="fr-FR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740" y="1330035"/>
            <a:ext cx="9048931" cy="4450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062740" y="2548760"/>
            <a:ext cx="1364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 obtient : </a:t>
            </a:r>
          </a:p>
          <a:p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6737" y="2548760"/>
            <a:ext cx="8074031" cy="3992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48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102" y="2407693"/>
            <a:ext cx="2011862" cy="221304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978703" y="4771078"/>
            <a:ext cx="245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Créée en 1976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743200" y="1545919"/>
            <a:ext cx="452880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914400"/>
            <a:r>
              <a:rPr lang="fr-FR" sz="3200" dirty="0">
                <a:solidFill>
                  <a:srgbClr val="FF6600"/>
                </a:solidFill>
              </a:rPr>
              <a:t>Diffusion audiovisuelle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>
              <a:solidFill>
                <a:srgbClr val="FF66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743200" y="5609967"/>
            <a:ext cx="334578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6600"/>
                </a:solidFill>
              </a:rPr>
              <a:t>Services médias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9292001" y="3608642"/>
            <a:ext cx="205216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>
                <a:solidFill>
                  <a:srgbClr val="FF6600"/>
                </a:solidFill>
              </a:rPr>
              <a:t>Télécoms</a:t>
            </a:r>
          </a:p>
          <a:p>
            <a:endParaRPr lang="fr-FR" sz="2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790076" y="316589"/>
            <a:ext cx="48285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Entreprise cliente</a:t>
            </a:r>
          </a:p>
        </p:txBody>
      </p:sp>
    </p:spTree>
    <p:extLst>
      <p:ext uri="{BB962C8B-B14F-4D97-AF65-F5344CB8AC3E}">
        <p14:creationId xmlns:p14="http://schemas.microsoft.com/office/powerpoint/2010/main" val="26580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48885" y="775854"/>
            <a:ext cx="8915400" cy="360218"/>
          </a:xfrm>
        </p:spPr>
        <p:txBody>
          <a:bodyPr>
            <a:normAutofit lnSpcReduction="10000"/>
          </a:bodyPr>
          <a:lstStyle/>
          <a:p>
            <a:r>
              <a:rPr lang="fr-FR"/>
              <a:t>En effet ici il nous manque la page principale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8885" y="1753669"/>
            <a:ext cx="10167036" cy="415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980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04303" y="568037"/>
            <a:ext cx="8915400" cy="1898073"/>
          </a:xfrm>
        </p:spPr>
        <p:txBody>
          <a:bodyPr/>
          <a:lstStyle/>
          <a:p>
            <a:r>
              <a:rPr lang="fr-FR" dirty="0"/>
              <a:t>On enregistrera ce fichier et le nommera en « </a:t>
            </a:r>
            <a:r>
              <a:rPr lang="fr-FR" dirty="0" err="1"/>
              <a:t>index.html</a:t>
            </a:r>
            <a:r>
              <a:rPr lang="fr-FR" dirty="0"/>
              <a:t> » Une fois créée nous allons voir comment transférer le fichier. </a:t>
            </a:r>
            <a:endParaRPr lang="fr-FR" dirty="0" smtClean="0"/>
          </a:p>
          <a:p>
            <a:endParaRPr lang="fr-FR" dirty="0"/>
          </a:p>
          <a:p>
            <a:r>
              <a:rPr lang="fr-FR" dirty="0"/>
              <a:t>Tout d’abord on se connecte comme précédemment :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8704" y="2175162"/>
            <a:ext cx="8180999" cy="4371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842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87430" y="886691"/>
            <a:ext cx="8915400" cy="415636"/>
          </a:xfrm>
        </p:spPr>
        <p:txBody>
          <a:bodyPr/>
          <a:lstStyle/>
          <a:p>
            <a:r>
              <a:rPr lang="fr-FR" dirty="0"/>
              <a:t>On transfère le fichier </a:t>
            </a:r>
            <a:r>
              <a:rPr lang="fr-FR" dirty="0" err="1"/>
              <a:t>index.html</a:t>
            </a:r>
            <a:r>
              <a:rPr lang="fr-FR" dirty="0"/>
              <a:t>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430" y="1742934"/>
            <a:ext cx="8696502" cy="4647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727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9964" y="1663570"/>
            <a:ext cx="7786254" cy="501826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479964" y="775855"/>
            <a:ext cx="537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mtClean="0"/>
              <a:t>L’installation du serveur FTP est maintenant fini.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1745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52598" y="637965"/>
            <a:ext cx="8911687" cy="1280890"/>
          </a:xfrm>
        </p:spPr>
        <p:txBody>
          <a:bodyPr/>
          <a:lstStyle/>
          <a:p>
            <a:pPr algn="ctr"/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9212" y="2535382"/>
            <a:ext cx="8915400" cy="3777622"/>
          </a:xfrm>
        </p:spPr>
        <p:txBody>
          <a:bodyPr/>
          <a:lstStyle/>
          <a:p>
            <a:r>
              <a:rPr lang="fr-FR" dirty="0" smtClean="0"/>
              <a:t>Cette expérience nous auras apporté beaucoup de connaissance au niveau des différentes systèmes d’exploitation serveur que </a:t>
            </a:r>
            <a:r>
              <a:rPr lang="fr-FR" dirty="0" smtClean="0"/>
              <a:t>se </a:t>
            </a:r>
            <a:r>
              <a:rPr lang="fr-FR" dirty="0" smtClean="0"/>
              <a:t>soit </a:t>
            </a:r>
            <a:r>
              <a:rPr lang="fr-FR" dirty="0" err="1" smtClean="0"/>
              <a:t>ubuntu</a:t>
            </a:r>
            <a:r>
              <a:rPr lang="fr-FR" dirty="0" smtClean="0"/>
              <a:t>, </a:t>
            </a:r>
            <a:r>
              <a:rPr lang="fr-FR" dirty="0" err="1" smtClean="0"/>
              <a:t>windows</a:t>
            </a:r>
            <a:r>
              <a:rPr lang="fr-FR" dirty="0" smtClean="0"/>
              <a:t> server 2012 ou </a:t>
            </a:r>
            <a:r>
              <a:rPr lang="fr-FR" dirty="0" err="1" smtClean="0"/>
              <a:t>debian</a:t>
            </a:r>
            <a:r>
              <a:rPr lang="fr-FR" dirty="0" smtClean="0"/>
              <a:t>.</a:t>
            </a:r>
          </a:p>
          <a:p>
            <a:endParaRPr lang="fr-FR" dirty="0"/>
          </a:p>
          <a:p>
            <a:r>
              <a:rPr lang="fr-FR" dirty="0" smtClean="0"/>
              <a:t>Ce PPE nous as permis de mieux nous organiser, pour créer un projet avec différentes activités.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06469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970" y="1428959"/>
            <a:ext cx="6133911" cy="482943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824016" y="383059"/>
            <a:ext cx="3941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Organigramme</a:t>
            </a:r>
            <a:r>
              <a:rPr lang="fr-FR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28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49877" y="624110"/>
            <a:ext cx="8911687" cy="1280890"/>
          </a:xfrm>
        </p:spPr>
        <p:txBody>
          <a:bodyPr/>
          <a:lstStyle/>
          <a:p>
            <a:r>
              <a:rPr lang="fr-FR" dirty="0"/>
              <a:t>Chiffres d’affaires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4EF93A-089D-42E4-8A84-BA233794CD1D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257" y="1905000"/>
            <a:ext cx="3120094" cy="442569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11" y="1905000"/>
            <a:ext cx="3223277" cy="442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13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1013255"/>
            <a:ext cx="5239265" cy="523926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373395" y="1725024"/>
            <a:ext cx="4060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Matériels informatique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373395" y="5140411"/>
            <a:ext cx="2379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/>
              <a:t>Virtualisation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211592" y="243814"/>
            <a:ext cx="59105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/>
              <a:t>Entreprise prestataire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0857" y="4767021"/>
            <a:ext cx="1270000" cy="127000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168518" y="6163248"/>
            <a:ext cx="1914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Yang Yuanqing</a:t>
            </a:r>
          </a:p>
        </p:txBody>
      </p:sp>
    </p:spTree>
    <p:extLst>
      <p:ext uri="{BB962C8B-B14F-4D97-AF65-F5344CB8AC3E}">
        <p14:creationId xmlns:p14="http://schemas.microsoft.com/office/powerpoint/2010/main" val="1811948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Chiffres d’affaires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965575" y="264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3965575" y="3438906"/>
          <a:ext cx="6162675" cy="12755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74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87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8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Equilibre bilan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2016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2015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2014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Capitalisation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5,81 %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3,18 %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5,36 %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8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Endettement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0,00 %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0,00 %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0,00 %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8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Fonds de roulement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-3 669 900 €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-3 414 500 €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6 022 400 €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9889777"/>
              </p:ext>
            </p:extLst>
          </p:nvPr>
        </p:nvGraphicFramePr>
        <p:xfrm>
          <a:off x="3064477" y="3438905"/>
          <a:ext cx="7698257" cy="29124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97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4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4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86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360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 dirty="0">
                          <a:effectLst/>
                        </a:rPr>
                        <a:t>Performance</a:t>
                      </a:r>
                      <a:endParaRPr lang="fr-FR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3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Evolution de l'activité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153,99 %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130,04 %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121,10 %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3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Taux de VA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5,06 %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11,42 %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7,70 %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3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Rentabilité d'exploitation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0,50 %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6,02 %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0,82 %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3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Rentabilité nette finale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0,01 %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0,39 %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0,42 %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3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Capacité d'autofinancement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0,15 %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1,00 %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0,52 %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3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Rentabilité financière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0,65 %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25,09 %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28,22 %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3608">
                <a:tc grid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Coûts de production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3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Coûts du travail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3,90 %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4,55 %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 dirty="0">
                          <a:effectLst/>
                        </a:rPr>
                        <a:t>5,64 %</a:t>
                      </a:r>
                      <a:endParaRPr lang="fr-FR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965575" y="2641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8206868"/>
              </p:ext>
            </p:extLst>
          </p:nvPr>
        </p:nvGraphicFramePr>
        <p:xfrm>
          <a:off x="3064479" y="2100648"/>
          <a:ext cx="7698255" cy="13382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697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489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489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5868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 dirty="0">
                          <a:effectLst/>
                        </a:rPr>
                        <a:t>Equilibre bilan</a:t>
                      </a:r>
                      <a:endParaRPr lang="fr-FR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2016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2015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2014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Capitalisation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5,81 %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3,18 %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5,36 %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3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Endettement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0,00 %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0,00 %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0,00 %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345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Fonds de roulement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-3 669 900 €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>
                          <a:effectLst/>
                        </a:rPr>
                        <a:t>-3 414 500 €</a:t>
                      </a:r>
                      <a:endParaRPr lang="fr-FR" sz="110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50" dirty="0">
                          <a:effectLst/>
                        </a:rPr>
                        <a:t>6 022 400 €</a:t>
                      </a:r>
                      <a:endParaRPr lang="fr-FR" sz="1100" dirty="0"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76200" marR="76200" marT="76200" marB="7620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2893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Microsoft Security Essentials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291" y="1905001"/>
            <a:ext cx="5845508" cy="32880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576945" y="5708073"/>
            <a:ext cx="9225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Une manipulation </a:t>
            </a:r>
            <a:r>
              <a:rPr lang="fr-FR" dirty="0" smtClean="0"/>
              <a:t>à </a:t>
            </a:r>
            <a:r>
              <a:rPr lang="fr-FR" dirty="0"/>
              <a:t>faire est nécessaire pour installer Microsoft Security Essentials.</a:t>
            </a:r>
          </a:p>
          <a:p>
            <a:endParaRPr lang="fr-FR" dirty="0" smtClean="0"/>
          </a:p>
          <a:p>
            <a:r>
              <a:rPr lang="fr-FR" dirty="0" err="1"/>
              <a:t>mseinstall</a:t>
            </a:r>
            <a:r>
              <a:rPr lang="fr-FR" dirty="0"/>
              <a:t> /</a:t>
            </a:r>
            <a:r>
              <a:rPr lang="fr-FR" dirty="0" err="1"/>
              <a:t>disablelimit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8992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57898" y="142197"/>
            <a:ext cx="8911687" cy="1280890"/>
          </a:xfrm>
        </p:spPr>
        <p:txBody>
          <a:bodyPr/>
          <a:lstStyle/>
          <a:p>
            <a:r>
              <a:rPr lang="fr-FR" dirty="0"/>
              <a:t>Microsoft Security Essentials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137" y="1089455"/>
            <a:ext cx="7736828" cy="4307636"/>
          </a:xfrm>
        </p:spPr>
      </p:pic>
      <p:sp>
        <p:nvSpPr>
          <p:cNvPr id="6" name="ZoneTexte 5"/>
          <p:cNvSpPr txBox="1"/>
          <p:nvPr/>
        </p:nvSpPr>
        <p:spPr>
          <a:xfrm>
            <a:off x="2791129" y="5664418"/>
            <a:ext cx="76418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Il ne reste plus </a:t>
            </a:r>
            <a:r>
              <a:rPr lang="fr-FR" dirty="0" smtClean="0"/>
              <a:t>qu’à </a:t>
            </a:r>
            <a:r>
              <a:rPr lang="fr-FR" dirty="0"/>
              <a:t>configurer </a:t>
            </a:r>
            <a:r>
              <a:rPr lang="fr-FR" dirty="0" smtClean="0"/>
              <a:t>l’antivirus et faire les mises à jour est </a:t>
            </a:r>
          </a:p>
          <a:p>
            <a:pPr algn="ctr"/>
            <a:r>
              <a:rPr lang="fr-FR" dirty="0" smtClean="0"/>
              <a:t>très important aussi.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94897840"/>
      </p:ext>
    </p:extLst>
  </p:cSld>
  <p:clrMapOvr>
    <a:masterClrMapping/>
  </p:clrMapOvr>
</p:sld>
</file>

<file path=ppt/theme/theme1.xml><?xml version="1.0" encoding="utf-8"?>
<a:theme xmlns:a="http://schemas.openxmlformats.org/drawingml/2006/main" name="Volute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Mèche</Template>
  <TotalTime>254</TotalTime>
  <Words>839</Words>
  <Application>Microsoft Macintosh PowerPoint</Application>
  <PresentationFormat>Grand écran</PresentationFormat>
  <Paragraphs>191</Paragraphs>
  <Slides>34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Gothic</vt:lpstr>
      <vt:lpstr>Times New Roman</vt:lpstr>
      <vt:lpstr>Wingdings</vt:lpstr>
      <vt:lpstr>Wingdings 3</vt:lpstr>
      <vt:lpstr>Volute</vt:lpstr>
      <vt:lpstr>Ensemble de services</vt:lpstr>
      <vt:lpstr>Sommaire</vt:lpstr>
      <vt:lpstr>Présentation PowerPoint</vt:lpstr>
      <vt:lpstr>Présentation PowerPoint</vt:lpstr>
      <vt:lpstr>Chiffres d’affaires</vt:lpstr>
      <vt:lpstr>Présentation PowerPoint</vt:lpstr>
      <vt:lpstr>Chiffres d’affaires</vt:lpstr>
      <vt:lpstr>Microsoft Security Essentials</vt:lpstr>
      <vt:lpstr>Microsoft Security Essentials</vt:lpstr>
      <vt:lpstr>TeamViewer</vt:lpstr>
      <vt:lpstr>TeamViewer</vt:lpstr>
      <vt:lpstr> Firewall Windows Server </vt:lpstr>
      <vt:lpstr>Firewall Windows Server</vt:lpstr>
      <vt:lpstr>OCS</vt:lpstr>
      <vt:lpstr>OCS</vt:lpstr>
      <vt:lpstr>GLPI</vt:lpstr>
      <vt:lpstr>GLPI</vt:lpstr>
      <vt:lpstr>Installation de ProFTPD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Connexion au FTP à l’aide de filezilla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Conclusion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virtualisation</dc:title>
  <dc:creator>Adrien COHEN</dc:creator>
  <cp:lastModifiedBy>Adrien COHEN</cp:lastModifiedBy>
  <cp:revision>26</cp:revision>
  <dcterms:created xsi:type="dcterms:W3CDTF">2016-12-19T08:46:47Z</dcterms:created>
  <dcterms:modified xsi:type="dcterms:W3CDTF">2017-02-13T09:28:34Z</dcterms:modified>
</cp:coreProperties>
</file>