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60" r:id="rId4"/>
    <p:sldId id="261" r:id="rId5"/>
    <p:sldId id="264" r:id="rId6"/>
    <p:sldId id="263"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03" autoAdjust="0"/>
    <p:restoredTop sz="94660"/>
  </p:normalViewPr>
  <p:slideViewPr>
    <p:cSldViewPr snapToGrid="0">
      <p:cViewPr varScale="1">
        <p:scale>
          <a:sx n="84" d="100"/>
          <a:sy n="84" d="100"/>
        </p:scale>
        <p:origin x="12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72440" y="2194560"/>
            <a:ext cx="11247120" cy="1739347"/>
          </a:xfrm>
        </p:spPr>
        <p:txBody>
          <a:bodyPr tIns="45720" bIns="45720" anchor="ctr">
            <a:normAutofit/>
          </a:bodyPr>
          <a:lstStyle>
            <a:lvl1pPr algn="ctr">
              <a:lnSpc>
                <a:spcPct val="80000"/>
              </a:lnSpc>
              <a:defRPr sz="6000" spc="150" baseline="0">
                <a:solidFill>
                  <a:srgbClr val="FFFFFF"/>
                </a:solidFill>
              </a:defRPr>
            </a:lvl1pPr>
          </a:lstStyle>
          <a:p>
            <a:r>
              <a:rPr lang="fr-FR"/>
              <a:t>Modifiez le style du titre</a:t>
            </a:r>
            <a:endParaRPr lang="en-US" dirty="0"/>
          </a:p>
        </p:txBody>
      </p:sp>
      <p:sp>
        <p:nvSpPr>
          <p:cNvPr id="3" name="Subtitle 2"/>
          <p:cNvSpPr>
            <a:spLocks noGrp="1"/>
          </p:cNvSpPr>
          <p:nvPr>
            <p:ph type="subTitle" idx="1"/>
          </p:nvPr>
        </p:nvSpPr>
        <p:spPr>
          <a:xfrm>
            <a:off x="342900" y="3915938"/>
            <a:ext cx="11506200" cy="457200"/>
          </a:xfrm>
        </p:spPr>
        <p:txBody>
          <a:bodyPr>
            <a:normAutofit/>
          </a:bodyPr>
          <a:lstStyle>
            <a:lvl1pPr marL="0" indent="0" algn="ctr">
              <a:buNone/>
              <a:defRPr sz="2000">
                <a:solidFill>
                  <a:srgbClr val="FFFFFF"/>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t>28/05/2017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31787785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48903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itre vertical et texte">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838200" y="6422854"/>
            <a:ext cx="2743196" cy="365125"/>
          </a:xfrm>
        </p:spPr>
        <p:txBody>
          <a:bodyPr/>
          <a:lstStyle/>
          <a:p>
            <a:fld id="{76DEEDA5-6186-4F75-AAA7-487482BE8C5F}" type="datetimeFigureOut">
              <a:rPr lang="fr-FR" smtClean="0"/>
              <a:t>28/05/2017</a:t>
            </a:fld>
            <a:endParaRPr lang="fr-FR"/>
          </a:p>
        </p:txBody>
      </p:sp>
      <p:sp>
        <p:nvSpPr>
          <p:cNvPr id="5" name="Footer Placeholder 4"/>
          <p:cNvSpPr>
            <a:spLocks noGrp="1"/>
          </p:cNvSpPr>
          <p:nvPr>
            <p:ph type="ftr" sz="quarter" idx="11"/>
          </p:nvPr>
        </p:nvSpPr>
        <p:spPr>
          <a:xfrm>
            <a:off x="3776135" y="6422854"/>
            <a:ext cx="4279669" cy="365125"/>
          </a:xfrm>
        </p:spPr>
        <p:txBody>
          <a:bodyPr/>
          <a:lstStyle/>
          <a:p>
            <a:endParaRPr lang="fr-FR"/>
          </a:p>
        </p:txBody>
      </p:sp>
      <p:sp>
        <p:nvSpPr>
          <p:cNvPr id="6" name="Slide Number Placeholder 5"/>
          <p:cNvSpPr>
            <a:spLocks noGrp="1"/>
          </p:cNvSpPr>
          <p:nvPr>
            <p:ph type="sldNum" sz="quarter" idx="12"/>
          </p:nvPr>
        </p:nvSpPr>
        <p:spPr>
          <a:xfrm>
            <a:off x="8073048" y="6422854"/>
            <a:ext cx="879759" cy="365125"/>
          </a:xfrm>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171678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76DEEDA5-6186-4F75-AAA7-487482BE8C5F}"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032110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43" y="3887812"/>
            <a:ext cx="12195668"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75488" y="2194560"/>
            <a:ext cx="11247120" cy="1737360"/>
          </a:xfrm>
        </p:spPr>
        <p:txBody>
          <a:bodyPr anchor="ctr">
            <a:noAutofit/>
          </a:bodyPr>
          <a:lstStyle>
            <a:lvl1pPr algn="ctr">
              <a:lnSpc>
                <a:spcPct val="80000"/>
              </a:lnSpc>
              <a:defRPr sz="6000" b="0" spc="150" baseline="0">
                <a:solidFill>
                  <a:srgbClr val="FFFFFF"/>
                </a:solidFill>
              </a:defRPr>
            </a:lvl1pPr>
          </a:lstStyle>
          <a:p>
            <a:r>
              <a:rPr lang="fr-FR"/>
              <a:t>Modifiez le style du titre</a:t>
            </a:r>
            <a:endParaRPr lang="en-US" dirty="0"/>
          </a:p>
        </p:txBody>
      </p:sp>
      <p:sp>
        <p:nvSpPr>
          <p:cNvPr id="3" name="Text Placeholder 2"/>
          <p:cNvSpPr>
            <a:spLocks noGrp="1"/>
          </p:cNvSpPr>
          <p:nvPr>
            <p:ph type="body" idx="1"/>
          </p:nvPr>
        </p:nvSpPr>
        <p:spPr>
          <a:xfrm>
            <a:off x="347472" y="3911827"/>
            <a:ext cx="11503152" cy="457200"/>
          </a:xfrm>
        </p:spPr>
        <p:txBody>
          <a:bodyPr anchor="t">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lvl1pPr>
              <a:defRPr>
                <a:solidFill>
                  <a:schemeClr val="tx1"/>
                </a:solidFill>
              </a:defRPr>
            </a:lvl1pPr>
          </a:lstStyle>
          <a:p>
            <a:fld id="{76DEEDA5-6186-4F75-AAA7-487482BE8C5F}" type="datetimeFigureOut">
              <a:rPr lang="fr-FR" smtClean="0"/>
              <a:t>28/05/2017</a:t>
            </a:fld>
            <a:endParaRPr lang="fr-FR"/>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fr-F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1609951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76DEEDA5-6186-4F75-AAA7-487482BE8C5F}"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442796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r-FR"/>
              <a:t>Modifiez le style du titre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76DEEDA5-6186-4F75-AAA7-487482BE8C5F}"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0171762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76DEEDA5-6186-4F75-AAA7-487482BE8C5F}"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28215715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6DEEDA5-6186-4F75-AAA7-487482BE8C5F}"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2685341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3794593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fr-FR"/>
              <a:t>Modifiez le style du titre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Modifier les styles du texte du masque</a:t>
            </a:r>
          </a:p>
        </p:txBody>
      </p:sp>
      <p:sp>
        <p:nvSpPr>
          <p:cNvPr id="5" name="Date Placeholder 4"/>
          <p:cNvSpPr>
            <a:spLocks noGrp="1"/>
          </p:cNvSpPr>
          <p:nvPr>
            <p:ph type="dt" sz="half" idx="10"/>
          </p:nvPr>
        </p:nvSpPr>
        <p:spPr/>
        <p:txBody>
          <a:bodyPr/>
          <a:lstStyle/>
          <a:p>
            <a:fld id="{76DEEDA5-6186-4F75-AAA7-487482BE8C5F}"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D2638F8E-8F4A-4AEF-803E-DBDC51668087}" type="slidenum">
              <a:rPr lang="fr-FR" smtClean="0"/>
              <a:t>‹N°›</a:t>
            </a:fld>
            <a:endParaRPr lang="fr-FR"/>
          </a:p>
        </p:txBody>
      </p:sp>
    </p:spTree>
    <p:extLst>
      <p:ext uri="{BB962C8B-B14F-4D97-AF65-F5344CB8AC3E}">
        <p14:creationId xmlns:p14="http://schemas.microsoft.com/office/powerpoint/2010/main" val="143679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fld id="{76DEEDA5-6186-4F75-AAA7-487482BE8C5F}" type="datetimeFigureOut">
              <a:rPr lang="fr-FR" smtClean="0"/>
              <a:t>28/05/2017</a:t>
            </a:fld>
            <a:endParaRPr lang="fr-FR"/>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endParaRPr lang="fr-FR"/>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D2638F8E-8F4A-4AEF-803E-DBDC51668087}" type="slidenum">
              <a:rPr lang="fr-FR" smtClean="0"/>
              <a:t>‹N°›</a:t>
            </a:fld>
            <a:endParaRPr lang="fr-FR"/>
          </a:p>
        </p:txBody>
      </p:sp>
    </p:spTree>
    <p:extLst>
      <p:ext uri="{BB962C8B-B14F-4D97-AF65-F5344CB8AC3E}">
        <p14:creationId xmlns:p14="http://schemas.microsoft.com/office/powerpoint/2010/main" val="2973481015"/>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85000"/>
        </a:lnSpc>
        <a:spcBef>
          <a:spcPct val="0"/>
        </a:spcBef>
        <a:buNone/>
        <a:defRPr sz="4000" kern="1200" cap="all"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youtube.com/watch?v=V2zMVSKjntM" TargetMode="External"/><Relationship Id="rId2" Type="http://schemas.openxmlformats.org/officeDocument/2006/relationships/hyperlink" Target="https://www.youtube.com/watch?v=OY9_JPLsKAo" TargetMode="External"/><Relationship Id="rId1" Type="http://schemas.openxmlformats.org/officeDocument/2006/relationships/slideLayout" Target="../slideLayouts/slideLayout2.xml"/><Relationship Id="rId4" Type="http://schemas.openxmlformats.org/officeDocument/2006/relationships/hyperlink" Target="https://www.youtube.com/watch?v=I2Ry-bsx2E8"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a:xfrm>
            <a:off x="342900" y="4407428"/>
            <a:ext cx="11506200" cy="1387582"/>
          </a:xfrm>
        </p:spPr>
        <p:txBody>
          <a:bodyPr>
            <a:normAutofit/>
          </a:bodyPr>
          <a:lstStyle/>
          <a:p>
            <a:r>
              <a:rPr lang="fr-FR" sz="3200" dirty="0"/>
              <a:t>Histoire, Première Bac Pro</a:t>
            </a:r>
          </a:p>
          <a:p>
            <a:r>
              <a:rPr lang="fr-FR" sz="3200" dirty="0"/>
              <a:t>DE L’ÉTAT FRANÇAIS À LA IVE RÉPUBLIQUE (1940-1946) </a:t>
            </a:r>
          </a:p>
        </p:txBody>
      </p:sp>
      <p:pic>
        <p:nvPicPr>
          <p:cNvPr id="5" name="Image 4"/>
          <p:cNvPicPr>
            <a:picLocks noChangeAspect="1"/>
          </p:cNvPicPr>
          <p:nvPr/>
        </p:nvPicPr>
        <p:blipFill>
          <a:blip r:embed="rId2"/>
          <a:stretch>
            <a:fillRect/>
          </a:stretch>
        </p:blipFill>
        <p:spPr>
          <a:xfrm>
            <a:off x="0" y="0"/>
            <a:ext cx="12192000" cy="4212896"/>
          </a:xfrm>
          <a:prstGeom prst="rect">
            <a:avLst/>
          </a:prstGeom>
        </p:spPr>
      </p:pic>
    </p:spTree>
    <p:extLst>
      <p:ext uri="{BB962C8B-B14F-4D97-AF65-F5344CB8AC3E}">
        <p14:creationId xmlns:p14="http://schemas.microsoft.com/office/powerpoint/2010/main" val="3182080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normAutofit fontScale="90000"/>
          </a:bodyPr>
          <a:lstStyle/>
          <a:p>
            <a:pPr algn="ctr"/>
            <a:r>
              <a:rPr lang="fr-FR" b="1" dirty="0"/>
              <a:t>1- L’État français : </a:t>
            </a:r>
            <a:br>
              <a:rPr lang="fr-FR" b="1" dirty="0"/>
            </a:br>
            <a:r>
              <a:rPr lang="fr-FR" b="1" dirty="0"/>
              <a:t>l’effondrement de la République</a:t>
            </a:r>
            <a:br>
              <a:rPr lang="fr-FR" b="1" dirty="0"/>
            </a:br>
            <a:endParaRPr lang="fr-FR" dirty="0"/>
          </a:p>
        </p:txBody>
      </p:sp>
      <p:sp>
        <p:nvSpPr>
          <p:cNvPr id="3" name="Espace réservé du contenu 2"/>
          <p:cNvSpPr>
            <a:spLocks noGrp="1"/>
          </p:cNvSpPr>
          <p:nvPr>
            <p:ph idx="1"/>
          </p:nvPr>
        </p:nvSpPr>
        <p:spPr>
          <a:xfrm>
            <a:off x="379958" y="1902308"/>
            <a:ext cx="11278641" cy="2109622"/>
          </a:xfrm>
        </p:spPr>
        <p:txBody>
          <a:bodyPr/>
          <a:lstStyle/>
          <a:p>
            <a:pPr marL="0" indent="0" algn="just" fontAlgn="base">
              <a:buNone/>
            </a:pPr>
            <a:r>
              <a:rPr lang="fr-FR" dirty="0"/>
              <a:t>En mai 1940, la défaite militaire de la France face à l’armée allemande après six semaines de combats provoque une crise politique majeure. Philippe Pétain, nommé président du Conseil le 16 juin 1940, signe l’armistice le 22 juin. La grande majorité des Français fait alors pleinement confiance au « vainqueur de Verdun » : Pétain est perçu comme le chef charismatique qui a permis de gagner la bataille de Verdun pendant la 1</a:t>
            </a:r>
            <a:r>
              <a:rPr lang="fr-FR" baseline="30000" dirty="0"/>
              <a:t>ère</a:t>
            </a:r>
            <a:r>
              <a:rPr lang="fr-FR" dirty="0"/>
              <a:t> GM. En 1940, il est âgé de 84 ans.</a:t>
            </a:r>
          </a:p>
        </p:txBody>
      </p:sp>
      <p:sp>
        <p:nvSpPr>
          <p:cNvPr id="4" name="ZoneTexte 3"/>
          <p:cNvSpPr txBox="1"/>
          <p:nvPr/>
        </p:nvSpPr>
        <p:spPr>
          <a:xfrm>
            <a:off x="379958" y="4121245"/>
            <a:ext cx="6209528" cy="1754326"/>
          </a:xfrm>
          <a:prstGeom prst="rect">
            <a:avLst/>
          </a:prstGeom>
          <a:noFill/>
        </p:spPr>
        <p:txBody>
          <a:bodyPr wrap="square" rtlCol="0">
            <a:spAutoFit/>
          </a:bodyPr>
          <a:lstStyle/>
          <a:p>
            <a:pPr algn="just"/>
            <a:r>
              <a:rPr lang="fr-FR" i="1" dirty="0"/>
              <a:t>C’est donc sans véritable opposition que Pétain obtient du Parlement, le 10 juillet 1940, les pleins pouvoirs. La IIIe République est alors remplacée par l’État français, régime autoritaire qui repose sur la personne du maréchal pour lequel la propagande organise un véritable culte. </a:t>
            </a:r>
          </a:p>
          <a:p>
            <a:endParaRPr lang="fr-FR" dirty="0"/>
          </a:p>
        </p:txBody>
      </p:sp>
      <p:pic>
        <p:nvPicPr>
          <p:cNvPr id="7" name="Image 6"/>
          <p:cNvPicPr>
            <a:picLocks noChangeAspect="1"/>
          </p:cNvPicPr>
          <p:nvPr/>
        </p:nvPicPr>
        <p:blipFill>
          <a:blip r:embed="rId2"/>
          <a:stretch>
            <a:fillRect/>
          </a:stretch>
        </p:blipFill>
        <p:spPr>
          <a:xfrm>
            <a:off x="7113713" y="3831770"/>
            <a:ext cx="3859993" cy="2887275"/>
          </a:xfrm>
          <a:prstGeom prst="rect">
            <a:avLst/>
          </a:prstGeom>
        </p:spPr>
      </p:pic>
    </p:spTree>
    <p:extLst>
      <p:ext uri="{BB962C8B-B14F-4D97-AF65-F5344CB8AC3E}">
        <p14:creationId xmlns:p14="http://schemas.microsoft.com/office/powerpoint/2010/main" val="2972697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normAutofit fontScale="90000"/>
          </a:bodyPr>
          <a:lstStyle/>
          <a:p>
            <a:pPr algn="ctr"/>
            <a:r>
              <a:rPr lang="fr-FR" b="1" dirty="0"/>
              <a:t>1- L’État français : </a:t>
            </a:r>
            <a:br>
              <a:rPr lang="fr-FR" b="1" dirty="0"/>
            </a:br>
            <a:r>
              <a:rPr lang="fr-FR" b="1" dirty="0"/>
              <a:t>l’effondrement de la République</a:t>
            </a:r>
            <a:br>
              <a:rPr lang="fr-FR" b="1" dirty="0"/>
            </a:br>
            <a:endParaRPr lang="fr-FR" dirty="0"/>
          </a:p>
        </p:txBody>
      </p:sp>
      <p:sp>
        <p:nvSpPr>
          <p:cNvPr id="3" name="Espace réservé du contenu 2"/>
          <p:cNvSpPr>
            <a:spLocks noGrp="1"/>
          </p:cNvSpPr>
          <p:nvPr>
            <p:ph idx="1"/>
          </p:nvPr>
        </p:nvSpPr>
        <p:spPr>
          <a:xfrm>
            <a:off x="379957" y="1902308"/>
            <a:ext cx="11362100" cy="1842378"/>
          </a:xfrm>
        </p:spPr>
        <p:txBody>
          <a:bodyPr>
            <a:normAutofit fontScale="92500"/>
          </a:bodyPr>
          <a:lstStyle/>
          <a:p>
            <a:pPr marL="0" indent="0" algn="just" fontAlgn="base">
              <a:buNone/>
            </a:pPr>
            <a:r>
              <a:rPr lang="fr-FR" dirty="0"/>
              <a:t>Le nouveau régime impose une Révolution nationale. Rompant avec les idéaux de la IIIe République considérée comme responsable de la défaite, elle impose le retour à des valeurs traditionnelles que résume la nouvelle devise, « Travail, Famille, Patrie ». Régime d’exclusion et répressif, l’État français pourchasse les communistes, exclut les étrangers et les juifs considérés comme « des ennemis intérieurs ». Par sa propagande, sa législation et son soutien à l’Allemagne nazie, l’État français participe à la mise en œuvre du génocide des juifs d’Europe (rafle du Vel’ d’Hiv’ les 16 et 17 juillet 1942).</a:t>
            </a:r>
          </a:p>
          <a:p>
            <a:pPr marL="0" indent="0" algn="just" fontAlgn="base">
              <a:buNone/>
            </a:pPr>
            <a:endParaRPr lang="fr-FR" dirty="0"/>
          </a:p>
        </p:txBody>
      </p:sp>
      <p:sp>
        <p:nvSpPr>
          <p:cNvPr id="4" name="ZoneTexte 3"/>
          <p:cNvSpPr txBox="1"/>
          <p:nvPr/>
        </p:nvSpPr>
        <p:spPr>
          <a:xfrm>
            <a:off x="379957" y="3995678"/>
            <a:ext cx="6112283" cy="2862322"/>
          </a:xfrm>
          <a:prstGeom prst="rect">
            <a:avLst/>
          </a:prstGeom>
          <a:noFill/>
        </p:spPr>
        <p:txBody>
          <a:bodyPr wrap="square" rtlCol="0">
            <a:spAutoFit/>
          </a:bodyPr>
          <a:lstStyle/>
          <a:p>
            <a:pPr algn="just"/>
            <a:r>
              <a:rPr lang="fr-FR" i="1" dirty="0"/>
              <a:t>Afin d’assouplir les clauses de l’armistice et obtenir un traitement de faveur de la part de l’Allemagne, Pétain engage la France dans la collaboration (entrevue de Montoire, octobre 1940).</a:t>
            </a:r>
          </a:p>
          <a:p>
            <a:pPr algn="just"/>
            <a:endParaRPr lang="fr-FR" i="1" dirty="0"/>
          </a:p>
          <a:p>
            <a:pPr algn="just"/>
            <a:r>
              <a:rPr lang="fr-FR" i="1" dirty="0"/>
              <a:t>L’État fournit au Reich ressources et main-d’œuvre (Service du Travail Obligatoire - STO, 1943), accepte une collaboration militaire contre les Alliés (Légion des volontaires français). La police française est mise au service de l’occupant pour arrêter les résistants et les juifs (création de la Milice en 1943). </a:t>
            </a:r>
          </a:p>
          <a:p>
            <a:endParaRPr lang="fr-FR" dirty="0"/>
          </a:p>
        </p:txBody>
      </p:sp>
      <p:pic>
        <p:nvPicPr>
          <p:cNvPr id="6" name="Image 5"/>
          <p:cNvPicPr>
            <a:picLocks noChangeAspect="1"/>
          </p:cNvPicPr>
          <p:nvPr/>
        </p:nvPicPr>
        <p:blipFill>
          <a:blip r:embed="rId2"/>
          <a:stretch>
            <a:fillRect/>
          </a:stretch>
        </p:blipFill>
        <p:spPr>
          <a:xfrm>
            <a:off x="7367028" y="3744686"/>
            <a:ext cx="4156741" cy="3113314"/>
          </a:xfrm>
          <a:prstGeom prst="rect">
            <a:avLst/>
          </a:prstGeom>
        </p:spPr>
      </p:pic>
    </p:spTree>
    <p:extLst>
      <p:ext uri="{BB962C8B-B14F-4D97-AF65-F5344CB8AC3E}">
        <p14:creationId xmlns:p14="http://schemas.microsoft.com/office/powerpoint/2010/main" val="42831844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2- La Résistance : libération et reconstruction républicaine</a:t>
            </a:r>
            <a:endParaRPr lang="fr-FR" dirty="0"/>
          </a:p>
        </p:txBody>
      </p:sp>
      <p:sp>
        <p:nvSpPr>
          <p:cNvPr id="3" name="Espace réservé du contenu 2"/>
          <p:cNvSpPr>
            <a:spLocks noGrp="1"/>
          </p:cNvSpPr>
          <p:nvPr>
            <p:ph idx="1"/>
          </p:nvPr>
        </p:nvSpPr>
        <p:spPr>
          <a:xfrm>
            <a:off x="379957" y="1902308"/>
            <a:ext cx="11278641" cy="1308735"/>
          </a:xfrm>
        </p:spPr>
        <p:txBody>
          <a:bodyPr>
            <a:normAutofit/>
          </a:bodyPr>
          <a:lstStyle/>
          <a:p>
            <a:pPr marL="0" indent="0" algn="just">
              <a:buNone/>
            </a:pPr>
            <a:r>
              <a:rPr lang="fr-FR" dirty="0"/>
              <a:t>Le 18 juin 1940, Charles de Gaulle appelle depuis Londres les Français à résister. Il refuse l’armistice et oppose à la légalité de l’État français la légitimité du combat national. Il fonde la France Libre et, avec les Français qui le rejoignent, les Forces françaises Libres (FFL) pour continuer le combat aux côtés des Alliés. </a:t>
            </a:r>
          </a:p>
        </p:txBody>
      </p:sp>
      <p:sp>
        <p:nvSpPr>
          <p:cNvPr id="4" name="ZoneTexte 3"/>
          <p:cNvSpPr txBox="1"/>
          <p:nvPr/>
        </p:nvSpPr>
        <p:spPr>
          <a:xfrm>
            <a:off x="379957" y="3278490"/>
            <a:ext cx="5483814" cy="3416320"/>
          </a:xfrm>
          <a:prstGeom prst="rect">
            <a:avLst/>
          </a:prstGeom>
          <a:noFill/>
        </p:spPr>
        <p:txBody>
          <a:bodyPr wrap="square" rtlCol="0">
            <a:spAutoFit/>
          </a:bodyPr>
          <a:lstStyle/>
          <a:p>
            <a:pPr algn="just"/>
            <a:r>
              <a:rPr lang="fr-FR" i="1" dirty="0"/>
              <a:t>En France, des hommes et des femmes refusent également la défaite et organisent clandestinement des mouvements de résistance. Qualifiés par l’État français de « terroristes », ils agissent dans l’ombre contre l’occupant et le régime de Vichy (sabotages, diffusion de tracts et de journaux, envoi d’informations à Londres…). </a:t>
            </a:r>
          </a:p>
          <a:p>
            <a:pPr algn="just"/>
            <a:endParaRPr lang="fr-FR" i="1" dirty="0"/>
          </a:p>
          <a:p>
            <a:pPr algn="just"/>
            <a:r>
              <a:rPr lang="fr-FR" i="1" dirty="0"/>
              <a:t>D’abord très minoritaires, les résistants sont plus nombreux sous l’effet de la brutalité de l’occupation allemande (STO, déportations) et s’organisent en réseaux : les FTP (Francs-Tireurs et Partisans) et les actions armées se multiplient, les maquis se développent. </a:t>
            </a:r>
          </a:p>
        </p:txBody>
      </p:sp>
      <p:pic>
        <p:nvPicPr>
          <p:cNvPr id="7" name="Image 6"/>
          <p:cNvPicPr>
            <a:picLocks noChangeAspect="1"/>
          </p:cNvPicPr>
          <p:nvPr/>
        </p:nvPicPr>
        <p:blipFill>
          <a:blip r:embed="rId2"/>
          <a:stretch>
            <a:fillRect/>
          </a:stretch>
        </p:blipFill>
        <p:spPr>
          <a:xfrm>
            <a:off x="6392108" y="3278490"/>
            <a:ext cx="5454270" cy="3232160"/>
          </a:xfrm>
          <a:prstGeom prst="rect">
            <a:avLst/>
          </a:prstGeom>
        </p:spPr>
      </p:pic>
    </p:spTree>
    <p:extLst>
      <p:ext uri="{BB962C8B-B14F-4D97-AF65-F5344CB8AC3E}">
        <p14:creationId xmlns:p14="http://schemas.microsoft.com/office/powerpoint/2010/main" val="20734311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93523"/>
            <a:ext cx="12192000" cy="1508760"/>
          </a:xfrm>
        </p:spPr>
        <p:txBody>
          <a:bodyPr/>
          <a:lstStyle/>
          <a:p>
            <a:pPr algn="ctr"/>
            <a:r>
              <a:rPr lang="fr-FR" b="1" dirty="0"/>
              <a:t>2- La Résistance : libération et reconstruction républicaine</a:t>
            </a:r>
            <a:endParaRPr lang="fr-FR" dirty="0"/>
          </a:p>
        </p:txBody>
      </p:sp>
      <p:sp>
        <p:nvSpPr>
          <p:cNvPr id="3" name="Espace réservé du contenu 2"/>
          <p:cNvSpPr>
            <a:spLocks noGrp="1"/>
          </p:cNvSpPr>
          <p:nvPr>
            <p:ph idx="1"/>
          </p:nvPr>
        </p:nvSpPr>
        <p:spPr>
          <a:xfrm>
            <a:off x="379957" y="1902308"/>
            <a:ext cx="11278641" cy="1668206"/>
          </a:xfrm>
        </p:spPr>
        <p:txBody>
          <a:bodyPr>
            <a:normAutofit fontScale="92500" lnSpcReduction="10000"/>
          </a:bodyPr>
          <a:lstStyle/>
          <a:p>
            <a:pPr marL="0" indent="0" algn="just">
              <a:buNone/>
            </a:pPr>
            <a:r>
              <a:rPr lang="fr-FR" dirty="0"/>
              <a:t>En 1944, après les débarquements alliés en Normandie et en Provence, le régime de Vichy s’effondre. La Résistance rétablit la République : un gouvernement provisoire (GPRF) est mis en place et les réformes prévues dans le programme du Conseil National de la Résistance sont réalisées (nationalisations d’entreprises, création de la Sécurité sociale, droit de vote des femmes). Après que les Français se sont prononcés en octobre 1945 en faveur d’un nouveau régime politique, la Constitution de la IVe République est promulguée en octobre 1946.</a:t>
            </a:r>
          </a:p>
        </p:txBody>
      </p:sp>
      <p:sp>
        <p:nvSpPr>
          <p:cNvPr id="4" name="ZoneTexte 3"/>
          <p:cNvSpPr txBox="1"/>
          <p:nvPr/>
        </p:nvSpPr>
        <p:spPr>
          <a:xfrm>
            <a:off x="379957" y="4193449"/>
            <a:ext cx="6638063" cy="1754326"/>
          </a:xfrm>
          <a:prstGeom prst="rect">
            <a:avLst/>
          </a:prstGeom>
          <a:noFill/>
        </p:spPr>
        <p:txBody>
          <a:bodyPr wrap="square" rtlCol="0">
            <a:spAutoFit/>
          </a:bodyPr>
          <a:lstStyle/>
          <a:p>
            <a:pPr algn="just"/>
            <a:r>
              <a:rPr lang="fr-FR" i="1" dirty="0"/>
              <a:t>En 1941, le général de Gaulle confie à Jean Moulin la mission d’unifier les mouvements de résistance intérieure et de les placer sous son autorité. En 1943, le Conseil national de la Résistance (CNR) est chargé d’organiser la libération du territoire. Il définit un ensemble de mesures en vue de la reconstruction du pays sur des bases démocratiques, républicaines et sociales. </a:t>
            </a:r>
          </a:p>
        </p:txBody>
      </p:sp>
      <p:pic>
        <p:nvPicPr>
          <p:cNvPr id="5" name="Image 4"/>
          <p:cNvPicPr>
            <a:picLocks noChangeAspect="1"/>
          </p:cNvPicPr>
          <p:nvPr/>
        </p:nvPicPr>
        <p:blipFill>
          <a:blip r:embed="rId2"/>
          <a:stretch>
            <a:fillRect/>
          </a:stretch>
        </p:blipFill>
        <p:spPr>
          <a:xfrm>
            <a:off x="7630146" y="3570514"/>
            <a:ext cx="2739275" cy="3247118"/>
          </a:xfrm>
          <a:prstGeom prst="rect">
            <a:avLst/>
          </a:prstGeom>
        </p:spPr>
      </p:pic>
    </p:spTree>
    <p:extLst>
      <p:ext uri="{BB962C8B-B14F-4D97-AF65-F5344CB8AC3E}">
        <p14:creationId xmlns:p14="http://schemas.microsoft.com/office/powerpoint/2010/main" val="30570433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RESSOURCES POUR REVISER</a:t>
            </a:r>
          </a:p>
        </p:txBody>
      </p:sp>
      <p:sp>
        <p:nvSpPr>
          <p:cNvPr id="3" name="Espace réservé du contenu 2"/>
          <p:cNvSpPr>
            <a:spLocks noGrp="1"/>
          </p:cNvSpPr>
          <p:nvPr>
            <p:ph idx="1"/>
          </p:nvPr>
        </p:nvSpPr>
        <p:spPr/>
        <p:txBody>
          <a:bodyPr>
            <a:normAutofit fontScale="92500" lnSpcReduction="10000"/>
          </a:bodyPr>
          <a:lstStyle/>
          <a:p>
            <a:r>
              <a:rPr lang="fr-FR" dirty="0"/>
              <a:t>Une courte vidéo (4:00) qui fait un point limpide sur la situation en France en 1940, l’appel du 18 juin et le rôle du Général de Gaulle.</a:t>
            </a:r>
          </a:p>
          <a:p>
            <a:pPr marL="0" indent="0">
              <a:buNone/>
            </a:pPr>
            <a:r>
              <a:rPr lang="fr-FR" dirty="0">
                <a:hlinkClick r:id="rId2"/>
              </a:rPr>
              <a:t>https://www.youtube.com/watch?v=OY9_JPLsKAo</a:t>
            </a:r>
            <a:endParaRPr lang="fr-FR" dirty="0"/>
          </a:p>
          <a:p>
            <a:pPr marL="0" indent="0">
              <a:buNone/>
            </a:pPr>
            <a:endParaRPr lang="fr-FR" dirty="0"/>
          </a:p>
          <a:p>
            <a:r>
              <a:rPr lang="fr-FR" dirty="0"/>
              <a:t>La vidéo d’un enseignant d’Histoire sur le même cours, pratique pour reprendre le cours en un minimum de temps (8:19)</a:t>
            </a:r>
          </a:p>
          <a:p>
            <a:pPr marL="0" indent="0">
              <a:buNone/>
            </a:pPr>
            <a:r>
              <a:rPr lang="fr-FR" dirty="0">
                <a:hlinkClick r:id="rId3"/>
              </a:rPr>
              <a:t>https://www.youtube.com/watch?v=V2zMVSKjntM</a:t>
            </a:r>
            <a:endParaRPr lang="fr-FR" dirty="0"/>
          </a:p>
          <a:p>
            <a:pPr marL="0" indent="0">
              <a:buNone/>
            </a:pPr>
            <a:endParaRPr lang="fr-FR" dirty="0"/>
          </a:p>
          <a:p>
            <a:pPr marL="0" indent="0">
              <a:buNone/>
            </a:pPr>
            <a:r>
              <a:rPr lang="fr-FR" dirty="0"/>
              <a:t>- Pour ceux qui veulent aller plus loin, un documentaire complet sur la France de Vichy et l’Occupation (1:16:00)</a:t>
            </a:r>
          </a:p>
          <a:p>
            <a:pPr marL="0" indent="0">
              <a:buNone/>
            </a:pPr>
            <a:r>
              <a:rPr lang="fr-FR" dirty="0">
                <a:hlinkClick r:id="rId4"/>
              </a:rPr>
              <a:t>https://www.youtube.com/watch?v=I2Ry-bsx2E8</a:t>
            </a:r>
            <a:endParaRPr lang="fr-FR" dirty="0"/>
          </a:p>
          <a:p>
            <a:pPr marL="0" indent="0">
              <a:buNone/>
            </a:pPr>
            <a:endParaRPr lang="fr-FR" dirty="0"/>
          </a:p>
          <a:p>
            <a:endParaRPr lang="fr-FR" dirty="0"/>
          </a:p>
          <a:p>
            <a:pPr marL="0" indent="0">
              <a:buNone/>
            </a:pPr>
            <a:endParaRPr lang="fr-FR" dirty="0"/>
          </a:p>
        </p:txBody>
      </p:sp>
    </p:spTree>
    <p:extLst>
      <p:ext uri="{BB962C8B-B14F-4D97-AF65-F5344CB8AC3E}">
        <p14:creationId xmlns:p14="http://schemas.microsoft.com/office/powerpoint/2010/main" val="202727518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À bandes">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À bande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À bandes">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B1D2DA32-AC8B-4194-BF85-FF4A5B40EB50}"/>
    </a:ext>
  </a:extLst>
</a:theme>
</file>

<file path=docProps/app.xml><?xml version="1.0" encoding="utf-8"?>
<Properties xmlns="http://schemas.openxmlformats.org/officeDocument/2006/extended-properties" xmlns:vt="http://schemas.openxmlformats.org/officeDocument/2006/docPropsVTypes">
  <Template>Bande de couleurs</Template>
  <TotalTime>161</TotalTime>
  <Words>807</Words>
  <Application>Microsoft Office PowerPoint</Application>
  <PresentationFormat>Grand écran</PresentationFormat>
  <Paragraphs>28</Paragraphs>
  <Slides>6</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6</vt:i4>
      </vt:variant>
    </vt:vector>
  </HeadingPairs>
  <TitlesOfParts>
    <vt:vector size="9" baseType="lpstr">
      <vt:lpstr>Corbel</vt:lpstr>
      <vt:lpstr>Wingdings</vt:lpstr>
      <vt:lpstr>À bandes</vt:lpstr>
      <vt:lpstr>Présentation PowerPoint</vt:lpstr>
      <vt:lpstr>1- L’État français :  l’effondrement de la République </vt:lpstr>
      <vt:lpstr>1- L’État français :  l’effondrement de la République </vt:lpstr>
      <vt:lpstr>2- La Résistance : libération et reconstruction républicaine</vt:lpstr>
      <vt:lpstr>2- La Résistance : libération et reconstruction républicaine</vt:lpstr>
      <vt:lpstr>RESSOURCES POUR REVISER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romain cadet</dc:creator>
  <cp:lastModifiedBy>ROMAIN CADET</cp:lastModifiedBy>
  <cp:revision>16</cp:revision>
  <dcterms:created xsi:type="dcterms:W3CDTF">2017-05-01T09:09:57Z</dcterms:created>
  <dcterms:modified xsi:type="dcterms:W3CDTF">2017-05-28T13:23:34Z</dcterms:modified>
</cp:coreProperties>
</file>