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82" r:id="rId3"/>
    <p:sldId id="257" r:id="rId4"/>
    <p:sldId id="270" r:id="rId5"/>
    <p:sldId id="272" r:id="rId6"/>
    <p:sldId id="271" r:id="rId7"/>
    <p:sldId id="278" r:id="rId8"/>
    <p:sldId id="275" r:id="rId9"/>
    <p:sldId id="279" r:id="rId10"/>
    <p:sldId id="281"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66" d="100"/>
          <a:sy n="66" d="100"/>
        </p:scale>
        <p:origin x="9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E9BD40C8-074F-4FCE-ABCE-9B1DFE144F94}" type="datetimeFigureOut">
              <a:rPr lang="fr-FR" smtClean="0"/>
              <a:t>27/05/2017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119049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BD40C8-074F-4FCE-ABCE-9B1DFE144F94}" type="datetimeFigureOut">
              <a:rPr lang="fr-FR" smtClean="0"/>
              <a:t>27/05/2017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210936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9BD40C8-074F-4FCE-ABCE-9B1DFE144F94}" type="datetimeFigureOut">
              <a:rPr lang="fr-FR" smtClean="0"/>
              <a:t>27/05/2017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73998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BD40C8-074F-4FCE-ABCE-9B1DFE144F94}" type="datetimeFigureOut">
              <a:rPr lang="fr-FR" smtClean="0"/>
              <a:t>27/05/2017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68722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E9BD40C8-074F-4FCE-ABCE-9B1DFE144F94}" type="datetimeFigureOut">
              <a:rPr lang="fr-FR" smtClean="0"/>
              <a:t>27/05/2017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341057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BD40C8-074F-4FCE-ABCE-9B1DFE144F94}" type="datetimeFigureOut">
              <a:rPr lang="fr-FR" smtClean="0"/>
              <a:t>27/05/2017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901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BD40C8-074F-4FCE-ABCE-9B1DFE144F94}" type="datetimeFigureOut">
              <a:rPr lang="fr-FR" smtClean="0"/>
              <a:t>27/05/2017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65986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BD40C8-074F-4FCE-ABCE-9B1DFE144F94}" type="datetimeFigureOut">
              <a:rPr lang="fr-FR" smtClean="0"/>
              <a:t>27/05/2017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0775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D40C8-074F-4FCE-ABCE-9B1DFE144F94}" type="datetimeFigureOut">
              <a:rPr lang="fr-FR" smtClean="0"/>
              <a:t>27/05/2017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08133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BD40C8-074F-4FCE-ABCE-9B1DFE144F94}" type="datetimeFigureOut">
              <a:rPr lang="fr-FR" smtClean="0"/>
              <a:t>27/05/2017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00550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BD40C8-074F-4FCE-ABCE-9B1DFE144F94}" type="datetimeFigureOut">
              <a:rPr lang="fr-FR" smtClean="0"/>
              <a:t>27/05/2017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27589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9BD40C8-074F-4FCE-ABCE-9B1DFE144F94}" type="datetimeFigureOut">
              <a:rPr lang="fr-FR" smtClean="0"/>
              <a:t>27/05/2017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9162584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ailymotion.com/video/x2tk8l6_comprendre-l-espace-schengen-en-4-minutes_news" TargetMode="External"/><Relationship Id="rId2" Type="http://schemas.openxmlformats.org/officeDocument/2006/relationships/hyperlink" Target="http://www.francetvinfo.fr/monde/europe/traite-europeen/comment-fonctionne-l-union-europeenne_2140482.html" TargetMode="External"/><Relationship Id="rId1" Type="http://schemas.openxmlformats.org/officeDocument/2006/relationships/slideLayout" Target="../slideLayouts/slideLayout2.xml"/><Relationship Id="rId4" Type="http://schemas.openxmlformats.org/officeDocument/2006/relationships/hyperlink" Target="https://www.youtube.com/watch?v=wwQmkHpyzC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0610" y="5229988"/>
            <a:ext cx="10008870" cy="1525141"/>
          </a:xfrm>
        </p:spPr>
        <p:txBody>
          <a:bodyPr>
            <a:normAutofit fontScale="85000" lnSpcReduction="10000"/>
          </a:bodyPr>
          <a:lstStyle/>
          <a:p>
            <a:pPr algn="l"/>
            <a:r>
              <a:rPr lang="fr-FR" dirty="0"/>
              <a:t>OBJECTIFS</a:t>
            </a:r>
          </a:p>
          <a:p>
            <a:pPr algn="l"/>
            <a:r>
              <a:rPr lang="fr-FR" dirty="0"/>
              <a:t>Comprendre l’idée d’un espace à géométrie variable.</a:t>
            </a:r>
          </a:p>
          <a:p>
            <a:pPr algn="l"/>
            <a:r>
              <a:rPr lang="fr-FR" dirty="0"/>
              <a:t>Connaître les acquis de la construction européenne dans le domaine de l’aménagement du territoire.</a:t>
            </a:r>
          </a:p>
          <a:p>
            <a:pPr algn="l"/>
            <a:r>
              <a:rPr lang="fr-FR" dirty="0"/>
              <a:t>Connaître les contrastes qui affectent le territoire européen et les politiques qui visent à les réduire.</a:t>
            </a:r>
          </a:p>
        </p:txBody>
      </p:sp>
      <p:sp>
        <p:nvSpPr>
          <p:cNvPr id="5" name="ZoneTexte 4"/>
          <p:cNvSpPr txBox="1"/>
          <p:nvPr/>
        </p:nvSpPr>
        <p:spPr>
          <a:xfrm>
            <a:off x="617220" y="4255641"/>
            <a:ext cx="10915650" cy="584775"/>
          </a:xfrm>
          <a:prstGeom prst="rect">
            <a:avLst/>
          </a:prstGeom>
          <a:noFill/>
        </p:spPr>
        <p:txBody>
          <a:bodyPr wrap="square" rtlCol="0">
            <a:spAutoFit/>
          </a:bodyPr>
          <a:lstStyle/>
          <a:p>
            <a:pPr algn="ctr"/>
            <a:r>
              <a:rPr lang="fr-FR" sz="3200" dirty="0"/>
              <a:t>L’UNION EUROPEENNE ET SES TERRITOIRES</a:t>
            </a:r>
            <a:endParaRPr lang="fr-FR" sz="32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0" y="0"/>
            <a:ext cx="12192000" cy="4229100"/>
          </a:xfrm>
          <a:prstGeom prst="rect">
            <a:avLst/>
          </a:prstGeom>
        </p:spPr>
      </p:pic>
    </p:spTree>
    <p:extLst>
      <p:ext uri="{BB962C8B-B14F-4D97-AF65-F5344CB8AC3E}">
        <p14:creationId xmlns:p14="http://schemas.microsoft.com/office/powerpoint/2010/main" val="45364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11715478" cy="1025243"/>
          </a:xfrm>
        </p:spPr>
        <p:txBody>
          <a:bodyPr>
            <a:normAutofit/>
          </a:bodyPr>
          <a:lstStyle/>
          <a:p>
            <a:pPr algn="ctr"/>
            <a:r>
              <a:rPr lang="fr-FR" sz="2800" dirty="0"/>
              <a:t>L’Union européenne, un acteur de l’aménagement des territoires</a:t>
            </a:r>
          </a:p>
        </p:txBody>
      </p:sp>
      <p:sp>
        <p:nvSpPr>
          <p:cNvPr id="4" name="ZoneTexte 3"/>
          <p:cNvSpPr txBox="1"/>
          <p:nvPr/>
        </p:nvSpPr>
        <p:spPr>
          <a:xfrm>
            <a:off x="229779" y="3486653"/>
            <a:ext cx="5895249" cy="2944396"/>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Le FEDER est le Fonds européen de développement régional. Il finance surtout des infrastructures de transports ou de communication, dans les espaces ruraux ou dans les quartiers pauvres des villes. </a:t>
            </a:r>
          </a:p>
          <a:p>
            <a:pPr algn="just" defTabSz="914400">
              <a:lnSpc>
                <a:spcPct val="90000"/>
              </a:lnSpc>
              <a:spcBef>
                <a:spcPts val="1200"/>
              </a:spcBef>
              <a:spcAft>
                <a:spcPts val="200"/>
              </a:spcAft>
              <a:buClr>
                <a:srgbClr val="FFFFFF"/>
              </a:buClr>
            </a:pPr>
            <a:r>
              <a:rPr lang="fr-FR" i="1" dirty="0"/>
              <a:t>Le FSE est le Fonds social européen. Il finance essentiellement des projets pour favoriser l’emploi et réduire les écarts de niveau de vie entre les régions européennes. </a:t>
            </a:r>
          </a:p>
          <a:p>
            <a:pPr algn="just" defTabSz="914400">
              <a:lnSpc>
                <a:spcPct val="90000"/>
              </a:lnSpc>
              <a:spcBef>
                <a:spcPts val="1200"/>
              </a:spcBef>
              <a:spcAft>
                <a:spcPts val="200"/>
              </a:spcAft>
              <a:buClr>
                <a:srgbClr val="FFFFFF"/>
              </a:buClr>
            </a:pPr>
            <a:r>
              <a:rPr lang="fr-FR" i="1" dirty="0"/>
              <a:t>L’action de l’Union européenne s’inscrit aussi dans des territoires à plus grande échelle : rénovation urbaine, équipements sociaux, projets industriels, vie culturelle</a:t>
            </a:r>
          </a:p>
        </p:txBody>
      </p:sp>
      <p:sp>
        <p:nvSpPr>
          <p:cNvPr id="6" name="Rectangle : coins arrondis 5"/>
          <p:cNvSpPr/>
          <p:nvPr/>
        </p:nvSpPr>
        <p:spPr>
          <a:xfrm>
            <a:off x="3954780" y="1601176"/>
            <a:ext cx="4343399" cy="218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politiques d’aménagement du territoire</a:t>
            </a:r>
            <a:endParaRPr lang="fr-FR" dirty="0">
              <a:solidFill>
                <a:schemeClr val="bg1"/>
              </a:solidFill>
            </a:endParaRPr>
          </a:p>
        </p:txBody>
      </p:sp>
      <p:sp>
        <p:nvSpPr>
          <p:cNvPr id="7" name="Espace réservé du contenu 2"/>
          <p:cNvSpPr>
            <a:spLocks noGrp="1"/>
          </p:cNvSpPr>
          <p:nvPr>
            <p:ph idx="1"/>
          </p:nvPr>
        </p:nvSpPr>
        <p:spPr>
          <a:xfrm>
            <a:off x="229779" y="1907184"/>
            <a:ext cx="11599364" cy="1491506"/>
          </a:xfrm>
        </p:spPr>
        <p:txBody>
          <a:bodyPr>
            <a:normAutofit fontScale="92500" lnSpcReduction="10000"/>
          </a:bodyPr>
          <a:lstStyle/>
          <a:p>
            <a:pPr marL="0" indent="0" algn="just">
              <a:buNone/>
            </a:pPr>
            <a:r>
              <a:rPr lang="fr-FR" sz="2800" dirty="0"/>
              <a:t>L’UE tente de réduire les écarts en Europe en distribuant des aides aux régions en difficultés et en participant au financement de grands projets, par exemple dans les transports. Les espaces concernés sont surtout situés à l’Est, mais aussi dans le Sud de l’Europe, à l’Ouest du Royaume-Uni et dans les territoires ultramarins.</a:t>
            </a:r>
          </a:p>
        </p:txBody>
      </p:sp>
      <p:pic>
        <p:nvPicPr>
          <p:cNvPr id="11" name="Image 10"/>
          <p:cNvPicPr>
            <a:picLocks noChangeAspect="1"/>
          </p:cNvPicPr>
          <p:nvPr/>
        </p:nvPicPr>
        <p:blipFill>
          <a:blip r:embed="rId2"/>
          <a:stretch>
            <a:fillRect/>
          </a:stretch>
        </p:blipFill>
        <p:spPr>
          <a:xfrm>
            <a:off x="6833416" y="3398690"/>
            <a:ext cx="4554037" cy="3371347"/>
          </a:xfrm>
          <a:prstGeom prst="rect">
            <a:avLst/>
          </a:prstGeom>
        </p:spPr>
      </p:pic>
    </p:spTree>
    <p:extLst>
      <p:ext uri="{BB962C8B-B14F-4D97-AF65-F5344CB8AC3E}">
        <p14:creationId xmlns:p14="http://schemas.microsoft.com/office/powerpoint/2010/main" val="382002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Termes, CHIFFRES à connaître : </a:t>
            </a:r>
          </a:p>
        </p:txBody>
      </p:sp>
      <p:sp>
        <p:nvSpPr>
          <p:cNvPr id="3" name="Espace réservé du contenu 2"/>
          <p:cNvSpPr>
            <a:spLocks noGrp="1"/>
          </p:cNvSpPr>
          <p:nvPr>
            <p:ph idx="1"/>
          </p:nvPr>
        </p:nvSpPr>
        <p:spPr>
          <a:xfrm>
            <a:off x="342900" y="2254251"/>
            <a:ext cx="3143250" cy="3312159"/>
          </a:xfrm>
          <a:solidFill>
            <a:schemeClr val="bg2">
              <a:lumMod val="50000"/>
            </a:schemeClr>
          </a:solidFill>
        </p:spPr>
        <p:txBody>
          <a:bodyPr/>
          <a:lstStyle/>
          <a:p>
            <a:pPr marL="0" indent="0" algn="ctr">
              <a:buNone/>
            </a:pPr>
            <a:r>
              <a:rPr lang="fr-FR" b="1" u="sng" dirty="0"/>
              <a:t>TERMES</a:t>
            </a:r>
          </a:p>
          <a:p>
            <a:pPr marL="0" indent="0">
              <a:buNone/>
            </a:pPr>
            <a:r>
              <a:rPr lang="fr-FR" dirty="0"/>
              <a:t>Union Européenne</a:t>
            </a:r>
          </a:p>
          <a:p>
            <a:pPr marL="0" indent="0">
              <a:buNone/>
            </a:pPr>
            <a:r>
              <a:rPr lang="fr-FR" dirty="0"/>
              <a:t>Espace Schengen</a:t>
            </a:r>
          </a:p>
          <a:p>
            <a:pPr marL="0" indent="0">
              <a:buNone/>
            </a:pPr>
            <a:r>
              <a:rPr lang="fr-FR" dirty="0"/>
              <a:t>Politique Européenne de Voisinage - PEV</a:t>
            </a:r>
          </a:p>
          <a:p>
            <a:pPr marL="0" indent="0">
              <a:buNone/>
            </a:pPr>
            <a:r>
              <a:rPr lang="fr-FR" dirty="0"/>
              <a:t>Traité de Maastricht</a:t>
            </a:r>
          </a:p>
          <a:p>
            <a:pPr marL="0" indent="0">
              <a:buNone/>
            </a:pPr>
            <a:r>
              <a:rPr lang="fr-FR" dirty="0"/>
              <a:t>Mégalopole européenne</a:t>
            </a:r>
          </a:p>
          <a:p>
            <a:pPr marL="0" indent="0">
              <a:buNone/>
            </a:pPr>
            <a:endParaRPr lang="fr-FR" dirty="0"/>
          </a:p>
          <a:p>
            <a:pPr marL="0" indent="0">
              <a:buNone/>
            </a:pPr>
            <a:endParaRPr lang="fr-FR" dirty="0"/>
          </a:p>
        </p:txBody>
      </p:sp>
      <p:sp>
        <p:nvSpPr>
          <p:cNvPr id="4" name="Espace réservé du contenu 2"/>
          <p:cNvSpPr txBox="1">
            <a:spLocks/>
          </p:cNvSpPr>
          <p:nvPr/>
        </p:nvSpPr>
        <p:spPr>
          <a:xfrm>
            <a:off x="4548187" y="2254249"/>
            <a:ext cx="3143250" cy="3312161"/>
          </a:xfrm>
          <a:prstGeom prst="rect">
            <a:avLst/>
          </a:prstGeom>
          <a:solidFill>
            <a:schemeClr val="bg2">
              <a:lumMod val="5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TERMES</a:t>
            </a:r>
          </a:p>
          <a:p>
            <a:pPr marL="0" indent="0">
              <a:buFont typeface="Wingdings" pitchFamily="2" charset="2"/>
              <a:buNone/>
            </a:pPr>
            <a:r>
              <a:rPr lang="fr-FR" dirty="0"/>
              <a:t>Politique Agricole Commune - PAC</a:t>
            </a:r>
          </a:p>
          <a:p>
            <a:pPr marL="0" indent="0">
              <a:buFont typeface="Wingdings" pitchFamily="2" charset="2"/>
              <a:buNone/>
            </a:pPr>
            <a:r>
              <a:rPr lang="fr-FR" dirty="0"/>
              <a:t>Compétitivité</a:t>
            </a:r>
          </a:p>
          <a:p>
            <a:pPr marL="0" indent="0">
              <a:buFont typeface="Wingdings" pitchFamily="2" charset="2"/>
              <a:buNone/>
            </a:pPr>
            <a:r>
              <a:rPr lang="fr-FR" dirty="0"/>
              <a:t>Coopération</a:t>
            </a:r>
          </a:p>
          <a:p>
            <a:pPr marL="0" indent="0">
              <a:buFont typeface="Wingdings" pitchFamily="2" charset="2"/>
              <a:buNone/>
            </a:pPr>
            <a:r>
              <a:rPr lang="fr-FR" dirty="0"/>
              <a:t>Infrastructure</a:t>
            </a:r>
          </a:p>
          <a:p>
            <a:pPr marL="0" indent="0">
              <a:buFont typeface="Wingdings" pitchFamily="2" charset="2"/>
              <a:buNone/>
            </a:pPr>
            <a:r>
              <a:rPr lang="fr-FR" dirty="0"/>
              <a:t>Plateforme multimodale</a:t>
            </a:r>
          </a:p>
          <a:p>
            <a:pPr marL="0" indent="0">
              <a:buFont typeface="Wingdings" pitchFamily="2" charset="2"/>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bg2">
              <a:lumMod val="50000"/>
            </a:schemeClr>
          </a:solidFill>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CHIFFRES</a:t>
            </a:r>
          </a:p>
          <a:p>
            <a:pPr marL="0" indent="0">
              <a:buFont typeface="Wingdings" pitchFamily="2" charset="2"/>
              <a:buNone/>
            </a:pPr>
            <a:r>
              <a:rPr lang="fr-FR" dirty="0"/>
              <a:t>28 membres de l’UE (le Brexit pourrait faire descendre ce chiffre  à 27 </a:t>
            </a:r>
            <a:r>
              <a:rPr lang="fr-FR" dirty="0">
                <a:solidFill>
                  <a:schemeClr val="accent2">
                    <a:lumMod val="75000"/>
                  </a:schemeClr>
                </a:solidFill>
              </a:rPr>
              <a:t>mais n’est pas encore d’actualité</a:t>
            </a:r>
            <a:r>
              <a:rPr lang="fr-FR" dirty="0"/>
              <a:t>)</a:t>
            </a:r>
          </a:p>
          <a:p>
            <a:pPr marL="0" indent="0">
              <a:buFont typeface="Wingdings" pitchFamily="2" charset="2"/>
              <a:buNone/>
            </a:pPr>
            <a:r>
              <a:rPr lang="fr-FR" dirty="0"/>
              <a:t>UE : 510 Millions d’habitants</a:t>
            </a:r>
          </a:p>
          <a:p>
            <a:pPr marL="0" indent="0">
              <a:buFont typeface="Wingdings" pitchFamily="2" charset="2"/>
              <a:buNone/>
            </a:pPr>
            <a:r>
              <a:rPr lang="fr-FR" dirty="0"/>
              <a:t>Territoire : 5 500 000 km²</a:t>
            </a:r>
          </a:p>
          <a:p>
            <a:pPr marL="0" indent="0">
              <a:buFont typeface="Wingdings" pitchFamily="2" charset="2"/>
              <a:buNone/>
            </a:pPr>
            <a:r>
              <a:rPr lang="fr-FR" dirty="0"/>
              <a:t>22% du PIB mondial, soit la première puissance mondiale</a:t>
            </a:r>
          </a:p>
          <a:p>
            <a:pPr marL="0" indent="0">
              <a:buFont typeface="Wingdings" pitchFamily="2" charset="2"/>
              <a:buNone/>
            </a:pPr>
            <a:endParaRPr lang="fr-FR" dirty="0"/>
          </a:p>
        </p:txBody>
      </p:sp>
    </p:spTree>
    <p:extLst>
      <p:ext uri="{BB962C8B-B14F-4D97-AF65-F5344CB8AC3E}">
        <p14:creationId xmlns:p14="http://schemas.microsoft.com/office/powerpoint/2010/main" val="385335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RESSOURCES EN LIGNE</a:t>
            </a:r>
          </a:p>
        </p:txBody>
      </p:sp>
      <p:sp>
        <p:nvSpPr>
          <p:cNvPr id="3" name="Espace réservé du contenu 2"/>
          <p:cNvSpPr>
            <a:spLocks noGrp="1"/>
          </p:cNvSpPr>
          <p:nvPr>
            <p:ph idx="1"/>
          </p:nvPr>
        </p:nvSpPr>
        <p:spPr>
          <a:xfrm>
            <a:off x="342900" y="2254251"/>
            <a:ext cx="3143250" cy="3832225"/>
          </a:xfrm>
          <a:solidFill>
            <a:schemeClr val="accent3">
              <a:lumMod val="75000"/>
            </a:schemeClr>
          </a:solidFill>
        </p:spPr>
        <p:txBody>
          <a:bodyPr>
            <a:normAutofit/>
          </a:bodyPr>
          <a:lstStyle/>
          <a:p>
            <a:pPr marL="0" indent="0" algn="ctr">
              <a:buNone/>
            </a:pPr>
            <a:r>
              <a:rPr lang="fr-FR" b="1" u="sng" dirty="0">
                <a:hlinkClick r:id="rId2"/>
              </a:rPr>
              <a:t>http://www.francetvinfo.fr/monde/europe/traite-europeen/comment-fonctionne-l-union-europeenne_2140482.html</a:t>
            </a:r>
            <a:endParaRPr lang="fr-FR" b="1" u="sng" dirty="0"/>
          </a:p>
          <a:p>
            <a:pPr marL="0" indent="0">
              <a:buNone/>
            </a:pPr>
            <a:endParaRPr lang="fr-FR" dirty="0"/>
          </a:p>
          <a:p>
            <a:pPr marL="0" indent="0" algn="ctr">
              <a:buNone/>
            </a:pPr>
            <a:r>
              <a:rPr lang="fr-FR" dirty="0"/>
              <a:t>Une vidéo très courte (1:50) qui résume les grandes lignes du sujet.</a:t>
            </a:r>
          </a:p>
        </p:txBody>
      </p:sp>
      <p:sp>
        <p:nvSpPr>
          <p:cNvPr id="4" name="Espace réservé du contenu 2"/>
          <p:cNvSpPr txBox="1">
            <a:spLocks/>
          </p:cNvSpPr>
          <p:nvPr/>
        </p:nvSpPr>
        <p:spPr>
          <a:xfrm>
            <a:off x="4548187"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3"/>
              </a:rPr>
              <a:t>https://www.dailymotion.com/video/x2tk8l6_comprendre-l-espace-schengen-en-4-minutes_news</a:t>
            </a:r>
            <a:endParaRPr lang="fr-FR" b="1" u="sng" dirty="0"/>
          </a:p>
          <a:p>
            <a:pPr marL="0" indent="0" algn="ctr">
              <a:buNone/>
            </a:pPr>
            <a:endParaRPr lang="fr-FR" b="1" u="sng" dirty="0"/>
          </a:p>
          <a:p>
            <a:pPr marL="0" indent="0" algn="ctr">
              <a:buNone/>
            </a:pPr>
            <a:r>
              <a:rPr lang="fr-FR" sz="2000" dirty="0">
                <a:solidFill>
                  <a:srgbClr val="FFFFFF"/>
                </a:solidFill>
              </a:rPr>
              <a:t>Une vidéo efficace pour comprendre l’espace Schengen en 4 minutes.</a:t>
            </a:r>
            <a:endParaRPr lang="fr-FR" b="1" u="sng" dirty="0"/>
          </a:p>
          <a:p>
            <a:pPr marL="0" indent="0" algn="ctr">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4"/>
              </a:rPr>
              <a:t>https://www.youtube.com/watch?v=wwQmkHpyzCI</a:t>
            </a:r>
            <a:endParaRPr lang="fr-FR" b="1" u="sng" dirty="0"/>
          </a:p>
          <a:p>
            <a:pPr marL="0" indent="0" algn="ctr">
              <a:buNone/>
            </a:pPr>
            <a:endParaRPr lang="fr-FR" b="1" u="sng" dirty="0"/>
          </a:p>
          <a:p>
            <a:pPr marL="0" lvl="0" indent="0" defTabSz="457200">
              <a:lnSpc>
                <a:spcPct val="100000"/>
              </a:lnSpc>
              <a:spcBef>
                <a:spcPts val="0"/>
              </a:spcBef>
              <a:spcAft>
                <a:spcPts val="0"/>
              </a:spcAft>
              <a:buClr>
                <a:srgbClr val="FFFFFF"/>
              </a:buClr>
              <a:buNone/>
            </a:pPr>
            <a:endParaRPr lang="fr-FR" sz="2000" dirty="0">
              <a:solidFill>
                <a:srgbClr val="FFFFFF"/>
              </a:solidFill>
            </a:endParaRPr>
          </a:p>
          <a:p>
            <a:pPr marL="0" lvl="0" indent="0" algn="ctr" defTabSz="457200">
              <a:lnSpc>
                <a:spcPct val="100000"/>
              </a:lnSpc>
              <a:spcBef>
                <a:spcPts val="0"/>
              </a:spcBef>
              <a:spcAft>
                <a:spcPts val="0"/>
              </a:spcAft>
              <a:buClr>
                <a:srgbClr val="FFFFFF"/>
              </a:buClr>
              <a:buNone/>
            </a:pPr>
            <a:r>
              <a:rPr lang="fr-FR" sz="2000" dirty="0">
                <a:solidFill>
                  <a:srgbClr val="FFFFFF"/>
                </a:solidFill>
              </a:rPr>
              <a:t>Une vidéo réalisée par un enseignant de lettres-histoire qui reprend le cours et complète mon PowerPoint en 7:21.</a:t>
            </a:r>
            <a:endParaRPr lang="fr-FR" i="1" dirty="0"/>
          </a:p>
        </p:txBody>
      </p:sp>
    </p:spTree>
    <p:extLst>
      <p:ext uri="{BB962C8B-B14F-4D97-AF65-F5344CB8AC3E}">
        <p14:creationId xmlns:p14="http://schemas.microsoft.com/office/powerpoint/2010/main" val="257464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ASTUCE</a:t>
            </a:r>
          </a:p>
        </p:txBody>
      </p:sp>
      <p:sp>
        <p:nvSpPr>
          <p:cNvPr id="3" name="Espace réservé du contenu 2"/>
          <p:cNvSpPr>
            <a:spLocks noGrp="1"/>
          </p:cNvSpPr>
          <p:nvPr>
            <p:ph idx="1"/>
          </p:nvPr>
        </p:nvSpPr>
        <p:spPr>
          <a:xfrm>
            <a:off x="448538" y="1792936"/>
            <a:ext cx="11164341" cy="2939084"/>
          </a:xfrm>
        </p:spPr>
        <p:txBody>
          <a:bodyPr/>
          <a:lstStyle/>
          <a:p>
            <a:pPr marL="0" indent="0">
              <a:buNone/>
            </a:pPr>
            <a:r>
              <a:rPr lang="fr-FR" dirty="0"/>
              <a:t>Pensez à réviser ce cours en parallèle du cours d’Histoire sur l’Union Européenne au 20</a:t>
            </a:r>
            <a:r>
              <a:rPr lang="fr-FR" baseline="30000" dirty="0"/>
              <a:t>e</a:t>
            </a:r>
            <a:r>
              <a:rPr lang="fr-FR" dirty="0"/>
              <a:t> siècle, les deux approches sont complémentaires et de nombreuses notions sont identiques.</a:t>
            </a:r>
          </a:p>
          <a:p>
            <a:pPr marL="0" indent="0">
              <a:buNone/>
            </a:pPr>
            <a:r>
              <a:rPr lang="fr-FR" dirty="0"/>
              <a:t>Etant donné que l’Europe figure à la fois en Histoire et en Géographie dans votre programme, vous avez de bonnes chances de tomber sur l’un ou l’autre au Bac, donc mettez le paquet sur ces sujets, et pensez à regarder les vidéos à la fin des deux diapos!</a:t>
            </a:r>
          </a:p>
        </p:txBody>
      </p:sp>
      <p:pic>
        <p:nvPicPr>
          <p:cNvPr id="4" name="Image 3"/>
          <p:cNvPicPr>
            <a:picLocks noChangeAspect="1"/>
          </p:cNvPicPr>
          <p:nvPr/>
        </p:nvPicPr>
        <p:blipFill>
          <a:blip r:embed="rId2"/>
          <a:stretch>
            <a:fillRect/>
          </a:stretch>
        </p:blipFill>
        <p:spPr>
          <a:xfrm>
            <a:off x="4167507" y="3826138"/>
            <a:ext cx="4250779" cy="3031862"/>
          </a:xfrm>
          <a:prstGeom prst="rect">
            <a:avLst/>
          </a:prstGeom>
        </p:spPr>
      </p:pic>
    </p:spTree>
    <p:extLst>
      <p:ext uri="{BB962C8B-B14F-4D97-AF65-F5344CB8AC3E}">
        <p14:creationId xmlns:p14="http://schemas.microsoft.com/office/powerpoint/2010/main" val="144727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l’UNION EUROPEENNE : un espace à géométrie variable</a:t>
            </a:r>
          </a:p>
        </p:txBody>
      </p:sp>
      <p:sp>
        <p:nvSpPr>
          <p:cNvPr id="3" name="Espace réservé du contenu 2"/>
          <p:cNvSpPr>
            <a:spLocks noGrp="1"/>
          </p:cNvSpPr>
          <p:nvPr>
            <p:ph idx="1"/>
          </p:nvPr>
        </p:nvSpPr>
        <p:spPr>
          <a:xfrm>
            <a:off x="377190" y="1882775"/>
            <a:ext cx="11361420" cy="1797685"/>
          </a:xfrm>
        </p:spPr>
        <p:txBody>
          <a:bodyPr>
            <a:normAutofit fontScale="77500" lnSpcReduction="20000"/>
          </a:bodyPr>
          <a:lstStyle/>
          <a:p>
            <a:pPr marL="0" indent="0" algn="just">
              <a:buNone/>
            </a:pPr>
            <a:r>
              <a:rPr lang="fr-FR" sz="2800" dirty="0"/>
              <a:t>L’Union européenne (UE) est une association d’états qui se construit progressivement depuis la fin de la Seconde Guerre mondiale. Au départ, 6 pays ont décidé d’accentuer leur collaboration économique dans l’espoir de garantir la paix. Depuis, des institutions ont été créées pour renforcer la collaboration politique (Parlement européen…) et des accords ont été passés, surtout au niveau économique (marché commun, création de l’euro). L’espace Schengen, mis en place en 1985, accorde une libre circulation des habitants à l’intérieur des frontières. </a:t>
            </a:r>
          </a:p>
        </p:txBody>
      </p:sp>
      <p:sp>
        <p:nvSpPr>
          <p:cNvPr id="4" name="ZoneTexte 3"/>
          <p:cNvSpPr txBox="1"/>
          <p:nvPr/>
        </p:nvSpPr>
        <p:spPr>
          <a:xfrm>
            <a:off x="377191" y="3664305"/>
            <a:ext cx="5715000" cy="3442994"/>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Poursuivant sa logique d’extension, l’UE finance l’intégration future des États des Balkans et cherche, par sa </a:t>
            </a:r>
            <a:r>
              <a:rPr lang="fr-FR" b="1" i="1" dirty="0"/>
              <a:t>Politique européenne de voisinage </a:t>
            </a:r>
            <a:r>
              <a:rPr lang="fr-FR" i="1" dirty="0"/>
              <a:t>(PEV) à renforcer les liens avec des espaces stratégiques comme le littoral Nord de l’Afrique ou le Proche-Orient (Union pour la Méditerranée).</a:t>
            </a:r>
          </a:p>
          <a:p>
            <a:pPr algn="just" defTabSz="914400">
              <a:lnSpc>
                <a:spcPct val="90000"/>
              </a:lnSpc>
              <a:spcBef>
                <a:spcPts val="1200"/>
              </a:spcBef>
              <a:spcAft>
                <a:spcPts val="200"/>
              </a:spcAft>
              <a:buClr>
                <a:srgbClr val="FFFFFF"/>
              </a:buClr>
            </a:pPr>
            <a:r>
              <a:rPr lang="fr-FR" b="1" i="1" dirty="0"/>
              <a:t>PEV</a:t>
            </a:r>
            <a:r>
              <a:rPr lang="fr-FR" i="1" dirty="0"/>
              <a:t> : La Politique européenne de voisinage (PEV) est une politique de l'Union européenne (UE) visant à améliorer ses relations avec ses voisins n'entrant pas dans le projet d'adhésion. Cette politique favorise les relations avec l'UE sur des thèmes tels que la sécurité, la stabilité et l'économie avec son voisinage proche</a:t>
            </a:r>
          </a:p>
          <a:p>
            <a:pPr algn="just" defTabSz="914400">
              <a:lnSpc>
                <a:spcPct val="90000"/>
              </a:lnSpc>
              <a:spcBef>
                <a:spcPts val="1200"/>
              </a:spcBef>
              <a:spcAft>
                <a:spcPts val="200"/>
              </a:spcAft>
              <a:buClr>
                <a:srgbClr val="FFFFFF"/>
              </a:buClr>
            </a:pPr>
            <a:endParaRPr lang="fr-FR" i="1" dirty="0"/>
          </a:p>
        </p:txBody>
      </p:sp>
      <p:sp>
        <p:nvSpPr>
          <p:cNvPr id="6" name="Rectangle : coins arrondis 5"/>
          <p:cNvSpPr/>
          <p:nvPr/>
        </p:nvSpPr>
        <p:spPr>
          <a:xfrm>
            <a:off x="4555671" y="1541637"/>
            <a:ext cx="3004457" cy="26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Caractéristiques générales</a:t>
            </a:r>
          </a:p>
        </p:txBody>
      </p:sp>
      <p:pic>
        <p:nvPicPr>
          <p:cNvPr id="5" name="Image 4"/>
          <p:cNvPicPr>
            <a:picLocks noChangeAspect="1"/>
          </p:cNvPicPr>
          <p:nvPr/>
        </p:nvPicPr>
        <p:blipFill>
          <a:blip r:embed="rId2"/>
          <a:stretch>
            <a:fillRect/>
          </a:stretch>
        </p:blipFill>
        <p:spPr>
          <a:xfrm>
            <a:off x="6865257" y="3554595"/>
            <a:ext cx="4699182" cy="3198054"/>
          </a:xfrm>
          <a:prstGeom prst="rect">
            <a:avLst/>
          </a:prstGeom>
        </p:spPr>
      </p:pic>
    </p:spTree>
    <p:extLst>
      <p:ext uri="{BB962C8B-B14F-4D97-AF65-F5344CB8AC3E}">
        <p14:creationId xmlns:p14="http://schemas.microsoft.com/office/powerpoint/2010/main" val="108519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l’UNION EUROPEENNE : un espace à géométrie variable</a:t>
            </a:r>
          </a:p>
        </p:txBody>
      </p:sp>
      <p:sp>
        <p:nvSpPr>
          <p:cNvPr id="3" name="Espace réservé du contenu 2"/>
          <p:cNvSpPr>
            <a:spLocks noGrp="1"/>
          </p:cNvSpPr>
          <p:nvPr>
            <p:ph idx="1"/>
          </p:nvPr>
        </p:nvSpPr>
        <p:spPr>
          <a:xfrm>
            <a:off x="377190" y="1882775"/>
            <a:ext cx="5051151" cy="2398939"/>
          </a:xfrm>
        </p:spPr>
        <p:txBody>
          <a:bodyPr>
            <a:normAutofit fontScale="70000" lnSpcReduction="20000"/>
          </a:bodyPr>
          <a:lstStyle/>
          <a:p>
            <a:pPr marL="0" indent="0" algn="just">
              <a:buNone/>
            </a:pPr>
            <a:r>
              <a:rPr lang="fr-FR" sz="2800" dirty="0"/>
              <a:t>Quand on parle d’Europe, on peut entendre ce terme : </a:t>
            </a:r>
          </a:p>
          <a:p>
            <a:pPr algn="just">
              <a:buFontTx/>
              <a:buChar char="-"/>
            </a:pPr>
            <a:r>
              <a:rPr lang="fr-FR" sz="2800" dirty="0"/>
              <a:t>de façon purement géographique : on désigne alors un continent qui va de l’océan Atlantique à l’Oural (chaîne de montagnes russe)</a:t>
            </a:r>
          </a:p>
          <a:p>
            <a:pPr algn="just">
              <a:buFontTx/>
              <a:buChar char="-"/>
            </a:pPr>
            <a:r>
              <a:rPr lang="fr-FR" sz="2800" dirty="0"/>
              <a:t>de façon géoéconomique et géopolitique : on parle alors de l’Union européenne. </a:t>
            </a:r>
          </a:p>
        </p:txBody>
      </p:sp>
      <p:sp>
        <p:nvSpPr>
          <p:cNvPr id="4" name="ZoneTexte 3"/>
          <p:cNvSpPr txBox="1"/>
          <p:nvPr/>
        </p:nvSpPr>
        <p:spPr>
          <a:xfrm>
            <a:off x="377190" y="4518886"/>
            <a:ext cx="5051153" cy="2086725"/>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L’Union est d’abord une construction économique, édifiée dans le prolongement de la CECA. Elle a ensuite défini progressivement des politiques communautaires dans de nombreux domaines (agriculture, transports, sécurité et défense, environnement…), instauré un marché unique et mis en place, en 1999, une zone de monnaie unique, l’euro.</a:t>
            </a:r>
          </a:p>
        </p:txBody>
      </p:sp>
      <p:sp>
        <p:nvSpPr>
          <p:cNvPr id="6" name="Rectangle : coins arrondis 5"/>
          <p:cNvSpPr/>
          <p:nvPr/>
        </p:nvSpPr>
        <p:spPr>
          <a:xfrm>
            <a:off x="4377690" y="1623522"/>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Caractéristiques générales</a:t>
            </a:r>
          </a:p>
        </p:txBody>
      </p:sp>
      <p:pic>
        <p:nvPicPr>
          <p:cNvPr id="7" name="Image 6"/>
          <p:cNvPicPr>
            <a:picLocks noChangeAspect="1"/>
          </p:cNvPicPr>
          <p:nvPr/>
        </p:nvPicPr>
        <p:blipFill>
          <a:blip r:embed="rId2"/>
          <a:stretch>
            <a:fillRect/>
          </a:stretch>
        </p:blipFill>
        <p:spPr>
          <a:xfrm>
            <a:off x="5944971" y="1882776"/>
            <a:ext cx="6113186" cy="4837338"/>
          </a:xfrm>
          <a:prstGeom prst="rect">
            <a:avLst/>
          </a:prstGeom>
        </p:spPr>
      </p:pic>
    </p:spTree>
    <p:extLst>
      <p:ext uri="{BB962C8B-B14F-4D97-AF65-F5344CB8AC3E}">
        <p14:creationId xmlns:p14="http://schemas.microsoft.com/office/powerpoint/2010/main" val="7813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l’UNION EUROPEENNE : un espace à géométrie variable</a:t>
            </a:r>
          </a:p>
        </p:txBody>
      </p:sp>
      <p:sp>
        <p:nvSpPr>
          <p:cNvPr id="3" name="Espace réservé du contenu 2"/>
          <p:cNvSpPr>
            <a:spLocks noGrp="1"/>
          </p:cNvSpPr>
          <p:nvPr>
            <p:ph idx="1"/>
          </p:nvPr>
        </p:nvSpPr>
        <p:spPr>
          <a:xfrm>
            <a:off x="377190" y="1882775"/>
            <a:ext cx="6720296" cy="2573111"/>
          </a:xfrm>
        </p:spPr>
        <p:txBody>
          <a:bodyPr>
            <a:normAutofit fontScale="92500" lnSpcReduction="10000"/>
          </a:bodyPr>
          <a:lstStyle/>
          <a:p>
            <a:pPr marL="0" indent="0" algn="just">
              <a:buNone/>
            </a:pPr>
            <a:r>
              <a:rPr lang="fr-FR" sz="2800" dirty="0"/>
              <a:t>Si l’ l’Union européenne est parvenue à se bâtir une identité avec des symboles, des valeurs, un droit commun et une citoyenneté européenne, elle reste un espace à géométrie variable, c’est-à-dire qu’elle reconnaît des différences entre ses membres. Certains sont plus riches, ou davantage peuplés, ou mieux intégrés…</a:t>
            </a:r>
          </a:p>
        </p:txBody>
      </p:sp>
      <p:sp>
        <p:nvSpPr>
          <p:cNvPr id="4" name="ZoneTexte 3"/>
          <p:cNvSpPr txBox="1"/>
          <p:nvPr/>
        </p:nvSpPr>
        <p:spPr>
          <a:xfrm>
            <a:off x="377190" y="4485126"/>
            <a:ext cx="6720296" cy="2086725"/>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Ainsi, souhaitant conserver leur souveraineté monétaire, le Royaume-Uni, le Danemark et la Suède n’adhèrent pas à la zone euro. D’autres, comme la Hongrie ou encore la Bulgarie, ne peuvent y participer car leur économie ne leur permet pas de répondre aux critères définis par le traité de Maastricht en 1992. De la même manière, tous les États de l’Union européenne ne participent pas à l’espace Schengen. À l’inverse, la Norvège, l’Islande, la Suisse et le Liechtenstein, non membres de l’Union européenne, y sont associés.</a:t>
            </a:r>
          </a:p>
        </p:txBody>
      </p:sp>
      <p:pic>
        <p:nvPicPr>
          <p:cNvPr id="5" name="Image 4"/>
          <p:cNvPicPr>
            <a:picLocks noChangeAspect="1"/>
          </p:cNvPicPr>
          <p:nvPr/>
        </p:nvPicPr>
        <p:blipFill>
          <a:blip r:embed="rId2"/>
          <a:stretch>
            <a:fillRect/>
          </a:stretch>
        </p:blipFill>
        <p:spPr>
          <a:xfrm>
            <a:off x="7658100" y="1882775"/>
            <a:ext cx="4330700" cy="4866330"/>
          </a:xfrm>
          <a:prstGeom prst="rect">
            <a:avLst/>
          </a:prstGeom>
        </p:spPr>
      </p:pic>
      <p:sp>
        <p:nvSpPr>
          <p:cNvPr id="9" name="Rectangle : coins arrondis 8"/>
          <p:cNvSpPr/>
          <p:nvPr/>
        </p:nvSpPr>
        <p:spPr>
          <a:xfrm>
            <a:off x="2220686" y="1541637"/>
            <a:ext cx="8113485" cy="341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D’importants déséquilibres territoriaux existent entre les États et entre les régions </a:t>
            </a:r>
            <a:endParaRPr lang="fr-FR" dirty="0">
              <a:solidFill>
                <a:schemeClr val="bg1"/>
              </a:solidFill>
            </a:endParaRPr>
          </a:p>
        </p:txBody>
      </p:sp>
    </p:spTree>
    <p:extLst>
      <p:ext uri="{BB962C8B-B14F-4D97-AF65-F5344CB8AC3E}">
        <p14:creationId xmlns:p14="http://schemas.microsoft.com/office/powerpoint/2010/main" val="233751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L’Union européenne, un acteur de l’aménagement des territoires</a:t>
            </a:r>
          </a:p>
        </p:txBody>
      </p:sp>
      <p:sp>
        <p:nvSpPr>
          <p:cNvPr id="3" name="Espace réservé du contenu 2"/>
          <p:cNvSpPr>
            <a:spLocks noGrp="1"/>
          </p:cNvSpPr>
          <p:nvPr>
            <p:ph idx="1"/>
          </p:nvPr>
        </p:nvSpPr>
        <p:spPr>
          <a:xfrm>
            <a:off x="337185" y="1961226"/>
            <a:ext cx="5729786" cy="2267874"/>
          </a:xfrm>
        </p:spPr>
        <p:txBody>
          <a:bodyPr>
            <a:normAutofit fontScale="77500" lnSpcReduction="20000"/>
          </a:bodyPr>
          <a:lstStyle/>
          <a:p>
            <a:pPr marL="0" indent="0" algn="just">
              <a:buNone/>
            </a:pPr>
            <a:r>
              <a:rPr lang="fr-FR" sz="2800" dirty="0"/>
              <a:t>Il y a en Europe de forts contrastes de densité de population. La mégalopole européenne qui regroupe 25 régions urbaines entre Londres et Milan concentre 50 % de la richesse européenne. Cœur économique de l’Europe, elle est dotée d’un réseau dense de transports et s’organise autour de quelques grandes plateformes multimodales.</a:t>
            </a:r>
          </a:p>
          <a:p>
            <a:pPr marL="0" indent="0" algn="just">
              <a:buNone/>
            </a:pPr>
            <a:endParaRPr lang="fr-FR" sz="2800" dirty="0"/>
          </a:p>
        </p:txBody>
      </p:sp>
      <p:sp>
        <p:nvSpPr>
          <p:cNvPr id="4" name="ZoneTexte 3"/>
          <p:cNvSpPr txBox="1"/>
          <p:nvPr/>
        </p:nvSpPr>
        <p:spPr>
          <a:xfrm>
            <a:off x="337185" y="3945742"/>
            <a:ext cx="5729786" cy="2764859"/>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On observe un axe fortement peuplé au centre de l’Europe, qui va de Londres à Naples en passant par les Pays-Bas, la Belgique, le Luxembourg et l’Ouest de l’Allemagne. D’autres régions, comme le centre de l’Espagne ou le Nord des pays scandinaves, sont très peu peuplées, en partie à cause des contraintes naturelles (sécheresse/froid).</a:t>
            </a:r>
          </a:p>
          <a:p>
            <a:pPr algn="just" defTabSz="914400">
              <a:lnSpc>
                <a:spcPct val="90000"/>
              </a:lnSpc>
              <a:spcBef>
                <a:spcPts val="1200"/>
              </a:spcBef>
              <a:spcAft>
                <a:spcPts val="200"/>
              </a:spcAft>
              <a:buClr>
                <a:srgbClr val="FFFFFF"/>
              </a:buClr>
            </a:pPr>
            <a:r>
              <a:rPr lang="fr-FR" i="1" dirty="0"/>
              <a:t>Une plate-forme multimodale désigne, dans le domaine du transport de marchandises et en géographie, le lieu où les marchandises changent de mode de transport (ex : zone de CDG à Paris : autoroute, aéroport, TGV…).</a:t>
            </a:r>
          </a:p>
        </p:txBody>
      </p:sp>
      <p:sp>
        <p:nvSpPr>
          <p:cNvPr id="6" name="Rectangle : coins arrondis 5"/>
          <p:cNvSpPr/>
          <p:nvPr/>
        </p:nvSpPr>
        <p:spPr>
          <a:xfrm>
            <a:off x="2220686" y="1541637"/>
            <a:ext cx="8113485" cy="341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D’importants déséquilibres territoriaux existent entre les États et entre les régions </a:t>
            </a:r>
            <a:endParaRPr lang="fr-FR" dirty="0">
              <a:solidFill>
                <a:schemeClr val="bg1"/>
              </a:solidFill>
            </a:endParaRPr>
          </a:p>
        </p:txBody>
      </p:sp>
      <p:pic>
        <p:nvPicPr>
          <p:cNvPr id="5" name="Image 4"/>
          <p:cNvPicPr>
            <a:picLocks noChangeAspect="1"/>
          </p:cNvPicPr>
          <p:nvPr/>
        </p:nvPicPr>
        <p:blipFill>
          <a:blip r:embed="rId2"/>
          <a:stretch>
            <a:fillRect/>
          </a:stretch>
        </p:blipFill>
        <p:spPr>
          <a:xfrm>
            <a:off x="6495141" y="1983903"/>
            <a:ext cx="5450115" cy="4716827"/>
          </a:xfrm>
          <a:prstGeom prst="rect">
            <a:avLst/>
          </a:prstGeom>
        </p:spPr>
      </p:pic>
    </p:spTree>
    <p:extLst>
      <p:ext uri="{BB962C8B-B14F-4D97-AF65-F5344CB8AC3E}">
        <p14:creationId xmlns:p14="http://schemas.microsoft.com/office/powerpoint/2010/main" val="221987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L’Union européenne, un acteur de l’aménagement des territoires</a:t>
            </a:r>
          </a:p>
        </p:txBody>
      </p:sp>
      <p:sp>
        <p:nvSpPr>
          <p:cNvPr id="3" name="Espace réservé du contenu 2"/>
          <p:cNvSpPr>
            <a:spLocks noGrp="1"/>
          </p:cNvSpPr>
          <p:nvPr>
            <p:ph idx="1"/>
          </p:nvPr>
        </p:nvSpPr>
        <p:spPr>
          <a:xfrm>
            <a:off x="337185" y="1983903"/>
            <a:ext cx="11608071" cy="2279304"/>
          </a:xfrm>
        </p:spPr>
        <p:txBody>
          <a:bodyPr>
            <a:normAutofit/>
          </a:bodyPr>
          <a:lstStyle/>
          <a:p>
            <a:pPr marL="0" indent="0" algn="just">
              <a:buNone/>
            </a:pPr>
            <a:r>
              <a:rPr lang="fr-FR" sz="2800" dirty="0"/>
              <a:t>Il existe aussi de forts contrastes de richesses. On note un écart de développement entre les pays d’Europe de l’Ouest, à l’origine de la construction européenne, et les pays d’Europe de l’Est, qui appartenaient au bloc soviétique pendant la guerre froide, et qui ont récemment intégré l’UE. </a:t>
            </a:r>
          </a:p>
        </p:txBody>
      </p:sp>
      <p:sp>
        <p:nvSpPr>
          <p:cNvPr id="4" name="ZoneTexte 3"/>
          <p:cNvSpPr txBox="1"/>
          <p:nvPr/>
        </p:nvSpPr>
        <p:spPr>
          <a:xfrm>
            <a:off x="4406399" y="4263207"/>
            <a:ext cx="3082971" cy="1588127"/>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Par exemple, les écarts de développement sont de un à vingt environ entre les Carpates roumaines et l’Allemagne du Sud (photo de droite : usine BMW de Munich).</a:t>
            </a:r>
          </a:p>
        </p:txBody>
      </p:sp>
      <p:sp>
        <p:nvSpPr>
          <p:cNvPr id="6" name="Rectangle : coins arrondis 5"/>
          <p:cNvSpPr/>
          <p:nvPr/>
        </p:nvSpPr>
        <p:spPr>
          <a:xfrm>
            <a:off x="2220686" y="1541637"/>
            <a:ext cx="8113485" cy="341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D’importants déséquilibres territoriaux existent entre les États et entre les régions </a:t>
            </a:r>
            <a:endParaRPr lang="fr-FR" dirty="0">
              <a:solidFill>
                <a:schemeClr val="bg1"/>
              </a:solidFill>
            </a:endParaRPr>
          </a:p>
        </p:txBody>
      </p:sp>
      <p:pic>
        <p:nvPicPr>
          <p:cNvPr id="7" name="Image 6"/>
          <p:cNvPicPr>
            <a:picLocks noChangeAspect="1"/>
          </p:cNvPicPr>
          <p:nvPr/>
        </p:nvPicPr>
        <p:blipFill>
          <a:blip r:embed="rId2"/>
          <a:stretch>
            <a:fillRect/>
          </a:stretch>
        </p:blipFill>
        <p:spPr>
          <a:xfrm>
            <a:off x="337185" y="3842423"/>
            <a:ext cx="3989966" cy="2659977"/>
          </a:xfrm>
          <a:prstGeom prst="rect">
            <a:avLst/>
          </a:prstGeom>
        </p:spPr>
      </p:pic>
      <p:pic>
        <p:nvPicPr>
          <p:cNvPr id="8" name="Image 7"/>
          <p:cNvPicPr>
            <a:picLocks noChangeAspect="1"/>
          </p:cNvPicPr>
          <p:nvPr/>
        </p:nvPicPr>
        <p:blipFill>
          <a:blip r:embed="rId3"/>
          <a:stretch>
            <a:fillRect/>
          </a:stretch>
        </p:blipFill>
        <p:spPr>
          <a:xfrm>
            <a:off x="7649029" y="3748314"/>
            <a:ext cx="4296226" cy="2855338"/>
          </a:xfrm>
          <a:prstGeom prst="rect">
            <a:avLst/>
          </a:prstGeom>
        </p:spPr>
      </p:pic>
    </p:spTree>
    <p:extLst>
      <p:ext uri="{BB962C8B-B14F-4D97-AF65-F5344CB8AC3E}">
        <p14:creationId xmlns:p14="http://schemas.microsoft.com/office/powerpoint/2010/main" val="9148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11715478" cy="1025243"/>
          </a:xfrm>
        </p:spPr>
        <p:txBody>
          <a:bodyPr>
            <a:normAutofit/>
          </a:bodyPr>
          <a:lstStyle/>
          <a:p>
            <a:pPr algn="ctr"/>
            <a:r>
              <a:rPr lang="fr-FR" sz="2800" dirty="0"/>
              <a:t>L’Union européenne, un acteur de l’aménagement des territoires</a:t>
            </a:r>
          </a:p>
        </p:txBody>
      </p:sp>
      <p:sp>
        <p:nvSpPr>
          <p:cNvPr id="4" name="ZoneTexte 3"/>
          <p:cNvSpPr txBox="1"/>
          <p:nvPr/>
        </p:nvSpPr>
        <p:spPr>
          <a:xfrm>
            <a:off x="229779" y="4212910"/>
            <a:ext cx="5517878" cy="1089529"/>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Les grands axes de transports (autoroutes, TGV) raccordent les grandes métropoles européennes entre elles, ce qui favorise leurs échanges, mais renforce l’isolement des régions qui en sont éloignées.</a:t>
            </a:r>
          </a:p>
        </p:txBody>
      </p:sp>
      <p:sp>
        <p:nvSpPr>
          <p:cNvPr id="6" name="Rectangle : coins arrondis 5"/>
          <p:cNvSpPr/>
          <p:nvPr/>
        </p:nvSpPr>
        <p:spPr>
          <a:xfrm>
            <a:off x="1931670" y="1601176"/>
            <a:ext cx="8263889" cy="218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D’importants déséquilibres territoriaux existent entre les États et entre les régions </a:t>
            </a:r>
            <a:endParaRPr lang="fr-FR" dirty="0">
              <a:solidFill>
                <a:schemeClr val="bg1"/>
              </a:solidFill>
            </a:endParaRPr>
          </a:p>
        </p:txBody>
      </p:sp>
      <p:sp>
        <p:nvSpPr>
          <p:cNvPr id="7" name="Espace réservé du contenu 2"/>
          <p:cNvSpPr>
            <a:spLocks noGrp="1"/>
          </p:cNvSpPr>
          <p:nvPr>
            <p:ph idx="1"/>
          </p:nvPr>
        </p:nvSpPr>
        <p:spPr>
          <a:xfrm>
            <a:off x="229779" y="1907184"/>
            <a:ext cx="11599364" cy="1898616"/>
          </a:xfrm>
        </p:spPr>
        <p:txBody>
          <a:bodyPr>
            <a:normAutofit fontScale="92500"/>
          </a:bodyPr>
          <a:lstStyle/>
          <a:p>
            <a:pPr marL="0" indent="0" algn="just">
              <a:buNone/>
            </a:pPr>
            <a:r>
              <a:rPr lang="fr-FR" sz="2800" dirty="0"/>
              <a:t>Enfin, il existe de grandes inégalités de raccordement aux réseaux de transport et de communication. Par exemple, si on regarde une carte du raccordement des foyers au haut débit, on se rend compte que les foyers du Nord de l’Europe sont très connectés. En revanche, dans le Sud de l’Italie ou du Portugal, en Bulgarie ou en Grèce, moins de 40 % des foyers sont concernés.</a:t>
            </a:r>
          </a:p>
        </p:txBody>
      </p:sp>
      <p:pic>
        <p:nvPicPr>
          <p:cNvPr id="5" name="Image 4"/>
          <p:cNvPicPr>
            <a:picLocks noChangeAspect="1"/>
          </p:cNvPicPr>
          <p:nvPr/>
        </p:nvPicPr>
        <p:blipFill>
          <a:blip r:embed="rId2"/>
          <a:stretch>
            <a:fillRect/>
          </a:stretch>
        </p:blipFill>
        <p:spPr>
          <a:xfrm>
            <a:off x="6295572" y="3805800"/>
            <a:ext cx="5286828" cy="2993278"/>
          </a:xfrm>
          <a:prstGeom prst="rect">
            <a:avLst/>
          </a:prstGeom>
        </p:spPr>
      </p:pic>
    </p:spTree>
    <p:extLst>
      <p:ext uri="{BB962C8B-B14F-4D97-AF65-F5344CB8AC3E}">
        <p14:creationId xmlns:p14="http://schemas.microsoft.com/office/powerpoint/2010/main" val="350815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p:cNvSpPr/>
          <p:nvPr/>
        </p:nvSpPr>
        <p:spPr>
          <a:xfrm>
            <a:off x="4914900" y="3180975"/>
            <a:ext cx="7188507" cy="35741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229779" y="386868"/>
            <a:ext cx="11715478" cy="1025243"/>
          </a:xfrm>
        </p:spPr>
        <p:txBody>
          <a:bodyPr>
            <a:normAutofit/>
          </a:bodyPr>
          <a:lstStyle/>
          <a:p>
            <a:pPr algn="ctr"/>
            <a:r>
              <a:rPr lang="fr-FR" sz="2800" dirty="0"/>
              <a:t>L’Union européenne, un acteur de l’aménagement des territoires</a:t>
            </a:r>
          </a:p>
        </p:txBody>
      </p:sp>
      <p:sp>
        <p:nvSpPr>
          <p:cNvPr id="4" name="ZoneTexte 3"/>
          <p:cNvSpPr txBox="1"/>
          <p:nvPr/>
        </p:nvSpPr>
        <p:spPr>
          <a:xfrm>
            <a:off x="229780" y="3486653"/>
            <a:ext cx="4427002" cy="3333220"/>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Certaines de ces politiques ont de grandes conséquences pour les territoires locaux. Par exemple, la PAC (Politique agricole commune), première politique communautaire chronologiquement et financièrement, joue un rôle très important pour tous les espaces ruraux. Ces politiques cherchent toutes à remplir 3 objectifs : la convergence (= la réduction des inégalités entre les territoires), la compétitivité (= le fait que les territoires soient attractifs dans la mondialisation) et la coopération (= travail des territoires en réseau).</a:t>
            </a:r>
          </a:p>
        </p:txBody>
      </p:sp>
      <p:sp>
        <p:nvSpPr>
          <p:cNvPr id="6" name="Rectangle : coins arrondis 5"/>
          <p:cNvSpPr/>
          <p:nvPr/>
        </p:nvSpPr>
        <p:spPr>
          <a:xfrm>
            <a:off x="4573043" y="1601176"/>
            <a:ext cx="3028949" cy="218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acquis communautaires </a:t>
            </a:r>
            <a:endParaRPr lang="fr-FR" dirty="0">
              <a:solidFill>
                <a:schemeClr val="bg1"/>
              </a:solidFill>
            </a:endParaRPr>
          </a:p>
        </p:txBody>
      </p:sp>
      <p:sp>
        <p:nvSpPr>
          <p:cNvPr id="7" name="Espace réservé du contenu 2"/>
          <p:cNvSpPr>
            <a:spLocks noGrp="1"/>
          </p:cNvSpPr>
          <p:nvPr>
            <p:ph idx="1"/>
          </p:nvPr>
        </p:nvSpPr>
        <p:spPr>
          <a:xfrm>
            <a:off x="229779" y="1907184"/>
            <a:ext cx="11599364" cy="1491506"/>
          </a:xfrm>
        </p:spPr>
        <p:txBody>
          <a:bodyPr>
            <a:normAutofit fontScale="77500" lnSpcReduction="20000"/>
          </a:bodyPr>
          <a:lstStyle/>
          <a:p>
            <a:pPr marL="0" indent="0" algn="just">
              <a:buNone/>
            </a:pPr>
            <a:r>
              <a:rPr lang="fr-FR" sz="2800" dirty="0"/>
              <a:t>60 années de construction ont permis à l’UE de bâtir une identité avec des emblèmes, des lieux de pouvoir, des valeurs partagées, un droit communautaire, une citoyenneté européenne qui permet à tous les habitants de voter pour les élections municipales et législatives. L’Union européenne a par ailleurs mis en place des politiques communautaires qui concernent de nombreux domaines économiques et sociaux, l’environnement ou les transports.</a:t>
            </a:r>
          </a:p>
        </p:txBody>
      </p:sp>
      <p:pic>
        <p:nvPicPr>
          <p:cNvPr id="1026" name="Picture 2" descr="Résultat de recherche d'images pour &quot;EI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058" y="3180975"/>
            <a:ext cx="5894072" cy="1698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EI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4438548"/>
            <a:ext cx="7188507" cy="215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85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 de couleurs</Template>
  <TotalTime>1362</TotalTime>
  <Words>1541</Words>
  <Application>Microsoft Office PowerPoint</Application>
  <PresentationFormat>Grand écran</PresentationFormat>
  <Paragraphs>75</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Corbel</vt:lpstr>
      <vt:lpstr>Wingdings</vt:lpstr>
      <vt:lpstr>À bandes</vt:lpstr>
      <vt:lpstr>Présentation PowerPoint</vt:lpstr>
      <vt:lpstr>ASTUCE</vt:lpstr>
      <vt:lpstr>l’UNION EUROPEENNE : un espace à géométrie variable</vt:lpstr>
      <vt:lpstr>l’UNION EUROPEENNE : un espace à géométrie variable</vt:lpstr>
      <vt:lpstr>l’UNION EUROPEENNE : un espace à géométrie variable</vt:lpstr>
      <vt:lpstr>L’Union européenne, un acteur de l’aménagement des territoires</vt:lpstr>
      <vt:lpstr>L’Union européenne, un acteur de l’aménagement des territoires</vt:lpstr>
      <vt:lpstr>L’Union européenne, un acteur de l’aménagement des territoires</vt:lpstr>
      <vt:lpstr>L’Union européenne, un acteur de l’aménagement des territoires</vt:lpstr>
      <vt:lpstr>L’Union européenne, un acteur de l’aménagement des territoires</vt:lpstr>
      <vt:lpstr>Termes, CHIFFRES à connaître : </vt:lpstr>
      <vt:lpstr>RESSOURCES EN LIGNE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47</cp:revision>
  <dcterms:created xsi:type="dcterms:W3CDTF">2017-04-18T14:14:11Z</dcterms:created>
  <dcterms:modified xsi:type="dcterms:W3CDTF">2017-05-27T16:31:52Z</dcterms:modified>
</cp:coreProperties>
</file>