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13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75EDE-6FB5-49E5-A787-05E79A367550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76F18-0538-4768-A363-4F3C190381E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AC7E3-3739-4A11-A947-A708549062E6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91CF3-E91B-4819-8843-D001E9447E2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082CB-012E-4A14-87FA-59D8EB0AF232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86CA7-366C-47E8-BD77-E3355388CE8B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0CCBA-E6A9-4510-8964-7A795DBC4283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3C36F-165C-4EB1-9324-56491379D80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85B31-8EF0-44A4-B7ED-0768E5D880AA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68E94-D76C-4F82-A59E-3F33E655C84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E14FF-294A-4D5A-99E8-ED26C16299FE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6BB56-71F2-4D5D-89A1-38BB858420F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1F81C-8E03-460C-B41A-50092FD253F4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E4AB1-F227-4731-A393-EE0D031F5E0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27CB2-B30E-4772-B28E-B3B2B9F5D1CB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7E350-BF80-4D04-B2F2-1366C6E8C83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02A7B-41BF-4F64-AD8C-D01BEF983521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09403-C21A-40A7-B14E-6C306348DA5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04D1B-2E92-45B6-80E6-114E0C727ED7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82374-8D2B-49CC-A037-18DE84AAC47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BDBDE-796D-4A4B-ABFA-D9EEA201F49C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6F2B8-CE00-49A7-8062-6A78B756996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B960D7-BFF3-4518-8771-671C0D1ACCA7}" type="datetimeFigureOut">
              <a:rPr lang="fr-FR"/>
              <a:pPr>
                <a:defRPr/>
              </a:pPr>
              <a:t>21/05/2017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FEC08B-A3DF-428D-ABC6-5EAB34D2A7B3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traduction.sensagent.com/%D8%A5%D9%86%D8%AA%D9%81%D8%A7%D8%AE%20%D8%A7%D9%84%D8%A8%D8%B7%D9%86/ar-ar/" TargetMode="External"/><Relationship Id="rId2" Type="http://schemas.openxmlformats.org/officeDocument/2006/relationships/hyperlink" Target="http://traduction.sensagent.com/%D8%AA%D9%91%D9%83%D8%AB%D9%8A%D9%81/ar-a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fr-FR" sz="9600" b="1" smtClean="0">
                <a:latin typeface="Brush Script MT"/>
              </a:rPr>
              <a:t>Antiacides et</a:t>
            </a:r>
            <a:br>
              <a:rPr lang="fr-FR" sz="9600" b="1" smtClean="0">
                <a:latin typeface="Brush Script MT"/>
              </a:rPr>
            </a:br>
            <a:r>
              <a:rPr lang="fr-FR" sz="9600" b="1" smtClean="0">
                <a:latin typeface="Brush Script MT"/>
              </a:rPr>
              <a:t>Antiulcéreux</a:t>
            </a: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50"/>
            <a:ext cx="8715375" cy="113188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III</a:t>
            </a:r>
            <a:r>
              <a:rPr lang="fr-FR" dirty="0" smtClean="0"/>
              <a:t>.</a:t>
            </a:r>
            <a:r>
              <a:rPr lang="fr-FR" b="1" dirty="0" smtClean="0"/>
              <a:t> Antiulcéreux (anti-sécrétoires)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71500"/>
            <a:ext cx="9144000" cy="6286500"/>
          </a:xfrm>
          <a:solidFill>
            <a:schemeClr val="bg1"/>
          </a:solidFill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dirty="0" smtClean="0"/>
              <a:t>                          </a:t>
            </a:r>
            <a:r>
              <a:rPr lang="fr-FR" b="1" dirty="0" smtClean="0">
                <a:solidFill>
                  <a:schemeClr val="tx2"/>
                </a:solidFill>
              </a:rPr>
              <a:t>Classification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dirty="0" smtClean="0"/>
              <a:t>• Les antihistaminiques (anti-H2).</a:t>
            </a:r>
            <a:br>
              <a:rPr lang="fr-FR" dirty="0" smtClean="0"/>
            </a:br>
            <a:endParaRPr lang="fr-F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dirty="0" smtClean="0"/>
              <a:t>• Les inhibiteurs de la pompe à protons.</a:t>
            </a:r>
            <a:br>
              <a:rPr lang="fr-FR" dirty="0" smtClean="0"/>
            </a:br>
            <a:endParaRPr lang="fr-F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dirty="0" smtClean="0"/>
              <a:t>• Les anticholinergiques.</a:t>
            </a:r>
            <a:br>
              <a:rPr lang="fr-FR" dirty="0" smtClean="0"/>
            </a:br>
            <a:endParaRPr lang="fr-F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dirty="0" smtClean="0"/>
              <a:t>• Les analogues des prostaglandines.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214313"/>
            <a:ext cx="9144000" cy="10001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1. Antihistaminiques H2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500063"/>
            <a:ext cx="9144000" cy="635793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3000" b="1" smtClean="0"/>
              <a:t>a/Substances :</a:t>
            </a:r>
            <a:r>
              <a:rPr lang="fr-FR" sz="3000" smtClean="0"/>
              <a:t/>
            </a:r>
            <a:br>
              <a:rPr lang="fr-FR" sz="3000" smtClean="0"/>
            </a:br>
            <a:r>
              <a:rPr lang="fr-FR" sz="3000" smtClean="0"/>
              <a:t>– </a:t>
            </a:r>
            <a:r>
              <a:rPr lang="fr-FR" sz="3000" i="1" smtClean="0"/>
              <a:t>Cimétidine.</a:t>
            </a:r>
            <a:r>
              <a:rPr lang="fr-FR" sz="3000" smtClean="0"/>
              <a:t/>
            </a:r>
            <a:br>
              <a:rPr lang="fr-FR" sz="3000" smtClean="0"/>
            </a:br>
            <a:r>
              <a:rPr lang="fr-FR" sz="3000" smtClean="0"/>
              <a:t>– </a:t>
            </a:r>
            <a:r>
              <a:rPr lang="fr-FR" sz="3000" i="1" smtClean="0"/>
              <a:t>Ranitidine </a:t>
            </a:r>
            <a:r>
              <a:rPr lang="fr-FR" sz="3000" smtClean="0"/>
              <a:t>(</a:t>
            </a:r>
            <a:r>
              <a:rPr lang="fr-FR" sz="3000" b="1" smtClean="0"/>
              <a:t>RANITEX : </a:t>
            </a:r>
            <a:r>
              <a:rPr lang="fr-FR" sz="3000" smtClean="0"/>
              <a:t>CP150-300MG-inj50) </a:t>
            </a:r>
            <a:r>
              <a:rPr lang="fr-FR" sz="3000" b="1" smtClean="0"/>
              <a:t>AZANTAC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3000" smtClean="0"/>
              <a:t>   – </a:t>
            </a:r>
            <a:r>
              <a:rPr lang="fr-FR" sz="3000" i="1" smtClean="0"/>
              <a:t>Famotidine.</a:t>
            </a:r>
            <a:r>
              <a:rPr lang="fr-FR" sz="3000" smtClean="0"/>
              <a:t/>
            </a:r>
            <a:br>
              <a:rPr lang="fr-FR" sz="3000" smtClean="0"/>
            </a:br>
            <a:r>
              <a:rPr lang="fr-FR" sz="3000" smtClean="0"/>
              <a:t>– </a:t>
            </a:r>
            <a:r>
              <a:rPr lang="fr-FR" sz="3000" i="1" smtClean="0"/>
              <a:t>Nizatidine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3000" b="1" smtClean="0"/>
              <a:t>b/ Effets indésirables 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3000" smtClean="0"/>
              <a:t>• Rares : troubles endocriniens, troubles neurologiques.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3000" smtClean="0"/>
              <a:t>• Bradycardie en cas d’injection IV (action directe sur les récepteurs H2 du cœur).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3000" b="1" smtClean="0"/>
              <a:t>c/ Interactions médicamenteuses :</a:t>
            </a:r>
            <a:r>
              <a:rPr lang="fr-FR" sz="3000" smtClean="0"/>
              <a:t/>
            </a:r>
            <a:br>
              <a:rPr lang="fr-FR" sz="3000" smtClean="0"/>
            </a:br>
            <a:r>
              <a:rPr lang="fr-FR" sz="3000" smtClean="0"/>
              <a:t>• Cimétidine : inducteur enzymatique.</a:t>
            </a:r>
            <a:br>
              <a:rPr lang="fr-FR" sz="3000" smtClean="0"/>
            </a:br>
            <a:r>
              <a:rPr lang="fr-FR" sz="3000" smtClean="0"/>
              <a:t>• Diminuent l’absorption de la vitamine B12.</a:t>
            </a:r>
            <a:br>
              <a:rPr lang="fr-FR" sz="3000" smtClean="0"/>
            </a:br>
            <a:r>
              <a:rPr lang="fr-FR" sz="3000" smtClean="0"/>
              <a:t/>
            </a:r>
            <a:br>
              <a:rPr lang="fr-FR" sz="3000" smtClean="0"/>
            </a:br>
            <a:r>
              <a:rPr lang="fr-FR" sz="3000" smtClean="0"/>
              <a:t> </a:t>
            </a:r>
            <a:br>
              <a:rPr lang="fr-FR" sz="3000" smtClean="0"/>
            </a:br>
            <a:r>
              <a:rPr lang="fr-FR" sz="3000" smtClean="0"/>
              <a:t/>
            </a:r>
            <a:br>
              <a:rPr lang="fr-FR" sz="3000" smtClean="0"/>
            </a:br>
            <a:endParaRPr lang="fr-FR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85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2. Inhibiteurs de la pompe à protons IPP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4578" name="Espace réservé du contenu 2"/>
          <p:cNvSpPr>
            <a:spLocks noGrp="1"/>
          </p:cNvSpPr>
          <p:nvPr>
            <p:ph idx="1"/>
          </p:nvPr>
        </p:nvSpPr>
        <p:spPr>
          <a:xfrm>
            <a:off x="0" y="571500"/>
            <a:ext cx="9144000" cy="6286500"/>
          </a:xfrm>
        </p:spPr>
        <p:txBody>
          <a:bodyPr/>
          <a:lstStyle/>
          <a:p>
            <a:pPr marL="514350" indent="-514350">
              <a:buFont typeface="Arial" charset="0"/>
              <a:buAutoNum type="alphaLcPeriod"/>
            </a:pPr>
            <a:r>
              <a:rPr lang="fr-FR" b="1" smtClean="0"/>
              <a:t>Molécules:</a:t>
            </a: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>– </a:t>
            </a:r>
            <a:r>
              <a:rPr lang="fr-FR" i="1" smtClean="0"/>
              <a:t>Oméprazole 20MG </a:t>
            </a:r>
            <a:r>
              <a:rPr lang="fr-FR" b="1" smtClean="0"/>
              <a:t>(ANTAG-PROTON-LOMAC)</a:t>
            </a: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>– </a:t>
            </a:r>
            <a:r>
              <a:rPr lang="fr-FR" i="1" smtClean="0"/>
              <a:t>Lansoprazole </a:t>
            </a:r>
            <a:r>
              <a:rPr lang="fr-FR" b="1" smtClean="0"/>
              <a:t>(LANZOCID </a:t>
            </a:r>
            <a:r>
              <a:rPr lang="fr-FR" smtClean="0"/>
              <a:t>gelle 15mg</a:t>
            </a:r>
            <a:r>
              <a:rPr lang="fr-FR" b="1" smtClean="0"/>
              <a:t>)</a:t>
            </a: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>– </a:t>
            </a:r>
            <a:r>
              <a:rPr lang="fr-FR" i="1" smtClean="0"/>
              <a:t>Pantoprazole </a:t>
            </a:r>
            <a:r>
              <a:rPr lang="fr-FR" smtClean="0"/>
              <a:t>(</a:t>
            </a:r>
            <a:r>
              <a:rPr lang="fr-FR" b="1" smtClean="0"/>
              <a:t>POTONEX PANTODAR) </a:t>
            </a:r>
            <a:r>
              <a:rPr lang="fr-FR" smtClean="0"/>
              <a:t>cp 40MG</a:t>
            </a:r>
            <a:br>
              <a:rPr lang="fr-FR" smtClean="0"/>
            </a:br>
            <a:r>
              <a:rPr lang="fr-FR" smtClean="0"/>
              <a:t>– </a:t>
            </a:r>
            <a:r>
              <a:rPr lang="fr-FR" i="1" smtClean="0"/>
              <a:t>Esoméprazole (</a:t>
            </a:r>
            <a:r>
              <a:rPr lang="fr-FR" b="1" smtClean="0"/>
              <a:t>INEXIUM- LISINOX) </a:t>
            </a:r>
            <a:r>
              <a:rPr lang="fr-FR" smtClean="0"/>
              <a:t>40MG</a:t>
            </a:r>
          </a:p>
          <a:p>
            <a:pPr marL="514350" indent="-514350">
              <a:buFont typeface="Arial" charset="0"/>
              <a:buNone/>
            </a:pPr>
            <a:r>
              <a:rPr lang="fr-FR" b="1" smtClean="0"/>
              <a:t>b. Effets indésirables:</a:t>
            </a: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>• Bonne tolérance des IPP.</a:t>
            </a:r>
            <a:br>
              <a:rPr lang="fr-FR" smtClean="0"/>
            </a:br>
            <a:r>
              <a:rPr lang="fr-FR" smtClean="0"/>
              <a:t>• Quelques cas de troubles digestifs, vertige, rush</a:t>
            </a:r>
            <a:br>
              <a:rPr lang="fr-FR" smtClean="0"/>
            </a:br>
            <a:r>
              <a:rPr lang="fr-FR" smtClean="0"/>
              <a:t>cutané.</a:t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3. Anticholinergiques anti-sécrétoires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500063"/>
            <a:ext cx="9144000" cy="6357937"/>
          </a:xfrm>
        </p:spPr>
        <p:txBody>
          <a:bodyPr rtlCol="0">
            <a:normAutofit fontScale="92500" lnSpcReduction="10000"/>
          </a:bodyPr>
          <a:lstStyle/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fr-FR" b="1" dirty="0" smtClean="0"/>
              <a:t>Molécules: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– </a:t>
            </a:r>
            <a:r>
              <a:rPr lang="fr-FR" i="1" dirty="0" smtClean="0"/>
              <a:t>Atropine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smtClean="0"/>
              <a:t>– </a:t>
            </a:r>
            <a:r>
              <a:rPr lang="fr-FR" i="1" dirty="0" smtClean="0"/>
              <a:t>Pirenzépine </a:t>
            </a:r>
            <a:r>
              <a:rPr lang="fr-FR" dirty="0" smtClean="0"/>
              <a:t>(plus sélective).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b="1" dirty="0" smtClean="0"/>
              <a:t>b. Propriétés pharmacologiques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• Inhibition de la sécrétion acide basale.</a:t>
            </a:r>
            <a:br>
              <a:rPr lang="fr-FR" dirty="0" smtClean="0"/>
            </a:br>
            <a:r>
              <a:rPr lang="fr-FR" dirty="0" smtClean="0"/>
              <a:t>• Inhibition de la sécrétion peptique.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b="1" dirty="0" smtClean="0"/>
              <a:t>c. Effets indésirables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• Effets anticholinergiques extra-gastriques.</a:t>
            </a:r>
            <a:br>
              <a:rPr lang="fr-FR" dirty="0" smtClean="0"/>
            </a:br>
            <a:r>
              <a:rPr lang="fr-FR" dirty="0" smtClean="0"/>
              <a:t>• </a:t>
            </a:r>
            <a:r>
              <a:rPr lang="fr-FR" i="1" dirty="0" smtClean="0"/>
              <a:t>Pirenzépine</a:t>
            </a:r>
            <a:r>
              <a:rPr lang="fr-FR" dirty="0" smtClean="0"/>
              <a:t>: effet moindres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4. Analogues de prostaglandine 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71500"/>
            <a:ext cx="9144000" cy="62865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Arial" charset="0"/>
              <a:buNone/>
            </a:pPr>
            <a:r>
              <a:rPr lang="fr-FR" sz="3000" smtClean="0"/>
              <a:t> Muco-protecteur + action anti-sécrétoire</a:t>
            </a:r>
            <a:br>
              <a:rPr lang="fr-FR" sz="3000" smtClean="0"/>
            </a:br>
            <a:r>
              <a:rPr lang="fr-FR" sz="3000" smtClean="0"/>
              <a:t>accessoire.</a:t>
            </a:r>
          </a:p>
          <a:p>
            <a:pPr marL="514350" indent="-514350">
              <a:lnSpc>
                <a:spcPct val="90000"/>
              </a:lnSpc>
              <a:buFont typeface="Arial" charset="0"/>
              <a:buNone/>
            </a:pPr>
            <a:r>
              <a:rPr lang="fr-FR" sz="3000" b="1" smtClean="0"/>
              <a:t>a. Molécule:</a:t>
            </a:r>
            <a:r>
              <a:rPr lang="fr-FR" sz="3000" smtClean="0"/>
              <a:t/>
            </a:r>
            <a:br>
              <a:rPr lang="fr-FR" sz="3000" smtClean="0"/>
            </a:br>
            <a:r>
              <a:rPr lang="fr-FR" sz="3000" smtClean="0"/>
              <a:t>– Misoprostol (Cytotec®).</a:t>
            </a:r>
          </a:p>
          <a:p>
            <a:pPr marL="514350" indent="-514350">
              <a:lnSpc>
                <a:spcPct val="90000"/>
              </a:lnSpc>
              <a:buFont typeface="Arial" charset="0"/>
              <a:buNone/>
            </a:pPr>
            <a:r>
              <a:rPr lang="fr-FR" sz="3000" b="1" smtClean="0"/>
              <a:t>b. Effets indésirables:</a:t>
            </a:r>
            <a:r>
              <a:rPr lang="fr-FR" sz="3000" smtClean="0"/>
              <a:t/>
            </a:r>
            <a:br>
              <a:rPr lang="fr-FR" sz="3000" smtClean="0"/>
            </a:br>
            <a:r>
              <a:rPr lang="fr-FR" sz="3000" smtClean="0"/>
              <a:t>• Diarrhées.</a:t>
            </a:r>
            <a:br>
              <a:rPr lang="fr-FR" sz="3000" smtClean="0"/>
            </a:br>
            <a:r>
              <a:rPr lang="fr-FR" sz="3000" smtClean="0"/>
              <a:t>• Douleur abdominale.</a:t>
            </a:r>
            <a:br>
              <a:rPr lang="fr-FR" sz="3000" smtClean="0"/>
            </a:br>
            <a:r>
              <a:rPr lang="fr-FR" sz="3000" smtClean="0"/>
              <a:t>• Contraction des muscles lisses; contre indiqué chez la femme enceinte et la femme en activité génitale.</a:t>
            </a:r>
            <a:br>
              <a:rPr lang="fr-FR" sz="3000" smtClean="0"/>
            </a:br>
            <a:r>
              <a:rPr lang="fr-FR" sz="3000" smtClean="0"/>
              <a:t>• Métrorragie chez les le femme ménopausée.</a:t>
            </a:r>
            <a:br>
              <a:rPr lang="fr-FR" sz="3000" smtClean="0"/>
            </a:br>
            <a:r>
              <a:rPr lang="fr-FR" sz="3000" smtClean="0"/>
              <a:t/>
            </a:r>
            <a:br>
              <a:rPr lang="fr-FR" sz="3000" smtClean="0"/>
            </a:br>
            <a:r>
              <a:rPr lang="fr-FR" sz="3000" smtClean="0"/>
              <a:t> </a:t>
            </a:r>
            <a:br>
              <a:rPr lang="fr-FR" sz="3000" smtClean="0"/>
            </a:br>
            <a:r>
              <a:rPr lang="fr-FR" sz="3000" smtClean="0"/>
              <a:t/>
            </a:r>
            <a:br>
              <a:rPr lang="fr-FR" sz="3000" smtClean="0"/>
            </a:br>
            <a:endParaRPr lang="fr-FR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5. Topiques antiulcéreux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7650" name="Espace réservé du contenu 2"/>
          <p:cNvSpPr>
            <a:spLocks noGrp="1"/>
          </p:cNvSpPr>
          <p:nvPr>
            <p:ph idx="1"/>
          </p:nvPr>
        </p:nvSpPr>
        <p:spPr>
          <a:xfrm>
            <a:off x="0" y="500063"/>
            <a:ext cx="9144000" cy="635793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fr-FR" smtClean="0"/>
              <a:t>    </a:t>
            </a:r>
            <a:r>
              <a:rPr lang="fr-FR" b="1" smtClean="0"/>
              <a:t>•</a:t>
            </a:r>
            <a:r>
              <a:rPr lang="fr-FR" sz="3600" b="1" smtClean="0"/>
              <a:t> Molécule</a:t>
            </a:r>
            <a:r>
              <a:rPr lang="fr-FR" smtClean="0"/>
              <a:t>: </a:t>
            </a:r>
            <a:r>
              <a:rPr lang="fr-FR" b="1" i="1" smtClean="0"/>
              <a:t>Sucralfate</a:t>
            </a:r>
            <a:r>
              <a:rPr lang="fr-FR" b="1" smtClean="0"/>
              <a:t>.</a:t>
            </a:r>
            <a:br>
              <a:rPr lang="fr-FR" b="1" smtClean="0"/>
            </a:br>
            <a:endParaRPr lang="fr-FR" b="1" smtClean="0"/>
          </a:p>
          <a:p>
            <a:pPr>
              <a:buFont typeface="Arial" charset="0"/>
              <a:buNone/>
            </a:pPr>
            <a:r>
              <a:rPr lang="fr-FR" b="1" smtClean="0"/>
              <a:t>    ( Sel d’Al et de sucrose octo-sulfate).</a:t>
            </a:r>
            <a:br>
              <a:rPr lang="fr-FR" b="1" smtClean="0"/>
            </a:br>
            <a:endParaRPr lang="fr-FR" b="1" smtClean="0"/>
          </a:p>
          <a:p>
            <a:pPr>
              <a:buFont typeface="Arial" charset="0"/>
              <a:buNone/>
            </a:pPr>
            <a:r>
              <a:rPr lang="fr-FR" b="1" smtClean="0"/>
              <a:t>    • </a:t>
            </a:r>
            <a:r>
              <a:rPr lang="fr-FR" sz="3600" b="1" smtClean="0"/>
              <a:t>Action locale </a:t>
            </a:r>
            <a:r>
              <a:rPr lang="fr-FR" b="1" smtClean="0"/>
              <a:t>: </a:t>
            </a:r>
            <a:r>
              <a:rPr lang="fr-FR" smtClean="0"/>
              <a:t>protection topique : renforce les</a:t>
            </a:r>
            <a:br>
              <a:rPr lang="fr-FR" smtClean="0"/>
            </a:br>
            <a:r>
              <a:rPr lang="fr-FR" smtClean="0"/>
              <a:t>défenses de la muqueuse sans effet antisécrétoire ou antiacide.</a:t>
            </a:r>
            <a:r>
              <a:rPr lang="fr-FR" b="1" smtClean="0"/>
              <a:t/>
            </a:r>
            <a:br>
              <a:rPr lang="fr-FR" b="1" smtClean="0"/>
            </a:br>
            <a:r>
              <a:rPr lang="fr-FR" b="1" smtClean="0"/>
              <a:t/>
            </a:r>
            <a:br>
              <a:rPr lang="fr-FR" b="1" smtClean="0"/>
            </a:br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/>
              <a:t>5. Antibiotique de l’éradication d’</a:t>
            </a:r>
            <a:r>
              <a:rPr lang="fr-FR" b="1" dirty="0" err="1" smtClean="0"/>
              <a:t>H.p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8674" name="Espace réservé du contenu 2"/>
          <p:cNvSpPr>
            <a:spLocks noGrp="1"/>
          </p:cNvSpPr>
          <p:nvPr>
            <p:ph idx="1"/>
          </p:nvPr>
        </p:nvSpPr>
        <p:spPr>
          <a:xfrm>
            <a:off x="0" y="571500"/>
            <a:ext cx="9144000" cy="62865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fr-FR" smtClean="0"/>
              <a:t>    • Éradication d’</a:t>
            </a:r>
            <a:r>
              <a:rPr lang="fr-FR" b="1" smtClean="0"/>
              <a:t>Helicobacter pylori </a:t>
            </a:r>
            <a:r>
              <a:rPr lang="fr-FR" smtClean="0"/>
              <a:t>: association</a:t>
            </a:r>
            <a:br>
              <a:rPr lang="fr-FR" smtClean="0"/>
            </a:br>
            <a:r>
              <a:rPr lang="fr-FR" smtClean="0"/>
              <a:t>d’ATB pour éviter l’émergence de mutants</a:t>
            </a:r>
            <a:br>
              <a:rPr lang="fr-FR" smtClean="0"/>
            </a:br>
            <a:r>
              <a:rPr lang="fr-FR" smtClean="0"/>
              <a:t>résistants.</a:t>
            </a:r>
            <a:br>
              <a:rPr lang="fr-FR" smtClean="0"/>
            </a:br>
            <a:r>
              <a:rPr lang="fr-FR" smtClean="0"/>
              <a:t>• </a:t>
            </a:r>
            <a:r>
              <a:rPr lang="fr-FR" b="1" smtClean="0"/>
              <a:t>ATB utilisés </a:t>
            </a:r>
            <a:r>
              <a:rPr lang="fr-FR" smtClean="0"/>
              <a:t>: b-Lactamines, Macrolides</a:t>
            </a:r>
            <a:br>
              <a:rPr lang="fr-FR" smtClean="0"/>
            </a:br>
            <a:r>
              <a:rPr lang="fr-FR" smtClean="0"/>
              <a:t>(Clarithromycine, Azithromycine), Nitroimidazolés (Metronidazole).</a:t>
            </a:r>
            <a:br>
              <a:rPr lang="fr-FR" smtClean="0"/>
            </a:br>
            <a:r>
              <a:rPr lang="fr-FR" smtClean="0"/>
              <a:t>• </a:t>
            </a:r>
            <a:r>
              <a:rPr lang="fr-FR" b="1" smtClean="0"/>
              <a:t>Généralement</a:t>
            </a:r>
            <a:r>
              <a:rPr lang="fr-FR" smtClean="0"/>
              <a:t> :</a:t>
            </a:r>
            <a:br>
              <a:rPr lang="fr-FR" smtClean="0"/>
            </a:br>
            <a:r>
              <a:rPr lang="fr-FR" smtClean="0"/>
              <a:t>– Anti-sécrétoire + Amoxicilline + Metronidazole.</a:t>
            </a:r>
            <a:br>
              <a:rPr lang="fr-FR" smtClean="0"/>
            </a:br>
            <a:r>
              <a:rPr lang="fr-FR" smtClean="0"/>
              <a:t>– Anti-sécrétoire + Amoxicilline + Clarithromycine.</a:t>
            </a:r>
            <a:br>
              <a:rPr lang="fr-FR" smtClean="0"/>
            </a:br>
            <a:r>
              <a:rPr lang="fr-FR" smtClean="0"/>
              <a:t>– Anti-sécrétoire + Azithromycine + Metronidazole.</a:t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endParaRPr lang="fr-F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375"/>
            <a:ext cx="8229600" cy="4286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err="1" smtClean="0"/>
              <a:t>I.Introduction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14338" name="Espace réservé du contenu 2"/>
          <p:cNvSpPr>
            <a:spLocks noGrp="1"/>
          </p:cNvSpPr>
          <p:nvPr>
            <p:ph idx="1"/>
          </p:nvPr>
        </p:nvSpPr>
        <p:spPr>
          <a:xfrm>
            <a:off x="0" y="714375"/>
            <a:ext cx="9144000" cy="61436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fr-FR" smtClean="0"/>
              <a:t>      La gastrite et l’ulcère sont deux  		pathologies qui correspondent aux lésions</a:t>
            </a:r>
            <a:br>
              <a:rPr lang="fr-FR" smtClean="0"/>
            </a:br>
            <a:r>
              <a:rPr lang="fr-FR" smtClean="0"/>
              <a:t>      provoquées par un excès de sécrétion acide</a:t>
            </a:r>
            <a:br>
              <a:rPr lang="fr-FR" smtClean="0"/>
            </a:br>
            <a:r>
              <a:rPr lang="fr-FR" smtClean="0"/>
              <a:t>      gastrique ou une diminution des facteurs</a:t>
            </a:r>
            <a:br>
              <a:rPr lang="fr-FR" smtClean="0"/>
            </a:br>
            <a:r>
              <a:rPr lang="fr-FR" smtClean="0"/>
              <a:t>      protecteurs de l’estomac contre cette acidité.</a:t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7858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err="1" smtClean="0"/>
              <a:t>II.Antiacides</a:t>
            </a:r>
            <a:r>
              <a:rPr lang="fr-FR" b="1" dirty="0" smtClean="0"/>
              <a:t> et pansements gastriques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15362" name="Espace réservé du contenu 2"/>
          <p:cNvSpPr>
            <a:spLocks noGrp="1"/>
          </p:cNvSpPr>
          <p:nvPr>
            <p:ph idx="1"/>
          </p:nvPr>
        </p:nvSpPr>
        <p:spPr>
          <a:xfrm>
            <a:off x="0" y="571500"/>
            <a:ext cx="9144000" cy="62865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fr-FR" sz="4000" b="1" smtClean="0"/>
              <a:t>a/définition:</a:t>
            </a:r>
          </a:p>
          <a:p>
            <a:pPr>
              <a:buFont typeface="Arial" charset="0"/>
              <a:buNone/>
            </a:pPr>
            <a:r>
              <a:rPr lang="fr-FR" smtClean="0"/>
              <a:t>Les antiacides sont des médicaments capables de</a:t>
            </a:r>
            <a:br>
              <a:rPr lang="fr-FR" smtClean="0"/>
            </a:br>
            <a:r>
              <a:rPr lang="fr-FR" smtClean="0"/>
              <a:t>neutraliser les ions H+ sécrétés par l’estomac sans</a:t>
            </a:r>
            <a:br>
              <a:rPr lang="fr-FR" smtClean="0"/>
            </a:br>
            <a:r>
              <a:rPr lang="fr-FR" smtClean="0"/>
              <a:t>interférer avec les processus sécrétoires. Ils sont</a:t>
            </a:r>
            <a:br>
              <a:rPr lang="fr-FR" smtClean="0"/>
            </a:br>
            <a:r>
              <a:rPr lang="fr-FR" smtClean="0"/>
              <a:t>destinés à protéger les muqueuses œsophagienne,</a:t>
            </a:r>
            <a:br>
              <a:rPr lang="fr-FR" smtClean="0"/>
            </a:br>
            <a:r>
              <a:rPr lang="fr-FR" smtClean="0"/>
              <a:t>gastrique et duodénale contre tout type d’agression.</a:t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4000" b="1" dirty="0" smtClean="0"/>
              <a:t>b/Classification: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40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40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4000" dirty="0" smtClean="0"/>
              <a:t>• Sels antiacides.</a:t>
            </a:r>
            <a:br>
              <a:rPr lang="fr-FR" sz="4000" dirty="0" smtClean="0"/>
            </a:br>
            <a:endParaRPr lang="fr-FR" sz="4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4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4000" dirty="0" smtClean="0"/>
              <a:t>• Pansements.</a:t>
            </a:r>
            <a:br>
              <a:rPr lang="fr-FR" sz="4000" dirty="0" smtClean="0"/>
            </a:br>
            <a:r>
              <a:rPr lang="fr-FR" sz="4000" dirty="0" smtClean="0"/>
              <a:t/>
            </a:r>
            <a:br>
              <a:rPr lang="fr-FR" sz="4000" dirty="0" smtClean="0"/>
            </a:br>
            <a:endParaRPr lang="fr-FR" sz="40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500063"/>
            <a:ext cx="9144000" cy="6429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>
                <a:solidFill>
                  <a:srgbClr val="FF0000"/>
                </a:solidFill>
              </a:rPr>
              <a:t>1. Sels antiacides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17410" name="Espace réservé du contenu 2"/>
          <p:cNvSpPr>
            <a:spLocks noGrp="1"/>
          </p:cNvSpPr>
          <p:nvPr>
            <p:ph idx="1"/>
          </p:nvPr>
        </p:nvSpPr>
        <p:spPr>
          <a:xfrm>
            <a:off x="0" y="571500"/>
            <a:ext cx="8686800" cy="55546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fr-FR" sz="3600" b="1" smtClean="0"/>
              <a:t>a/Substances:</a:t>
            </a:r>
            <a:r>
              <a:rPr lang="fr-FR" smtClean="0"/>
              <a:t/>
            </a:r>
            <a:br>
              <a:rPr lang="fr-FR" smtClean="0"/>
            </a:br>
            <a:endParaRPr lang="fr-FR" smtClean="0"/>
          </a:p>
          <a:p>
            <a:pPr>
              <a:buFont typeface="Arial" charset="0"/>
              <a:buNone/>
            </a:pPr>
            <a:r>
              <a:rPr lang="fr-FR" smtClean="0"/>
              <a:t>   – </a:t>
            </a:r>
            <a:r>
              <a:rPr lang="fr-FR" b="1" smtClean="0"/>
              <a:t>Sels d’aluminium </a:t>
            </a:r>
            <a:r>
              <a:rPr lang="fr-FR" smtClean="0"/>
              <a:t>: </a:t>
            </a:r>
            <a:r>
              <a:rPr lang="fr-FR" i="1" smtClean="0"/>
              <a:t>hydroxyde </a:t>
            </a:r>
            <a:r>
              <a:rPr lang="fr-FR" smtClean="0"/>
              <a:t>(</a:t>
            </a:r>
            <a:r>
              <a:rPr lang="fr-FR" b="1" smtClean="0"/>
              <a:t>TOPAAL</a:t>
            </a:r>
            <a:r>
              <a:rPr lang="fr-FR" smtClean="0"/>
              <a:t>)</a:t>
            </a:r>
            <a:r>
              <a:rPr lang="fr-FR" i="1" smtClean="0"/>
              <a:t>, phosphate (</a:t>
            </a:r>
            <a:r>
              <a:rPr lang="fr-FR" b="1" i="1" smtClean="0"/>
              <a:t>PHOSPHALUGEL</a:t>
            </a:r>
            <a:r>
              <a:rPr lang="fr-FR" i="1" smtClean="0"/>
              <a:t>)</a:t>
            </a:r>
            <a:endParaRPr lang="fr-FR" smtClean="0"/>
          </a:p>
          <a:p>
            <a:pPr>
              <a:buFont typeface="Arial" charset="0"/>
              <a:buNone/>
            </a:pPr>
            <a:r>
              <a:rPr lang="fr-FR" smtClean="0"/>
              <a:t>– </a:t>
            </a:r>
            <a:r>
              <a:rPr lang="fr-FR" b="1" smtClean="0"/>
              <a:t>Sels de magnésium </a:t>
            </a:r>
            <a:r>
              <a:rPr lang="fr-FR" smtClean="0"/>
              <a:t>: </a:t>
            </a:r>
            <a:r>
              <a:rPr lang="fr-FR" i="1" smtClean="0"/>
              <a:t>hydroxyde, carbonate,    trisilicate </a:t>
            </a:r>
            <a:r>
              <a:rPr lang="fr-FR" b="1" smtClean="0"/>
              <a:t>(MAALOX-SAILOX-GASTRACIDE)</a:t>
            </a:r>
          </a:p>
          <a:p>
            <a:pPr>
              <a:buFont typeface="Arial" charset="0"/>
              <a:buNone/>
            </a:pPr>
            <a:r>
              <a:rPr lang="fr-FR" smtClean="0"/>
              <a:t>– </a:t>
            </a:r>
            <a:r>
              <a:rPr lang="fr-FR" b="1" smtClean="0"/>
              <a:t>Sels de calcium </a:t>
            </a:r>
            <a:r>
              <a:rPr lang="fr-FR" smtClean="0"/>
              <a:t>: </a:t>
            </a:r>
            <a:r>
              <a:rPr lang="fr-FR" i="1" smtClean="0"/>
              <a:t>carbonate </a:t>
            </a:r>
            <a:endParaRPr lang="fr-FR" smtClean="0"/>
          </a:p>
          <a:p>
            <a:pPr>
              <a:buFont typeface="Arial" charset="0"/>
              <a:buNone/>
            </a:pPr>
            <a:r>
              <a:rPr lang="fr-FR" smtClean="0"/>
              <a:t>– </a:t>
            </a:r>
            <a:r>
              <a:rPr lang="fr-FR" b="1" smtClean="0"/>
              <a:t>Sels de sodium </a:t>
            </a:r>
            <a:r>
              <a:rPr lang="fr-FR" smtClean="0"/>
              <a:t>: bicarbonate de sodium.</a:t>
            </a:r>
            <a:br>
              <a:rPr lang="fr-FR" smtClean="0"/>
            </a:br>
            <a:r>
              <a:rPr lang="fr-FR" b="1" smtClean="0"/>
              <a:t>(GAVISCON-NOBAC)</a:t>
            </a:r>
            <a:r>
              <a:rPr lang="fr-FR" smtClean="0"/>
              <a:t/>
            </a:r>
            <a:br>
              <a:rPr lang="fr-FR" smtClean="0"/>
            </a:br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3600" b="1" smtClean="0"/>
              <a:t>b/Propriétés pharmacologiques: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200" smtClean="0"/>
              <a:t>-   </a:t>
            </a:r>
            <a:r>
              <a:rPr lang="fr-FR" smtClean="0"/>
              <a:t>Effet neutralisant sur l’acidité gastrique : les antiacides d’action locale diminuent l’acidité intra-gastrique par neutralisation ou effet </a:t>
            </a:r>
            <a:r>
              <a:rPr lang="fr-FR" b="1" smtClean="0"/>
              <a:t>tampon</a:t>
            </a:r>
            <a:r>
              <a:rPr lang="fr-FR" smtClean="0"/>
              <a:t>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fr-FR" smtClean="0"/>
              <a:t>Diminution du reflux gastro-œsophagien.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fr-FR" smtClean="0"/>
              <a:t>Effet sur la motricité intestinale :</a:t>
            </a:r>
            <a:br>
              <a:rPr lang="fr-FR" smtClean="0"/>
            </a:br>
            <a:r>
              <a:rPr lang="fr-FR" smtClean="0"/>
              <a:t>     * Mg2+ → action laxative.</a:t>
            </a:r>
            <a:br>
              <a:rPr lang="fr-FR" smtClean="0"/>
            </a:br>
            <a:r>
              <a:rPr lang="fr-FR" smtClean="0"/>
              <a:t>     *Al3+ → constipation.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fr-FR" smtClean="0"/>
              <a:t>Effet de protection de muqueuse : sels d’aluminium (pansement gastrique).</a:t>
            </a:r>
            <a:r>
              <a:rPr lang="fr-FR" sz="2200" smtClean="0"/>
              <a:t/>
            </a:r>
            <a:br>
              <a:rPr lang="fr-FR" sz="2200" smtClean="0"/>
            </a:br>
            <a:r>
              <a:rPr lang="fr-FR" sz="2200" smtClean="0"/>
              <a:t/>
            </a:r>
            <a:br>
              <a:rPr lang="fr-FR" sz="2200" smtClean="0"/>
            </a:br>
            <a:r>
              <a:rPr lang="fr-FR" sz="2200" smtClean="0"/>
              <a:t> </a:t>
            </a:r>
            <a:br>
              <a:rPr lang="fr-FR" sz="2200" smtClean="0"/>
            </a:br>
            <a:r>
              <a:rPr lang="fr-FR" sz="2200" smtClean="0"/>
              <a:t/>
            </a:r>
            <a:br>
              <a:rPr lang="fr-FR" sz="2200" smtClean="0"/>
            </a:br>
            <a:r>
              <a:rPr lang="fr-FR" sz="2200" smtClean="0"/>
              <a:t/>
            </a:r>
            <a:br>
              <a:rPr lang="fr-FR" sz="2200" smtClean="0"/>
            </a:br>
            <a:r>
              <a:rPr lang="fr-FR" sz="2200" smtClean="0"/>
              <a:t/>
            </a:r>
            <a:br>
              <a:rPr lang="fr-FR" sz="2200" smtClean="0"/>
            </a:br>
            <a:endParaRPr lang="fr-FR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fr-FR" sz="3600" b="1" smtClean="0"/>
              <a:t>c/Effets indésirables:</a:t>
            </a:r>
          </a:p>
          <a:p>
            <a:pPr>
              <a:buFont typeface="Arial" charset="0"/>
              <a:buNone/>
            </a:pPr>
            <a:r>
              <a:rPr lang="fr-FR" smtClean="0"/>
              <a:t>• Sels de Na+ : augmentation de la TA( tension artérielle).</a:t>
            </a:r>
            <a:br>
              <a:rPr lang="fr-FR" smtClean="0"/>
            </a:br>
            <a:endParaRPr lang="fr-FR" smtClean="0"/>
          </a:p>
          <a:p>
            <a:pPr>
              <a:buFont typeface="Arial" charset="0"/>
              <a:buNone/>
            </a:pPr>
            <a:r>
              <a:rPr lang="fr-FR" smtClean="0"/>
              <a:t>• Sels d’Al3+ : constipation.</a:t>
            </a:r>
            <a:br>
              <a:rPr lang="fr-FR" smtClean="0"/>
            </a:br>
            <a:endParaRPr lang="fr-FR" smtClean="0"/>
          </a:p>
          <a:p>
            <a:pPr>
              <a:buFont typeface="Arial" charset="0"/>
              <a:buNone/>
            </a:pPr>
            <a:endParaRPr lang="fr-FR" smtClean="0"/>
          </a:p>
          <a:p>
            <a:pPr>
              <a:buFont typeface="Arial" charset="0"/>
              <a:buNone/>
            </a:pPr>
            <a:r>
              <a:rPr lang="fr-FR" smtClean="0"/>
              <a:t>• Sels de Mg2+ : effet laxatif.</a:t>
            </a:r>
            <a:br>
              <a:rPr lang="fr-FR" smtClean="0"/>
            </a:br>
            <a:endParaRPr lang="fr-FR" smtClean="0"/>
          </a:p>
          <a:p>
            <a:pPr>
              <a:buFont typeface="Arial" charset="0"/>
              <a:buNone/>
            </a:pP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fr-FR" sz="3600" b="1" smtClean="0"/>
              <a:t>d/Interactions médicamenteuses:</a:t>
            </a:r>
            <a:r>
              <a:rPr lang="fr-FR" smtClean="0"/>
              <a:t/>
            </a:r>
            <a:br>
              <a:rPr lang="fr-FR" smtClean="0"/>
            </a:br>
            <a:endParaRPr lang="fr-FR" smtClean="0"/>
          </a:p>
          <a:p>
            <a:pPr>
              <a:buFont typeface="Arial" charset="0"/>
              <a:buNone/>
            </a:pPr>
            <a:r>
              <a:rPr lang="fr-FR" smtClean="0"/>
              <a:t>• Diminution de l’absorption des tétracyclines. </a:t>
            </a:r>
            <a:br>
              <a:rPr lang="fr-FR" smtClean="0"/>
            </a:br>
            <a:endParaRPr lang="fr-FR" smtClean="0"/>
          </a:p>
          <a:p>
            <a:pPr>
              <a:buFont typeface="Arial" charset="0"/>
              <a:buNone/>
            </a:pPr>
            <a:r>
              <a:rPr lang="fr-FR" smtClean="0"/>
              <a:t>• Modification de l’absorption des médicaments dépendants du pH gastriques. </a:t>
            </a:r>
            <a:br>
              <a:rPr lang="fr-FR" smtClean="0"/>
            </a:br>
            <a:endParaRPr lang="fr-FR" smtClean="0"/>
          </a:p>
          <a:p>
            <a:pPr>
              <a:buFont typeface="Arial" charset="0"/>
              <a:buNone/>
            </a:pPr>
            <a:r>
              <a:rPr lang="fr-FR" smtClean="0"/>
              <a:t>• Modification de l’élimination des médicaments dépendants du pH.</a:t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r>
              <a:rPr lang="fr-FR" smtClean="0"/>
              <a:t/>
            </a:r>
            <a:br>
              <a:rPr lang="fr-FR" smtClean="0"/>
            </a:br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50"/>
            <a:ext cx="9144000" cy="12144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>
                <a:solidFill>
                  <a:srgbClr val="FF0000"/>
                </a:solidFill>
              </a:rPr>
              <a:t>2. Pansements gastro-intestinaux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71500"/>
            <a:ext cx="9144000" cy="62865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fr-FR" sz="3900" b="1" smtClean="0"/>
              <a:t>a/Substances</a:t>
            </a:r>
            <a:r>
              <a:rPr lang="fr-FR" sz="3000" b="1" smtClean="0"/>
              <a:t> :</a:t>
            </a:r>
            <a:endParaRPr lang="fr-FR" sz="3000" smtClean="0"/>
          </a:p>
          <a:p>
            <a:pPr>
              <a:buFont typeface="Arial" charset="0"/>
              <a:buNone/>
            </a:pPr>
            <a:r>
              <a:rPr lang="fr-FR" sz="3000" smtClean="0"/>
              <a:t>– </a:t>
            </a:r>
            <a:r>
              <a:rPr lang="fr-FR" sz="3000" b="1" i="1" smtClean="0"/>
              <a:t>Alginates de sodium </a:t>
            </a:r>
            <a:r>
              <a:rPr lang="fr-FR" sz="3000" i="1" smtClean="0"/>
              <a:t>: </a:t>
            </a:r>
            <a:r>
              <a:rPr lang="fr-FR" sz="3000" smtClean="0"/>
              <a:t>gel visqueux surnagent la partie supérieure du contenu gastrique </a:t>
            </a:r>
            <a:r>
              <a:rPr lang="fr-FR" b="1" smtClean="0"/>
              <a:t>(GAVISCON-NOBAC)</a:t>
            </a:r>
            <a:endParaRPr lang="fr-FR" sz="3000" smtClean="0"/>
          </a:p>
          <a:p>
            <a:pPr>
              <a:buFont typeface="Arial" charset="0"/>
              <a:buNone/>
            </a:pPr>
            <a:r>
              <a:rPr lang="fr-FR" sz="3000" b="1" smtClean="0"/>
              <a:t>– </a:t>
            </a:r>
            <a:r>
              <a:rPr lang="fr-FR" sz="3000" b="1" i="1" smtClean="0"/>
              <a:t>Trisilicate de magnésium </a:t>
            </a:r>
            <a:r>
              <a:rPr lang="fr-FR" sz="3000" i="1" smtClean="0"/>
              <a:t>: </a:t>
            </a:r>
            <a:r>
              <a:rPr lang="fr-FR" sz="3000" smtClean="0"/>
              <a:t>Formation de dioxyde de silicone</a:t>
            </a:r>
            <a:r>
              <a:rPr lang="fr-FR" sz="3000" b="1" smtClean="0"/>
              <a:t> </a:t>
            </a:r>
            <a:r>
              <a:rPr lang="fr-FR" sz="3000" smtClean="0"/>
              <a:t>gélatineux → pouvoir couvrant et adsorbant</a:t>
            </a:r>
          </a:p>
          <a:p>
            <a:pPr>
              <a:buFont typeface="Arial" charset="0"/>
              <a:buNone/>
            </a:pPr>
            <a:r>
              <a:rPr lang="ar-DZ" sz="3000" smtClean="0">
                <a:hlinkClick r:id="rId2" tooltip="تعريف تّكثيف"/>
              </a:rPr>
              <a:t> تّكثيف</a:t>
            </a:r>
            <a:r>
              <a:rPr lang="fr-FR" b="1" smtClean="0"/>
              <a:t>(MAALOX-SAILOX-GASTRACIDE)</a:t>
            </a:r>
          </a:p>
          <a:p>
            <a:pPr>
              <a:buFont typeface="Arial" charset="0"/>
              <a:buNone/>
            </a:pPr>
            <a:r>
              <a:rPr lang="fr-FR" sz="3000" b="1" smtClean="0"/>
              <a:t>– </a:t>
            </a:r>
            <a:r>
              <a:rPr lang="fr-FR" sz="3000" b="1" i="1" smtClean="0"/>
              <a:t>Siméthicone ou diméthicone </a:t>
            </a:r>
            <a:r>
              <a:rPr lang="fr-FR" sz="3000" i="1" smtClean="0"/>
              <a:t>: </a:t>
            </a:r>
            <a:r>
              <a:rPr lang="fr-FR" sz="3000" smtClean="0"/>
              <a:t>Propriétés anti-mousse et adsorbants, ↘ flatulences </a:t>
            </a:r>
            <a:r>
              <a:rPr lang="ar-DZ" sz="2600" smtClean="0">
                <a:hlinkClick r:id="rId3" tooltip="تعريف إنتفاخ البطن"/>
              </a:rPr>
              <a:t>إنتفاخ البطن </a:t>
            </a:r>
            <a:r>
              <a:rPr lang="fr-FR" sz="3000" b="1" smtClean="0"/>
              <a:t/>
            </a:r>
            <a:br>
              <a:rPr lang="fr-FR" sz="3000" b="1" smtClean="0"/>
            </a:br>
            <a:r>
              <a:rPr lang="fr-FR" sz="3000" b="1" smtClean="0"/>
              <a:t>– </a:t>
            </a:r>
            <a:r>
              <a:rPr lang="fr-FR" sz="3000" b="1" i="1" smtClean="0"/>
              <a:t>Les argiles : </a:t>
            </a:r>
            <a:r>
              <a:rPr lang="fr-FR" sz="3000" i="1" smtClean="0"/>
              <a:t>Montmorillonite beidellitique </a:t>
            </a:r>
            <a:r>
              <a:rPr lang="fr-FR" sz="3000" smtClean="0"/>
              <a:t>(</a:t>
            </a:r>
            <a:r>
              <a:rPr lang="fr-FR" sz="3000" b="1" smtClean="0"/>
              <a:t>Bédélix®),</a:t>
            </a:r>
            <a:r>
              <a:rPr lang="fr-FR" sz="3000" smtClean="0"/>
              <a:t/>
            </a:r>
            <a:br>
              <a:rPr lang="fr-FR" sz="3000" smtClean="0"/>
            </a:br>
            <a:r>
              <a:rPr lang="fr-FR" sz="3000" i="1" smtClean="0"/>
              <a:t>Diosmectite </a:t>
            </a:r>
            <a:r>
              <a:rPr lang="fr-FR" sz="3000" smtClean="0"/>
              <a:t>(</a:t>
            </a:r>
            <a:r>
              <a:rPr lang="fr-FR" sz="3000" b="1" smtClean="0"/>
              <a:t>Smecta®) </a:t>
            </a:r>
            <a:r>
              <a:rPr lang="fr-FR" sz="3000" smtClean="0"/>
              <a:t>: Pouvoir couvrant et adsorbant des gaz et des liquides.</a:t>
            </a:r>
            <a:r>
              <a:rPr lang="fr-FR" sz="3000" b="1" smtClean="0"/>
              <a:t/>
            </a:r>
            <a:br>
              <a:rPr lang="fr-FR" sz="3000" b="1" smtClean="0"/>
            </a:br>
            <a:r>
              <a:rPr lang="fr-FR" sz="3000" b="1" smtClean="0"/>
              <a:t/>
            </a:r>
            <a:br>
              <a:rPr lang="fr-FR" sz="3000" b="1" smtClean="0"/>
            </a:br>
            <a:endParaRPr lang="fr-FR" sz="3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485</Words>
  <PresentationFormat>Affichage à l'écran (4:3)</PresentationFormat>
  <Paragraphs>71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Calibri</vt:lpstr>
      <vt:lpstr>Arial</vt:lpstr>
      <vt:lpstr>Brush Script MT</vt:lpstr>
      <vt:lpstr>Thème Office</vt:lpstr>
      <vt:lpstr>Antiacides et Antiulcéreux  </vt:lpstr>
      <vt:lpstr>I.Introduction  </vt:lpstr>
      <vt:lpstr>II.Antiacides et pansements gastriques  </vt:lpstr>
      <vt:lpstr>Diapositive 4</vt:lpstr>
      <vt:lpstr>1. Sels antiacides  </vt:lpstr>
      <vt:lpstr>  </vt:lpstr>
      <vt:lpstr>Diapositive 7</vt:lpstr>
      <vt:lpstr>Diapositive 8</vt:lpstr>
      <vt:lpstr>2. Pansements gastro-intestinaux  </vt:lpstr>
      <vt:lpstr>III. Antiulcéreux (anti-sécrétoires)  </vt:lpstr>
      <vt:lpstr>1. Antihistaminiques H2  </vt:lpstr>
      <vt:lpstr>2. Inhibiteurs de la pompe à protons IPP  </vt:lpstr>
      <vt:lpstr>3. Anticholinergiques anti-sécrétoires  </vt:lpstr>
      <vt:lpstr>4. Analogues de prostaglandine E  </vt:lpstr>
      <vt:lpstr>5. Topiques antiulcéreux  </vt:lpstr>
      <vt:lpstr>5. Antibiotique de l’éradication d’H.p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Antiacides et antiulcéreux  </dc:title>
  <dc:creator>IBN-SINA</dc:creator>
  <cp:lastModifiedBy>amina</cp:lastModifiedBy>
  <cp:revision>19</cp:revision>
  <dcterms:created xsi:type="dcterms:W3CDTF">2017-05-19T15:26:11Z</dcterms:created>
  <dcterms:modified xsi:type="dcterms:W3CDTF">2017-05-21T10:15:36Z</dcterms:modified>
</cp:coreProperties>
</file>