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60" r:id="rId4"/>
    <p:sldId id="262" r:id="rId5"/>
    <p:sldId id="261" r:id="rId6"/>
    <p:sldId id="263"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66" d="100"/>
          <a:sy n="66" d="100"/>
        </p:scale>
        <p:origin x="96"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3407D613-C5B0-496C-8752-D861EDA690BF}" type="datetimeFigureOut">
              <a:rPr lang="fr-FR" smtClean="0"/>
              <a:t>10/05/2017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B45496E-2B0A-47E7-BB37-0DA9DE8F61FF}" type="slidenum">
              <a:rPr lang="fr-FR" smtClean="0"/>
              <a:t>‹N°›</a:t>
            </a:fld>
            <a:endParaRPr lang="fr-FR"/>
          </a:p>
        </p:txBody>
      </p:sp>
    </p:spTree>
    <p:extLst>
      <p:ext uri="{BB962C8B-B14F-4D97-AF65-F5344CB8AC3E}">
        <p14:creationId xmlns:p14="http://schemas.microsoft.com/office/powerpoint/2010/main" val="391409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407D613-C5B0-496C-8752-D861EDA690BF}" type="datetimeFigureOut">
              <a:rPr lang="fr-FR" smtClean="0"/>
              <a:t>10/05/2017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45496E-2B0A-47E7-BB37-0DA9DE8F61FF}" type="slidenum">
              <a:rPr lang="fr-FR" smtClean="0"/>
              <a:t>‹N°›</a:t>
            </a:fld>
            <a:endParaRPr lang="fr-FR"/>
          </a:p>
        </p:txBody>
      </p:sp>
    </p:spTree>
    <p:extLst>
      <p:ext uri="{BB962C8B-B14F-4D97-AF65-F5344CB8AC3E}">
        <p14:creationId xmlns:p14="http://schemas.microsoft.com/office/powerpoint/2010/main" val="35161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3407D613-C5B0-496C-8752-D861EDA690BF}" type="datetimeFigureOut">
              <a:rPr lang="fr-FR" smtClean="0"/>
              <a:t>10/05/2017</a:t>
            </a:fld>
            <a:endParaRPr lang="fr-FR"/>
          </a:p>
        </p:txBody>
      </p:sp>
      <p:sp>
        <p:nvSpPr>
          <p:cNvPr id="5" name="Footer Placeholder 4"/>
          <p:cNvSpPr>
            <a:spLocks noGrp="1"/>
          </p:cNvSpPr>
          <p:nvPr>
            <p:ph type="ftr" sz="quarter" idx="11"/>
          </p:nvPr>
        </p:nvSpPr>
        <p:spPr>
          <a:xfrm>
            <a:off x="3776135" y="6422854"/>
            <a:ext cx="4279669" cy="365125"/>
          </a:xfrm>
        </p:spPr>
        <p:txBody>
          <a:bodyPr/>
          <a:lstStyle/>
          <a:p>
            <a:endParaRPr lang="fr-FR"/>
          </a:p>
        </p:txBody>
      </p:sp>
      <p:sp>
        <p:nvSpPr>
          <p:cNvPr id="6" name="Slide Number Placeholder 5"/>
          <p:cNvSpPr>
            <a:spLocks noGrp="1"/>
          </p:cNvSpPr>
          <p:nvPr>
            <p:ph type="sldNum" sz="quarter" idx="12"/>
          </p:nvPr>
        </p:nvSpPr>
        <p:spPr>
          <a:xfrm>
            <a:off x="8073048" y="6422854"/>
            <a:ext cx="879759" cy="365125"/>
          </a:xfrm>
        </p:spPr>
        <p:txBody>
          <a:bodyPr/>
          <a:lstStyle/>
          <a:p>
            <a:fld id="{BB45496E-2B0A-47E7-BB37-0DA9DE8F61FF}" type="slidenum">
              <a:rPr lang="fr-FR" smtClean="0"/>
              <a:t>‹N°›</a:t>
            </a:fld>
            <a:endParaRPr lang="fr-FR"/>
          </a:p>
        </p:txBody>
      </p:sp>
    </p:spTree>
    <p:extLst>
      <p:ext uri="{BB962C8B-B14F-4D97-AF65-F5344CB8AC3E}">
        <p14:creationId xmlns:p14="http://schemas.microsoft.com/office/powerpoint/2010/main" val="357354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407D613-C5B0-496C-8752-D861EDA690BF}" type="datetimeFigureOut">
              <a:rPr lang="fr-FR" smtClean="0"/>
              <a:t>10/05/2017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45496E-2B0A-47E7-BB37-0DA9DE8F61FF}" type="slidenum">
              <a:rPr lang="fr-FR" smtClean="0"/>
              <a:t>‹N°›</a:t>
            </a:fld>
            <a:endParaRPr lang="fr-FR"/>
          </a:p>
        </p:txBody>
      </p:sp>
    </p:spTree>
    <p:extLst>
      <p:ext uri="{BB962C8B-B14F-4D97-AF65-F5344CB8AC3E}">
        <p14:creationId xmlns:p14="http://schemas.microsoft.com/office/powerpoint/2010/main" val="259631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fr-FR"/>
              <a:t>Modifiez le style du titre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solidFill>
                  <a:schemeClr val="tx1"/>
                </a:solidFill>
              </a:defRPr>
            </a:lvl1pPr>
          </a:lstStyle>
          <a:p>
            <a:fld id="{3407D613-C5B0-496C-8752-D861EDA690BF}" type="datetimeFigureOut">
              <a:rPr lang="fr-FR" smtClean="0"/>
              <a:t>10/05/2017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B45496E-2B0A-47E7-BB37-0DA9DE8F61FF}" type="slidenum">
              <a:rPr lang="fr-FR" smtClean="0"/>
              <a:t>‹N°›</a:t>
            </a:fld>
            <a:endParaRPr lang="fr-FR"/>
          </a:p>
        </p:txBody>
      </p:sp>
    </p:spTree>
    <p:extLst>
      <p:ext uri="{BB962C8B-B14F-4D97-AF65-F5344CB8AC3E}">
        <p14:creationId xmlns:p14="http://schemas.microsoft.com/office/powerpoint/2010/main" val="361763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407D613-C5B0-496C-8752-D861EDA690BF}" type="datetimeFigureOut">
              <a:rPr lang="fr-FR" smtClean="0"/>
              <a:t>10/05/2017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B45496E-2B0A-47E7-BB37-0DA9DE8F61FF}" type="slidenum">
              <a:rPr lang="fr-FR" smtClean="0"/>
              <a:t>‹N°›</a:t>
            </a:fld>
            <a:endParaRPr lang="fr-FR"/>
          </a:p>
        </p:txBody>
      </p:sp>
    </p:spTree>
    <p:extLst>
      <p:ext uri="{BB962C8B-B14F-4D97-AF65-F5344CB8AC3E}">
        <p14:creationId xmlns:p14="http://schemas.microsoft.com/office/powerpoint/2010/main" val="276876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407D613-C5B0-496C-8752-D861EDA690BF}" type="datetimeFigureOut">
              <a:rPr lang="fr-FR" smtClean="0"/>
              <a:t>10/05/2017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B45496E-2B0A-47E7-BB37-0DA9DE8F61FF}" type="slidenum">
              <a:rPr lang="fr-FR" smtClean="0"/>
              <a:t>‹N°›</a:t>
            </a:fld>
            <a:endParaRPr lang="fr-FR"/>
          </a:p>
        </p:txBody>
      </p:sp>
    </p:spTree>
    <p:extLst>
      <p:ext uri="{BB962C8B-B14F-4D97-AF65-F5344CB8AC3E}">
        <p14:creationId xmlns:p14="http://schemas.microsoft.com/office/powerpoint/2010/main" val="44795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407D613-C5B0-496C-8752-D861EDA690BF}" type="datetimeFigureOut">
              <a:rPr lang="fr-FR" smtClean="0"/>
              <a:t>10/05/2017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B45496E-2B0A-47E7-BB37-0DA9DE8F61FF}" type="slidenum">
              <a:rPr lang="fr-FR" smtClean="0"/>
              <a:t>‹N°›</a:t>
            </a:fld>
            <a:endParaRPr lang="fr-FR"/>
          </a:p>
        </p:txBody>
      </p:sp>
    </p:spTree>
    <p:extLst>
      <p:ext uri="{BB962C8B-B14F-4D97-AF65-F5344CB8AC3E}">
        <p14:creationId xmlns:p14="http://schemas.microsoft.com/office/powerpoint/2010/main" val="285650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7D613-C5B0-496C-8752-D861EDA690BF}" type="datetimeFigureOut">
              <a:rPr lang="fr-FR" smtClean="0"/>
              <a:t>10/05/2017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B45496E-2B0A-47E7-BB37-0DA9DE8F61FF}" type="slidenum">
              <a:rPr lang="fr-FR" smtClean="0"/>
              <a:t>‹N°›</a:t>
            </a:fld>
            <a:endParaRPr lang="fr-FR"/>
          </a:p>
        </p:txBody>
      </p:sp>
    </p:spTree>
    <p:extLst>
      <p:ext uri="{BB962C8B-B14F-4D97-AF65-F5344CB8AC3E}">
        <p14:creationId xmlns:p14="http://schemas.microsoft.com/office/powerpoint/2010/main" val="240010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407D613-C5B0-496C-8752-D861EDA690BF}" type="datetimeFigureOut">
              <a:rPr lang="fr-FR" smtClean="0"/>
              <a:t>10/05/2017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B45496E-2B0A-47E7-BB37-0DA9DE8F61FF}" type="slidenum">
              <a:rPr lang="fr-FR" smtClean="0"/>
              <a:t>‹N°›</a:t>
            </a:fld>
            <a:endParaRPr lang="fr-FR"/>
          </a:p>
        </p:txBody>
      </p:sp>
    </p:spTree>
    <p:extLst>
      <p:ext uri="{BB962C8B-B14F-4D97-AF65-F5344CB8AC3E}">
        <p14:creationId xmlns:p14="http://schemas.microsoft.com/office/powerpoint/2010/main" val="423194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407D613-C5B0-496C-8752-D861EDA690BF}" type="datetimeFigureOut">
              <a:rPr lang="fr-FR" smtClean="0"/>
              <a:t>10/05/2017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B45496E-2B0A-47E7-BB37-0DA9DE8F61FF}" type="slidenum">
              <a:rPr lang="fr-FR" smtClean="0"/>
              <a:t>‹N°›</a:t>
            </a:fld>
            <a:endParaRPr lang="fr-FR"/>
          </a:p>
        </p:txBody>
      </p:sp>
    </p:spTree>
    <p:extLst>
      <p:ext uri="{BB962C8B-B14F-4D97-AF65-F5344CB8AC3E}">
        <p14:creationId xmlns:p14="http://schemas.microsoft.com/office/powerpoint/2010/main" val="378322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3407D613-C5B0-496C-8752-D861EDA690BF}" type="datetimeFigureOut">
              <a:rPr lang="fr-FR" smtClean="0"/>
              <a:t>10/05/2017</a:t>
            </a:fld>
            <a:endParaRPr lang="fr-F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fr-F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BB45496E-2B0A-47E7-BB37-0DA9DE8F61FF}" type="slidenum">
              <a:rPr lang="fr-FR" smtClean="0"/>
              <a:t>‹N°›</a:t>
            </a:fld>
            <a:endParaRPr lang="fr-FR"/>
          </a:p>
        </p:txBody>
      </p:sp>
    </p:spTree>
    <p:extLst>
      <p:ext uri="{BB962C8B-B14F-4D97-AF65-F5344CB8AC3E}">
        <p14:creationId xmlns:p14="http://schemas.microsoft.com/office/powerpoint/2010/main" val="414087939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Go4RUtp1T0" TargetMode="External"/><Relationship Id="rId2" Type="http://schemas.openxmlformats.org/officeDocument/2006/relationships/hyperlink" Target="https://www.youtube.com/watch?v=BFiFOlYhXR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a:xfrm>
            <a:off x="342900" y="4407428"/>
            <a:ext cx="11506200" cy="1387582"/>
          </a:xfrm>
        </p:spPr>
        <p:txBody>
          <a:bodyPr>
            <a:normAutofit/>
          </a:bodyPr>
          <a:lstStyle/>
          <a:p>
            <a:r>
              <a:rPr lang="fr-FR" sz="3200" dirty="0"/>
              <a:t>Géographie, Première Bac Pro</a:t>
            </a:r>
          </a:p>
          <a:p>
            <a:r>
              <a:rPr lang="fr-FR" sz="3200" dirty="0"/>
              <a:t>POLES ET AIRES DE PUISSANCE</a:t>
            </a:r>
          </a:p>
        </p:txBody>
      </p:sp>
      <p:pic>
        <p:nvPicPr>
          <p:cNvPr id="5" name="Image 4"/>
          <p:cNvPicPr>
            <a:picLocks noChangeAspect="1"/>
          </p:cNvPicPr>
          <p:nvPr/>
        </p:nvPicPr>
        <p:blipFill>
          <a:blip r:embed="rId2"/>
          <a:stretch>
            <a:fillRect/>
          </a:stretch>
        </p:blipFill>
        <p:spPr>
          <a:xfrm>
            <a:off x="-1" y="0"/>
            <a:ext cx="12192001" cy="4201886"/>
          </a:xfrm>
          <a:prstGeom prst="rect">
            <a:avLst/>
          </a:prstGeom>
        </p:spPr>
      </p:pic>
    </p:spTree>
    <p:extLst>
      <p:ext uri="{BB962C8B-B14F-4D97-AF65-F5344CB8AC3E}">
        <p14:creationId xmlns:p14="http://schemas.microsoft.com/office/powerpoint/2010/main" val="318208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lstStyle/>
          <a:p>
            <a:pPr algn="ctr"/>
            <a:r>
              <a:rPr lang="fr-FR" b="1" dirty="0"/>
              <a:t>1- Les espaces majeurs de la mondialisation</a:t>
            </a:r>
          </a:p>
        </p:txBody>
      </p:sp>
      <p:sp>
        <p:nvSpPr>
          <p:cNvPr id="3" name="Espace réservé du contenu 2"/>
          <p:cNvSpPr>
            <a:spLocks noGrp="1"/>
          </p:cNvSpPr>
          <p:nvPr>
            <p:ph idx="1"/>
          </p:nvPr>
        </p:nvSpPr>
        <p:spPr>
          <a:xfrm>
            <a:off x="379958" y="1902308"/>
            <a:ext cx="11278641" cy="2109622"/>
          </a:xfrm>
        </p:spPr>
        <p:txBody>
          <a:bodyPr/>
          <a:lstStyle/>
          <a:p>
            <a:pPr marL="0" indent="0" algn="just" fontAlgn="base">
              <a:buNone/>
            </a:pPr>
            <a:r>
              <a:rPr lang="fr-FR" dirty="0"/>
              <a:t>La mondialisation met en concurrence les territoires les uns avec les autres et les hiérarchise à l’échelle planétaire. Les États et régions développés de la Triade sont </a:t>
            </a:r>
            <a:r>
              <a:rPr lang="fr-FR" b="1" dirty="0"/>
              <a:t>les centres d’impulsion </a:t>
            </a:r>
            <a:r>
              <a:rPr lang="fr-FR" dirty="0"/>
              <a:t>du système-Monde et tirent les principaux bénéfices de cette mondialisation. </a:t>
            </a:r>
          </a:p>
        </p:txBody>
      </p:sp>
      <p:sp>
        <p:nvSpPr>
          <p:cNvPr id="7" name="ZoneTexte 6"/>
          <p:cNvSpPr txBox="1"/>
          <p:nvPr/>
        </p:nvSpPr>
        <p:spPr>
          <a:xfrm>
            <a:off x="379959" y="4011930"/>
            <a:ext cx="5700802" cy="2308324"/>
          </a:xfrm>
          <a:prstGeom prst="rect">
            <a:avLst/>
          </a:prstGeom>
          <a:noFill/>
        </p:spPr>
        <p:txBody>
          <a:bodyPr wrap="square" rtlCol="0">
            <a:spAutoFit/>
          </a:bodyPr>
          <a:lstStyle/>
          <a:p>
            <a:pPr algn="just"/>
            <a:r>
              <a:rPr lang="fr-FR" i="1" dirty="0"/>
              <a:t>La Triade désigne le groupe formé par les Etats-Unis, l’Europe occidentale et le Japon/Asie Pacifique. </a:t>
            </a:r>
          </a:p>
          <a:p>
            <a:pPr algn="just"/>
            <a:endParaRPr lang="fr-FR" i="1" dirty="0"/>
          </a:p>
          <a:p>
            <a:pPr algn="just"/>
            <a:r>
              <a:rPr lang="fr-FR" i="1" dirty="0"/>
              <a:t>Un centre d'impulsion est un espace où se trouvent concentrées des fonctions de commandement (politiques, économiques, culturelles) qui confèrent à ce lieu un rôle incontournable sur l'espace mondial.</a:t>
            </a:r>
          </a:p>
          <a:p>
            <a:pPr algn="just"/>
            <a:endParaRPr lang="fr-FR" i="1" dirty="0"/>
          </a:p>
        </p:txBody>
      </p:sp>
      <p:pic>
        <p:nvPicPr>
          <p:cNvPr id="8" name="Image 7"/>
          <p:cNvPicPr>
            <a:picLocks noChangeAspect="1"/>
          </p:cNvPicPr>
          <p:nvPr/>
        </p:nvPicPr>
        <p:blipFill>
          <a:blip r:embed="rId2"/>
          <a:stretch>
            <a:fillRect/>
          </a:stretch>
        </p:blipFill>
        <p:spPr>
          <a:xfrm>
            <a:off x="7102792" y="3262729"/>
            <a:ext cx="4015151" cy="3474026"/>
          </a:xfrm>
          <a:prstGeom prst="rect">
            <a:avLst/>
          </a:prstGeom>
        </p:spPr>
      </p:pic>
    </p:spTree>
    <p:extLst>
      <p:ext uri="{BB962C8B-B14F-4D97-AF65-F5344CB8AC3E}">
        <p14:creationId xmlns:p14="http://schemas.microsoft.com/office/powerpoint/2010/main" val="297269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lstStyle/>
          <a:p>
            <a:pPr algn="ctr"/>
            <a:r>
              <a:rPr lang="fr-FR" b="1" dirty="0"/>
              <a:t>1- Les espaces majeurs de la mondialisation</a:t>
            </a:r>
          </a:p>
        </p:txBody>
      </p:sp>
      <p:sp>
        <p:nvSpPr>
          <p:cNvPr id="3" name="Espace réservé du contenu 2"/>
          <p:cNvSpPr>
            <a:spLocks noGrp="1"/>
          </p:cNvSpPr>
          <p:nvPr>
            <p:ph idx="1"/>
          </p:nvPr>
        </p:nvSpPr>
        <p:spPr>
          <a:xfrm>
            <a:off x="379958" y="1902308"/>
            <a:ext cx="11278641" cy="2109622"/>
          </a:xfrm>
        </p:spPr>
        <p:txBody>
          <a:bodyPr/>
          <a:lstStyle/>
          <a:p>
            <a:pPr marL="0" indent="0" algn="just" fontAlgn="base">
              <a:buNone/>
            </a:pPr>
            <a:r>
              <a:rPr lang="fr-FR" dirty="0"/>
              <a:t>L’Amérique du Nord, l’Union européenne et l’Asie orientale contrôlent l’essentiel du pouvoir économique mondial (60 % de la richesse mondiale). Ce sont des </a:t>
            </a:r>
            <a:r>
              <a:rPr lang="fr-FR" b="1" dirty="0"/>
              <a:t>aires de puissance</a:t>
            </a:r>
            <a:r>
              <a:rPr lang="fr-FR" dirty="0"/>
              <a:t>, c’est-à-dire qu’elles sont constituées d’un ensemble d’États ou de régions qui, par leurs poids économique, par leur influence politique, militaire ou culturelle occupent une place prépondérante dans l’organisation géographique du monde, dans la mondialisation.</a:t>
            </a:r>
          </a:p>
        </p:txBody>
      </p:sp>
      <p:sp>
        <p:nvSpPr>
          <p:cNvPr id="7" name="ZoneTexte 6"/>
          <p:cNvSpPr txBox="1"/>
          <p:nvPr/>
        </p:nvSpPr>
        <p:spPr>
          <a:xfrm>
            <a:off x="379959" y="4011930"/>
            <a:ext cx="5700802" cy="2031325"/>
          </a:xfrm>
          <a:prstGeom prst="rect">
            <a:avLst/>
          </a:prstGeom>
          <a:noFill/>
        </p:spPr>
        <p:txBody>
          <a:bodyPr wrap="square" rtlCol="0">
            <a:spAutoFit/>
          </a:bodyPr>
          <a:lstStyle/>
          <a:p>
            <a:pPr algn="just"/>
            <a:r>
              <a:rPr lang="fr-FR" i="1" dirty="0"/>
              <a:t>À la tête des principales bourses mondiales, ces aires de puissance dominent les marchés financiers (85 % de la capitalisation boursière) et concentrent les principaux centres de décision et d’innovation de la planète. Leur domination se traduit par un rôle clé dans les institutions internationales (Conseil de sécurité de l’ONU, OMC, FMI…) et un important rayonnement culturel.</a:t>
            </a:r>
          </a:p>
        </p:txBody>
      </p:sp>
      <p:pic>
        <p:nvPicPr>
          <p:cNvPr id="4" name="Image 3"/>
          <p:cNvPicPr>
            <a:picLocks noChangeAspect="1"/>
          </p:cNvPicPr>
          <p:nvPr/>
        </p:nvPicPr>
        <p:blipFill>
          <a:blip r:embed="rId2"/>
          <a:stretch>
            <a:fillRect/>
          </a:stretch>
        </p:blipFill>
        <p:spPr>
          <a:xfrm>
            <a:off x="6962774" y="3608614"/>
            <a:ext cx="4695825" cy="3124200"/>
          </a:xfrm>
          <a:prstGeom prst="rect">
            <a:avLst/>
          </a:prstGeom>
        </p:spPr>
      </p:pic>
    </p:spTree>
    <p:extLst>
      <p:ext uri="{BB962C8B-B14F-4D97-AF65-F5344CB8AC3E}">
        <p14:creationId xmlns:p14="http://schemas.microsoft.com/office/powerpoint/2010/main" val="131393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201706" y="45388"/>
            <a:ext cx="11765504" cy="6704675"/>
          </a:xfrm>
          <a:prstGeom prst="rect">
            <a:avLst/>
          </a:prstGeom>
        </p:spPr>
      </p:pic>
    </p:spTree>
    <p:extLst>
      <p:ext uri="{BB962C8B-B14F-4D97-AF65-F5344CB8AC3E}">
        <p14:creationId xmlns:p14="http://schemas.microsoft.com/office/powerpoint/2010/main" val="77278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lstStyle/>
          <a:p>
            <a:r>
              <a:rPr lang="fr-FR" b="1" dirty="0"/>
              <a:t>2- Les pôles dominants de la mondialisation</a:t>
            </a:r>
          </a:p>
        </p:txBody>
      </p:sp>
      <p:sp>
        <p:nvSpPr>
          <p:cNvPr id="3" name="Espace réservé du contenu 2"/>
          <p:cNvSpPr>
            <a:spLocks noGrp="1"/>
          </p:cNvSpPr>
          <p:nvPr>
            <p:ph idx="1"/>
          </p:nvPr>
        </p:nvSpPr>
        <p:spPr>
          <a:xfrm>
            <a:off x="379958" y="1902308"/>
            <a:ext cx="11278641" cy="3275482"/>
          </a:xfrm>
        </p:spPr>
        <p:txBody>
          <a:bodyPr>
            <a:normAutofit/>
          </a:bodyPr>
          <a:lstStyle/>
          <a:p>
            <a:pPr marL="0" indent="0" algn="just" fontAlgn="base">
              <a:buNone/>
            </a:pPr>
            <a:r>
              <a:rPr lang="fr-FR" dirty="0"/>
              <a:t>L’aire nord-américaine, dominée par les États-Unis, rassemble le Canada et le Mexique au sein de l’</a:t>
            </a:r>
            <a:r>
              <a:rPr lang="fr-FR" b="1" dirty="0"/>
              <a:t>ALENA</a:t>
            </a:r>
            <a:r>
              <a:rPr lang="fr-FR" dirty="0"/>
              <a:t>. Bénéficiant de sa position d’interface avec l’Europe et l’Asie orientale, elle concentre d’importants pouvoirs économiques, financiers, technologiques et militaires. </a:t>
            </a:r>
          </a:p>
          <a:p>
            <a:pPr marL="0" indent="0" algn="just" fontAlgn="base">
              <a:buNone/>
            </a:pPr>
            <a:r>
              <a:rPr lang="fr-FR" dirty="0"/>
              <a:t>L’Union européenne, organisée autour de sa mégalopole est la première puissance commerciale mondiale. Elle renforce son influence en Europe orientale et en Afrique.</a:t>
            </a:r>
          </a:p>
          <a:p>
            <a:pPr marL="0" indent="0" algn="just" fontAlgn="base">
              <a:buNone/>
            </a:pPr>
            <a:r>
              <a:rPr lang="fr-FR" dirty="0"/>
              <a:t>Enfin, la plus récente, l’aire asiatique, est aujourd’hui la plus dynamique. Construite autour du Japon, avec son industrie diversifiée de haute technologie, et de la Chine littorale, elle s’étend aux </a:t>
            </a:r>
            <a:r>
              <a:rPr lang="fr-FR" b="1" dirty="0"/>
              <a:t>NPIA</a:t>
            </a:r>
            <a:r>
              <a:rPr lang="fr-FR" dirty="0"/>
              <a:t> .</a:t>
            </a:r>
          </a:p>
          <a:p>
            <a:pPr marL="0" indent="0" algn="just" fontAlgn="base">
              <a:buNone/>
            </a:pPr>
            <a:endParaRPr lang="fr-FR" dirty="0"/>
          </a:p>
          <a:p>
            <a:pPr marL="0" indent="0" algn="just" fontAlgn="base">
              <a:buNone/>
            </a:pPr>
            <a:endParaRPr lang="fr-FR" dirty="0"/>
          </a:p>
        </p:txBody>
      </p:sp>
      <p:sp>
        <p:nvSpPr>
          <p:cNvPr id="5" name="ZoneTexte 4"/>
          <p:cNvSpPr txBox="1"/>
          <p:nvPr/>
        </p:nvSpPr>
        <p:spPr>
          <a:xfrm>
            <a:off x="379957" y="5177790"/>
            <a:ext cx="11278641" cy="1200329"/>
          </a:xfrm>
          <a:prstGeom prst="rect">
            <a:avLst/>
          </a:prstGeom>
          <a:noFill/>
        </p:spPr>
        <p:txBody>
          <a:bodyPr wrap="square" rtlCol="0">
            <a:spAutoFit/>
          </a:bodyPr>
          <a:lstStyle/>
          <a:p>
            <a:r>
              <a:rPr lang="fr-FR" i="1" dirty="0"/>
              <a:t>L'Accord de libre-échange nord-américain, est un traité qui institue une zone de libre-échange entre les États-Unis, le Canada et le Mexique, couvrant environ 480 millions d'habitants.</a:t>
            </a:r>
          </a:p>
          <a:p>
            <a:r>
              <a:rPr lang="fr-FR" i="1" dirty="0"/>
              <a:t>Les NPIA, ou "dragons", sont quatre pays asiatiques très dynamiques économiquement : Corée du Sud, Taïwan, Hongkong et Singapour. NPIA signifie nouveaux pays industrialisés d'Asie.</a:t>
            </a:r>
          </a:p>
        </p:txBody>
      </p:sp>
    </p:spTree>
    <p:extLst>
      <p:ext uri="{BB962C8B-B14F-4D97-AF65-F5344CB8AC3E}">
        <p14:creationId xmlns:p14="http://schemas.microsoft.com/office/powerpoint/2010/main" val="14141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lstStyle/>
          <a:p>
            <a:pPr algn="ctr"/>
            <a:r>
              <a:rPr lang="fr-FR" b="1" dirty="0"/>
              <a:t>2- Les pôles dominants de la mondialisation</a:t>
            </a:r>
          </a:p>
        </p:txBody>
      </p:sp>
      <p:sp>
        <p:nvSpPr>
          <p:cNvPr id="3" name="Espace réservé du contenu 2"/>
          <p:cNvSpPr>
            <a:spLocks noGrp="1"/>
          </p:cNvSpPr>
          <p:nvPr>
            <p:ph idx="1"/>
          </p:nvPr>
        </p:nvSpPr>
        <p:spPr>
          <a:xfrm>
            <a:off x="379958" y="1902308"/>
            <a:ext cx="11278641" cy="1663852"/>
          </a:xfrm>
        </p:spPr>
        <p:txBody>
          <a:bodyPr>
            <a:normAutofit/>
          </a:bodyPr>
          <a:lstStyle/>
          <a:p>
            <a:pPr marL="0" indent="0" algn="just" fontAlgn="base">
              <a:buNone/>
            </a:pPr>
            <a:r>
              <a:rPr lang="fr-FR" dirty="0"/>
              <a:t>La mondialisation a fait des métropoles des centres économiques privilégiés. Certaines de ces métropoles, telles New York, Tokyo, Londres et Paris, sont devenues des villes mondiales. Londres, avec la City, est ainsi le siège de plus de 500 banques internationales et compagnies d’assurances. Fonctionnant en réseau, elles forment, au cœur des aires de puissance, des mégalopoles qui constituent le cœur de l’archipel métropolitain mondial (AMM). </a:t>
            </a:r>
          </a:p>
          <a:p>
            <a:pPr marL="0" indent="0" algn="just" fontAlgn="base">
              <a:buNone/>
            </a:pPr>
            <a:endParaRPr lang="fr-FR" dirty="0"/>
          </a:p>
        </p:txBody>
      </p:sp>
      <p:sp>
        <p:nvSpPr>
          <p:cNvPr id="5" name="ZoneTexte 4"/>
          <p:cNvSpPr txBox="1"/>
          <p:nvPr/>
        </p:nvSpPr>
        <p:spPr>
          <a:xfrm>
            <a:off x="379957" y="3646170"/>
            <a:ext cx="5788614" cy="2862322"/>
          </a:xfrm>
          <a:prstGeom prst="rect">
            <a:avLst/>
          </a:prstGeom>
          <a:noFill/>
        </p:spPr>
        <p:txBody>
          <a:bodyPr wrap="square" rtlCol="0">
            <a:spAutoFit/>
          </a:bodyPr>
          <a:lstStyle/>
          <a:p>
            <a:pPr algn="just"/>
            <a:r>
              <a:rPr lang="fr-FR" i="1" dirty="0"/>
              <a:t>Leur puissance est essentiellement fondée sur des activités de service spécialisées dans le tertiaire supérieur : technopoles, sièges des firmes transnationales et des organisations internationales, les places boursières et financières (Wall Street à New York, City à Londres). Dotées de ports et d’aéroports performants, elles attirent et redistribuent les flux de marchandises, d’informations et de capitaux. Ce sont ainsi des nœuds de communication majeurs, de concentration et de circulation des richesses, des hommes, des savoirs, des informations. </a:t>
            </a:r>
          </a:p>
        </p:txBody>
      </p:sp>
      <p:pic>
        <p:nvPicPr>
          <p:cNvPr id="4" name="Image 3"/>
          <p:cNvPicPr>
            <a:picLocks noChangeAspect="1"/>
          </p:cNvPicPr>
          <p:nvPr/>
        </p:nvPicPr>
        <p:blipFill>
          <a:blip r:embed="rId2"/>
          <a:stretch>
            <a:fillRect/>
          </a:stretch>
        </p:blipFill>
        <p:spPr>
          <a:xfrm>
            <a:off x="6429827" y="3646170"/>
            <a:ext cx="5322573" cy="2957830"/>
          </a:xfrm>
          <a:prstGeom prst="rect">
            <a:avLst/>
          </a:prstGeom>
        </p:spPr>
      </p:pic>
    </p:spTree>
    <p:extLst>
      <p:ext uri="{BB962C8B-B14F-4D97-AF65-F5344CB8AC3E}">
        <p14:creationId xmlns:p14="http://schemas.microsoft.com/office/powerpoint/2010/main" val="298604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RESSOURCES POUR REVISER</a:t>
            </a:r>
          </a:p>
        </p:txBody>
      </p:sp>
      <p:sp>
        <p:nvSpPr>
          <p:cNvPr id="3" name="Espace réservé du contenu 2"/>
          <p:cNvSpPr>
            <a:spLocks noGrp="1"/>
          </p:cNvSpPr>
          <p:nvPr>
            <p:ph idx="1"/>
          </p:nvPr>
        </p:nvSpPr>
        <p:spPr/>
        <p:txBody>
          <a:bodyPr/>
          <a:lstStyle/>
          <a:p>
            <a:r>
              <a:rPr lang="fr-FR" dirty="0"/>
              <a:t>Une courte vidéo pédagogique (5:24) qui constitue un complément utile au cours pour les révisions, centré sur les grandes métropoles. </a:t>
            </a:r>
          </a:p>
          <a:p>
            <a:pPr marL="0" indent="0">
              <a:buNone/>
            </a:pPr>
            <a:r>
              <a:rPr lang="fr-FR" dirty="0">
                <a:hlinkClick r:id="rId2"/>
              </a:rPr>
              <a:t>https://www.youtube.com/watch?v=BFiFOlYhXRQ</a:t>
            </a:r>
            <a:endParaRPr lang="fr-FR" dirty="0"/>
          </a:p>
          <a:p>
            <a:pPr marL="0" indent="0">
              <a:buNone/>
            </a:pPr>
            <a:endParaRPr lang="fr-FR" dirty="0"/>
          </a:p>
          <a:p>
            <a:endParaRPr lang="fr-FR" dirty="0"/>
          </a:p>
          <a:p>
            <a:r>
              <a:rPr lang="fr-FR" dirty="0"/>
              <a:t>Pour mieux comprendre les puissances de la Chine et des Etats-Unis, en les comparant selon les critères vus pendant le cours. Cela éclaire les notions! Vidéo du Dessous des cartes (11:49)</a:t>
            </a:r>
          </a:p>
          <a:p>
            <a:pPr marL="0" indent="0">
              <a:buNone/>
            </a:pPr>
            <a:r>
              <a:rPr lang="fr-FR" dirty="0">
                <a:hlinkClick r:id="rId3"/>
              </a:rPr>
              <a:t>https://www.youtube.com/watch?v=CGo4RUtp1T0</a:t>
            </a: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2027275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À ban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À bande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À bande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Bande de couleurs</Template>
  <TotalTime>98</TotalTime>
  <Words>646</Words>
  <Application>Microsoft Office PowerPoint</Application>
  <PresentationFormat>Grand écran</PresentationFormat>
  <Paragraphs>26</Paragraphs>
  <Slides>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vt:i4>
      </vt:variant>
    </vt:vector>
  </HeadingPairs>
  <TitlesOfParts>
    <vt:vector size="10" baseType="lpstr">
      <vt:lpstr>Corbel</vt:lpstr>
      <vt:lpstr>Wingdings</vt:lpstr>
      <vt:lpstr>À bandes</vt:lpstr>
      <vt:lpstr>Présentation PowerPoint</vt:lpstr>
      <vt:lpstr>1- Les espaces majeurs de la mondialisation</vt:lpstr>
      <vt:lpstr>1- Les espaces majeurs de la mondialisation</vt:lpstr>
      <vt:lpstr>Présentation PowerPoint</vt:lpstr>
      <vt:lpstr>2- Les pôles dominants de la mondialisation</vt:lpstr>
      <vt:lpstr>2- Les pôles dominants de la mondialisation</vt:lpstr>
      <vt:lpstr>RESSOURCES POUR REVISER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cadet</dc:creator>
  <cp:lastModifiedBy>romain cadet</cp:lastModifiedBy>
  <cp:revision>10</cp:revision>
  <dcterms:created xsi:type="dcterms:W3CDTF">2017-05-10T13:33:35Z</dcterms:created>
  <dcterms:modified xsi:type="dcterms:W3CDTF">2017-05-10T15:12:02Z</dcterms:modified>
</cp:coreProperties>
</file>