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219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96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EEF32F-3280-4663-880F-C8D2FC70E993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9D1FE-C207-4476-99C1-A7028091A9C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806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F2AD0-9975-4D3C-912A-0B60BD0D07D1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710D8-8C21-4D48-B89D-C2D2CB3EC4C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527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spectus 8,5 x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710816" y="823067"/>
            <a:ext cx="4422658" cy="97697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9000" cap="all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710816" y="1928578"/>
            <a:ext cx="4422658" cy="201159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9000" cap="all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710816" y="4377004"/>
            <a:ext cx="4422658" cy="236271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2400" cap="all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710816" y="4773879"/>
            <a:ext cx="4422658" cy="894566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3800" cap="none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710816" y="6077467"/>
            <a:ext cx="4422658" cy="236271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2400" cap="all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710816" y="6474342"/>
            <a:ext cx="4422658" cy="894566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3800" cap="none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710816" y="7511224"/>
            <a:ext cx="4422658" cy="45320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1400" cap="none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710816" y="8051876"/>
            <a:ext cx="4422658" cy="79249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None/>
              <a:defRPr sz="1400" cap="none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text (use Insert &gt; Symbol to add a small dot between words]</a:t>
            </a: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0" hasCustomPrompt="1"/>
          </p:nvPr>
        </p:nvSpPr>
        <p:spPr>
          <a:xfrm>
            <a:off x="710816" y="9184576"/>
            <a:ext cx="4422658" cy="238316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2400" cap="all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21" hasCustomPrompt="1"/>
          </p:nvPr>
        </p:nvSpPr>
        <p:spPr>
          <a:xfrm>
            <a:off x="5443237" y="823067"/>
            <a:ext cx="1936131" cy="572596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2400" cap="all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2" hasCustomPrompt="1"/>
          </p:nvPr>
        </p:nvSpPr>
        <p:spPr>
          <a:xfrm>
            <a:off x="5443237" y="1800045"/>
            <a:ext cx="1936131" cy="666824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400" cap="all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3" hasCustomPrompt="1"/>
          </p:nvPr>
        </p:nvSpPr>
        <p:spPr>
          <a:xfrm>
            <a:off x="5443237" y="2466869"/>
            <a:ext cx="1936131" cy="910766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5000"/>
              </a:lnSpc>
              <a:spcBef>
                <a:spcPts val="0"/>
              </a:spcBef>
              <a:buNone/>
              <a:defRPr sz="1400" cap="none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5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443237" y="3377636"/>
            <a:ext cx="1936131" cy="666824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400" cap="all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5443237" y="4044459"/>
            <a:ext cx="1936131" cy="910768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5000"/>
              </a:lnSpc>
              <a:spcBef>
                <a:spcPts val="0"/>
              </a:spcBef>
              <a:buNone/>
              <a:defRPr sz="1400" cap="none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6" hasCustomPrompt="1"/>
          </p:nvPr>
        </p:nvSpPr>
        <p:spPr>
          <a:xfrm>
            <a:off x="5443237" y="4955227"/>
            <a:ext cx="1936131" cy="666824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400" cap="all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27" hasCustomPrompt="1"/>
          </p:nvPr>
        </p:nvSpPr>
        <p:spPr>
          <a:xfrm>
            <a:off x="5443237" y="5622051"/>
            <a:ext cx="1936131" cy="1835215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5000"/>
              </a:lnSpc>
              <a:spcBef>
                <a:spcPts val="0"/>
              </a:spcBef>
              <a:buNone/>
              <a:defRPr sz="1400" cap="none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28" hasCustomPrompt="1"/>
          </p:nvPr>
        </p:nvSpPr>
        <p:spPr>
          <a:xfrm>
            <a:off x="5443237" y="7457267"/>
            <a:ext cx="1936131" cy="666824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400" cap="all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30" name="Text Placeholder 8"/>
          <p:cNvSpPr>
            <a:spLocks noGrp="1"/>
          </p:cNvSpPr>
          <p:nvPr>
            <p:ph type="body" sz="quarter" idx="29" hasCustomPrompt="1"/>
          </p:nvPr>
        </p:nvSpPr>
        <p:spPr>
          <a:xfrm>
            <a:off x="5443237" y="8124090"/>
            <a:ext cx="1936131" cy="1298802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5000"/>
              </a:lnSpc>
              <a:spcBef>
                <a:spcPts val="0"/>
              </a:spcBef>
              <a:buNone/>
              <a:defRPr sz="1400" cap="none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text</a:t>
            </a:r>
          </a:p>
        </p:txBody>
      </p:sp>
    </p:spTree>
    <p:extLst>
      <p:ext uri="{BB962C8B-B14F-4D97-AF65-F5344CB8AC3E}">
        <p14:creationId xmlns:p14="http://schemas.microsoft.com/office/powerpoint/2010/main" val="1582214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4" y="567603"/>
            <a:ext cx="4518910" cy="3763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Add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4299283"/>
            <a:ext cx="4518911" cy="52297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D3D48-5C63-4CD0-B9D2-B4D2F496D790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529010"/>
            <a:ext cx="2623185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FAEA7-0C3C-4CCF-BA6B-669D7915826F}" type="slidenum">
              <a:rPr lang="en-US" smtClean="0"/>
              <a:pPr/>
              <a:t>‹N°›</a:t>
            </a:fld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5225867" y="535519"/>
            <a:ext cx="0" cy="8993491"/>
          </a:xfrm>
          <a:prstGeom prst="line">
            <a:avLst/>
          </a:prstGeom>
          <a:ln w="762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810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9000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2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2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2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2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8000" r="-3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au texte 1"/>
          <p:cNvSpPr>
            <a:spLocks noGrp="1"/>
          </p:cNvSpPr>
          <p:nvPr>
            <p:ph type="body" sz="quarter" idx="10"/>
          </p:nvPr>
        </p:nvSpPr>
        <p:spPr>
          <a:xfrm>
            <a:off x="418208" y="823067"/>
            <a:ext cx="4422658" cy="976977"/>
          </a:xfrm>
        </p:spPr>
        <p:txBody>
          <a:bodyPr/>
          <a:lstStyle/>
          <a:p>
            <a:pPr marL="0" indent="0" algn="l" defTabSz="777240">
              <a:lnSpc>
                <a:spcPct val="82000"/>
              </a:lnSpc>
              <a:spcBef>
                <a:spcPts val="850"/>
              </a:spcBef>
              <a:buNone/>
            </a:pPr>
            <a:r>
              <a:rPr lang="fr-FR" sz="4400" u="sng" noProof="1">
                <a:solidFill>
                  <a:srgbClr val="FF0000"/>
                </a:solidFill>
                <a:latin typeface="Impact"/>
              </a:rPr>
              <a:t>Recupération chez </a:t>
            </a:r>
            <a:endParaRPr lang="fr-FR" sz="4400" b="0" i="0" u="sng" baseline="0" noProof="1">
              <a:solidFill>
                <a:srgbClr val="FF0000"/>
              </a:solidFill>
              <a:latin typeface="Impact"/>
            </a:endParaRPr>
          </a:p>
        </p:txBody>
      </p:sp>
      <p:sp>
        <p:nvSpPr>
          <p:cNvPr id="3" name="Espace réservé au texte 2"/>
          <p:cNvSpPr>
            <a:spLocks noGrp="1"/>
          </p:cNvSpPr>
          <p:nvPr>
            <p:ph type="body" sz="quarter" idx="12"/>
          </p:nvPr>
        </p:nvSpPr>
        <p:spPr>
          <a:xfrm>
            <a:off x="418208" y="1377478"/>
            <a:ext cx="4824352" cy="2011597"/>
          </a:xfrm>
        </p:spPr>
        <p:txBody>
          <a:bodyPr/>
          <a:lstStyle/>
          <a:p>
            <a:pPr marL="0" indent="0" algn="l" defTabSz="777240">
              <a:lnSpc>
                <a:spcPct val="82000"/>
              </a:lnSpc>
              <a:spcBef>
                <a:spcPts val="850"/>
              </a:spcBef>
              <a:buNone/>
            </a:pPr>
            <a:r>
              <a:rPr lang="fr-FR" sz="4400" u="sng" noProof="1">
                <a:solidFill>
                  <a:srgbClr val="FF0000"/>
                </a:solidFill>
                <a:latin typeface="Impact"/>
              </a:rPr>
              <a:t>Le sportif</a:t>
            </a:r>
            <a:endParaRPr lang="fr-FR" sz="4400" b="0" i="0" u="sng" baseline="0" noProof="1">
              <a:solidFill>
                <a:srgbClr val="FF0000"/>
              </a:solidFill>
              <a:latin typeface="Impact"/>
            </a:endParaRPr>
          </a:p>
        </p:txBody>
      </p:sp>
      <p:sp>
        <p:nvSpPr>
          <p:cNvPr id="4" name="Espace réservé au texte 3"/>
          <p:cNvSpPr>
            <a:spLocks noGrp="1"/>
          </p:cNvSpPr>
          <p:nvPr>
            <p:ph type="body" sz="quarter" idx="13"/>
          </p:nvPr>
        </p:nvSpPr>
        <p:spPr>
          <a:xfrm>
            <a:off x="418208" y="4035628"/>
            <a:ext cx="4422658" cy="236271"/>
          </a:xfrm>
        </p:spPr>
        <p:txBody>
          <a:bodyPr/>
          <a:lstStyle/>
          <a:p>
            <a:pPr marL="0" indent="0" algn="l" defTabSz="777240">
              <a:lnSpc>
                <a:spcPct val="82000"/>
              </a:lnSpc>
              <a:spcBef>
                <a:spcPts val="850"/>
              </a:spcBef>
              <a:buNone/>
            </a:pPr>
            <a:r>
              <a:rPr lang="fr-FR" sz="2800" noProof="1">
                <a:solidFill>
                  <a:srgbClr val="0070C0"/>
                </a:solidFill>
                <a:latin typeface="Impact"/>
              </a:rPr>
              <a:t>Le saviez-vous ?</a:t>
            </a:r>
            <a:endParaRPr lang="fr-FR" sz="2800" b="0" i="0" baseline="0" noProof="1">
              <a:solidFill>
                <a:srgbClr val="0070C0"/>
              </a:solidFill>
              <a:latin typeface="Impact"/>
              <a:ea typeface="+mn-ea"/>
              <a:cs typeface="+mn-cs"/>
            </a:endParaRPr>
          </a:p>
        </p:txBody>
      </p:sp>
      <p:sp>
        <p:nvSpPr>
          <p:cNvPr id="5" name="Espace réservé au texte 4"/>
          <p:cNvSpPr>
            <a:spLocks noGrp="1"/>
          </p:cNvSpPr>
          <p:nvPr>
            <p:ph type="body" sz="quarter" idx="14"/>
          </p:nvPr>
        </p:nvSpPr>
        <p:spPr>
          <a:xfrm>
            <a:off x="418208" y="4607650"/>
            <a:ext cx="4422658" cy="2308058"/>
          </a:xfrm>
        </p:spPr>
        <p:txBody>
          <a:bodyPr/>
          <a:lstStyle/>
          <a:p>
            <a:pPr marL="0" indent="0" algn="l" defTabSz="777240">
              <a:lnSpc>
                <a:spcPct val="82000"/>
              </a:lnSpc>
              <a:spcBef>
                <a:spcPts val="850"/>
              </a:spcBef>
              <a:buNone/>
            </a:pPr>
            <a:r>
              <a:rPr lang="fr-FR" sz="2400" b="0" i="0" baseline="0" noProof="1">
                <a:solidFill>
                  <a:srgbClr val="111111"/>
                </a:solidFill>
                <a:latin typeface="Impact"/>
                <a:ea typeface="+mn-ea"/>
                <a:cs typeface="+mn-cs"/>
              </a:rPr>
              <a:t>Pour éviter les courbatures(DOMS)</a:t>
            </a:r>
          </a:p>
          <a:p>
            <a:pPr marL="0" indent="0" algn="l" defTabSz="777240">
              <a:lnSpc>
                <a:spcPct val="82000"/>
              </a:lnSpc>
              <a:spcBef>
                <a:spcPts val="850"/>
              </a:spcBef>
              <a:buNone/>
            </a:pPr>
            <a:r>
              <a:rPr lang="fr-FR" sz="2400" noProof="1">
                <a:solidFill>
                  <a:srgbClr val="111111"/>
                </a:solidFill>
                <a:latin typeface="Impact"/>
              </a:rPr>
              <a:t>- Echauffez-vous bien!            (liquéfier la synovie)</a:t>
            </a:r>
          </a:p>
          <a:p>
            <a:pPr>
              <a:spcBef>
                <a:spcPts val="850"/>
              </a:spcBef>
            </a:pPr>
            <a:r>
              <a:rPr lang="fr-FR" sz="2400" noProof="1">
                <a:solidFill>
                  <a:srgbClr val="111111"/>
                </a:solidFill>
              </a:rPr>
              <a:t>- Hydratez vous suffisament!    (éviter la déshydratation)</a:t>
            </a:r>
          </a:p>
          <a:p>
            <a:pPr>
              <a:spcBef>
                <a:spcPts val="850"/>
              </a:spcBef>
            </a:pPr>
            <a:r>
              <a:rPr lang="fr-FR" sz="2400" b="0" i="0" baseline="0" noProof="1">
                <a:solidFill>
                  <a:srgbClr val="111111"/>
                </a:solidFill>
                <a:latin typeface="Impact"/>
                <a:ea typeface="+mn-ea"/>
                <a:cs typeface="+mn-cs"/>
              </a:rPr>
              <a:t>- Avoir un entrainement correct!</a:t>
            </a:r>
          </a:p>
          <a:p>
            <a:pPr>
              <a:spcBef>
                <a:spcPts val="850"/>
              </a:spcBef>
            </a:pPr>
            <a:endParaRPr lang="fr-FR" sz="2400" noProof="1">
              <a:solidFill>
                <a:schemeClr val="accent1"/>
              </a:solidFill>
            </a:endParaRPr>
          </a:p>
          <a:p>
            <a:pPr>
              <a:spcBef>
                <a:spcPts val="850"/>
              </a:spcBef>
            </a:pPr>
            <a:r>
              <a:rPr lang="fr-FR" sz="2400" noProof="1">
                <a:solidFill>
                  <a:schemeClr val="accent1"/>
                </a:solidFill>
              </a:rPr>
              <a:t>Un bon souffle c’est inspirer par le nez expirer par la bouche!</a:t>
            </a:r>
          </a:p>
          <a:p>
            <a:pPr>
              <a:spcBef>
                <a:spcPts val="850"/>
              </a:spcBef>
            </a:pPr>
            <a:r>
              <a:rPr lang="fr-FR" sz="2400" noProof="1">
                <a:solidFill>
                  <a:schemeClr val="accent1"/>
                </a:solidFill>
              </a:rPr>
              <a:t> Car mal respirer pendant une activité d’endurance, c’est vraiment un frein mais également ce n’est pas bon pour la santé.</a:t>
            </a:r>
            <a:endParaRPr lang="fr-FR" sz="2400" b="0" i="0" baseline="0" noProof="1">
              <a:solidFill>
                <a:schemeClr val="accent1"/>
              </a:solidFill>
              <a:latin typeface="Impact"/>
            </a:endParaRPr>
          </a:p>
        </p:txBody>
      </p:sp>
      <p:sp>
        <p:nvSpPr>
          <p:cNvPr id="11" name="Espace réservé au texte 10"/>
          <p:cNvSpPr>
            <a:spLocks noGrp="1"/>
          </p:cNvSpPr>
          <p:nvPr>
            <p:ph type="body" sz="quarter" idx="21"/>
          </p:nvPr>
        </p:nvSpPr>
        <p:spPr>
          <a:xfrm>
            <a:off x="5347229" y="389834"/>
            <a:ext cx="2425171" cy="2088475"/>
          </a:xfrm>
        </p:spPr>
        <p:txBody>
          <a:bodyPr/>
          <a:lstStyle/>
          <a:p>
            <a:pPr>
              <a:spcBef>
                <a:spcPts val="850"/>
              </a:spcBef>
            </a:pPr>
            <a:r>
              <a:rPr lang="fr-FR" sz="1800" noProof="1">
                <a:solidFill>
                  <a:srgbClr val="FF0000"/>
                </a:solidFill>
              </a:rPr>
              <a:t>Les courbatures musculaires </a:t>
            </a:r>
            <a:r>
              <a:rPr lang="fr-FR" sz="1800" noProof="1"/>
              <a:t> </a:t>
            </a:r>
            <a:r>
              <a:rPr lang="fr-FR" sz="1800" noProof="1">
                <a:solidFill>
                  <a:schemeClr val="accent1"/>
                </a:solidFill>
              </a:rPr>
              <a:t>correspondent au tache rouge sur l’image se sont des impressions de rigidité musculaire à la fin d'un effort important et long comme un marathon ou une séance dure de musculation. </a:t>
            </a:r>
          </a:p>
          <a:p>
            <a:pPr>
              <a:spcBef>
                <a:spcPts val="850"/>
              </a:spcBef>
            </a:pPr>
            <a:r>
              <a:rPr lang="fr-FR" sz="1800" noProof="1"/>
              <a:t>Cause:</a:t>
            </a:r>
          </a:p>
          <a:p>
            <a:pPr>
              <a:spcBef>
                <a:spcPts val="850"/>
              </a:spcBef>
            </a:pPr>
            <a:r>
              <a:rPr lang="fr-FR" sz="1800" noProof="1"/>
              <a:t>épanchements de sang provoqués par rupture des capillaires sanguins.</a:t>
            </a:r>
            <a:r>
              <a:rPr lang="fr-FR" sz="1800" noProof="1">
                <a:solidFill>
                  <a:schemeClr val="accent1"/>
                </a:solidFill>
              </a:rPr>
              <a:t>Des microtraumatismes entraînant une lésion des cellules musculaires.                     </a:t>
            </a:r>
            <a:r>
              <a:rPr lang="fr-FR" sz="1800" noProof="1"/>
              <a:t>Une acidose des muscles.</a:t>
            </a:r>
          </a:p>
          <a:p>
            <a:pPr>
              <a:spcBef>
                <a:spcPts val="850"/>
              </a:spcBef>
            </a:pPr>
            <a:endParaRPr lang="fr-FR" sz="1800" noProof="1"/>
          </a:p>
          <a:p>
            <a:pPr>
              <a:spcBef>
                <a:spcPts val="850"/>
              </a:spcBef>
            </a:pPr>
            <a:r>
              <a:rPr lang="fr-FR" sz="1800" noProof="1">
                <a:solidFill>
                  <a:srgbClr val="FF0000"/>
                </a:solidFill>
              </a:rPr>
              <a:t>Repredre le souffle </a:t>
            </a:r>
          </a:p>
          <a:p>
            <a:pPr>
              <a:spcBef>
                <a:spcPts val="850"/>
              </a:spcBef>
            </a:pPr>
            <a:r>
              <a:rPr lang="fr-FR" sz="1800" noProof="1">
                <a:solidFill>
                  <a:srgbClr val="FF0000"/>
                </a:solidFill>
              </a:rPr>
              <a:t> </a:t>
            </a:r>
            <a:r>
              <a:rPr lang="fr-FR" sz="1800" noProof="1"/>
              <a:t>c’est de bien respirer. l’oxygène de l’air inspiré parvient au niveau des alvéoles des bronches puis est transporté dans le sang pour parvenir dans le muscle</a:t>
            </a:r>
            <a:r>
              <a:rPr lang="fr-FR" sz="1800" noProof="1">
                <a:solidFill>
                  <a:schemeClr val="accent1"/>
                </a:solidFill>
              </a:rPr>
              <a:t>.</a:t>
            </a:r>
          </a:p>
          <a:p>
            <a:pPr>
              <a:spcBef>
                <a:spcPts val="850"/>
              </a:spcBef>
            </a:pPr>
            <a:r>
              <a:rPr lang="fr-FR" sz="1800" noProof="1">
                <a:solidFill>
                  <a:schemeClr val="tx1"/>
                </a:solidFill>
              </a:rPr>
              <a:t> </a:t>
            </a:r>
            <a:r>
              <a:rPr lang="fr-FR" sz="1800" noProof="1">
                <a:solidFill>
                  <a:schemeClr val="accent1"/>
                </a:solidFill>
              </a:rPr>
              <a:t>mais trois situations peuvent diminuer la présence de  oxygène au niveau  du muscle: </a:t>
            </a:r>
            <a:r>
              <a:rPr lang="fr-FR" sz="1800" noProof="1">
                <a:solidFill>
                  <a:schemeClr val="tx1"/>
                </a:solidFill>
              </a:rPr>
              <a:t>L’asthme d’effort</a:t>
            </a:r>
          </a:p>
          <a:p>
            <a:pPr>
              <a:spcBef>
                <a:spcPts val="850"/>
              </a:spcBef>
            </a:pPr>
            <a:r>
              <a:rPr lang="fr-FR" sz="1800" noProof="1">
                <a:solidFill>
                  <a:schemeClr val="tx1"/>
                </a:solidFill>
              </a:rPr>
              <a:t> carence en Fer </a:t>
            </a:r>
          </a:p>
          <a:p>
            <a:pPr>
              <a:spcBef>
                <a:spcPts val="850"/>
              </a:spcBef>
            </a:pPr>
            <a:r>
              <a:rPr lang="fr-FR" sz="1800" noProof="1">
                <a:solidFill>
                  <a:schemeClr val="tx1"/>
                </a:solidFill>
              </a:rPr>
              <a:t>qualité de larespiration 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texte 26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8" name="Espace réservé du texte 27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0" name="Espace réservé du texte 39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1" name="Espace réservé du texte 40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0050713"/>
      </p:ext>
    </p:extLst>
  </p:cSld>
  <p:clrMapOvr>
    <a:masterClrMapping/>
  </p:clrMapOvr>
</p:sld>
</file>

<file path=ppt/theme/theme1.xml><?xml version="1.0" encoding="utf-8"?>
<a:theme xmlns:a="http://schemas.openxmlformats.org/drawingml/2006/main" name="Prospectus étudiant 8,5x11">
  <a:themeElements>
    <a:clrScheme name="Student Flyer Blue">
      <a:dk1>
        <a:sysClr val="windowText" lastClr="000000"/>
      </a:dk1>
      <a:lt1>
        <a:sysClr val="window" lastClr="FFFFFF"/>
      </a:lt1>
      <a:dk2>
        <a:srgbClr val="111111"/>
      </a:dk2>
      <a:lt2>
        <a:srgbClr val="B2B2B2"/>
      </a:lt2>
      <a:accent1>
        <a:srgbClr val="0070C0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Impact">
      <a:majorFont>
        <a:latin typeface="Impact"/>
        <a:ea typeface=""/>
        <a:cs typeface=""/>
      </a:majorFont>
      <a:minorFont>
        <a:latin typeface="Impac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udent_Flyer_Blue_TP103896073" id="{9D09E4E3-1F4F-465A-8C28-1449B487B1DE}" vid="{AFE2A8BC-2394-4825-837C-EEABA323694F}"/>
    </a:ext>
  </a:extLst>
</a:theme>
</file>

<file path=ppt/theme/theme2.xml><?xml version="1.0" encoding="utf-8"?>
<a:theme xmlns:a="http://schemas.openxmlformats.org/drawingml/2006/main" name="Office Theme">
  <a:themeElements>
    <a:clrScheme name="Student Flyer Blue">
      <a:dk1>
        <a:sysClr val="windowText" lastClr="000000"/>
      </a:dk1>
      <a:lt1>
        <a:sysClr val="window" lastClr="FFFFFF"/>
      </a:lt1>
      <a:dk2>
        <a:srgbClr val="111111"/>
      </a:dk2>
      <a:lt2>
        <a:srgbClr val="B2B2B2"/>
      </a:lt2>
      <a:accent1>
        <a:srgbClr val="0070C0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Impact-Calibri">
      <a:majorFont>
        <a:latin typeface="Impac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tudent Flyer Blue">
      <a:dk1>
        <a:sysClr val="windowText" lastClr="000000"/>
      </a:dk1>
      <a:lt1>
        <a:sysClr val="window" lastClr="FFFFFF"/>
      </a:lt1>
      <a:dk2>
        <a:srgbClr val="111111"/>
      </a:dk2>
      <a:lt2>
        <a:srgbClr val="B2B2B2"/>
      </a:lt2>
      <a:accent1>
        <a:srgbClr val="0070C0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Impact-Calibri">
      <a:majorFont>
        <a:latin typeface="Impac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4EAC694-BF20-4B7B-8617-712E6B95780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Prospectus pour étudiants (modèle gras noir et bleu)</Template>
  <TotalTime>0</TotalTime>
  <Words>191</Words>
  <Application>Microsoft Office PowerPoint</Application>
  <PresentationFormat>Personnalisé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Impact</vt:lpstr>
      <vt:lpstr>Prospectus étudiant 8,5x11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2017-05-04T21:27:59Z</dcterms:created>
  <dcterms:modified xsi:type="dcterms:W3CDTF">2017-05-04T22:45:53Z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TC038960749991</vt:lpwstr>
  </property>
</Properties>
</file>