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726" r:id="rId2"/>
    <p:sldMasterId id="2147483763" r:id="rId3"/>
    <p:sldMasterId id="2147483770" r:id="rId4"/>
  </p:sldMasterIdLst>
  <p:notesMasterIdLst>
    <p:notesMasterId r:id="rId26"/>
  </p:notesMasterIdLst>
  <p:sldIdLst>
    <p:sldId id="469" r:id="rId5"/>
    <p:sldId id="506" r:id="rId6"/>
    <p:sldId id="473" r:id="rId7"/>
    <p:sldId id="472" r:id="rId8"/>
    <p:sldId id="493" r:id="rId9"/>
    <p:sldId id="467" r:id="rId10"/>
    <p:sldId id="497" r:id="rId11"/>
    <p:sldId id="326" r:id="rId12"/>
    <p:sldId id="494" r:id="rId13"/>
    <p:sldId id="266" r:id="rId14"/>
    <p:sldId id="484" r:id="rId15"/>
    <p:sldId id="508" r:id="rId16"/>
    <p:sldId id="476" r:id="rId17"/>
    <p:sldId id="475" r:id="rId18"/>
    <p:sldId id="500" r:id="rId19"/>
    <p:sldId id="509" r:id="rId20"/>
    <p:sldId id="505" r:id="rId21"/>
    <p:sldId id="507" r:id="rId22"/>
    <p:sldId id="502" r:id="rId23"/>
    <p:sldId id="504" r:id="rId24"/>
    <p:sldId id="294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011"/>
    <a:srgbClr val="FFFFFF"/>
    <a:srgbClr val="0000FF"/>
    <a:srgbClr val="3895DD"/>
    <a:srgbClr val="C0DF8F"/>
    <a:srgbClr val="6EA90F"/>
    <a:srgbClr val="97C84A"/>
    <a:srgbClr val="7F7F7F"/>
    <a:srgbClr val="5CB759"/>
    <a:srgbClr val="7AB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1" autoAdjust="0"/>
    <p:restoredTop sz="94072" autoAdjust="0"/>
  </p:normalViewPr>
  <p:slideViewPr>
    <p:cSldViewPr snapToGrid="0">
      <p:cViewPr varScale="1">
        <p:scale>
          <a:sx n="86" d="100"/>
          <a:sy n="86" d="100"/>
        </p:scale>
        <p:origin x="83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6966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46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30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41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499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85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79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515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515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55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7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75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38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76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43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70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76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1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7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9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3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C7B6-133D-4A40-BB3F-85B57F737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6C1F-1CF7-4C83-A7D9-B23D0A4E4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88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478617" y="1228707"/>
            <a:ext cx="8215370" cy="30503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76"/>
              </a:spcBef>
              <a:buClr>
                <a:srgbClr val="505050"/>
              </a:buClr>
              <a:buFont typeface="Calibri"/>
              <a:buNone/>
              <a:defRPr sz="288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1480" marR="0" indent="0" algn="ctr" rtl="0">
              <a:spcBef>
                <a:spcPts val="504"/>
              </a:spcBef>
              <a:buClr>
                <a:srgbClr val="888888"/>
              </a:buClr>
              <a:buFont typeface="Calibri"/>
              <a:buNone/>
              <a:defRPr sz="252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indent="0" algn="ctr" rtl="0">
              <a:spcBef>
                <a:spcPts val="432"/>
              </a:spcBef>
              <a:buClr>
                <a:srgbClr val="888888"/>
              </a:buClr>
              <a:buFont typeface="Calibri"/>
              <a:buNone/>
              <a:defRPr sz="216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444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592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888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8036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9184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502" y="482192"/>
            <a:ext cx="8229600" cy="585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520" b="1">
                <a:solidFill>
                  <a:srgbClr val="7DC3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03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2" y="445025"/>
            <a:ext cx="8520599" cy="57262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2" y="1152476"/>
            <a:ext cx="8520599" cy="341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171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15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135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5707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86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7276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635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1900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684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1680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‹N°›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‹N°›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27C3C7B6-133D-4A40-BB3F-85B57F7375E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/>
              <a:t>5/2/2017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60ED6C1F-1CF7-4C83-A7D9-B23D0A4E465A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/>
              <a:t>‹N°›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1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40" r:id="rId13"/>
  </p:sldLayoutIdLst>
  <p:txStyles>
    <p:titleStyle>
      <a:lvl1pPr algn="ctr" defTabSz="822960" rtl="0" eaLnBrk="1" latinLnBrk="0" hangingPunct="1">
        <a:spcBef>
          <a:spcPct val="0"/>
        </a:spcBef>
        <a:buNone/>
        <a:defRPr sz="3240" b="0" kern="1200">
          <a:solidFill>
            <a:srgbClr val="00B0F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 sz="1300"/>
          </a:p>
        </p:txBody>
      </p:sp>
    </p:spTree>
    <p:extLst>
      <p:ext uri="{BB962C8B-B14F-4D97-AF65-F5344CB8AC3E}">
        <p14:creationId xmlns:p14="http://schemas.microsoft.com/office/powerpoint/2010/main" val="3168231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3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‹N°›</a:t>
            </a:fld>
            <a:endParaRPr lang="en" sz="1300"/>
          </a:p>
        </p:txBody>
      </p:sp>
    </p:spTree>
    <p:extLst>
      <p:ext uri="{BB962C8B-B14F-4D97-AF65-F5344CB8AC3E}">
        <p14:creationId xmlns:p14="http://schemas.microsoft.com/office/powerpoint/2010/main" val="17150931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g"/><Relationship Id="rId5" Type="http://schemas.openxmlformats.org/officeDocument/2006/relationships/hyperlink" Target="https://www.regafi.fr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40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322072" y="2890885"/>
            <a:ext cx="6805647" cy="1518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LE</a:t>
            </a:r>
            <a:r>
              <a:rPr lang="fr-FR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ADER MONDIAL</a:t>
            </a:r>
            <a:endParaRPr lang="en" sz="3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 RESEAUX DE TRADING SOCIAUX</a:t>
            </a:r>
          </a:p>
          <a:p>
            <a:pPr lvl="0" algn="ctr">
              <a:spcBef>
                <a:spcPts val="0"/>
              </a:spcBef>
              <a:buNone/>
            </a:pPr>
            <a:endParaRPr lang="en" sz="3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9" y="1006190"/>
            <a:ext cx="3805500" cy="119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4060950" y="2489344"/>
            <a:ext cx="1022100" cy="0"/>
          </a:xfrm>
          <a:prstGeom prst="straightConnector1">
            <a:avLst/>
          </a:prstGeom>
          <a:noFill/>
          <a:ln w="28575" cap="flat" cmpd="sng">
            <a:solidFill>
              <a:srgbClr val="BADBA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7001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388" y="2285999"/>
            <a:ext cx="1699225" cy="4235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>
            <a:cxnSpLocks/>
          </p:cNvCxnSpPr>
          <p:nvPr/>
        </p:nvCxnSpPr>
        <p:spPr>
          <a:xfrm>
            <a:off x="2963832" y="2146860"/>
            <a:ext cx="462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>
            <a:cxnSpLocks/>
          </p:cNvCxnSpPr>
          <p:nvPr/>
        </p:nvCxnSpPr>
        <p:spPr>
          <a:xfrm flipH="1">
            <a:off x="5661212" y="2146860"/>
            <a:ext cx="536459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6197670" y="1721311"/>
            <a:ext cx="16826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b="1" dirty="0">
                <a:solidFill>
                  <a:srgbClr val="7777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TRADER</a:t>
            </a:r>
            <a:endParaRPr lang="en" b="1" dirty="0">
              <a:solidFill>
                <a:srgbClr val="77777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2" name="Shape 142"/>
          <p:cNvCxnSpPr>
            <a:cxnSpLocks/>
          </p:cNvCxnSpPr>
          <p:nvPr/>
        </p:nvCxnSpPr>
        <p:spPr>
          <a:xfrm>
            <a:off x="6197670" y="2146860"/>
            <a:ext cx="1682699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3685389" y="1721312"/>
            <a:ext cx="1715700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b="1" dirty="0">
                <a:solidFill>
                  <a:srgbClr val="7777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TRADING SOCIAL</a:t>
            </a:r>
          </a:p>
        </p:txBody>
      </p:sp>
      <p:cxnSp>
        <p:nvCxnSpPr>
          <p:cNvPr id="144" name="Shape 144"/>
          <p:cNvCxnSpPr>
            <a:cxnSpLocks/>
          </p:cNvCxnSpPr>
          <p:nvPr/>
        </p:nvCxnSpPr>
        <p:spPr>
          <a:xfrm>
            <a:off x="3668914" y="2148735"/>
            <a:ext cx="171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1213573" y="1721311"/>
            <a:ext cx="16826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7777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INVESTIR</a:t>
            </a:r>
          </a:p>
        </p:txBody>
      </p:sp>
      <p:cxnSp>
        <p:nvCxnSpPr>
          <p:cNvPr id="146" name="Shape 146"/>
          <p:cNvCxnSpPr>
            <a:cxnSpLocks/>
          </p:cNvCxnSpPr>
          <p:nvPr/>
        </p:nvCxnSpPr>
        <p:spPr>
          <a:xfrm>
            <a:off x="1281133" y="2146860"/>
            <a:ext cx="1682699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41"/>
          <p:cNvSpPr txBox="1"/>
          <p:nvPr/>
        </p:nvSpPr>
        <p:spPr>
          <a:xfrm>
            <a:off x="6197670" y="2208086"/>
            <a:ext cx="16826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7777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Professionnels</a:t>
            </a:r>
          </a:p>
        </p:txBody>
      </p:sp>
      <p:sp>
        <p:nvSpPr>
          <p:cNvPr id="16" name="Shape 145"/>
          <p:cNvSpPr txBox="1"/>
          <p:nvPr/>
        </p:nvSpPr>
        <p:spPr>
          <a:xfrm>
            <a:off x="1213573" y="2212053"/>
            <a:ext cx="16826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7777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Investisseurs</a:t>
            </a:r>
          </a:p>
        </p:txBody>
      </p:sp>
      <p:sp>
        <p:nvSpPr>
          <p:cNvPr id="2" name="Ellipse 1"/>
          <p:cNvSpPr/>
          <p:nvPr/>
        </p:nvSpPr>
        <p:spPr>
          <a:xfrm>
            <a:off x="1272255" y="1469865"/>
            <a:ext cx="1551982" cy="146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PRINCIPE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702" y="3657795"/>
            <a:ext cx="1156528" cy="1151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9225" r="4759"/>
          <a:stretch/>
        </p:blipFill>
        <p:spPr>
          <a:xfrm>
            <a:off x="1392603" y="3657795"/>
            <a:ext cx="1324733" cy="115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8128" y="0"/>
            <a:ext cx="898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F7F7F"/>
                </a:solidFill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Choisissez Vos Traders Parmi Des Milliers de Profils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28" y="516296"/>
            <a:ext cx="6316631" cy="3676844"/>
          </a:xfrm>
          <a:prstGeom prst="rect">
            <a:avLst/>
          </a:prstGeom>
          <a:ln w="28575">
            <a:solidFill>
              <a:srgbClr val="7CC01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94248" y="869427"/>
            <a:ext cx="1830094" cy="738664"/>
          </a:xfrm>
          <a:prstGeom prst="rect">
            <a:avLst/>
          </a:prstGeom>
          <a:ln>
            <a:solidFill>
              <a:srgbClr val="7CC01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Moteur de recherche puissant (nationalité, gains, marché, …)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4248" y="2209390"/>
            <a:ext cx="1830094" cy="523220"/>
          </a:xfrm>
          <a:prstGeom prst="rect">
            <a:avLst/>
          </a:prstGeom>
          <a:ln>
            <a:solidFill>
              <a:srgbClr val="7CC01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Possibilité de copier n’importe quel trader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94248" y="3311067"/>
            <a:ext cx="1830493" cy="523220"/>
          </a:xfrm>
          <a:prstGeom prst="rect">
            <a:avLst/>
          </a:prstGeom>
          <a:ln>
            <a:solidFill>
              <a:srgbClr val="7CC01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Aperçu de la prise de risque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387" y="4344721"/>
            <a:ext cx="4497696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C00000"/>
                </a:solidFill>
                <a:latin typeface="Open Sans"/>
              </a:rPr>
              <a:t>Profitez des connaissances des traders sans </a:t>
            </a:r>
            <a:r>
              <a:rPr lang="fr-FR" sz="1200" b="1" dirty="0">
                <a:solidFill>
                  <a:srgbClr val="C00000"/>
                </a:solidFill>
                <a:latin typeface="Open Sans"/>
              </a:rPr>
              <a:t>être vous-même un </a:t>
            </a:r>
            <a:r>
              <a:rPr lang="fr-FR" sz="1200" b="1" dirty="0">
                <a:solidFill>
                  <a:srgbClr val="C00000"/>
                </a:solidFill>
                <a:latin typeface="Open Sans"/>
              </a:rPr>
              <a:t>expert !</a:t>
            </a:r>
          </a:p>
        </p:txBody>
      </p:sp>
    </p:spTree>
    <p:extLst>
      <p:ext uri="{BB962C8B-B14F-4D97-AF65-F5344CB8AC3E}">
        <p14:creationId xmlns:p14="http://schemas.microsoft.com/office/powerpoint/2010/main" val="209601913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6" y="98156"/>
            <a:ext cx="3805500" cy="11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38648" y="3531298"/>
            <a:ext cx="2336564" cy="1400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1000" b="1" dirty="0">
                <a:solidFill>
                  <a:schemeClr val="bg1"/>
                </a:solidFill>
                <a:latin typeface="Open Sans" panose="020B0606030504020204"/>
              </a:rPr>
              <a:t>Présentation Des Traders à Copier </a:t>
            </a:r>
          </a:p>
          <a:p>
            <a:pPr algn="ctr">
              <a:lnSpc>
                <a:spcPct val="150000"/>
              </a:lnSpc>
            </a:pPr>
            <a:r>
              <a:rPr lang="fr-FR" sz="1000" b="1" dirty="0">
                <a:solidFill>
                  <a:schemeClr val="bg1"/>
                </a:solidFill>
                <a:latin typeface="Open Sans" panose="020B0606030504020204"/>
              </a:rPr>
              <a:t>Leurs Statistiques et Profils </a:t>
            </a:r>
          </a:p>
          <a:p>
            <a:pPr algn="ctr">
              <a:lnSpc>
                <a:spcPct val="150000"/>
              </a:lnSpc>
            </a:pPr>
            <a:r>
              <a:rPr lang="fr-FR" sz="1000" b="1" dirty="0">
                <a:solidFill>
                  <a:schemeClr val="bg1"/>
                </a:solidFill>
                <a:latin typeface="Open Sans" panose="020B0606030504020204"/>
              </a:rPr>
              <a:t>Conseils Stratégiques</a:t>
            </a:r>
          </a:p>
          <a:p>
            <a:pPr algn="ctr">
              <a:lnSpc>
                <a:spcPct val="150000"/>
              </a:lnSpc>
            </a:pPr>
            <a:r>
              <a:rPr lang="fr-FR" sz="1000" b="1" dirty="0">
                <a:solidFill>
                  <a:schemeClr val="bg1"/>
                </a:solidFill>
                <a:latin typeface="Open Sans" panose="020B0606030504020204"/>
              </a:rPr>
              <a:t>Simulation de Gain</a:t>
            </a:r>
          </a:p>
          <a:p>
            <a:pPr algn="ctr">
              <a:lnSpc>
                <a:spcPct val="150000"/>
              </a:lnSpc>
            </a:pPr>
            <a:r>
              <a:rPr lang="fr-FR" sz="1000" b="1" dirty="0">
                <a:solidFill>
                  <a:schemeClr val="bg1"/>
                </a:solidFill>
                <a:latin typeface="Open Sans" panose="020B0606030504020204"/>
              </a:rPr>
              <a:t>Bonus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295" y="3374686"/>
            <a:ext cx="4988858" cy="457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3976" y="1564198"/>
            <a:ext cx="28560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4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NOTRE </a:t>
            </a:r>
          </a:p>
          <a:p>
            <a:pPr lvl="0" algn="ctr"/>
            <a:r>
              <a:rPr lang="fr-FR" sz="4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STRATÉGIE</a:t>
            </a:r>
            <a:endParaRPr lang="en" sz="40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901" y="1537041"/>
            <a:ext cx="2786113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6811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7" y="696787"/>
            <a:ext cx="7907905" cy="4212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0" y="323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PRÉSENTATION D’« AMSTONE »</a:t>
            </a:r>
            <a:endParaRPr lang="fr-FR" sz="3200" b="1" dirty="0">
              <a:solidFill>
                <a:srgbClr val="7F7F7F"/>
              </a:solidFill>
              <a:latin typeface="Open Sans" panose="020B060603050402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00089" y="1504871"/>
            <a:ext cx="1636851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900" dirty="0"/>
              <a:t>Pause de la copie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900" dirty="0"/>
              <a:t>Retrait / ajout de fond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900" dirty="0"/>
              <a:t>Contrôle absolu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4570" b="25556"/>
          <a:stretch/>
        </p:blipFill>
        <p:spPr>
          <a:xfrm>
            <a:off x="7716244" y="4257162"/>
            <a:ext cx="1065202" cy="531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64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SES STATISTIQUES EN 2016</a:t>
            </a:r>
            <a:endParaRPr lang="fr-FR" sz="3200" b="1" dirty="0">
              <a:solidFill>
                <a:srgbClr val="7F7F7F"/>
              </a:solidFill>
              <a:latin typeface="Open Sans" panose="020B060603050402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25969"/>
            <a:ext cx="7925487" cy="4139543"/>
          </a:xfrm>
          <a:prstGeom prst="rect">
            <a:avLst/>
          </a:prstGeom>
          <a:ln w="12700"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7391743" y="3234890"/>
            <a:ext cx="125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10.30% d’intérêts depuis début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9268" y="3516682"/>
            <a:ext cx="638175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91" y="720201"/>
            <a:ext cx="7923680" cy="42152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133665" y="3771997"/>
            <a:ext cx="531159" cy="395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734347" y="3492906"/>
            <a:ext cx="1095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97.83% d’intérêts depuis mai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STATISTIQUES EN 2016 DE « JOFXPRO »</a:t>
            </a:r>
            <a:endParaRPr lang="fr-FR" sz="3200" b="1" dirty="0">
              <a:solidFill>
                <a:srgbClr val="7F7F7F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79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5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82481"/>
              </p:ext>
            </p:extLst>
          </p:nvPr>
        </p:nvGraphicFramePr>
        <p:xfrm>
          <a:off x="178326" y="656874"/>
          <a:ext cx="4669364" cy="4276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5376">
                  <a:extLst>
                    <a:ext uri="{9D8B030D-6E8A-4147-A177-3AD203B41FA5}">
                      <a16:colId xmlns:a16="http://schemas.microsoft.com/office/drawing/2014/main" xmlns="" val="1550007766"/>
                    </a:ext>
                  </a:extLst>
                </a:gridCol>
                <a:gridCol w="1157932">
                  <a:extLst>
                    <a:ext uri="{9D8B030D-6E8A-4147-A177-3AD203B41FA5}">
                      <a16:colId xmlns:a16="http://schemas.microsoft.com/office/drawing/2014/main" xmlns="" val="1568463822"/>
                    </a:ext>
                  </a:extLst>
                </a:gridCol>
                <a:gridCol w="1061863">
                  <a:extLst>
                    <a:ext uri="{9D8B030D-6E8A-4147-A177-3AD203B41FA5}">
                      <a16:colId xmlns:a16="http://schemas.microsoft.com/office/drawing/2014/main" xmlns="" val="4260520118"/>
                    </a:ext>
                  </a:extLst>
                </a:gridCol>
                <a:gridCol w="1284193">
                  <a:extLst>
                    <a:ext uri="{9D8B030D-6E8A-4147-A177-3AD203B41FA5}">
                      <a16:colId xmlns:a16="http://schemas.microsoft.com/office/drawing/2014/main" xmlns="" val="3037023026"/>
                    </a:ext>
                  </a:extLst>
                </a:gridCol>
              </a:tblGrid>
              <a:tr h="6185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6B61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03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Trader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Amstone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FranceReal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Estate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Jofxpro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236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% en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463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Profil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Sécurité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Modéré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Modéré/Agressif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813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Prise de risque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9561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% à investir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70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Investissement personnel conseillé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2500$ </a:t>
                      </a:r>
                    </a:p>
                    <a:p>
                      <a:pPr algn="ctr"/>
                      <a:r>
                        <a:rPr lang="fr-FR" sz="1100" dirty="0"/>
                        <a:t>+ 1000$ (bonus de bienvenue)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088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Somme à investir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2275$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525$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685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Avantages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Joue la sécurité, </a:t>
                      </a:r>
                      <a:r>
                        <a:rPr lang="fr-FR" sz="1000" dirty="0" smtClean="0"/>
                        <a:t>gains réguliers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Stratégie long terme, solide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Prend plus de risque, </a:t>
                      </a:r>
                      <a:r>
                        <a:rPr lang="fr-FR" sz="1000" dirty="0" smtClean="0"/>
                        <a:t>gains </a:t>
                      </a:r>
                      <a:r>
                        <a:rPr lang="fr-FR" sz="1000" dirty="0"/>
                        <a:t>plus </a:t>
                      </a:r>
                      <a:r>
                        <a:rPr lang="fr-FR" sz="1000" dirty="0" smtClean="0"/>
                        <a:t>conséquents </a:t>
                      </a:r>
                      <a:r>
                        <a:rPr lang="fr-FR" sz="1000" dirty="0"/>
                        <a:t>risque de perte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11035481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10442" t="7959" r="12839" b="22686"/>
          <a:stretch/>
        </p:blipFill>
        <p:spPr>
          <a:xfrm>
            <a:off x="1712613" y="720566"/>
            <a:ext cx="430306" cy="4101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700" y="720566"/>
            <a:ext cx="432747" cy="4327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84965" y="741512"/>
            <a:ext cx="1649221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900" b="1" dirty="0"/>
              <a:t>CONSEIL STRATÉGIQUE</a:t>
            </a:r>
          </a:p>
          <a:p>
            <a:pPr algn="ctr"/>
            <a:endParaRPr lang="fr-FR" sz="400" dirty="0"/>
          </a:p>
          <a:p>
            <a:pPr algn="ctr">
              <a:lnSpc>
                <a:spcPct val="150000"/>
              </a:lnSpc>
            </a:pPr>
            <a:r>
              <a:rPr lang="fr-FR" sz="900" dirty="0"/>
              <a:t>Investir </a:t>
            </a:r>
            <a:r>
              <a:rPr lang="fr-FR" sz="900" dirty="0">
                <a:solidFill>
                  <a:srgbClr val="C00000"/>
                </a:solidFill>
              </a:rPr>
              <a:t>500$</a:t>
            </a:r>
            <a:r>
              <a:rPr lang="fr-FR" sz="900" dirty="0"/>
              <a:t> par mois</a:t>
            </a:r>
          </a:p>
          <a:p>
            <a:pPr algn="ctr">
              <a:lnSpc>
                <a:spcPct val="150000"/>
              </a:lnSpc>
            </a:pPr>
            <a:r>
              <a:rPr lang="fr-FR" sz="900" dirty="0"/>
              <a:t>Répartition adéquate entre les traders</a:t>
            </a:r>
          </a:p>
          <a:p>
            <a:pPr algn="ctr">
              <a:lnSpc>
                <a:spcPct val="150000"/>
              </a:lnSpc>
            </a:pPr>
            <a:r>
              <a:rPr lang="fr-FR" sz="900" dirty="0"/>
              <a:t>Laisser fructifier son argent</a:t>
            </a:r>
          </a:p>
          <a:p>
            <a:pPr algn="ctr">
              <a:lnSpc>
                <a:spcPct val="150000"/>
              </a:lnSpc>
            </a:pPr>
            <a:r>
              <a:rPr lang="fr-FR" sz="900" dirty="0"/>
              <a:t>= Gains automatisés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44932" y="2519574"/>
            <a:ext cx="3589254" cy="2215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SIMULATION DE GAINS SUR UNE ANNÉE</a:t>
            </a:r>
          </a:p>
          <a:p>
            <a:pPr algn="ctr"/>
            <a:endParaRPr lang="fr-FR" sz="1000" dirty="0"/>
          </a:p>
          <a:p>
            <a:pPr algn="ctr">
              <a:lnSpc>
                <a:spcPct val="150000"/>
              </a:lnSpc>
            </a:pPr>
            <a:r>
              <a:rPr lang="fr-FR" sz="800" dirty="0"/>
              <a:t>Investissement : </a:t>
            </a:r>
            <a:r>
              <a:rPr lang="fr-FR" sz="800" dirty="0">
                <a:solidFill>
                  <a:srgbClr val="C00000"/>
                </a:solidFill>
              </a:rPr>
              <a:t>2500$ </a:t>
            </a:r>
            <a:r>
              <a:rPr lang="fr-FR" sz="800" dirty="0"/>
              <a:t>+ </a:t>
            </a:r>
            <a:r>
              <a:rPr lang="fr-FR" sz="800" dirty="0">
                <a:solidFill>
                  <a:srgbClr val="3895DD"/>
                </a:solidFill>
              </a:rPr>
              <a:t>1000$ (Bonus)</a:t>
            </a:r>
          </a:p>
          <a:p>
            <a:pPr algn="ctr">
              <a:lnSpc>
                <a:spcPct val="150000"/>
              </a:lnSpc>
            </a:pPr>
            <a:r>
              <a:rPr lang="fr-FR" sz="800" dirty="0"/>
              <a:t>Investissement mensuel : 500$ x 12 : </a:t>
            </a:r>
            <a:r>
              <a:rPr lang="fr-FR" sz="800" dirty="0">
                <a:solidFill>
                  <a:srgbClr val="C00000"/>
                </a:solidFill>
              </a:rPr>
              <a:t>6000$</a:t>
            </a:r>
          </a:p>
          <a:p>
            <a:pPr algn="ctr">
              <a:lnSpc>
                <a:spcPct val="150000"/>
              </a:lnSpc>
            </a:pPr>
            <a:r>
              <a:rPr lang="fr-FR" sz="800" dirty="0"/>
              <a:t>Total investit : </a:t>
            </a:r>
            <a:r>
              <a:rPr lang="fr-FR" sz="800" dirty="0">
                <a:solidFill>
                  <a:srgbClr val="C00000"/>
                </a:solidFill>
              </a:rPr>
              <a:t>8500$ </a:t>
            </a:r>
            <a:r>
              <a:rPr lang="fr-FR" sz="800" dirty="0"/>
              <a:t>+ </a:t>
            </a:r>
            <a:r>
              <a:rPr lang="fr-FR" sz="800" dirty="0">
                <a:solidFill>
                  <a:srgbClr val="3895DD"/>
                </a:solidFill>
              </a:rPr>
              <a:t>1000$ </a:t>
            </a:r>
            <a:r>
              <a:rPr lang="fr-FR" sz="800" dirty="0"/>
              <a:t>(9000$)</a:t>
            </a:r>
          </a:p>
          <a:p>
            <a:pPr algn="ctr">
              <a:lnSpc>
                <a:spcPct val="150000"/>
              </a:lnSpc>
            </a:pPr>
            <a:r>
              <a:rPr lang="fr-FR" sz="800" dirty="0" err="1"/>
              <a:t>Amstone</a:t>
            </a:r>
            <a:r>
              <a:rPr lang="fr-FR" sz="800" dirty="0"/>
              <a:t> : </a:t>
            </a:r>
            <a:r>
              <a:rPr lang="fr-FR" sz="800" dirty="0">
                <a:solidFill>
                  <a:srgbClr val="C00000"/>
                </a:solidFill>
              </a:rPr>
              <a:t>6300$ </a:t>
            </a:r>
            <a:r>
              <a:rPr lang="fr-FR" sz="800" dirty="0"/>
              <a:t>(12%) </a:t>
            </a:r>
            <a:r>
              <a:rPr lang="fr-FR" sz="800" dirty="0">
                <a:solidFill>
                  <a:schemeClr val="tx1"/>
                </a:solidFill>
              </a:rPr>
              <a:t>(</a:t>
            </a:r>
            <a:r>
              <a:rPr lang="fr-FR" sz="800" dirty="0">
                <a:solidFill>
                  <a:srgbClr val="7CC011"/>
                </a:solidFill>
              </a:rPr>
              <a:t>+ 756$ </a:t>
            </a:r>
            <a:r>
              <a:rPr lang="fr-FR" sz="800" dirty="0"/>
              <a:t>de gain)</a:t>
            </a:r>
          </a:p>
          <a:p>
            <a:pPr algn="ctr">
              <a:lnSpc>
                <a:spcPct val="150000"/>
              </a:lnSpc>
            </a:pPr>
            <a:r>
              <a:rPr lang="fr-FR" sz="800" dirty="0" err="1"/>
              <a:t>Jofxpro</a:t>
            </a:r>
            <a:r>
              <a:rPr lang="fr-FR" sz="800" dirty="0"/>
              <a:t> : </a:t>
            </a:r>
            <a:r>
              <a:rPr lang="fr-FR" sz="800" dirty="0">
                <a:solidFill>
                  <a:srgbClr val="C00000"/>
                </a:solidFill>
              </a:rPr>
              <a:t>3700$ </a:t>
            </a:r>
            <a:r>
              <a:rPr lang="fr-FR" sz="800" dirty="0"/>
              <a:t>(115%) </a:t>
            </a:r>
            <a:r>
              <a:rPr lang="fr-FR" sz="800" dirty="0">
                <a:solidFill>
                  <a:schemeClr val="tx1"/>
                </a:solidFill>
              </a:rPr>
              <a:t>(</a:t>
            </a:r>
            <a:r>
              <a:rPr lang="fr-FR" sz="800" dirty="0">
                <a:solidFill>
                  <a:srgbClr val="7CC011"/>
                </a:solidFill>
              </a:rPr>
              <a:t>+ 4255$ </a:t>
            </a:r>
            <a:r>
              <a:rPr lang="fr-FR" sz="800" dirty="0"/>
              <a:t>de gain)</a:t>
            </a:r>
          </a:p>
          <a:p>
            <a:pPr algn="ctr">
              <a:lnSpc>
                <a:spcPct val="150000"/>
              </a:lnSpc>
            </a:pPr>
            <a:r>
              <a:rPr lang="fr-FR" sz="800" dirty="0" err="1"/>
              <a:t>FranceRealEstate</a:t>
            </a:r>
            <a:r>
              <a:rPr lang="fr-FR" sz="800" dirty="0"/>
              <a:t> : </a:t>
            </a:r>
          </a:p>
          <a:p>
            <a:pPr algn="ctr">
              <a:lnSpc>
                <a:spcPct val="150000"/>
              </a:lnSpc>
            </a:pPr>
            <a:r>
              <a:rPr lang="fr-FR" sz="800" b="1" dirty="0" smtClean="0">
                <a:solidFill>
                  <a:schemeClr val="accent1">
                    <a:lumMod val="75000"/>
                  </a:schemeClr>
                </a:solidFill>
              </a:rPr>
              <a:t>Gains </a:t>
            </a:r>
            <a:r>
              <a:rPr lang="fr-FR" sz="800" b="1" dirty="0">
                <a:solidFill>
                  <a:schemeClr val="accent1">
                    <a:lumMod val="75000"/>
                  </a:schemeClr>
                </a:solidFill>
              </a:rPr>
              <a:t>totaux </a:t>
            </a:r>
            <a:r>
              <a:rPr lang="fr-FR" sz="800" b="1" dirty="0" smtClean="0">
                <a:solidFill>
                  <a:schemeClr val="accent1">
                    <a:lumMod val="75000"/>
                  </a:schemeClr>
                </a:solidFill>
              </a:rPr>
              <a:t>estimés </a:t>
            </a:r>
            <a:r>
              <a:rPr lang="fr-FR" sz="800" b="1" dirty="0">
                <a:solidFill>
                  <a:schemeClr val="accent1">
                    <a:lumMod val="75000"/>
                  </a:schemeClr>
                </a:solidFill>
              </a:rPr>
              <a:t>sur l’année : 5011$</a:t>
            </a:r>
          </a:p>
          <a:p>
            <a:pPr algn="ctr"/>
            <a:endParaRPr lang="fr-FR" sz="800" dirty="0"/>
          </a:p>
          <a:p>
            <a:pPr algn="ctr"/>
            <a:r>
              <a:rPr lang="fr-FR" sz="800" dirty="0"/>
              <a:t> </a:t>
            </a:r>
            <a:r>
              <a:rPr lang="fr-FR" sz="800" b="1" dirty="0"/>
              <a:t>Equivalent à 3 mois de salaire « sans effort 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7F7F7F"/>
                </a:solidFill>
                <a:latin typeface="Open Sans"/>
              </a:rPr>
              <a:t>Présentation détaillé de la stratégie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44932" y="656874"/>
            <a:ext cx="164922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900" b="1" dirty="0"/>
              <a:t>LES BONUS</a:t>
            </a:r>
          </a:p>
          <a:p>
            <a:pPr algn="ctr"/>
            <a:endParaRPr lang="fr-FR" sz="400" dirty="0"/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rgbClr val="3895DD"/>
                </a:solidFill>
              </a:rPr>
              <a:t>300$ à 999$ </a:t>
            </a:r>
            <a:r>
              <a:rPr lang="fr-FR" sz="900" dirty="0">
                <a:solidFill>
                  <a:srgbClr val="3895DD"/>
                </a:solidFill>
                <a:sym typeface="Wingdings" panose="05000000000000000000" pitchFamily="2" charset="2"/>
              </a:rPr>
              <a:t>:</a:t>
            </a:r>
            <a:r>
              <a:rPr lang="fr-FR" sz="900" dirty="0">
                <a:solidFill>
                  <a:srgbClr val="3895DD"/>
                </a:solidFill>
              </a:rPr>
              <a:t> 25%</a:t>
            </a:r>
            <a:r>
              <a:rPr lang="fr-FR" sz="900" dirty="0"/>
              <a:t/>
            </a:r>
            <a:br>
              <a:rPr lang="fr-FR" sz="900" dirty="0"/>
            </a:br>
            <a:r>
              <a:rPr lang="fr-FR" sz="900" dirty="0">
                <a:solidFill>
                  <a:srgbClr val="7CC011"/>
                </a:solidFill>
              </a:rPr>
              <a:t>1 000$ à 2 499 $ </a:t>
            </a:r>
            <a:r>
              <a:rPr lang="fr-FR" sz="900" dirty="0">
                <a:solidFill>
                  <a:srgbClr val="7CC011"/>
                </a:solidFill>
                <a:sym typeface="Wingdings" panose="05000000000000000000" pitchFamily="2" charset="2"/>
              </a:rPr>
              <a:t>: </a:t>
            </a:r>
            <a:r>
              <a:rPr lang="fr-FR" sz="900" dirty="0">
                <a:solidFill>
                  <a:srgbClr val="7CC011"/>
                </a:solidFill>
              </a:rPr>
              <a:t>30%</a:t>
            </a:r>
            <a:r>
              <a:rPr lang="fr-FR" sz="900" dirty="0"/>
              <a:t/>
            </a:r>
            <a:br>
              <a:rPr lang="fr-FR" sz="900" dirty="0"/>
            </a:br>
            <a:r>
              <a:rPr lang="fr-FR" sz="900" dirty="0">
                <a:solidFill>
                  <a:srgbClr val="C00000"/>
                </a:solidFill>
              </a:rPr>
              <a:t>2 500$ à 10 000$ </a:t>
            </a:r>
            <a:r>
              <a:rPr lang="fr-FR" sz="900" dirty="0">
                <a:solidFill>
                  <a:srgbClr val="C00000"/>
                </a:solidFill>
                <a:sym typeface="Wingdings" panose="05000000000000000000" pitchFamily="2" charset="2"/>
              </a:rPr>
              <a:t>: </a:t>
            </a:r>
            <a:r>
              <a:rPr lang="fr-FR" sz="900" dirty="0">
                <a:solidFill>
                  <a:srgbClr val="C00000"/>
                </a:solidFill>
              </a:rPr>
              <a:t>40%</a:t>
            </a:r>
          </a:p>
          <a:p>
            <a:pPr algn="ctr"/>
            <a:endParaRPr lang="fr-FR" sz="900" dirty="0"/>
          </a:p>
          <a:p>
            <a:pPr algn="ctr">
              <a:lnSpc>
                <a:spcPct val="150000"/>
              </a:lnSpc>
            </a:pPr>
            <a:r>
              <a:rPr lang="fr-FR" sz="900" i="1" dirty="0"/>
              <a:t>Ex: 2500$ investit = 1000$ de bonus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328" y="720566"/>
            <a:ext cx="429963" cy="4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497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6662" y="0"/>
            <a:ext cx="9150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</a:rPr>
              <a:t>POURQUOI INVESTIR CHEZ ETORO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130" y="829524"/>
            <a:ext cx="2811952" cy="854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/>
              <a:t>Investissement ouvert à tous</a:t>
            </a:r>
            <a:r>
              <a:rPr lang="fr-FR" sz="1100" dirty="0"/>
              <a:t> </a:t>
            </a:r>
            <a:r>
              <a:rPr lang="fr-FR" sz="800" dirty="0"/>
              <a:t>(200$ mini.)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Rentabilité élevé </a:t>
            </a:r>
            <a:r>
              <a:rPr lang="fr-FR" sz="800" dirty="0"/>
              <a:t>(~12% à l’année)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Bonus conséquent </a:t>
            </a:r>
            <a:r>
              <a:rPr lang="fr-FR" sz="800" dirty="0"/>
              <a:t>(entre 75$ et 1 000$)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6222045" y="818843"/>
            <a:ext cx="2811953" cy="854080"/>
          </a:xfrm>
          <a:prstGeom prst="rect">
            <a:avLst/>
          </a:prstGeom>
          <a:solidFill>
            <a:srgbClr val="C0DF8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/>
              <a:t>Communauté de trading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Possibilité d’apprendre le trading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Formation offerte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90087" y="829524"/>
            <a:ext cx="2811953" cy="854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/>
              <a:t>Aucune perte de temps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Gains automatisé</a:t>
            </a:r>
          </a:p>
          <a:p>
            <a:pPr algn="ctr">
              <a:lnSpc>
                <a:spcPct val="150000"/>
              </a:lnSpc>
            </a:pPr>
            <a:r>
              <a:rPr lang="fr-FR" sz="1100" b="1" dirty="0"/>
              <a:t>Contrôle total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3551"/>
              </p:ext>
            </p:extLst>
          </p:nvPr>
        </p:nvGraphicFramePr>
        <p:xfrm>
          <a:off x="690935" y="2130314"/>
          <a:ext cx="7755465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1553">
                  <a:extLst>
                    <a:ext uri="{9D8B030D-6E8A-4147-A177-3AD203B41FA5}">
                      <a16:colId xmlns:a16="http://schemas.microsoft.com/office/drawing/2014/main" xmlns="" val="2953409059"/>
                    </a:ext>
                  </a:extLst>
                </a:gridCol>
                <a:gridCol w="1525978">
                  <a:extLst>
                    <a:ext uri="{9D8B030D-6E8A-4147-A177-3AD203B41FA5}">
                      <a16:colId xmlns:a16="http://schemas.microsoft.com/office/drawing/2014/main" xmlns="" val="2724109485"/>
                    </a:ext>
                  </a:extLst>
                </a:gridCol>
                <a:gridCol w="1525978">
                  <a:extLst>
                    <a:ext uri="{9D8B030D-6E8A-4147-A177-3AD203B41FA5}">
                      <a16:colId xmlns:a16="http://schemas.microsoft.com/office/drawing/2014/main" xmlns="" val="2315092674"/>
                    </a:ext>
                  </a:extLst>
                </a:gridCol>
                <a:gridCol w="1525978">
                  <a:extLst>
                    <a:ext uri="{9D8B030D-6E8A-4147-A177-3AD203B41FA5}">
                      <a16:colId xmlns:a16="http://schemas.microsoft.com/office/drawing/2014/main" xmlns="" val="2603241356"/>
                    </a:ext>
                  </a:extLst>
                </a:gridCol>
                <a:gridCol w="1525978">
                  <a:extLst>
                    <a:ext uri="{9D8B030D-6E8A-4147-A177-3AD203B41FA5}">
                      <a16:colId xmlns:a16="http://schemas.microsoft.com/office/drawing/2014/main" xmlns="" val="19053504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Livret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Etoro</a:t>
                      </a:r>
                      <a:r>
                        <a:rPr lang="fr-FR" sz="1200" dirty="0"/>
                        <a:t> </a:t>
                      </a:r>
                    </a:p>
                    <a:p>
                      <a:pPr algn="ctr"/>
                      <a:r>
                        <a:rPr lang="fr-FR" sz="1200" dirty="0"/>
                        <a:t>(sécurité)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Assurance vie (sécurité)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Etoro</a:t>
                      </a:r>
                      <a:r>
                        <a:rPr lang="fr-FR" sz="1200" dirty="0"/>
                        <a:t> </a:t>
                      </a:r>
                    </a:p>
                    <a:p>
                      <a:pPr algn="ctr"/>
                      <a:r>
                        <a:rPr lang="fr-FR" sz="1100" dirty="0"/>
                        <a:t>(en attaque - risqué)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765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Argent disponible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1" dirty="0"/>
                        <a:t>Oui sous 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1" dirty="0"/>
                        <a:t>Oui sous 48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1" dirty="0"/>
                        <a:t>Oui de 4 à 7 jours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1" dirty="0"/>
                        <a:t>Oui sous 48h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435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Plafond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F0"/>
                          </a:solidFill>
                        </a:rPr>
                        <a:t>24 500$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solidFill>
                            <a:schemeClr val="tx1"/>
                          </a:solidFill>
                        </a:rPr>
                        <a:t>illimité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solidFill>
                            <a:schemeClr val="tx1"/>
                          </a:solidFill>
                        </a:rPr>
                        <a:t>illimité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solidFill>
                            <a:schemeClr val="tx1"/>
                          </a:solidFill>
                        </a:rPr>
                        <a:t>illimité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430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Intérêt sur l’année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F0"/>
                          </a:solidFill>
                        </a:rPr>
                        <a:t>0,75%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00FF"/>
                          </a:solidFill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752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Gains sur 10 000$ /an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F0"/>
                          </a:solidFill>
                        </a:rPr>
                        <a:t>75 $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</a:rPr>
                        <a:t>1 200 $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00FF"/>
                          </a:solidFill>
                        </a:rPr>
                        <a:t>200 $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8 000 $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951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Gains sur 10 000$ /mois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3895DD"/>
                          </a:solidFill>
                        </a:rPr>
                        <a:t>6,25 $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</a:rPr>
                        <a:t>120 $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00FF"/>
                          </a:solidFill>
                        </a:rPr>
                        <a:t>16,6 $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666 $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399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Gains sur 10 000$ /jours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3895DD"/>
                          </a:solidFill>
                        </a:rPr>
                        <a:t>0,20 $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</a:rPr>
                        <a:t>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00FF"/>
                          </a:solidFill>
                        </a:rPr>
                        <a:t>0,55 $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0000"/>
                          </a:solidFill>
                        </a:rPr>
                        <a:t>22 $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1917471"/>
                  </a:ext>
                </a:extLst>
              </a:tr>
            </a:tbl>
          </a:graphicData>
        </a:graphic>
      </p:graphicFrame>
      <p:pic>
        <p:nvPicPr>
          <p:cNvPr id="16" name="Picture 2" descr="Status Warning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7" y="2155536"/>
            <a:ext cx="218624" cy="2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29058" y="4845494"/>
            <a:ext cx="67153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* Chaque investissement financier présente un « risque » </a:t>
            </a:r>
            <a:r>
              <a:rPr lang="fr-FR" sz="700" dirty="0" err="1"/>
              <a:t>Etoro</a:t>
            </a:r>
            <a:r>
              <a:rPr lang="fr-FR" sz="700" dirty="0"/>
              <a:t> ou la personne vous ayant présenté ce placement ne pourra être tenue responsable en cas de perte</a:t>
            </a:r>
          </a:p>
        </p:txBody>
      </p:sp>
    </p:spTree>
    <p:extLst>
      <p:ext uri="{BB962C8B-B14F-4D97-AF65-F5344CB8AC3E}">
        <p14:creationId xmlns:p14="http://schemas.microsoft.com/office/powerpoint/2010/main" val="334036081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169175" y="2966536"/>
            <a:ext cx="6805647" cy="1362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F.A.Q</a:t>
            </a:r>
            <a:endParaRPr lang="en" sz="3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9" y="1006190"/>
            <a:ext cx="3805500" cy="119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4060950" y="2489344"/>
            <a:ext cx="1022100" cy="0"/>
          </a:xfrm>
          <a:prstGeom prst="straightConnector1">
            <a:avLst/>
          </a:prstGeom>
          <a:noFill/>
          <a:ln w="28575" cap="flat" cmpd="sng">
            <a:solidFill>
              <a:srgbClr val="BADBA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5831" r="18146"/>
          <a:stretch/>
        </p:blipFill>
        <p:spPr>
          <a:xfrm rot="844379">
            <a:off x="6945123" y="2886211"/>
            <a:ext cx="1027931" cy="13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091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37" y="1132873"/>
            <a:ext cx="981076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èche droite 4"/>
          <p:cNvSpPr/>
          <p:nvPr/>
        </p:nvSpPr>
        <p:spPr>
          <a:xfrm>
            <a:off x="1938337" y="1266223"/>
            <a:ext cx="4838700" cy="180975"/>
          </a:xfrm>
          <a:prstGeom prst="rightArrow">
            <a:avLst/>
          </a:prstGeom>
          <a:solidFill>
            <a:schemeClr val="tx2">
              <a:lumMod val="90000"/>
            </a:schemeClr>
          </a:solidFill>
          <a:ln w="6350">
            <a:solidFill>
              <a:srgbClr val="389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48462" y="118049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TRADERS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38461" y="936753"/>
            <a:ext cx="326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Fortes Rémunérations Diverses </a:t>
            </a:r>
          </a:p>
        </p:txBody>
      </p:sp>
      <p:sp>
        <p:nvSpPr>
          <p:cNvPr id="8" name="Shape 362"/>
          <p:cNvSpPr txBox="1"/>
          <p:nvPr/>
        </p:nvSpPr>
        <p:spPr>
          <a:xfrm>
            <a:off x="0" y="1985486"/>
            <a:ext cx="9144000" cy="51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rgbClr val="B7B7B7"/>
              </a:buClr>
              <a:buSzPct val="25000"/>
              <a:buFont typeface="Arial"/>
              <a:buNone/>
            </a:pP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2 - Qu’ont-ils à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</a:t>
            </a: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agner en se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</a:t>
            </a: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aisant Copier ? </a:t>
            </a:r>
          </a:p>
          <a:p>
            <a:pPr>
              <a:buClr>
                <a:srgbClr val="B7B7B7"/>
              </a:buClr>
              <a:buSzPct val="25000"/>
              <a:buFont typeface="Arial"/>
              <a:buNone/>
            </a:pPr>
            <a:endParaRPr lang="en" sz="2400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1770" y="2721488"/>
            <a:ext cx="26737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/>
              <a:t>* Le trader va construire sa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propre rémunération</a:t>
            </a:r>
            <a:r>
              <a:rPr lang="fr-FR" sz="1200" dirty="0"/>
              <a:t> en faisant fructifier son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propre capital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140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rgbClr val="3895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1- Pourquoi Les Traders Choisissent Etoro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12635" y="3167053"/>
            <a:ext cx="27566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/>
              <a:t>** A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chaque copieur </a:t>
            </a:r>
            <a:r>
              <a:rPr lang="fr-FR" sz="1200" dirty="0" err="1"/>
              <a:t>eToro</a:t>
            </a:r>
            <a:r>
              <a:rPr lang="fr-FR" sz="1200" dirty="0"/>
              <a:t> verse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10$ au trader</a:t>
            </a:r>
            <a:r>
              <a:rPr lang="fr-FR" sz="1200" dirty="0"/>
              <a:t> tous les mois (ex : 100 copieurs = 1000$ par mois)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62075" y="3820369"/>
            <a:ext cx="26737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solidFill>
                  <a:schemeClr val="tx1"/>
                </a:solidFill>
              </a:rPr>
              <a:t>*** Un versement  tous les ans de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2% de la marge </a:t>
            </a:r>
            <a:r>
              <a:rPr lang="fr-FR" sz="1200" dirty="0">
                <a:solidFill>
                  <a:schemeClr val="tx1"/>
                </a:solidFill>
              </a:rPr>
              <a:t>qu’</a:t>
            </a:r>
            <a:r>
              <a:rPr lang="fr-FR" sz="1200" dirty="0" err="1">
                <a:solidFill>
                  <a:schemeClr val="tx1"/>
                </a:solidFill>
              </a:rPr>
              <a:t>eToro</a:t>
            </a:r>
            <a:r>
              <a:rPr lang="fr-FR" sz="1200" dirty="0">
                <a:solidFill>
                  <a:schemeClr val="tx1"/>
                </a:solidFill>
              </a:rPr>
              <a:t> réalise sur l’ensemble de ses copieurs</a:t>
            </a:r>
          </a:p>
        </p:txBody>
      </p:sp>
    </p:spTree>
    <p:extLst>
      <p:ext uri="{BB962C8B-B14F-4D97-AF65-F5344CB8AC3E}">
        <p14:creationId xmlns:p14="http://schemas.microsoft.com/office/powerpoint/2010/main" val="405512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40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169175" y="3177363"/>
            <a:ext cx="6805647" cy="807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 QUELQUES MOTS</a:t>
            </a:r>
            <a:endParaRPr lang="en" sz="3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0"/>
              </a:spcBef>
              <a:buNone/>
            </a:pPr>
            <a:endParaRPr lang="en"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9" y="1006190"/>
            <a:ext cx="3805500" cy="119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4060950" y="2489344"/>
            <a:ext cx="1022100" cy="0"/>
          </a:xfrm>
          <a:prstGeom prst="straightConnector1">
            <a:avLst/>
          </a:prstGeom>
          <a:noFill/>
          <a:ln w="28575" cap="flat" cmpd="sng">
            <a:solidFill>
              <a:srgbClr val="BADBA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064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62"/>
          <p:cNvSpPr txBox="1"/>
          <p:nvPr/>
        </p:nvSpPr>
        <p:spPr>
          <a:xfrm>
            <a:off x="0" y="0"/>
            <a:ext cx="9144000" cy="503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rgbClr val="B7B7B7"/>
              </a:buClr>
              <a:buSzPct val="25000"/>
            </a:pPr>
            <a:r>
              <a:rPr lang="en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3 - Comment </a:t>
            </a:r>
            <a:r>
              <a:rPr lang="fr-FR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Et</a:t>
            </a:r>
            <a:r>
              <a:rPr lang="en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oro se </a:t>
            </a:r>
            <a:r>
              <a:rPr lang="fr-FR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</a:t>
            </a:r>
            <a:r>
              <a:rPr lang="en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émunère ?</a:t>
            </a:r>
          </a:p>
          <a:p>
            <a:pPr algn="ctr">
              <a:buClr>
                <a:srgbClr val="B7B7B7"/>
              </a:buClr>
              <a:buSzPct val="25000"/>
            </a:pPr>
            <a:endParaRPr lang="en" sz="2400" u="sng" dirty="0">
              <a:solidFill>
                <a:srgbClr val="76B61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B7B7B7"/>
              </a:buClr>
              <a:buSzPct val="25000"/>
              <a:buFont typeface="Arial"/>
              <a:buNone/>
            </a:pPr>
            <a:endParaRPr lang="en" sz="2400" u="sng" dirty="0">
              <a:solidFill>
                <a:srgbClr val="76B61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9587" y="1004869"/>
            <a:ext cx="4399989" cy="1200329"/>
          </a:xfrm>
          <a:prstGeom prst="rect">
            <a:avLst/>
          </a:prstGeom>
          <a:ln>
            <a:solidFill>
              <a:srgbClr val="6EA90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b="1" dirty="0" err="1"/>
              <a:t>Etoro</a:t>
            </a:r>
            <a:r>
              <a:rPr lang="fr-FR" sz="1200" dirty="0"/>
              <a:t> se rémunère à </a:t>
            </a:r>
            <a:r>
              <a:rPr lang="fr-FR" sz="1200" b="1" dirty="0">
                <a:solidFill>
                  <a:srgbClr val="00B050"/>
                </a:solidFill>
              </a:rPr>
              <a:t>chaque ouverture d’opérations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dirty="0"/>
              <a:t>À la </a:t>
            </a:r>
            <a:r>
              <a:rPr lang="fr-FR" sz="1200" b="1" dirty="0">
                <a:solidFill>
                  <a:srgbClr val="00B050"/>
                </a:solidFill>
              </a:rPr>
              <a:t>hausse</a:t>
            </a:r>
            <a:r>
              <a:rPr lang="fr-FR" sz="1200" dirty="0"/>
              <a:t> ou la </a:t>
            </a:r>
            <a:r>
              <a:rPr lang="fr-FR" sz="1200" b="1" dirty="0">
                <a:solidFill>
                  <a:srgbClr val="00B050"/>
                </a:solidFill>
              </a:rPr>
              <a:t>baisse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dirty="0"/>
              <a:t>Que le trader </a:t>
            </a:r>
            <a:r>
              <a:rPr lang="fr-FR" sz="1200" b="1" dirty="0">
                <a:solidFill>
                  <a:srgbClr val="00B050"/>
                </a:solidFill>
              </a:rPr>
              <a:t>gagne</a:t>
            </a:r>
            <a:r>
              <a:rPr lang="fr-FR" sz="1200" dirty="0"/>
              <a:t> ou </a:t>
            </a:r>
            <a:r>
              <a:rPr lang="fr-FR" sz="1200" b="1" dirty="0">
                <a:solidFill>
                  <a:srgbClr val="00B050"/>
                </a:solidFill>
              </a:rPr>
              <a:t>perde de l’argent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13295" y="1362986"/>
            <a:ext cx="295162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1200" dirty="0"/>
              <a:t>Ex : L’action d’Apple est à </a:t>
            </a:r>
            <a:r>
              <a:rPr lang="fr-FR" sz="1200" b="1" dirty="0">
                <a:solidFill>
                  <a:srgbClr val="3895DD"/>
                </a:solidFill>
              </a:rPr>
              <a:t>500 $</a:t>
            </a:r>
          </a:p>
          <a:p>
            <a:pPr algn="ctr">
              <a:lnSpc>
                <a:spcPct val="200000"/>
              </a:lnSpc>
            </a:pPr>
            <a:r>
              <a:rPr lang="fr-FR" sz="1200" dirty="0"/>
              <a:t>Le trader l’achète à </a:t>
            </a:r>
            <a:r>
              <a:rPr lang="fr-FR" sz="1200" b="1" dirty="0">
                <a:solidFill>
                  <a:srgbClr val="3895DD"/>
                </a:solidFill>
              </a:rPr>
              <a:t>501 $</a:t>
            </a:r>
          </a:p>
          <a:p>
            <a:pPr algn="ctr">
              <a:lnSpc>
                <a:spcPct val="200000"/>
              </a:lnSpc>
            </a:pPr>
            <a:r>
              <a:rPr lang="fr-FR" sz="1200" b="1" dirty="0">
                <a:solidFill>
                  <a:srgbClr val="3895DD"/>
                </a:solidFill>
              </a:rPr>
              <a:t>1 $ </a:t>
            </a:r>
            <a:r>
              <a:rPr lang="fr-FR" sz="1200" dirty="0"/>
              <a:t>: représente la </a:t>
            </a:r>
            <a:r>
              <a:rPr lang="fr-FR" sz="1200" b="1" dirty="0">
                <a:solidFill>
                  <a:srgbClr val="3895DD"/>
                </a:solidFill>
              </a:rPr>
              <a:t>commission</a:t>
            </a:r>
            <a:r>
              <a:rPr lang="fr-FR" sz="1200" dirty="0"/>
              <a:t> d’</a:t>
            </a:r>
            <a:r>
              <a:rPr lang="fr-FR" sz="1200" b="1" dirty="0" err="1"/>
              <a:t>Etoro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1088" y="2906768"/>
            <a:ext cx="4399989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dirty="0"/>
              <a:t>Si le trader a </a:t>
            </a:r>
            <a:r>
              <a:rPr lang="fr-FR" sz="1200" b="1" dirty="0">
                <a:solidFill>
                  <a:srgbClr val="C00000"/>
                </a:solidFill>
              </a:rPr>
              <a:t>800 copieurs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dirty="0" err="1"/>
              <a:t>Etoro</a:t>
            </a:r>
            <a:r>
              <a:rPr lang="fr-FR" sz="1200" dirty="0"/>
              <a:t> touchera </a:t>
            </a:r>
            <a:r>
              <a:rPr lang="fr-FR" sz="1200" b="1" dirty="0">
                <a:solidFill>
                  <a:srgbClr val="C00000"/>
                </a:solidFill>
              </a:rPr>
              <a:t>800 fois </a:t>
            </a:r>
            <a:r>
              <a:rPr lang="fr-FR" sz="1200" dirty="0"/>
              <a:t>la commission d’une opération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200" dirty="0"/>
              <a:t>Ex : Si la transaction rapporte</a:t>
            </a:r>
            <a:r>
              <a:rPr lang="fr-FR" sz="1200" b="1" dirty="0">
                <a:solidFill>
                  <a:srgbClr val="C00000"/>
                </a:solidFill>
              </a:rPr>
              <a:t> 1$</a:t>
            </a:r>
            <a:r>
              <a:rPr lang="fr-FR" sz="1200" dirty="0">
                <a:solidFill>
                  <a:schemeClr val="tx1"/>
                </a:solidFill>
              </a:rPr>
              <a:t>,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Etoro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touchera 800 $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20" y="3437665"/>
            <a:ext cx="2085977" cy="121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225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9" y="280686"/>
            <a:ext cx="3805500" cy="11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-49366" y="2233258"/>
            <a:ext cx="9242730" cy="1362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fr-FR" sz="2800" b="1" dirty="0">
                <a:solidFill>
                  <a:schemeClr val="bg1"/>
                </a:solidFill>
                <a:ea typeface="Open Sans"/>
              </a:rPr>
              <a:t>« Le meilleur moment </a:t>
            </a:r>
            <a:r>
              <a:rPr lang="fr-FR" sz="2800" b="1" dirty="0" smtClean="0">
                <a:solidFill>
                  <a:schemeClr val="bg1"/>
                </a:solidFill>
                <a:ea typeface="Open Sans"/>
              </a:rPr>
              <a:t>pour</a:t>
            </a:r>
            <a:r>
              <a:rPr lang="fr-FR" sz="2800" b="1" dirty="0" smtClean="0">
                <a:solidFill>
                  <a:schemeClr val="bg1"/>
                </a:solidFill>
                <a:ea typeface="Open Sans"/>
              </a:rPr>
              <a:t> </a:t>
            </a:r>
            <a:r>
              <a:rPr lang="fr-FR" sz="2800" b="1" dirty="0">
                <a:solidFill>
                  <a:schemeClr val="bg1"/>
                </a:solidFill>
                <a:ea typeface="Open Sans"/>
              </a:rPr>
              <a:t>commencer était hier, le deuxième meilleur moment est aujourd'hui »</a:t>
            </a:r>
            <a:endParaRPr lang="en"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519" y="1911677"/>
            <a:ext cx="4986960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0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Shape 516"/>
          <p:cNvSpPr txBox="1"/>
          <p:nvPr/>
        </p:nvSpPr>
        <p:spPr>
          <a:xfrm>
            <a:off x="1074994" y="3292813"/>
            <a:ext cx="5432338" cy="5178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lang="en" sz="1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lang="en" sz="1500" dirty="0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30000"/>
              </a:lnSpc>
            </a:pPr>
            <a:r>
              <a:rPr lang="en" sz="2000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r>
              <a:rPr lang="en" sz="15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sz="15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eToro </a:t>
            </a:r>
            <a:r>
              <a:rPr lang="en" sz="15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500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Leader incontesté </a:t>
            </a:r>
            <a:r>
              <a:rPr lang="en" sz="15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sur son marché depuis </a:t>
            </a:r>
            <a:r>
              <a:rPr lang="en" sz="1500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10 ans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lang="en" sz="1500" dirty="0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Shape 5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6413"/>
            <a:ext cx="9143999" cy="704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 vers le bas 1"/>
          <p:cNvSpPr/>
          <p:nvPr/>
        </p:nvSpPr>
        <p:spPr>
          <a:xfrm>
            <a:off x="1350821" y="1179576"/>
            <a:ext cx="117376" cy="2926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1350821" y="3156953"/>
            <a:ext cx="117376" cy="2926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hape 516"/>
          <p:cNvSpPr txBox="1"/>
          <p:nvPr/>
        </p:nvSpPr>
        <p:spPr>
          <a:xfrm>
            <a:off x="1161843" y="1491754"/>
            <a:ext cx="7776831" cy="1645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  <a:r>
              <a:rPr lang="en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eToro WebTrader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 – la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première plateforme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trading en ligne</a:t>
            </a:r>
          </a:p>
          <a:p>
            <a:pPr lvl="0">
              <a:lnSpc>
                <a:spcPct val="130000"/>
              </a:lnSpc>
            </a:pPr>
            <a:r>
              <a:rPr lang="en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r>
              <a:rPr lang="en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eToro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OpenBook™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le premier réseau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d’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investissement social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a été créé</a:t>
            </a:r>
          </a:p>
          <a:p>
            <a:pPr lvl="0">
              <a:lnSpc>
                <a:spcPct val="130000"/>
              </a:lnSpc>
            </a:pPr>
            <a:r>
              <a:rPr lang="en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r>
              <a:rPr lang="en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CopyTrader™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 - voir, suivre et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copier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 d’autres utilisateurs du réseau</a:t>
            </a:r>
          </a:p>
          <a:p>
            <a:pPr lvl="0">
              <a:lnSpc>
                <a:spcPct val="130000"/>
              </a:lnSpc>
            </a:pPr>
            <a:r>
              <a:rPr lang="en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r>
              <a:rPr lang="en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Trading Mobile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– une expérience de trading tout-en-un sur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</a:p>
          <a:p>
            <a:pPr lvl="0">
              <a:lnSpc>
                <a:spcPct val="130000"/>
              </a:lnSpc>
            </a:pPr>
            <a:r>
              <a:rPr lang="en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 nouvel eToro 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plus de marchés</a:t>
            </a:r>
            <a:r>
              <a:rPr lang="en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, trading en temps réel sur une seule application</a:t>
            </a:r>
          </a:p>
        </p:txBody>
      </p:sp>
      <p:sp>
        <p:nvSpPr>
          <p:cNvPr id="12" name="Shape 516"/>
          <p:cNvSpPr txBox="1"/>
          <p:nvPr/>
        </p:nvSpPr>
        <p:spPr>
          <a:xfrm>
            <a:off x="1084421" y="665011"/>
            <a:ext cx="2799080" cy="48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000" b="1" dirty="0">
                <a:solidFill>
                  <a:srgbClr val="3B97E1"/>
                </a:solidFill>
                <a:latin typeface="Calibri"/>
                <a:ea typeface="Calibri"/>
                <a:cs typeface="Calibri"/>
                <a:sym typeface="Calibri"/>
              </a:rPr>
              <a:t>2007</a:t>
            </a:r>
            <a:r>
              <a:rPr lang="en" sz="15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" sz="15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Naissance d’</a:t>
            </a:r>
            <a:r>
              <a:rPr lang="en" sz="1500" b="1" dirty="0">
                <a:solidFill>
                  <a:srgbClr val="7CC011"/>
                </a:solidFill>
                <a:latin typeface="Calibri"/>
                <a:ea typeface="Calibri"/>
                <a:cs typeface="Calibri"/>
                <a:sym typeface="Calibri"/>
              </a:rPr>
              <a:t>eToro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521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>
                <a:solidFill>
                  <a:srgbClr val="7F7F7F"/>
                </a:solidFill>
                <a:latin typeface="Open Sans" panose="020B0606030504020204"/>
              </a:rPr>
              <a:t>UNE HISTOIRE D’INNOVATION</a:t>
            </a:r>
            <a:endParaRPr lang="fr-FR" sz="32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0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2" grpId="0" animBg="1"/>
      <p:bldP spid="8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/>
        </p:nvSpPr>
        <p:spPr>
          <a:xfrm>
            <a:off x="5255550" y="3825759"/>
            <a:ext cx="2592300" cy="7758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lvl="0">
              <a:buClr>
                <a:srgbClr val="00B0F0"/>
              </a:buClr>
              <a:buSzPct val="25000"/>
            </a:pPr>
            <a:r>
              <a:rPr lang="en" sz="54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81M$</a:t>
            </a:r>
            <a:endParaRPr lang="en" sz="5400" b="1" i="0" u="none" strike="noStrike" cap="none" dirty="0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6551700" y="1295178"/>
            <a:ext cx="2592300" cy="7758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152              </a:t>
            </a: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1558164" y="1184479"/>
            <a:ext cx="1367915" cy="498599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’utilisateurs inscrits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7741350" y="1612059"/>
            <a:ext cx="1100100" cy="290699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Pays</a:t>
            </a:r>
            <a:endParaRPr lang="en" sz="1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5203875" y="2232138"/>
            <a:ext cx="1031100" cy="4986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Trades ouverts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111729" y="4029152"/>
            <a:ext cx="1649897" cy="4986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fr-FR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Capital total des investisseurs</a:t>
            </a:r>
            <a:endParaRPr lang="en" sz="1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517122" y="981609"/>
            <a:ext cx="1438026" cy="7758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5M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3307614" y="2025790"/>
            <a:ext cx="2076675" cy="7758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206</a:t>
            </a:r>
            <a:r>
              <a:rPr lang="en" sz="54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M 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249980" y="3158164"/>
            <a:ext cx="2592300" cy="77580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38</a:t>
            </a:r>
            <a:r>
              <a:rPr lang="en" sz="5400" b="1" i="0" u="none" strike="noStrike" cap="none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2521416" y="3326913"/>
            <a:ext cx="2037195" cy="1075890"/>
          </a:xfrm>
          <a:prstGeom prst="rect">
            <a:avLst/>
          </a:prstGeom>
          <a:noFill/>
          <a:ln>
            <a:noFill/>
          </a:ln>
        </p:spPr>
        <p:txBody>
          <a:bodyPr lIns="82250" tIns="41100" rIns="82250" bIns="4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Employés 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ct val="250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Londres, Moscou, Ukraine, Shanghai, Tel Aviv &amp; Chypre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1418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</a:rPr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2324315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506" grpId="0"/>
      <p:bldP spid="501" grpId="0"/>
      <p:bldP spid="502" grpId="0"/>
      <p:bldP spid="503" grpId="0"/>
      <p:bldP spid="504" grpId="0"/>
      <p:bldP spid="505" grpId="0"/>
      <p:bldP spid="507" grpId="0"/>
      <p:bldP spid="509" grpId="0"/>
      <p:bldP spid="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7082" y="1004107"/>
            <a:ext cx="4507735" cy="200054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29" y="135791"/>
            <a:ext cx="597600" cy="1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87000" cy="58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pen Sans"/>
              <a:buNone/>
            </a:pPr>
            <a:r>
              <a:rPr lang="en" sz="3200" dirty="0">
                <a:solidFill>
                  <a:srgbClr val="7F7F7F"/>
                </a:solidFill>
                <a:latin typeface="Open Sans" panose="020B0606030504020204"/>
              </a:rPr>
              <a:t>LA LÉGISLATION ET LA RÉGULATION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2556" r="1333" b="3866"/>
          <a:stretch/>
        </p:blipFill>
        <p:spPr>
          <a:xfrm>
            <a:off x="349428" y="3122395"/>
            <a:ext cx="8243044" cy="1630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110180" y="3833001"/>
            <a:ext cx="425092" cy="234734"/>
          </a:xfrm>
          <a:prstGeom prst="rect">
            <a:avLst/>
          </a:prstGeom>
          <a:noFill/>
          <a:ln>
            <a:solidFill>
              <a:srgbClr val="76B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9428" y="886367"/>
            <a:ext cx="82430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Comptes Bancaires </a:t>
            </a:r>
            <a:r>
              <a:rPr lang="fr-FR" sz="1200" dirty="0">
                <a:solidFill>
                  <a:schemeClr val="tx1"/>
                </a:solidFill>
              </a:rPr>
              <a:t>: </a:t>
            </a:r>
            <a:r>
              <a:rPr lang="fr-FR" sz="1200" b="1" dirty="0">
                <a:solidFill>
                  <a:srgbClr val="C00000"/>
                </a:solidFill>
              </a:rPr>
              <a:t>« Barclays » </a:t>
            </a:r>
            <a:r>
              <a:rPr lang="fr-FR" sz="1200" dirty="0">
                <a:solidFill>
                  <a:schemeClr val="tx1"/>
                </a:solidFill>
              </a:rPr>
              <a:t>de </a:t>
            </a:r>
            <a:r>
              <a:rPr lang="fr-FR" sz="1200" b="1" dirty="0">
                <a:solidFill>
                  <a:schemeClr val="tx1"/>
                </a:solidFill>
              </a:rPr>
              <a:t>Londres</a:t>
            </a:r>
          </a:p>
          <a:p>
            <a:pPr algn="ctr">
              <a:lnSpc>
                <a:spcPct val="200000"/>
              </a:lnSpc>
            </a:pPr>
            <a:r>
              <a:rPr lang="fr-FR" sz="1200" dirty="0"/>
              <a:t> Régulation :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rgbClr val="C00000"/>
                </a:solidFill>
              </a:rPr>
              <a:t>« AMF »</a:t>
            </a:r>
            <a:r>
              <a:rPr lang="fr-FR" sz="1200" dirty="0"/>
              <a:t> et </a:t>
            </a:r>
            <a:r>
              <a:rPr lang="fr-FR" sz="1200" b="1" dirty="0">
                <a:solidFill>
                  <a:srgbClr val="C00000"/>
                </a:solidFill>
              </a:rPr>
              <a:t>« Banque de France »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Comptes </a:t>
            </a:r>
            <a:r>
              <a:rPr lang="fr-FR" sz="1200" b="1" dirty="0" smtClean="0">
                <a:solidFill>
                  <a:srgbClr val="C00000"/>
                </a:solidFill>
              </a:rPr>
              <a:t>Ségrégués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: Investissement protégé, </a:t>
            </a:r>
            <a:r>
              <a:rPr lang="fr-FR" sz="1200" dirty="0" smtClean="0">
                <a:solidFill>
                  <a:schemeClr val="tx1"/>
                </a:solidFill>
              </a:rPr>
              <a:t>comptes distincts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1200" dirty="0">
                <a:hlinkClick r:id="rId5"/>
              </a:rPr>
              <a:t>https://www.regafi.fr</a:t>
            </a:r>
            <a:r>
              <a:rPr lang="fr-FR" sz="1200" dirty="0"/>
              <a:t>  (registre des </a:t>
            </a:r>
            <a:r>
              <a:rPr lang="fr-FR" sz="1200" dirty="0">
                <a:solidFill>
                  <a:schemeClr val="tx1"/>
                </a:solidFill>
              </a:rPr>
              <a:t>agents financiers</a:t>
            </a:r>
            <a:r>
              <a:rPr lang="fr-FR" sz="1200" dirty="0"/>
              <a:t>)</a:t>
            </a:r>
          </a:p>
          <a:p>
            <a:pPr algn="ctr">
              <a:lnSpc>
                <a:spcPct val="200000"/>
              </a:lnSpc>
            </a:pPr>
            <a:r>
              <a:rPr lang="fr-FR" sz="1200" dirty="0"/>
              <a:t>Code Banque </a:t>
            </a:r>
            <a:r>
              <a:rPr lang="fr-FR" sz="1200" b="1" dirty="0">
                <a:solidFill>
                  <a:schemeClr val="tx1"/>
                </a:solidFill>
              </a:rPr>
              <a:t>CIB N° 73353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593" y="1372205"/>
            <a:ext cx="1818567" cy="3480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6874"/>
          <a:stretch/>
        </p:blipFill>
        <p:spPr>
          <a:xfrm>
            <a:off x="734716" y="1372205"/>
            <a:ext cx="1199615" cy="3029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43" y="1873203"/>
            <a:ext cx="1203188" cy="454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08"/>
          <a:stretch/>
        </p:blipFill>
        <p:spPr>
          <a:xfrm>
            <a:off x="7275301" y="1873203"/>
            <a:ext cx="10791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82"/>
            <a:ext cx="91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rPr>
              <a:t>COU</a:t>
            </a:r>
            <a:r>
              <a:rPr lang="en-US" sz="3200" b="1" dirty="0">
                <a:solidFill>
                  <a:srgbClr val="7F7F7F"/>
                </a:solidFill>
                <a:latin typeface="Open Sans" panose="020B0606030504020204"/>
              </a:rPr>
              <a:t>VE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rPr>
              <a:t>RTURE MÉDIATIQUE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8129" y="720566"/>
            <a:ext cx="5760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 Mentionné </a:t>
            </a:r>
            <a:r>
              <a:rPr lang="en-US" b="1" dirty="0">
                <a:solidFill>
                  <a:srgbClr val="3895DD"/>
                </a:solidFill>
                <a:latin typeface="+mn-lt"/>
              </a:rPr>
              <a:t>+ de 3 240 fois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par les medias influent dans le secteur   de </a:t>
            </a:r>
            <a:r>
              <a:rPr lang="en-US" b="1" dirty="0">
                <a:solidFill>
                  <a:srgbClr val="3895DD"/>
                </a:solidFill>
                <a:latin typeface="+mn-lt"/>
              </a:rPr>
              <a:t>l’investissement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et de la </a:t>
            </a:r>
            <a:r>
              <a:rPr lang="en-US" b="1" dirty="0">
                <a:solidFill>
                  <a:srgbClr val="3895DD"/>
                </a:solidFill>
                <a:latin typeface="+mn-lt"/>
              </a:rPr>
              <a:t>bourse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3895DD"/>
                </a:solidFill>
                <a:latin typeface="+mn-lt"/>
              </a:rPr>
              <a:t>217 articles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activement repris dans les medias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 Une moyenne de </a:t>
            </a:r>
            <a:r>
              <a:rPr lang="en-US" b="1" dirty="0">
                <a:solidFill>
                  <a:srgbClr val="3895DD"/>
                </a:solidFill>
                <a:latin typeface="+mn-lt"/>
              </a:rPr>
              <a:t>4 articles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publiés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chaque semaines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129" y="2863797"/>
            <a:ext cx="8777443" cy="203132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5CB7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eToro Dans La Presse</a:t>
            </a:r>
          </a:p>
          <a:p>
            <a:pPr algn="ctr">
              <a:lnSpc>
                <a:spcPct val="200000"/>
              </a:lnSpc>
            </a:pP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Les </a:t>
            </a:r>
            <a:r>
              <a:rPr lang="en-US" sz="1200" b="1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Echos</a:t>
            </a: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(France) 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“eToro </a:t>
            </a:r>
            <a:r>
              <a:rPr lang="en-US" sz="12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grandit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France”</a:t>
            </a:r>
          </a:p>
          <a:p>
            <a:pPr algn="ctr">
              <a:lnSpc>
                <a:spcPct val="200000"/>
              </a:lnSpc>
            </a:pP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Boursier.com (France) 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“eToro propose </a:t>
            </a:r>
            <a:r>
              <a:rPr lang="en-US" sz="12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large </a:t>
            </a:r>
            <a:r>
              <a:rPr lang="en-US" sz="12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gamme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d’actifs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le Forex, des indices, des actions, …”</a:t>
            </a:r>
          </a:p>
          <a:p>
            <a:pPr algn="ctr">
              <a:lnSpc>
                <a:spcPct val="200000"/>
              </a:lnSpc>
            </a:pP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 Insider (UK) 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“The 9 hottest UK fintech startups most likely to be worth $1 billion next”</a:t>
            </a:r>
          </a:p>
          <a:p>
            <a:pPr algn="ctr">
              <a:lnSpc>
                <a:spcPct val="200000"/>
              </a:lnSpc>
            </a:pP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Economic Voice (UK) </a:t>
            </a:r>
            <a:r>
              <a:rPr lang="en-US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“eToro : Wake up to the way to invest in 2016”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1820">
            <a:off x="6616867" y="1119748"/>
            <a:ext cx="2027451" cy="12093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25" y="2905033"/>
            <a:ext cx="967682" cy="7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60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964" y="419256"/>
            <a:ext cx="3431693" cy="38506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25" y="419256"/>
            <a:ext cx="3435724" cy="38506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720" y="0"/>
            <a:ext cx="91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</a:rPr>
              <a:t>LA PRESSE FRANÇAISE</a:t>
            </a:r>
          </a:p>
        </p:txBody>
      </p:sp>
    </p:spTree>
    <p:extLst>
      <p:ext uri="{BB962C8B-B14F-4D97-AF65-F5344CB8AC3E}">
        <p14:creationId xmlns:p14="http://schemas.microsoft.com/office/powerpoint/2010/main" val="4170550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12" y="2010707"/>
            <a:ext cx="3825688" cy="2151950"/>
          </a:xfrm>
          <a:prstGeom prst="rect">
            <a:avLst/>
          </a:prstGeom>
        </p:spPr>
      </p:pic>
      <p:pic>
        <p:nvPicPr>
          <p:cNvPr id="8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238" y="2091017"/>
            <a:ext cx="437029" cy="43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44" y="2010707"/>
            <a:ext cx="3837891" cy="28538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F7F7F"/>
                </a:solidFill>
                <a:latin typeface="Open Sans" panose="020B0606030504020204"/>
              </a:rPr>
              <a:t>PUBLICITÉ ET SPONSORING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135791"/>
            <a:ext cx="597626" cy="1860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4143" y="840164"/>
            <a:ext cx="38378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Publicité sur </a:t>
            </a:r>
            <a:r>
              <a:rPr lang="fr-FR" dirty="0" err="1"/>
              <a:t>Youtube</a:t>
            </a: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b="1" dirty="0"/>
              <a:t>« Prendre le taureau par les cornes »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Humour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61112" y="840164"/>
            <a:ext cx="3825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Sponsoring : </a:t>
            </a:r>
            <a:r>
              <a:rPr lang="fr-FR" b="1" dirty="0"/>
              <a:t>West Ham United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Visible au bord du terrain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Crédibilité</a:t>
            </a:r>
          </a:p>
        </p:txBody>
      </p:sp>
    </p:spTree>
    <p:extLst>
      <p:ext uri="{BB962C8B-B14F-4D97-AF65-F5344CB8AC3E}">
        <p14:creationId xmlns:p14="http://schemas.microsoft.com/office/powerpoint/2010/main" val="2970869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169173" y="2819384"/>
            <a:ext cx="6805647" cy="775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FONCTIONNEMENT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249" y="1006190"/>
            <a:ext cx="3805500" cy="119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4060950" y="2489344"/>
            <a:ext cx="1022100" cy="0"/>
          </a:xfrm>
          <a:prstGeom prst="straightConnector1">
            <a:avLst/>
          </a:prstGeom>
          <a:noFill/>
          <a:ln w="28575" cap="flat" cmpd="sng">
            <a:solidFill>
              <a:srgbClr val="BADBA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Rectangle 1"/>
          <p:cNvSpPr/>
          <p:nvPr/>
        </p:nvSpPr>
        <p:spPr>
          <a:xfrm>
            <a:off x="98730" y="3701075"/>
            <a:ext cx="969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896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39386</TotalTime>
  <Words>875</Words>
  <Application>Microsoft Office PowerPoint</Application>
  <PresentationFormat>Affichage à l'écran (16:9)</PresentationFormat>
  <Paragraphs>211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Myriad Pro</vt:lpstr>
      <vt:lpstr>Myriad Pro Light</vt:lpstr>
      <vt:lpstr>Open Sans</vt:lpstr>
      <vt:lpstr>Times New Roman</vt:lpstr>
      <vt:lpstr>Wingdings</vt:lpstr>
      <vt:lpstr>simple-light-2</vt:lpstr>
      <vt:lpstr>Custom Design</vt:lpstr>
      <vt:lpstr>3_simple-light</vt:lpstr>
      <vt:lpstr>4_simple-light</vt:lpstr>
      <vt:lpstr>Présentation PowerPoint</vt:lpstr>
      <vt:lpstr>Présentation PowerPoint</vt:lpstr>
      <vt:lpstr>Présentation PowerPoint</vt:lpstr>
      <vt:lpstr>Présentation PowerPoint</vt:lpstr>
      <vt:lpstr>LA LÉGISLATION ET LA RÉGULATION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Gross</dc:creator>
  <cp:lastModifiedBy>Sanaa</cp:lastModifiedBy>
  <cp:revision>556</cp:revision>
  <dcterms:modified xsi:type="dcterms:W3CDTF">2017-05-03T19:25:32Z</dcterms:modified>
</cp:coreProperties>
</file>