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4" r:id="rId4"/>
    <p:sldId id="267" r:id="rId5"/>
    <p:sldId id="265" r:id="rId6"/>
    <p:sldId id="266"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4" d="100"/>
          <a:sy n="84" d="100"/>
        </p:scale>
        <p:origin x="126"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76DEEDA5-6186-4F75-AAA7-487482BE8C5F}" type="datetimeFigureOut">
              <a:rPr lang="fr-FR" smtClean="0"/>
              <a:pPr/>
              <a:t>03/05/2017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2638F8E-8F4A-4AEF-803E-DBDC51668087}" type="slidenum">
              <a:rPr lang="fr-FR" smtClean="0"/>
              <a:pPr/>
              <a:t>‹N°›</a:t>
            </a:fld>
            <a:endParaRPr lang="fr-FR"/>
          </a:p>
        </p:txBody>
      </p:sp>
    </p:spTree>
    <p:extLst>
      <p:ext uri="{BB962C8B-B14F-4D97-AF65-F5344CB8AC3E}">
        <p14:creationId xmlns:p14="http://schemas.microsoft.com/office/powerpoint/2010/main" val="317877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DEEDA5-6186-4F75-AAA7-487482BE8C5F}" type="datetimeFigureOut">
              <a:rPr lang="fr-FR" smtClean="0"/>
              <a:pPr/>
              <a:t>03/05/2017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638F8E-8F4A-4AEF-803E-DBDC51668087}" type="slidenum">
              <a:rPr lang="fr-FR" smtClean="0"/>
              <a:pPr/>
              <a:t>‹N°›</a:t>
            </a:fld>
            <a:endParaRPr lang="fr-FR"/>
          </a:p>
        </p:txBody>
      </p:sp>
    </p:spTree>
    <p:extLst>
      <p:ext uri="{BB962C8B-B14F-4D97-AF65-F5344CB8AC3E}">
        <p14:creationId xmlns:p14="http://schemas.microsoft.com/office/powerpoint/2010/main" val="34890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6DEEDA5-6186-4F75-AAA7-487482BE8C5F}" type="datetimeFigureOut">
              <a:rPr lang="fr-FR" smtClean="0"/>
              <a:pPr/>
              <a:t>03/05/2017</a:t>
            </a:fld>
            <a:endParaRPr lang="fr-FR"/>
          </a:p>
        </p:txBody>
      </p:sp>
      <p:sp>
        <p:nvSpPr>
          <p:cNvPr id="5" name="Footer Placeholder 4"/>
          <p:cNvSpPr>
            <a:spLocks noGrp="1"/>
          </p:cNvSpPr>
          <p:nvPr>
            <p:ph type="ftr" sz="quarter" idx="11"/>
          </p:nvPr>
        </p:nvSpPr>
        <p:spPr>
          <a:xfrm>
            <a:off x="3776135" y="6422854"/>
            <a:ext cx="4279669" cy="365125"/>
          </a:xfrm>
        </p:spPr>
        <p:txBody>
          <a:bodyPr/>
          <a:lstStyle/>
          <a:p>
            <a:endParaRPr lang="fr-FR"/>
          </a:p>
        </p:txBody>
      </p:sp>
      <p:sp>
        <p:nvSpPr>
          <p:cNvPr id="6" name="Slide Number Placeholder 5"/>
          <p:cNvSpPr>
            <a:spLocks noGrp="1"/>
          </p:cNvSpPr>
          <p:nvPr>
            <p:ph type="sldNum" sz="quarter" idx="12"/>
          </p:nvPr>
        </p:nvSpPr>
        <p:spPr>
          <a:xfrm>
            <a:off x="8073048" y="6422854"/>
            <a:ext cx="879759" cy="365125"/>
          </a:xfrm>
        </p:spPr>
        <p:txBody>
          <a:bodyPr/>
          <a:lstStyle/>
          <a:p>
            <a:fld id="{D2638F8E-8F4A-4AEF-803E-DBDC51668087}" type="slidenum">
              <a:rPr lang="fr-FR" smtClean="0"/>
              <a:pPr/>
              <a:t>‹N°›</a:t>
            </a:fld>
            <a:endParaRPr lang="fr-FR"/>
          </a:p>
        </p:txBody>
      </p:sp>
    </p:spTree>
    <p:extLst>
      <p:ext uri="{BB962C8B-B14F-4D97-AF65-F5344CB8AC3E}">
        <p14:creationId xmlns:p14="http://schemas.microsoft.com/office/powerpoint/2010/main" val="17167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DEEDA5-6186-4F75-AAA7-487482BE8C5F}" type="datetimeFigureOut">
              <a:rPr lang="fr-FR" smtClean="0"/>
              <a:pPr/>
              <a:t>03/05/2017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638F8E-8F4A-4AEF-803E-DBDC51668087}" type="slidenum">
              <a:rPr lang="fr-FR" smtClean="0"/>
              <a:pPr/>
              <a:t>‹N°›</a:t>
            </a:fld>
            <a:endParaRPr lang="fr-FR"/>
          </a:p>
        </p:txBody>
      </p:sp>
    </p:spTree>
    <p:extLst>
      <p:ext uri="{BB962C8B-B14F-4D97-AF65-F5344CB8AC3E}">
        <p14:creationId xmlns:p14="http://schemas.microsoft.com/office/powerpoint/2010/main" val="30321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fr-FR"/>
              <a:t>Modifiez le style du titre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tx1"/>
                </a:solidFill>
              </a:defRPr>
            </a:lvl1pPr>
          </a:lstStyle>
          <a:p>
            <a:fld id="{76DEEDA5-6186-4F75-AAA7-487482BE8C5F}" type="datetimeFigureOut">
              <a:rPr lang="fr-FR" smtClean="0"/>
              <a:pPr/>
              <a:t>03/05/2017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2638F8E-8F4A-4AEF-803E-DBDC51668087}" type="slidenum">
              <a:rPr lang="fr-FR" smtClean="0"/>
              <a:pPr/>
              <a:t>‹N°›</a:t>
            </a:fld>
            <a:endParaRPr lang="fr-FR"/>
          </a:p>
        </p:txBody>
      </p:sp>
    </p:spTree>
    <p:extLst>
      <p:ext uri="{BB962C8B-B14F-4D97-AF65-F5344CB8AC3E}">
        <p14:creationId xmlns:p14="http://schemas.microsoft.com/office/powerpoint/2010/main" val="160995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6DEEDA5-6186-4F75-AAA7-487482BE8C5F}" type="datetimeFigureOut">
              <a:rPr lang="fr-FR" smtClean="0"/>
              <a:pPr/>
              <a:t>03/05/2017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638F8E-8F4A-4AEF-803E-DBDC51668087}" type="slidenum">
              <a:rPr lang="fr-FR" smtClean="0"/>
              <a:pPr/>
              <a:t>‹N°›</a:t>
            </a:fld>
            <a:endParaRPr lang="fr-FR"/>
          </a:p>
        </p:txBody>
      </p:sp>
    </p:spTree>
    <p:extLst>
      <p:ext uri="{BB962C8B-B14F-4D97-AF65-F5344CB8AC3E}">
        <p14:creationId xmlns:p14="http://schemas.microsoft.com/office/powerpoint/2010/main" val="344279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6DEEDA5-6186-4F75-AAA7-487482BE8C5F}" type="datetimeFigureOut">
              <a:rPr lang="fr-FR" smtClean="0"/>
              <a:pPr/>
              <a:t>03/05/2017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2638F8E-8F4A-4AEF-803E-DBDC51668087}" type="slidenum">
              <a:rPr lang="fr-FR" smtClean="0"/>
              <a:pPr/>
              <a:t>‹N°›</a:t>
            </a:fld>
            <a:endParaRPr lang="fr-FR"/>
          </a:p>
        </p:txBody>
      </p:sp>
    </p:spTree>
    <p:extLst>
      <p:ext uri="{BB962C8B-B14F-4D97-AF65-F5344CB8AC3E}">
        <p14:creationId xmlns:p14="http://schemas.microsoft.com/office/powerpoint/2010/main" val="301717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6DEEDA5-6186-4F75-AAA7-487482BE8C5F}" type="datetimeFigureOut">
              <a:rPr lang="fr-FR" smtClean="0"/>
              <a:pPr/>
              <a:t>03/05/2017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2638F8E-8F4A-4AEF-803E-DBDC51668087}" type="slidenum">
              <a:rPr lang="fr-FR" smtClean="0"/>
              <a:pPr/>
              <a:t>‹N°›</a:t>
            </a:fld>
            <a:endParaRPr lang="fr-FR"/>
          </a:p>
        </p:txBody>
      </p:sp>
    </p:spTree>
    <p:extLst>
      <p:ext uri="{BB962C8B-B14F-4D97-AF65-F5344CB8AC3E}">
        <p14:creationId xmlns:p14="http://schemas.microsoft.com/office/powerpoint/2010/main" val="282157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EEDA5-6186-4F75-AAA7-487482BE8C5F}" type="datetimeFigureOut">
              <a:rPr lang="fr-FR" smtClean="0"/>
              <a:pPr/>
              <a:t>03/05/2017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2638F8E-8F4A-4AEF-803E-DBDC51668087}" type="slidenum">
              <a:rPr lang="fr-FR" smtClean="0"/>
              <a:pPr/>
              <a:t>‹N°›</a:t>
            </a:fld>
            <a:endParaRPr lang="fr-FR"/>
          </a:p>
        </p:txBody>
      </p:sp>
    </p:spTree>
    <p:extLst>
      <p:ext uri="{BB962C8B-B14F-4D97-AF65-F5344CB8AC3E}">
        <p14:creationId xmlns:p14="http://schemas.microsoft.com/office/powerpoint/2010/main" val="26853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6DEEDA5-6186-4F75-AAA7-487482BE8C5F}" type="datetimeFigureOut">
              <a:rPr lang="fr-FR" smtClean="0"/>
              <a:pPr/>
              <a:t>03/05/2017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638F8E-8F4A-4AEF-803E-DBDC51668087}" type="slidenum">
              <a:rPr lang="fr-FR" smtClean="0"/>
              <a:pPr/>
              <a:t>‹N°›</a:t>
            </a:fld>
            <a:endParaRPr lang="fr-FR"/>
          </a:p>
        </p:txBody>
      </p:sp>
    </p:spTree>
    <p:extLst>
      <p:ext uri="{BB962C8B-B14F-4D97-AF65-F5344CB8AC3E}">
        <p14:creationId xmlns:p14="http://schemas.microsoft.com/office/powerpoint/2010/main" val="379459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6DEEDA5-6186-4F75-AAA7-487482BE8C5F}" type="datetimeFigureOut">
              <a:rPr lang="fr-FR" smtClean="0"/>
              <a:pPr/>
              <a:t>03/05/2017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638F8E-8F4A-4AEF-803E-DBDC51668087}" type="slidenum">
              <a:rPr lang="fr-FR" smtClean="0"/>
              <a:pPr/>
              <a:t>‹N°›</a:t>
            </a:fld>
            <a:endParaRPr lang="fr-FR"/>
          </a:p>
        </p:txBody>
      </p:sp>
    </p:spTree>
    <p:extLst>
      <p:ext uri="{BB962C8B-B14F-4D97-AF65-F5344CB8AC3E}">
        <p14:creationId xmlns:p14="http://schemas.microsoft.com/office/powerpoint/2010/main" val="143679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6DEEDA5-6186-4F75-AAA7-487482BE8C5F}" type="datetimeFigureOut">
              <a:rPr lang="fr-FR" smtClean="0"/>
              <a:pPr/>
              <a:t>03/05/2017</a:t>
            </a:fld>
            <a:endParaRPr lang="fr-F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fr-F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2638F8E-8F4A-4AEF-803E-DBDC51668087}" type="slidenum">
              <a:rPr lang="fr-FR" smtClean="0"/>
              <a:pPr/>
              <a:t>‹N°›</a:t>
            </a:fld>
            <a:endParaRPr lang="fr-FR"/>
          </a:p>
        </p:txBody>
      </p:sp>
    </p:spTree>
    <p:extLst>
      <p:ext uri="{BB962C8B-B14F-4D97-AF65-F5344CB8AC3E}">
        <p14:creationId xmlns:p14="http://schemas.microsoft.com/office/powerpoint/2010/main" val="297348101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4bAKX5SU0z0" TargetMode="External"/><Relationship Id="rId2" Type="http://schemas.openxmlformats.org/officeDocument/2006/relationships/hyperlink" Target="https://www.youtube.com/watch?v=fx50d_aqaUo" TargetMode="External"/><Relationship Id="rId1" Type="http://schemas.openxmlformats.org/officeDocument/2006/relationships/slideLayout" Target="../slideLayouts/slideLayout2.xml"/><Relationship Id="rId4" Type="http://schemas.openxmlformats.org/officeDocument/2006/relationships/hyperlink" Target="https://www.youtube.com/watch?v=A92aOJxMUy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a:xfrm>
            <a:off x="342900" y="4407428"/>
            <a:ext cx="11506200" cy="1387582"/>
          </a:xfrm>
        </p:spPr>
        <p:txBody>
          <a:bodyPr>
            <a:normAutofit/>
          </a:bodyPr>
          <a:lstStyle/>
          <a:p>
            <a:r>
              <a:rPr lang="fr-FR" sz="3200" dirty="0"/>
              <a:t>Histoire, Première Bac Pro</a:t>
            </a:r>
          </a:p>
          <a:p>
            <a:r>
              <a:rPr lang="fr-FR" sz="3200" dirty="0"/>
              <a:t>LA LAICITE ET LE FAIT RELIGIEUX DEPUIS 1880</a:t>
            </a:r>
          </a:p>
        </p:txBody>
      </p:sp>
      <p:pic>
        <p:nvPicPr>
          <p:cNvPr id="5" name="Image 4"/>
          <p:cNvPicPr>
            <a:picLocks noChangeAspect="1"/>
          </p:cNvPicPr>
          <p:nvPr/>
        </p:nvPicPr>
        <p:blipFill>
          <a:blip r:embed="rId2"/>
          <a:stretch>
            <a:fillRect/>
          </a:stretch>
        </p:blipFill>
        <p:spPr>
          <a:xfrm>
            <a:off x="0" y="0"/>
            <a:ext cx="12191999" cy="4194869"/>
          </a:xfrm>
          <a:prstGeom prst="rect">
            <a:avLst/>
          </a:prstGeom>
        </p:spPr>
      </p:pic>
    </p:spTree>
    <p:extLst>
      <p:ext uri="{BB962C8B-B14F-4D97-AF65-F5344CB8AC3E}">
        <p14:creationId xmlns:p14="http://schemas.microsoft.com/office/powerpoint/2010/main" val="318208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1- L’affirmation de la laïcité (1880-1945)</a:t>
            </a:r>
          </a:p>
        </p:txBody>
      </p:sp>
      <p:sp>
        <p:nvSpPr>
          <p:cNvPr id="3" name="Espace réservé du contenu 2"/>
          <p:cNvSpPr>
            <a:spLocks noGrp="1"/>
          </p:cNvSpPr>
          <p:nvPr>
            <p:ph idx="1"/>
          </p:nvPr>
        </p:nvSpPr>
        <p:spPr>
          <a:xfrm>
            <a:off x="379958" y="1902308"/>
            <a:ext cx="11278641" cy="2109622"/>
          </a:xfrm>
        </p:spPr>
        <p:txBody>
          <a:bodyPr>
            <a:normAutofit/>
          </a:bodyPr>
          <a:lstStyle/>
          <a:p>
            <a:pPr marL="0" indent="0" algn="just" fontAlgn="base">
              <a:buNone/>
            </a:pPr>
            <a:r>
              <a:rPr lang="fr-FR" dirty="0"/>
              <a:t>Dès leur arrivée au pouvoir en 1880, les hommes politiques de la IIIe République affirment leur volonté de soustraire la société et l’État à l’influence des Églises. Anticléricaux (hostiles au clergé, c’est-à-dire aux prêtres, évêques, papes…), ils adoptent une série de lois qui visent à limiter son influence au domaine privé. L’école, d’abord, lieu de l’apprentissage de la République et de la formation du citoyen (et futur soldat), est rendue laïque, gratuite et obligatoire pour tous les enfants de 6 à 13 ans en 1882 (lois Ferry).</a:t>
            </a:r>
          </a:p>
        </p:txBody>
      </p:sp>
      <p:sp>
        <p:nvSpPr>
          <p:cNvPr id="4" name="ZoneTexte 3"/>
          <p:cNvSpPr txBox="1"/>
          <p:nvPr/>
        </p:nvSpPr>
        <p:spPr>
          <a:xfrm>
            <a:off x="379958" y="4011930"/>
            <a:ext cx="6318022" cy="2585323"/>
          </a:xfrm>
          <a:prstGeom prst="rect">
            <a:avLst/>
          </a:prstGeom>
          <a:noFill/>
        </p:spPr>
        <p:txBody>
          <a:bodyPr wrap="square" rtlCol="0">
            <a:spAutoFit/>
          </a:bodyPr>
          <a:lstStyle/>
          <a:p>
            <a:pPr algn="just"/>
            <a:r>
              <a:rPr lang="fr-FR" i="1" dirty="0"/>
              <a:t>La Révolution française a mis fin à l’union traditionnelle entre le pouvoir et l’Église catholique, mais celle-ci conserve un rôle majeur dans la société, notamment dans l’enseignement ou l’assistance, et par l’influence du prêtre dans la vie de tous les jours : les Français restent très attachés au baptême, au mariage à l’Eglise... </a:t>
            </a:r>
          </a:p>
          <a:p>
            <a:pPr algn="just"/>
            <a:endParaRPr lang="fr-FR" i="1" dirty="0"/>
          </a:p>
          <a:p>
            <a:pPr algn="just"/>
            <a:r>
              <a:rPr lang="fr-FR" i="1" dirty="0"/>
              <a:t>Mais, soutenant les monarchistes (partisans d’un roi, et pas d’une République) opposés aux républicains, l’Église apparaît comme « l’ennemie du régime ». </a:t>
            </a:r>
          </a:p>
        </p:txBody>
      </p:sp>
      <p:pic>
        <p:nvPicPr>
          <p:cNvPr id="5" name="Image 4"/>
          <p:cNvPicPr>
            <a:picLocks noChangeAspect="1"/>
          </p:cNvPicPr>
          <p:nvPr/>
        </p:nvPicPr>
        <p:blipFill>
          <a:blip r:embed="rId2"/>
          <a:stretch>
            <a:fillRect/>
          </a:stretch>
        </p:blipFill>
        <p:spPr>
          <a:xfrm>
            <a:off x="8333104" y="3686629"/>
            <a:ext cx="2376805" cy="3171371"/>
          </a:xfrm>
          <a:prstGeom prst="rect">
            <a:avLst/>
          </a:prstGeom>
        </p:spPr>
      </p:pic>
    </p:spTree>
    <p:extLst>
      <p:ext uri="{BB962C8B-B14F-4D97-AF65-F5344CB8AC3E}">
        <p14:creationId xmlns:p14="http://schemas.microsoft.com/office/powerpoint/2010/main" val="297269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1- L’affirmation de la laïcité (1880-1945)</a:t>
            </a:r>
          </a:p>
        </p:txBody>
      </p:sp>
      <p:sp>
        <p:nvSpPr>
          <p:cNvPr id="3" name="Espace réservé du contenu 2"/>
          <p:cNvSpPr>
            <a:spLocks noGrp="1"/>
          </p:cNvSpPr>
          <p:nvPr>
            <p:ph idx="1"/>
          </p:nvPr>
        </p:nvSpPr>
        <p:spPr>
          <a:xfrm>
            <a:off x="379958" y="1902308"/>
            <a:ext cx="11278641" cy="2109622"/>
          </a:xfrm>
        </p:spPr>
        <p:txBody>
          <a:bodyPr>
            <a:normAutofit/>
          </a:bodyPr>
          <a:lstStyle/>
          <a:p>
            <a:pPr marL="0" indent="0" algn="just" fontAlgn="base">
              <a:buNone/>
            </a:pPr>
            <a:r>
              <a:rPr lang="fr-FR" dirty="0"/>
              <a:t>Entre 1899 et 1904, les républicains mènent un anticléricalisme de combat. Le gouvernement Combes interdit puis expulse les congrégations (associations religieuses) et rompt les relations diplomatiques avec le pape. En 1905, la loi de séparation des Églises et de l’État marque une étape décisive dans la laïcisation de l’espace public. </a:t>
            </a:r>
          </a:p>
        </p:txBody>
      </p:sp>
      <p:sp>
        <p:nvSpPr>
          <p:cNvPr id="4" name="ZoneTexte 3"/>
          <p:cNvSpPr txBox="1"/>
          <p:nvPr/>
        </p:nvSpPr>
        <p:spPr>
          <a:xfrm>
            <a:off x="379958" y="3750718"/>
            <a:ext cx="5735092" cy="2308324"/>
          </a:xfrm>
          <a:prstGeom prst="rect">
            <a:avLst/>
          </a:prstGeom>
          <a:noFill/>
        </p:spPr>
        <p:txBody>
          <a:bodyPr wrap="square" rtlCol="0">
            <a:spAutoFit/>
          </a:bodyPr>
          <a:lstStyle/>
          <a:p>
            <a:pPr algn="just"/>
            <a:r>
              <a:rPr lang="fr-FR" i="1" dirty="0"/>
              <a:t>La laïcité est le « principe de séparation dans l'État de la société civile et de la société religieuse » et « d'impartialité ou de neutralité de l'État à l'égard des confessions religieuses ».</a:t>
            </a:r>
          </a:p>
          <a:p>
            <a:pPr algn="just"/>
            <a:endParaRPr lang="fr-FR" i="1" dirty="0"/>
          </a:p>
          <a:p>
            <a:pPr algn="just"/>
            <a:r>
              <a:rPr lang="fr-FR" i="1" dirty="0"/>
              <a:t>Garantissant la liberté de conscience ainsi que le libre exercice de tous les cultes, elle supprime toutes les subventions aux cultes. La religion devient un domaine strictement privé dans lequel l’État n’a plus à intervenir. </a:t>
            </a:r>
          </a:p>
        </p:txBody>
      </p:sp>
      <p:pic>
        <p:nvPicPr>
          <p:cNvPr id="6" name="Image 5"/>
          <p:cNvPicPr>
            <a:picLocks noChangeAspect="1"/>
          </p:cNvPicPr>
          <p:nvPr/>
        </p:nvPicPr>
        <p:blipFill>
          <a:blip r:embed="rId2"/>
          <a:stretch>
            <a:fillRect/>
          </a:stretch>
        </p:blipFill>
        <p:spPr>
          <a:xfrm>
            <a:off x="7011101" y="3406324"/>
            <a:ext cx="4647498" cy="3211645"/>
          </a:xfrm>
          <a:prstGeom prst="rect">
            <a:avLst/>
          </a:prstGeom>
        </p:spPr>
      </p:pic>
    </p:spTree>
    <p:extLst>
      <p:ext uri="{BB962C8B-B14F-4D97-AF65-F5344CB8AC3E}">
        <p14:creationId xmlns:p14="http://schemas.microsoft.com/office/powerpoint/2010/main" val="120097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2- LES LOIS JULES FERRY DES ANNEES 1880</a:t>
            </a:r>
          </a:p>
        </p:txBody>
      </p:sp>
      <p:sp>
        <p:nvSpPr>
          <p:cNvPr id="3" name="Espace réservé du contenu 2"/>
          <p:cNvSpPr>
            <a:spLocks noGrp="1"/>
          </p:cNvSpPr>
          <p:nvPr>
            <p:ph idx="1"/>
          </p:nvPr>
        </p:nvSpPr>
        <p:spPr>
          <a:xfrm>
            <a:off x="379958" y="1902308"/>
            <a:ext cx="11278641" cy="2109622"/>
          </a:xfrm>
        </p:spPr>
        <p:txBody>
          <a:bodyPr>
            <a:normAutofit/>
          </a:bodyPr>
          <a:lstStyle/>
          <a:p>
            <a:pPr marL="0" indent="0" algn="just" fontAlgn="base">
              <a:buNone/>
            </a:pPr>
            <a:r>
              <a:rPr lang="fr-FR" dirty="0"/>
              <a:t>Les lois dites « scolaires » des années 1880 tiennent une place centrale dans la construction de la laïcité en France. La République part résolument à la « conquête des esprits » pour les gagner à un régime aux bases encore mal assurées, les ouvrir aux idées humanistes des Lumières, leur faire saisir toute l’importance des progrès de la science si rapides en cette fin de XIXe siècle. L’École voulue par Jules Ferry s’impose comme un modèle auquel notre système scolaire se réfère aujourd’hui encore. </a:t>
            </a:r>
          </a:p>
        </p:txBody>
      </p:sp>
      <p:sp>
        <p:nvSpPr>
          <p:cNvPr id="4" name="ZoneTexte 3"/>
          <p:cNvSpPr txBox="1"/>
          <p:nvPr/>
        </p:nvSpPr>
        <p:spPr>
          <a:xfrm>
            <a:off x="379958" y="4261485"/>
            <a:ext cx="5512842" cy="1754326"/>
          </a:xfrm>
          <a:prstGeom prst="rect">
            <a:avLst/>
          </a:prstGeom>
          <a:noFill/>
        </p:spPr>
        <p:txBody>
          <a:bodyPr wrap="square" rtlCol="0">
            <a:spAutoFit/>
          </a:bodyPr>
          <a:lstStyle/>
          <a:p>
            <a:pPr algn="just"/>
            <a:r>
              <a:rPr lang="fr-FR" i="1" dirty="0"/>
              <a:t>Faut-il enseigner aux enfants que l’Homme a été créé par Dieu, comme le précisent les textes religieux, ou qu’il est un cousin du singe et qu’il a évolué au fil de millions d’années? Les théories de l’évolution tirées du livre révolutionnaire de Charles Darwin, De l’origine des espèces (1859) divisent alors la société française.</a:t>
            </a:r>
          </a:p>
        </p:txBody>
      </p:sp>
      <p:pic>
        <p:nvPicPr>
          <p:cNvPr id="6" name="Image 5"/>
          <p:cNvPicPr>
            <a:picLocks noChangeAspect="1"/>
          </p:cNvPicPr>
          <p:nvPr/>
        </p:nvPicPr>
        <p:blipFill>
          <a:blip r:embed="rId2"/>
          <a:stretch>
            <a:fillRect/>
          </a:stretch>
        </p:blipFill>
        <p:spPr>
          <a:xfrm>
            <a:off x="6908800" y="3877299"/>
            <a:ext cx="4294626" cy="2880262"/>
          </a:xfrm>
          <a:prstGeom prst="rect">
            <a:avLst/>
          </a:prstGeom>
        </p:spPr>
      </p:pic>
    </p:spTree>
    <p:extLst>
      <p:ext uri="{BB962C8B-B14F-4D97-AF65-F5344CB8AC3E}">
        <p14:creationId xmlns:p14="http://schemas.microsoft.com/office/powerpoint/2010/main" val="5477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3- La laïcité en question depuis 1945</a:t>
            </a:r>
          </a:p>
        </p:txBody>
      </p:sp>
      <p:sp>
        <p:nvSpPr>
          <p:cNvPr id="3" name="Espace réservé du contenu 2"/>
          <p:cNvSpPr>
            <a:spLocks noGrp="1"/>
          </p:cNvSpPr>
          <p:nvPr>
            <p:ph idx="1"/>
          </p:nvPr>
        </p:nvSpPr>
        <p:spPr>
          <a:xfrm>
            <a:off x="379958" y="1902308"/>
            <a:ext cx="11278641" cy="2109622"/>
          </a:xfrm>
        </p:spPr>
        <p:txBody>
          <a:bodyPr>
            <a:normAutofit/>
          </a:bodyPr>
          <a:lstStyle/>
          <a:p>
            <a:pPr marL="0" indent="0" algn="just" fontAlgn="base">
              <a:buNone/>
            </a:pPr>
            <a:r>
              <a:rPr lang="fr-FR" dirty="0"/>
              <a:t>Au lendemain de la Seconde Guerre mondiale, la Constitution de la IVe République définit la France comme une République laïque. Par ailleurs, et sans remettre en question la loi de 1905, la République concède progressivement aux religions une place dans l’espace public : les émissions à caractère religieux sont par exemple autorisées dans les médias publics. Enfin, la République reconnaît l’enseignement privé, notamment catholique. La question scolaire reste cependant vive et est régulièrement l’objet de conflits entre partisans de l’école laïque et de l’école libre.</a:t>
            </a:r>
          </a:p>
        </p:txBody>
      </p:sp>
      <p:sp>
        <p:nvSpPr>
          <p:cNvPr id="4" name="ZoneTexte 3"/>
          <p:cNvSpPr txBox="1"/>
          <p:nvPr/>
        </p:nvSpPr>
        <p:spPr>
          <a:xfrm>
            <a:off x="379958" y="4333648"/>
            <a:ext cx="5735092" cy="1477328"/>
          </a:xfrm>
          <a:prstGeom prst="rect">
            <a:avLst/>
          </a:prstGeom>
          <a:noFill/>
        </p:spPr>
        <p:txBody>
          <a:bodyPr wrap="square" rtlCol="0">
            <a:spAutoFit/>
          </a:bodyPr>
          <a:lstStyle/>
          <a:p>
            <a:pPr algn="just"/>
            <a:r>
              <a:rPr lang="fr-FR" i="1" dirty="0"/>
              <a:t>Certains territoires, comme l’Alsace-Moselle (départements qui n’étaient pas Français en 1905, mais Allemands!) ou la Guyane, bénéficient toutefois d’un régime d’exception : l’État rémunère les ministres du culte et organise les cours d’instruction religieuse. </a:t>
            </a:r>
          </a:p>
        </p:txBody>
      </p:sp>
      <p:pic>
        <p:nvPicPr>
          <p:cNvPr id="5" name="Image 4"/>
          <p:cNvPicPr>
            <a:picLocks noChangeAspect="1"/>
          </p:cNvPicPr>
          <p:nvPr/>
        </p:nvPicPr>
        <p:blipFill>
          <a:blip r:embed="rId2"/>
          <a:stretch>
            <a:fillRect/>
          </a:stretch>
        </p:blipFill>
        <p:spPr>
          <a:xfrm>
            <a:off x="7352620" y="4011930"/>
            <a:ext cx="3924980" cy="2769507"/>
          </a:xfrm>
          <a:prstGeom prst="rect">
            <a:avLst/>
          </a:prstGeom>
        </p:spPr>
      </p:pic>
    </p:spTree>
    <p:extLst>
      <p:ext uri="{BB962C8B-B14F-4D97-AF65-F5344CB8AC3E}">
        <p14:creationId xmlns:p14="http://schemas.microsoft.com/office/powerpoint/2010/main" val="220806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3- La laïcité en question depuis 1945</a:t>
            </a:r>
          </a:p>
        </p:txBody>
      </p:sp>
      <p:sp>
        <p:nvSpPr>
          <p:cNvPr id="3" name="Espace réservé du contenu 2"/>
          <p:cNvSpPr>
            <a:spLocks noGrp="1"/>
          </p:cNvSpPr>
          <p:nvPr>
            <p:ph idx="1"/>
          </p:nvPr>
        </p:nvSpPr>
        <p:spPr>
          <a:xfrm>
            <a:off x="379958" y="1902308"/>
            <a:ext cx="11278641" cy="2932582"/>
          </a:xfrm>
        </p:spPr>
        <p:txBody>
          <a:bodyPr>
            <a:normAutofit/>
          </a:bodyPr>
          <a:lstStyle/>
          <a:p>
            <a:pPr marL="0" indent="0" algn="just" fontAlgn="base">
              <a:buNone/>
            </a:pPr>
            <a:r>
              <a:rPr lang="fr-FR" dirty="0"/>
              <a:t>Malgré l’apaisement des tensions et la sécularisation de la société, la laïcité doit faire face à de nombreux défis. Dès les années 1950, l’immigration et le développement de l’Islam, aujourd’hui deuxième religion de France, confrontent la laïcité au développement de nouvelles revendications culturelles et religieuses. Pour y répondre, l’État fonde des institutions (Conseil du culte musulman en 2002). </a:t>
            </a:r>
          </a:p>
        </p:txBody>
      </p:sp>
      <p:sp>
        <p:nvSpPr>
          <p:cNvPr id="4" name="ZoneTexte 3"/>
          <p:cNvSpPr txBox="1"/>
          <p:nvPr/>
        </p:nvSpPr>
        <p:spPr>
          <a:xfrm>
            <a:off x="379958" y="3708320"/>
            <a:ext cx="5735092" cy="2862322"/>
          </a:xfrm>
          <a:prstGeom prst="rect">
            <a:avLst/>
          </a:prstGeom>
          <a:noFill/>
        </p:spPr>
        <p:txBody>
          <a:bodyPr wrap="square" rtlCol="0">
            <a:spAutoFit/>
          </a:bodyPr>
          <a:lstStyle/>
          <a:p>
            <a:pPr algn="just"/>
            <a:r>
              <a:rPr lang="fr-FR" i="1" dirty="0"/>
              <a:t>Soucieux de garantir à tous la liberté religieuse et d’éviter un clivage social, comme l’illustrent les débats sur le voile ou l’action contre les sectes, de nouvelles lois sont adoptées (loi sur le port des signes religieux dans les écoles publiques en 2004, interdiction du port du voile intégral dans l’espace public en 2011…).</a:t>
            </a:r>
          </a:p>
          <a:p>
            <a:pPr algn="just"/>
            <a:endParaRPr lang="fr-FR" i="1" dirty="0"/>
          </a:p>
          <a:p>
            <a:pPr algn="just"/>
            <a:r>
              <a:rPr lang="fr-FR" i="1" dirty="0"/>
              <a:t>En 2013, la Charte de la laïcité réaffirme l’importance du principe de laïcité, indissociable des valeurs de liberté, d’égalité et de fraternité.</a:t>
            </a:r>
          </a:p>
        </p:txBody>
      </p:sp>
      <p:pic>
        <p:nvPicPr>
          <p:cNvPr id="6" name="Image 5"/>
          <p:cNvPicPr>
            <a:picLocks noChangeAspect="1"/>
          </p:cNvPicPr>
          <p:nvPr/>
        </p:nvPicPr>
        <p:blipFill>
          <a:blip r:embed="rId2"/>
          <a:stretch>
            <a:fillRect/>
          </a:stretch>
        </p:blipFill>
        <p:spPr>
          <a:xfrm>
            <a:off x="6648041" y="3364729"/>
            <a:ext cx="5010558" cy="3340372"/>
          </a:xfrm>
          <a:prstGeom prst="rect">
            <a:avLst/>
          </a:prstGeom>
        </p:spPr>
      </p:pic>
    </p:spTree>
    <p:extLst>
      <p:ext uri="{BB962C8B-B14F-4D97-AF65-F5344CB8AC3E}">
        <p14:creationId xmlns:p14="http://schemas.microsoft.com/office/powerpoint/2010/main" val="346113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RESSOURCES POUR REVISER</a:t>
            </a: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a:t>La laïcité en 3 minutes (ou presque!), une émission que je vous ai diffusé en classe. Concis et efficace en un temps record!</a:t>
            </a:r>
          </a:p>
          <a:p>
            <a:pPr marL="0" indent="0">
              <a:buNone/>
            </a:pPr>
            <a:r>
              <a:rPr lang="fr-FR" dirty="0">
                <a:hlinkClick r:id="rId2"/>
              </a:rPr>
              <a:t>https://www.youtube.com/watch?v=fx50d_aqaUo</a:t>
            </a:r>
            <a:endParaRPr lang="fr-FR" dirty="0"/>
          </a:p>
          <a:p>
            <a:pPr marL="0" indent="0">
              <a:buNone/>
            </a:pPr>
            <a:endParaRPr lang="fr-FR" dirty="0"/>
          </a:p>
          <a:p>
            <a:pPr marL="0" indent="0">
              <a:buNone/>
            </a:pPr>
            <a:r>
              <a:rPr lang="fr-FR" dirty="0"/>
              <a:t>Un reportage plus complet de 12 minutes sur l’histoire de la laïcité en France. Vivement conseillé.</a:t>
            </a:r>
          </a:p>
          <a:p>
            <a:pPr marL="0" indent="0">
              <a:buNone/>
            </a:pPr>
            <a:r>
              <a:rPr lang="fr-FR" dirty="0">
                <a:hlinkClick r:id="rId3"/>
              </a:rPr>
              <a:t>https://www.youtube.com/watch?v=4bAKX5SU0z0</a:t>
            </a:r>
            <a:endParaRPr lang="fr-FR" dirty="0"/>
          </a:p>
          <a:p>
            <a:pPr marL="0" indent="0">
              <a:buNone/>
            </a:pPr>
            <a:endParaRPr lang="fr-FR" dirty="0"/>
          </a:p>
          <a:p>
            <a:pPr marL="0" indent="0">
              <a:buNone/>
            </a:pPr>
            <a:r>
              <a:rPr lang="fr-FR" dirty="0"/>
              <a:t>La vidéo d’un enseignant qui prépare ses élèves aux épreuves, en 3 minutes, c’est bien fait et ça reprend toutes les notions.</a:t>
            </a:r>
          </a:p>
          <a:p>
            <a:pPr marL="0" indent="0">
              <a:buNone/>
            </a:pPr>
            <a:r>
              <a:rPr lang="fr-FR" dirty="0">
                <a:hlinkClick r:id="rId4"/>
              </a:rPr>
              <a:t>https://www.youtube.com/watch?v=A92aOJxMUyE</a:t>
            </a: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027275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À bande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À bande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À bande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Bande de couleurs</Template>
  <TotalTime>177</TotalTime>
  <Words>914</Words>
  <Application>Microsoft Office PowerPoint</Application>
  <PresentationFormat>Grand écran</PresentationFormat>
  <Paragraphs>35</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Corbel</vt:lpstr>
      <vt:lpstr>Wingdings</vt:lpstr>
      <vt:lpstr>À bandes</vt:lpstr>
      <vt:lpstr>Présentation PowerPoint</vt:lpstr>
      <vt:lpstr>1- L’affirmation de la laïcité (1880-1945)</vt:lpstr>
      <vt:lpstr>1- L’affirmation de la laïcité (1880-1945)</vt:lpstr>
      <vt:lpstr>2- LES LOIS JULES FERRY DES ANNEES 1880</vt:lpstr>
      <vt:lpstr>3- La laïcité en question depuis 1945</vt:lpstr>
      <vt:lpstr>3- La laïcité en question depuis 1945</vt:lpstr>
      <vt:lpstr>RESSOURCES POUR REVISER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cadet</dc:creator>
  <cp:lastModifiedBy>romain cadet</cp:lastModifiedBy>
  <cp:revision>21</cp:revision>
  <dcterms:created xsi:type="dcterms:W3CDTF">2017-05-01T09:09:57Z</dcterms:created>
  <dcterms:modified xsi:type="dcterms:W3CDTF">2017-05-03T14:21:43Z</dcterms:modified>
</cp:coreProperties>
</file>