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2" r:id="rId3"/>
    <p:sldId id="263" r:id="rId4"/>
    <p:sldId id="264" r:id="rId5"/>
    <p:sldId id="265" r:id="rId6"/>
    <p:sldId id="266" r:id="rId7"/>
    <p:sldId id="267" r:id="rId8"/>
    <p:sldId id="257" r:id="rId9"/>
    <p:sldId id="259" r:id="rId10"/>
    <p:sldId id="258" r:id="rId11"/>
    <p:sldId id="260" r:id="rId1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2" d="100"/>
          <a:sy n="82" d="100"/>
        </p:scale>
        <p:origin x="-152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A127365D-54DC-4811-88CC-C0ACED1D62E6}" type="datetimeFigureOut">
              <a:rPr lang="fr-FR" smtClean="0"/>
              <a:pPr/>
              <a:t>26/04/2017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F525CE-D51D-4018-9C76-C0693A616289}"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127365D-54DC-4811-88CC-C0ACED1D62E6}" type="datetimeFigureOut">
              <a:rPr lang="fr-FR" smtClean="0"/>
              <a:pPr/>
              <a:t>26/04/2017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F525CE-D51D-4018-9C76-C0693A616289}"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127365D-54DC-4811-88CC-C0ACED1D62E6}" type="datetimeFigureOut">
              <a:rPr lang="fr-FR" smtClean="0"/>
              <a:pPr/>
              <a:t>26/04/2017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F525CE-D51D-4018-9C76-C0693A616289}"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127365D-54DC-4811-88CC-C0ACED1D62E6}" type="datetimeFigureOut">
              <a:rPr lang="fr-FR" smtClean="0"/>
              <a:pPr/>
              <a:t>26/04/2017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F525CE-D51D-4018-9C76-C0693A616289}"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127365D-54DC-4811-88CC-C0ACED1D62E6}" type="datetimeFigureOut">
              <a:rPr lang="fr-FR" smtClean="0"/>
              <a:pPr/>
              <a:t>26/04/2017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F525CE-D51D-4018-9C76-C0693A616289}"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127365D-54DC-4811-88CC-C0ACED1D62E6}" type="datetimeFigureOut">
              <a:rPr lang="fr-FR" smtClean="0"/>
              <a:pPr/>
              <a:t>26/04/2017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F525CE-D51D-4018-9C76-C0693A616289}"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127365D-54DC-4811-88CC-C0ACED1D62E6}" type="datetimeFigureOut">
              <a:rPr lang="fr-FR" smtClean="0"/>
              <a:pPr/>
              <a:t>26/04/2017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7F525CE-D51D-4018-9C76-C0693A616289}"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A127365D-54DC-4811-88CC-C0ACED1D62E6}" type="datetimeFigureOut">
              <a:rPr lang="fr-FR" smtClean="0"/>
              <a:pPr/>
              <a:t>26/04/2017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7F525CE-D51D-4018-9C76-C0693A616289}"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127365D-54DC-4811-88CC-C0ACED1D62E6}" type="datetimeFigureOut">
              <a:rPr lang="fr-FR" smtClean="0"/>
              <a:pPr/>
              <a:t>26/04/2017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7F525CE-D51D-4018-9C76-C0693A616289}"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127365D-54DC-4811-88CC-C0ACED1D62E6}" type="datetimeFigureOut">
              <a:rPr lang="fr-FR" smtClean="0"/>
              <a:pPr/>
              <a:t>26/04/2017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F525CE-D51D-4018-9C76-C0693A616289}"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127365D-54DC-4811-88CC-C0ACED1D62E6}" type="datetimeFigureOut">
              <a:rPr lang="fr-FR" smtClean="0"/>
              <a:pPr/>
              <a:t>26/04/2017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F525CE-D51D-4018-9C76-C0693A616289}"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27365D-54DC-4811-88CC-C0ACED1D62E6}" type="datetimeFigureOut">
              <a:rPr lang="fr-FR" smtClean="0"/>
              <a:pPr/>
              <a:t>26/04/2017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F525CE-D51D-4018-9C76-C0693A616289}"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1026" name="Picture 2"/>
          <p:cNvPicPr>
            <a:picLocks noGrp="1" noChangeAspect="1" noChangeArrowheads="1"/>
          </p:cNvPicPr>
          <p:nvPr>
            <p:ph idx="1"/>
          </p:nvPr>
        </p:nvPicPr>
        <p:blipFill>
          <a:blip r:embed="rId2" cstate="print"/>
          <a:srcRect/>
          <a:stretch>
            <a:fillRect/>
          </a:stretch>
        </p:blipFill>
        <p:spPr bwMode="auto">
          <a:xfrm>
            <a:off x="142844" y="2143116"/>
            <a:ext cx="9644098" cy="1934346"/>
          </a:xfrm>
          <a:prstGeom prst="rect">
            <a:avLst/>
          </a:prstGeom>
          <a:noFill/>
          <a:ln w="9525">
            <a:noFill/>
            <a:miter lim="800000"/>
            <a:headEnd/>
            <a:tailEnd/>
          </a:ln>
          <a:effectLst/>
        </p:spPr>
      </p:pic>
      <p:sp>
        <p:nvSpPr>
          <p:cNvPr id="5" name="Ellipse 4"/>
          <p:cNvSpPr/>
          <p:nvPr/>
        </p:nvSpPr>
        <p:spPr>
          <a:xfrm>
            <a:off x="1285852" y="4786322"/>
            <a:ext cx="1857388" cy="157163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t>Document </a:t>
            </a:r>
          </a:p>
          <a:p>
            <a:pPr algn="ctr"/>
            <a:r>
              <a:rPr lang="fr-FR" sz="2000" dirty="0" smtClean="0"/>
              <a:t>1</a:t>
            </a:r>
            <a:endParaRPr lang="fr-FR"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dirty="0" smtClean="0"/>
              <a:t>Lithographie : </a:t>
            </a:r>
            <a:br>
              <a:rPr lang="fr-FR" sz="3600" dirty="0" smtClean="0"/>
            </a:br>
            <a:r>
              <a:rPr lang="fr-FR" sz="3600" u="sng" dirty="0" smtClean="0"/>
              <a:t>Le vote au village, 1848 </a:t>
            </a:r>
            <a:endParaRPr lang="fr-FR" sz="3600" u="sng" dirty="0"/>
          </a:p>
        </p:txBody>
      </p:sp>
      <p:pic>
        <p:nvPicPr>
          <p:cNvPr id="4" name="Espace réservé du contenu 3" descr="votevillage.jpg"/>
          <p:cNvPicPr>
            <a:picLocks noGrp="1" noChangeAspect="1"/>
          </p:cNvPicPr>
          <p:nvPr>
            <p:ph idx="1"/>
          </p:nvPr>
        </p:nvPicPr>
        <p:blipFill>
          <a:blip r:embed="rId2"/>
          <a:stretch>
            <a:fillRect/>
          </a:stretch>
        </p:blipFill>
        <p:spPr>
          <a:xfrm>
            <a:off x="357158" y="1500174"/>
            <a:ext cx="8193389" cy="4018947"/>
          </a:xfrm>
        </p:spPr>
      </p:pic>
      <p:sp>
        <p:nvSpPr>
          <p:cNvPr id="5" name="Ellipse 4"/>
          <p:cNvSpPr/>
          <p:nvPr/>
        </p:nvSpPr>
        <p:spPr>
          <a:xfrm>
            <a:off x="1000100" y="5286364"/>
            <a:ext cx="1857388" cy="157163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t>Document </a:t>
            </a:r>
          </a:p>
          <a:p>
            <a:pPr algn="ctr"/>
            <a:r>
              <a:rPr lang="fr-FR" sz="2000" dirty="0" smtClean="0"/>
              <a:t>10</a:t>
            </a:r>
            <a:endParaRPr lang="fr-FR"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098" name="Picture 2"/>
          <p:cNvPicPr>
            <a:picLocks noGrp="1" noChangeAspect="1" noChangeArrowheads="1"/>
          </p:cNvPicPr>
          <p:nvPr>
            <p:ph idx="1"/>
          </p:nvPr>
        </p:nvPicPr>
        <p:blipFill>
          <a:blip r:embed="rId2" cstate="print"/>
          <a:srcRect/>
          <a:stretch>
            <a:fillRect/>
          </a:stretch>
        </p:blipFill>
        <p:spPr bwMode="auto">
          <a:xfrm>
            <a:off x="1000100" y="571480"/>
            <a:ext cx="7761700" cy="5768997"/>
          </a:xfrm>
          <a:prstGeom prst="rect">
            <a:avLst/>
          </a:prstGeom>
          <a:noFill/>
          <a:ln w="9525">
            <a:noFill/>
            <a:miter lim="800000"/>
            <a:headEnd/>
            <a:tailEnd/>
          </a:ln>
          <a:effectLst/>
        </p:spPr>
      </p:pic>
      <p:sp>
        <p:nvSpPr>
          <p:cNvPr id="4" name="Ellipse 3"/>
          <p:cNvSpPr/>
          <p:nvPr/>
        </p:nvSpPr>
        <p:spPr>
          <a:xfrm>
            <a:off x="214282" y="1142984"/>
            <a:ext cx="1857388" cy="157163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t>Document </a:t>
            </a:r>
          </a:p>
          <a:p>
            <a:pPr algn="ctr"/>
            <a:r>
              <a:rPr lang="fr-FR" sz="2000" dirty="0" smtClean="0"/>
              <a:t>11</a:t>
            </a:r>
            <a:endParaRPr lang="fr-FR"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2050" name="Picture 2"/>
          <p:cNvPicPr>
            <a:picLocks noGrp="1" noChangeAspect="1" noChangeArrowheads="1"/>
          </p:cNvPicPr>
          <p:nvPr>
            <p:ph idx="1"/>
          </p:nvPr>
        </p:nvPicPr>
        <p:blipFill>
          <a:blip r:embed="rId2" cstate="print"/>
          <a:srcRect/>
          <a:stretch>
            <a:fillRect/>
          </a:stretch>
        </p:blipFill>
        <p:spPr bwMode="auto">
          <a:xfrm>
            <a:off x="3214678" y="214290"/>
            <a:ext cx="4214570" cy="6358641"/>
          </a:xfrm>
          <a:prstGeom prst="rect">
            <a:avLst/>
          </a:prstGeom>
          <a:noFill/>
          <a:ln w="9525">
            <a:noFill/>
            <a:miter lim="800000"/>
            <a:headEnd/>
            <a:tailEnd/>
          </a:ln>
          <a:effectLst/>
        </p:spPr>
      </p:pic>
      <p:sp>
        <p:nvSpPr>
          <p:cNvPr id="5" name="Ellipse 4"/>
          <p:cNvSpPr/>
          <p:nvPr/>
        </p:nvSpPr>
        <p:spPr>
          <a:xfrm>
            <a:off x="1285852" y="4786322"/>
            <a:ext cx="1857388" cy="157163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t>Document </a:t>
            </a:r>
          </a:p>
          <a:p>
            <a:pPr algn="ctr"/>
            <a:r>
              <a:rPr lang="fr-FR" sz="2000" dirty="0" smtClean="0"/>
              <a:t>2</a:t>
            </a:r>
            <a:endParaRPr lang="fr-FR"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3074" name="Picture 2"/>
          <p:cNvPicPr>
            <a:picLocks noGrp="1" noChangeAspect="1" noChangeArrowheads="1"/>
          </p:cNvPicPr>
          <p:nvPr>
            <p:ph idx="1"/>
          </p:nvPr>
        </p:nvPicPr>
        <p:blipFill>
          <a:blip r:embed="rId2" cstate="print"/>
          <a:srcRect/>
          <a:stretch>
            <a:fillRect/>
          </a:stretch>
        </p:blipFill>
        <p:spPr bwMode="auto">
          <a:xfrm>
            <a:off x="1000100" y="1857364"/>
            <a:ext cx="7348937" cy="4525963"/>
          </a:xfrm>
          <a:prstGeom prst="rect">
            <a:avLst/>
          </a:prstGeom>
          <a:noFill/>
          <a:ln w="9525">
            <a:noFill/>
            <a:miter lim="800000"/>
            <a:headEnd/>
            <a:tailEnd/>
          </a:ln>
          <a:effectLst/>
        </p:spPr>
      </p:pic>
      <p:sp>
        <p:nvSpPr>
          <p:cNvPr id="5" name="Ellipse 4"/>
          <p:cNvSpPr/>
          <p:nvPr/>
        </p:nvSpPr>
        <p:spPr>
          <a:xfrm>
            <a:off x="214282" y="214290"/>
            <a:ext cx="1857388" cy="157163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t>Document </a:t>
            </a:r>
          </a:p>
          <a:p>
            <a:pPr algn="ctr"/>
            <a:r>
              <a:rPr lang="fr-FR" sz="2000" dirty="0" smtClean="0"/>
              <a:t>3</a:t>
            </a:r>
            <a:endParaRPr lang="fr-FR"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Carte d’électeur pour les élections de 1830</a:t>
            </a:r>
            <a:endParaRPr lang="fr-FR"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428596" y="2571744"/>
            <a:ext cx="8229600" cy="3898964"/>
          </a:xfrm>
          <a:prstGeom prst="rect">
            <a:avLst/>
          </a:prstGeom>
          <a:noFill/>
          <a:ln w="9525">
            <a:noFill/>
            <a:miter lim="800000"/>
            <a:headEnd/>
            <a:tailEnd/>
          </a:ln>
          <a:effectLst/>
        </p:spPr>
      </p:pic>
      <p:sp>
        <p:nvSpPr>
          <p:cNvPr id="5" name="Ellipse 4"/>
          <p:cNvSpPr/>
          <p:nvPr/>
        </p:nvSpPr>
        <p:spPr>
          <a:xfrm>
            <a:off x="214282" y="857232"/>
            <a:ext cx="1857388" cy="157163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t>Document </a:t>
            </a:r>
          </a:p>
          <a:p>
            <a:pPr algn="ctr"/>
            <a:r>
              <a:rPr lang="fr-FR" sz="2000" dirty="0" smtClean="0"/>
              <a:t>4</a:t>
            </a:r>
            <a:endParaRPr lang="fr-FR"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5122" name="Picture 2"/>
          <p:cNvPicPr>
            <a:picLocks noGrp="1" noChangeAspect="1" noChangeArrowheads="1"/>
          </p:cNvPicPr>
          <p:nvPr>
            <p:ph idx="1"/>
          </p:nvPr>
        </p:nvPicPr>
        <p:blipFill>
          <a:blip r:embed="rId2" cstate="print"/>
          <a:srcRect/>
          <a:stretch>
            <a:fillRect/>
          </a:stretch>
        </p:blipFill>
        <p:spPr bwMode="auto">
          <a:xfrm>
            <a:off x="751981" y="1600200"/>
            <a:ext cx="7640037" cy="4525963"/>
          </a:xfrm>
          <a:prstGeom prst="rect">
            <a:avLst/>
          </a:prstGeom>
          <a:noFill/>
          <a:ln w="9525">
            <a:noFill/>
            <a:miter lim="800000"/>
            <a:headEnd/>
            <a:tailEnd/>
          </a:ln>
          <a:effectLst/>
        </p:spPr>
      </p:pic>
      <p:sp>
        <p:nvSpPr>
          <p:cNvPr id="5" name="Ellipse 4"/>
          <p:cNvSpPr/>
          <p:nvPr/>
        </p:nvSpPr>
        <p:spPr>
          <a:xfrm>
            <a:off x="0" y="0"/>
            <a:ext cx="1857388" cy="157163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t>Document </a:t>
            </a:r>
          </a:p>
          <a:p>
            <a:pPr algn="ctr"/>
            <a:r>
              <a:rPr lang="fr-FR" sz="2000" dirty="0" smtClean="0"/>
              <a:t>5</a:t>
            </a:r>
            <a:endParaRPr lang="fr-FR"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42852"/>
            <a:ext cx="5757874" cy="1143000"/>
          </a:xfrm>
        </p:spPr>
        <p:txBody>
          <a:bodyPr>
            <a:normAutofit fontScale="90000"/>
          </a:bodyPr>
          <a:lstStyle/>
          <a:p>
            <a:r>
              <a:rPr lang="fr-FR" dirty="0" smtClean="0"/>
              <a:t>Candidature officielle sous le second empire</a:t>
            </a:r>
            <a:endParaRPr lang="fr-FR"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4690105" y="1285860"/>
            <a:ext cx="4453895" cy="5355154"/>
          </a:xfrm>
          <a:prstGeom prst="rect">
            <a:avLst/>
          </a:prstGeom>
          <a:noFill/>
          <a:ln w="9525">
            <a:noFill/>
            <a:miter lim="800000"/>
            <a:headEnd/>
            <a:tailEnd/>
          </a:ln>
          <a:effectLst/>
        </p:spPr>
      </p:pic>
      <p:sp>
        <p:nvSpPr>
          <p:cNvPr id="5" name="Ellipse 4"/>
          <p:cNvSpPr/>
          <p:nvPr/>
        </p:nvSpPr>
        <p:spPr>
          <a:xfrm>
            <a:off x="1285852" y="4786322"/>
            <a:ext cx="1857388" cy="157163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t>Document </a:t>
            </a:r>
          </a:p>
          <a:p>
            <a:pPr algn="ctr"/>
            <a:r>
              <a:rPr lang="fr-FR" sz="2000" dirty="0" smtClean="0"/>
              <a:t>6</a:t>
            </a:r>
            <a:endParaRPr lang="fr-FR"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7170" name="Picture 2"/>
          <p:cNvPicPr>
            <a:picLocks noGrp="1" noChangeAspect="1" noChangeArrowheads="1"/>
          </p:cNvPicPr>
          <p:nvPr>
            <p:ph idx="1"/>
          </p:nvPr>
        </p:nvPicPr>
        <p:blipFill>
          <a:blip r:embed="rId2" cstate="print"/>
          <a:srcRect/>
          <a:stretch>
            <a:fillRect/>
          </a:stretch>
        </p:blipFill>
        <p:spPr bwMode="auto">
          <a:xfrm>
            <a:off x="1364090" y="1600200"/>
            <a:ext cx="6415819" cy="4525963"/>
          </a:xfrm>
          <a:prstGeom prst="rect">
            <a:avLst/>
          </a:prstGeom>
          <a:noFill/>
          <a:ln w="9525">
            <a:noFill/>
            <a:miter lim="800000"/>
            <a:headEnd/>
            <a:tailEnd/>
          </a:ln>
          <a:effectLst/>
        </p:spPr>
      </p:pic>
      <p:sp>
        <p:nvSpPr>
          <p:cNvPr id="5" name="Ellipse 4"/>
          <p:cNvSpPr/>
          <p:nvPr/>
        </p:nvSpPr>
        <p:spPr>
          <a:xfrm>
            <a:off x="0" y="857232"/>
            <a:ext cx="1857388" cy="157163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t>Document </a:t>
            </a:r>
          </a:p>
          <a:p>
            <a:pPr algn="ctr"/>
            <a:r>
              <a:rPr lang="fr-FR" sz="2000" dirty="0" smtClean="0"/>
              <a:t>7</a:t>
            </a:r>
            <a:endParaRPr lang="fr-FR"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2400" b="1" dirty="0" smtClean="0"/>
              <a:t>LES ÉLECTIONS DES VILLAGEOIS DE TOCQUEVILLE (MANCHE) (1848)</a:t>
            </a:r>
            <a:r>
              <a:rPr lang="fr-FR" sz="2400" dirty="0" smtClean="0"/>
              <a:t/>
            </a:r>
            <a:br>
              <a:rPr lang="fr-FR" sz="2400" dirty="0" smtClean="0"/>
            </a:br>
            <a:endParaRPr lang="fr-FR" sz="2400" dirty="0"/>
          </a:p>
        </p:txBody>
      </p:sp>
      <p:sp>
        <p:nvSpPr>
          <p:cNvPr id="3" name="Espace réservé du contenu 2"/>
          <p:cNvSpPr>
            <a:spLocks noGrp="1"/>
          </p:cNvSpPr>
          <p:nvPr>
            <p:ph idx="1"/>
          </p:nvPr>
        </p:nvSpPr>
        <p:spPr>
          <a:xfrm>
            <a:off x="142844" y="857232"/>
            <a:ext cx="8229600" cy="5786478"/>
          </a:xfrm>
        </p:spPr>
        <p:txBody>
          <a:bodyPr>
            <a:normAutofit fontScale="32500" lnSpcReduction="20000"/>
          </a:bodyPr>
          <a:lstStyle/>
          <a:p>
            <a:pPr algn="just"/>
            <a:r>
              <a:rPr lang="fr-FR" sz="5500" dirty="0" smtClean="0"/>
              <a:t>Nous devions aller voter ensemble au bourg de Saint-Pierre, éloigné d'une lieue de notre village. Le matin de l'élection, tous les électeurs, c'est-à-dire toute la population mâle au-dessus de vingt ans, se réunirent devant l'église. Tous ces hommes se mirent à la file deux par deux, suivant l'ordre alphabétique. Je voulus marcher au rang que m'assignait mon nom, car je savais que dans les pays et dans les temps démocratiques, il faut se faire mettre à la tête du peuple et ne pas s'y mettre soi-même. Au bout de la longue file venaient sur des chevaux de bât ou dans des charrettes, des infirmes ou des malades qui avaient voulu nous suivre ; nous ne laissions derrière nous que les enfants et les femmes ; nous étions en tout cent soixante-dix. Arrivés au haut de la colline qui domine Tocqueville, on s'arrêta un moment ; je sus qu'on désirait que je parlasse. Je grimpai donc sur le revers d'un fossé, on fit cercle autour de moi et je dis quelques mots que la circonstance m'inspira. Je rappelai à ces braves gens la gravité et l'importance de l'acte qu'ils allaient faire ; je leur recommandai de ne point se laisser accoster ni détourner par les gens, qui, à notre arrivée au bourg, pourraient chercher à les tromper ; mais de marcher sans se désunir et de rester ensemble, chacun à son rang, jusqu'à ce qu'on eût voté. «Que personne, dis-je, n'entre dans une maison pour prendre de la nourriture ou pour se sécher (il pleuvait ce jour-là) avant d'avoir accompli son devoir.» Ils crièrent qu'ainsi ils feraient et ainsi ils firent. Tous les votes furent donnés en même temps, et j'ai lieu de penser qu'ils le furent tous au même candidat.</a:t>
            </a:r>
            <a:endParaRPr lang="fr-FR" dirty="0"/>
          </a:p>
          <a:p>
            <a:endParaRPr lang="fr-FR" sz="5500" dirty="0" smtClean="0"/>
          </a:p>
          <a:p>
            <a:r>
              <a:rPr lang="fr-FR" sz="5500" dirty="0" smtClean="0"/>
              <a:t>TOCQUEVILLE Alexis </a:t>
            </a:r>
            <a:r>
              <a:rPr lang="fr-FR" sz="5500" dirty="0" err="1" smtClean="0"/>
              <a:t>Clérel</a:t>
            </a:r>
            <a:r>
              <a:rPr lang="fr-FR" sz="5500" dirty="0" smtClean="0"/>
              <a:t>, </a:t>
            </a:r>
            <a:r>
              <a:rPr lang="fr-FR" sz="5500" i="1" dirty="0" smtClean="0"/>
              <a:t>"Souvenirs de 1848"</a:t>
            </a:r>
            <a:r>
              <a:rPr lang="fr-FR" sz="5500" dirty="0" smtClean="0"/>
              <a:t>, texte établi par Luc Monnier, 1964, Folio Gallimard, pp.158</a:t>
            </a:r>
          </a:p>
          <a:p>
            <a:endParaRPr lang="fr-FR" dirty="0"/>
          </a:p>
        </p:txBody>
      </p:sp>
      <p:sp>
        <p:nvSpPr>
          <p:cNvPr id="4" name="Ellipse 3"/>
          <p:cNvSpPr/>
          <p:nvPr/>
        </p:nvSpPr>
        <p:spPr>
          <a:xfrm>
            <a:off x="7643834" y="5429264"/>
            <a:ext cx="1857388" cy="157163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t>Document </a:t>
            </a:r>
          </a:p>
          <a:p>
            <a:pPr algn="ctr"/>
            <a:r>
              <a:rPr lang="fr-FR" sz="2000" dirty="0" smtClean="0"/>
              <a:t>8</a:t>
            </a:r>
            <a:endParaRPr lang="fr-FR"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214290"/>
            <a:ext cx="8229600" cy="1143000"/>
          </a:xfrm>
        </p:spPr>
        <p:txBody>
          <a:bodyPr>
            <a:normAutofit fontScale="90000"/>
          </a:bodyPr>
          <a:lstStyle/>
          <a:p>
            <a:r>
              <a:rPr lang="fr-FR" sz="3200" dirty="0" smtClean="0"/>
              <a:t>Frédéric </a:t>
            </a:r>
            <a:r>
              <a:rPr lang="fr-FR" sz="3200" dirty="0" err="1" smtClean="0"/>
              <a:t>Sorrieu</a:t>
            </a:r>
            <a:r>
              <a:rPr lang="fr-FR" sz="3200" dirty="0" smtClean="0"/>
              <a:t>: </a:t>
            </a:r>
            <a:br>
              <a:rPr lang="fr-FR" sz="3200" dirty="0" smtClean="0"/>
            </a:br>
            <a:r>
              <a:rPr lang="fr-FR" sz="3200" u="sng" dirty="0" smtClean="0"/>
              <a:t>le Suffrage universel, hommage à Ledru-Rollin (1850)</a:t>
            </a:r>
            <a:endParaRPr lang="fr-FR" sz="3200" u="sng" dirty="0"/>
          </a:p>
        </p:txBody>
      </p:sp>
      <p:pic>
        <p:nvPicPr>
          <p:cNvPr id="4" name="Espace réservé du contenu 3" descr="b_1_q_0_p_0.jpg"/>
          <p:cNvPicPr>
            <a:picLocks noGrp="1" noChangeAspect="1"/>
          </p:cNvPicPr>
          <p:nvPr>
            <p:ph idx="1"/>
          </p:nvPr>
        </p:nvPicPr>
        <p:blipFill>
          <a:blip r:embed="rId2"/>
          <a:stretch>
            <a:fillRect/>
          </a:stretch>
        </p:blipFill>
        <p:spPr>
          <a:xfrm>
            <a:off x="2285984" y="1500174"/>
            <a:ext cx="6034617" cy="4525963"/>
          </a:xfrm>
        </p:spPr>
      </p:pic>
      <p:sp>
        <p:nvSpPr>
          <p:cNvPr id="5" name="Ellipse 4"/>
          <p:cNvSpPr/>
          <p:nvPr/>
        </p:nvSpPr>
        <p:spPr>
          <a:xfrm>
            <a:off x="0" y="5000636"/>
            <a:ext cx="1857388" cy="157163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t>Document </a:t>
            </a:r>
          </a:p>
          <a:p>
            <a:pPr algn="ctr"/>
            <a:r>
              <a:rPr lang="fr-FR" sz="2000" dirty="0" smtClean="0"/>
              <a:t>9</a:t>
            </a:r>
            <a:endParaRPr lang="fr-FR" sz="2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TotalTime>
  <Words>395</Words>
  <Application>Microsoft Office PowerPoint</Application>
  <PresentationFormat>Affichage à l'écran (4:3)</PresentationFormat>
  <Paragraphs>30</Paragraphs>
  <Slides>11</Slides>
  <Notes>0</Notes>
  <HiddenSlides>0</HiddenSlides>
  <MMClips>0</MMClips>
  <ScaleCrop>false</ScaleCrop>
  <HeadingPairs>
    <vt:vector size="4" baseType="variant">
      <vt:variant>
        <vt:lpstr>Thème</vt:lpstr>
      </vt:variant>
      <vt:variant>
        <vt:i4>1</vt:i4>
      </vt:variant>
      <vt:variant>
        <vt:lpstr>Titres des diapositives</vt:lpstr>
      </vt:variant>
      <vt:variant>
        <vt:i4>11</vt:i4>
      </vt:variant>
    </vt:vector>
  </HeadingPairs>
  <TitlesOfParts>
    <vt:vector size="12" baseType="lpstr">
      <vt:lpstr>Thème Office</vt:lpstr>
      <vt:lpstr>Diapositive 1</vt:lpstr>
      <vt:lpstr>Diapositive 2</vt:lpstr>
      <vt:lpstr>Diapositive 3</vt:lpstr>
      <vt:lpstr>Carte d’électeur pour les élections de 1830</vt:lpstr>
      <vt:lpstr>Diapositive 5</vt:lpstr>
      <vt:lpstr>Candidature officielle sous le second empire</vt:lpstr>
      <vt:lpstr>Diapositive 7</vt:lpstr>
      <vt:lpstr>LES ÉLECTIONS DES VILLAGEOIS DE TOCQUEVILLE (MANCHE) (1848) </vt:lpstr>
      <vt:lpstr>Frédéric Sorrieu:  le Suffrage universel, hommage à Ledru-Rollin (1850)</vt:lpstr>
      <vt:lpstr>Lithographie :  Le vote au village, 1848 </vt:lpstr>
      <vt:lpstr>Diapositive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Alfred Bramtot:  vote à la mairie des Lilas (1891)</dc:title>
  <dc:creator>nathalie soulas</dc:creator>
  <cp:lastModifiedBy>nathalie soulas</cp:lastModifiedBy>
  <cp:revision>6</cp:revision>
  <dcterms:created xsi:type="dcterms:W3CDTF">2017-04-23T14:53:03Z</dcterms:created>
  <dcterms:modified xsi:type="dcterms:W3CDTF">2017-04-26T18:36:03Z</dcterms:modified>
</cp:coreProperties>
</file>