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7" r:id="rId10"/>
    <p:sldId id="268" r:id="rId11"/>
    <p:sldId id="269" r:id="rId12"/>
    <p:sldId id="270" r:id="rId13"/>
    <p:sldId id="266" r:id="rId14"/>
    <p:sldId id="264" r:id="rId1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52" d="100"/>
          <a:sy n="52" d="100"/>
        </p:scale>
        <p:origin x="-19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122F-600B-264D-8994-D7D33062A060}" type="datetimeFigureOut">
              <a:rPr lang="fr-FR" smtClean="0"/>
              <a:t>25/09/14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DE0-1B11-2441-8717-5C98BD32B1A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122F-600B-264D-8994-D7D33062A060}" type="datetimeFigureOut">
              <a:rPr lang="fr-FR" smtClean="0"/>
              <a:t>25/09/14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DE0-1B11-2441-8717-5C98BD32B1A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122F-600B-264D-8994-D7D33062A060}" type="datetimeFigureOut">
              <a:rPr lang="fr-FR" smtClean="0"/>
              <a:t>25/09/14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DE0-1B11-2441-8717-5C98BD32B1A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122F-600B-264D-8994-D7D33062A060}" type="datetimeFigureOut">
              <a:rPr lang="fr-FR" smtClean="0"/>
              <a:t>25/09/14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DE0-1B11-2441-8717-5C98BD32B1A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122F-600B-264D-8994-D7D33062A060}" type="datetimeFigureOut">
              <a:rPr lang="fr-FR" smtClean="0"/>
              <a:t>25/09/14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DE0-1B11-2441-8717-5C98BD32B1A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122F-600B-264D-8994-D7D33062A060}" type="datetimeFigureOut">
              <a:rPr lang="fr-FR" smtClean="0"/>
              <a:t>25/09/14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DE0-1B11-2441-8717-5C98BD32B1A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122F-600B-264D-8994-D7D33062A060}" type="datetimeFigureOut">
              <a:rPr lang="fr-FR" smtClean="0"/>
              <a:t>25/09/14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DE0-1B11-2441-8717-5C98BD32B1A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122F-600B-264D-8994-D7D33062A060}" type="datetimeFigureOut">
              <a:rPr lang="fr-FR" smtClean="0"/>
              <a:t>25/09/14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DE0-1B11-2441-8717-5C98BD32B1A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122F-600B-264D-8994-D7D33062A060}" type="datetimeFigureOut">
              <a:rPr lang="fr-FR" smtClean="0"/>
              <a:t>25/09/14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DE0-1B11-2441-8717-5C98BD32B1A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122F-600B-264D-8994-D7D33062A060}" type="datetimeFigureOut">
              <a:rPr lang="fr-FR" smtClean="0"/>
              <a:t>25/09/14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DE0-1B11-2441-8717-5C98BD32B1A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7122F-600B-264D-8994-D7D33062A060}" type="datetimeFigureOut">
              <a:rPr lang="fr-FR" smtClean="0"/>
              <a:t>25/09/14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DE0-1B11-2441-8717-5C98BD32B1A4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7122F-600B-264D-8994-D7D33062A060}" type="datetimeFigureOut">
              <a:rPr lang="fr-FR" smtClean="0"/>
              <a:t>25/09/14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46DE0-1B11-2441-8717-5C98BD32B1A4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df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6278562"/>
          </a:xfrm>
        </p:spPr>
        <p:txBody>
          <a:bodyPr>
            <a:normAutofit fontScale="47500" lnSpcReduction="20000"/>
          </a:bodyPr>
          <a:lstStyle/>
          <a:p>
            <a:r>
              <a:rPr lang="fr-FR" b="1" dirty="0"/>
              <a:t> </a:t>
            </a:r>
            <a:endParaRPr lang="fr-FR" dirty="0"/>
          </a:p>
          <a:p>
            <a:r>
              <a:rPr lang="fr-FR" b="1" dirty="0"/>
              <a:t>I. Les grands moments de l’éthique médicale : </a:t>
            </a:r>
            <a:endParaRPr lang="fr-FR" dirty="0"/>
          </a:p>
          <a:p>
            <a:r>
              <a:rPr lang="fr-FR" b="1" dirty="0"/>
              <a:t> </a:t>
            </a:r>
            <a:endParaRPr lang="fr-FR" dirty="0"/>
          </a:p>
          <a:p>
            <a:r>
              <a:rPr lang="fr-FR" b="1" dirty="0"/>
              <a:t>d’Hippocrate au code de déontologie : </a:t>
            </a:r>
            <a:endParaRPr lang="fr-FR" dirty="0"/>
          </a:p>
          <a:p>
            <a:r>
              <a:rPr lang="fr-FR" b="1" dirty="0"/>
              <a:t>     Fondements de l’éthique hippocratique</a:t>
            </a:r>
            <a:endParaRPr lang="fr-FR" dirty="0"/>
          </a:p>
          <a:p>
            <a:r>
              <a:rPr lang="fr-FR" b="1" dirty="0"/>
              <a:t>      Charité et compassion au Moyen Age</a:t>
            </a:r>
            <a:endParaRPr lang="fr-FR" dirty="0"/>
          </a:p>
          <a:p>
            <a:r>
              <a:rPr lang="fr-FR" b="1" dirty="0"/>
              <a:t>      Institutions : Hôpital Général, Hospices, </a:t>
            </a:r>
            <a:endParaRPr lang="fr-FR" dirty="0"/>
          </a:p>
          <a:p>
            <a:r>
              <a:rPr lang="fr-FR" b="1" dirty="0"/>
              <a:t>   </a:t>
            </a:r>
            <a:endParaRPr lang="fr-FR" dirty="0"/>
          </a:p>
          <a:p>
            <a:r>
              <a:rPr lang="fr-FR" b="1" dirty="0"/>
              <a:t>Crises de l’éthique médicale :</a:t>
            </a:r>
            <a:endParaRPr lang="fr-FR" dirty="0"/>
          </a:p>
          <a:p>
            <a:r>
              <a:rPr lang="fr-FR" b="1" dirty="0"/>
              <a:t>     Vaccination, expérimentations sur l’homme. </a:t>
            </a:r>
            <a:endParaRPr lang="fr-FR" dirty="0"/>
          </a:p>
          <a:p>
            <a:r>
              <a:rPr lang="fr-FR" b="1" dirty="0"/>
              <a:t>      Déclaration universelle des droits de l’homme. </a:t>
            </a:r>
            <a:endParaRPr lang="fr-FR" dirty="0"/>
          </a:p>
          <a:p>
            <a:r>
              <a:rPr lang="fr-FR" b="1" dirty="0"/>
              <a:t>      Code de Nuremberg.  </a:t>
            </a:r>
            <a:endParaRPr lang="fr-FR" dirty="0"/>
          </a:p>
          <a:p>
            <a:r>
              <a:rPr lang="fr-FR" b="1" dirty="0"/>
              <a:t>	</a:t>
            </a:r>
            <a:endParaRPr lang="fr-FR" dirty="0"/>
          </a:p>
          <a:p>
            <a:r>
              <a:rPr lang="fr-FR" b="1" dirty="0"/>
              <a:t>Naissance de la bioéthique. Création du CCNE en France (1984).</a:t>
            </a:r>
            <a:endParaRPr lang="fr-FR" dirty="0"/>
          </a:p>
          <a:p>
            <a:r>
              <a:rPr lang="fr-FR" b="1" dirty="0"/>
              <a:t> </a:t>
            </a:r>
            <a:endParaRPr lang="fr-FR" dirty="0"/>
          </a:p>
          <a:p>
            <a:r>
              <a:rPr lang="fr-FR" b="1" dirty="0"/>
              <a:t>Les droits du malade</a:t>
            </a:r>
            <a:endParaRPr lang="fr-FR" dirty="0"/>
          </a:p>
          <a:p>
            <a:r>
              <a:rPr lang="fr-FR" b="1" dirty="0"/>
              <a:t> </a:t>
            </a:r>
            <a:endParaRPr lang="fr-FR" dirty="0"/>
          </a:p>
          <a:p>
            <a:r>
              <a:rPr lang="fr-FR" b="1" dirty="0"/>
              <a:t>Nouveaux objets pour la médecine : douleur, soins palliatifs, care, éducation thérapeutique, parcours de soin…</a:t>
            </a:r>
            <a:endParaRPr lang="fr-FR" dirty="0"/>
          </a:p>
          <a:p>
            <a:r>
              <a:rPr lang="fr-FR" b="1" dirty="0"/>
              <a:t> </a:t>
            </a:r>
            <a:endParaRPr lang="fr-FR" dirty="0"/>
          </a:p>
          <a:p>
            <a:r>
              <a:rPr lang="fr-FR" b="1" dirty="0"/>
              <a:t>II. Quelques notions plus spécifiques : maladies </a:t>
            </a:r>
            <a:r>
              <a:rPr lang="fr-FR" b="1" dirty="0" err="1"/>
              <a:t>neurodégénératives</a:t>
            </a:r>
            <a:r>
              <a:rPr lang="fr-FR" b="1" dirty="0"/>
              <a:t>, handicap…</a:t>
            </a:r>
            <a:endParaRPr lang="fr-FR" dirty="0"/>
          </a:p>
          <a:p>
            <a:r>
              <a:rPr lang="fr-FR" b="1" dirty="0"/>
              <a:t>Stigmatisation (E. Goffman),  vulnérabilité, reconnaissance (Ricœur), capacités (</a:t>
            </a:r>
            <a:r>
              <a:rPr lang="fr-FR" b="1" dirty="0" err="1"/>
              <a:t>capabilités</a:t>
            </a:r>
            <a:r>
              <a:rPr lang="fr-FR" b="1" dirty="0"/>
              <a:t> :</a:t>
            </a:r>
            <a:r>
              <a:rPr lang="fr-FR" b="1" dirty="0" err="1"/>
              <a:t>Amartya</a:t>
            </a:r>
            <a:r>
              <a:rPr lang="fr-FR" b="1" dirty="0"/>
              <a:t> Sen, Martha </a:t>
            </a:r>
            <a:r>
              <a:rPr lang="fr-FR" b="1" dirty="0" err="1"/>
              <a:t>Nussbaum</a:t>
            </a:r>
            <a:r>
              <a:rPr lang="fr-FR" b="1" dirty="0"/>
              <a:t>)…</a:t>
            </a:r>
            <a:endParaRPr lang="fr-FR" dirty="0"/>
          </a:p>
          <a:p>
            <a:r>
              <a:rPr lang="fr-FR" b="1" dirty="0"/>
              <a:t> </a:t>
            </a:r>
            <a:endParaRPr lang="fr-FR" dirty="0"/>
          </a:p>
          <a:p>
            <a:r>
              <a:rPr lang="fr-FR" b="1" dirty="0"/>
              <a:t> </a:t>
            </a:r>
            <a:endParaRPr lang="fr-FR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800600"/>
          </a:xfrm>
        </p:spPr>
        <p:txBody>
          <a:bodyPr/>
          <a:lstStyle/>
          <a:p>
            <a:pPr eaLnBrk="1" hangingPunct="1"/>
            <a:r>
              <a:rPr lang="fr-FR"/>
              <a:t>Naissance du concept d’Hospice pour les Incurables ( H</a:t>
            </a:r>
            <a:r>
              <a:rPr lang="fr-FR" altLang="ja-JP"/>
              <a:t>ôpital Laennec)</a:t>
            </a:r>
            <a:r>
              <a:rPr lang="fr-FR"/>
              <a:t> par le cardinal de La Rochefoucauld : </a:t>
            </a:r>
            <a:endParaRPr lang="fr-FR" altLang="ja-JP"/>
          </a:p>
          <a:p>
            <a:pPr eaLnBrk="1" hangingPunct="1"/>
            <a:r>
              <a:rPr lang="fr-FR" altLang="ja-JP"/>
              <a:t>« pour le bien et le soulagement de nos pauvres sujets affligés de maux incurables et pour détourner des yeux du peuple un spectacle hideux et pitoyable » </a:t>
            </a:r>
          </a:p>
          <a:p>
            <a:pPr eaLnBrk="1" hangingPunct="1"/>
            <a:endParaRPr lang="fr-FR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fr-FR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Exclusion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7772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800"/>
              <a:t>				Accueil </a:t>
            </a:r>
          </a:p>
          <a:p>
            <a:pPr algn="just" eaLnBrk="1" hangingPunct="1">
              <a:lnSpc>
                <a:spcPct val="90000"/>
              </a:lnSpc>
            </a:pPr>
            <a:r>
              <a:rPr lang="fr-FR" sz="2800"/>
              <a:t>En 1834, </a:t>
            </a:r>
            <a:r>
              <a:rPr lang="fr-FR" sz="2800">
                <a:latin typeface="ヒラギノ角ゴ Pro W3" charset="-128"/>
              </a:rPr>
              <a:t/>
            </a:r>
            <a:r>
              <a:rPr lang="fr-FR" sz="2800"/>
              <a:t>à 23 ans, Jeanne Françoise Garnier-Chabot</a:t>
            </a:r>
            <a:r>
              <a:rPr lang="fr-FR" altLang="ja-JP" sz="2800"/>
              <a:t>.</a:t>
            </a:r>
            <a:endParaRPr lang="fr-FR" sz="2800"/>
          </a:p>
          <a:p>
            <a:pPr algn="just" eaLnBrk="1" hangingPunct="1">
              <a:lnSpc>
                <a:spcPct val="90000"/>
              </a:lnSpc>
            </a:pPr>
            <a:r>
              <a:rPr lang="fr-FR" sz="2800"/>
              <a:t>rencontre </a:t>
            </a:r>
            <a:r>
              <a:rPr lang="fr-FR" sz="2800" i="1"/>
              <a:t>"une malheureuse atteinte d'un mal horrible qui couvrait de plaies son corps" </a:t>
            </a:r>
            <a:r>
              <a:rPr lang="fr-FR" sz="2800"/>
              <a:t>et vivait seule dans un taudis.</a:t>
            </a:r>
          </a:p>
          <a:p>
            <a:pPr algn="just" eaLnBrk="1" hangingPunct="1">
              <a:lnSpc>
                <a:spcPct val="90000"/>
              </a:lnSpc>
            </a:pPr>
            <a:r>
              <a:rPr lang="fr-FR" sz="2800"/>
              <a:t>crée l’association des Dames du Calvaire pour  recueillir des femmes indigentes souffrant de cancers ulcérés exclues de l’h</a:t>
            </a:r>
            <a:r>
              <a:rPr lang="fr-FR" altLang="ja-JP" sz="2800"/>
              <a:t>ôpital</a:t>
            </a:r>
            <a:endParaRPr lang="fr-FR" sz="2800"/>
          </a:p>
          <a:p>
            <a:pPr algn="just" eaLnBrk="1" hangingPunct="1">
              <a:lnSpc>
                <a:spcPct val="90000"/>
              </a:lnSpc>
            </a:pPr>
            <a:r>
              <a:rPr lang="fr-FR" sz="2800"/>
              <a:t>Très nombreux témoignages sur l’horreur du sort de ces malades abandonnés</a:t>
            </a:r>
            <a:r>
              <a:rPr lang="fr-FR" altLang="ja-JP" sz="2800"/>
              <a:t>.</a:t>
            </a:r>
            <a:endParaRPr lang="fr-FR" sz="2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"/>
            <a:ext cx="8001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sz="2800"/>
              <a:t>                  </a:t>
            </a:r>
          </a:p>
          <a:p>
            <a:pPr eaLnBrk="1" hangingPunct="1">
              <a:lnSpc>
                <a:spcPct val="90000"/>
              </a:lnSpc>
            </a:pPr>
            <a:r>
              <a:rPr lang="fr-FR" sz="2800"/>
              <a:t>Si on ne trouve pas ailleurs, le malade est transféré dans un « dép</a:t>
            </a:r>
            <a:r>
              <a:rPr lang="fr-FR" altLang="ja-JP" sz="2800"/>
              <a:t>ôt » (AP-HP)</a:t>
            </a:r>
          </a:p>
          <a:p>
            <a:pPr eaLnBrk="1" hangingPunct="1">
              <a:lnSpc>
                <a:spcPct val="90000"/>
              </a:lnSpc>
            </a:pPr>
            <a:r>
              <a:rPr lang="fr-FR" altLang="ja-JP" sz="2800"/>
              <a:t>Il n’ a éventuellement d’intérêt médical que comme sujet d’expérimentation. </a:t>
            </a:r>
          </a:p>
          <a:p>
            <a:pPr eaLnBrk="1" hangingPunct="1">
              <a:lnSpc>
                <a:spcPct val="90000"/>
              </a:lnSpc>
            </a:pPr>
            <a:endParaRPr lang="fr-FR" altLang="ja-JP" sz="2800"/>
          </a:p>
          <a:p>
            <a:pPr eaLnBrk="1" hangingPunct="1">
              <a:lnSpc>
                <a:spcPct val="90000"/>
              </a:lnSpc>
            </a:pPr>
            <a:r>
              <a:rPr lang="fr-FR" altLang="ja-JP" sz="2800"/>
              <a:t>La « Ligue contre le Cancer » lutte contre cette exclusion, qu’elle atténuera.</a:t>
            </a:r>
            <a:endParaRPr lang="fr-FR" sz="2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/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6210300" y="-1101725"/>
            <a:ext cx="955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http://www.la-croix.com/article/index.jsp?docId=2358024&amp;rubId=5548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762000" y="4191000"/>
            <a:ext cx="76200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fr-FR" sz="2800"/>
              <a:t> La Fondation Curie estime que l’accompagnement des mourants n’est pas de sa compétence.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fr-FR" sz="280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fr-FR" sz="2000"/>
              <a:t>(Patrice Pinell,Naissance d’un fléau. Histoire de la lutte contre le cancer en France 1890-1930, Paris, metailié, 1992.)</a:t>
            </a:r>
            <a:r>
              <a:rPr lang="fr-FR" sz="2800"/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 descr="Serment 1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89496"/>
            <a:ext cx="3886200" cy="6636481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s désespérés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0"/>
            <a:ext cx="5715000" cy="66294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du contenu 9" descr="Arétée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3947" y="1600200"/>
            <a:ext cx="5076106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serment chrétien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274638"/>
            <a:ext cx="5105400" cy="658336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mosaique montreal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1" y="0"/>
            <a:ext cx="5791200" cy="6477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hristus 1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828800" y="274638"/>
            <a:ext cx="5410200" cy="635476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43400" y="1295400"/>
            <a:ext cx="4191000" cy="5029200"/>
          </a:xfrm>
        </p:spPr>
        <p:txBody>
          <a:bodyPr/>
          <a:lstStyle/>
          <a:p>
            <a:pPr algn="l" eaLnBrk="1" hangingPunct="1"/>
            <a:r>
              <a:rPr lang="fr-FR" sz="2800"/>
              <a:t>Le concile de Nicée (325 ap.J.C.) prescrit aux év</a:t>
            </a:r>
            <a:r>
              <a:rPr lang="fr-FR" altLang="ja-JP" sz="2800"/>
              <a:t>êques de disposer dans chaque ville d’un lieu où les voyageurs et les pauvres seront hébergés et soignés</a:t>
            </a:r>
            <a:endParaRPr lang="fr-FR" sz="2800"/>
          </a:p>
          <a:p>
            <a:pPr algn="l" eaLnBrk="1" hangingPunct="1"/>
            <a:endParaRPr lang="fr-FR" altLang="ja-JP" sz="2800"/>
          </a:p>
        </p:txBody>
      </p:sp>
      <p:pic>
        <p:nvPicPr>
          <p:cNvPr id="14339" name="Picture 4" descr="3-hotel-dieu-2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47800"/>
            <a:ext cx="380682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fr-FR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Accueil</a:t>
            </a:r>
            <a:endParaRPr lang="fr-FR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685800"/>
            <a:ext cx="77724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800"/>
              <a:t>Création de l’h</a:t>
            </a:r>
            <a:r>
              <a:rPr lang="fr-FR" altLang="ja-JP" sz="2800"/>
              <a:t>ôpital général (1662)</a:t>
            </a:r>
          </a:p>
          <a:p>
            <a:pPr eaLnBrk="1" hangingPunct="1">
              <a:lnSpc>
                <a:spcPct val="90000"/>
              </a:lnSpc>
            </a:pPr>
            <a:r>
              <a:rPr lang="fr-FR" altLang="ja-JP" sz="2800"/>
              <a:t>Immenses, ils reçoivent une population variée : malades indigents, marginaux, aliénés, vieillards, pauvres, enfants abandonnés.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sz="2800"/>
          </a:p>
        </p:txBody>
      </p:sp>
      <p:pic>
        <p:nvPicPr>
          <p:cNvPr id="17411" name="Image 5" descr="ph0205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048000"/>
            <a:ext cx="596423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446</Words>
  <Application>Microsoft Macintosh PowerPoint</Application>
  <PresentationFormat>Présentation à l'écran (4:3)</PresentationFormat>
  <Paragraphs>44</Paragraphs>
  <Slides>14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Armelle Debru</dc:creator>
  <cp:lastModifiedBy>Armelle Debru</cp:lastModifiedBy>
  <cp:revision>7</cp:revision>
  <dcterms:created xsi:type="dcterms:W3CDTF">2014-09-24T23:00:08Z</dcterms:created>
  <dcterms:modified xsi:type="dcterms:W3CDTF">2014-09-24T23:38:56Z</dcterms:modified>
</cp:coreProperties>
</file>